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ink/ink1.xml" ContentType="application/inkml+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41"/>
  </p:notesMasterIdLst>
  <p:sldIdLst>
    <p:sldId id="380" r:id="rId2"/>
    <p:sldId id="381" r:id="rId3"/>
    <p:sldId id="382" r:id="rId4"/>
    <p:sldId id="383" r:id="rId5"/>
    <p:sldId id="330" r:id="rId6"/>
    <p:sldId id="364" r:id="rId7"/>
    <p:sldId id="331" r:id="rId8"/>
    <p:sldId id="366" r:id="rId9"/>
    <p:sldId id="332" r:id="rId10"/>
    <p:sldId id="333" r:id="rId11"/>
    <p:sldId id="365" r:id="rId12"/>
    <p:sldId id="334" r:id="rId13"/>
    <p:sldId id="335" r:id="rId14"/>
    <p:sldId id="336" r:id="rId15"/>
    <p:sldId id="407" r:id="rId16"/>
    <p:sldId id="337" r:id="rId17"/>
    <p:sldId id="367" r:id="rId18"/>
    <p:sldId id="338" r:id="rId19"/>
    <p:sldId id="339" r:id="rId20"/>
    <p:sldId id="340" r:id="rId21"/>
    <p:sldId id="344" r:id="rId22"/>
    <p:sldId id="342" r:id="rId23"/>
    <p:sldId id="363" r:id="rId24"/>
    <p:sldId id="368" r:id="rId25"/>
    <p:sldId id="369" r:id="rId26"/>
    <p:sldId id="370" r:id="rId27"/>
    <p:sldId id="378" r:id="rId28"/>
    <p:sldId id="415" r:id="rId29"/>
    <p:sldId id="343" r:id="rId30"/>
    <p:sldId id="350" r:id="rId31"/>
    <p:sldId id="461" r:id="rId32"/>
    <p:sldId id="466" r:id="rId33"/>
    <p:sldId id="345" r:id="rId34"/>
    <p:sldId id="463" r:id="rId35"/>
    <p:sldId id="346" r:id="rId36"/>
    <p:sldId id="347" r:id="rId37"/>
    <p:sldId id="348" r:id="rId38"/>
    <p:sldId id="384" r:id="rId39"/>
    <p:sldId id="385" r:id="rId40"/>
    <p:sldId id="386" r:id="rId41"/>
    <p:sldId id="371" r:id="rId42"/>
    <p:sldId id="349" r:id="rId43"/>
    <p:sldId id="351" r:id="rId44"/>
    <p:sldId id="408" r:id="rId45"/>
    <p:sldId id="409" r:id="rId46"/>
    <p:sldId id="410" r:id="rId47"/>
    <p:sldId id="411" r:id="rId48"/>
    <p:sldId id="352" r:id="rId49"/>
    <p:sldId id="388" r:id="rId50"/>
    <p:sldId id="456" r:id="rId51"/>
    <p:sldId id="353" r:id="rId52"/>
    <p:sldId id="454" r:id="rId53"/>
    <p:sldId id="419" r:id="rId54"/>
    <p:sldId id="420" r:id="rId55"/>
    <p:sldId id="418" r:id="rId56"/>
    <p:sldId id="421" r:id="rId57"/>
    <p:sldId id="425" r:id="rId58"/>
    <p:sldId id="426" r:id="rId59"/>
    <p:sldId id="427" r:id="rId60"/>
    <p:sldId id="428" r:id="rId61"/>
    <p:sldId id="429" r:id="rId62"/>
    <p:sldId id="430" r:id="rId63"/>
    <p:sldId id="431" r:id="rId64"/>
    <p:sldId id="457" r:id="rId65"/>
    <p:sldId id="432" r:id="rId66"/>
    <p:sldId id="433" r:id="rId67"/>
    <p:sldId id="434" r:id="rId68"/>
    <p:sldId id="435" r:id="rId69"/>
    <p:sldId id="455" r:id="rId70"/>
    <p:sldId id="468" r:id="rId71"/>
    <p:sldId id="436" r:id="rId72"/>
    <p:sldId id="437" r:id="rId73"/>
    <p:sldId id="438" r:id="rId74"/>
    <p:sldId id="440" r:id="rId75"/>
    <p:sldId id="439" r:id="rId76"/>
    <p:sldId id="424" r:id="rId77"/>
    <p:sldId id="441" r:id="rId78"/>
    <p:sldId id="442" r:id="rId79"/>
    <p:sldId id="448" r:id="rId80"/>
    <p:sldId id="447" r:id="rId81"/>
    <p:sldId id="446" r:id="rId82"/>
    <p:sldId id="445" r:id="rId83"/>
    <p:sldId id="444" r:id="rId84"/>
    <p:sldId id="460" r:id="rId85"/>
    <p:sldId id="458" r:id="rId86"/>
    <p:sldId id="443" r:id="rId87"/>
    <p:sldId id="423" r:id="rId88"/>
    <p:sldId id="453" r:id="rId89"/>
    <p:sldId id="451" r:id="rId90"/>
    <p:sldId id="450" r:id="rId91"/>
    <p:sldId id="387" r:id="rId92"/>
    <p:sldId id="481" r:id="rId93"/>
    <p:sldId id="356" r:id="rId94"/>
    <p:sldId id="372" r:id="rId95"/>
    <p:sldId id="412" r:id="rId96"/>
    <p:sldId id="373" r:id="rId97"/>
    <p:sldId id="413" r:id="rId98"/>
    <p:sldId id="374" r:id="rId99"/>
    <p:sldId id="414" r:id="rId100"/>
    <p:sldId id="483" r:id="rId101"/>
    <p:sldId id="465" r:id="rId102"/>
    <p:sldId id="357" r:id="rId103"/>
    <p:sldId id="358" r:id="rId104"/>
    <p:sldId id="391" r:id="rId105"/>
    <p:sldId id="464" r:id="rId106"/>
    <p:sldId id="359" r:id="rId107"/>
    <p:sldId id="392" r:id="rId108"/>
    <p:sldId id="484" r:id="rId109"/>
    <p:sldId id="469" r:id="rId110"/>
    <p:sldId id="360" r:id="rId111"/>
    <p:sldId id="394" r:id="rId112"/>
    <p:sldId id="395" r:id="rId113"/>
    <p:sldId id="396" r:id="rId114"/>
    <p:sldId id="397" r:id="rId115"/>
    <p:sldId id="402" r:id="rId116"/>
    <p:sldId id="403" r:id="rId117"/>
    <p:sldId id="482" r:id="rId118"/>
    <p:sldId id="398" r:id="rId119"/>
    <p:sldId id="404" r:id="rId120"/>
    <p:sldId id="399" r:id="rId121"/>
    <p:sldId id="400" r:id="rId122"/>
    <p:sldId id="401" r:id="rId123"/>
    <p:sldId id="405" r:id="rId124"/>
    <p:sldId id="406" r:id="rId125"/>
    <p:sldId id="393" r:id="rId126"/>
    <p:sldId id="471" r:id="rId127"/>
    <p:sldId id="472" r:id="rId128"/>
    <p:sldId id="473" r:id="rId129"/>
    <p:sldId id="474" r:id="rId130"/>
    <p:sldId id="475" r:id="rId131"/>
    <p:sldId id="476" r:id="rId132"/>
    <p:sldId id="477" r:id="rId133"/>
    <p:sldId id="478" r:id="rId134"/>
    <p:sldId id="479" r:id="rId135"/>
    <p:sldId id="480" r:id="rId136"/>
    <p:sldId id="470" r:id="rId137"/>
    <p:sldId id="256" r:id="rId138"/>
    <p:sldId id="467" r:id="rId139"/>
    <p:sldId id="417" r:id="rId140"/>
  </p:sldIdLst>
  <p:sldSz cx="9144000" cy="6858000" type="screen4x3"/>
  <p:notesSz cx="6858000" cy="9144000"/>
  <p:defaultTextStyle>
    <a:defPPr>
      <a:defRPr lang="zh-CN"/>
    </a:defPPr>
    <a:lvl1pPr algn="l" rtl="0" eaLnBrk="0" fontAlgn="base" hangingPunct="0">
      <a:spcBef>
        <a:spcPct val="0"/>
      </a:spcBef>
      <a:spcAft>
        <a:spcPct val="0"/>
      </a:spcAft>
      <a:defRPr kumimoji="1"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66"/>
    <a:srgbClr val="000000"/>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581" autoAdjust="0"/>
  </p:normalViewPr>
  <p:slideViewPr>
    <p:cSldViewPr>
      <p:cViewPr varScale="1">
        <p:scale>
          <a:sx n="86" d="100"/>
          <a:sy n="86" d="100"/>
        </p:scale>
        <p:origin x="714" y="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4-05-03T04:03:39.45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347 0,'-25'0,"0"0,25 0,-24 0,-1 0,-24 0,24 0,1 0,-1 0,25 25,-25 0,1-25,-1 0,25 25,-24-25,-1 25,25 0,0 0,0 24,0-24</inkml:trace>
  <inkml:trace contextRef="#ctx0" brushRef="#br0" timeOffset="3338">51 398,'0'0,"0"0,0 0,25 25,-1-25,1 0,0 25,-25 0,0-25,24 25,-24 0,50-25,-50 0,0 25,24 0,1-25,-1 0,26 0,-50 25,24-25,1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pitchFamily="34" charset="0"/>
                <a:ea typeface="宋体" pitchFamily="2" charset="-122"/>
              </a:defRPr>
            </a:lvl1pPr>
          </a:lstStyle>
          <a:p>
            <a:pPr>
              <a:defRPr/>
            </a:pPr>
            <a:endParaRPr lang="en-US" altLang="zh-CN"/>
          </a:p>
        </p:txBody>
      </p:sp>
      <p:sp>
        <p:nvSpPr>
          <p:cNvPr id="1136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宋体"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36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pitchFamily="34" charset="0"/>
                <a:ea typeface="宋体" pitchFamily="2" charset="-122"/>
              </a:defRPr>
            </a:lvl1pPr>
          </a:lstStyle>
          <a:p>
            <a:pPr>
              <a:defRPr/>
            </a:pPr>
            <a:endParaRPr lang="en-US" altLang="zh-CN"/>
          </a:p>
        </p:txBody>
      </p:sp>
      <p:sp>
        <p:nvSpPr>
          <p:cNvPr id="1136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725F89EA-42B7-44AD-805C-6749EE88C1A1}" type="slidenum">
              <a:rPr lang="en-US" altLang="zh-CN"/>
              <a:pPr>
                <a:defRPr/>
              </a:pPr>
              <a:t>‹#›</a:t>
            </a:fld>
            <a:endParaRPr lang="en-US" altLang="zh-CN"/>
          </a:p>
        </p:txBody>
      </p:sp>
    </p:spTree>
    <p:extLst>
      <p:ext uri="{BB962C8B-B14F-4D97-AF65-F5344CB8AC3E}">
        <p14:creationId xmlns:p14="http://schemas.microsoft.com/office/powerpoint/2010/main" val="42375216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3921AA7-9D99-4BEF-A861-F230C08E6468}" type="slidenum">
              <a:rPr lang="en-US" altLang="zh-CN">
                <a:latin typeface="Arial" panose="020B0604020202020204" pitchFamily="34" charset="0"/>
              </a:rPr>
              <a:pPr>
                <a:spcBef>
                  <a:spcPct val="0"/>
                </a:spcBef>
              </a:pPr>
              <a:t>5</a:t>
            </a:fld>
            <a:endParaRPr lang="en-US" altLang="zh-CN">
              <a:latin typeface="Arial" panose="020B0604020202020204" pitchFamily="34"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4479231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678AF5E-65F3-4515-978D-2B922200C589}" type="slidenum">
              <a:rPr lang="en-US" altLang="zh-CN">
                <a:latin typeface="Arial" panose="020B0604020202020204" pitchFamily="34" charset="0"/>
              </a:rPr>
              <a:pPr>
                <a:spcBef>
                  <a:spcPct val="0"/>
                </a:spcBef>
              </a:pPr>
              <a:t>14</a:t>
            </a:fld>
            <a:endParaRPr lang="en-US" altLang="zh-CN">
              <a:latin typeface="Arial" panose="020B0604020202020204" pitchFamily="34"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66423743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24E4652-F8E9-4BDD-95E5-1C97FB73D837}" type="slidenum">
              <a:rPr lang="en-US" altLang="zh-CN">
                <a:latin typeface="Arial" panose="020B0604020202020204" pitchFamily="34" charset="0"/>
              </a:rPr>
              <a:pPr>
                <a:spcBef>
                  <a:spcPct val="0"/>
                </a:spcBef>
              </a:pPr>
              <a:t>137</a:t>
            </a:fld>
            <a:endParaRPr lang="en-US" altLang="zh-CN">
              <a:latin typeface="Arial" panose="020B0604020202020204" pitchFamily="34" charset="0"/>
            </a:endParaRPr>
          </a:p>
        </p:txBody>
      </p:sp>
      <p:sp>
        <p:nvSpPr>
          <p:cNvPr id="216067" name="Rectangle 2"/>
          <p:cNvSpPr>
            <a:spLocks noGrp="1" noRot="1" noChangeAspect="1" noChangeArrowheads="1" noTextEdit="1"/>
          </p:cNvSpPr>
          <p:nvPr>
            <p:ph type="sldImg"/>
          </p:nvPr>
        </p:nvSpPr>
        <p:spPr>
          <a:ln/>
        </p:spPr>
      </p:sp>
      <p:sp>
        <p:nvSpPr>
          <p:cNvPr id="216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79620475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9FAEA10-C0D0-4FAF-BB70-6E2D518A730B}" type="slidenum">
              <a:rPr lang="en-US" altLang="zh-CN">
                <a:latin typeface="Arial" panose="020B0604020202020204" pitchFamily="34" charset="0"/>
              </a:rPr>
              <a:pPr>
                <a:spcBef>
                  <a:spcPct val="0"/>
                </a:spcBef>
              </a:pPr>
              <a:t>139</a:t>
            </a:fld>
            <a:endParaRPr lang="en-US" altLang="zh-CN">
              <a:latin typeface="Arial" panose="020B0604020202020204" pitchFamily="34" charset="0"/>
            </a:endParaRPr>
          </a:p>
        </p:txBody>
      </p:sp>
      <p:sp>
        <p:nvSpPr>
          <p:cNvPr id="220163" name="Rectangle 2"/>
          <p:cNvSpPr>
            <a:spLocks noGrp="1" noRot="1" noChangeAspect="1" noChangeArrowheads="1" noTextEdit="1"/>
          </p:cNvSpPr>
          <p:nvPr>
            <p:ph type="sldImg"/>
          </p:nvPr>
        </p:nvSpPr>
        <p:spPr>
          <a:ln/>
        </p:spPr>
      </p:sp>
      <p:sp>
        <p:nvSpPr>
          <p:cNvPr id="220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191428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A533354-CB76-4466-BA28-C543DC5C1E6A}" type="slidenum">
              <a:rPr lang="en-US" altLang="zh-CN">
                <a:latin typeface="Arial" panose="020B0604020202020204" pitchFamily="34" charset="0"/>
              </a:rPr>
              <a:pPr>
                <a:spcBef>
                  <a:spcPct val="0"/>
                </a:spcBef>
              </a:pPr>
              <a:t>15</a:t>
            </a:fld>
            <a:endParaRPr lang="en-US" altLang="zh-CN">
              <a:latin typeface="Arial" panose="020B0604020202020204" pitchFamily="3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644582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6431237-6C6C-441C-AF2F-BC19DA36AFA7}" type="slidenum">
              <a:rPr lang="en-US" altLang="zh-CN">
                <a:latin typeface="Arial" panose="020B0604020202020204" pitchFamily="34" charset="0"/>
              </a:rPr>
              <a:pPr>
                <a:spcBef>
                  <a:spcPct val="0"/>
                </a:spcBef>
              </a:pPr>
              <a:t>16</a:t>
            </a:fld>
            <a:endParaRPr lang="en-US" altLang="zh-CN">
              <a:latin typeface="Arial" panose="020B0604020202020204" pitchFamily="34"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466053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B9B174E-D67E-49B0-AD6C-E4D58BBB44BB}" type="slidenum">
              <a:rPr lang="en-US" altLang="zh-CN">
                <a:latin typeface="Arial" panose="020B0604020202020204" pitchFamily="34" charset="0"/>
              </a:rPr>
              <a:pPr>
                <a:spcBef>
                  <a:spcPct val="0"/>
                </a:spcBef>
              </a:pPr>
              <a:t>17</a:t>
            </a:fld>
            <a:endParaRPr lang="en-US" altLang="zh-CN">
              <a:latin typeface="Arial" panose="020B0604020202020204" pitchFamily="34"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9816208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F6FBE53-A947-4E83-ACA1-93CD0F4F4EC6}" type="slidenum">
              <a:rPr lang="en-US" altLang="zh-CN">
                <a:latin typeface="Arial" panose="020B0604020202020204" pitchFamily="34" charset="0"/>
              </a:rPr>
              <a:pPr>
                <a:spcBef>
                  <a:spcPct val="0"/>
                </a:spcBef>
              </a:pPr>
              <a:t>18</a:t>
            </a:fld>
            <a:endParaRPr lang="en-US" altLang="zh-CN">
              <a:latin typeface="Arial" panose="020B0604020202020204" pitchFamily="3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603709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E49FC22-5021-4447-ACD8-6940DCB43F60}" type="slidenum">
              <a:rPr lang="en-US" altLang="zh-CN">
                <a:latin typeface="Arial" panose="020B0604020202020204" pitchFamily="34" charset="0"/>
              </a:rPr>
              <a:pPr>
                <a:spcBef>
                  <a:spcPct val="0"/>
                </a:spcBef>
              </a:pPr>
              <a:t>19</a:t>
            </a:fld>
            <a:endParaRPr lang="en-US" altLang="zh-CN">
              <a:latin typeface="Arial" panose="020B0604020202020204"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7092394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B830975-54D0-4231-9D24-55B303D55404}" type="slidenum">
              <a:rPr lang="en-US" altLang="zh-CN">
                <a:latin typeface="Arial" panose="020B0604020202020204" pitchFamily="34" charset="0"/>
              </a:rPr>
              <a:pPr>
                <a:spcBef>
                  <a:spcPct val="0"/>
                </a:spcBef>
              </a:pPr>
              <a:t>20</a:t>
            </a:fld>
            <a:endParaRPr lang="en-US" altLang="zh-CN">
              <a:latin typeface="Arial" panose="020B0604020202020204" pitchFamily="3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7728158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B47348E-7136-41DB-BB3A-3B122F01C1A2}" type="slidenum">
              <a:rPr lang="en-US" altLang="zh-CN">
                <a:latin typeface="Arial" panose="020B0604020202020204" pitchFamily="34" charset="0"/>
              </a:rPr>
              <a:pPr>
                <a:spcBef>
                  <a:spcPct val="0"/>
                </a:spcBef>
              </a:pPr>
              <a:t>21</a:t>
            </a:fld>
            <a:endParaRPr lang="en-US" altLang="zh-CN">
              <a:latin typeface="Arial" panose="020B0604020202020204" pitchFamily="34"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6456297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6427291-5F36-42DC-9F1A-3B29C7F7AFA9}" type="slidenum">
              <a:rPr lang="en-US" altLang="zh-CN">
                <a:latin typeface="Arial" panose="020B0604020202020204" pitchFamily="34" charset="0"/>
              </a:rPr>
              <a:pPr>
                <a:spcBef>
                  <a:spcPct val="0"/>
                </a:spcBef>
              </a:pPr>
              <a:t>22</a:t>
            </a:fld>
            <a:endParaRPr lang="en-US" altLang="zh-CN">
              <a:latin typeface="Arial" panose="020B0604020202020204"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1511505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DA477BA-AD48-4C94-B998-B18AF37030AB}" type="slidenum">
              <a:rPr lang="en-US" altLang="zh-CN">
                <a:latin typeface="Arial" panose="020B0604020202020204" pitchFamily="34" charset="0"/>
              </a:rPr>
              <a:pPr>
                <a:spcBef>
                  <a:spcPct val="0"/>
                </a:spcBef>
              </a:pPr>
              <a:t>23</a:t>
            </a:fld>
            <a:endParaRPr lang="en-US" altLang="zh-CN">
              <a:latin typeface="Arial" panose="020B0604020202020204" pitchFamily="34"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283317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ECCCF1B-503B-44A1-BA50-D899F94E10A0}" type="slidenum">
              <a:rPr lang="en-US" altLang="zh-CN">
                <a:latin typeface="Arial" panose="020B0604020202020204" pitchFamily="34" charset="0"/>
              </a:rPr>
              <a:pPr>
                <a:spcBef>
                  <a:spcPct val="0"/>
                </a:spcBef>
              </a:pPr>
              <a:t>6</a:t>
            </a:fld>
            <a:endParaRPr lang="en-US" altLang="zh-CN">
              <a:latin typeface="Arial" panose="020B0604020202020204" pitchFamily="34" charset="0"/>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684044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F78521A-020E-48B4-8466-DFD3F8A7AC3A}" type="slidenum">
              <a:rPr lang="en-US" altLang="zh-CN">
                <a:latin typeface="Arial" panose="020B0604020202020204" pitchFamily="34" charset="0"/>
              </a:rPr>
              <a:pPr>
                <a:spcBef>
                  <a:spcPct val="0"/>
                </a:spcBef>
              </a:pPr>
              <a:t>24</a:t>
            </a:fld>
            <a:endParaRPr lang="en-US" altLang="zh-CN">
              <a:latin typeface="Arial" panose="020B0604020202020204" pitchFamily="34"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6915894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9C9F554-B76C-4591-9E4B-808F9B3F388A}" type="slidenum">
              <a:rPr lang="en-US" altLang="zh-CN">
                <a:latin typeface="Arial" panose="020B0604020202020204" pitchFamily="34" charset="0"/>
              </a:rPr>
              <a:pPr>
                <a:spcBef>
                  <a:spcPct val="0"/>
                </a:spcBef>
              </a:pPr>
              <a:t>25</a:t>
            </a:fld>
            <a:endParaRPr lang="en-US" altLang="zh-CN">
              <a:latin typeface="Arial" panose="020B0604020202020204" pitchFamily="34"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3073004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C7FC3AA-D9F8-414C-BA4E-CC45A273C52E}" type="slidenum">
              <a:rPr lang="en-US" altLang="zh-CN">
                <a:latin typeface="Arial" panose="020B0604020202020204" pitchFamily="34" charset="0"/>
              </a:rPr>
              <a:pPr>
                <a:spcBef>
                  <a:spcPct val="0"/>
                </a:spcBef>
              </a:pPr>
              <a:t>26</a:t>
            </a:fld>
            <a:endParaRPr lang="en-US" altLang="zh-CN">
              <a:latin typeface="Arial" panose="020B0604020202020204" pitchFamily="3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1939252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A679213-AE9B-405F-B3AF-734167FBE0EA}" type="slidenum">
              <a:rPr lang="en-US" altLang="zh-CN">
                <a:latin typeface="Arial" panose="020B0604020202020204" pitchFamily="34" charset="0"/>
              </a:rPr>
              <a:pPr>
                <a:spcBef>
                  <a:spcPct val="0"/>
                </a:spcBef>
              </a:pPr>
              <a:t>27</a:t>
            </a:fld>
            <a:endParaRPr lang="en-US" altLang="zh-CN">
              <a:latin typeface="Arial" panose="020B0604020202020204" pitchFamily="34"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1176003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1"/>
          <p:cNvSpPr>
            <a:spLocks noGrp="1" noRot="1" noChangeAspect="1" noChangeArrowheads="1" noTextEdit="1"/>
          </p:cNvSpPr>
          <p:nvPr>
            <p:ph type="sldImg"/>
          </p:nvPr>
        </p:nvSpPr>
        <p:spPr>
          <a:ln/>
        </p:spPr>
      </p:sp>
      <p:sp>
        <p:nvSpPr>
          <p:cNvPr id="56323"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en-US" altLang="zh-CN"/>
          </a:p>
        </p:txBody>
      </p:sp>
    </p:spTree>
    <p:extLst>
      <p:ext uri="{BB962C8B-B14F-4D97-AF65-F5344CB8AC3E}">
        <p14:creationId xmlns:p14="http://schemas.microsoft.com/office/powerpoint/2010/main" val="32303398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04C0FCD-53A6-4AF3-8FFF-98A25E507D2F}" type="slidenum">
              <a:rPr lang="en-US" altLang="zh-CN">
                <a:latin typeface="Arial" panose="020B0604020202020204" pitchFamily="34" charset="0"/>
              </a:rPr>
              <a:pPr>
                <a:spcBef>
                  <a:spcPct val="0"/>
                </a:spcBef>
              </a:pPr>
              <a:t>29</a:t>
            </a:fld>
            <a:endParaRPr lang="en-US" altLang="zh-CN">
              <a:latin typeface="Arial" panose="020B0604020202020204" pitchFamily="3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8617882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7E3F240-0AEB-4763-93A4-E0E0F4DC0D3F}" type="slidenum">
              <a:rPr lang="en-US" altLang="zh-CN">
                <a:latin typeface="Arial" panose="020B0604020202020204" pitchFamily="34" charset="0"/>
              </a:rPr>
              <a:pPr>
                <a:spcBef>
                  <a:spcPct val="0"/>
                </a:spcBef>
              </a:pPr>
              <a:t>30</a:t>
            </a:fld>
            <a:endParaRPr lang="en-US" altLang="zh-CN">
              <a:latin typeface="Arial" panose="020B0604020202020204" pitchFamily="34"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3836257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A9147DD-8653-4EBC-A4FE-C08E07D2CEF4}" type="slidenum">
              <a:rPr lang="en-US" altLang="zh-CN">
                <a:latin typeface="Arial" panose="020B0604020202020204" pitchFamily="34" charset="0"/>
              </a:rPr>
              <a:pPr>
                <a:spcBef>
                  <a:spcPct val="0"/>
                </a:spcBef>
              </a:pPr>
              <a:t>31</a:t>
            </a:fld>
            <a:endParaRPr lang="en-US" altLang="zh-CN">
              <a:latin typeface="Arial" panose="020B0604020202020204" pitchFamily="34"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a:ea typeface="MS PGothic" panose="020B0600070205080204" pitchFamily="34" charset="-128"/>
            </a:endParaRPr>
          </a:p>
        </p:txBody>
      </p:sp>
    </p:spTree>
    <p:extLst>
      <p:ext uri="{BB962C8B-B14F-4D97-AF65-F5344CB8AC3E}">
        <p14:creationId xmlns:p14="http://schemas.microsoft.com/office/powerpoint/2010/main" val="24746993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0FAB6D0-B192-401D-9130-D1E054EC57DD}" type="slidenum">
              <a:rPr lang="en-US" altLang="zh-CN">
                <a:latin typeface="Arial" panose="020B0604020202020204" pitchFamily="34" charset="0"/>
              </a:rPr>
              <a:pPr>
                <a:spcBef>
                  <a:spcPct val="0"/>
                </a:spcBef>
              </a:pPr>
              <a:t>33</a:t>
            </a:fld>
            <a:endParaRPr lang="en-US" altLang="zh-CN">
              <a:latin typeface="Arial" panose="020B0604020202020204" pitchFamily="34"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8277198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1"/>
          <p:cNvSpPr>
            <a:spLocks noGrp="1" noRot="1" noChangeAspect="1" noChangeArrowheads="1" noTextEdit="1"/>
          </p:cNvSpPr>
          <p:nvPr>
            <p:ph type="sldImg"/>
          </p:nvPr>
        </p:nvSpPr>
        <p:spPr>
          <a:ln/>
        </p:spPr>
      </p:sp>
      <p:sp>
        <p:nvSpPr>
          <p:cNvPr id="67587"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a:p>
        </p:txBody>
      </p:sp>
    </p:spTree>
    <p:extLst>
      <p:ext uri="{BB962C8B-B14F-4D97-AF65-F5344CB8AC3E}">
        <p14:creationId xmlns:p14="http://schemas.microsoft.com/office/powerpoint/2010/main" val="3671381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62FCC92-6397-4F7F-BFD5-85C2E4CB41D8}" type="slidenum">
              <a:rPr lang="en-US" altLang="zh-CN">
                <a:latin typeface="Arial" panose="020B0604020202020204" pitchFamily="34" charset="0"/>
              </a:rPr>
              <a:pPr>
                <a:spcBef>
                  <a:spcPct val="0"/>
                </a:spcBef>
              </a:pPr>
              <a:t>7</a:t>
            </a:fld>
            <a:endParaRPr lang="en-US" altLang="zh-CN">
              <a:latin typeface="Arial" panose="020B0604020202020204" pitchFamily="34" charset="0"/>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9505321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4B7F4D9-DE8E-4386-98C9-C5F713356A5D}" type="slidenum">
              <a:rPr lang="en-US" altLang="zh-CN">
                <a:latin typeface="Arial" panose="020B0604020202020204" pitchFamily="34" charset="0"/>
              </a:rPr>
              <a:pPr>
                <a:spcBef>
                  <a:spcPct val="0"/>
                </a:spcBef>
              </a:pPr>
              <a:t>35</a:t>
            </a:fld>
            <a:endParaRPr lang="en-US" altLang="zh-CN">
              <a:latin typeface="Arial" panose="020B0604020202020204" pitchFamily="34"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62154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5614C55-C34C-4507-A331-635DBBF436B7}" type="slidenum">
              <a:rPr lang="en-US" altLang="zh-CN">
                <a:latin typeface="Arial" panose="020B0604020202020204" pitchFamily="34" charset="0"/>
              </a:rPr>
              <a:pPr>
                <a:spcBef>
                  <a:spcPct val="0"/>
                </a:spcBef>
              </a:pPr>
              <a:t>36</a:t>
            </a:fld>
            <a:endParaRPr lang="en-US" altLang="zh-CN">
              <a:latin typeface="Arial" panose="020B0604020202020204" pitchFamily="34"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2285475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075F8AF-43A8-4969-A2ED-B340D6DF9B44}" type="slidenum">
              <a:rPr lang="en-US" altLang="zh-CN">
                <a:latin typeface="Arial" panose="020B0604020202020204" pitchFamily="34" charset="0"/>
              </a:rPr>
              <a:pPr>
                <a:spcBef>
                  <a:spcPct val="0"/>
                </a:spcBef>
              </a:pPr>
              <a:t>37</a:t>
            </a:fld>
            <a:endParaRPr lang="en-US" altLang="zh-CN">
              <a:latin typeface="Arial" panose="020B0604020202020204" pitchFamily="34"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6384539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AFF49BB-CC2D-471E-988B-6E71E4045E5A}" type="slidenum">
              <a:rPr lang="en-US" altLang="zh-CN">
                <a:latin typeface="Arial" panose="020B0604020202020204" pitchFamily="34" charset="0"/>
              </a:rPr>
              <a:pPr>
                <a:spcBef>
                  <a:spcPct val="0"/>
                </a:spcBef>
              </a:pPr>
              <a:t>41</a:t>
            </a:fld>
            <a:endParaRPr lang="en-US" altLang="zh-CN">
              <a:latin typeface="Arial" panose="020B0604020202020204" pitchFamily="34"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8163605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1881944-0A95-40C7-97E7-38B92D416FCB}" type="slidenum">
              <a:rPr lang="en-US" altLang="zh-CN">
                <a:latin typeface="Arial" panose="020B0604020202020204" pitchFamily="34" charset="0"/>
              </a:rPr>
              <a:pPr>
                <a:spcBef>
                  <a:spcPct val="0"/>
                </a:spcBef>
              </a:pPr>
              <a:t>42</a:t>
            </a:fld>
            <a:endParaRPr lang="en-US" altLang="zh-CN">
              <a:latin typeface="Arial" panose="020B0604020202020204" pitchFamily="34"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4041675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127DAB6-1A05-43F0-A287-52D0A0AAB8AC}" type="slidenum">
              <a:rPr lang="en-US" altLang="zh-CN">
                <a:latin typeface="Arial" panose="020B0604020202020204" pitchFamily="34" charset="0"/>
              </a:rPr>
              <a:pPr>
                <a:spcBef>
                  <a:spcPct val="0"/>
                </a:spcBef>
              </a:pPr>
              <a:t>43</a:t>
            </a:fld>
            <a:endParaRPr lang="en-US" altLang="zh-CN">
              <a:latin typeface="Arial" panose="020B0604020202020204" pitchFamily="34"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6339868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B316C28-7B0F-42D4-B146-B876A5796497}" type="slidenum">
              <a:rPr lang="en-US" altLang="zh-CN">
                <a:latin typeface="Arial" panose="020B0604020202020204" pitchFamily="34" charset="0"/>
              </a:rPr>
              <a:pPr>
                <a:spcBef>
                  <a:spcPct val="0"/>
                </a:spcBef>
              </a:pPr>
              <a:t>48</a:t>
            </a:fld>
            <a:endParaRPr lang="en-US" altLang="zh-CN">
              <a:latin typeface="Arial" panose="020B0604020202020204" pitchFamily="34"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334575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8A1D7E7-60C3-43F6-94DF-7D36A3343E62}" type="slidenum">
              <a:rPr lang="en-US" altLang="zh-CN">
                <a:latin typeface="Arial" panose="020B0604020202020204" pitchFamily="34" charset="0"/>
              </a:rPr>
              <a:pPr>
                <a:spcBef>
                  <a:spcPct val="0"/>
                </a:spcBef>
              </a:pPr>
              <a:t>51</a:t>
            </a:fld>
            <a:endParaRPr lang="en-US" altLang="zh-CN">
              <a:latin typeface="Arial" panose="020B0604020202020204"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945203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4A0E921-F44E-4026-AC8B-E7E98C1088BA}" type="slidenum">
              <a:rPr lang="en-US" altLang="zh-CN">
                <a:latin typeface="Arial" panose="020B0604020202020204" pitchFamily="34" charset="0"/>
              </a:rPr>
              <a:pPr>
                <a:spcBef>
                  <a:spcPct val="0"/>
                </a:spcBef>
              </a:pPr>
              <a:t>53</a:t>
            </a:fld>
            <a:endParaRPr lang="en-US" altLang="zh-CN">
              <a:latin typeface="Arial" panose="020B0604020202020204" pitchFamily="34"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8343939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C343FF1-6D03-42B1-97D7-E446E1A5F85F}" type="slidenum">
              <a:rPr lang="en-US" altLang="zh-CN">
                <a:latin typeface="Arial" panose="020B0604020202020204" pitchFamily="34" charset="0"/>
              </a:rPr>
              <a:pPr>
                <a:spcBef>
                  <a:spcPct val="0"/>
                </a:spcBef>
              </a:pPr>
              <a:t>54</a:t>
            </a:fld>
            <a:endParaRPr lang="en-US" altLang="zh-CN">
              <a:latin typeface="Arial" panose="020B0604020202020204" pitchFamily="34"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28339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DBF400E-36D9-4F05-9E87-B5E40D17427D}" type="slidenum">
              <a:rPr lang="en-US" altLang="zh-CN">
                <a:latin typeface="Arial" panose="020B0604020202020204" pitchFamily="34" charset="0"/>
              </a:rPr>
              <a:pPr>
                <a:spcBef>
                  <a:spcPct val="0"/>
                </a:spcBef>
              </a:pPr>
              <a:t>8</a:t>
            </a:fld>
            <a:endParaRPr lang="en-US" altLang="zh-CN">
              <a:latin typeface="Arial" panose="020B0604020202020204" pitchFamily="34" charset="0"/>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2719434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7A471F3-71A1-48B3-B6DF-7FE6A750162B}" type="slidenum">
              <a:rPr lang="en-US" altLang="zh-CN">
                <a:latin typeface="Arial" panose="020B0604020202020204" pitchFamily="34" charset="0"/>
              </a:rPr>
              <a:pPr>
                <a:spcBef>
                  <a:spcPct val="0"/>
                </a:spcBef>
              </a:pPr>
              <a:t>55</a:t>
            </a:fld>
            <a:endParaRPr lang="en-US" altLang="zh-CN">
              <a:latin typeface="Arial" panose="020B0604020202020204" pitchFamily="34"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7096877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730EF1D-CD9E-44D2-A3A4-1AE0CD91454F}" type="slidenum">
              <a:rPr lang="en-US" altLang="zh-CN">
                <a:latin typeface="Arial" panose="020B0604020202020204" pitchFamily="34" charset="0"/>
              </a:rPr>
              <a:pPr>
                <a:spcBef>
                  <a:spcPct val="0"/>
                </a:spcBef>
              </a:pPr>
              <a:t>56</a:t>
            </a:fld>
            <a:endParaRPr lang="en-US" altLang="zh-CN">
              <a:latin typeface="Arial" panose="020B0604020202020204" pitchFamily="34"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5701690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01BDBD0-803F-4F36-862E-6B343FE5CE96}" type="slidenum">
              <a:rPr lang="en-US" altLang="zh-CN">
                <a:latin typeface="Arial" panose="020B0604020202020204" pitchFamily="34" charset="0"/>
              </a:rPr>
              <a:pPr>
                <a:spcBef>
                  <a:spcPct val="0"/>
                </a:spcBef>
              </a:pPr>
              <a:t>57</a:t>
            </a:fld>
            <a:endParaRPr lang="en-US" altLang="zh-CN">
              <a:latin typeface="Arial" panose="020B0604020202020204" pitchFamily="34"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2226964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7A98CE6-9AF4-4035-B18D-7BC0B4789F3D}" type="slidenum">
              <a:rPr lang="en-US" altLang="zh-CN">
                <a:latin typeface="Arial" panose="020B0604020202020204" pitchFamily="34" charset="0"/>
              </a:rPr>
              <a:pPr>
                <a:spcBef>
                  <a:spcPct val="0"/>
                </a:spcBef>
              </a:pPr>
              <a:t>58</a:t>
            </a:fld>
            <a:endParaRPr lang="en-US" altLang="zh-CN">
              <a:latin typeface="Arial" panose="020B0604020202020204" pitchFamily="34"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7918577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35DDFB4-01F8-4A49-910B-10A8B52B4CD4}" type="slidenum">
              <a:rPr lang="en-US" altLang="zh-CN">
                <a:latin typeface="Arial" panose="020B0604020202020204" pitchFamily="34" charset="0"/>
              </a:rPr>
              <a:pPr>
                <a:spcBef>
                  <a:spcPct val="0"/>
                </a:spcBef>
              </a:pPr>
              <a:t>59</a:t>
            </a:fld>
            <a:endParaRPr lang="en-US" altLang="zh-CN">
              <a:latin typeface="Arial" panose="020B0604020202020204" pitchFamily="34"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8629381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6C11749-4408-41A4-A04C-5367B78F05E2}" type="slidenum">
              <a:rPr lang="en-US" altLang="zh-CN">
                <a:latin typeface="Arial" panose="020B0604020202020204" pitchFamily="34" charset="0"/>
              </a:rPr>
              <a:pPr>
                <a:spcBef>
                  <a:spcPct val="0"/>
                </a:spcBef>
              </a:pPr>
              <a:t>60</a:t>
            </a:fld>
            <a:endParaRPr lang="en-US" altLang="zh-CN">
              <a:latin typeface="Arial" panose="020B0604020202020204" pitchFamily="34"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5652127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8A98BB4-02C7-40F9-BCC0-82B6A73B52B4}" type="slidenum">
              <a:rPr lang="en-US" altLang="zh-CN">
                <a:latin typeface="Arial" panose="020B0604020202020204" pitchFamily="34" charset="0"/>
              </a:rPr>
              <a:pPr>
                <a:spcBef>
                  <a:spcPct val="0"/>
                </a:spcBef>
              </a:pPr>
              <a:t>61</a:t>
            </a:fld>
            <a:endParaRPr lang="en-US" altLang="zh-CN">
              <a:latin typeface="Arial" panose="020B0604020202020204" pitchFamily="34"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838489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9112C0F-79DF-4C61-9D41-9114FFED9F24}" type="slidenum">
              <a:rPr lang="en-US" altLang="zh-CN">
                <a:latin typeface="Arial" panose="020B0604020202020204" pitchFamily="34" charset="0"/>
              </a:rPr>
              <a:pPr>
                <a:spcBef>
                  <a:spcPct val="0"/>
                </a:spcBef>
              </a:pPr>
              <a:t>62</a:t>
            </a:fld>
            <a:endParaRPr lang="en-US" altLang="zh-CN">
              <a:latin typeface="Arial" panose="020B0604020202020204" pitchFamily="34" charset="0"/>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4243389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7FED128-3D19-41FE-B037-B72F762F52FC}" type="slidenum">
              <a:rPr lang="en-US" altLang="zh-CN">
                <a:latin typeface="Arial" panose="020B0604020202020204" pitchFamily="34" charset="0"/>
              </a:rPr>
              <a:pPr>
                <a:spcBef>
                  <a:spcPct val="0"/>
                </a:spcBef>
              </a:pPr>
              <a:t>63</a:t>
            </a:fld>
            <a:endParaRPr lang="en-US" altLang="zh-CN">
              <a:latin typeface="Arial" panose="020B0604020202020204" pitchFamily="34"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17475227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3A5C55B-B6A9-41D4-99AB-2F34707FC4AC}" type="slidenum">
              <a:rPr lang="en-US" altLang="zh-CN">
                <a:latin typeface="Arial" panose="020B0604020202020204" pitchFamily="34" charset="0"/>
              </a:rPr>
              <a:pPr>
                <a:spcBef>
                  <a:spcPct val="0"/>
                </a:spcBef>
              </a:pPr>
              <a:t>64</a:t>
            </a:fld>
            <a:endParaRPr lang="en-US" altLang="zh-CN">
              <a:latin typeface="Arial" panose="020B0604020202020204" pitchFamily="34"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115203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C146FD8-2418-46A4-AD09-B3185D860CA0}" type="slidenum">
              <a:rPr lang="en-US" altLang="zh-CN">
                <a:latin typeface="Arial" panose="020B0604020202020204" pitchFamily="34" charset="0"/>
              </a:rPr>
              <a:pPr>
                <a:spcBef>
                  <a:spcPct val="0"/>
                </a:spcBef>
              </a:pPr>
              <a:t>9</a:t>
            </a:fld>
            <a:endParaRPr lang="en-US" altLang="zh-CN">
              <a:latin typeface="Arial" panose="020B0604020202020204" pitchFamily="34"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7445855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E4454EC-9AF8-4619-A952-9DFA752F2D83}" type="slidenum">
              <a:rPr lang="en-US" altLang="zh-CN">
                <a:latin typeface="Arial" panose="020B0604020202020204" pitchFamily="34" charset="0"/>
              </a:rPr>
              <a:pPr>
                <a:spcBef>
                  <a:spcPct val="0"/>
                </a:spcBef>
              </a:pPr>
              <a:t>65</a:t>
            </a:fld>
            <a:endParaRPr lang="en-US" altLang="zh-CN">
              <a:latin typeface="Arial" panose="020B0604020202020204" pitchFamily="34" charset="0"/>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62048220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A217042-C82C-4186-8251-52ED10033B91}" type="slidenum">
              <a:rPr lang="en-US" altLang="zh-CN">
                <a:latin typeface="Arial" panose="020B0604020202020204" pitchFamily="34" charset="0"/>
              </a:rPr>
              <a:pPr>
                <a:spcBef>
                  <a:spcPct val="0"/>
                </a:spcBef>
              </a:pPr>
              <a:t>66</a:t>
            </a:fld>
            <a:endParaRPr lang="en-US" altLang="zh-CN">
              <a:latin typeface="Arial" panose="020B0604020202020204" pitchFamily="34"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7132943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F1C3CB9-A958-40D8-9A27-A603B78B5AE8}" type="slidenum">
              <a:rPr lang="en-US" altLang="zh-CN">
                <a:latin typeface="Arial" panose="020B0604020202020204" pitchFamily="34" charset="0"/>
              </a:rPr>
              <a:pPr>
                <a:spcBef>
                  <a:spcPct val="0"/>
                </a:spcBef>
              </a:pPr>
              <a:t>67</a:t>
            </a:fld>
            <a:endParaRPr lang="en-US" altLang="zh-CN">
              <a:latin typeface="Arial" panose="020B0604020202020204" pitchFamily="34" charset="0"/>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30100485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DA84420-316A-4008-8D36-CF0BA248E584}" type="slidenum">
              <a:rPr lang="en-US" altLang="zh-CN">
                <a:latin typeface="Arial" panose="020B0604020202020204" pitchFamily="34" charset="0"/>
              </a:rPr>
              <a:pPr>
                <a:spcBef>
                  <a:spcPct val="0"/>
                </a:spcBef>
              </a:pPr>
              <a:t>68</a:t>
            </a:fld>
            <a:endParaRPr lang="en-US" altLang="zh-CN">
              <a:latin typeface="Arial" panose="020B0604020202020204" pitchFamily="34"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4027036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215A450-1E31-46D4-9B5D-D1498B268B03}" type="slidenum">
              <a:rPr lang="en-US" altLang="zh-CN">
                <a:latin typeface="Arial" panose="020B0604020202020204" pitchFamily="34" charset="0"/>
              </a:rPr>
              <a:pPr>
                <a:spcBef>
                  <a:spcPct val="0"/>
                </a:spcBef>
              </a:pPr>
              <a:t>69</a:t>
            </a:fld>
            <a:endParaRPr lang="en-US" altLang="zh-CN">
              <a:latin typeface="Arial" panose="020B0604020202020204" pitchFamily="34" charset="0"/>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8076987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969602C-793C-4A99-B124-5248DD4E9D50}" type="slidenum">
              <a:rPr lang="en-US" altLang="zh-CN">
                <a:solidFill>
                  <a:srgbClr val="000000"/>
                </a:solidFill>
                <a:latin typeface="Arial" panose="020B0604020202020204" pitchFamily="34" charset="0"/>
              </a:rPr>
              <a:pPr>
                <a:spcBef>
                  <a:spcPct val="0"/>
                </a:spcBef>
              </a:pPr>
              <a:t>70</a:t>
            </a:fld>
            <a:endParaRPr lang="en-US" altLang="zh-CN">
              <a:solidFill>
                <a:srgbClr val="000000"/>
              </a:solidFill>
              <a:latin typeface="Arial" panose="020B0604020202020204" pitchFamily="34" charset="0"/>
            </a:endParaRPr>
          </a:p>
        </p:txBody>
      </p:sp>
      <p:sp>
        <p:nvSpPr>
          <p:cNvPr id="218115" name="Rectangle 2"/>
          <p:cNvSpPr>
            <a:spLocks noGrp="1" noRot="1" noChangeAspect="1" noChangeArrowheads="1" noTextEdit="1"/>
          </p:cNvSpPr>
          <p:nvPr>
            <p:ph type="sldImg"/>
          </p:nvPr>
        </p:nvSpPr>
        <p:spPr>
          <a:ln/>
        </p:spPr>
      </p:sp>
      <p:sp>
        <p:nvSpPr>
          <p:cNvPr id="218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2430367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A70DAEA-363E-4161-A149-6C4AE170316F}" type="slidenum">
              <a:rPr lang="en-US" altLang="zh-CN">
                <a:latin typeface="Arial" panose="020B0604020202020204" pitchFamily="34" charset="0"/>
              </a:rPr>
              <a:pPr>
                <a:spcBef>
                  <a:spcPct val="0"/>
                </a:spcBef>
              </a:pPr>
              <a:t>71</a:t>
            </a:fld>
            <a:endParaRPr lang="en-US" altLang="zh-CN">
              <a:latin typeface="Arial" panose="020B0604020202020204" pitchFamily="34"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03030529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D2A846A-FE06-4BA6-9619-CC02F1F6664B}" type="slidenum">
              <a:rPr lang="en-US" altLang="zh-CN">
                <a:latin typeface="Arial" panose="020B0604020202020204" pitchFamily="34" charset="0"/>
              </a:rPr>
              <a:pPr>
                <a:spcBef>
                  <a:spcPct val="0"/>
                </a:spcBef>
              </a:pPr>
              <a:t>72</a:t>
            </a:fld>
            <a:endParaRPr lang="en-US" altLang="zh-CN">
              <a:latin typeface="Arial" panose="020B0604020202020204" pitchFamily="34" charset="0"/>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40457954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26678E3-53A6-4B20-AE23-4098C203AD15}" type="slidenum">
              <a:rPr lang="en-US" altLang="zh-CN">
                <a:latin typeface="Arial" panose="020B0604020202020204" pitchFamily="34" charset="0"/>
              </a:rPr>
              <a:pPr>
                <a:spcBef>
                  <a:spcPct val="0"/>
                </a:spcBef>
              </a:pPr>
              <a:t>73</a:t>
            </a:fld>
            <a:endParaRPr lang="en-US" altLang="zh-CN">
              <a:latin typeface="Arial" panose="020B0604020202020204" pitchFamily="34"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76728996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20F2C4C-803E-401B-A259-768AB92F2700}" type="slidenum">
              <a:rPr lang="en-US" altLang="zh-CN">
                <a:latin typeface="Arial" panose="020B0604020202020204" pitchFamily="34" charset="0"/>
              </a:rPr>
              <a:pPr>
                <a:spcBef>
                  <a:spcPct val="0"/>
                </a:spcBef>
              </a:pPr>
              <a:t>74</a:t>
            </a:fld>
            <a:endParaRPr lang="en-US" altLang="zh-CN">
              <a:latin typeface="Arial" panose="020B0604020202020204" pitchFamily="34" charset="0"/>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034903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893E3FB-55C6-4D04-8B17-BAA2DE476348}" type="slidenum">
              <a:rPr lang="en-US" altLang="zh-CN">
                <a:latin typeface="Arial" panose="020B0604020202020204" pitchFamily="34" charset="0"/>
              </a:rPr>
              <a:pPr>
                <a:spcBef>
                  <a:spcPct val="0"/>
                </a:spcBef>
              </a:pPr>
              <a:t>10</a:t>
            </a:fld>
            <a:endParaRPr lang="en-US" altLang="zh-CN">
              <a:latin typeface="Arial" panose="020B0604020202020204" pitchFamily="34"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88490759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69F8C1B-D8EB-4287-8593-BB05D223E637}" type="slidenum">
              <a:rPr lang="en-US" altLang="zh-CN">
                <a:latin typeface="Arial" panose="020B0604020202020204" pitchFamily="34" charset="0"/>
              </a:rPr>
              <a:pPr>
                <a:spcBef>
                  <a:spcPct val="0"/>
                </a:spcBef>
              </a:pPr>
              <a:t>75</a:t>
            </a:fld>
            <a:endParaRPr lang="en-US" altLang="zh-CN">
              <a:latin typeface="Arial" panose="020B0604020202020204" pitchFamily="34" charset="0"/>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16558433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7DDD5F8-0BB6-490F-9F8F-00B9F291FA2F}" type="slidenum">
              <a:rPr lang="en-US" altLang="zh-CN">
                <a:latin typeface="Arial" panose="020B0604020202020204" pitchFamily="34" charset="0"/>
              </a:rPr>
              <a:pPr>
                <a:spcBef>
                  <a:spcPct val="0"/>
                </a:spcBef>
              </a:pPr>
              <a:t>76</a:t>
            </a:fld>
            <a:endParaRPr lang="en-US" altLang="zh-CN">
              <a:latin typeface="Arial" panose="020B0604020202020204" pitchFamily="34" charset="0"/>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53479008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778E6D7-D6FF-449D-BBA5-9006D33554EA}" type="slidenum">
              <a:rPr lang="en-US" altLang="zh-CN">
                <a:latin typeface="Arial" panose="020B0604020202020204" pitchFamily="34" charset="0"/>
              </a:rPr>
              <a:pPr>
                <a:spcBef>
                  <a:spcPct val="0"/>
                </a:spcBef>
              </a:pPr>
              <a:t>77</a:t>
            </a:fld>
            <a:endParaRPr lang="en-US" altLang="zh-CN">
              <a:latin typeface="Arial" panose="020B0604020202020204" pitchFamily="34" charset="0"/>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65407595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846ECFB-3BF6-425A-81BF-3C9B88473868}" type="slidenum">
              <a:rPr lang="en-US" altLang="zh-CN">
                <a:latin typeface="Arial" panose="020B0604020202020204" pitchFamily="34" charset="0"/>
              </a:rPr>
              <a:pPr>
                <a:spcBef>
                  <a:spcPct val="0"/>
                </a:spcBef>
              </a:pPr>
              <a:t>78</a:t>
            </a:fld>
            <a:endParaRPr lang="en-US" altLang="zh-CN">
              <a:latin typeface="Arial" panose="020B0604020202020204" pitchFamily="34"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9436114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0B0BEA1-4662-485A-9ED9-5245092825DC}" type="slidenum">
              <a:rPr lang="en-US" altLang="zh-CN">
                <a:latin typeface="Arial" panose="020B0604020202020204" pitchFamily="34" charset="0"/>
              </a:rPr>
              <a:pPr>
                <a:spcBef>
                  <a:spcPct val="0"/>
                </a:spcBef>
              </a:pPr>
              <a:t>79</a:t>
            </a:fld>
            <a:endParaRPr lang="en-US" altLang="zh-CN">
              <a:latin typeface="Arial" panose="020B0604020202020204" pitchFamily="34" charset="0"/>
            </a:endParaRP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76141719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4ACABE8-42F1-42BE-9F28-8FCB55C9B2D5}" type="slidenum">
              <a:rPr lang="en-US" altLang="zh-CN">
                <a:latin typeface="Arial" panose="020B0604020202020204" pitchFamily="34" charset="0"/>
              </a:rPr>
              <a:pPr>
                <a:spcBef>
                  <a:spcPct val="0"/>
                </a:spcBef>
              </a:pPr>
              <a:t>80</a:t>
            </a:fld>
            <a:endParaRPr lang="en-US" altLang="zh-CN">
              <a:latin typeface="Arial" panose="020B0604020202020204" pitchFamily="34" charset="0"/>
            </a:endParaRPr>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22960870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48F50B0-DE38-48B6-BA34-ABC90B9627BA}" type="slidenum">
              <a:rPr lang="en-US" altLang="zh-CN">
                <a:latin typeface="Arial" panose="020B0604020202020204" pitchFamily="34" charset="0"/>
              </a:rPr>
              <a:pPr>
                <a:spcBef>
                  <a:spcPct val="0"/>
                </a:spcBef>
              </a:pPr>
              <a:t>81</a:t>
            </a:fld>
            <a:endParaRPr lang="en-US" altLang="zh-CN">
              <a:latin typeface="Arial" panose="020B0604020202020204" pitchFamily="34" charset="0"/>
            </a:endParaRPr>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87537344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606FF01-653D-4AAC-8DF2-5CC683FB56CE}" type="slidenum">
              <a:rPr lang="en-US" altLang="zh-CN">
                <a:latin typeface="Arial" panose="020B0604020202020204" pitchFamily="34" charset="0"/>
              </a:rPr>
              <a:pPr>
                <a:spcBef>
                  <a:spcPct val="0"/>
                </a:spcBef>
              </a:pPr>
              <a:t>82</a:t>
            </a:fld>
            <a:endParaRPr lang="en-US" altLang="zh-CN">
              <a:latin typeface="Arial" panose="020B0604020202020204" pitchFamily="34" charset="0"/>
            </a:endParaRPr>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73032789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68FF4D0-2EEB-4754-BF1F-9A44552F03D8}" type="slidenum">
              <a:rPr lang="en-US" altLang="zh-CN">
                <a:latin typeface="Arial" panose="020B0604020202020204" pitchFamily="34" charset="0"/>
              </a:rPr>
              <a:pPr>
                <a:spcBef>
                  <a:spcPct val="0"/>
                </a:spcBef>
              </a:pPr>
              <a:t>83</a:t>
            </a:fld>
            <a:endParaRPr lang="en-US" altLang="zh-CN">
              <a:latin typeface="Arial" panose="020B0604020202020204" pitchFamily="34" charset="0"/>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42782062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37FBA89-3471-4731-B415-FE5D55F92C7E}" type="slidenum">
              <a:rPr lang="en-US" altLang="zh-CN">
                <a:latin typeface="Arial" panose="020B0604020202020204" pitchFamily="34" charset="0"/>
              </a:rPr>
              <a:pPr>
                <a:spcBef>
                  <a:spcPct val="0"/>
                </a:spcBef>
              </a:pPr>
              <a:t>84</a:t>
            </a:fld>
            <a:endParaRPr lang="en-US" altLang="zh-CN">
              <a:latin typeface="Arial" panose="020B0604020202020204" pitchFamily="34" charset="0"/>
            </a:endParaRPr>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245885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D0B2DA5-3830-4A43-83B3-F738F8DF6471}" type="slidenum">
              <a:rPr lang="en-US" altLang="zh-CN">
                <a:latin typeface="Arial" panose="020B0604020202020204" pitchFamily="34" charset="0"/>
              </a:rPr>
              <a:pPr>
                <a:spcBef>
                  <a:spcPct val="0"/>
                </a:spcBef>
              </a:pPr>
              <a:t>11</a:t>
            </a:fld>
            <a:endParaRPr lang="en-US" altLang="zh-CN">
              <a:latin typeface="Arial" panose="020B0604020202020204" pitchFamily="34"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98891650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7EA156E-ED20-4EF6-9BCC-5A92C1974E19}" type="slidenum">
              <a:rPr lang="en-US" altLang="zh-CN">
                <a:latin typeface="Arial" panose="020B0604020202020204" pitchFamily="34" charset="0"/>
              </a:rPr>
              <a:pPr>
                <a:spcBef>
                  <a:spcPct val="0"/>
                </a:spcBef>
              </a:pPr>
              <a:t>85</a:t>
            </a:fld>
            <a:endParaRPr lang="en-US" altLang="zh-CN">
              <a:latin typeface="Arial" panose="020B0604020202020204" pitchFamily="34" charset="0"/>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14612407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BE76F65-EA74-4148-AAD5-F0C4CC602902}" type="slidenum">
              <a:rPr lang="en-US" altLang="zh-CN">
                <a:latin typeface="Arial" panose="020B0604020202020204" pitchFamily="34" charset="0"/>
              </a:rPr>
              <a:pPr>
                <a:spcBef>
                  <a:spcPct val="0"/>
                </a:spcBef>
              </a:pPr>
              <a:t>86</a:t>
            </a:fld>
            <a:endParaRPr lang="en-US" altLang="zh-CN">
              <a:latin typeface="Arial" panose="020B0604020202020204" pitchFamily="34" charset="0"/>
            </a:endParaRPr>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84118763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FA5BD98-82F4-4D8F-A659-20A97F6AD10E}" type="slidenum">
              <a:rPr lang="en-US" altLang="zh-CN">
                <a:latin typeface="Arial" panose="020B0604020202020204" pitchFamily="34" charset="0"/>
              </a:rPr>
              <a:pPr>
                <a:spcBef>
                  <a:spcPct val="0"/>
                </a:spcBef>
              </a:pPr>
              <a:t>87</a:t>
            </a:fld>
            <a:endParaRPr lang="en-US" altLang="zh-CN">
              <a:latin typeface="Arial" panose="020B0604020202020204" pitchFamily="34" charset="0"/>
            </a:endParaRPr>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64338088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436F934-2FF0-4E50-AC67-FCB778154007}" type="slidenum">
              <a:rPr lang="en-US" altLang="zh-CN">
                <a:latin typeface="Arial" panose="020B0604020202020204" pitchFamily="34" charset="0"/>
              </a:rPr>
              <a:pPr>
                <a:spcBef>
                  <a:spcPct val="0"/>
                </a:spcBef>
              </a:pPr>
              <a:t>88</a:t>
            </a:fld>
            <a:endParaRPr lang="en-US" altLang="zh-CN">
              <a:latin typeface="Arial" panose="020B0604020202020204" pitchFamily="34" charset="0"/>
            </a:endParaRPr>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33261906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469960D-5A1D-403D-AD80-758F7505697C}" type="slidenum">
              <a:rPr lang="en-US" altLang="zh-CN">
                <a:latin typeface="Arial" panose="020B0604020202020204" pitchFamily="34" charset="0"/>
              </a:rPr>
              <a:pPr>
                <a:spcBef>
                  <a:spcPct val="0"/>
                </a:spcBef>
              </a:pPr>
              <a:t>89</a:t>
            </a:fld>
            <a:endParaRPr lang="en-US" altLang="zh-CN">
              <a:latin typeface="Arial" panose="020B0604020202020204" pitchFamily="34" charset="0"/>
            </a:endParaRPr>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05336988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D752976-988B-4DD5-95EE-3A3CF2F906EF}" type="slidenum">
              <a:rPr lang="en-US" altLang="zh-CN">
                <a:latin typeface="Arial" panose="020B0604020202020204" pitchFamily="34" charset="0"/>
              </a:rPr>
              <a:pPr>
                <a:spcBef>
                  <a:spcPct val="0"/>
                </a:spcBef>
              </a:pPr>
              <a:t>90</a:t>
            </a:fld>
            <a:endParaRPr lang="en-US" altLang="zh-CN">
              <a:latin typeface="Arial" panose="020B0604020202020204" pitchFamily="34" charset="0"/>
            </a:endParaRPr>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1643672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30FED23-2016-4E43-BC57-ED9CCBB4E026}" type="slidenum">
              <a:rPr lang="en-US" altLang="zh-CN">
                <a:latin typeface="Arial" panose="020B0604020202020204" pitchFamily="34" charset="0"/>
              </a:rPr>
              <a:pPr>
                <a:spcBef>
                  <a:spcPct val="0"/>
                </a:spcBef>
              </a:pPr>
              <a:t>93</a:t>
            </a:fld>
            <a:endParaRPr lang="en-US" altLang="zh-CN">
              <a:latin typeface="Arial" panose="020B0604020202020204" pitchFamily="34" charset="0"/>
            </a:endParaRPr>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92905745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CE05440-EE20-4BC5-BA8B-FEC89D58DE80}" type="slidenum">
              <a:rPr lang="en-US" altLang="zh-CN">
                <a:latin typeface="Arial" panose="020B0604020202020204" pitchFamily="34" charset="0"/>
              </a:rPr>
              <a:pPr>
                <a:spcBef>
                  <a:spcPct val="0"/>
                </a:spcBef>
              </a:pPr>
              <a:t>94</a:t>
            </a:fld>
            <a:endParaRPr lang="en-US" altLang="zh-CN">
              <a:latin typeface="Arial" panose="020B0604020202020204" pitchFamily="34" charset="0"/>
            </a:endParaRPr>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931032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37A4D1F-483B-40FB-BA7D-9C062B083FA6}" type="slidenum">
              <a:rPr lang="en-US" altLang="zh-CN">
                <a:latin typeface="Arial" panose="020B0604020202020204" pitchFamily="34" charset="0"/>
              </a:rPr>
              <a:pPr>
                <a:spcBef>
                  <a:spcPct val="0"/>
                </a:spcBef>
              </a:pPr>
              <a:t>96</a:t>
            </a:fld>
            <a:endParaRPr lang="en-US" altLang="zh-CN">
              <a:latin typeface="Arial" panose="020B0604020202020204" pitchFamily="34" charset="0"/>
            </a:endParaRPr>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85147001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3D2BCF8-E1C9-4681-8920-7011DA5ADBA3}" type="slidenum">
              <a:rPr lang="en-US" altLang="zh-CN">
                <a:latin typeface="Arial" panose="020B0604020202020204" pitchFamily="34" charset="0"/>
              </a:rPr>
              <a:pPr>
                <a:spcBef>
                  <a:spcPct val="0"/>
                </a:spcBef>
              </a:pPr>
              <a:t>98</a:t>
            </a:fld>
            <a:endParaRPr lang="en-US" altLang="zh-CN">
              <a:latin typeface="Arial" panose="020B0604020202020204" pitchFamily="34" charset="0"/>
            </a:endParaRPr>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107150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83E70FF-C3E6-490B-BCAE-646967731229}" type="slidenum">
              <a:rPr lang="en-US" altLang="zh-CN">
                <a:latin typeface="Arial" panose="020B0604020202020204" pitchFamily="34" charset="0"/>
              </a:rPr>
              <a:pPr>
                <a:spcBef>
                  <a:spcPct val="0"/>
                </a:spcBef>
              </a:pPr>
              <a:t>12</a:t>
            </a:fld>
            <a:endParaRPr lang="en-US" altLang="zh-CN">
              <a:latin typeface="Arial" panose="020B0604020202020204" pitchFamily="34"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56995107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22" name="Rectangle 1"/>
          <p:cNvSpPr>
            <a:spLocks noGrp="1" noRot="1" noChangeAspect="1" noChangeArrowheads="1" noTextEdit="1"/>
          </p:cNvSpPr>
          <p:nvPr>
            <p:ph type="sldImg"/>
          </p:nvPr>
        </p:nvSpPr>
        <p:spPr>
          <a:ln/>
        </p:spPr>
      </p:sp>
      <p:sp>
        <p:nvSpPr>
          <p:cNvPr id="184323"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a:p>
        </p:txBody>
      </p:sp>
    </p:spTree>
    <p:extLst>
      <p:ext uri="{BB962C8B-B14F-4D97-AF65-F5344CB8AC3E}">
        <p14:creationId xmlns:p14="http://schemas.microsoft.com/office/powerpoint/2010/main" val="348772599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594B452-97E3-42B0-B632-E7DD349E1A24}" type="slidenum">
              <a:rPr lang="en-US" altLang="zh-CN">
                <a:latin typeface="Arial" panose="020B0604020202020204" pitchFamily="34" charset="0"/>
              </a:rPr>
              <a:pPr>
                <a:spcBef>
                  <a:spcPct val="0"/>
                </a:spcBef>
              </a:pPr>
              <a:t>102</a:t>
            </a:fld>
            <a:endParaRPr lang="en-US" altLang="zh-CN">
              <a:latin typeface="Arial" panose="020B0604020202020204" pitchFamily="34" charset="0"/>
            </a:endParaRPr>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7600392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B25DC64-AB88-42C7-988D-4857A3E400A2}" type="slidenum">
              <a:rPr lang="en-US" altLang="zh-CN">
                <a:latin typeface="Arial" panose="020B0604020202020204" pitchFamily="34" charset="0"/>
              </a:rPr>
              <a:pPr>
                <a:spcBef>
                  <a:spcPct val="0"/>
                </a:spcBef>
              </a:pPr>
              <a:t>103</a:t>
            </a:fld>
            <a:endParaRPr lang="en-US" altLang="zh-CN">
              <a:latin typeface="Arial" panose="020B0604020202020204" pitchFamily="34" charset="0"/>
            </a:endParaRPr>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73133346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Slide Image Placeholder 1"/>
          <p:cNvSpPr>
            <a:spLocks noGrp="1" noRot="1" noChangeAspect="1" noTextEdit="1"/>
          </p:cNvSpPr>
          <p:nvPr>
            <p:ph type="sldImg"/>
          </p:nvPr>
        </p:nvSpPr>
        <p:spPr>
          <a:ln/>
        </p:spPr>
      </p:sp>
      <p:sp>
        <p:nvSpPr>
          <p:cNvPr id="191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Tree>
    <p:extLst>
      <p:ext uri="{BB962C8B-B14F-4D97-AF65-F5344CB8AC3E}">
        <p14:creationId xmlns:p14="http://schemas.microsoft.com/office/powerpoint/2010/main" val="300940933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C9147FC-06C1-431E-AF66-F33283C6D7A2}" type="slidenum">
              <a:rPr lang="en-US" altLang="zh-CN">
                <a:latin typeface="Arial" panose="020B0604020202020204" pitchFamily="34" charset="0"/>
              </a:rPr>
              <a:pPr>
                <a:spcBef>
                  <a:spcPct val="0"/>
                </a:spcBef>
              </a:pPr>
              <a:t>106</a:t>
            </a:fld>
            <a:endParaRPr lang="en-US" altLang="zh-CN">
              <a:latin typeface="Arial" panose="020B0604020202020204" pitchFamily="34" charset="0"/>
            </a:endParaRPr>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19162661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70BFD5D-E9D6-49EF-8C21-366BF516DD90}" type="slidenum">
              <a:rPr lang="en-US" altLang="zh-CN">
                <a:solidFill>
                  <a:srgbClr val="000000"/>
                </a:solidFill>
                <a:latin typeface="Arial" panose="020B0604020202020204" pitchFamily="34" charset="0"/>
              </a:rPr>
              <a:pPr>
                <a:spcBef>
                  <a:spcPct val="0"/>
                </a:spcBef>
              </a:pPr>
              <a:t>109</a:t>
            </a:fld>
            <a:endParaRPr lang="en-US" altLang="zh-CN">
              <a:solidFill>
                <a:srgbClr val="000000"/>
              </a:solidFill>
              <a:latin typeface="Arial" panose="020B0604020202020204" pitchFamily="34"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00973989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70BFD5D-E9D6-49EF-8C21-366BF516DD90}" type="slidenum">
              <a:rPr lang="en-US" altLang="zh-CN">
                <a:latin typeface="Arial" panose="020B0604020202020204" pitchFamily="34" charset="0"/>
              </a:rPr>
              <a:pPr>
                <a:spcBef>
                  <a:spcPct val="0"/>
                </a:spcBef>
              </a:pPr>
              <a:t>110</a:t>
            </a:fld>
            <a:endParaRPr lang="en-US" altLang="zh-CN">
              <a:latin typeface="Arial" panose="020B0604020202020204" pitchFamily="34"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2171938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826" name="Rectangle 1"/>
          <p:cNvSpPr>
            <a:spLocks noGrp="1" noRot="1" noChangeAspect="1" noChangeArrowheads="1" noTextEdit="1"/>
          </p:cNvSpPr>
          <p:nvPr>
            <p:ph type="sldImg"/>
          </p:nvPr>
        </p:nvSpPr>
        <p:spPr>
          <a:ln/>
        </p:spPr>
      </p:sp>
      <p:sp>
        <p:nvSpPr>
          <p:cNvPr id="205827"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a:p>
        </p:txBody>
      </p:sp>
    </p:spTree>
    <p:extLst>
      <p:ext uri="{BB962C8B-B14F-4D97-AF65-F5344CB8AC3E}">
        <p14:creationId xmlns:p14="http://schemas.microsoft.com/office/powerpoint/2010/main" val="135416533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C62573A-18BE-4B16-B1DA-D544EECDA383}" type="slidenum">
              <a:rPr lang="en-US" altLang="zh-CN">
                <a:latin typeface="Arial" panose="020B0604020202020204" pitchFamily="34" charset="0"/>
              </a:rPr>
              <a:pPr>
                <a:spcBef>
                  <a:spcPct val="0"/>
                </a:spcBef>
              </a:pPr>
              <a:t>125</a:t>
            </a:fld>
            <a:endParaRPr lang="en-US" altLang="zh-CN">
              <a:latin typeface="Arial" panose="020B0604020202020204" pitchFamily="34" charset="0"/>
            </a:endParaRPr>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05159350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C62573A-18BE-4B16-B1DA-D544EECDA383}" type="slidenum">
              <a:rPr lang="en-US" altLang="zh-CN">
                <a:solidFill>
                  <a:srgbClr val="000000"/>
                </a:solidFill>
                <a:latin typeface="Arial" panose="020B0604020202020204" pitchFamily="34" charset="0"/>
              </a:rPr>
              <a:pPr>
                <a:spcBef>
                  <a:spcPct val="0"/>
                </a:spcBef>
              </a:pPr>
              <a:t>126</a:t>
            </a:fld>
            <a:endParaRPr lang="en-US" altLang="zh-CN">
              <a:solidFill>
                <a:srgbClr val="000000"/>
              </a:solidFill>
              <a:latin typeface="Arial" panose="020B0604020202020204" pitchFamily="34" charset="0"/>
            </a:endParaRPr>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819393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7894377-21B5-4DE1-813A-EBC367086F12}" type="slidenum">
              <a:rPr lang="en-US" altLang="zh-CN">
                <a:latin typeface="Arial" panose="020B0604020202020204" pitchFamily="34" charset="0"/>
              </a:rPr>
              <a:pPr>
                <a:spcBef>
                  <a:spcPct val="0"/>
                </a:spcBef>
              </a:pPr>
              <a:t>13</a:t>
            </a:fld>
            <a:endParaRPr lang="en-US" altLang="zh-CN">
              <a:latin typeface="Arial" panose="020B0604020202020204" pitchFamily="34"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78717597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C62573A-18BE-4B16-B1DA-D544EECDA383}" type="slidenum">
              <a:rPr lang="en-US" altLang="zh-CN">
                <a:solidFill>
                  <a:srgbClr val="000000"/>
                </a:solidFill>
                <a:latin typeface="Arial" panose="020B0604020202020204" pitchFamily="34" charset="0"/>
              </a:rPr>
              <a:pPr>
                <a:spcBef>
                  <a:spcPct val="0"/>
                </a:spcBef>
              </a:pPr>
              <a:t>127</a:t>
            </a:fld>
            <a:endParaRPr lang="en-US" altLang="zh-CN">
              <a:solidFill>
                <a:srgbClr val="000000"/>
              </a:solidFill>
              <a:latin typeface="Arial" panose="020B0604020202020204" pitchFamily="34" charset="0"/>
            </a:endParaRPr>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73826240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C62573A-18BE-4B16-B1DA-D544EECDA383}" type="slidenum">
              <a:rPr lang="en-US" altLang="zh-CN">
                <a:solidFill>
                  <a:srgbClr val="000000"/>
                </a:solidFill>
                <a:latin typeface="Arial" panose="020B0604020202020204" pitchFamily="34" charset="0"/>
              </a:rPr>
              <a:pPr>
                <a:spcBef>
                  <a:spcPct val="0"/>
                </a:spcBef>
              </a:pPr>
              <a:t>128</a:t>
            </a:fld>
            <a:endParaRPr lang="en-US" altLang="zh-CN">
              <a:solidFill>
                <a:srgbClr val="000000"/>
              </a:solidFill>
              <a:latin typeface="Arial" panose="020B0604020202020204" pitchFamily="34" charset="0"/>
            </a:endParaRPr>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90573723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C62573A-18BE-4B16-B1DA-D544EECDA383}" type="slidenum">
              <a:rPr lang="en-US" altLang="zh-CN">
                <a:solidFill>
                  <a:srgbClr val="000000"/>
                </a:solidFill>
                <a:latin typeface="Arial" panose="020B0604020202020204" pitchFamily="34" charset="0"/>
              </a:rPr>
              <a:pPr>
                <a:spcBef>
                  <a:spcPct val="0"/>
                </a:spcBef>
              </a:pPr>
              <a:t>129</a:t>
            </a:fld>
            <a:endParaRPr lang="en-US" altLang="zh-CN">
              <a:solidFill>
                <a:srgbClr val="000000"/>
              </a:solidFill>
              <a:latin typeface="Arial" panose="020B0604020202020204" pitchFamily="34" charset="0"/>
            </a:endParaRPr>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50658733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C62573A-18BE-4B16-B1DA-D544EECDA383}" type="slidenum">
              <a:rPr lang="en-US" altLang="zh-CN">
                <a:solidFill>
                  <a:srgbClr val="000000"/>
                </a:solidFill>
                <a:latin typeface="Arial" panose="020B0604020202020204" pitchFamily="34" charset="0"/>
              </a:rPr>
              <a:pPr>
                <a:spcBef>
                  <a:spcPct val="0"/>
                </a:spcBef>
              </a:pPr>
              <a:t>130</a:t>
            </a:fld>
            <a:endParaRPr lang="en-US" altLang="zh-CN">
              <a:solidFill>
                <a:srgbClr val="000000"/>
              </a:solidFill>
              <a:latin typeface="Arial" panose="020B0604020202020204" pitchFamily="34" charset="0"/>
            </a:endParaRPr>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85244905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C62573A-18BE-4B16-B1DA-D544EECDA383}" type="slidenum">
              <a:rPr lang="en-US" altLang="zh-CN">
                <a:solidFill>
                  <a:srgbClr val="000000"/>
                </a:solidFill>
                <a:latin typeface="Arial" panose="020B0604020202020204" pitchFamily="34" charset="0"/>
              </a:rPr>
              <a:pPr>
                <a:spcBef>
                  <a:spcPct val="0"/>
                </a:spcBef>
              </a:pPr>
              <a:t>131</a:t>
            </a:fld>
            <a:endParaRPr lang="en-US" altLang="zh-CN">
              <a:solidFill>
                <a:srgbClr val="000000"/>
              </a:solidFill>
              <a:latin typeface="Arial" panose="020B0604020202020204" pitchFamily="34" charset="0"/>
            </a:endParaRPr>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p>
        </p:txBody>
      </p:sp>
    </p:spTree>
    <p:extLst>
      <p:ext uri="{BB962C8B-B14F-4D97-AF65-F5344CB8AC3E}">
        <p14:creationId xmlns:p14="http://schemas.microsoft.com/office/powerpoint/2010/main" val="409487298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C62573A-18BE-4B16-B1DA-D544EECDA383}" type="slidenum">
              <a:rPr lang="en-US" altLang="zh-CN">
                <a:solidFill>
                  <a:srgbClr val="000000"/>
                </a:solidFill>
                <a:latin typeface="Arial" panose="020B0604020202020204" pitchFamily="34" charset="0"/>
              </a:rPr>
              <a:pPr>
                <a:spcBef>
                  <a:spcPct val="0"/>
                </a:spcBef>
              </a:pPr>
              <a:t>132</a:t>
            </a:fld>
            <a:endParaRPr lang="en-US" altLang="zh-CN">
              <a:solidFill>
                <a:srgbClr val="000000"/>
              </a:solidFill>
              <a:latin typeface="Arial" panose="020B0604020202020204" pitchFamily="34" charset="0"/>
            </a:endParaRPr>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32423974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C62573A-18BE-4B16-B1DA-D544EECDA383}" type="slidenum">
              <a:rPr lang="en-US" altLang="zh-CN">
                <a:solidFill>
                  <a:srgbClr val="000000"/>
                </a:solidFill>
                <a:latin typeface="Arial" panose="020B0604020202020204" pitchFamily="34" charset="0"/>
              </a:rPr>
              <a:pPr>
                <a:spcBef>
                  <a:spcPct val="0"/>
                </a:spcBef>
              </a:pPr>
              <a:t>133</a:t>
            </a:fld>
            <a:endParaRPr lang="en-US" altLang="zh-CN">
              <a:solidFill>
                <a:srgbClr val="000000"/>
              </a:solidFill>
              <a:latin typeface="Arial" panose="020B0604020202020204" pitchFamily="34" charset="0"/>
            </a:endParaRPr>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01773918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C62573A-18BE-4B16-B1DA-D544EECDA383}" type="slidenum">
              <a:rPr lang="en-US" altLang="zh-CN">
                <a:solidFill>
                  <a:srgbClr val="000000"/>
                </a:solidFill>
                <a:latin typeface="Arial" panose="020B0604020202020204" pitchFamily="34" charset="0"/>
              </a:rPr>
              <a:pPr>
                <a:spcBef>
                  <a:spcPct val="0"/>
                </a:spcBef>
              </a:pPr>
              <a:t>134</a:t>
            </a:fld>
            <a:endParaRPr lang="en-US" altLang="zh-CN">
              <a:solidFill>
                <a:srgbClr val="000000"/>
              </a:solidFill>
              <a:latin typeface="Arial" panose="020B0604020202020204" pitchFamily="34" charset="0"/>
            </a:endParaRPr>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18980009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C62573A-18BE-4B16-B1DA-D544EECDA383}" type="slidenum">
              <a:rPr lang="en-US" altLang="zh-CN">
                <a:solidFill>
                  <a:srgbClr val="000000"/>
                </a:solidFill>
                <a:latin typeface="Arial" panose="020B0604020202020204" pitchFamily="34" charset="0"/>
              </a:rPr>
              <a:pPr>
                <a:spcBef>
                  <a:spcPct val="0"/>
                </a:spcBef>
              </a:pPr>
              <a:t>135</a:t>
            </a:fld>
            <a:endParaRPr lang="en-US" altLang="zh-CN">
              <a:solidFill>
                <a:srgbClr val="000000"/>
              </a:solidFill>
              <a:latin typeface="Arial" panose="020B0604020202020204" pitchFamily="34" charset="0"/>
            </a:endParaRPr>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65912149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C62573A-18BE-4B16-B1DA-D544EECDA383}" type="slidenum">
              <a:rPr lang="en-US" altLang="zh-CN">
                <a:solidFill>
                  <a:srgbClr val="000000"/>
                </a:solidFill>
                <a:latin typeface="Arial" panose="020B0604020202020204" pitchFamily="34" charset="0"/>
              </a:rPr>
              <a:pPr>
                <a:spcBef>
                  <a:spcPct val="0"/>
                </a:spcBef>
              </a:pPr>
              <a:t>136</a:t>
            </a:fld>
            <a:endParaRPr lang="en-US" altLang="zh-CN">
              <a:solidFill>
                <a:srgbClr val="000000"/>
              </a:solidFill>
              <a:latin typeface="Arial" panose="020B0604020202020204" pitchFamily="34" charset="0"/>
            </a:endParaRPr>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838906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4572000" cy="6858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imes New Roman" panose="02020603050405020304" pitchFamily="18" charset="0"/>
            </a:endParaRPr>
          </a:p>
        </p:txBody>
      </p:sp>
      <p:sp>
        <p:nvSpPr>
          <p:cNvPr id="5" name="AutoShape 3"/>
          <p:cNvSpPr>
            <a:spLocks noChangeArrowheads="1"/>
          </p:cNvSpPr>
          <p:nvPr/>
        </p:nvSpPr>
        <p:spPr bwMode="auto">
          <a:xfrm>
            <a:off x="685800" y="990600"/>
            <a:ext cx="5181600" cy="19050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imes New Roman" panose="02020603050405020304" pitchFamily="18" charset="0"/>
            </a:endParaRPr>
          </a:p>
        </p:txBody>
      </p:sp>
      <p:grpSp>
        <p:nvGrpSpPr>
          <p:cNvPr id="6" name="Group 5"/>
          <p:cNvGrpSpPr>
            <a:grpSpLocks/>
          </p:cNvGrpSpPr>
          <p:nvPr/>
        </p:nvGrpSpPr>
        <p:grpSpPr bwMode="auto">
          <a:xfrm>
            <a:off x="3632200" y="4889500"/>
            <a:ext cx="4876800" cy="319088"/>
            <a:chOff x="2288" y="3080"/>
            <a:chExt cx="3072" cy="201"/>
          </a:xfrm>
        </p:grpSpPr>
        <p:sp>
          <p:nvSpPr>
            <p:cNvPr id="7" name="AutoShape 6"/>
            <p:cNvSpPr>
              <a:spLocks noChangeArrowheads="1"/>
            </p:cNvSpPr>
            <p:nvPr/>
          </p:nvSpPr>
          <p:spPr bwMode="auto">
            <a:xfrm flipH="1">
              <a:off x="2288" y="3080"/>
              <a:ext cx="2914" cy="200"/>
            </a:xfrm>
            <a:prstGeom prst="roundRect">
              <a:avLst>
                <a:gd name="adj" fmla="val 0"/>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 name="AutoShape 7"/>
            <p:cNvSpPr>
              <a:spLocks noChangeArrowheads="1"/>
            </p:cNvSpPr>
            <p:nvPr/>
          </p:nvSpPr>
          <p:spPr bwMode="auto">
            <a:xfrm>
              <a:off x="5196" y="3080"/>
              <a:ext cx="164" cy="201"/>
            </a:xfrm>
            <a:prstGeom prst="flowChartDelay">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4100" name="Rectangle 4"/>
          <p:cNvSpPr>
            <a:spLocks noGrp="1" noChangeArrowheads="1"/>
          </p:cNvSpPr>
          <p:nvPr>
            <p:ph type="subTitle" idx="1"/>
          </p:nvPr>
        </p:nvSpPr>
        <p:spPr>
          <a:xfrm>
            <a:off x="4673600" y="2927350"/>
            <a:ext cx="3657600" cy="1822450"/>
          </a:xfrm>
        </p:spPr>
        <p:txBody>
          <a:bodyPr anchor="b"/>
          <a:lstStyle>
            <a:lvl1pPr marL="0" indent="0">
              <a:buFontTx/>
              <a:buNone/>
              <a:defRPr>
                <a:solidFill>
                  <a:schemeClr val="tx2"/>
                </a:solidFill>
              </a:defRPr>
            </a:lvl1pPr>
          </a:lstStyle>
          <a:p>
            <a:r>
              <a:rPr lang="zh-CN" altLang="en-US"/>
              <a:t>单击此处编辑母版副标题样式</a:t>
            </a:r>
          </a:p>
        </p:txBody>
      </p:sp>
      <p:sp>
        <p:nvSpPr>
          <p:cNvPr id="4107" name="Rectangle 11"/>
          <p:cNvSpPr>
            <a:spLocks noGrp="1" noChangeArrowheads="1"/>
          </p:cNvSpPr>
          <p:nvPr>
            <p:ph type="ctrTitle" sz="quarter"/>
          </p:nvPr>
        </p:nvSpPr>
        <p:spPr>
          <a:xfrm>
            <a:off x="936625" y="1425575"/>
            <a:ext cx="7772400" cy="1143000"/>
          </a:xfrm>
        </p:spPr>
        <p:txBody>
          <a:bodyPr anchor="ctr"/>
          <a:lstStyle>
            <a:lvl1pPr algn="ctr">
              <a:defRPr>
                <a:solidFill>
                  <a:schemeClr val="tx1"/>
                </a:solidFill>
              </a:defRPr>
            </a:lvl1pPr>
          </a:lstStyle>
          <a:p>
            <a:r>
              <a:rPr lang="zh-CN" altLang="en-US"/>
              <a:t>单击此处编辑母版标题样式</a:t>
            </a:r>
          </a:p>
        </p:txBody>
      </p:sp>
      <p:sp>
        <p:nvSpPr>
          <p:cNvPr id="9" name="Rectangle 8"/>
          <p:cNvSpPr>
            <a:spLocks noGrp="1" noChangeArrowheads="1"/>
          </p:cNvSpPr>
          <p:nvPr>
            <p:ph type="dt" sz="quarter" idx="10"/>
          </p:nvPr>
        </p:nvSpPr>
        <p:spPr>
          <a:xfrm>
            <a:off x="2667000" y="6553200"/>
            <a:ext cx="1905000" cy="304800"/>
          </a:xfrm>
        </p:spPr>
        <p:txBody>
          <a:bodyPr/>
          <a:lstStyle>
            <a:lvl1pPr>
              <a:defRPr>
                <a:solidFill>
                  <a:schemeClr val="bg1"/>
                </a:solidFill>
              </a:defRPr>
            </a:lvl1pPr>
          </a:lstStyle>
          <a:p>
            <a:pPr>
              <a:defRPr/>
            </a:pPr>
            <a:endParaRPr lang="en-US" altLang="zh-CN"/>
          </a:p>
        </p:txBody>
      </p:sp>
      <p:sp>
        <p:nvSpPr>
          <p:cNvPr id="10" name="Rectangle 9"/>
          <p:cNvSpPr>
            <a:spLocks noGrp="1" noChangeArrowheads="1"/>
          </p:cNvSpPr>
          <p:nvPr>
            <p:ph type="ftr" sz="quarter" idx="11"/>
          </p:nvPr>
        </p:nvSpPr>
        <p:spPr>
          <a:xfrm>
            <a:off x="5195888" y="6553200"/>
            <a:ext cx="3279775" cy="304800"/>
          </a:xfrm>
        </p:spPr>
        <p:txBody>
          <a:bodyPr/>
          <a:lstStyle>
            <a:lvl1pPr algn="r">
              <a:defRPr/>
            </a:lvl1pPr>
          </a:lstStyle>
          <a:p>
            <a:pPr>
              <a:defRPr/>
            </a:pPr>
            <a:endParaRPr lang="en-US" altLang="zh-CN"/>
          </a:p>
        </p:txBody>
      </p:sp>
      <p:sp>
        <p:nvSpPr>
          <p:cNvPr id="11" name="Rectangle 10"/>
          <p:cNvSpPr>
            <a:spLocks noGrp="1" noChangeArrowheads="1"/>
          </p:cNvSpPr>
          <p:nvPr>
            <p:ph type="sldNum" sz="quarter" idx="12"/>
          </p:nvPr>
        </p:nvSpPr>
        <p:spPr>
          <a:xfrm>
            <a:off x="9525" y="6359525"/>
            <a:ext cx="587375" cy="488950"/>
          </a:xfrm>
        </p:spPr>
        <p:txBody>
          <a:bodyPr anchorCtr="0"/>
          <a:lstStyle>
            <a:lvl1pPr>
              <a:defRPr smtClean="0"/>
            </a:lvl1pPr>
          </a:lstStyle>
          <a:p>
            <a:pPr>
              <a:defRPr/>
            </a:pPr>
            <a:fld id="{7166C57E-3C62-4476-B1DC-F082E9F52115}" type="slidenum">
              <a:rPr lang="en-US" altLang="zh-CN"/>
              <a:pPr>
                <a:defRPr/>
              </a:pPr>
              <a:t>‹#›</a:t>
            </a:fld>
            <a:endParaRPr lang="en-US" altLang="zh-CN"/>
          </a:p>
        </p:txBody>
      </p:sp>
    </p:spTree>
    <p:extLst>
      <p:ext uri="{BB962C8B-B14F-4D97-AF65-F5344CB8AC3E}">
        <p14:creationId xmlns:p14="http://schemas.microsoft.com/office/powerpoint/2010/main" val="1976978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8083ADA2-490E-4764-8E92-B6F11E60F29D}" type="slidenum">
              <a:rPr lang="en-US" altLang="zh-CN"/>
              <a:pPr>
                <a:defRPr/>
              </a:pPr>
              <a:t>‹#›</a:t>
            </a:fld>
            <a:endParaRPr lang="en-US" altLang="zh-CN"/>
          </a:p>
        </p:txBody>
      </p:sp>
    </p:spTree>
    <p:extLst>
      <p:ext uri="{BB962C8B-B14F-4D97-AF65-F5344CB8AC3E}">
        <p14:creationId xmlns:p14="http://schemas.microsoft.com/office/powerpoint/2010/main" val="3657176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15150" y="381000"/>
            <a:ext cx="2000250"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4400" y="381000"/>
            <a:ext cx="584835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CB2EE32F-3877-46F1-9205-2C61D11B0412}" type="slidenum">
              <a:rPr lang="en-US" altLang="zh-CN"/>
              <a:pPr>
                <a:defRPr/>
              </a:pPr>
              <a:t>‹#›</a:t>
            </a:fld>
            <a:endParaRPr lang="en-US" altLang="zh-CN"/>
          </a:p>
        </p:txBody>
      </p:sp>
    </p:spTree>
    <p:extLst>
      <p:ext uri="{BB962C8B-B14F-4D97-AF65-F5344CB8AC3E}">
        <p14:creationId xmlns:p14="http://schemas.microsoft.com/office/powerpoint/2010/main" val="9499327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14400" y="381000"/>
            <a:ext cx="8001000" cy="838200"/>
          </a:xfrm>
        </p:spPr>
        <p:txBody>
          <a:bodyPr/>
          <a:lstStyle/>
          <a:p>
            <a:r>
              <a:rPr lang="zh-CN" altLang="en-US"/>
              <a:t>单击此处编辑母版标题样式</a:t>
            </a:r>
          </a:p>
        </p:txBody>
      </p:sp>
      <p:sp>
        <p:nvSpPr>
          <p:cNvPr id="3" name="表格占位符 2"/>
          <p:cNvSpPr>
            <a:spLocks noGrp="1"/>
          </p:cNvSpPr>
          <p:nvPr>
            <p:ph type="tbl" idx="1"/>
          </p:nvPr>
        </p:nvSpPr>
        <p:spPr>
          <a:xfrm>
            <a:off x="914400" y="1981200"/>
            <a:ext cx="8001000" cy="4114800"/>
          </a:xfrm>
        </p:spPr>
        <p:txBody>
          <a:bodyPr/>
          <a:lstStyle/>
          <a:p>
            <a:pPr lvl="0"/>
            <a:endParaRPr lang="zh-CN" altLang="en-US" noProof="0"/>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53DDC86F-8A7F-4C29-BC7A-806132E6536D}" type="slidenum">
              <a:rPr lang="en-US" altLang="zh-CN"/>
              <a:pPr>
                <a:defRPr/>
              </a:pPr>
              <a:t>‹#›</a:t>
            </a:fld>
            <a:endParaRPr lang="en-US" altLang="zh-CN"/>
          </a:p>
        </p:txBody>
      </p:sp>
    </p:spTree>
    <p:extLst>
      <p:ext uri="{BB962C8B-B14F-4D97-AF65-F5344CB8AC3E}">
        <p14:creationId xmlns:p14="http://schemas.microsoft.com/office/powerpoint/2010/main" val="5588786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381000"/>
            <a:ext cx="8001000" cy="838200"/>
          </a:xfrm>
        </p:spPr>
        <p:txBody>
          <a:bodyPr/>
          <a:lstStyle/>
          <a:p>
            <a:r>
              <a:rPr lang="zh-CN" altLang="en-US"/>
              <a:t>单击此处编辑母版标题样式</a:t>
            </a:r>
          </a:p>
        </p:txBody>
      </p:sp>
      <p:sp>
        <p:nvSpPr>
          <p:cNvPr id="3" name="文本占位符 2"/>
          <p:cNvSpPr>
            <a:spLocks noGrp="1"/>
          </p:cNvSpPr>
          <p:nvPr>
            <p:ph type="body" sz="half" idx="1"/>
          </p:nvPr>
        </p:nvSpPr>
        <p:spPr>
          <a:xfrm>
            <a:off x="914400" y="1981200"/>
            <a:ext cx="39243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91100" y="1981200"/>
            <a:ext cx="39243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4"/>
          <p:cNvSpPr>
            <a:spLocks noGrp="1" noChangeArrowheads="1"/>
          </p:cNvSpPr>
          <p:nvPr>
            <p:ph type="sldNum" sz="quarter" idx="12"/>
          </p:nvPr>
        </p:nvSpPr>
        <p:spPr>
          <a:ln/>
        </p:spPr>
        <p:txBody>
          <a:bodyPr/>
          <a:lstStyle>
            <a:lvl1pPr>
              <a:defRPr/>
            </a:lvl1pPr>
          </a:lstStyle>
          <a:p>
            <a:pPr>
              <a:defRPr/>
            </a:pPr>
            <a:fld id="{B92CAF40-F10C-4437-AC22-88941B425C90}" type="slidenum">
              <a:rPr lang="en-US" altLang="zh-CN"/>
              <a:pPr>
                <a:defRPr/>
              </a:pPr>
              <a:t>‹#›</a:t>
            </a:fld>
            <a:endParaRPr lang="en-US" altLang="zh-CN"/>
          </a:p>
        </p:txBody>
      </p:sp>
    </p:spTree>
    <p:extLst>
      <p:ext uri="{BB962C8B-B14F-4D97-AF65-F5344CB8AC3E}">
        <p14:creationId xmlns:p14="http://schemas.microsoft.com/office/powerpoint/2010/main" val="1418208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A31D7904-E625-40DF-9DE9-D5EDA5E13207}" type="slidenum">
              <a:rPr lang="en-US" altLang="zh-CN"/>
              <a:pPr>
                <a:defRPr/>
              </a:pPr>
              <a:t>‹#›</a:t>
            </a:fld>
            <a:endParaRPr lang="en-US" altLang="zh-CN"/>
          </a:p>
        </p:txBody>
      </p:sp>
    </p:spTree>
    <p:extLst>
      <p:ext uri="{BB962C8B-B14F-4D97-AF65-F5344CB8AC3E}">
        <p14:creationId xmlns:p14="http://schemas.microsoft.com/office/powerpoint/2010/main" val="1918885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CD419DDC-21D4-4BD3-A238-E74CFE3C1E81}" type="slidenum">
              <a:rPr lang="en-US" altLang="zh-CN"/>
              <a:pPr>
                <a:defRPr/>
              </a:pPr>
              <a:t>‹#›</a:t>
            </a:fld>
            <a:endParaRPr lang="en-US" altLang="zh-CN"/>
          </a:p>
        </p:txBody>
      </p:sp>
    </p:spTree>
    <p:extLst>
      <p:ext uri="{BB962C8B-B14F-4D97-AF65-F5344CB8AC3E}">
        <p14:creationId xmlns:p14="http://schemas.microsoft.com/office/powerpoint/2010/main" val="1821960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981200"/>
            <a:ext cx="3924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91100" y="1981200"/>
            <a:ext cx="3924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4"/>
          <p:cNvSpPr>
            <a:spLocks noGrp="1" noChangeArrowheads="1"/>
          </p:cNvSpPr>
          <p:nvPr>
            <p:ph type="sldNum" sz="quarter" idx="12"/>
          </p:nvPr>
        </p:nvSpPr>
        <p:spPr>
          <a:ln/>
        </p:spPr>
        <p:txBody>
          <a:bodyPr/>
          <a:lstStyle>
            <a:lvl1pPr>
              <a:defRPr/>
            </a:lvl1pPr>
          </a:lstStyle>
          <a:p>
            <a:pPr>
              <a:defRPr/>
            </a:pPr>
            <a:fld id="{6C654411-131B-4AF0-8034-51AB62A27750}" type="slidenum">
              <a:rPr lang="en-US" altLang="zh-CN"/>
              <a:pPr>
                <a:defRPr/>
              </a:pPr>
              <a:t>‹#›</a:t>
            </a:fld>
            <a:endParaRPr lang="en-US" altLang="zh-CN"/>
          </a:p>
        </p:txBody>
      </p:sp>
    </p:spTree>
    <p:extLst>
      <p:ext uri="{BB962C8B-B14F-4D97-AF65-F5344CB8AC3E}">
        <p14:creationId xmlns:p14="http://schemas.microsoft.com/office/powerpoint/2010/main" val="3882096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34"/>
          <p:cNvSpPr>
            <a:spLocks noGrp="1" noChangeArrowheads="1"/>
          </p:cNvSpPr>
          <p:nvPr>
            <p:ph type="sldNum" sz="quarter" idx="12"/>
          </p:nvPr>
        </p:nvSpPr>
        <p:spPr>
          <a:ln/>
        </p:spPr>
        <p:txBody>
          <a:bodyPr/>
          <a:lstStyle>
            <a:lvl1pPr>
              <a:defRPr/>
            </a:lvl1pPr>
          </a:lstStyle>
          <a:p>
            <a:pPr>
              <a:defRPr/>
            </a:pPr>
            <a:fld id="{14A7E082-DDB3-41A3-ACD9-7AEB91B388A4}" type="slidenum">
              <a:rPr lang="en-US" altLang="zh-CN"/>
              <a:pPr>
                <a:defRPr/>
              </a:pPr>
              <a:t>‹#›</a:t>
            </a:fld>
            <a:endParaRPr lang="en-US" altLang="zh-CN"/>
          </a:p>
        </p:txBody>
      </p:sp>
    </p:spTree>
    <p:extLst>
      <p:ext uri="{BB962C8B-B14F-4D97-AF65-F5344CB8AC3E}">
        <p14:creationId xmlns:p14="http://schemas.microsoft.com/office/powerpoint/2010/main" val="2702391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34"/>
          <p:cNvSpPr>
            <a:spLocks noGrp="1" noChangeArrowheads="1"/>
          </p:cNvSpPr>
          <p:nvPr>
            <p:ph type="sldNum" sz="quarter" idx="12"/>
          </p:nvPr>
        </p:nvSpPr>
        <p:spPr>
          <a:ln/>
        </p:spPr>
        <p:txBody>
          <a:bodyPr/>
          <a:lstStyle>
            <a:lvl1pPr>
              <a:defRPr/>
            </a:lvl1pPr>
          </a:lstStyle>
          <a:p>
            <a:pPr>
              <a:defRPr/>
            </a:pPr>
            <a:fld id="{D13F8CDD-1520-4552-B55A-9CC223A51384}" type="slidenum">
              <a:rPr lang="en-US" altLang="zh-CN"/>
              <a:pPr>
                <a:defRPr/>
              </a:pPr>
              <a:t>‹#›</a:t>
            </a:fld>
            <a:endParaRPr lang="en-US" altLang="zh-CN"/>
          </a:p>
        </p:txBody>
      </p:sp>
    </p:spTree>
    <p:extLst>
      <p:ext uri="{BB962C8B-B14F-4D97-AF65-F5344CB8AC3E}">
        <p14:creationId xmlns:p14="http://schemas.microsoft.com/office/powerpoint/2010/main" val="233915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34"/>
          <p:cNvSpPr>
            <a:spLocks noGrp="1" noChangeArrowheads="1"/>
          </p:cNvSpPr>
          <p:nvPr>
            <p:ph type="sldNum" sz="quarter" idx="12"/>
          </p:nvPr>
        </p:nvSpPr>
        <p:spPr>
          <a:ln/>
        </p:spPr>
        <p:txBody>
          <a:bodyPr/>
          <a:lstStyle>
            <a:lvl1pPr>
              <a:defRPr/>
            </a:lvl1pPr>
          </a:lstStyle>
          <a:p>
            <a:pPr>
              <a:defRPr/>
            </a:pPr>
            <a:fld id="{2443061C-2D35-4ED8-8DB7-D8729BB8EBC4}" type="slidenum">
              <a:rPr lang="en-US" altLang="zh-CN"/>
              <a:pPr>
                <a:defRPr/>
              </a:pPr>
              <a:t>‹#›</a:t>
            </a:fld>
            <a:endParaRPr lang="en-US" altLang="zh-CN"/>
          </a:p>
        </p:txBody>
      </p:sp>
    </p:spTree>
    <p:extLst>
      <p:ext uri="{BB962C8B-B14F-4D97-AF65-F5344CB8AC3E}">
        <p14:creationId xmlns:p14="http://schemas.microsoft.com/office/powerpoint/2010/main" val="2930115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4"/>
          <p:cNvSpPr>
            <a:spLocks noGrp="1" noChangeArrowheads="1"/>
          </p:cNvSpPr>
          <p:nvPr>
            <p:ph type="sldNum" sz="quarter" idx="12"/>
          </p:nvPr>
        </p:nvSpPr>
        <p:spPr>
          <a:ln/>
        </p:spPr>
        <p:txBody>
          <a:bodyPr/>
          <a:lstStyle>
            <a:lvl1pPr>
              <a:defRPr/>
            </a:lvl1pPr>
          </a:lstStyle>
          <a:p>
            <a:pPr>
              <a:defRPr/>
            </a:pPr>
            <a:fld id="{B2C17A8E-2631-4D41-BBB5-E23BD1DA34AA}" type="slidenum">
              <a:rPr lang="en-US" altLang="zh-CN"/>
              <a:pPr>
                <a:defRPr/>
              </a:pPr>
              <a:t>‹#›</a:t>
            </a:fld>
            <a:endParaRPr lang="en-US" altLang="zh-CN"/>
          </a:p>
        </p:txBody>
      </p:sp>
    </p:spTree>
    <p:extLst>
      <p:ext uri="{BB962C8B-B14F-4D97-AF65-F5344CB8AC3E}">
        <p14:creationId xmlns:p14="http://schemas.microsoft.com/office/powerpoint/2010/main" val="3736662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4"/>
          <p:cNvSpPr>
            <a:spLocks noGrp="1" noChangeArrowheads="1"/>
          </p:cNvSpPr>
          <p:nvPr>
            <p:ph type="sldNum" sz="quarter" idx="12"/>
          </p:nvPr>
        </p:nvSpPr>
        <p:spPr>
          <a:ln/>
        </p:spPr>
        <p:txBody>
          <a:bodyPr/>
          <a:lstStyle>
            <a:lvl1pPr>
              <a:defRPr/>
            </a:lvl1pPr>
          </a:lstStyle>
          <a:p>
            <a:pPr>
              <a:defRPr/>
            </a:pPr>
            <a:fld id="{125BB427-0D4A-4312-A37B-291AB9257DD6}" type="slidenum">
              <a:rPr lang="en-US" altLang="zh-CN"/>
              <a:pPr>
                <a:defRPr/>
              </a:pPr>
              <a:t>‹#›</a:t>
            </a:fld>
            <a:endParaRPr lang="en-US" altLang="zh-CN"/>
          </a:p>
        </p:txBody>
      </p:sp>
    </p:spTree>
    <p:extLst>
      <p:ext uri="{BB962C8B-B14F-4D97-AF65-F5344CB8AC3E}">
        <p14:creationId xmlns:p14="http://schemas.microsoft.com/office/powerpoint/2010/main" val="23070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026"/>
          <p:cNvGrpSpPr>
            <a:grpSpLocks/>
          </p:cNvGrpSpPr>
          <p:nvPr/>
        </p:nvGrpSpPr>
        <p:grpSpPr bwMode="auto">
          <a:xfrm>
            <a:off x="0" y="0"/>
            <a:ext cx="3127375" cy="6859588"/>
            <a:chOff x="0" y="0"/>
            <a:chExt cx="2016" cy="4320"/>
          </a:xfrm>
        </p:grpSpPr>
        <p:sp>
          <p:nvSpPr>
            <p:cNvPr id="1036" name="Rectangle 1027"/>
            <p:cNvSpPr>
              <a:spLocks noChangeArrowheads="1"/>
            </p:cNvSpPr>
            <p:nvPr/>
          </p:nvSpPr>
          <p:spPr bwMode="auto">
            <a:xfrm>
              <a:off x="0" y="0"/>
              <a:ext cx="480" cy="432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37" name="Rectangle 1028"/>
            <p:cNvSpPr>
              <a:spLocks noChangeArrowheads="1"/>
            </p:cNvSpPr>
            <p:nvPr/>
          </p:nvSpPr>
          <p:spPr bwMode="auto">
            <a:xfrm>
              <a:off x="432" y="0"/>
              <a:ext cx="1584" cy="6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027" name="AutoShape 1029"/>
          <p:cNvSpPr>
            <a:spLocks noChangeArrowheads="1"/>
          </p:cNvSpPr>
          <p:nvPr/>
        </p:nvSpPr>
        <p:spPr bwMode="auto">
          <a:xfrm>
            <a:off x="762000" y="762000"/>
            <a:ext cx="5105400" cy="6096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imes New Roman" panose="02020603050405020304" pitchFamily="18" charset="0"/>
            </a:endParaRPr>
          </a:p>
        </p:txBody>
      </p:sp>
      <p:sp>
        <p:nvSpPr>
          <p:cNvPr id="1028" name="Rectangle 1030"/>
          <p:cNvSpPr>
            <a:spLocks noGrp="1" noChangeArrowheads="1"/>
          </p:cNvSpPr>
          <p:nvPr>
            <p:ph type="title"/>
          </p:nvPr>
        </p:nvSpPr>
        <p:spPr bwMode="auto">
          <a:xfrm>
            <a:off x="914400" y="381000"/>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9" name="Rectangle 1031"/>
          <p:cNvSpPr>
            <a:spLocks noGrp="1" noChangeArrowheads="1"/>
          </p:cNvSpPr>
          <p:nvPr>
            <p:ph type="body" idx="1"/>
          </p:nvPr>
        </p:nvSpPr>
        <p:spPr bwMode="auto">
          <a:xfrm>
            <a:off x="914400" y="1981200"/>
            <a:ext cx="8001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80" name="Rectangle 1032"/>
          <p:cNvSpPr>
            <a:spLocks noGrp="1" noChangeArrowheads="1"/>
          </p:cNvSpPr>
          <p:nvPr>
            <p:ph type="dt" sz="half" idx="2"/>
          </p:nvPr>
        </p:nvSpPr>
        <p:spPr bwMode="auto">
          <a:xfrm>
            <a:off x="7010400" y="6553200"/>
            <a:ext cx="19050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r" eaLnBrk="1" hangingPunct="1">
              <a:defRPr kumimoji="0" sz="1400">
                <a:latin typeface="Arial" pitchFamily="34" charset="0"/>
                <a:ea typeface="宋体" pitchFamily="2" charset="-122"/>
              </a:defRPr>
            </a:lvl1pPr>
          </a:lstStyle>
          <a:p>
            <a:pPr>
              <a:defRPr/>
            </a:pPr>
            <a:endParaRPr lang="en-US" altLang="zh-CN"/>
          </a:p>
        </p:txBody>
      </p:sp>
      <p:sp>
        <p:nvSpPr>
          <p:cNvPr id="3081" name="Rectangle 1033"/>
          <p:cNvSpPr>
            <a:spLocks noGrp="1" noChangeArrowheads="1"/>
          </p:cNvSpPr>
          <p:nvPr>
            <p:ph type="ftr" sz="quarter" idx="3"/>
          </p:nvPr>
        </p:nvSpPr>
        <p:spPr bwMode="auto">
          <a:xfrm>
            <a:off x="2936875" y="6529388"/>
            <a:ext cx="28956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ctr" eaLnBrk="1" hangingPunct="1">
              <a:defRPr kumimoji="0" sz="1400">
                <a:latin typeface="Arial" pitchFamily="34" charset="0"/>
                <a:ea typeface="宋体" pitchFamily="2" charset="-122"/>
              </a:defRPr>
            </a:lvl1pPr>
          </a:lstStyle>
          <a:p>
            <a:pPr>
              <a:defRPr/>
            </a:pPr>
            <a:endParaRPr lang="en-US" altLang="zh-CN"/>
          </a:p>
        </p:txBody>
      </p:sp>
      <p:sp>
        <p:nvSpPr>
          <p:cNvPr id="3082" name="Rectangle 1034"/>
          <p:cNvSpPr>
            <a:spLocks noGrp="1" noChangeArrowheads="1"/>
          </p:cNvSpPr>
          <p:nvPr>
            <p:ph type="sldNum" sz="quarter" idx="4"/>
          </p:nvPr>
        </p:nvSpPr>
        <p:spPr bwMode="auto">
          <a:xfrm>
            <a:off x="84138" y="624840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spAutoFit/>
          </a:bodyPr>
          <a:lstStyle>
            <a:lvl1pPr algn="l" eaLnBrk="1" hangingPunct="1">
              <a:defRPr kumimoji="0" sz="2600" b="1" smtClean="0">
                <a:solidFill>
                  <a:schemeClr val="bg1"/>
                </a:solidFill>
              </a:defRPr>
            </a:lvl1pPr>
          </a:lstStyle>
          <a:p>
            <a:pPr>
              <a:defRPr/>
            </a:pPr>
            <a:fld id="{A53C9EFB-FB7D-4FAA-9F0C-7AEE671FF277}" type="slidenum">
              <a:rPr lang="en-US" altLang="zh-CN"/>
              <a:pPr>
                <a:defRPr/>
              </a:pPr>
              <a:t>‹#›</a:t>
            </a:fld>
            <a:endParaRPr lang="en-US" altLang="zh-CN"/>
          </a:p>
        </p:txBody>
      </p:sp>
      <p:grpSp>
        <p:nvGrpSpPr>
          <p:cNvPr id="1033" name="Group 1035"/>
          <p:cNvGrpSpPr>
            <a:grpSpLocks/>
          </p:cNvGrpSpPr>
          <p:nvPr/>
        </p:nvGrpSpPr>
        <p:grpSpPr bwMode="auto">
          <a:xfrm>
            <a:off x="457200" y="1371600"/>
            <a:ext cx="7391400" cy="320675"/>
            <a:chOff x="144" y="1248"/>
            <a:chExt cx="4656" cy="201"/>
          </a:xfrm>
        </p:grpSpPr>
        <p:sp>
          <p:nvSpPr>
            <p:cNvPr id="1034" name="AutoShape 1036"/>
            <p:cNvSpPr>
              <a:spLocks noChangeArrowheads="1"/>
            </p:cNvSpPr>
            <p:nvPr/>
          </p:nvSpPr>
          <p:spPr bwMode="auto">
            <a:xfrm>
              <a:off x="384" y="1248"/>
              <a:ext cx="4416" cy="200"/>
            </a:xfrm>
            <a:prstGeom prst="roundRect">
              <a:avLst>
                <a:gd name="adj" fmla="val 0"/>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35" name="AutoShape 1037"/>
            <p:cNvSpPr>
              <a:spLocks noChangeArrowheads="1"/>
            </p:cNvSpPr>
            <p:nvPr/>
          </p:nvSpPr>
          <p:spPr bwMode="auto">
            <a:xfrm flipH="1">
              <a:off x="144" y="1248"/>
              <a:ext cx="248" cy="201"/>
            </a:xfrm>
            <a:prstGeom prst="flowChartDelay">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cSld>
  <p:clrMap bg1="lt1" tx1="dk1" bg2="lt2" tx2="dk2" accent1="accent1" accent2="accent2" accent3="accent3" accent4="accent4" accent5="accent5" accent6="accent6" hlink="hlink" folHlink="folHlink"/>
  <p:sldLayoutIdLst>
    <p:sldLayoutId id="2147483970" r:id="rId1"/>
    <p:sldLayoutId id="2147483958" r:id="rId2"/>
    <p:sldLayoutId id="2147483959" r:id="rId3"/>
    <p:sldLayoutId id="2147483960" r:id="rId4"/>
    <p:sldLayoutId id="2147483961" r:id="rId5"/>
    <p:sldLayoutId id="2147483962" r:id="rId6"/>
    <p:sldLayoutId id="2147483963" r:id="rId7"/>
    <p:sldLayoutId id="2147483964" r:id="rId8"/>
    <p:sldLayoutId id="2147483965" r:id="rId9"/>
    <p:sldLayoutId id="2147483966" r:id="rId10"/>
    <p:sldLayoutId id="2147483967" r:id="rId11"/>
    <p:sldLayoutId id="2147483968" r:id="rId12"/>
    <p:sldLayoutId id="2147483969" r:id="rId13"/>
  </p:sldLayoutIdLst>
  <p:hf hdr="0" ftr="0" dt="0"/>
  <p:txStyles>
    <p:titleStyle>
      <a:lvl1pPr algn="l" rtl="0" eaLnBrk="0" fontAlgn="base" hangingPunct="0">
        <a:lnSpc>
          <a:spcPct val="90000"/>
        </a:lnSpc>
        <a:spcBef>
          <a:spcPct val="0"/>
        </a:spcBef>
        <a:spcAft>
          <a:spcPct val="0"/>
        </a:spcAft>
        <a:defRPr kumimoji="1" sz="3600" b="1">
          <a:solidFill>
            <a:schemeClr val="tx2"/>
          </a:solidFill>
          <a:latin typeface="+mj-lt"/>
          <a:ea typeface="+mj-ea"/>
          <a:cs typeface="+mj-cs"/>
        </a:defRPr>
      </a:lvl1pPr>
      <a:lvl2pPr algn="l" rtl="0" eaLnBrk="0" fontAlgn="base" hangingPunct="0">
        <a:lnSpc>
          <a:spcPct val="90000"/>
        </a:lnSpc>
        <a:spcBef>
          <a:spcPct val="0"/>
        </a:spcBef>
        <a:spcAft>
          <a:spcPct val="0"/>
        </a:spcAft>
        <a:defRPr kumimoji="1" sz="3600" b="1">
          <a:solidFill>
            <a:schemeClr val="tx2"/>
          </a:solidFill>
          <a:latin typeface="Arial" pitchFamily="34" charset="0"/>
          <a:ea typeface="宋体" pitchFamily="2" charset="-122"/>
        </a:defRPr>
      </a:lvl2pPr>
      <a:lvl3pPr algn="l" rtl="0" eaLnBrk="0" fontAlgn="base" hangingPunct="0">
        <a:lnSpc>
          <a:spcPct val="90000"/>
        </a:lnSpc>
        <a:spcBef>
          <a:spcPct val="0"/>
        </a:spcBef>
        <a:spcAft>
          <a:spcPct val="0"/>
        </a:spcAft>
        <a:defRPr kumimoji="1" sz="3600" b="1">
          <a:solidFill>
            <a:schemeClr val="tx2"/>
          </a:solidFill>
          <a:latin typeface="Arial" pitchFamily="34" charset="0"/>
          <a:ea typeface="宋体" pitchFamily="2" charset="-122"/>
        </a:defRPr>
      </a:lvl3pPr>
      <a:lvl4pPr algn="l" rtl="0" eaLnBrk="0" fontAlgn="base" hangingPunct="0">
        <a:lnSpc>
          <a:spcPct val="90000"/>
        </a:lnSpc>
        <a:spcBef>
          <a:spcPct val="0"/>
        </a:spcBef>
        <a:spcAft>
          <a:spcPct val="0"/>
        </a:spcAft>
        <a:defRPr kumimoji="1" sz="3600" b="1">
          <a:solidFill>
            <a:schemeClr val="tx2"/>
          </a:solidFill>
          <a:latin typeface="Arial" pitchFamily="34" charset="0"/>
          <a:ea typeface="宋体" pitchFamily="2" charset="-122"/>
        </a:defRPr>
      </a:lvl4pPr>
      <a:lvl5pPr algn="l" rtl="0" eaLnBrk="0" fontAlgn="base" hangingPunct="0">
        <a:lnSpc>
          <a:spcPct val="90000"/>
        </a:lnSpc>
        <a:spcBef>
          <a:spcPct val="0"/>
        </a:spcBef>
        <a:spcAft>
          <a:spcPct val="0"/>
        </a:spcAft>
        <a:defRPr kumimoji="1" sz="3600" b="1">
          <a:solidFill>
            <a:schemeClr val="tx2"/>
          </a:solidFill>
          <a:latin typeface="Arial" pitchFamily="34" charset="0"/>
          <a:ea typeface="宋体" pitchFamily="2" charset="-122"/>
        </a:defRPr>
      </a:lvl5pPr>
      <a:lvl6pPr marL="4572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6pPr>
      <a:lvl7pPr marL="9144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7pPr>
      <a:lvl8pPr marL="13716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8pPr>
      <a:lvl9pPr marL="18288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150000"/>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vl6pPr marL="2514600" indent="-228600" algn="l" rtl="0" fontAlgn="base">
        <a:spcBef>
          <a:spcPct val="20000"/>
        </a:spcBef>
        <a:spcAft>
          <a:spcPct val="0"/>
        </a:spcAft>
        <a:buClr>
          <a:srgbClr val="660066"/>
        </a:buClr>
        <a:buSzPct val="150000"/>
        <a:buChar char="•"/>
        <a:defRPr kumimoji="1">
          <a:solidFill>
            <a:schemeClr val="tx1"/>
          </a:solidFill>
          <a:latin typeface="+mn-lt"/>
          <a:ea typeface="+mn-ea"/>
        </a:defRPr>
      </a:lvl6pPr>
      <a:lvl7pPr marL="2971800" indent="-228600" algn="l" rtl="0" fontAlgn="base">
        <a:spcBef>
          <a:spcPct val="20000"/>
        </a:spcBef>
        <a:spcAft>
          <a:spcPct val="0"/>
        </a:spcAft>
        <a:buClr>
          <a:srgbClr val="660066"/>
        </a:buClr>
        <a:buSzPct val="150000"/>
        <a:buChar char="•"/>
        <a:defRPr kumimoji="1">
          <a:solidFill>
            <a:schemeClr val="tx1"/>
          </a:solidFill>
          <a:latin typeface="+mn-lt"/>
          <a:ea typeface="+mn-ea"/>
        </a:defRPr>
      </a:lvl7pPr>
      <a:lvl8pPr marL="3429000" indent="-228600" algn="l" rtl="0" fontAlgn="base">
        <a:spcBef>
          <a:spcPct val="20000"/>
        </a:spcBef>
        <a:spcAft>
          <a:spcPct val="0"/>
        </a:spcAft>
        <a:buClr>
          <a:srgbClr val="660066"/>
        </a:buClr>
        <a:buSzPct val="150000"/>
        <a:buChar char="•"/>
        <a:defRPr kumimoji="1">
          <a:solidFill>
            <a:schemeClr val="tx1"/>
          </a:solidFill>
          <a:latin typeface="+mn-lt"/>
          <a:ea typeface="+mn-ea"/>
        </a:defRPr>
      </a:lvl8pPr>
      <a:lvl9pPr marL="3886200" indent="-228600" algn="l" rtl="0" fontAlgn="base">
        <a:spcBef>
          <a:spcPct val="20000"/>
        </a:spcBef>
        <a:spcAft>
          <a:spcPct val="0"/>
        </a:spcAft>
        <a:buClr>
          <a:srgbClr val="660066"/>
        </a:buClr>
        <a:buSzPct val="150000"/>
        <a:buChar char="•"/>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slide" Target="slide84.xml"/><Relationship Id="rId2" Type="http://schemas.openxmlformats.org/officeDocument/2006/relationships/slide" Target="slide8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slide" Target="slide87.xml"/><Relationship Id="rId2" Type="http://schemas.openxmlformats.org/officeDocument/2006/relationships/slide" Target="slide86.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7.wmf"/></Relationships>
</file>

<file path=ppt/slides/_rels/slide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21.emf"/><Relationship Id="rId4" Type="http://schemas.openxmlformats.org/officeDocument/2006/relationships/customXml" Target="../ink/ink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8E7C5C2-848C-48E6-97B6-8D17BAE9477B}" type="slidenum">
              <a:rPr kumimoji="0" lang="en-US" altLang="zh-CN" sz="2600">
                <a:solidFill>
                  <a:schemeClr val="bg1"/>
                </a:solidFill>
              </a:rPr>
              <a:pPr>
                <a:spcBef>
                  <a:spcPct val="0"/>
                </a:spcBef>
                <a:buClrTx/>
                <a:buSzTx/>
                <a:buFontTx/>
                <a:buNone/>
              </a:pPr>
              <a:t>1</a:t>
            </a:fld>
            <a:endParaRPr kumimoji="0" lang="en-US" altLang="zh-CN" sz="2600">
              <a:solidFill>
                <a:schemeClr val="bg1"/>
              </a:solidFill>
            </a:endParaRPr>
          </a:p>
        </p:txBody>
      </p:sp>
      <p:sp>
        <p:nvSpPr>
          <p:cNvPr id="4099" name="Rectangle 2"/>
          <p:cNvSpPr>
            <a:spLocks noGrp="1" noChangeArrowheads="1"/>
          </p:cNvSpPr>
          <p:nvPr>
            <p:ph type="title"/>
          </p:nvPr>
        </p:nvSpPr>
        <p:spPr>
          <a:xfrm>
            <a:off x="914400" y="503238"/>
            <a:ext cx="8050213" cy="838200"/>
          </a:xfrm>
        </p:spPr>
        <p:txBody>
          <a:bodyPr/>
          <a:lstStyle/>
          <a:p>
            <a:pPr eaLnBrk="1" hangingPunct="1"/>
            <a:r>
              <a:rPr lang="zh-CN" altLang="en-US" sz="3200"/>
              <a:t>补充材料</a:t>
            </a:r>
            <a:r>
              <a:rPr lang="en-US" altLang="zh-CN" sz="3200"/>
              <a:t>6-4: </a:t>
            </a:r>
            <a:r>
              <a:rPr lang="zh-CN" altLang="en-US" sz="3200"/>
              <a:t>皇家汽车服务站系统的需求</a:t>
            </a:r>
          </a:p>
        </p:txBody>
      </p:sp>
      <p:sp>
        <p:nvSpPr>
          <p:cNvPr id="4100" name="Rectangle 3"/>
          <p:cNvSpPr>
            <a:spLocks noGrp="1" noChangeArrowheads="1"/>
          </p:cNvSpPr>
          <p:nvPr>
            <p:ph type="body" idx="1"/>
          </p:nvPr>
        </p:nvSpPr>
        <p:spPr>
          <a:xfrm>
            <a:off x="611188" y="1700213"/>
            <a:ext cx="8532812" cy="5157787"/>
          </a:xfrm>
        </p:spPr>
        <p:txBody>
          <a:bodyPr/>
          <a:lstStyle/>
          <a:p>
            <a:pPr eaLnBrk="1" hangingPunct="1">
              <a:lnSpc>
                <a:spcPct val="95000"/>
              </a:lnSpc>
              <a:buFontTx/>
              <a:buNone/>
            </a:pPr>
            <a:r>
              <a:rPr lang="en-US" altLang="zh-CN" b="1">
                <a:solidFill>
                  <a:srgbClr val="0000FF"/>
                </a:solidFill>
              </a:rPr>
              <a:t>        </a:t>
            </a:r>
            <a:r>
              <a:rPr lang="zh-CN" altLang="en-US" b="1">
                <a:solidFill>
                  <a:srgbClr val="0000FF"/>
                </a:solidFill>
              </a:rPr>
              <a:t>来自客户的</a:t>
            </a:r>
            <a:r>
              <a:rPr lang="en-US" altLang="zh-CN" b="1">
                <a:solidFill>
                  <a:srgbClr val="0000FF"/>
                </a:solidFill>
              </a:rPr>
              <a:t>(</a:t>
            </a:r>
            <a:r>
              <a:rPr lang="zh-CN" altLang="en-US" b="1">
                <a:solidFill>
                  <a:srgbClr val="0000FF"/>
                </a:solidFill>
              </a:rPr>
              <a:t>自然语言</a:t>
            </a:r>
            <a:r>
              <a:rPr lang="en-US" altLang="zh-CN" b="1">
                <a:solidFill>
                  <a:srgbClr val="0000FF"/>
                </a:solidFill>
              </a:rPr>
              <a:t>)</a:t>
            </a:r>
            <a:r>
              <a:rPr lang="zh-CN" altLang="en-US" b="1">
                <a:solidFill>
                  <a:srgbClr val="0000FF"/>
                </a:solidFill>
              </a:rPr>
              <a:t>需求</a:t>
            </a:r>
            <a:r>
              <a:rPr lang="en-US" altLang="zh-CN" b="1">
                <a:solidFill>
                  <a:srgbClr val="0000FF"/>
                </a:solidFill>
              </a:rPr>
              <a:t>----《</a:t>
            </a:r>
            <a:r>
              <a:rPr lang="zh-CN" altLang="en-US" b="1">
                <a:solidFill>
                  <a:srgbClr val="0000FF"/>
                </a:solidFill>
              </a:rPr>
              <a:t>问题定义</a:t>
            </a:r>
            <a:r>
              <a:rPr lang="en-US" altLang="zh-CN" b="1">
                <a:solidFill>
                  <a:srgbClr val="0000FF"/>
                </a:solidFill>
              </a:rPr>
              <a:t>》</a:t>
            </a:r>
            <a:endParaRPr lang="en-US" altLang="zh-CN" b="1"/>
          </a:p>
          <a:p>
            <a:pPr eaLnBrk="1" hangingPunct="1">
              <a:lnSpc>
                <a:spcPct val="95000"/>
              </a:lnSpc>
              <a:buFontTx/>
              <a:buNone/>
            </a:pPr>
            <a:r>
              <a:rPr lang="zh-CN" altLang="en-US" sz="2400" b="1"/>
              <a:t>（</a:t>
            </a:r>
            <a:r>
              <a:rPr lang="en-US" altLang="zh-CN" sz="2400" b="1"/>
              <a:t>1</a:t>
            </a:r>
            <a:r>
              <a:rPr lang="zh-CN" altLang="en-US" sz="2400" b="1"/>
              <a:t>）皇家汽车服务站向客户提供</a:t>
            </a:r>
            <a:r>
              <a:rPr lang="en-US" altLang="zh-CN" sz="2400" b="1"/>
              <a:t>3</a:t>
            </a:r>
            <a:r>
              <a:rPr lang="zh-CN" altLang="en-US" sz="2400" b="1"/>
              <a:t>种类型的服务：</a:t>
            </a:r>
            <a:r>
              <a:rPr lang="zh-CN" altLang="en-US" sz="2400" b="1" u="sng">
                <a:solidFill>
                  <a:srgbClr val="0000FF"/>
                </a:solidFill>
              </a:rPr>
              <a:t>加油、车辆维护和停车</a:t>
            </a:r>
            <a:r>
              <a:rPr lang="zh-CN" altLang="en-US" sz="2400" b="1"/>
              <a:t>。即客户可以给车辆</a:t>
            </a:r>
            <a:r>
              <a:rPr lang="en-US" altLang="zh-CN" sz="2400" b="1"/>
              <a:t>(</a:t>
            </a:r>
            <a:r>
              <a:rPr lang="zh-CN" altLang="en-US" sz="2400" b="1"/>
              <a:t>汽车、摩托车或卡车</a:t>
            </a:r>
            <a:r>
              <a:rPr lang="en-US" altLang="zh-CN" sz="2400" b="1"/>
              <a:t>)</a:t>
            </a:r>
            <a:r>
              <a:rPr lang="zh-CN" altLang="en-US" sz="2400" b="1"/>
              <a:t>加油</a:t>
            </a:r>
            <a:r>
              <a:rPr lang="en-US" altLang="zh-CN" sz="2400" b="1"/>
              <a:t>,</a:t>
            </a:r>
            <a:r>
              <a:rPr lang="zh-CN" altLang="en-US" sz="2400" b="1"/>
              <a:t>可以对车辆进行维护或者将车停在服务站的停车场。客户在购买服务的时候（燃料、维护或停车）时，可以选择自动付帐或者每月由服务站寄送账单。在每种情况下</a:t>
            </a:r>
            <a:r>
              <a:rPr lang="en-US" altLang="zh-CN" sz="2400" b="1"/>
              <a:t>,</a:t>
            </a:r>
            <a:r>
              <a:rPr lang="zh-CN" altLang="en-US" sz="2400" b="1"/>
              <a:t>客户都可以使用现金、信用卡或个人支票进行支付。皇家汽车服务站的燃料是按每加仑的价格出售的，价格还取决于燃料是柴油、普通燃料还是优质燃料。服务价格取决于零配件成本和劳动力成本。停车服务可以按每日、每周和每月收费。加油、维护服务、零配件和停车的价格可以会发生变化。只有服务站的经理</a:t>
            </a:r>
            <a:r>
              <a:rPr lang="en-US" altLang="zh-CN" sz="2400" b="1"/>
              <a:t>Manny</a:t>
            </a:r>
            <a:r>
              <a:rPr lang="zh-CN" altLang="en-US" sz="2400" b="1"/>
              <a:t>有权利输出或改变价格。</a:t>
            </a:r>
            <a:r>
              <a:rPr lang="en-US" altLang="zh-CN" sz="2400" b="1"/>
              <a:t>Manny</a:t>
            </a:r>
            <a:r>
              <a:rPr lang="zh-CN" altLang="en-US" sz="2400" b="1"/>
              <a:t>可以根据自己的判断，为特定客户的某个购买行为指定折扣，每个客户的折扣可能不同。所有购买都要交</a:t>
            </a:r>
            <a:r>
              <a:rPr lang="en-US" altLang="zh-CN" sz="2400" b="1"/>
              <a:t>5%</a:t>
            </a:r>
            <a:r>
              <a:rPr lang="zh-CN" altLang="en-US" sz="2400" b="1"/>
              <a:t>的地方销售税。</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BE7412C-DBA5-40B9-A4B5-D92BAD4468FD}" type="slidenum">
              <a:rPr kumimoji="0" lang="en-US" altLang="zh-CN" sz="2600">
                <a:solidFill>
                  <a:schemeClr val="bg1"/>
                </a:solidFill>
              </a:rPr>
              <a:pPr>
                <a:spcBef>
                  <a:spcPct val="0"/>
                </a:spcBef>
                <a:buClrTx/>
                <a:buSzTx/>
                <a:buFontTx/>
                <a:buNone/>
              </a:pPr>
              <a:t>10</a:t>
            </a:fld>
            <a:endParaRPr kumimoji="0" lang="en-US" altLang="zh-CN" sz="2600">
              <a:solidFill>
                <a:schemeClr val="bg1"/>
              </a:solidFill>
            </a:endParaRPr>
          </a:p>
        </p:txBody>
      </p:sp>
      <p:sp>
        <p:nvSpPr>
          <p:cNvPr id="18435" name="Rectangle 2"/>
          <p:cNvSpPr>
            <a:spLocks noGrp="1" noChangeArrowheads="1"/>
          </p:cNvSpPr>
          <p:nvPr>
            <p:ph type="title"/>
          </p:nvPr>
        </p:nvSpPr>
        <p:spPr/>
        <p:txBody>
          <a:bodyPr/>
          <a:lstStyle/>
          <a:p>
            <a:pPr eaLnBrk="1" hangingPunct="1"/>
            <a:r>
              <a:rPr lang="en-US" altLang="zh-CN" sz="3200"/>
              <a:t>     Chapter 6  Considering Object</a:t>
            </a:r>
          </a:p>
        </p:txBody>
      </p:sp>
      <p:sp>
        <p:nvSpPr>
          <p:cNvPr id="18436" name="Rectangle 3"/>
          <p:cNvSpPr>
            <a:spLocks noGrp="1" noChangeArrowheads="1"/>
          </p:cNvSpPr>
          <p:nvPr>
            <p:ph type="body" idx="1"/>
          </p:nvPr>
        </p:nvSpPr>
        <p:spPr>
          <a:xfrm>
            <a:off x="762000" y="1752600"/>
            <a:ext cx="8382000" cy="5105400"/>
          </a:xfrm>
        </p:spPr>
        <p:txBody>
          <a:bodyPr/>
          <a:lstStyle/>
          <a:p>
            <a:pPr marL="533400" indent="-533400" eaLnBrk="1" hangingPunct="1">
              <a:buFontTx/>
              <a:buNone/>
            </a:pPr>
            <a:r>
              <a:rPr lang="en-US" altLang="zh-CN" b="1" dirty="0"/>
              <a:t>6.2 The OO Development Process (OO</a:t>
            </a:r>
            <a:r>
              <a:rPr lang="zh-CN" altLang="en-US" b="1" dirty="0"/>
              <a:t>开发过程</a:t>
            </a:r>
            <a:r>
              <a:rPr lang="en-US" altLang="zh-CN" b="1" dirty="0"/>
              <a:t>)</a:t>
            </a:r>
          </a:p>
          <a:p>
            <a:pPr marL="533400" indent="-533400" eaLnBrk="1" hangingPunct="1">
              <a:buFontTx/>
              <a:buNone/>
            </a:pPr>
            <a:r>
              <a:rPr lang="en-US" altLang="zh-CN" b="1" dirty="0"/>
              <a:t>1. Several aspects of OO</a:t>
            </a:r>
            <a:r>
              <a:rPr lang="zh-CN" altLang="en-US" sz="2400" b="1" dirty="0"/>
              <a:t>（关于</a:t>
            </a:r>
            <a:r>
              <a:rPr lang="en-US" altLang="zh-CN" sz="2400" b="1" dirty="0"/>
              <a:t>OO</a:t>
            </a:r>
            <a:r>
              <a:rPr lang="zh-CN" altLang="en-US" sz="2400" b="1" dirty="0"/>
              <a:t>的几个问题）</a:t>
            </a:r>
          </a:p>
          <a:p>
            <a:pPr marL="533400" indent="-533400" eaLnBrk="1" hangingPunct="1">
              <a:buFontTx/>
              <a:buNone/>
            </a:pPr>
            <a:r>
              <a:rPr lang="zh-CN" altLang="en-US" sz="2400" b="1" dirty="0">
                <a:solidFill>
                  <a:schemeClr val="bg2"/>
                </a:solidFill>
                <a:sym typeface="Wingdings 2" panose="05020102010507070707" pitchFamily="18" charset="2"/>
              </a:rPr>
              <a:t>  </a:t>
            </a:r>
            <a:r>
              <a:rPr lang="en-US" altLang="zh-CN" sz="2400" b="1" u="sng" dirty="0">
                <a:solidFill>
                  <a:srgbClr val="FF0066"/>
                </a:solidFill>
                <a:sym typeface="Wingdings 2" panose="05020102010507070707" pitchFamily="18" charset="2"/>
              </a:rPr>
              <a:t>advantage of OO</a:t>
            </a:r>
            <a:r>
              <a:rPr lang="en-US" altLang="zh-CN" sz="2400" b="1" dirty="0">
                <a:solidFill>
                  <a:schemeClr val="bg2"/>
                </a:solidFill>
                <a:sym typeface="Wingdings 2" panose="05020102010507070707" pitchFamily="18" charset="2"/>
              </a:rPr>
              <a:t> (</a:t>
            </a:r>
            <a:r>
              <a:rPr lang="en-US" altLang="zh-CN" sz="2400" b="1" dirty="0"/>
              <a:t>OO</a:t>
            </a:r>
            <a:r>
              <a:rPr lang="zh-CN" altLang="en-US" sz="2400" b="1" dirty="0">
                <a:solidFill>
                  <a:schemeClr val="bg2"/>
                </a:solidFill>
                <a:sym typeface="Wingdings 2" panose="05020102010507070707" pitchFamily="18" charset="2"/>
              </a:rPr>
              <a:t>开发的优势</a:t>
            </a:r>
            <a:r>
              <a:rPr lang="en-US" altLang="zh-CN" sz="2400" b="1" dirty="0">
                <a:solidFill>
                  <a:schemeClr val="bg2"/>
                </a:solidFill>
                <a:sym typeface="Wingdings 2" panose="05020102010507070707" pitchFamily="18" charset="2"/>
              </a:rPr>
              <a:t>)(</a:t>
            </a:r>
            <a:r>
              <a:rPr lang="zh-CN" altLang="en-US" sz="2000" b="1" dirty="0">
                <a:solidFill>
                  <a:schemeClr val="bg2"/>
                </a:solidFill>
                <a:sym typeface="Wingdings 2" panose="05020102010507070707" pitchFamily="18" charset="2"/>
              </a:rPr>
              <a:t>相对于传统过程式开发</a:t>
            </a:r>
            <a:r>
              <a:rPr lang="en-US" altLang="zh-CN" sz="2400" b="1" dirty="0">
                <a:solidFill>
                  <a:schemeClr val="bg2"/>
                </a:solidFill>
                <a:sym typeface="Wingdings 2" panose="05020102010507070707" pitchFamily="18" charset="2"/>
              </a:rPr>
              <a:t>)</a:t>
            </a:r>
          </a:p>
          <a:p>
            <a:pPr marL="533400" indent="-533400" eaLnBrk="1" hangingPunct="1">
              <a:buFontTx/>
              <a:buNone/>
            </a:pPr>
            <a:r>
              <a:rPr lang="en-US" altLang="zh-CN" sz="2400" b="1" dirty="0">
                <a:solidFill>
                  <a:schemeClr val="bg2"/>
                </a:solidFill>
                <a:sym typeface="Wingdings 2" panose="05020102010507070707" pitchFamily="18" charset="2"/>
              </a:rPr>
              <a:t>     ----</a:t>
            </a:r>
            <a:r>
              <a:rPr lang="en-US" altLang="zh-CN" sz="2400" b="1" u="sng" dirty="0">
                <a:solidFill>
                  <a:srgbClr val="0000FF"/>
                </a:solidFill>
                <a:sym typeface="Wingdings 2" panose="05020102010507070707" pitchFamily="18" charset="2"/>
              </a:rPr>
              <a:t>consistency of language</a:t>
            </a:r>
            <a:r>
              <a:rPr lang="en-US" altLang="zh-CN" sz="2400" b="1" dirty="0">
                <a:solidFill>
                  <a:schemeClr val="bg2"/>
                </a:solidFill>
                <a:sym typeface="Wingdings 2" panose="05020102010507070707" pitchFamily="18" charset="2"/>
              </a:rPr>
              <a:t>  (describe both the </a:t>
            </a:r>
          </a:p>
          <a:p>
            <a:pPr marL="533400" indent="-533400" eaLnBrk="1" hangingPunct="1">
              <a:buFontTx/>
              <a:buNone/>
            </a:pPr>
            <a:r>
              <a:rPr lang="en-US" altLang="zh-CN" sz="2400" b="1" dirty="0">
                <a:solidFill>
                  <a:schemeClr val="bg2"/>
                </a:solidFill>
                <a:sym typeface="Wingdings 2" panose="05020102010507070707" pitchFamily="18" charset="2"/>
              </a:rPr>
              <a:t>          problem and the solution in the same terms(</a:t>
            </a:r>
            <a:r>
              <a:rPr lang="en-US" altLang="zh-CN" sz="2400" b="1" u="sng" dirty="0">
                <a:solidFill>
                  <a:schemeClr val="bg2"/>
                </a:solidFill>
                <a:sym typeface="Wingdings 2" panose="05020102010507070707" pitchFamily="18" charset="2"/>
              </a:rPr>
              <a:t>same </a:t>
            </a:r>
          </a:p>
          <a:p>
            <a:pPr marL="533400" indent="-533400" eaLnBrk="1" hangingPunct="1">
              <a:buFontTx/>
              <a:buNone/>
            </a:pPr>
            <a:r>
              <a:rPr lang="en-US" altLang="zh-CN" sz="2400" b="1" dirty="0">
                <a:solidFill>
                  <a:schemeClr val="bg2"/>
                </a:solidFill>
                <a:sym typeface="Wingdings 2" panose="05020102010507070707" pitchFamily="18" charset="2"/>
              </a:rPr>
              <a:t>          </a:t>
            </a:r>
            <a:r>
              <a:rPr lang="en-US" altLang="zh-CN" sz="2400" b="1" u="sng" dirty="0">
                <a:solidFill>
                  <a:schemeClr val="bg2"/>
                </a:solidFill>
                <a:sym typeface="Wingdings 2" panose="05020102010507070707" pitchFamily="18" charset="2"/>
              </a:rPr>
              <a:t>semantic constructs</a:t>
            </a:r>
            <a:r>
              <a:rPr lang="en-US" altLang="zh-CN" sz="2400" b="1" dirty="0">
                <a:solidFill>
                  <a:schemeClr val="bg2"/>
                </a:solidFill>
                <a:sym typeface="Wingdings 2" panose="05020102010507070707" pitchFamily="18" charset="2"/>
              </a:rPr>
              <a:t>):  classes, objects, interface, </a:t>
            </a:r>
          </a:p>
          <a:p>
            <a:pPr marL="533400" indent="-533400" eaLnBrk="1" hangingPunct="1">
              <a:buFontTx/>
              <a:buNone/>
            </a:pPr>
            <a:r>
              <a:rPr lang="en-US" altLang="zh-CN" sz="2400" b="1" dirty="0">
                <a:solidFill>
                  <a:schemeClr val="bg2"/>
                </a:solidFill>
                <a:sym typeface="Wingdings 2" panose="05020102010507070707" pitchFamily="18" charset="2"/>
              </a:rPr>
              <a:t>          methods, attributes and behaviors )</a:t>
            </a:r>
            <a:r>
              <a:rPr lang="zh-CN" altLang="en-US" sz="2400" b="1" dirty="0">
                <a:solidFill>
                  <a:schemeClr val="bg2"/>
                </a:solidFill>
                <a:sym typeface="Wingdings 2" panose="05020102010507070707" pitchFamily="18" charset="2"/>
              </a:rPr>
              <a:t>（描述语言角度）</a:t>
            </a:r>
            <a:endParaRPr lang="en-US" altLang="zh-CN" sz="2400" b="1" dirty="0">
              <a:solidFill>
                <a:schemeClr val="bg2"/>
              </a:solidFill>
              <a:sym typeface="Wingdings 2" panose="05020102010507070707" pitchFamily="18" charset="2"/>
            </a:endParaRPr>
          </a:p>
          <a:p>
            <a:pPr marL="533400" indent="-533400" eaLnBrk="1" hangingPunct="1">
              <a:buFontTx/>
              <a:buNone/>
            </a:pPr>
            <a:r>
              <a:rPr lang="en-US" altLang="zh-CN" sz="2400" b="1" dirty="0"/>
              <a:t>     ---- </a:t>
            </a:r>
            <a:r>
              <a:rPr lang="en-US" altLang="zh-CN" sz="2400" b="1" u="sng" dirty="0">
                <a:solidFill>
                  <a:srgbClr val="0000FF"/>
                </a:solidFill>
                <a:sym typeface="Wingdings 2" panose="05020102010507070707" pitchFamily="18" charset="2"/>
              </a:rPr>
              <a:t>consistency of process</a:t>
            </a:r>
            <a:r>
              <a:rPr lang="en-US" altLang="zh-CN" sz="2400" b="1" dirty="0">
                <a:solidFill>
                  <a:schemeClr val="bg2"/>
                </a:solidFill>
                <a:sym typeface="Wingdings 2" panose="05020102010507070707" pitchFamily="18" charset="2"/>
              </a:rPr>
              <a:t>  (from making </a:t>
            </a:r>
          </a:p>
          <a:p>
            <a:pPr marL="533400" indent="-533400" eaLnBrk="1" hangingPunct="1">
              <a:buFontTx/>
              <a:buNone/>
            </a:pPr>
            <a:r>
              <a:rPr lang="en-US" altLang="zh-CN" sz="2400" b="1" dirty="0">
                <a:solidFill>
                  <a:schemeClr val="bg2"/>
                </a:solidFill>
                <a:sym typeface="Wingdings 2" panose="05020102010507070707" pitchFamily="18" charset="2"/>
              </a:rPr>
              <a:t>          requirements </a:t>
            </a:r>
            <a:r>
              <a:rPr lang="zh-CN" altLang="en-US" sz="2400" b="1" dirty="0">
                <a:solidFill>
                  <a:schemeClr val="bg2"/>
                </a:solidFill>
                <a:sym typeface="Wingdings 2" panose="05020102010507070707" pitchFamily="18" charset="2"/>
              </a:rPr>
              <a:t>、</a:t>
            </a:r>
            <a:r>
              <a:rPr lang="en-US" altLang="zh-CN" sz="2400" b="1" dirty="0">
                <a:solidFill>
                  <a:schemeClr val="bg2"/>
                </a:solidFill>
                <a:sym typeface="Wingdings 2" panose="05020102010507070707" pitchFamily="18" charset="2"/>
              </a:rPr>
              <a:t>high level design</a:t>
            </a:r>
            <a:r>
              <a:rPr lang="zh-CN" altLang="en-US" sz="2400" b="1" dirty="0">
                <a:solidFill>
                  <a:schemeClr val="bg2"/>
                </a:solidFill>
                <a:sym typeface="Wingdings 2" panose="05020102010507070707" pitchFamily="18" charset="2"/>
              </a:rPr>
              <a:t>、</a:t>
            </a:r>
            <a:r>
              <a:rPr lang="en-US" altLang="zh-CN" sz="2400" b="1" dirty="0">
                <a:solidFill>
                  <a:schemeClr val="bg2"/>
                </a:solidFill>
                <a:sym typeface="Wingdings 2" panose="05020102010507070707" pitchFamily="18" charset="2"/>
              </a:rPr>
              <a:t>low level </a:t>
            </a:r>
          </a:p>
          <a:p>
            <a:pPr marL="533400" indent="-533400" eaLnBrk="1" hangingPunct="1">
              <a:buFontTx/>
              <a:buNone/>
            </a:pPr>
            <a:r>
              <a:rPr lang="en-US" altLang="zh-CN" sz="2400" b="1" dirty="0">
                <a:solidFill>
                  <a:schemeClr val="bg2"/>
                </a:solidFill>
                <a:sym typeface="Wingdings 2" panose="05020102010507070707" pitchFamily="18" charset="2"/>
              </a:rPr>
              <a:t>          design</a:t>
            </a:r>
            <a:r>
              <a:rPr lang="zh-CN" altLang="en-US" sz="2400" b="1" dirty="0">
                <a:solidFill>
                  <a:schemeClr val="bg2"/>
                </a:solidFill>
                <a:sym typeface="Wingdings 2" panose="05020102010507070707" pitchFamily="18" charset="2"/>
              </a:rPr>
              <a:t>、</a:t>
            </a:r>
            <a:r>
              <a:rPr lang="en-US" altLang="zh-CN" sz="2400" b="1" dirty="0">
                <a:solidFill>
                  <a:schemeClr val="bg2"/>
                </a:solidFill>
                <a:sym typeface="Wingdings 2" panose="05020102010507070707" pitchFamily="18" charset="2"/>
              </a:rPr>
              <a:t>coding</a:t>
            </a:r>
            <a:r>
              <a:rPr lang="zh-CN" altLang="en-US" sz="2400" b="1" dirty="0">
                <a:solidFill>
                  <a:schemeClr val="bg2"/>
                </a:solidFill>
                <a:sym typeface="Wingdings 2" panose="05020102010507070707" pitchFamily="18" charset="2"/>
              </a:rPr>
              <a:t> </a:t>
            </a:r>
            <a:r>
              <a:rPr lang="en-US" altLang="zh-CN" sz="2400" b="1" dirty="0">
                <a:solidFill>
                  <a:schemeClr val="bg2"/>
                </a:solidFill>
                <a:sym typeface="Wingdings 2" panose="05020102010507070707" pitchFamily="18" charset="2"/>
              </a:rPr>
              <a:t>to testing , all processes use the </a:t>
            </a:r>
          </a:p>
          <a:p>
            <a:pPr marL="533400" indent="-533400" eaLnBrk="1" hangingPunct="1">
              <a:buFontTx/>
              <a:buNone/>
            </a:pPr>
            <a:r>
              <a:rPr lang="en-US" altLang="zh-CN" sz="2400" b="1" dirty="0">
                <a:solidFill>
                  <a:schemeClr val="bg2"/>
                </a:solidFill>
                <a:sym typeface="Wingdings 2" panose="05020102010507070707" pitchFamily="18" charset="2"/>
              </a:rPr>
              <a:t>          </a:t>
            </a:r>
            <a:r>
              <a:rPr lang="en-US" altLang="zh-CN" sz="2400" b="1" u="sng" dirty="0">
                <a:solidFill>
                  <a:schemeClr val="bg2"/>
                </a:solidFill>
                <a:sym typeface="Wingdings 2" panose="05020102010507070707" pitchFamily="18" charset="2"/>
              </a:rPr>
              <a:t>same semantic</a:t>
            </a:r>
            <a:r>
              <a:rPr lang="en-US" altLang="zh-CN" sz="2400" b="1" dirty="0">
                <a:solidFill>
                  <a:schemeClr val="bg2"/>
                </a:solidFill>
                <a:sym typeface="Wingdings 2" panose="05020102010507070707" pitchFamily="18" charset="2"/>
              </a:rPr>
              <a:t> </a:t>
            </a:r>
            <a:r>
              <a:rPr lang="en-US" altLang="zh-CN" sz="2400" b="1" u="sng" dirty="0">
                <a:solidFill>
                  <a:schemeClr val="bg2"/>
                </a:solidFill>
                <a:sym typeface="Wingdings 2" panose="05020102010507070707" pitchFamily="18" charset="2"/>
              </a:rPr>
              <a:t>constructs</a:t>
            </a:r>
            <a:r>
              <a:rPr lang="en-US" altLang="zh-CN" sz="2400" b="1" dirty="0">
                <a:solidFill>
                  <a:schemeClr val="bg2"/>
                </a:solidFill>
                <a:sym typeface="Wingdings 2" panose="05020102010507070707" pitchFamily="18" charset="2"/>
              </a:rPr>
              <a:t>)</a:t>
            </a:r>
            <a:r>
              <a:rPr lang="zh-CN" altLang="en-US" sz="2400" b="1" dirty="0">
                <a:solidFill>
                  <a:schemeClr val="bg2"/>
                </a:solidFill>
                <a:sym typeface="Wingdings 2" panose="05020102010507070707" pitchFamily="18" charset="2"/>
              </a:rPr>
              <a:t>（软件过程的角度）</a:t>
            </a:r>
            <a:endParaRPr lang="en-US" altLang="zh-CN" sz="2400" b="1" dirty="0">
              <a:solidFill>
                <a:schemeClr val="bg2"/>
              </a:solidFill>
              <a:sym typeface="Wingdings 2" panose="05020102010507070707" pitchFamily="18" charset="2"/>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28EF547-5A42-458A-A92F-6D3222A1BD16}" type="slidenum">
              <a:rPr kumimoji="0" lang="en-US" altLang="zh-CN" sz="2600">
                <a:solidFill>
                  <a:srgbClr val="FFFFFF"/>
                </a:solidFill>
              </a:rPr>
              <a:pPr>
                <a:spcBef>
                  <a:spcPct val="0"/>
                </a:spcBef>
                <a:buClrTx/>
                <a:buSzTx/>
                <a:buFontTx/>
                <a:buNone/>
              </a:pPr>
              <a:t>100</a:t>
            </a:fld>
            <a:endParaRPr kumimoji="0" lang="en-US" altLang="zh-CN" sz="2600">
              <a:solidFill>
                <a:srgbClr val="FFFFFF"/>
              </a:solidFill>
            </a:endParaRPr>
          </a:p>
        </p:txBody>
      </p:sp>
      <p:sp>
        <p:nvSpPr>
          <p:cNvPr id="182275" name="Rectangle 2"/>
          <p:cNvSpPr>
            <a:spLocks noGrp="1" noChangeArrowheads="1"/>
          </p:cNvSpPr>
          <p:nvPr>
            <p:ph type="title"/>
          </p:nvPr>
        </p:nvSpPr>
        <p:spPr/>
        <p:txBody>
          <a:bodyPr/>
          <a:lstStyle/>
          <a:p>
            <a:pPr eaLnBrk="1" hangingPunct="1"/>
            <a:endParaRPr lang="zh-CN" altLang="zh-CN"/>
          </a:p>
        </p:txBody>
      </p:sp>
      <p:sp>
        <p:nvSpPr>
          <p:cNvPr id="182276" name="Rectangle 3"/>
          <p:cNvSpPr>
            <a:spLocks noGrp="1" noChangeArrowheads="1"/>
          </p:cNvSpPr>
          <p:nvPr>
            <p:ph type="body" idx="1"/>
          </p:nvPr>
        </p:nvSpPr>
        <p:spPr>
          <a:xfrm>
            <a:off x="755650" y="1700808"/>
            <a:ext cx="8388350" cy="4895850"/>
          </a:xfrm>
        </p:spPr>
        <p:txBody>
          <a:bodyPr/>
          <a:lstStyle/>
          <a:p>
            <a:pPr eaLnBrk="1" hangingPunct="1">
              <a:buFontTx/>
              <a:buNone/>
            </a:pPr>
            <a:r>
              <a:rPr lang="en-US" altLang="zh-CN" sz="2400" b="1" dirty="0"/>
              <a:t>  (3.1). </a:t>
            </a:r>
            <a:r>
              <a:rPr lang="zh-CN" altLang="en-US" sz="2400" b="1" dirty="0"/>
              <a:t>增加辅助类。实现界面、并发及控制协调、通信、关键算法处理等类，以支持系统实现。</a:t>
            </a:r>
            <a:endParaRPr lang="en-US" altLang="zh-CN" sz="2400" b="1" dirty="0"/>
          </a:p>
          <a:p>
            <a:pPr eaLnBrk="1" hangingPunct="1">
              <a:buFontTx/>
              <a:buNone/>
            </a:pPr>
            <a:r>
              <a:rPr lang="en-US" altLang="zh-CN" sz="2400" b="1" dirty="0">
                <a:solidFill>
                  <a:srgbClr val="003366"/>
                </a:solidFill>
              </a:rPr>
              <a:t>  (3.2). </a:t>
            </a:r>
            <a:r>
              <a:rPr lang="zh-CN" altLang="en-US" sz="2400" b="1" dirty="0">
                <a:solidFill>
                  <a:srgbClr val="003366"/>
                </a:solidFill>
              </a:rPr>
              <a:t>合并相互通讯频繁的类。</a:t>
            </a:r>
            <a:endParaRPr lang="en-US" altLang="zh-CN" sz="2400" b="1" dirty="0">
              <a:solidFill>
                <a:srgbClr val="003366"/>
              </a:solidFill>
            </a:endParaRPr>
          </a:p>
          <a:p>
            <a:pPr eaLnBrk="1" hangingPunct="1">
              <a:buFontTx/>
              <a:buNone/>
            </a:pPr>
            <a:r>
              <a:rPr lang="en-US" altLang="zh-CN" sz="2400" b="1" dirty="0">
                <a:solidFill>
                  <a:srgbClr val="003366"/>
                </a:solidFill>
              </a:rPr>
              <a:t>  (3.3). </a:t>
            </a:r>
            <a:r>
              <a:rPr lang="zh-CN" altLang="en-US" sz="2400" b="1" dirty="0">
                <a:solidFill>
                  <a:srgbClr val="003366"/>
                </a:solidFill>
              </a:rPr>
              <a:t>分拆规模过大的类。 等等。</a:t>
            </a:r>
            <a:endParaRPr lang="zh-CN" altLang="en-US" sz="2400" b="1" dirty="0"/>
          </a:p>
        </p:txBody>
      </p:sp>
    </p:spTree>
    <p:extLst>
      <p:ext uri="{BB962C8B-B14F-4D97-AF65-F5344CB8AC3E}">
        <p14:creationId xmlns:p14="http://schemas.microsoft.com/office/powerpoint/2010/main" val="290772814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1"/>
          <p:cNvSpPr>
            <a:spLocks noGrp="1" noChangeArrowheads="1"/>
          </p:cNvSpPr>
          <p:nvPr>
            <p:ph type="title" idx="4294967295"/>
          </p:nvPr>
        </p:nvSpPr>
        <p:spPr>
          <a:xfrm>
            <a:off x="0" y="0"/>
            <a:ext cx="91440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a:t>6.4 Representing OO Designs in the UML</a:t>
            </a:r>
            <a:br>
              <a:rPr lang="en-US" altLang="zh-CN"/>
            </a:br>
            <a:r>
              <a:rPr lang="en-US" altLang="zh-CN" sz="2800"/>
              <a:t>Final</a:t>
            </a:r>
            <a:r>
              <a:rPr lang="en-US" altLang="zh-CN"/>
              <a:t> </a:t>
            </a:r>
            <a:r>
              <a:rPr lang="en-US" altLang="zh-CN" sz="2800"/>
              <a:t>Cut at Royal Service Station Design</a:t>
            </a:r>
            <a:endParaRPr lang="en-GB" altLang="zh-CN" sz="2800"/>
          </a:p>
        </p:txBody>
      </p:sp>
      <p:pic>
        <p:nvPicPr>
          <p:cNvPr id="183299" name="Picture 3" descr="Slide2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152922"/>
            <a:ext cx="9144000" cy="573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6516216" y="2924944"/>
            <a:ext cx="2520280" cy="1569660"/>
          </a:xfrm>
          <a:prstGeom prst="rect">
            <a:avLst/>
          </a:prstGeom>
          <a:noFill/>
          <a:ln w="19050">
            <a:solidFill>
              <a:srgbClr val="FF0066"/>
            </a:solidFill>
          </a:ln>
        </p:spPr>
        <p:txBody>
          <a:bodyPr wrap="square" rtlCol="0">
            <a:spAutoFit/>
          </a:bodyPr>
          <a:lstStyle/>
          <a:p>
            <a:r>
              <a:rPr lang="zh-CN" altLang="en-US" dirty="0"/>
              <a:t>此图是增强了</a:t>
            </a:r>
            <a:r>
              <a:rPr lang="en-US" altLang="zh-CN" dirty="0"/>
              <a:t>account</a:t>
            </a:r>
            <a:r>
              <a:rPr lang="zh-CN" altLang="en-US" dirty="0"/>
              <a:t>类的匿名账户处理等另一种设计结论</a:t>
            </a:r>
          </a:p>
        </p:txBody>
      </p:sp>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EB1947E-F2AF-4D58-AE86-5D0FDC01F0DC}" type="slidenum">
              <a:rPr kumimoji="0" lang="en-US" altLang="zh-CN" sz="2600">
                <a:solidFill>
                  <a:schemeClr val="bg1"/>
                </a:solidFill>
              </a:rPr>
              <a:pPr>
                <a:spcBef>
                  <a:spcPct val="0"/>
                </a:spcBef>
                <a:buClrTx/>
                <a:buSzTx/>
                <a:buFontTx/>
                <a:buNone/>
              </a:pPr>
              <a:t>102</a:t>
            </a:fld>
            <a:endParaRPr kumimoji="0" lang="en-US" altLang="zh-CN" sz="2600">
              <a:solidFill>
                <a:schemeClr val="bg1"/>
              </a:solidFill>
            </a:endParaRPr>
          </a:p>
        </p:txBody>
      </p:sp>
      <p:sp>
        <p:nvSpPr>
          <p:cNvPr id="185347" name="Rectangle 2"/>
          <p:cNvSpPr>
            <a:spLocks noGrp="1" noChangeArrowheads="1"/>
          </p:cNvSpPr>
          <p:nvPr>
            <p:ph type="title"/>
          </p:nvPr>
        </p:nvSpPr>
        <p:spPr/>
        <p:txBody>
          <a:bodyPr/>
          <a:lstStyle/>
          <a:p>
            <a:pPr eaLnBrk="1" hangingPunct="1"/>
            <a:r>
              <a:rPr lang="en-US" altLang="zh-CN" sz="3200"/>
              <a:t>     Chapter 6  Considering Object</a:t>
            </a:r>
          </a:p>
        </p:txBody>
      </p:sp>
      <p:sp>
        <p:nvSpPr>
          <p:cNvPr id="185348"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a:solidFill>
                  <a:schemeClr val="bg2"/>
                </a:solidFill>
                <a:sym typeface="Wingdings 2" panose="05020102010507070707" pitchFamily="18" charset="2"/>
              </a:rPr>
              <a:t>  suggestion for using class diagram</a:t>
            </a:r>
            <a:r>
              <a:rPr lang="zh-CN" altLang="en-US" sz="2400" b="1">
                <a:solidFill>
                  <a:schemeClr val="bg2"/>
                </a:solidFill>
                <a:sym typeface="Wingdings 2" panose="05020102010507070707" pitchFamily="18" charset="2"/>
              </a:rPr>
              <a:t>（使用类图的建议） </a:t>
            </a:r>
          </a:p>
          <a:p>
            <a:pPr eaLnBrk="1" hangingPunct="1">
              <a:buFontTx/>
              <a:buNone/>
            </a:pPr>
            <a:r>
              <a:rPr lang="zh-CN" altLang="en-US" sz="2400" b="1">
                <a:solidFill>
                  <a:schemeClr val="bg2"/>
                </a:solidFill>
                <a:sym typeface="Wingdings 2" panose="05020102010507070707" pitchFamily="18" charset="2"/>
              </a:rPr>
              <a:t>   </a:t>
            </a:r>
            <a:r>
              <a:rPr lang="en-US" altLang="zh-CN" sz="2400" b="1">
                <a:solidFill>
                  <a:schemeClr val="bg2"/>
                </a:solidFill>
                <a:sym typeface="Wingdings 2" panose="05020102010507070707" pitchFamily="18" charset="2"/>
              </a:rPr>
              <a:t>A: don’t try to use all symbols </a:t>
            </a:r>
          </a:p>
          <a:p>
            <a:pPr eaLnBrk="1" hangingPunct="1">
              <a:buFontTx/>
              <a:buNone/>
            </a:pPr>
            <a:r>
              <a:rPr lang="en-US" altLang="zh-CN" sz="2400" b="1">
                <a:solidFill>
                  <a:schemeClr val="bg2"/>
                </a:solidFill>
                <a:sym typeface="Wingdings 2" panose="05020102010507070707" pitchFamily="18" charset="2"/>
              </a:rPr>
              <a:t>   B: drawing class diagram in a right way at difference</a:t>
            </a:r>
          </a:p>
          <a:p>
            <a:pPr eaLnBrk="1" hangingPunct="1">
              <a:buFontTx/>
              <a:buNone/>
            </a:pPr>
            <a:r>
              <a:rPr lang="en-US" altLang="zh-CN" sz="2400" b="1">
                <a:solidFill>
                  <a:schemeClr val="bg2"/>
                </a:solidFill>
                <a:sym typeface="Wingdings 2" panose="05020102010507070707" pitchFamily="18" charset="2"/>
              </a:rPr>
              <a:t>        stages</a:t>
            </a:r>
          </a:p>
          <a:p>
            <a:pPr eaLnBrk="1" hangingPunct="1">
              <a:buFontTx/>
              <a:buNone/>
            </a:pPr>
            <a:r>
              <a:rPr lang="en-US" altLang="zh-CN" sz="2400" b="1">
                <a:solidFill>
                  <a:schemeClr val="bg2"/>
                </a:solidFill>
                <a:sym typeface="Wingdings 2" panose="05020102010507070707" pitchFamily="18" charset="2"/>
              </a:rPr>
              <a:t>        </a:t>
            </a:r>
            <a:r>
              <a:rPr lang="en-US" altLang="zh-CN" sz="2400" b="1" u="sng">
                <a:solidFill>
                  <a:srgbClr val="0000FF"/>
                </a:solidFill>
                <a:sym typeface="Wingdings 2" panose="05020102010507070707" pitchFamily="18" charset="2"/>
              </a:rPr>
              <a:t>analysis stage</a:t>
            </a:r>
            <a:r>
              <a:rPr lang="en-US" altLang="zh-CN" sz="2400" b="1">
                <a:solidFill>
                  <a:schemeClr val="bg2"/>
                </a:solidFill>
                <a:sym typeface="Wingdings 2" panose="05020102010507070707" pitchFamily="18" charset="2"/>
              </a:rPr>
              <a:t>: </a:t>
            </a:r>
            <a:r>
              <a:rPr lang="en-US" altLang="zh-CN" sz="2400" b="1" u="sng">
                <a:solidFill>
                  <a:srgbClr val="0000FF"/>
                </a:solidFill>
                <a:sym typeface="Wingdings 2" panose="05020102010507070707" pitchFamily="18" charset="2"/>
              </a:rPr>
              <a:t>conceptual</a:t>
            </a:r>
            <a:r>
              <a:rPr lang="en-US" altLang="zh-CN" sz="2400" b="1">
                <a:solidFill>
                  <a:schemeClr val="bg2"/>
                </a:solidFill>
                <a:sym typeface="Wingdings 2" panose="05020102010507070707" pitchFamily="18" charset="2"/>
              </a:rPr>
              <a:t> class diagram </a:t>
            </a:r>
          </a:p>
          <a:p>
            <a:pPr eaLnBrk="1" hangingPunct="1">
              <a:buFontTx/>
              <a:buNone/>
            </a:pPr>
            <a:r>
              <a:rPr lang="en-US" altLang="zh-CN" sz="2400" b="1">
                <a:solidFill>
                  <a:schemeClr val="bg2"/>
                </a:solidFill>
                <a:sym typeface="Wingdings 2" panose="05020102010507070707" pitchFamily="18" charset="2"/>
              </a:rPr>
              <a:t>        </a:t>
            </a:r>
            <a:r>
              <a:rPr lang="en-US" altLang="zh-CN" sz="2400" b="1" u="sng">
                <a:solidFill>
                  <a:srgbClr val="0000FF"/>
                </a:solidFill>
                <a:sym typeface="Wingdings 2" panose="05020102010507070707" pitchFamily="18" charset="2"/>
              </a:rPr>
              <a:t>design stage</a:t>
            </a:r>
            <a:r>
              <a:rPr lang="en-US" altLang="zh-CN" sz="2400" b="1">
                <a:solidFill>
                  <a:schemeClr val="bg2"/>
                </a:solidFill>
                <a:sym typeface="Wingdings 2" panose="05020102010507070707" pitchFamily="18" charset="2"/>
              </a:rPr>
              <a:t>: </a:t>
            </a:r>
            <a:r>
              <a:rPr lang="en-US" altLang="zh-CN" sz="2400" b="1" u="sng">
                <a:solidFill>
                  <a:srgbClr val="0000FF"/>
                </a:solidFill>
                <a:sym typeface="Wingdings 2" panose="05020102010507070707" pitchFamily="18" charset="2"/>
              </a:rPr>
              <a:t>illustrated</a:t>
            </a:r>
            <a:r>
              <a:rPr lang="en-US" altLang="zh-CN" sz="2400" b="1">
                <a:solidFill>
                  <a:schemeClr val="bg2"/>
                </a:solidFill>
                <a:sym typeface="Wingdings 2" panose="05020102010507070707" pitchFamily="18" charset="2"/>
              </a:rPr>
              <a:t> class diagram </a:t>
            </a:r>
          </a:p>
          <a:p>
            <a:pPr eaLnBrk="1" hangingPunct="1">
              <a:buFontTx/>
              <a:buNone/>
            </a:pPr>
            <a:r>
              <a:rPr lang="en-US" altLang="zh-CN" sz="2400" b="1">
                <a:solidFill>
                  <a:schemeClr val="bg2"/>
                </a:solidFill>
                <a:sym typeface="Wingdings 2" panose="05020102010507070707" pitchFamily="18" charset="2"/>
              </a:rPr>
              <a:t>        </a:t>
            </a:r>
            <a:r>
              <a:rPr lang="en-US" altLang="zh-CN" sz="2400" b="1" u="sng">
                <a:solidFill>
                  <a:srgbClr val="0000FF"/>
                </a:solidFill>
                <a:sym typeface="Wingdings 2" panose="05020102010507070707" pitchFamily="18" charset="2"/>
              </a:rPr>
              <a:t>implementation stage</a:t>
            </a:r>
            <a:r>
              <a:rPr lang="en-US" altLang="zh-CN" sz="2400" b="1">
                <a:solidFill>
                  <a:schemeClr val="bg2"/>
                </a:solidFill>
                <a:sym typeface="Wingdings 2" panose="05020102010507070707" pitchFamily="18" charset="2"/>
              </a:rPr>
              <a:t>: </a:t>
            </a:r>
            <a:r>
              <a:rPr lang="en-US" altLang="zh-CN" sz="2400" b="1" u="sng">
                <a:solidFill>
                  <a:srgbClr val="0000FF"/>
                </a:solidFill>
                <a:sym typeface="Wingdings 2" panose="05020102010507070707" pitchFamily="18" charset="2"/>
              </a:rPr>
              <a:t>implemental</a:t>
            </a:r>
            <a:r>
              <a:rPr lang="en-US" altLang="zh-CN" sz="2400" b="1">
                <a:solidFill>
                  <a:schemeClr val="bg2"/>
                </a:solidFill>
                <a:sym typeface="Wingdings 2" panose="05020102010507070707" pitchFamily="18" charset="2"/>
              </a:rPr>
              <a:t> class diagram</a:t>
            </a:r>
          </a:p>
          <a:p>
            <a:pPr eaLnBrk="1" hangingPunct="1">
              <a:buFontTx/>
              <a:buNone/>
            </a:pPr>
            <a:r>
              <a:rPr lang="en-US" altLang="zh-CN" sz="2400" b="1">
                <a:solidFill>
                  <a:schemeClr val="bg2"/>
                </a:solidFill>
                <a:sym typeface="Wingdings 2" panose="05020102010507070707" pitchFamily="18" charset="2"/>
              </a:rPr>
              <a:t>   C: only draw critical diagrams </a:t>
            </a:r>
          </a:p>
          <a:p>
            <a:pPr eaLnBrk="1" hangingPunct="1">
              <a:buFontTx/>
              <a:buNone/>
            </a:pPr>
            <a:r>
              <a:rPr lang="en-US" altLang="zh-CN" sz="2400" b="1">
                <a:solidFill>
                  <a:schemeClr val="bg2"/>
                </a:solidFill>
                <a:sym typeface="Wingdings 2" panose="05020102010507070707" pitchFamily="18" charset="2"/>
              </a:rPr>
              <a:t>   D: consider the model itself when you meet trouble in</a:t>
            </a:r>
          </a:p>
          <a:p>
            <a:pPr eaLnBrk="1" hangingPunct="1">
              <a:buFontTx/>
              <a:buNone/>
            </a:pPr>
            <a:r>
              <a:rPr lang="en-US" altLang="zh-CN" sz="2400" b="1">
                <a:solidFill>
                  <a:schemeClr val="bg2"/>
                </a:solidFill>
                <a:sym typeface="Wingdings 2" panose="05020102010507070707" pitchFamily="18" charset="2"/>
              </a:rPr>
              <a:t>        two ways:   X: reality </a:t>
            </a:r>
          </a:p>
          <a:p>
            <a:pPr eaLnBrk="1" hangingPunct="1">
              <a:buFontTx/>
              <a:buNone/>
            </a:pPr>
            <a:r>
              <a:rPr lang="en-US" altLang="zh-CN" sz="2400" b="1">
                <a:solidFill>
                  <a:schemeClr val="bg2"/>
                </a:solidFill>
                <a:sym typeface="Wingdings 2" panose="05020102010507070707" pitchFamily="18" charset="2"/>
              </a:rPr>
              <a:t>                            Y: the size of diagram/elements </a:t>
            </a:r>
            <a:r>
              <a:rPr lang="zh-CN" altLang="en-US" sz="2400" b="1">
                <a:solidFill>
                  <a:schemeClr val="bg2"/>
                </a:solidFill>
                <a:sym typeface="Wingdings 2" panose="05020102010507070707" pitchFamily="18" charset="2"/>
              </a:rPr>
              <a:t>（粒度）</a:t>
            </a:r>
            <a:endParaRPr lang="en-US" altLang="zh-CN" sz="2400" b="1">
              <a:solidFill>
                <a:schemeClr val="bg2"/>
              </a:solidFill>
              <a:sym typeface="Wingdings 2" panose="05020102010507070707" pitchFamily="18" charset="2"/>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灯片编号占位符 5"/>
          <p:cNvSpPr>
            <a:spLocks noGrp="1"/>
          </p:cNvSpPr>
          <p:nvPr>
            <p:ph type="sldNum" sz="quarter" idx="12"/>
          </p:nvPr>
        </p:nvSpPr>
        <p:spPr>
          <a:xfrm>
            <a:off x="0" y="6248400"/>
            <a:ext cx="755650"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1CE884E-D49A-4D45-86DC-550A0CC30E85}" type="slidenum">
              <a:rPr kumimoji="0" lang="en-US" altLang="zh-CN" sz="2600">
                <a:solidFill>
                  <a:schemeClr val="bg1"/>
                </a:solidFill>
              </a:rPr>
              <a:pPr>
                <a:spcBef>
                  <a:spcPct val="0"/>
                </a:spcBef>
                <a:buClrTx/>
                <a:buSzTx/>
                <a:buFontTx/>
                <a:buNone/>
              </a:pPr>
              <a:t>103</a:t>
            </a:fld>
            <a:endParaRPr kumimoji="0" lang="en-US" altLang="zh-CN" sz="2600">
              <a:solidFill>
                <a:schemeClr val="bg1"/>
              </a:solidFill>
            </a:endParaRPr>
          </a:p>
        </p:txBody>
      </p:sp>
      <p:sp>
        <p:nvSpPr>
          <p:cNvPr id="187395" name="Rectangle 2"/>
          <p:cNvSpPr>
            <a:spLocks noGrp="1" noChangeArrowheads="1"/>
          </p:cNvSpPr>
          <p:nvPr>
            <p:ph type="title"/>
          </p:nvPr>
        </p:nvSpPr>
        <p:spPr/>
        <p:txBody>
          <a:bodyPr/>
          <a:lstStyle/>
          <a:p>
            <a:pPr eaLnBrk="1" hangingPunct="1"/>
            <a:r>
              <a:rPr lang="en-US" altLang="zh-CN" sz="3200"/>
              <a:t>     Chapter 6  Considering Object</a:t>
            </a:r>
          </a:p>
        </p:txBody>
      </p:sp>
      <p:sp>
        <p:nvSpPr>
          <p:cNvPr id="187396" name="Rectangle 3"/>
          <p:cNvSpPr>
            <a:spLocks noGrp="1" noChangeArrowheads="1"/>
          </p:cNvSpPr>
          <p:nvPr>
            <p:ph type="body" idx="1"/>
          </p:nvPr>
        </p:nvSpPr>
        <p:spPr>
          <a:xfrm>
            <a:off x="762000" y="1628774"/>
            <a:ext cx="8382000" cy="5229225"/>
          </a:xfrm>
        </p:spPr>
        <p:txBody>
          <a:bodyPr/>
          <a:lstStyle/>
          <a:p>
            <a:pPr eaLnBrk="1" hangingPunct="1">
              <a:buFontTx/>
              <a:buNone/>
            </a:pPr>
            <a:r>
              <a:rPr lang="en-US" altLang="zh-CN" b="1" dirty="0"/>
              <a:t>3. Other UML Diagrams </a:t>
            </a:r>
          </a:p>
          <a:p>
            <a:pPr eaLnBrk="1" hangingPunct="1">
              <a:buFontTx/>
              <a:buNone/>
            </a:pPr>
            <a:r>
              <a:rPr lang="en-US" altLang="zh-CN" sz="2400" b="1" dirty="0">
                <a:solidFill>
                  <a:schemeClr val="bg2"/>
                </a:solidFill>
                <a:sym typeface="Wingdings 2" panose="05020102010507070707" pitchFamily="18" charset="2"/>
              </a:rPr>
              <a:t>  </a:t>
            </a:r>
            <a:r>
              <a:rPr lang="en-US" altLang="zh-CN" sz="2400" b="1" u="sng" dirty="0">
                <a:solidFill>
                  <a:srgbClr val="0000FF"/>
                </a:solidFill>
                <a:sym typeface="Wingdings 2" panose="05020102010507070707" pitchFamily="18" charset="2"/>
              </a:rPr>
              <a:t>class description template</a:t>
            </a: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类描述模板</a:t>
            </a: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（见</a:t>
            </a:r>
            <a:r>
              <a:rPr lang="en-US" altLang="zh-CN" sz="2400" b="1" dirty="0">
                <a:solidFill>
                  <a:schemeClr val="bg2"/>
                </a:solidFill>
                <a:sym typeface="Wingdings 2" panose="05020102010507070707" pitchFamily="18" charset="2"/>
              </a:rPr>
              <a:t>6.4.3</a:t>
            </a:r>
            <a:r>
              <a:rPr lang="zh-CN" altLang="en-US" sz="2400" b="1" dirty="0">
                <a:solidFill>
                  <a:schemeClr val="bg2"/>
                </a:solidFill>
                <a:sym typeface="Wingdings 2" panose="05020102010507070707" pitchFamily="18" charset="2"/>
              </a:rPr>
              <a:t>）</a:t>
            </a:r>
            <a:endParaRPr lang="en-US" altLang="zh-CN" sz="2400" b="1" dirty="0">
              <a:solidFill>
                <a:schemeClr val="bg2"/>
              </a:solidFill>
              <a:sym typeface="Wingdings 2" panose="05020102010507070707" pitchFamily="18" charset="2"/>
            </a:endParaRPr>
          </a:p>
          <a:p>
            <a:pPr eaLnBrk="1" hangingPunct="1">
              <a:buFontTx/>
              <a:buNone/>
            </a:pPr>
            <a:r>
              <a:rPr lang="en-US" altLang="zh-CN" sz="2400" b="1" dirty="0">
                <a:solidFill>
                  <a:schemeClr val="bg2"/>
                </a:solidFill>
                <a:sym typeface="Wingdings 2" panose="05020102010507070707" pitchFamily="18" charset="2"/>
              </a:rPr>
              <a:t>   A: meaning: lay the groundwork for the program</a:t>
            </a:r>
          </a:p>
          <a:p>
            <a:pPr eaLnBrk="1" hangingPunct="1">
              <a:buFontTx/>
              <a:buNone/>
            </a:pPr>
            <a:r>
              <a:rPr lang="en-US" altLang="zh-CN" sz="2400" b="1" dirty="0">
                <a:solidFill>
                  <a:schemeClr val="bg2"/>
                </a:solidFill>
                <a:sym typeface="Wingdings 2" panose="05020102010507070707" pitchFamily="18" charset="2"/>
              </a:rPr>
              <a:t>                         design(</a:t>
            </a:r>
            <a:r>
              <a:rPr lang="zh-CN" altLang="en-US" sz="2400" b="1" dirty="0">
                <a:solidFill>
                  <a:schemeClr val="bg2"/>
                </a:solidFill>
                <a:sym typeface="Wingdings 2" panose="05020102010507070707" pitchFamily="18" charset="2"/>
              </a:rPr>
              <a:t>类的层次</a:t>
            </a: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操作描述</a:t>
            </a: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各种状态、与外</a:t>
            </a:r>
            <a:endParaRPr lang="en-US" altLang="zh-CN" sz="2400" b="1" dirty="0">
              <a:solidFill>
                <a:schemeClr val="bg2"/>
              </a:solidFill>
              <a:sym typeface="Wingdings 2" panose="05020102010507070707" pitchFamily="18" charset="2"/>
            </a:endParaRPr>
          </a:p>
          <a:p>
            <a:pPr eaLnBrk="1" hangingPunct="1">
              <a:buFontTx/>
              <a:buNone/>
            </a:pP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部的接口等等</a:t>
            </a:r>
            <a:r>
              <a:rPr lang="en-US" altLang="zh-CN" sz="2400" b="1" dirty="0">
                <a:solidFill>
                  <a:schemeClr val="bg2"/>
                </a:solidFill>
                <a:sym typeface="Wingdings 2" panose="05020102010507070707" pitchFamily="18" charset="2"/>
              </a:rPr>
              <a:t>)</a:t>
            </a:r>
            <a:r>
              <a:rPr lang="zh-CN" altLang="en-US" sz="2400" b="1" dirty="0">
                <a:solidFill>
                  <a:schemeClr val="bg2"/>
                </a:solidFill>
                <a:sym typeface="Wingdings 2" panose="05020102010507070707" pitchFamily="18" charset="2"/>
              </a:rPr>
              <a:t>（课本示例：</a:t>
            </a:r>
            <a:r>
              <a:rPr lang="en-US" altLang="zh-CN" sz="2400" b="1" dirty="0">
                <a:solidFill>
                  <a:schemeClr val="bg2"/>
                </a:solidFill>
                <a:sym typeface="Wingdings 2" panose="05020102010507070707" pitchFamily="18" charset="2"/>
              </a:rPr>
              <a:t>Refuel</a:t>
            </a:r>
            <a:r>
              <a:rPr lang="zh-CN" altLang="en-US" sz="2400" b="1" dirty="0">
                <a:solidFill>
                  <a:schemeClr val="bg2"/>
                </a:solidFill>
                <a:sym typeface="Wingdings 2" panose="05020102010507070707" pitchFamily="18" charset="2"/>
              </a:rPr>
              <a:t>类）</a:t>
            </a:r>
            <a:endParaRPr lang="en-US" altLang="zh-CN" sz="2400" b="1" dirty="0">
              <a:solidFill>
                <a:schemeClr val="bg2"/>
              </a:solidFill>
              <a:sym typeface="Wingdings 2" panose="05020102010507070707" pitchFamily="18" charset="2"/>
            </a:endParaRPr>
          </a:p>
          <a:p>
            <a:pPr eaLnBrk="1" hangingPunct="1">
              <a:buFontTx/>
              <a:buNone/>
            </a:pPr>
            <a:r>
              <a:rPr lang="en-US" altLang="zh-CN" sz="2400" b="1" dirty="0">
                <a:solidFill>
                  <a:schemeClr val="bg2"/>
                </a:solidFill>
                <a:sym typeface="Wingdings 2" panose="05020102010507070707" pitchFamily="18" charset="2"/>
              </a:rPr>
              <a:t>   B: private interface: (a mechanism ) </a:t>
            </a:r>
          </a:p>
          <a:p>
            <a:pPr eaLnBrk="1" hangingPunct="1">
              <a:buFontTx/>
              <a:buNone/>
            </a:pPr>
            <a:r>
              <a:rPr lang="en-US" altLang="zh-CN" sz="2400" b="1" dirty="0">
                <a:solidFill>
                  <a:schemeClr val="bg2"/>
                </a:solidFill>
                <a:sym typeface="Wingdings 2" panose="05020102010507070707" pitchFamily="18" charset="2"/>
              </a:rPr>
              <a:t>   C: public interface: (a mechanism )</a:t>
            </a:r>
          </a:p>
          <a:p>
            <a:pPr eaLnBrk="1" hangingPunct="1">
              <a:buFontTx/>
              <a:buNone/>
            </a:pPr>
            <a:r>
              <a:rPr lang="en-US" altLang="zh-CN" sz="2400" b="1" dirty="0">
                <a:solidFill>
                  <a:schemeClr val="bg2"/>
                </a:solidFill>
                <a:sym typeface="Wingdings 2" panose="05020102010507070707" pitchFamily="18" charset="2"/>
              </a:rPr>
              <a:t>  package diagrams: (low coupling)</a:t>
            </a:r>
          </a:p>
          <a:p>
            <a:pPr eaLnBrk="1" hangingPunct="1">
              <a:buFontTx/>
              <a:buNone/>
            </a:pPr>
            <a:r>
              <a:rPr lang="en-US" altLang="zh-CN" sz="2400" b="1" dirty="0">
                <a:solidFill>
                  <a:schemeClr val="bg2"/>
                </a:solidFill>
                <a:sym typeface="Wingdings 2" panose="05020102010507070707" pitchFamily="18" charset="2"/>
              </a:rPr>
              <a:t>   A: meaning: </a:t>
            </a:r>
            <a:r>
              <a:rPr lang="en-US" altLang="zh-CN" sz="2400" b="1" u="sng" dirty="0">
                <a:solidFill>
                  <a:srgbClr val="0000FF"/>
                </a:solidFill>
                <a:sym typeface="Wingdings 2" panose="05020102010507070707" pitchFamily="18" charset="2"/>
              </a:rPr>
              <a:t>a collection of classes</a:t>
            </a:r>
            <a:r>
              <a:rPr lang="en-US" altLang="zh-CN" sz="2400" b="1" dirty="0">
                <a:solidFill>
                  <a:schemeClr val="bg2"/>
                </a:solidFill>
                <a:sym typeface="Wingdings 2" panose="05020102010507070707" pitchFamily="18" charset="2"/>
              </a:rPr>
              <a:t> forms a package </a:t>
            </a:r>
          </a:p>
          <a:p>
            <a:pPr eaLnBrk="1" hangingPunct="1">
              <a:buFontTx/>
              <a:buNone/>
            </a:pPr>
            <a:r>
              <a:rPr lang="en-US" altLang="zh-CN" sz="2400" b="1" dirty="0">
                <a:solidFill>
                  <a:schemeClr val="bg2"/>
                </a:solidFill>
                <a:sym typeface="Wingdings 2" panose="05020102010507070707" pitchFamily="18" charset="2"/>
              </a:rPr>
              <a:t>   B: </a:t>
            </a:r>
            <a:r>
              <a:rPr lang="en-US" altLang="zh-CN" sz="2400" b="1" dirty="0" err="1">
                <a:solidFill>
                  <a:schemeClr val="bg2"/>
                </a:solidFill>
                <a:sym typeface="Wingdings 2" panose="05020102010507070707" pitchFamily="18" charset="2"/>
              </a:rPr>
              <a:t>useness</a:t>
            </a:r>
            <a:r>
              <a:rPr lang="en-US" altLang="zh-CN" sz="2400" b="1" dirty="0">
                <a:solidFill>
                  <a:schemeClr val="bg2"/>
                </a:solidFill>
                <a:sym typeface="Wingdings 2" panose="05020102010507070707" pitchFamily="18" charset="2"/>
              </a:rPr>
              <a:t>: X: </a:t>
            </a:r>
            <a:r>
              <a:rPr lang="en-US" altLang="zh-CN" sz="2000" b="1" u="sng" dirty="0">
                <a:solidFill>
                  <a:srgbClr val="0000FF"/>
                </a:solidFill>
                <a:sym typeface="Wingdings 2" panose="05020102010507070707" pitchFamily="18" charset="2"/>
              </a:rPr>
              <a:t>show the dependency</a:t>
            </a:r>
            <a:r>
              <a:rPr lang="en-US" altLang="zh-CN" sz="2000" b="1" dirty="0">
                <a:solidFill>
                  <a:schemeClr val="bg2"/>
                </a:solidFill>
                <a:sym typeface="Wingdings 2" panose="05020102010507070707" pitchFamily="18" charset="2"/>
              </a:rPr>
              <a:t> between packages or</a:t>
            </a:r>
          </a:p>
          <a:p>
            <a:pPr eaLnBrk="1" hangingPunct="1">
              <a:buFontTx/>
              <a:buNone/>
            </a:pPr>
            <a:r>
              <a:rPr lang="en-US" altLang="zh-CN" sz="2000" b="1" dirty="0">
                <a:solidFill>
                  <a:schemeClr val="bg2"/>
                </a:solidFill>
                <a:sym typeface="Wingdings 2" panose="05020102010507070707" pitchFamily="18" charset="2"/>
              </a:rPr>
              <a:t>                                   classes</a:t>
            </a:r>
          </a:p>
          <a:p>
            <a:pPr eaLnBrk="1" hangingPunct="1">
              <a:buFontTx/>
              <a:buNone/>
            </a:pPr>
            <a:r>
              <a:rPr lang="en-US" altLang="zh-CN" sz="2400" b="1" dirty="0">
                <a:solidFill>
                  <a:schemeClr val="bg2"/>
                </a:solidFill>
                <a:sym typeface="Wingdings 2" panose="05020102010507070707" pitchFamily="18" charset="2"/>
              </a:rPr>
              <a:t>                         Y: it is </a:t>
            </a:r>
            <a:r>
              <a:rPr lang="en-US" altLang="zh-CN" sz="2400" b="1" u="sng" dirty="0">
                <a:solidFill>
                  <a:srgbClr val="0000FF"/>
                </a:solidFill>
                <a:sym typeface="Wingdings 2" panose="05020102010507070707" pitchFamily="18" charset="2"/>
              </a:rPr>
              <a:t>important during testing</a:t>
            </a:r>
            <a:r>
              <a:rPr lang="zh-CN" altLang="en-US" sz="2400" b="1" u="sng" dirty="0">
                <a:solidFill>
                  <a:srgbClr val="0000FF"/>
                </a:solidFill>
                <a:sym typeface="Wingdings 2" panose="05020102010507070707" pitchFamily="18" charset="2"/>
              </a:rPr>
              <a:t>（</a:t>
            </a:r>
            <a:r>
              <a:rPr lang="en-US" altLang="zh-CN" sz="2400" b="1" u="sng" dirty="0">
                <a:solidFill>
                  <a:srgbClr val="0000FF"/>
                </a:solidFill>
                <a:sym typeface="Wingdings 2" panose="05020102010507070707" pitchFamily="18" charset="2"/>
              </a:rPr>
              <a:t>OO</a:t>
            </a:r>
            <a:r>
              <a:rPr lang="zh-CN" altLang="en-US" sz="2400" b="1" u="sng" dirty="0">
                <a:solidFill>
                  <a:srgbClr val="0000FF"/>
                </a:solidFill>
                <a:sym typeface="Wingdings 2" panose="05020102010507070707" pitchFamily="18" charset="2"/>
              </a:rPr>
              <a:t>测试）</a:t>
            </a:r>
            <a:r>
              <a:rPr lang="en-US" altLang="zh-CN" sz="2400" b="1" u="sng" dirty="0">
                <a:solidFill>
                  <a:srgbClr val="0000FF"/>
                </a:solidFill>
                <a:sym typeface="Wingdings 2" panose="05020102010507070707" pitchFamily="18" charset="2"/>
              </a:rPr>
              <a:t> </a:t>
            </a:r>
            <a:r>
              <a:rPr lang="en-US" altLang="zh-CN" sz="2400" b="1" dirty="0">
                <a:solidFill>
                  <a:schemeClr val="bg2"/>
                </a:solidFill>
                <a:sym typeface="Wingdings 2" panose="05020102010507070707" pitchFamily="18" charset="2"/>
              </a:rPr>
              <a:t>  </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灯片编号占位符 3"/>
          <p:cNvSpPr>
            <a:spLocks noGrp="1"/>
          </p:cNvSpPr>
          <p:nvPr>
            <p:ph type="sldNum" sz="quarter" idx="12"/>
          </p:nvPr>
        </p:nvSpPr>
        <p:spPr>
          <a:xfrm>
            <a:off x="84138" y="6248400"/>
            <a:ext cx="742950"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4EEBD75-16FE-452C-A16C-93892BA56E65}" type="slidenum">
              <a:rPr kumimoji="0" lang="en-US" altLang="zh-CN" sz="2600">
                <a:solidFill>
                  <a:schemeClr val="bg1"/>
                </a:solidFill>
              </a:rPr>
              <a:pPr>
                <a:spcBef>
                  <a:spcPct val="0"/>
                </a:spcBef>
                <a:buClrTx/>
                <a:buSzTx/>
                <a:buFontTx/>
                <a:buNone/>
              </a:pPr>
              <a:t>104</a:t>
            </a:fld>
            <a:endParaRPr kumimoji="0" lang="en-US" altLang="zh-CN" sz="2600">
              <a:solidFill>
                <a:schemeClr val="bg1"/>
              </a:solidFill>
            </a:endParaRPr>
          </a:p>
        </p:txBody>
      </p:sp>
      <p:pic>
        <p:nvPicPr>
          <p:cNvPr id="18944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3468688"/>
            <a:ext cx="7062787" cy="277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sp>
        <p:nvSpPr>
          <p:cNvPr id="189444" name="Rectangle 3"/>
          <p:cNvSpPr>
            <a:spLocks noGrp="1" noChangeArrowheads="1"/>
          </p:cNvSpPr>
          <p:nvPr>
            <p:ph type="title" idx="4294967295"/>
          </p:nvPr>
        </p:nvSpPr>
        <p:spPr>
          <a:xfrm>
            <a:off x="863600" y="6092825"/>
            <a:ext cx="8172450" cy="674688"/>
          </a:xfrm>
        </p:spPr>
        <p:txBody>
          <a:bodyPr/>
          <a:lstStyle/>
          <a:p>
            <a:pPr eaLnBrk="1" hangingPunct="1"/>
            <a:r>
              <a:rPr lang="en-US" altLang="zh-CN" sz="2400"/>
              <a:t>Fig 6.22 Package diagram for the Royal Service Station</a:t>
            </a:r>
          </a:p>
        </p:txBody>
      </p:sp>
      <p:pic>
        <p:nvPicPr>
          <p:cNvPr id="18944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333375"/>
            <a:ext cx="5616624" cy="247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sp>
        <p:nvSpPr>
          <p:cNvPr id="189446" name="Freeform 5"/>
          <p:cNvSpPr>
            <a:spLocks/>
          </p:cNvSpPr>
          <p:nvPr/>
        </p:nvSpPr>
        <p:spPr bwMode="auto">
          <a:xfrm>
            <a:off x="1547813" y="3284538"/>
            <a:ext cx="7062787" cy="1274762"/>
          </a:xfrm>
          <a:custGeom>
            <a:avLst/>
            <a:gdLst>
              <a:gd name="T0" fmla="*/ 0 w 4320"/>
              <a:gd name="T1" fmla="*/ 2147483646 h 816"/>
              <a:gd name="T2" fmla="*/ 2147483646 w 4320"/>
              <a:gd name="T3" fmla="*/ 2147483646 h 816"/>
              <a:gd name="T4" fmla="*/ 2147483646 w 4320"/>
              <a:gd name="T5" fmla="*/ 2147483646 h 816"/>
              <a:gd name="T6" fmla="*/ 2147483646 w 4320"/>
              <a:gd name="T7" fmla="*/ 2147483646 h 816"/>
              <a:gd name="T8" fmla="*/ 2147483646 w 4320"/>
              <a:gd name="T9" fmla="*/ 2147483646 h 816"/>
              <a:gd name="T10" fmla="*/ 2147483646 w 4320"/>
              <a:gd name="T11" fmla="*/ 2147483646 h 816"/>
              <a:gd name="T12" fmla="*/ 2147483646 w 4320"/>
              <a:gd name="T13" fmla="*/ 2147483646 h 816"/>
              <a:gd name="T14" fmla="*/ 2147483646 w 4320"/>
              <a:gd name="T15" fmla="*/ 2147483646 h 816"/>
              <a:gd name="T16" fmla="*/ 0 60000 65536"/>
              <a:gd name="T17" fmla="*/ 0 60000 65536"/>
              <a:gd name="T18" fmla="*/ 0 60000 65536"/>
              <a:gd name="T19" fmla="*/ 0 60000 65536"/>
              <a:gd name="T20" fmla="*/ 0 60000 65536"/>
              <a:gd name="T21" fmla="*/ 0 60000 65536"/>
              <a:gd name="T22" fmla="*/ 0 60000 65536"/>
              <a:gd name="T23" fmla="*/ 0 60000 65536"/>
              <a:gd name="T24" fmla="*/ 0 w 4320"/>
              <a:gd name="T25" fmla="*/ 0 h 816"/>
              <a:gd name="T26" fmla="*/ 4320 w 4320"/>
              <a:gd name="T27" fmla="*/ 816 h 8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20" h="816">
                <a:moveTo>
                  <a:pt x="0" y="480"/>
                </a:moveTo>
                <a:cubicBezTo>
                  <a:pt x="124" y="348"/>
                  <a:pt x="248" y="216"/>
                  <a:pt x="528" y="144"/>
                </a:cubicBezTo>
                <a:cubicBezTo>
                  <a:pt x="808" y="72"/>
                  <a:pt x="1320" y="64"/>
                  <a:pt x="1680" y="48"/>
                </a:cubicBezTo>
                <a:cubicBezTo>
                  <a:pt x="2040" y="32"/>
                  <a:pt x="2336" y="0"/>
                  <a:pt x="2688" y="48"/>
                </a:cubicBezTo>
                <a:cubicBezTo>
                  <a:pt x="3040" y="96"/>
                  <a:pt x="3544" y="264"/>
                  <a:pt x="3792" y="336"/>
                </a:cubicBezTo>
                <a:cubicBezTo>
                  <a:pt x="4040" y="408"/>
                  <a:pt x="4096" y="424"/>
                  <a:pt x="4176" y="480"/>
                </a:cubicBezTo>
                <a:cubicBezTo>
                  <a:pt x="4256" y="536"/>
                  <a:pt x="4248" y="616"/>
                  <a:pt x="4272" y="672"/>
                </a:cubicBezTo>
                <a:cubicBezTo>
                  <a:pt x="4296" y="728"/>
                  <a:pt x="4308" y="772"/>
                  <a:pt x="4320" y="816"/>
                </a:cubicBezTo>
              </a:path>
            </a:pathLst>
          </a:custGeom>
          <a:noFill/>
          <a:ln w="38100" cap="flat" cmpd="sng">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9447" name="Line 6"/>
          <p:cNvSpPr>
            <a:spLocks noChangeShapeType="1"/>
          </p:cNvSpPr>
          <p:nvPr/>
        </p:nvSpPr>
        <p:spPr bwMode="auto">
          <a:xfrm>
            <a:off x="5486400" y="2708275"/>
            <a:ext cx="1588" cy="600075"/>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itle 1"/>
          <p:cNvSpPr>
            <a:spLocks noGrp="1"/>
          </p:cNvSpPr>
          <p:nvPr>
            <p:ph type="title"/>
          </p:nvPr>
        </p:nvSpPr>
        <p:spPr/>
        <p:txBody>
          <a:bodyPr/>
          <a:lstStyle/>
          <a:p>
            <a:r>
              <a:rPr lang="en-US" altLang="zh-CN">
                <a:latin typeface="Calibri" panose="020F0502020204030204" pitchFamily="34" charset="0"/>
                <a:cs typeface="Arial" panose="020B0604020202020204" pitchFamily="34" charset="0"/>
              </a:rPr>
              <a:t>6.4 Representing OO Designs in the UML</a:t>
            </a:r>
            <a:br>
              <a:rPr lang="en-US" altLang="zh-CN">
                <a:latin typeface="Calibri" panose="020F0502020204030204" pitchFamily="34" charset="0"/>
                <a:cs typeface="Arial" panose="020B0604020202020204" pitchFamily="34" charset="0"/>
              </a:rPr>
            </a:br>
            <a:r>
              <a:rPr lang="en-US" altLang="zh-CN" sz="2800">
                <a:latin typeface="Calibri" panose="020F0502020204030204" pitchFamily="34" charset="0"/>
                <a:cs typeface="Arial" panose="020B0604020202020204" pitchFamily="34" charset="0"/>
              </a:rPr>
              <a:t>Other UML Diagrams – Package Diagram</a:t>
            </a:r>
            <a:endParaRPr lang="en-US" altLang="zh-CN">
              <a:latin typeface="Calibri" panose="020F0502020204030204" pitchFamily="34" charset="0"/>
              <a:cs typeface="Arial" panose="020B0604020202020204" pitchFamily="34" charset="0"/>
            </a:endParaRPr>
          </a:p>
        </p:txBody>
      </p:sp>
      <p:sp>
        <p:nvSpPr>
          <p:cNvPr id="190467" name="Content Placeholder 2"/>
          <p:cNvSpPr>
            <a:spLocks noGrp="1"/>
          </p:cNvSpPr>
          <p:nvPr>
            <p:ph idx="1"/>
          </p:nvPr>
        </p:nvSpPr>
        <p:spPr>
          <a:xfrm>
            <a:off x="914400" y="1628775"/>
            <a:ext cx="8001000" cy="4395788"/>
          </a:xfrm>
        </p:spPr>
        <p:txBody>
          <a:bodyPr/>
          <a:lstStyle/>
          <a:p>
            <a:r>
              <a:rPr lang="en-US" altLang="zh-CN">
                <a:latin typeface="Calibri" panose="020F0502020204030204" pitchFamily="34" charset="0"/>
                <a:cs typeface="Arial" panose="020B0604020202020204" pitchFamily="34" charset="0"/>
              </a:rPr>
              <a:t>UML package diagrams allow viewing a system as a small collection of packages each of which may be expanded to a larger set of classes</a:t>
            </a:r>
          </a:p>
        </p:txBody>
      </p:sp>
      <p:pic>
        <p:nvPicPr>
          <p:cNvPr id="190468" name="Picture 3" descr="Picture5.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895600"/>
            <a:ext cx="7776864"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灯片编号占位符 5"/>
          <p:cNvSpPr>
            <a:spLocks noGrp="1"/>
          </p:cNvSpPr>
          <p:nvPr>
            <p:ph type="sldNum" sz="quarter" idx="12"/>
          </p:nvPr>
        </p:nvSpPr>
        <p:spPr>
          <a:xfrm>
            <a:off x="0" y="6248400"/>
            <a:ext cx="755650"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1A06030-2011-48A0-9167-C29243807D78}" type="slidenum">
              <a:rPr kumimoji="0" lang="en-US" altLang="zh-CN" sz="2600">
                <a:solidFill>
                  <a:schemeClr val="bg1"/>
                </a:solidFill>
              </a:rPr>
              <a:pPr>
                <a:spcBef>
                  <a:spcPct val="0"/>
                </a:spcBef>
                <a:buClrTx/>
                <a:buSzTx/>
                <a:buFontTx/>
                <a:buNone/>
              </a:pPr>
              <a:t>106</a:t>
            </a:fld>
            <a:endParaRPr kumimoji="0" lang="en-US" altLang="zh-CN" sz="2600">
              <a:solidFill>
                <a:schemeClr val="bg1"/>
              </a:solidFill>
            </a:endParaRPr>
          </a:p>
        </p:txBody>
      </p:sp>
      <p:sp>
        <p:nvSpPr>
          <p:cNvPr id="192515" name="Rectangle 2"/>
          <p:cNvSpPr>
            <a:spLocks noGrp="1" noChangeArrowheads="1"/>
          </p:cNvSpPr>
          <p:nvPr>
            <p:ph type="title"/>
          </p:nvPr>
        </p:nvSpPr>
        <p:spPr/>
        <p:txBody>
          <a:bodyPr/>
          <a:lstStyle/>
          <a:p>
            <a:pPr eaLnBrk="1" hangingPunct="1"/>
            <a:r>
              <a:rPr lang="en-US" altLang="zh-CN" sz="3200"/>
              <a:t>     Chapter 6  Considering Object</a:t>
            </a:r>
          </a:p>
        </p:txBody>
      </p:sp>
      <p:sp>
        <p:nvSpPr>
          <p:cNvPr id="192516"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a:solidFill>
                  <a:schemeClr val="bg2"/>
                </a:solidFill>
                <a:sym typeface="Wingdings 2" panose="05020102010507070707" pitchFamily="18" charset="2"/>
              </a:rPr>
              <a:t>   C:example—Fig6.22 + P309  </a:t>
            </a:r>
          </a:p>
          <a:p>
            <a:pPr eaLnBrk="1" hangingPunct="1">
              <a:buFontTx/>
              <a:buNone/>
            </a:pPr>
            <a:r>
              <a:rPr lang="en-US" altLang="zh-CN" sz="2400" b="1">
                <a:solidFill>
                  <a:schemeClr val="bg2"/>
                </a:solidFill>
                <a:sym typeface="Wingdings 2" panose="05020102010507070707" pitchFamily="18" charset="2"/>
              </a:rPr>
              <a:t>  activity diagram </a:t>
            </a:r>
          </a:p>
          <a:p>
            <a:pPr eaLnBrk="1" hangingPunct="1">
              <a:buFontTx/>
              <a:buNone/>
            </a:pPr>
            <a:r>
              <a:rPr lang="en-US" altLang="zh-CN" sz="2400" b="1">
                <a:solidFill>
                  <a:schemeClr val="bg2"/>
                </a:solidFill>
                <a:sym typeface="Wingdings 2" panose="05020102010507070707" pitchFamily="18" charset="2"/>
              </a:rPr>
              <a:t>   A: meaning: describe the </a:t>
            </a:r>
            <a:r>
              <a:rPr lang="en-US" altLang="zh-CN" sz="2400" b="1" u="sng">
                <a:solidFill>
                  <a:srgbClr val="FF0066"/>
                </a:solidFill>
                <a:sym typeface="Wingdings 2" panose="05020102010507070707" pitchFamily="18" charset="2"/>
              </a:rPr>
              <a:t>activities and flow of</a:t>
            </a:r>
          </a:p>
          <a:p>
            <a:pPr eaLnBrk="1" hangingPunct="1">
              <a:buFontTx/>
              <a:buNone/>
            </a:pPr>
            <a:r>
              <a:rPr lang="en-US" altLang="zh-CN" sz="2400" b="1">
                <a:solidFill>
                  <a:schemeClr val="bg2"/>
                </a:solidFill>
                <a:sym typeface="Wingdings 2" panose="05020102010507070707" pitchFamily="18" charset="2"/>
              </a:rPr>
              <a:t>                         </a:t>
            </a:r>
            <a:r>
              <a:rPr lang="en-US" altLang="zh-CN" sz="2400" b="1" u="sng">
                <a:solidFill>
                  <a:srgbClr val="FF0066"/>
                </a:solidFill>
                <a:sym typeface="Wingdings 2" panose="05020102010507070707" pitchFamily="18" charset="2"/>
              </a:rPr>
              <a:t>procedures</a:t>
            </a:r>
          </a:p>
          <a:p>
            <a:pPr eaLnBrk="1" hangingPunct="1">
              <a:buFontTx/>
              <a:buNone/>
            </a:pPr>
            <a:r>
              <a:rPr lang="en-US" altLang="zh-CN" sz="2400" b="1">
                <a:solidFill>
                  <a:schemeClr val="bg2"/>
                </a:solidFill>
                <a:sym typeface="Wingdings 2" panose="05020102010507070707" pitchFamily="18" charset="2"/>
              </a:rPr>
              <a:t>   B: composition: </a:t>
            </a:r>
          </a:p>
          <a:p>
            <a:pPr eaLnBrk="1" hangingPunct="1">
              <a:buFontTx/>
              <a:buNone/>
            </a:pPr>
            <a:r>
              <a:rPr lang="en-US" altLang="zh-CN" sz="2400" b="1">
                <a:solidFill>
                  <a:schemeClr val="bg2"/>
                </a:solidFill>
                <a:sym typeface="Wingdings 2" panose="05020102010507070707" pitchFamily="18" charset="2"/>
              </a:rPr>
              <a:t>                   : start node                         : end node </a:t>
            </a:r>
          </a:p>
          <a:p>
            <a:pPr eaLnBrk="1" hangingPunct="1">
              <a:buFontTx/>
              <a:buNone/>
            </a:pPr>
            <a:r>
              <a:rPr lang="en-US" altLang="zh-CN" sz="2400" b="1">
                <a:solidFill>
                  <a:schemeClr val="bg2"/>
                </a:solidFill>
                <a:sym typeface="Wingdings 2" panose="05020102010507070707" pitchFamily="18" charset="2"/>
              </a:rPr>
              <a:t>                   : activity                              : transition </a:t>
            </a:r>
          </a:p>
          <a:p>
            <a:pPr eaLnBrk="1" hangingPunct="1">
              <a:buFontTx/>
              <a:buNone/>
            </a:pPr>
            <a:r>
              <a:rPr lang="en-US" altLang="zh-CN" sz="2400" b="1">
                <a:solidFill>
                  <a:schemeClr val="bg2"/>
                </a:solidFill>
                <a:sym typeface="Wingdings 2" panose="05020102010507070707" pitchFamily="18" charset="2"/>
              </a:rPr>
              <a:t>                   : decision node</a:t>
            </a:r>
          </a:p>
          <a:p>
            <a:pPr eaLnBrk="1" hangingPunct="1">
              <a:buFontTx/>
              <a:buNone/>
            </a:pPr>
            <a:r>
              <a:rPr lang="en-US" altLang="zh-CN" sz="2400" b="1">
                <a:solidFill>
                  <a:schemeClr val="bg2"/>
                </a:solidFill>
                <a:sym typeface="Wingdings 2" panose="05020102010507070707" pitchFamily="18" charset="2"/>
              </a:rPr>
              <a:t>                   : (long horizontal bar) broadcasting message</a:t>
            </a:r>
          </a:p>
          <a:p>
            <a:pPr eaLnBrk="1" hangingPunct="1">
              <a:buFontTx/>
              <a:buNone/>
            </a:pPr>
            <a:r>
              <a:rPr lang="en-US" altLang="zh-CN" sz="2400" b="1">
                <a:solidFill>
                  <a:schemeClr val="bg2"/>
                </a:solidFill>
                <a:sym typeface="Wingdings 2" panose="05020102010507070707" pitchFamily="18" charset="2"/>
              </a:rPr>
              <a:t>   C: example: activity diagram for inventory class</a:t>
            </a:r>
          </a:p>
          <a:p>
            <a:pPr eaLnBrk="1" hangingPunct="1">
              <a:buFontTx/>
              <a:buNone/>
            </a:pPr>
            <a:r>
              <a:rPr lang="en-US" altLang="zh-CN" sz="2400" b="1">
                <a:solidFill>
                  <a:schemeClr val="bg2"/>
                </a:solidFill>
                <a:sym typeface="Wingdings 2" panose="05020102010507070707" pitchFamily="18" charset="2"/>
              </a:rPr>
              <a:t>                        (Fig6.27)</a:t>
            </a:r>
          </a:p>
        </p:txBody>
      </p:sp>
      <p:sp>
        <p:nvSpPr>
          <p:cNvPr id="192517" name="Oval 4"/>
          <p:cNvSpPr>
            <a:spLocks noChangeArrowheads="1"/>
          </p:cNvSpPr>
          <p:nvPr/>
        </p:nvSpPr>
        <p:spPr bwMode="auto">
          <a:xfrm>
            <a:off x="1981200" y="4038600"/>
            <a:ext cx="304800" cy="3048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92518" name="Oval 5"/>
          <p:cNvSpPr>
            <a:spLocks noChangeArrowheads="1"/>
          </p:cNvSpPr>
          <p:nvPr/>
        </p:nvSpPr>
        <p:spPr bwMode="auto">
          <a:xfrm>
            <a:off x="5715000" y="4038600"/>
            <a:ext cx="304800" cy="304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92519" name="Oval 7"/>
          <p:cNvSpPr>
            <a:spLocks noChangeArrowheads="1"/>
          </p:cNvSpPr>
          <p:nvPr/>
        </p:nvSpPr>
        <p:spPr bwMode="auto">
          <a:xfrm>
            <a:off x="5791200" y="4114800"/>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92520" name="Rectangle 8"/>
          <p:cNvSpPr>
            <a:spLocks noChangeArrowheads="1"/>
          </p:cNvSpPr>
          <p:nvPr/>
        </p:nvSpPr>
        <p:spPr bwMode="auto">
          <a:xfrm>
            <a:off x="2028825" y="4495800"/>
            <a:ext cx="228600" cy="228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92521" name="Line 9"/>
          <p:cNvSpPr>
            <a:spLocks noChangeShapeType="1"/>
          </p:cNvSpPr>
          <p:nvPr/>
        </p:nvSpPr>
        <p:spPr bwMode="auto">
          <a:xfrm>
            <a:off x="5734050" y="4619625"/>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2522" name="AutoShape 10"/>
          <p:cNvSpPr>
            <a:spLocks noChangeArrowheads="1"/>
          </p:cNvSpPr>
          <p:nvPr/>
        </p:nvSpPr>
        <p:spPr bwMode="auto">
          <a:xfrm>
            <a:off x="1981200" y="4953000"/>
            <a:ext cx="304800" cy="228600"/>
          </a:xfrm>
          <a:prstGeom prst="diamond">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92523" name="Line 11"/>
          <p:cNvSpPr>
            <a:spLocks noChangeShapeType="1"/>
          </p:cNvSpPr>
          <p:nvPr/>
        </p:nvSpPr>
        <p:spPr bwMode="auto">
          <a:xfrm>
            <a:off x="1676400" y="5486400"/>
            <a:ext cx="762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灯片编号占位符 3"/>
          <p:cNvSpPr>
            <a:spLocks noGrp="1"/>
          </p:cNvSpPr>
          <p:nvPr>
            <p:ph type="sldNum" sz="quarter" idx="12"/>
          </p:nvPr>
        </p:nvSpPr>
        <p:spPr>
          <a:xfrm>
            <a:off x="0" y="6248400"/>
            <a:ext cx="755650"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8ABF679-C63B-4900-8C0B-A83A3142F97F}" type="slidenum">
              <a:rPr kumimoji="0" lang="en-US" altLang="zh-CN" sz="2600">
                <a:solidFill>
                  <a:schemeClr val="bg1"/>
                </a:solidFill>
              </a:rPr>
              <a:pPr>
                <a:spcBef>
                  <a:spcPct val="0"/>
                </a:spcBef>
                <a:buClrTx/>
                <a:buSzTx/>
                <a:buFontTx/>
                <a:buNone/>
              </a:pPr>
              <a:t>107</a:t>
            </a:fld>
            <a:endParaRPr kumimoji="0" lang="en-US" altLang="zh-CN" sz="2600">
              <a:solidFill>
                <a:schemeClr val="bg1"/>
              </a:solidFill>
            </a:endParaRPr>
          </a:p>
        </p:txBody>
      </p:sp>
      <p:sp>
        <p:nvSpPr>
          <p:cNvPr id="194563" name="Rectangle 2"/>
          <p:cNvSpPr>
            <a:spLocks noGrp="1" noChangeArrowheads="1"/>
          </p:cNvSpPr>
          <p:nvPr>
            <p:ph type="title" idx="4294967295"/>
          </p:nvPr>
        </p:nvSpPr>
        <p:spPr>
          <a:xfrm>
            <a:off x="2195513" y="5734050"/>
            <a:ext cx="5505450" cy="609600"/>
          </a:xfrm>
        </p:spPr>
        <p:txBody>
          <a:bodyPr/>
          <a:lstStyle/>
          <a:p>
            <a:pPr eaLnBrk="1" hangingPunct="1"/>
            <a:r>
              <a:rPr lang="en-US" altLang="zh-CN" sz="2400"/>
              <a:t>Fig 6.27 Activity diagram notation</a:t>
            </a:r>
          </a:p>
        </p:txBody>
      </p:sp>
      <p:pic>
        <p:nvPicPr>
          <p:cNvPr id="1945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778000"/>
            <a:ext cx="10455275" cy="366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sp>
        <p:nvSpPr>
          <p:cNvPr id="194565" name="Line 5"/>
          <p:cNvSpPr>
            <a:spLocks noChangeShapeType="1"/>
          </p:cNvSpPr>
          <p:nvPr/>
        </p:nvSpPr>
        <p:spPr bwMode="auto">
          <a:xfrm>
            <a:off x="7239000" y="2492375"/>
            <a:ext cx="609600" cy="0"/>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566" name="Text Box 6"/>
          <p:cNvSpPr txBox="1">
            <a:spLocks noChangeArrowheads="1"/>
          </p:cNvSpPr>
          <p:nvPr/>
        </p:nvSpPr>
        <p:spPr bwMode="auto">
          <a:xfrm>
            <a:off x="7372350" y="1909763"/>
            <a:ext cx="1447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b="1">
                <a:latin typeface="Comic Sans MS" panose="030F0702030302020204" pitchFamily="66" charset="0"/>
              </a:rPr>
              <a:t>Output X</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灯片编号占位符 3"/>
          <p:cNvSpPr>
            <a:spLocks noGrp="1"/>
          </p:cNvSpPr>
          <p:nvPr>
            <p:ph type="sldNum" sz="quarter" idx="12"/>
          </p:nvPr>
        </p:nvSpPr>
        <p:spPr>
          <a:xfrm>
            <a:off x="0" y="6248400"/>
            <a:ext cx="755650"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18ABF679-C63B-4900-8C0B-A83A3142F97F}" type="slidenum">
              <a:rPr kumimoji="0" lang="en-US" altLang="zh-CN" sz="26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108</a:t>
            </a:fld>
            <a:endParaRPr kumimoji="0" lang="en-US" altLang="zh-CN" sz="26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94563" name="Rectangle 2"/>
          <p:cNvSpPr>
            <a:spLocks noGrp="1" noChangeArrowheads="1"/>
          </p:cNvSpPr>
          <p:nvPr>
            <p:ph type="title" idx="4294967295"/>
          </p:nvPr>
        </p:nvSpPr>
        <p:spPr>
          <a:xfrm>
            <a:off x="2195513" y="6131768"/>
            <a:ext cx="5505450" cy="609600"/>
          </a:xfrm>
        </p:spPr>
        <p:txBody>
          <a:bodyPr/>
          <a:lstStyle/>
          <a:p>
            <a:pPr eaLnBrk="1" hangingPunct="1"/>
            <a:r>
              <a:rPr lang="en-US" altLang="zh-CN" sz="2400" dirty="0"/>
              <a:t>Fig 6.XX Activity diagram notation</a:t>
            </a:r>
          </a:p>
        </p:txBody>
      </p:sp>
      <p:pic>
        <p:nvPicPr>
          <p:cNvPr id="3" name="图片 2">
            <a:extLst>
              <a:ext uri="{FF2B5EF4-FFF2-40B4-BE49-F238E27FC236}">
                <a16:creationId xmlns:a16="http://schemas.microsoft.com/office/drawing/2014/main" id="{41799E38-57E0-4744-908C-98375101FDA8}"/>
              </a:ext>
            </a:extLst>
          </p:cNvPr>
          <p:cNvPicPr>
            <a:picLocks noChangeAspect="1"/>
          </p:cNvPicPr>
          <p:nvPr/>
        </p:nvPicPr>
        <p:blipFill>
          <a:blip r:embed="rId2"/>
          <a:stretch>
            <a:fillRect/>
          </a:stretch>
        </p:blipFill>
        <p:spPr>
          <a:xfrm>
            <a:off x="323528" y="0"/>
            <a:ext cx="8568952" cy="6248400"/>
          </a:xfrm>
          <a:prstGeom prst="rect">
            <a:avLst/>
          </a:prstGeom>
        </p:spPr>
      </p:pic>
    </p:spTree>
    <p:extLst>
      <p:ext uri="{BB962C8B-B14F-4D97-AF65-F5344CB8AC3E}">
        <p14:creationId xmlns:p14="http://schemas.microsoft.com/office/powerpoint/2010/main" val="73407288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灯片编号占位符 5"/>
          <p:cNvSpPr>
            <a:spLocks noGrp="1"/>
          </p:cNvSpPr>
          <p:nvPr>
            <p:ph type="sldNum" sz="quarter" idx="12"/>
          </p:nvPr>
        </p:nvSpPr>
        <p:spPr>
          <a:xfrm>
            <a:off x="84138" y="6248400"/>
            <a:ext cx="742950"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21EBC31-4FE4-40CB-A3E1-688B92DD5FD1}" type="slidenum">
              <a:rPr kumimoji="0" lang="en-US" altLang="zh-CN" sz="2600">
                <a:solidFill>
                  <a:srgbClr val="FFFFFF"/>
                </a:solidFill>
              </a:rPr>
              <a:pPr>
                <a:spcBef>
                  <a:spcPct val="0"/>
                </a:spcBef>
                <a:buClrTx/>
                <a:buSzTx/>
                <a:buFontTx/>
                <a:buNone/>
              </a:pPr>
              <a:t>109</a:t>
            </a:fld>
            <a:endParaRPr kumimoji="0" lang="en-US" altLang="zh-CN" sz="2600">
              <a:solidFill>
                <a:srgbClr val="FFFFFF"/>
              </a:solidFill>
            </a:endParaRPr>
          </a:p>
        </p:txBody>
      </p:sp>
      <p:sp>
        <p:nvSpPr>
          <p:cNvPr id="195587" name="Rectangle 2"/>
          <p:cNvSpPr>
            <a:spLocks noGrp="1" noChangeArrowheads="1"/>
          </p:cNvSpPr>
          <p:nvPr>
            <p:ph type="title"/>
          </p:nvPr>
        </p:nvSpPr>
        <p:spPr/>
        <p:txBody>
          <a:bodyPr/>
          <a:lstStyle/>
          <a:p>
            <a:pPr eaLnBrk="1" hangingPunct="1"/>
            <a:r>
              <a:rPr lang="en-US" altLang="zh-CN" sz="3200"/>
              <a:t>     Chapter 6  Considering Object</a:t>
            </a:r>
          </a:p>
        </p:txBody>
      </p:sp>
      <p:sp>
        <p:nvSpPr>
          <p:cNvPr id="195588" name="Rectangle 3"/>
          <p:cNvSpPr>
            <a:spLocks noGrp="1" noChangeArrowheads="1"/>
          </p:cNvSpPr>
          <p:nvPr>
            <p:ph type="body" idx="1"/>
          </p:nvPr>
        </p:nvSpPr>
        <p:spPr>
          <a:xfrm>
            <a:off x="762000" y="1700213"/>
            <a:ext cx="8382000" cy="5157787"/>
          </a:xfrm>
        </p:spPr>
        <p:txBody>
          <a:bodyPr/>
          <a:lstStyle/>
          <a:p>
            <a:pPr eaLnBrk="1" hangingPunct="1">
              <a:lnSpc>
                <a:spcPct val="90000"/>
              </a:lnSpc>
              <a:buFontTx/>
              <a:buNone/>
            </a:pPr>
            <a:r>
              <a:rPr lang="en-US" altLang="zh-CN" b="1" dirty="0"/>
              <a:t>6.6 OO Program Design (</a:t>
            </a:r>
            <a:r>
              <a:rPr lang="en-US" altLang="zh-CN" sz="2400" b="1" dirty="0"/>
              <a:t>OO</a:t>
            </a:r>
            <a:r>
              <a:rPr lang="zh-CN" altLang="en-US" sz="2400" b="1" dirty="0"/>
              <a:t>程序设计中的其他问题</a:t>
            </a:r>
            <a:r>
              <a:rPr lang="en-US" altLang="zh-CN" b="1" dirty="0"/>
              <a:t>) </a:t>
            </a:r>
          </a:p>
          <a:p>
            <a:pPr eaLnBrk="1" hangingPunct="1">
              <a:lnSpc>
                <a:spcPct val="85000"/>
              </a:lnSpc>
              <a:buClr>
                <a:srgbClr val="0000FF"/>
              </a:buClr>
              <a:buSzPct val="90000"/>
              <a:buFont typeface="Wingdings" panose="05000000000000000000" pitchFamily="2" charset="2"/>
              <a:buNone/>
            </a:pPr>
            <a:r>
              <a:rPr lang="en-US" altLang="zh-CN" b="1" dirty="0"/>
              <a:t>1. Program design begin with classes &amp; objects coming from system design   </a:t>
            </a:r>
            <a:r>
              <a:rPr lang="en-US" altLang="zh-CN" sz="2400" b="1" dirty="0"/>
              <a:t>(</a:t>
            </a:r>
            <a:r>
              <a:rPr lang="zh-CN" altLang="en-US" sz="2400" b="1" dirty="0"/>
              <a:t>程序设计来自系统设计</a:t>
            </a:r>
            <a:r>
              <a:rPr lang="en-US" altLang="zh-CN" sz="2400" b="1" dirty="0"/>
              <a:t>)</a:t>
            </a:r>
          </a:p>
          <a:p>
            <a:pPr eaLnBrk="1" hangingPunct="1">
              <a:lnSpc>
                <a:spcPct val="85000"/>
              </a:lnSpc>
              <a:buClr>
                <a:srgbClr val="0000FF"/>
              </a:buClr>
              <a:buSzPct val="90000"/>
              <a:buFont typeface="Wingdings" panose="05000000000000000000" pitchFamily="2" charset="2"/>
              <a:buChar char="u"/>
            </a:pPr>
            <a:r>
              <a:rPr lang="en-US" altLang="zh-CN" sz="2400" dirty="0"/>
              <a:t>But we must embellish and modify them to include more details/items, including:</a:t>
            </a:r>
          </a:p>
          <a:p>
            <a:pPr lvl="1" eaLnBrk="1" hangingPunct="1">
              <a:lnSpc>
                <a:spcPct val="85000"/>
              </a:lnSpc>
              <a:buClr>
                <a:srgbClr val="0000FF"/>
              </a:buClr>
              <a:buSzPct val="90000"/>
              <a:buFont typeface="Wingdings" panose="05000000000000000000" pitchFamily="2" charset="2"/>
              <a:buChar char="l"/>
            </a:pPr>
            <a:r>
              <a:rPr lang="en-US" altLang="zh-CN" dirty="0">
                <a:solidFill>
                  <a:srgbClr val="0000FF"/>
                </a:solidFill>
              </a:rPr>
              <a:t>nonfunctional requirement</a:t>
            </a:r>
            <a:r>
              <a:rPr lang="zh-CN" altLang="en-US" dirty="0"/>
              <a:t>，</a:t>
            </a:r>
            <a:r>
              <a:rPr lang="en-US" altLang="zh-CN" dirty="0"/>
              <a:t>reused components, </a:t>
            </a:r>
            <a:r>
              <a:rPr lang="en-US" altLang="zh-CN" dirty="0">
                <a:solidFill>
                  <a:srgbClr val="0000FF"/>
                </a:solidFill>
              </a:rPr>
              <a:t>reusable components</a:t>
            </a:r>
            <a:r>
              <a:rPr lang="en-US" altLang="zh-CN" dirty="0"/>
              <a:t>, user interfaces</a:t>
            </a:r>
            <a:r>
              <a:rPr lang="en-US" altLang="zh-CN" dirty="0">
                <a:latin typeface="Times New Roman" panose="02020603050405020304" pitchFamily="18" charset="0"/>
              </a:rPr>
              <a:t>’</a:t>
            </a:r>
            <a:r>
              <a:rPr lang="en-US" altLang="zh-CN" dirty="0"/>
              <a:t> requirement, </a:t>
            </a:r>
            <a:r>
              <a:rPr lang="en-US" altLang="zh-CN" dirty="0">
                <a:solidFill>
                  <a:srgbClr val="0000FF"/>
                </a:solidFill>
              </a:rPr>
              <a:t>data structure and management details</a:t>
            </a:r>
            <a:r>
              <a:rPr lang="zh-CN" altLang="en-US" dirty="0">
                <a:solidFill>
                  <a:srgbClr val="0000FF"/>
                </a:solidFill>
              </a:rPr>
              <a:t>（非功能性需求；可复用的构件、界面需求、数据结构和运行与部署管理细节等等的具体描述）</a:t>
            </a:r>
            <a:endParaRPr lang="en-US" altLang="zh-CN" dirty="0">
              <a:solidFill>
                <a:srgbClr val="0000FF"/>
              </a:solidFill>
            </a:endParaRPr>
          </a:p>
          <a:p>
            <a:pPr lvl="1" eaLnBrk="1" hangingPunct="1">
              <a:lnSpc>
                <a:spcPct val="85000"/>
              </a:lnSpc>
              <a:buClr>
                <a:srgbClr val="0000FF"/>
              </a:buClr>
              <a:buSzPct val="90000"/>
              <a:buFont typeface="Wingdings" panose="05000000000000000000" pitchFamily="2" charset="2"/>
              <a:buChar char="l"/>
            </a:pPr>
            <a:r>
              <a:rPr lang="zh-CN" altLang="en-US" dirty="0">
                <a:solidFill>
                  <a:srgbClr val="0000FF"/>
                </a:solidFill>
              </a:rPr>
              <a:t>许多“程序设计”阶段涉及的很多对象，对用户不可见，且它们在现实世界没有对应物。例如链表、图结构、某些临时性数据与对象等。</a:t>
            </a:r>
            <a:endParaRPr lang="en-US" altLang="zh-CN" dirty="0">
              <a:solidFill>
                <a:srgbClr val="0000FF"/>
              </a:solidFill>
            </a:endParaRPr>
          </a:p>
        </p:txBody>
      </p:sp>
    </p:spTree>
    <p:extLst>
      <p:ext uri="{BB962C8B-B14F-4D97-AF65-F5344CB8AC3E}">
        <p14:creationId xmlns:p14="http://schemas.microsoft.com/office/powerpoint/2010/main" val="3913581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F04C193-1BCD-4F27-9001-2546614A67B9}" type="slidenum">
              <a:rPr kumimoji="0" lang="en-US" altLang="zh-CN" sz="2600">
                <a:solidFill>
                  <a:schemeClr val="bg1"/>
                </a:solidFill>
              </a:rPr>
              <a:pPr>
                <a:spcBef>
                  <a:spcPct val="0"/>
                </a:spcBef>
                <a:buClrTx/>
                <a:buSzTx/>
                <a:buFontTx/>
                <a:buNone/>
              </a:pPr>
              <a:t>11</a:t>
            </a:fld>
            <a:endParaRPr kumimoji="0" lang="en-US" altLang="zh-CN" sz="2600">
              <a:solidFill>
                <a:schemeClr val="bg1"/>
              </a:solidFill>
            </a:endParaRPr>
          </a:p>
        </p:txBody>
      </p:sp>
      <p:sp>
        <p:nvSpPr>
          <p:cNvPr id="20483" name="Rectangle 2"/>
          <p:cNvSpPr>
            <a:spLocks noGrp="1" noChangeArrowheads="1"/>
          </p:cNvSpPr>
          <p:nvPr>
            <p:ph type="title"/>
          </p:nvPr>
        </p:nvSpPr>
        <p:spPr/>
        <p:txBody>
          <a:bodyPr/>
          <a:lstStyle/>
          <a:p>
            <a:pPr eaLnBrk="1" hangingPunct="1"/>
            <a:r>
              <a:rPr lang="en-US" altLang="zh-CN" sz="3200"/>
              <a:t>     Chapter 6  Considering Object</a:t>
            </a:r>
          </a:p>
        </p:txBody>
      </p:sp>
      <p:sp>
        <p:nvSpPr>
          <p:cNvPr id="20484" name="Rectangle 3"/>
          <p:cNvSpPr>
            <a:spLocks noGrp="1" noChangeArrowheads="1"/>
          </p:cNvSpPr>
          <p:nvPr>
            <p:ph type="body" idx="1"/>
          </p:nvPr>
        </p:nvSpPr>
        <p:spPr>
          <a:xfrm>
            <a:off x="827088" y="1773238"/>
            <a:ext cx="8316912" cy="5084762"/>
          </a:xfrm>
        </p:spPr>
        <p:txBody>
          <a:bodyPr/>
          <a:lstStyle/>
          <a:p>
            <a:pPr eaLnBrk="1" hangingPunct="1">
              <a:buFontTx/>
              <a:buNone/>
            </a:pPr>
            <a:r>
              <a:rPr lang="en-US" altLang="zh-CN" sz="2400" b="1">
                <a:solidFill>
                  <a:schemeClr val="bg2"/>
                </a:solidFill>
                <a:sym typeface="Wingdings 2" panose="05020102010507070707" pitchFamily="18" charset="2"/>
              </a:rPr>
              <a:t> three perspectives (describing classes by OO  </a:t>
            </a:r>
          </a:p>
          <a:p>
            <a:pPr eaLnBrk="1" hangingPunct="1">
              <a:buFontTx/>
              <a:buNone/>
            </a:pPr>
            <a:r>
              <a:rPr lang="en-US" altLang="zh-CN" sz="2400" b="1">
                <a:solidFill>
                  <a:schemeClr val="bg2"/>
                </a:solidFill>
                <a:sym typeface="Wingdings 2" panose="05020102010507070707" pitchFamily="18" charset="2"/>
              </a:rPr>
              <a:t>                                       representation)</a:t>
            </a:r>
          </a:p>
          <a:p>
            <a:pPr eaLnBrk="1" hangingPunct="1">
              <a:buFontTx/>
              <a:buNone/>
            </a:pPr>
            <a:r>
              <a:rPr lang="en-US" altLang="zh-CN" sz="2400" b="1">
                <a:solidFill>
                  <a:schemeClr val="bg2"/>
                </a:solidFill>
                <a:sym typeface="Wingdings 2" panose="05020102010507070707" pitchFamily="18" charset="2"/>
              </a:rPr>
              <a:t>   A: static views -- </a:t>
            </a:r>
            <a:r>
              <a:rPr lang="en-US" altLang="zh-CN" sz="2400" b="1"/>
              <a:t>include descriptions of the objects,</a:t>
            </a:r>
          </a:p>
          <a:p>
            <a:pPr eaLnBrk="1" hangingPunct="1">
              <a:buFontTx/>
              <a:buNone/>
            </a:pPr>
            <a:r>
              <a:rPr lang="en-US" altLang="zh-CN" sz="2400" b="1"/>
              <a:t>                       attributes, behaviors and relationships</a:t>
            </a:r>
            <a:endParaRPr lang="en-US" altLang="zh-CN" sz="2400" b="1">
              <a:solidFill>
                <a:schemeClr val="bg2"/>
              </a:solidFill>
              <a:sym typeface="Wingdings 2" panose="05020102010507070707" pitchFamily="18" charset="2"/>
            </a:endParaRPr>
          </a:p>
          <a:p>
            <a:pPr eaLnBrk="1" hangingPunct="1">
              <a:buFontTx/>
              <a:buNone/>
            </a:pPr>
            <a:r>
              <a:rPr lang="en-US" altLang="zh-CN" sz="2400" b="1">
                <a:solidFill>
                  <a:schemeClr val="bg2"/>
                </a:solidFill>
                <a:sym typeface="Wingdings 2" panose="05020102010507070707" pitchFamily="18" charset="2"/>
              </a:rPr>
              <a:t>   B: dynamic views -- </a:t>
            </a:r>
            <a:r>
              <a:rPr lang="en-US" altLang="zh-CN" sz="2400" b="1"/>
              <a:t>describe communication, control</a:t>
            </a:r>
          </a:p>
          <a:p>
            <a:pPr eaLnBrk="1" hangingPunct="1">
              <a:buFontTx/>
              <a:buNone/>
            </a:pPr>
            <a:r>
              <a:rPr lang="en-US" altLang="zh-CN" sz="2400" b="1"/>
              <a:t>                       or timing,  the states and state changes</a:t>
            </a:r>
            <a:r>
              <a:rPr lang="zh-CN" altLang="en-US" sz="2400" b="1"/>
              <a:t>。</a:t>
            </a:r>
          </a:p>
          <a:p>
            <a:pPr eaLnBrk="1" hangingPunct="1">
              <a:buFontTx/>
              <a:buNone/>
            </a:pPr>
            <a:r>
              <a:rPr lang="zh-CN" altLang="en-US" sz="2400" b="1">
                <a:solidFill>
                  <a:schemeClr val="bg2"/>
                </a:solidFill>
                <a:sym typeface="Wingdings 2" panose="05020102010507070707" pitchFamily="18" charset="2"/>
              </a:rPr>
              <a:t>   </a:t>
            </a:r>
            <a:r>
              <a:rPr lang="en-US" altLang="zh-CN" sz="2400" b="1">
                <a:solidFill>
                  <a:schemeClr val="bg2"/>
                </a:solidFill>
                <a:sym typeface="Wingdings 2" panose="05020102010507070707" pitchFamily="18" charset="2"/>
              </a:rPr>
              <a:t>C: restrictions --</a:t>
            </a:r>
            <a:r>
              <a:rPr lang="en-US" altLang="zh-CN" sz="2400" b="1"/>
              <a:t>describe constraints on the software </a:t>
            </a:r>
          </a:p>
          <a:p>
            <a:pPr eaLnBrk="1" hangingPunct="1">
              <a:buFontTx/>
              <a:buNone/>
            </a:pPr>
            <a:r>
              <a:rPr lang="en-US" altLang="zh-CN" sz="2400" b="1"/>
              <a:t>                       structure and the dynamic behavior</a:t>
            </a:r>
            <a:endParaRPr lang="en-US" altLang="zh-CN" sz="2400" b="1">
              <a:solidFill>
                <a:schemeClr val="bg2"/>
              </a:solidFill>
              <a:sym typeface="Wingdings 2" panose="05020102010507070707" pitchFamily="18" charset="2"/>
            </a:endParaRPr>
          </a:p>
          <a:p>
            <a:pPr eaLnBrk="1" hangingPunct="1">
              <a:buFontTx/>
              <a:buNone/>
            </a:pPr>
            <a:endParaRPr lang="en-US" altLang="zh-CN" sz="2400" b="1"/>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灯片编号占位符 5"/>
          <p:cNvSpPr>
            <a:spLocks noGrp="1"/>
          </p:cNvSpPr>
          <p:nvPr>
            <p:ph type="sldNum" sz="quarter" idx="12"/>
          </p:nvPr>
        </p:nvSpPr>
        <p:spPr>
          <a:xfrm>
            <a:off x="84138" y="6248400"/>
            <a:ext cx="742950"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21EBC31-4FE4-40CB-A3E1-688B92DD5FD1}" type="slidenum">
              <a:rPr kumimoji="0" lang="en-US" altLang="zh-CN" sz="2600">
                <a:solidFill>
                  <a:schemeClr val="bg1"/>
                </a:solidFill>
              </a:rPr>
              <a:pPr>
                <a:spcBef>
                  <a:spcPct val="0"/>
                </a:spcBef>
                <a:buClrTx/>
                <a:buSzTx/>
                <a:buFontTx/>
                <a:buNone/>
              </a:pPr>
              <a:t>110</a:t>
            </a:fld>
            <a:endParaRPr kumimoji="0" lang="en-US" altLang="zh-CN" sz="2600">
              <a:solidFill>
                <a:schemeClr val="bg1"/>
              </a:solidFill>
            </a:endParaRPr>
          </a:p>
        </p:txBody>
      </p:sp>
      <p:sp>
        <p:nvSpPr>
          <p:cNvPr id="195587" name="Rectangle 2"/>
          <p:cNvSpPr>
            <a:spLocks noGrp="1" noChangeArrowheads="1"/>
          </p:cNvSpPr>
          <p:nvPr>
            <p:ph type="title"/>
          </p:nvPr>
        </p:nvSpPr>
        <p:spPr/>
        <p:txBody>
          <a:bodyPr/>
          <a:lstStyle/>
          <a:p>
            <a:pPr eaLnBrk="1" hangingPunct="1"/>
            <a:r>
              <a:rPr lang="en-US" altLang="zh-CN" sz="3200"/>
              <a:t>     Chapter 6  Considering Object</a:t>
            </a:r>
          </a:p>
        </p:txBody>
      </p:sp>
      <p:sp>
        <p:nvSpPr>
          <p:cNvPr id="195588" name="Rectangle 3"/>
          <p:cNvSpPr>
            <a:spLocks noGrp="1" noChangeArrowheads="1"/>
          </p:cNvSpPr>
          <p:nvPr>
            <p:ph type="body" idx="1"/>
          </p:nvPr>
        </p:nvSpPr>
        <p:spPr>
          <a:xfrm>
            <a:off x="762000" y="1700213"/>
            <a:ext cx="8382000" cy="5157787"/>
          </a:xfrm>
        </p:spPr>
        <p:txBody>
          <a:bodyPr/>
          <a:lstStyle/>
          <a:p>
            <a:pPr lvl="1" eaLnBrk="1" hangingPunct="1">
              <a:lnSpc>
                <a:spcPct val="85000"/>
              </a:lnSpc>
              <a:buClr>
                <a:srgbClr val="0000FF"/>
              </a:buClr>
              <a:buSzPct val="90000"/>
              <a:buFont typeface="Wingdings" panose="05000000000000000000" pitchFamily="2" charset="2"/>
              <a:buChar char="l"/>
            </a:pPr>
            <a:r>
              <a:rPr lang="en-US" altLang="zh-CN" dirty="0"/>
              <a:t>And there are likely more than in the system design</a:t>
            </a:r>
          </a:p>
          <a:p>
            <a:pPr lvl="2" eaLnBrk="1" hangingPunct="1">
              <a:lnSpc>
                <a:spcPct val="85000"/>
              </a:lnSpc>
              <a:buSzPct val="90000"/>
              <a:buFont typeface="Wingdings" panose="05000000000000000000" pitchFamily="2" charset="2"/>
              <a:buChar char="u"/>
            </a:pPr>
            <a:r>
              <a:rPr lang="en-US" altLang="zh-CN" sz="2400" dirty="0"/>
              <a:t>In this stage, we must make more detailed decisions about the data structures and each object</a:t>
            </a:r>
            <a:r>
              <a:rPr lang="en-US" altLang="zh-CN" sz="2400" dirty="0">
                <a:latin typeface="Times New Roman" panose="02020603050405020304" pitchFamily="18" charset="0"/>
              </a:rPr>
              <a:t>’</a:t>
            </a:r>
            <a:r>
              <a:rPr lang="en-US" altLang="zh-CN" sz="2400" dirty="0"/>
              <a:t>s interfaces</a:t>
            </a:r>
            <a:r>
              <a:rPr lang="zh-CN" altLang="en-US" sz="2400" dirty="0"/>
              <a:t>（程序设计过程，必须对数据进行更为详细的判断剖析，必须详细说明每个对象和其他对象交互的接口（纯程序设计问题）的特征。）</a:t>
            </a:r>
            <a:endParaRPr lang="en-US" altLang="zh-CN" sz="2400" dirty="0"/>
          </a:p>
          <a:p>
            <a:pPr eaLnBrk="1" hangingPunct="1">
              <a:lnSpc>
                <a:spcPct val="85000"/>
              </a:lnSpc>
              <a:buSzPct val="90000"/>
              <a:buFont typeface="Wingdings" panose="05000000000000000000" pitchFamily="2" charset="2"/>
              <a:buChar char="u"/>
            </a:pPr>
            <a:r>
              <a:rPr lang="en-US" altLang="zh-CN" sz="2400" dirty="0">
                <a:solidFill>
                  <a:srgbClr val="0000FF"/>
                </a:solidFill>
              </a:rPr>
              <a:t>That is, the levels of abstraction in this stage are different from that of during the system design stage</a:t>
            </a:r>
            <a:r>
              <a:rPr lang="zh-CN" altLang="en-US" sz="2400" dirty="0">
                <a:solidFill>
                  <a:srgbClr val="0000FF"/>
                </a:solidFill>
              </a:rPr>
              <a:t>。（系统设计的各种抽象描述在此阶段（程序设计）需要具象化陈述</a:t>
            </a:r>
            <a:r>
              <a:rPr lang="en-US" altLang="zh-CN" sz="2400" dirty="0">
                <a:solidFill>
                  <a:srgbClr val="0000FF"/>
                </a:solidFill>
              </a:rPr>
              <a:t>/</a:t>
            </a:r>
            <a:r>
              <a:rPr lang="zh-CN" altLang="en-US" sz="2400" dirty="0">
                <a:solidFill>
                  <a:srgbClr val="0000FF"/>
                </a:solidFill>
              </a:rPr>
              <a:t>伪代码级别的陈述）</a:t>
            </a:r>
            <a:endParaRPr lang="en-US" altLang="zh-CN" sz="2400" b="1" dirty="0">
              <a:solidFill>
                <a:srgbClr val="0000FF"/>
              </a:solidFill>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灯片编号占位符 5"/>
          <p:cNvSpPr>
            <a:spLocks noGrp="1"/>
          </p:cNvSpPr>
          <p:nvPr>
            <p:ph type="sldNum" sz="quarter" idx="12"/>
          </p:nvPr>
        </p:nvSpPr>
        <p:spPr>
          <a:xfrm>
            <a:off x="84138" y="6248400"/>
            <a:ext cx="742950"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9A08DB3-9C9C-482E-BB2C-3B43304E9B8C}" type="slidenum">
              <a:rPr kumimoji="0" lang="en-US" altLang="zh-CN" sz="2600">
                <a:solidFill>
                  <a:schemeClr val="bg1"/>
                </a:solidFill>
              </a:rPr>
              <a:pPr>
                <a:spcBef>
                  <a:spcPct val="0"/>
                </a:spcBef>
                <a:buClrTx/>
                <a:buSzTx/>
                <a:buFontTx/>
                <a:buNone/>
              </a:pPr>
              <a:t>111</a:t>
            </a:fld>
            <a:endParaRPr kumimoji="0" lang="en-US" altLang="zh-CN" sz="2600">
              <a:solidFill>
                <a:schemeClr val="bg1"/>
              </a:solidFill>
            </a:endParaRPr>
          </a:p>
        </p:txBody>
      </p:sp>
      <p:sp>
        <p:nvSpPr>
          <p:cNvPr id="197635" name="Rectangle 3"/>
          <p:cNvSpPr>
            <a:spLocks noGrp="1" noChangeArrowheads="1"/>
          </p:cNvSpPr>
          <p:nvPr>
            <p:ph type="body" idx="1"/>
          </p:nvPr>
        </p:nvSpPr>
        <p:spPr>
          <a:xfrm>
            <a:off x="827088" y="1773238"/>
            <a:ext cx="8137525" cy="5084762"/>
          </a:xfrm>
        </p:spPr>
        <p:txBody>
          <a:bodyPr/>
          <a:lstStyle/>
          <a:p>
            <a:pPr eaLnBrk="1" hangingPunct="1">
              <a:buClr>
                <a:srgbClr val="0000FF"/>
              </a:buClr>
              <a:buSzPct val="90000"/>
              <a:buFont typeface="Wingdings" panose="05000000000000000000" pitchFamily="2" charset="2"/>
              <a:buChar char="u"/>
            </a:pPr>
            <a:r>
              <a:rPr lang="en-US" altLang="zh-CN" sz="2400" dirty="0">
                <a:solidFill>
                  <a:srgbClr val="000000"/>
                </a:solidFill>
              </a:rPr>
              <a:t>The interface(</a:t>
            </a:r>
            <a:r>
              <a:rPr lang="zh-CN" altLang="en-US" sz="2400" dirty="0">
                <a:solidFill>
                  <a:srgbClr val="000000"/>
                </a:solidFill>
              </a:rPr>
              <a:t>接口</a:t>
            </a:r>
            <a:r>
              <a:rPr lang="en-US" altLang="zh-CN" sz="2400" dirty="0">
                <a:solidFill>
                  <a:srgbClr val="000000"/>
                </a:solidFill>
              </a:rPr>
              <a:t>) is a collection of operations</a:t>
            </a:r>
          </a:p>
          <a:p>
            <a:pPr lvl="1" eaLnBrk="1" hangingPunct="1">
              <a:buClr>
                <a:srgbClr val="0000FF"/>
              </a:buClr>
              <a:buSzPct val="90000"/>
              <a:buFont typeface="Wingdings" panose="05000000000000000000" pitchFamily="2" charset="2"/>
              <a:buChar char="l"/>
            </a:pPr>
            <a:r>
              <a:rPr lang="zh-CN" altLang="en-US" dirty="0">
                <a:solidFill>
                  <a:srgbClr val="000000"/>
                </a:solidFill>
              </a:rPr>
              <a:t>接口的第一种含义：程序设计阶段，需要详细说明对象之间起交互作用的接口的特征 </a:t>
            </a:r>
            <a:r>
              <a:rPr lang="en-US" altLang="zh-CN" dirty="0">
                <a:solidFill>
                  <a:srgbClr val="000000"/>
                </a:solidFill>
              </a:rPr>
              <a:t>(</a:t>
            </a:r>
            <a:r>
              <a:rPr lang="zh-CN" altLang="en-US" dirty="0">
                <a:solidFill>
                  <a:srgbClr val="000000"/>
                </a:solidFill>
              </a:rPr>
              <a:t>操作签名</a:t>
            </a:r>
            <a:r>
              <a:rPr lang="en-US" altLang="zh-CN" dirty="0">
                <a:solidFill>
                  <a:srgbClr val="000000"/>
                </a:solidFill>
              </a:rPr>
              <a:t>)</a:t>
            </a:r>
            <a:endParaRPr lang="zh-CN" altLang="en-US" dirty="0">
              <a:solidFill>
                <a:srgbClr val="000000"/>
              </a:solidFill>
            </a:endParaRPr>
          </a:p>
          <a:p>
            <a:pPr lvl="1" eaLnBrk="1" hangingPunct="1">
              <a:buClr>
                <a:srgbClr val="0000FF"/>
              </a:buClr>
              <a:buSzPct val="90000"/>
              <a:buFont typeface="Wingdings" panose="05000000000000000000" pitchFamily="2" charset="2"/>
              <a:buChar char="l"/>
            </a:pPr>
            <a:r>
              <a:rPr lang="zh-CN" altLang="en-US" dirty="0">
                <a:solidFill>
                  <a:srgbClr val="000000"/>
                </a:solidFill>
              </a:rPr>
              <a:t>接口的第二种含义：多态意义上的接口。</a:t>
            </a:r>
          </a:p>
          <a:p>
            <a:pPr lvl="1" eaLnBrk="1" hangingPunct="1">
              <a:buClr>
                <a:srgbClr val="0000FF"/>
              </a:buClr>
              <a:buSzPct val="90000"/>
              <a:buFont typeface="Wingdings" panose="05000000000000000000" pitchFamily="2" charset="2"/>
              <a:buNone/>
            </a:pPr>
            <a:r>
              <a:rPr lang="zh-CN" altLang="en-US" dirty="0">
                <a:solidFill>
                  <a:srgbClr val="000000"/>
                </a:solidFill>
              </a:rPr>
              <a:t>  （</a:t>
            </a:r>
            <a:r>
              <a:rPr lang="en-US" altLang="zh-CN" dirty="0">
                <a:solidFill>
                  <a:srgbClr val="000000"/>
                </a:solidFill>
              </a:rPr>
              <a:t>It also allow us to take advantages of polymorphism or dynamic binding.</a:t>
            </a:r>
            <a:r>
              <a:rPr lang="zh-CN" altLang="en-US" dirty="0">
                <a:solidFill>
                  <a:srgbClr val="000000"/>
                </a:solidFill>
              </a:rPr>
              <a:t>）</a:t>
            </a:r>
          </a:p>
          <a:p>
            <a:pPr lvl="2" eaLnBrk="1" hangingPunct="1">
              <a:spcBef>
                <a:spcPct val="10000"/>
              </a:spcBef>
            </a:pPr>
            <a:r>
              <a:rPr lang="zh-CN" altLang="en-US" sz="2400" b="1" dirty="0">
                <a:solidFill>
                  <a:srgbClr val="000000"/>
                </a:solidFill>
              </a:rPr>
              <a:t>多态性引用</a:t>
            </a:r>
            <a:r>
              <a:rPr lang="en-US" altLang="zh-CN" sz="2400" b="1" dirty="0">
                <a:solidFill>
                  <a:srgbClr val="000000"/>
                </a:solidFill>
              </a:rPr>
              <a:t>: </a:t>
            </a:r>
            <a:r>
              <a:rPr lang="zh-CN" altLang="en-US" sz="2400" b="1" dirty="0">
                <a:solidFill>
                  <a:srgbClr val="000000"/>
                </a:solidFill>
              </a:rPr>
              <a:t>方法调用与方法定义中代码的绑定在运行时确定 （而不是在编译时确定）</a:t>
            </a:r>
          </a:p>
          <a:p>
            <a:pPr lvl="2" eaLnBrk="1" hangingPunct="1">
              <a:spcBef>
                <a:spcPct val="10000"/>
              </a:spcBef>
            </a:pPr>
            <a:r>
              <a:rPr lang="zh-CN" altLang="en-US" sz="2400" b="1" dirty="0">
                <a:solidFill>
                  <a:srgbClr val="000000"/>
                </a:solidFill>
              </a:rPr>
              <a:t>类型决定能否调用一个方法，对象决定调用哪一个方法 （关于绑定）</a:t>
            </a:r>
            <a:endParaRPr lang="zh-CN" altLang="en-US" sz="2800" dirty="0">
              <a:solidFill>
                <a:srgbClr val="000000"/>
              </a:solidFill>
            </a:endParaRPr>
          </a:p>
          <a:p>
            <a:pPr lvl="1" eaLnBrk="1" hangingPunct="1">
              <a:buClr>
                <a:srgbClr val="0000FF"/>
              </a:buClr>
              <a:buSzPct val="90000"/>
              <a:buFont typeface="Wingdings" panose="05000000000000000000" pitchFamily="2" charset="2"/>
              <a:buChar char="l"/>
            </a:pPr>
            <a:r>
              <a:rPr lang="zh-CN" altLang="en-US" dirty="0">
                <a:solidFill>
                  <a:srgbClr val="000000"/>
                </a:solidFill>
              </a:rPr>
              <a:t>接口的第三种含义：多继承意义上的接口。（</a:t>
            </a:r>
            <a:r>
              <a:rPr lang="en-US" altLang="zh-CN" dirty="0">
                <a:solidFill>
                  <a:srgbClr val="000000"/>
                </a:solidFill>
              </a:rPr>
              <a:t>java</a:t>
            </a:r>
            <a:r>
              <a:rPr lang="zh-CN" altLang="en-US" dirty="0">
                <a:solidFill>
                  <a:srgbClr val="000000"/>
                </a:solidFill>
              </a:rPr>
              <a:t>以实现多接口的形式实现多继承）</a:t>
            </a:r>
          </a:p>
        </p:txBody>
      </p:sp>
      <p:sp>
        <p:nvSpPr>
          <p:cNvPr id="197636" name="Rectangle 5"/>
          <p:cNvSpPr>
            <a:spLocks noChangeArrowheads="1"/>
          </p:cNvSpPr>
          <p:nvPr/>
        </p:nvSpPr>
        <p:spPr bwMode="auto">
          <a:xfrm>
            <a:off x="685800" y="579438"/>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3600" b="1">
                <a:solidFill>
                  <a:srgbClr val="0000CC"/>
                </a:solidFill>
              </a:rPr>
              <a:t>OO Program Design</a:t>
            </a:r>
            <a:r>
              <a:rPr lang="en-US" altLang="zh-CN" b="1">
                <a:solidFill>
                  <a:srgbClr val="0000CC"/>
                </a:solidFill>
              </a:rPr>
              <a:t> </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灯片编号占位符 5"/>
          <p:cNvSpPr>
            <a:spLocks noGrp="1"/>
          </p:cNvSpPr>
          <p:nvPr>
            <p:ph type="sldNum" sz="quarter" idx="12"/>
          </p:nvPr>
        </p:nvSpPr>
        <p:spPr>
          <a:xfrm>
            <a:off x="84138" y="6248400"/>
            <a:ext cx="742950"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86FEF1E-DFC7-4108-8647-BB9EBD8F6F64}" type="slidenum">
              <a:rPr kumimoji="0" lang="en-US" altLang="zh-CN" sz="2600">
                <a:solidFill>
                  <a:schemeClr val="bg1"/>
                </a:solidFill>
              </a:rPr>
              <a:pPr>
                <a:spcBef>
                  <a:spcPct val="0"/>
                </a:spcBef>
                <a:buClrTx/>
                <a:buSzTx/>
                <a:buFontTx/>
                <a:buNone/>
              </a:pPr>
              <a:t>112</a:t>
            </a:fld>
            <a:endParaRPr kumimoji="0" lang="en-US" altLang="zh-CN" sz="2600">
              <a:solidFill>
                <a:schemeClr val="bg1"/>
              </a:solidFill>
            </a:endParaRPr>
          </a:p>
        </p:txBody>
      </p:sp>
      <p:sp>
        <p:nvSpPr>
          <p:cNvPr id="198659" name="Rectangle 2"/>
          <p:cNvSpPr>
            <a:spLocks noGrp="1" noChangeArrowheads="1"/>
          </p:cNvSpPr>
          <p:nvPr>
            <p:ph type="title"/>
          </p:nvPr>
        </p:nvSpPr>
        <p:spPr>
          <a:xfrm>
            <a:off x="685800" y="579438"/>
            <a:ext cx="8229600" cy="762000"/>
          </a:xfrm>
        </p:spPr>
        <p:txBody>
          <a:bodyPr/>
          <a:lstStyle/>
          <a:p>
            <a:pPr eaLnBrk="1" hangingPunct="1"/>
            <a:r>
              <a:rPr lang="en-US" altLang="zh-CN">
                <a:solidFill>
                  <a:srgbClr val="0000CC"/>
                </a:solidFill>
              </a:rPr>
              <a:t>OO Program Design</a:t>
            </a:r>
            <a:r>
              <a:rPr lang="en-US" altLang="zh-CN" sz="2800">
                <a:solidFill>
                  <a:srgbClr val="0000CC"/>
                </a:solidFill>
              </a:rPr>
              <a:t> </a:t>
            </a:r>
          </a:p>
        </p:txBody>
      </p:sp>
      <p:sp>
        <p:nvSpPr>
          <p:cNvPr id="198660" name="Rectangle 3"/>
          <p:cNvSpPr>
            <a:spLocks noGrp="1" noChangeArrowheads="1"/>
          </p:cNvSpPr>
          <p:nvPr>
            <p:ph type="body" idx="1"/>
          </p:nvPr>
        </p:nvSpPr>
        <p:spPr>
          <a:xfrm>
            <a:off x="755650" y="1700213"/>
            <a:ext cx="8388350" cy="5157787"/>
          </a:xfrm>
        </p:spPr>
        <p:txBody>
          <a:bodyPr/>
          <a:lstStyle/>
          <a:p>
            <a:pPr eaLnBrk="1" hangingPunct="1">
              <a:lnSpc>
                <a:spcPct val="80000"/>
              </a:lnSpc>
              <a:buFontTx/>
              <a:buNone/>
            </a:pPr>
            <a:r>
              <a:rPr lang="en-US" altLang="zh-CN" b="1" dirty="0"/>
              <a:t>2. Design Implementation</a:t>
            </a:r>
            <a:r>
              <a:rPr lang="zh-CN" altLang="en-US" b="1" dirty="0"/>
              <a:t>（支持实现的程序设计）</a:t>
            </a:r>
            <a:endParaRPr lang="en-US" altLang="zh-CN" b="1" dirty="0"/>
          </a:p>
          <a:p>
            <a:pPr lvl="1" eaLnBrk="1" hangingPunct="1">
              <a:lnSpc>
                <a:spcPct val="80000"/>
              </a:lnSpc>
              <a:buSzPct val="95000"/>
              <a:buFont typeface="Wingdings" panose="05000000000000000000" pitchFamily="2" charset="2"/>
              <a:buChar char="Ø"/>
            </a:pPr>
            <a:r>
              <a:rPr lang="en-US" altLang="zh-CN" dirty="0"/>
              <a:t>The choice of object composition(</a:t>
            </a:r>
            <a:r>
              <a:rPr lang="zh-CN" altLang="en-US" dirty="0"/>
              <a:t>组装</a:t>
            </a:r>
            <a:r>
              <a:rPr lang="en-US" altLang="zh-CN" dirty="0"/>
              <a:t>) and class inheritance</a:t>
            </a:r>
          </a:p>
          <a:p>
            <a:pPr lvl="2" eaLnBrk="1" hangingPunct="1">
              <a:lnSpc>
                <a:spcPct val="80000"/>
              </a:lnSpc>
              <a:buSzPct val="95000"/>
              <a:buFont typeface="Wingdings" panose="05000000000000000000" pitchFamily="2" charset="2"/>
              <a:buChar char="Ø"/>
            </a:pPr>
            <a:r>
              <a:rPr lang="en-US" altLang="zh-CN" sz="2400" u="sng" dirty="0">
                <a:solidFill>
                  <a:srgbClr val="0000FF"/>
                </a:solidFill>
              </a:rPr>
              <a:t>Inheritance is often called white-box reuse</a:t>
            </a:r>
          </a:p>
          <a:p>
            <a:pPr lvl="2" eaLnBrk="1" hangingPunct="1">
              <a:lnSpc>
                <a:spcPct val="80000"/>
              </a:lnSpc>
              <a:buSzPct val="95000"/>
              <a:buFont typeface="Wingdings" panose="05000000000000000000" pitchFamily="2" charset="2"/>
              <a:buChar char="Ø"/>
            </a:pPr>
            <a:r>
              <a:rPr lang="en-US" altLang="zh-CN" sz="2400" u="sng" dirty="0">
                <a:solidFill>
                  <a:srgbClr val="0000FF"/>
                </a:solidFill>
              </a:rPr>
              <a:t>Composition is often called black-box reuse</a:t>
            </a:r>
          </a:p>
          <a:p>
            <a:pPr lvl="3" eaLnBrk="1" hangingPunct="1">
              <a:lnSpc>
                <a:spcPct val="80000"/>
              </a:lnSpc>
              <a:buSzPct val="95000"/>
              <a:buFont typeface="Wingdings" panose="05000000000000000000" pitchFamily="2" charset="2"/>
              <a:buChar char="Ø"/>
            </a:pPr>
            <a:r>
              <a:rPr lang="en-US" altLang="zh-CN" sz="2400" dirty="0"/>
              <a:t>It enforces the encapsulation built into the system design</a:t>
            </a:r>
            <a:r>
              <a:rPr lang="zh-CN" altLang="en-US" sz="2400" dirty="0"/>
              <a:t>（也可以说是更大规模的白盒）</a:t>
            </a:r>
            <a:endParaRPr lang="en-US" altLang="zh-CN" sz="2400" dirty="0"/>
          </a:p>
          <a:p>
            <a:pPr lvl="2" eaLnBrk="1" hangingPunct="1">
              <a:lnSpc>
                <a:spcPct val="80000"/>
              </a:lnSpc>
              <a:buSzPct val="95000"/>
              <a:buFont typeface="Wingdings" panose="05000000000000000000" pitchFamily="2" charset="2"/>
              <a:buChar char="Ø"/>
            </a:pPr>
            <a:r>
              <a:rPr lang="en-US" altLang="zh-CN" sz="2400" dirty="0"/>
              <a:t>One way to moderate(</a:t>
            </a:r>
            <a:r>
              <a:rPr lang="zh-CN" altLang="en-US" sz="2400" dirty="0"/>
              <a:t>缓和</a:t>
            </a:r>
            <a:r>
              <a:rPr lang="en-US" altLang="zh-CN" sz="2400" dirty="0"/>
              <a:t>) the effects of composition is to allow an object to delegate(</a:t>
            </a:r>
            <a:r>
              <a:rPr lang="zh-CN" altLang="en-US" sz="2400" dirty="0"/>
              <a:t>委托</a:t>
            </a:r>
            <a:r>
              <a:rPr lang="en-US" altLang="zh-CN" sz="2400" dirty="0"/>
              <a:t>) its operations to another object</a:t>
            </a:r>
          </a:p>
          <a:p>
            <a:pPr lvl="3" eaLnBrk="1" hangingPunct="1">
              <a:lnSpc>
                <a:spcPct val="80000"/>
              </a:lnSpc>
              <a:buSzPct val="95000"/>
              <a:buFont typeface="Wingdings" panose="05000000000000000000" pitchFamily="2" charset="2"/>
              <a:buChar char="Ø"/>
            </a:pPr>
            <a:r>
              <a:rPr lang="zh-CN" altLang="en-US" sz="2000" b="1" dirty="0">
                <a:solidFill>
                  <a:srgbClr val="0000FF"/>
                </a:solidFill>
              </a:rPr>
              <a:t>由此派生了不少设计模式</a:t>
            </a:r>
            <a:r>
              <a:rPr lang="en-US" altLang="zh-CN" sz="2000" b="1" dirty="0">
                <a:solidFill>
                  <a:srgbClr val="0000FF"/>
                </a:solidFill>
              </a:rPr>
              <a:t>----</a:t>
            </a:r>
            <a:r>
              <a:rPr lang="zh-CN" altLang="en-US" sz="2000" b="1" dirty="0">
                <a:solidFill>
                  <a:srgbClr val="0000FF"/>
                </a:solidFill>
              </a:rPr>
              <a:t>观察者模式、装饰模式等</a:t>
            </a:r>
            <a:r>
              <a:rPr lang="zh-CN" altLang="en-US" sz="2000" b="1" dirty="0"/>
              <a:t>。</a:t>
            </a:r>
          </a:p>
          <a:p>
            <a:pPr lvl="2" eaLnBrk="1" hangingPunct="1">
              <a:lnSpc>
                <a:spcPct val="80000"/>
              </a:lnSpc>
              <a:buSzPct val="95000"/>
              <a:buFont typeface="Wingdings" panose="05000000000000000000" pitchFamily="2" charset="2"/>
              <a:buChar char="Ø"/>
            </a:pPr>
            <a:r>
              <a:rPr lang="en-US" altLang="zh-CN" sz="2400" dirty="0"/>
              <a:t>The object interfaces must be designed very carefully</a:t>
            </a:r>
          </a:p>
          <a:p>
            <a:pPr lvl="1" eaLnBrk="1" hangingPunct="1">
              <a:lnSpc>
                <a:spcPct val="80000"/>
              </a:lnSpc>
              <a:buSzPct val="95000"/>
              <a:buFont typeface="Wingdings" panose="05000000000000000000" pitchFamily="2" charset="2"/>
              <a:buChar char="Ø"/>
            </a:pPr>
            <a:r>
              <a:rPr lang="en-US" altLang="zh-CN" dirty="0"/>
              <a:t>Each construction paradigm has advantages and disadvantages </a:t>
            </a:r>
            <a:r>
              <a:rPr lang="zh-CN" altLang="en-US" dirty="0"/>
              <a:t>（</a:t>
            </a:r>
            <a:r>
              <a:rPr lang="zh-CN" altLang="en-US" sz="2000" b="1" u="sng" dirty="0">
                <a:solidFill>
                  <a:srgbClr val="FF0000"/>
                </a:solidFill>
              </a:rPr>
              <a:t>本页强调：设计模式在软件设计中的位置</a:t>
            </a:r>
            <a:r>
              <a:rPr lang="zh-CN" altLang="en-US" dirty="0"/>
              <a:t>）</a:t>
            </a:r>
            <a:endParaRPr lang="en-US" altLang="zh-CN"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灯片编号占位符 5"/>
          <p:cNvSpPr>
            <a:spLocks noGrp="1"/>
          </p:cNvSpPr>
          <p:nvPr>
            <p:ph type="sldNum" sz="quarter" idx="12"/>
          </p:nvPr>
        </p:nvSpPr>
        <p:spPr>
          <a:xfrm>
            <a:off x="84138" y="6248400"/>
            <a:ext cx="742950"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D3911A5-6BD3-4FB9-B548-E7A9C9DDCB1D}" type="slidenum">
              <a:rPr kumimoji="0" lang="en-US" altLang="zh-CN" sz="2600">
                <a:solidFill>
                  <a:schemeClr val="bg1"/>
                </a:solidFill>
              </a:rPr>
              <a:pPr>
                <a:spcBef>
                  <a:spcPct val="0"/>
                </a:spcBef>
                <a:buClrTx/>
                <a:buSzTx/>
                <a:buFontTx/>
                <a:buNone/>
              </a:pPr>
              <a:t>113</a:t>
            </a:fld>
            <a:endParaRPr kumimoji="0" lang="en-US" altLang="zh-CN" sz="2600">
              <a:solidFill>
                <a:schemeClr val="bg1"/>
              </a:solidFill>
            </a:endParaRPr>
          </a:p>
        </p:txBody>
      </p:sp>
      <p:sp>
        <p:nvSpPr>
          <p:cNvPr id="199683" name="Rectangle 2"/>
          <p:cNvSpPr>
            <a:spLocks noGrp="1" noChangeArrowheads="1"/>
          </p:cNvSpPr>
          <p:nvPr>
            <p:ph type="title"/>
          </p:nvPr>
        </p:nvSpPr>
        <p:spPr>
          <a:xfrm>
            <a:off x="684213" y="549275"/>
            <a:ext cx="8229600" cy="762000"/>
          </a:xfrm>
        </p:spPr>
        <p:txBody>
          <a:bodyPr/>
          <a:lstStyle/>
          <a:p>
            <a:pPr eaLnBrk="1" hangingPunct="1"/>
            <a:r>
              <a:rPr lang="en-US" altLang="zh-CN">
                <a:solidFill>
                  <a:srgbClr val="0000CC"/>
                </a:solidFill>
              </a:rPr>
              <a:t> 6.6.1 Design Aids</a:t>
            </a:r>
            <a:r>
              <a:rPr lang="en-US" altLang="zh-CN" sz="2800">
                <a:solidFill>
                  <a:srgbClr val="0000CC"/>
                </a:solidFill>
              </a:rPr>
              <a:t> </a:t>
            </a:r>
            <a:r>
              <a:rPr lang="en-US" altLang="zh-CN" sz="3200" b="0">
                <a:solidFill>
                  <a:srgbClr val="0000CC"/>
                </a:solidFill>
              </a:rPr>
              <a:t>(</a:t>
            </a:r>
            <a:r>
              <a:rPr lang="zh-CN" altLang="en-US" sz="3200" b="0">
                <a:solidFill>
                  <a:srgbClr val="0000CC"/>
                </a:solidFill>
              </a:rPr>
              <a:t>设计助手</a:t>
            </a:r>
            <a:r>
              <a:rPr lang="en-US" altLang="zh-CN" sz="3200" b="0">
                <a:solidFill>
                  <a:srgbClr val="0000CC"/>
                </a:solidFill>
              </a:rPr>
              <a:t>)</a:t>
            </a:r>
          </a:p>
        </p:txBody>
      </p:sp>
      <p:sp>
        <p:nvSpPr>
          <p:cNvPr id="199684" name="Rectangle 3"/>
          <p:cNvSpPr>
            <a:spLocks noGrp="1" noChangeArrowheads="1"/>
          </p:cNvSpPr>
          <p:nvPr>
            <p:ph type="body" idx="1"/>
          </p:nvPr>
        </p:nvSpPr>
        <p:spPr>
          <a:xfrm>
            <a:off x="755650" y="1700213"/>
            <a:ext cx="8388350" cy="5157787"/>
          </a:xfrm>
        </p:spPr>
        <p:txBody>
          <a:bodyPr/>
          <a:lstStyle/>
          <a:p>
            <a:pPr eaLnBrk="1" hangingPunct="1">
              <a:lnSpc>
                <a:spcPct val="90000"/>
              </a:lnSpc>
              <a:buFontTx/>
              <a:buNone/>
            </a:pPr>
            <a:r>
              <a:rPr lang="en-US" altLang="zh-CN" sz="3200" dirty="0"/>
              <a:t>Design for Change </a:t>
            </a:r>
            <a:r>
              <a:rPr lang="en-US" altLang="zh-CN" b="1" dirty="0"/>
              <a:t>(</a:t>
            </a:r>
            <a:r>
              <a:rPr lang="zh-CN" altLang="en-US" b="1" dirty="0"/>
              <a:t>设计要适应变化</a:t>
            </a:r>
            <a:r>
              <a:rPr lang="en-US" altLang="zh-CN" b="1" dirty="0"/>
              <a:t>)</a:t>
            </a:r>
          </a:p>
          <a:p>
            <a:pPr eaLnBrk="1" hangingPunct="1">
              <a:lnSpc>
                <a:spcPct val="90000"/>
              </a:lnSpc>
              <a:buSzPct val="95000"/>
              <a:buFont typeface="Wingdings" panose="05000000000000000000" pitchFamily="2" charset="2"/>
              <a:buChar char="Ø"/>
            </a:pPr>
            <a:r>
              <a:rPr lang="en-US" altLang="zh-CN" sz="2400" dirty="0"/>
              <a:t>The only guideline is this : Design for Change</a:t>
            </a:r>
          </a:p>
          <a:p>
            <a:pPr eaLnBrk="1" hangingPunct="1">
              <a:lnSpc>
                <a:spcPct val="90000"/>
              </a:lnSpc>
              <a:buSzPct val="95000"/>
              <a:buFont typeface="Wingdings" panose="05000000000000000000" pitchFamily="2" charset="2"/>
              <a:buChar char="Ø"/>
            </a:pPr>
            <a:r>
              <a:rPr lang="en-US" altLang="zh-CN" sz="2400" dirty="0"/>
              <a:t>There are many OO-related techniques to help make the system more flexible and maintainable</a:t>
            </a:r>
          </a:p>
          <a:p>
            <a:pPr lvl="1" eaLnBrk="1" hangingPunct="1">
              <a:lnSpc>
                <a:spcPct val="90000"/>
              </a:lnSpc>
              <a:buSzPct val="95000"/>
              <a:buFont typeface="Wingdings" panose="05000000000000000000" pitchFamily="2" charset="2"/>
              <a:buChar char="Ø"/>
            </a:pPr>
            <a:r>
              <a:rPr lang="en-US" altLang="zh-CN" sz="2000" b="1" dirty="0"/>
              <a:t>A toolkit(</a:t>
            </a:r>
            <a:r>
              <a:rPr lang="zh-CN" altLang="en-US" sz="2000" b="1" dirty="0"/>
              <a:t>工具包</a:t>
            </a:r>
            <a:r>
              <a:rPr lang="en-US" altLang="zh-CN" sz="2000" b="1" dirty="0"/>
              <a:t>) is a set of related, reusable classes that provide a well-defined set of functionality</a:t>
            </a:r>
          </a:p>
          <a:p>
            <a:pPr lvl="1" eaLnBrk="1" hangingPunct="1">
              <a:lnSpc>
                <a:spcPct val="90000"/>
              </a:lnSpc>
              <a:buSzPct val="95000"/>
              <a:buFont typeface="Wingdings" panose="05000000000000000000" pitchFamily="2" charset="2"/>
              <a:buChar char="Ø"/>
            </a:pPr>
            <a:r>
              <a:rPr lang="en-US" altLang="zh-CN" sz="2000" b="1" dirty="0"/>
              <a:t>Frameworks and patterns are also design aids</a:t>
            </a:r>
            <a:r>
              <a:rPr lang="zh-CN" altLang="en-US" sz="2000" b="1" dirty="0"/>
              <a:t>（框架与模式）</a:t>
            </a:r>
            <a:endParaRPr lang="en-US" altLang="zh-CN" sz="2000" b="1" dirty="0"/>
          </a:p>
          <a:p>
            <a:pPr lvl="2" eaLnBrk="1" hangingPunct="1">
              <a:lnSpc>
                <a:spcPct val="90000"/>
              </a:lnSpc>
              <a:buSzPct val="95000"/>
              <a:buFont typeface="Wingdings" panose="05000000000000000000" pitchFamily="2" charset="2"/>
              <a:buChar char="Ø"/>
            </a:pPr>
            <a:r>
              <a:rPr lang="en-US" altLang="zh-CN" b="1" dirty="0"/>
              <a:t>Focused more on design reuse than on code reuse(</a:t>
            </a:r>
            <a:r>
              <a:rPr lang="zh-CN" altLang="en-US" b="1" u="sng" dirty="0">
                <a:solidFill>
                  <a:srgbClr val="0000FF"/>
                </a:solidFill>
              </a:rPr>
              <a:t>框架和模式更注重设计复用而不是代码复用</a:t>
            </a:r>
            <a:r>
              <a:rPr lang="en-US" altLang="zh-CN" b="1" dirty="0"/>
              <a:t>)</a:t>
            </a:r>
          </a:p>
          <a:p>
            <a:pPr lvl="2" eaLnBrk="1" hangingPunct="1">
              <a:lnSpc>
                <a:spcPct val="90000"/>
              </a:lnSpc>
              <a:buSzPct val="95000"/>
              <a:buFont typeface="Wingdings" panose="05000000000000000000" pitchFamily="2" charset="2"/>
              <a:buChar char="Ø"/>
            </a:pPr>
            <a:r>
              <a:rPr lang="en-US" altLang="zh-CN" b="1" dirty="0"/>
              <a:t>Example : MVC (Model-View-Controller) pattern</a:t>
            </a:r>
          </a:p>
          <a:p>
            <a:pPr lvl="2" eaLnBrk="1" hangingPunct="1">
              <a:lnSpc>
                <a:spcPct val="90000"/>
              </a:lnSpc>
              <a:buSzPct val="95000"/>
              <a:buFont typeface="Wingdings" panose="05000000000000000000" pitchFamily="2" charset="2"/>
              <a:buChar char="Ø"/>
            </a:pPr>
            <a:r>
              <a:rPr lang="en-US" altLang="zh-CN" b="1" dirty="0"/>
              <a:t>A framework is a reuse of part of a domain-specific design</a:t>
            </a:r>
          </a:p>
          <a:p>
            <a:pPr lvl="3" eaLnBrk="1" hangingPunct="1">
              <a:lnSpc>
                <a:spcPct val="90000"/>
              </a:lnSpc>
              <a:buSzPct val="95000"/>
              <a:buFont typeface="Wingdings" panose="05000000000000000000" pitchFamily="2" charset="2"/>
              <a:buChar char="Ø"/>
            </a:pPr>
            <a:r>
              <a:rPr lang="en-US" altLang="zh-CN" sz="2000" b="1" dirty="0"/>
              <a:t>More specialized(</a:t>
            </a:r>
            <a:r>
              <a:rPr lang="zh-CN" altLang="en-US" sz="2000" b="1" dirty="0"/>
              <a:t>具体</a:t>
            </a:r>
            <a:r>
              <a:rPr lang="en-US" altLang="zh-CN" sz="2000" b="1" dirty="0"/>
              <a:t>) than a design pattern</a:t>
            </a:r>
          </a:p>
          <a:p>
            <a:pPr lvl="3" eaLnBrk="1" hangingPunct="1">
              <a:lnSpc>
                <a:spcPct val="90000"/>
              </a:lnSpc>
              <a:buSzPct val="95000"/>
              <a:buFont typeface="Wingdings" panose="05000000000000000000" pitchFamily="2" charset="2"/>
              <a:buChar char="Ø"/>
            </a:pPr>
            <a:r>
              <a:rPr lang="en-US" altLang="zh-CN" sz="2000" b="1" dirty="0"/>
              <a:t>Framework can be expanded to suit the specific problem : frozen points, hot points</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灯片编号占位符 5"/>
          <p:cNvSpPr>
            <a:spLocks noGrp="1"/>
          </p:cNvSpPr>
          <p:nvPr>
            <p:ph type="sldNum" sz="quarter" idx="12"/>
          </p:nvPr>
        </p:nvSpPr>
        <p:spPr>
          <a:xfrm>
            <a:off x="84138" y="6248400"/>
            <a:ext cx="742950"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1942C99-DCB8-44E1-BFCF-221C18E602BF}" type="slidenum">
              <a:rPr kumimoji="0" lang="en-US" altLang="zh-CN" sz="2600">
                <a:solidFill>
                  <a:schemeClr val="bg1"/>
                </a:solidFill>
              </a:rPr>
              <a:pPr>
                <a:spcBef>
                  <a:spcPct val="0"/>
                </a:spcBef>
                <a:buClrTx/>
                <a:buSzTx/>
                <a:buFontTx/>
                <a:buNone/>
              </a:pPr>
              <a:t>114</a:t>
            </a:fld>
            <a:endParaRPr kumimoji="0" lang="en-US" altLang="zh-CN" sz="2600">
              <a:solidFill>
                <a:schemeClr val="bg1"/>
              </a:solidFill>
            </a:endParaRPr>
          </a:p>
        </p:txBody>
      </p:sp>
      <p:sp>
        <p:nvSpPr>
          <p:cNvPr id="200707" name="Rectangle 2"/>
          <p:cNvSpPr>
            <a:spLocks noGrp="1" noChangeArrowheads="1"/>
          </p:cNvSpPr>
          <p:nvPr>
            <p:ph type="title"/>
          </p:nvPr>
        </p:nvSpPr>
        <p:spPr>
          <a:xfrm>
            <a:off x="468313" y="620713"/>
            <a:ext cx="8604250" cy="762000"/>
          </a:xfrm>
        </p:spPr>
        <p:txBody>
          <a:bodyPr/>
          <a:lstStyle/>
          <a:p>
            <a:pPr eaLnBrk="1" hangingPunct="1"/>
            <a:r>
              <a:rPr lang="en-US" altLang="zh-CN">
                <a:solidFill>
                  <a:srgbClr val="0000CC"/>
                </a:solidFill>
              </a:rPr>
              <a:t> 6.6.2 User Interface Design</a:t>
            </a:r>
            <a:r>
              <a:rPr lang="en-US" altLang="zh-CN" sz="2800">
                <a:solidFill>
                  <a:srgbClr val="0000CC"/>
                </a:solidFill>
              </a:rPr>
              <a:t> (</a:t>
            </a:r>
            <a:r>
              <a:rPr lang="zh-CN" altLang="en-US" sz="2800">
                <a:solidFill>
                  <a:srgbClr val="0000CC"/>
                </a:solidFill>
              </a:rPr>
              <a:t>用户界面设计</a:t>
            </a:r>
            <a:r>
              <a:rPr lang="en-US" altLang="zh-CN" sz="2800">
                <a:solidFill>
                  <a:srgbClr val="0000CC"/>
                </a:solidFill>
              </a:rPr>
              <a:t>)</a:t>
            </a:r>
          </a:p>
        </p:txBody>
      </p:sp>
      <p:sp>
        <p:nvSpPr>
          <p:cNvPr id="200708" name="Rectangle 3"/>
          <p:cNvSpPr>
            <a:spLocks noGrp="1" noChangeArrowheads="1"/>
          </p:cNvSpPr>
          <p:nvPr>
            <p:ph type="body" idx="1"/>
          </p:nvPr>
        </p:nvSpPr>
        <p:spPr>
          <a:xfrm>
            <a:off x="755650" y="1711325"/>
            <a:ext cx="8388350" cy="5146675"/>
          </a:xfrm>
        </p:spPr>
        <p:txBody>
          <a:bodyPr/>
          <a:lstStyle/>
          <a:p>
            <a:pPr eaLnBrk="1" hangingPunct="1">
              <a:lnSpc>
                <a:spcPct val="90000"/>
              </a:lnSpc>
              <a:buFontTx/>
              <a:buNone/>
            </a:pPr>
            <a:r>
              <a:rPr lang="en-US" altLang="zh-CN" dirty="0"/>
              <a:t>Several aspects of OO Program Design</a:t>
            </a:r>
          </a:p>
          <a:p>
            <a:pPr eaLnBrk="1" hangingPunct="1">
              <a:lnSpc>
                <a:spcPct val="90000"/>
              </a:lnSpc>
              <a:buSzPct val="95000"/>
              <a:buFont typeface="Wingdings" panose="05000000000000000000" pitchFamily="2" charset="2"/>
              <a:buChar char="Ø"/>
            </a:pPr>
            <a:r>
              <a:rPr lang="en-US" altLang="zh-CN" sz="2400" dirty="0"/>
              <a:t>In UI program design, we must consider issues</a:t>
            </a:r>
          </a:p>
          <a:p>
            <a:pPr lvl="1" eaLnBrk="1" hangingPunct="1">
              <a:lnSpc>
                <a:spcPct val="90000"/>
              </a:lnSpc>
              <a:buSzPct val="95000"/>
              <a:buFont typeface="Wingdings" panose="05000000000000000000" pitchFamily="2" charset="2"/>
              <a:buChar char="Ø"/>
            </a:pPr>
            <a:r>
              <a:rPr lang="en-US" altLang="zh-CN" dirty="0"/>
              <a:t>Defining the </a:t>
            </a:r>
            <a:r>
              <a:rPr lang="en-US" altLang="zh-CN" u="sng" dirty="0">
                <a:solidFill>
                  <a:srgbClr val="0000FF"/>
                </a:solidFill>
              </a:rPr>
              <a:t>humans</a:t>
            </a:r>
            <a:r>
              <a:rPr lang="zh-CN" altLang="en-US" u="sng" dirty="0">
                <a:solidFill>
                  <a:srgbClr val="0000FF"/>
                </a:solidFill>
              </a:rPr>
              <a:t>（人）</a:t>
            </a:r>
            <a:r>
              <a:rPr lang="zh-CN" altLang="en-US" dirty="0"/>
              <a:t> </a:t>
            </a:r>
            <a:r>
              <a:rPr lang="en-US" altLang="zh-CN" dirty="0"/>
              <a:t>who will use the system</a:t>
            </a:r>
          </a:p>
          <a:p>
            <a:pPr lvl="1" eaLnBrk="1" hangingPunct="1">
              <a:lnSpc>
                <a:spcPct val="90000"/>
              </a:lnSpc>
              <a:buSzPct val="95000"/>
              <a:buFont typeface="Wingdings" panose="05000000000000000000" pitchFamily="2" charset="2"/>
              <a:buChar char="Ø"/>
            </a:pPr>
            <a:r>
              <a:rPr lang="en-US" altLang="zh-CN" dirty="0"/>
              <a:t>Developing </a:t>
            </a:r>
            <a:r>
              <a:rPr lang="en-US" altLang="zh-CN" u="sng" dirty="0">
                <a:solidFill>
                  <a:srgbClr val="0000FF"/>
                </a:solidFill>
              </a:rPr>
              <a:t>scenarios</a:t>
            </a:r>
            <a:r>
              <a:rPr lang="zh-CN" altLang="en-US" u="sng" dirty="0">
                <a:solidFill>
                  <a:srgbClr val="0000FF"/>
                </a:solidFill>
              </a:rPr>
              <a:t>（场景） </a:t>
            </a:r>
            <a:r>
              <a:rPr lang="en-US" altLang="zh-CN" dirty="0"/>
              <a:t>of the UIs</a:t>
            </a:r>
          </a:p>
          <a:p>
            <a:pPr lvl="1" eaLnBrk="1" hangingPunct="1">
              <a:lnSpc>
                <a:spcPct val="90000"/>
              </a:lnSpc>
              <a:buSzPct val="95000"/>
              <a:buFont typeface="Wingdings" panose="05000000000000000000" pitchFamily="2" charset="2"/>
              <a:buChar char="Ø"/>
            </a:pPr>
            <a:r>
              <a:rPr lang="en-US" altLang="zh-CN" dirty="0"/>
              <a:t>Designing a </a:t>
            </a:r>
            <a:r>
              <a:rPr lang="en-US" altLang="zh-CN" u="sng" dirty="0">
                <a:solidFill>
                  <a:srgbClr val="0000FF"/>
                </a:solidFill>
              </a:rPr>
              <a:t>hierarchy</a:t>
            </a:r>
            <a:r>
              <a:rPr lang="zh-CN" altLang="en-US" u="sng" dirty="0">
                <a:solidFill>
                  <a:srgbClr val="0000FF"/>
                </a:solidFill>
              </a:rPr>
              <a:t>（层次） </a:t>
            </a:r>
            <a:r>
              <a:rPr lang="en-US" altLang="zh-CN" u="sng" dirty="0">
                <a:solidFill>
                  <a:srgbClr val="0000FF"/>
                </a:solidFill>
              </a:rPr>
              <a:t>of user commands</a:t>
            </a:r>
          </a:p>
          <a:p>
            <a:pPr lvl="1" eaLnBrk="1" hangingPunct="1">
              <a:lnSpc>
                <a:spcPct val="90000"/>
              </a:lnSpc>
              <a:buSzPct val="95000"/>
              <a:buFont typeface="Wingdings" panose="05000000000000000000" pitchFamily="2" charset="2"/>
              <a:buChar char="Ø"/>
            </a:pPr>
            <a:r>
              <a:rPr lang="en-US" altLang="zh-CN" dirty="0"/>
              <a:t>Refining the </a:t>
            </a:r>
            <a:r>
              <a:rPr lang="en-US" altLang="zh-CN" u="sng" dirty="0">
                <a:solidFill>
                  <a:srgbClr val="0000FF"/>
                </a:solidFill>
              </a:rPr>
              <a:t>sequence</a:t>
            </a:r>
            <a:r>
              <a:rPr lang="zh-CN" altLang="en-US" u="sng" dirty="0">
                <a:solidFill>
                  <a:srgbClr val="0000FF"/>
                </a:solidFill>
              </a:rPr>
              <a:t>（时序） </a:t>
            </a:r>
            <a:r>
              <a:rPr lang="en-US" altLang="zh-CN" u="sng" dirty="0">
                <a:solidFill>
                  <a:srgbClr val="0000FF"/>
                </a:solidFill>
              </a:rPr>
              <a:t>of interactions</a:t>
            </a:r>
          </a:p>
          <a:p>
            <a:pPr lvl="1" eaLnBrk="1" hangingPunct="1">
              <a:lnSpc>
                <a:spcPct val="90000"/>
              </a:lnSpc>
              <a:buSzPct val="95000"/>
              <a:buFont typeface="Wingdings" panose="05000000000000000000" pitchFamily="2" charset="2"/>
              <a:buChar char="Ø"/>
            </a:pPr>
            <a:r>
              <a:rPr lang="en-US" altLang="zh-CN" dirty="0"/>
              <a:t>Designing the relevant </a:t>
            </a:r>
            <a:r>
              <a:rPr lang="en-US" altLang="zh-CN" dirty="0">
                <a:solidFill>
                  <a:srgbClr val="0000FF"/>
                </a:solidFill>
              </a:rPr>
              <a:t>classes</a:t>
            </a:r>
            <a:r>
              <a:rPr lang="zh-CN" altLang="en-US" dirty="0">
                <a:solidFill>
                  <a:srgbClr val="0000FF"/>
                </a:solidFill>
              </a:rPr>
              <a:t>（相关的类）</a:t>
            </a:r>
          </a:p>
          <a:p>
            <a:pPr lvl="1" eaLnBrk="1" hangingPunct="1">
              <a:lnSpc>
                <a:spcPct val="90000"/>
              </a:lnSpc>
              <a:buSzPct val="95000"/>
              <a:buFont typeface="Wingdings" panose="05000000000000000000" pitchFamily="2" charset="2"/>
              <a:buChar char="Ø"/>
            </a:pPr>
            <a:r>
              <a:rPr lang="en-US" altLang="zh-CN" u="sng" dirty="0">
                <a:solidFill>
                  <a:srgbClr val="0000FF"/>
                </a:solidFill>
              </a:rPr>
              <a:t>Integrating</a:t>
            </a:r>
            <a:r>
              <a:rPr lang="zh-CN" altLang="en-US" u="sng" dirty="0">
                <a:solidFill>
                  <a:srgbClr val="0000FF"/>
                </a:solidFill>
              </a:rPr>
              <a:t>（集成）</a:t>
            </a:r>
            <a:r>
              <a:rPr lang="zh-CN" altLang="en-US" dirty="0"/>
              <a:t> </a:t>
            </a:r>
            <a:r>
              <a:rPr lang="en-US" altLang="zh-CN" dirty="0"/>
              <a:t>the classes</a:t>
            </a:r>
          </a:p>
          <a:p>
            <a:pPr eaLnBrk="1" hangingPunct="1">
              <a:lnSpc>
                <a:spcPct val="90000"/>
              </a:lnSpc>
              <a:buSzPct val="95000"/>
              <a:buFont typeface="Wingdings" panose="05000000000000000000" pitchFamily="2" charset="2"/>
              <a:buChar char="Ø"/>
            </a:pPr>
            <a:r>
              <a:rPr lang="en-US" altLang="zh-CN" sz="2400" dirty="0"/>
              <a:t>The 1</a:t>
            </a:r>
            <a:r>
              <a:rPr lang="en-US" altLang="zh-CN" sz="2400" baseline="30000" dirty="0"/>
              <a:t>st</a:t>
            </a:r>
            <a:r>
              <a:rPr lang="en-US" altLang="zh-CN" sz="2400" dirty="0"/>
              <a:t> step in UI design is to layout the interaction on paper</a:t>
            </a:r>
            <a:r>
              <a:rPr lang="zh-CN" altLang="en-US" sz="2400" dirty="0"/>
              <a:t>（用户界面设计的第一步是以书面的形式布置交互）</a:t>
            </a:r>
          </a:p>
          <a:p>
            <a:pPr lvl="1" eaLnBrk="1" hangingPunct="1">
              <a:lnSpc>
                <a:spcPct val="90000"/>
              </a:lnSpc>
              <a:buSzPct val="95000"/>
              <a:buFont typeface="Wingdings" panose="05000000000000000000" pitchFamily="2" charset="2"/>
              <a:buChar char="Ø"/>
            </a:pPr>
            <a:r>
              <a:rPr lang="en-US" altLang="zh-CN" dirty="0"/>
              <a:t>see </a:t>
            </a:r>
            <a:r>
              <a:rPr lang="en-US" altLang="zh-CN" dirty="0">
                <a:hlinkClick r:id="rId2" action="ppaction://hlinksldjump"/>
              </a:rPr>
              <a:t>Fig 6.26</a:t>
            </a:r>
            <a:r>
              <a:rPr lang="en-US" altLang="zh-CN" dirty="0"/>
              <a:t> (</a:t>
            </a:r>
            <a:r>
              <a:rPr lang="zh-CN" altLang="en-US" dirty="0"/>
              <a:t>从纸制文档到软件屏幕</a:t>
            </a:r>
            <a:r>
              <a:rPr lang="en-US" altLang="zh-CN" dirty="0"/>
              <a:t>)</a:t>
            </a:r>
          </a:p>
          <a:p>
            <a:pPr lvl="1" eaLnBrk="1" hangingPunct="1">
              <a:lnSpc>
                <a:spcPct val="90000"/>
              </a:lnSpc>
              <a:buSzPct val="95000"/>
              <a:buFont typeface="Wingdings" panose="05000000000000000000" pitchFamily="2" charset="2"/>
              <a:buChar char="Ø"/>
            </a:pPr>
            <a:r>
              <a:rPr lang="en-US" altLang="zh-CN" dirty="0"/>
              <a:t>see </a:t>
            </a:r>
            <a:r>
              <a:rPr lang="en-US" altLang="zh-CN" dirty="0">
                <a:hlinkClick r:id="rId3" action="ppaction://hlinksldjump"/>
              </a:rPr>
              <a:t>Fig 6.27</a:t>
            </a:r>
            <a:r>
              <a:rPr lang="en-US" altLang="zh-CN" dirty="0"/>
              <a:t> (</a:t>
            </a:r>
            <a:r>
              <a:rPr lang="zh-CN" altLang="en-US" dirty="0"/>
              <a:t>新的付帐屏幕的可能设计</a:t>
            </a:r>
            <a:r>
              <a:rPr lang="en-US" altLang="zh-CN" dirty="0"/>
              <a:t>)</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灯片编号占位符 3"/>
          <p:cNvSpPr>
            <a:spLocks noGrp="1"/>
          </p:cNvSpPr>
          <p:nvPr>
            <p:ph type="sldNum" sz="quarter" idx="12"/>
          </p:nvPr>
        </p:nvSpPr>
        <p:spPr>
          <a:xfrm>
            <a:off x="84138" y="6248400"/>
            <a:ext cx="742950"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BCC2541-386D-4CB4-BB5B-7F15A10422A2}" type="slidenum">
              <a:rPr kumimoji="0" lang="en-US" altLang="zh-CN" sz="2600">
                <a:solidFill>
                  <a:schemeClr val="bg1"/>
                </a:solidFill>
              </a:rPr>
              <a:pPr>
                <a:spcBef>
                  <a:spcPct val="0"/>
                </a:spcBef>
                <a:buClrTx/>
                <a:buSzTx/>
                <a:buFontTx/>
                <a:buNone/>
              </a:pPr>
              <a:t>115</a:t>
            </a:fld>
            <a:endParaRPr kumimoji="0" lang="en-US" altLang="zh-CN" sz="2600">
              <a:solidFill>
                <a:schemeClr val="bg1"/>
              </a:solidFill>
            </a:endParaRPr>
          </a:p>
        </p:txBody>
      </p:sp>
      <p:sp>
        <p:nvSpPr>
          <p:cNvPr id="201731" name="Rectangle 2"/>
          <p:cNvSpPr>
            <a:spLocks noGrp="1" noChangeArrowheads="1"/>
          </p:cNvSpPr>
          <p:nvPr>
            <p:ph type="title" idx="4294967295"/>
          </p:nvPr>
        </p:nvSpPr>
        <p:spPr>
          <a:xfrm>
            <a:off x="1116013" y="4797425"/>
            <a:ext cx="7543800" cy="685800"/>
          </a:xfrm>
        </p:spPr>
        <p:txBody>
          <a:bodyPr/>
          <a:lstStyle/>
          <a:p>
            <a:pPr eaLnBrk="1" hangingPunct="1"/>
            <a:r>
              <a:rPr lang="en-US" altLang="zh-CN" sz="2400" dirty="0"/>
              <a:t>Fig 6.26 Transition from paper to screen.</a:t>
            </a:r>
          </a:p>
        </p:txBody>
      </p:sp>
      <p:pic>
        <p:nvPicPr>
          <p:cNvPr id="2017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404813"/>
            <a:ext cx="8351838" cy="418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sp>
        <p:nvSpPr>
          <p:cNvPr id="201733" name="Text Box 5"/>
          <p:cNvSpPr txBox="1">
            <a:spLocks noChangeArrowheads="1"/>
          </p:cNvSpPr>
          <p:nvPr/>
        </p:nvSpPr>
        <p:spPr bwMode="auto">
          <a:xfrm>
            <a:off x="900113" y="5805488"/>
            <a:ext cx="7632700" cy="831850"/>
          </a:xfrm>
          <a:prstGeom prst="rect">
            <a:avLst/>
          </a:prstGeom>
          <a:solidFill>
            <a:srgbClr val="CCFFFF"/>
          </a:solidFill>
          <a:ln w="9525">
            <a:solidFill>
              <a:srgbClr val="800000"/>
            </a:solidFill>
            <a:miter lim="800000"/>
            <a:headEnd/>
            <a:tailEnd/>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若用户同意这样的屏幕表单设计，下一步就是设计一个或多个类以实现这个屏幕，则有可能如下页图所示：</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灯片编号占位符 3"/>
          <p:cNvSpPr>
            <a:spLocks noGrp="1"/>
          </p:cNvSpPr>
          <p:nvPr>
            <p:ph type="sldNum" sz="quarter" idx="12"/>
          </p:nvPr>
        </p:nvSpPr>
        <p:spPr>
          <a:xfrm>
            <a:off x="84138" y="6248400"/>
            <a:ext cx="742950"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A91E927-89DA-4C0A-9EA6-F1612B41208B}" type="slidenum">
              <a:rPr kumimoji="0" lang="en-US" altLang="zh-CN" sz="2600">
                <a:solidFill>
                  <a:schemeClr val="bg1"/>
                </a:solidFill>
              </a:rPr>
              <a:pPr>
                <a:spcBef>
                  <a:spcPct val="0"/>
                </a:spcBef>
                <a:buClrTx/>
                <a:buSzTx/>
                <a:buFontTx/>
                <a:buNone/>
              </a:pPr>
              <a:t>116</a:t>
            </a:fld>
            <a:endParaRPr kumimoji="0" lang="en-US" altLang="zh-CN" sz="2600">
              <a:solidFill>
                <a:schemeClr val="bg1"/>
              </a:solidFill>
            </a:endParaRPr>
          </a:p>
        </p:txBody>
      </p:sp>
      <p:sp>
        <p:nvSpPr>
          <p:cNvPr id="202755" name="Rectangle 2"/>
          <p:cNvSpPr>
            <a:spLocks noGrp="1" noChangeArrowheads="1"/>
          </p:cNvSpPr>
          <p:nvPr>
            <p:ph type="title" idx="4294967295"/>
          </p:nvPr>
        </p:nvSpPr>
        <p:spPr>
          <a:xfrm>
            <a:off x="1331913" y="6021388"/>
            <a:ext cx="7543800" cy="620712"/>
          </a:xfrm>
        </p:spPr>
        <p:txBody>
          <a:bodyPr/>
          <a:lstStyle/>
          <a:p>
            <a:pPr eaLnBrk="1" hangingPunct="1"/>
            <a:r>
              <a:rPr lang="en-US" altLang="zh-CN" sz="2400" dirty="0"/>
              <a:t>Fig 6.27 Possible design for new billing screen</a:t>
            </a:r>
          </a:p>
        </p:txBody>
      </p:sp>
      <p:pic>
        <p:nvPicPr>
          <p:cNvPr id="2027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688" y="1916832"/>
            <a:ext cx="8723312" cy="432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sp>
        <p:nvSpPr>
          <p:cNvPr id="202757" name="Text Box 6"/>
          <p:cNvSpPr txBox="1">
            <a:spLocks noChangeArrowheads="1"/>
          </p:cNvSpPr>
          <p:nvPr/>
        </p:nvSpPr>
        <p:spPr bwMode="auto">
          <a:xfrm>
            <a:off x="179388" y="44450"/>
            <a:ext cx="8964612" cy="1938992"/>
          </a:xfrm>
          <a:prstGeom prst="rect">
            <a:avLst/>
          </a:prstGeom>
          <a:solidFill>
            <a:schemeClr val="accent2">
              <a:lumMod val="20000"/>
              <a:lumOff val="80000"/>
            </a:schemeClr>
          </a:solidFill>
          <a:ln w="9525">
            <a:solidFill>
              <a:srgbClr val="800000"/>
            </a:solidFill>
            <a:miter lim="800000"/>
            <a:headEnd/>
            <a:tailEnd/>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dirty="0"/>
              <a:t>注意：此设计包含一个</a:t>
            </a:r>
            <a:r>
              <a:rPr lang="en-US" altLang="zh-CN" sz="2400" dirty="0"/>
              <a:t>OK</a:t>
            </a:r>
            <a:r>
              <a:rPr lang="zh-CN" altLang="en-US" sz="2400" dirty="0"/>
              <a:t>按钮类和一个文本框类，而这些对象反映的是问题的解决方案。在</a:t>
            </a:r>
            <a:r>
              <a:rPr lang="zh-CN" altLang="en-US" sz="2400" u="sng" dirty="0">
                <a:solidFill>
                  <a:srgbClr val="0000FF"/>
                </a:solidFill>
              </a:rPr>
              <a:t>软件生命周期中，当从理解问题的阶段转到生成解决方案的时候，对象和类的集合通常会不断增长</a:t>
            </a:r>
            <a:r>
              <a:rPr lang="zh-CN" altLang="en-US" sz="2400" dirty="0"/>
              <a:t>。如下图的实现方法之一：完成结账还需要一个控制类来协调完成，而其中的某些内容需要和界面进行交互。</a:t>
            </a:r>
            <a:endParaRPr lang="en-US" altLang="zh-CN" sz="2400"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1"/>
          <p:cNvSpPr>
            <a:spLocks noGrp="1" noChangeArrowheads="1"/>
          </p:cNvSpPr>
          <p:nvPr>
            <p:ph type="title" idx="4294967295"/>
          </p:nvPr>
        </p:nvSpPr>
        <p:spPr>
          <a:xfrm>
            <a:off x="891604" y="419100"/>
            <a:ext cx="8216900" cy="7080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3200" dirty="0"/>
              <a:t>Designing User Interfaces (continued)</a:t>
            </a:r>
            <a:endParaRPr lang="en-GB" altLang="zh-CN" sz="3200" dirty="0"/>
          </a:p>
        </p:txBody>
      </p:sp>
      <p:sp>
        <p:nvSpPr>
          <p:cNvPr id="8" name="Rectangle 3"/>
          <p:cNvSpPr txBox="1">
            <a:spLocks noChangeArrowheads="1"/>
          </p:cNvSpPr>
          <p:nvPr/>
        </p:nvSpPr>
        <p:spPr bwMode="auto">
          <a:xfrm>
            <a:off x="762000" y="1700808"/>
            <a:ext cx="7912100" cy="3312368"/>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anose="020B0602030504020204" pitchFamily="34" charset="0"/>
              <a:buChar char="•"/>
              <a:defRPr/>
            </a:pPr>
            <a:endParaRPr lang="en-US" sz="2400" kern="0" dirty="0">
              <a:latin typeface="+mn-lt"/>
              <a:ea typeface="+mn-ea"/>
              <a:cs typeface="+mn-cs"/>
            </a:endParaRPr>
          </a:p>
        </p:txBody>
      </p:sp>
      <p:sp>
        <p:nvSpPr>
          <p:cNvPr id="5" name="Rectangle 2"/>
          <p:cNvSpPr txBox="1">
            <a:spLocks noChangeArrowheads="1"/>
          </p:cNvSpPr>
          <p:nvPr/>
        </p:nvSpPr>
        <p:spPr bwMode="auto">
          <a:xfrm>
            <a:off x="694531" y="1864716"/>
            <a:ext cx="8212138" cy="3076451"/>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anose="020B0602030504020204" pitchFamily="34" charset="0"/>
              <a:buChar char="•"/>
              <a:defRPr/>
            </a:pPr>
            <a:endParaRPr lang="en-US" sz="2400" kern="0" dirty="0">
              <a:latin typeface="+mn-lt"/>
              <a:ea typeface="+mn-ea"/>
              <a:cs typeface="+mn-cs"/>
            </a:endParaRPr>
          </a:p>
        </p:txBody>
      </p:sp>
      <p:pic>
        <p:nvPicPr>
          <p:cNvPr id="94213" name="Picture 5" descr="Slide38.JPG"/>
          <p:cNvPicPr>
            <a:picLocks noChangeAspect="1"/>
          </p:cNvPicPr>
          <p:nvPr/>
        </p:nvPicPr>
        <p:blipFill>
          <a:blip r:embed="rId3">
            <a:extLst>
              <a:ext uri="{28A0092B-C50C-407E-A947-70E740481C1C}">
                <a14:useLocalDpi xmlns:a14="http://schemas.microsoft.com/office/drawing/2010/main" val="0"/>
              </a:ext>
            </a:extLst>
          </a:blip>
          <a:srcRect l="22501" t="6667" r="6667" b="61111"/>
          <a:stretch>
            <a:fillRect/>
          </a:stretch>
        </p:blipFill>
        <p:spPr bwMode="auto">
          <a:xfrm>
            <a:off x="762000" y="2438400"/>
            <a:ext cx="7593013"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Grp="1" noChangeArrowheads="1"/>
          </p:cNvSpPr>
          <p:nvPr>
            <p:ph type="title" idx="4294967295"/>
          </p:nvPr>
        </p:nvSpPr>
        <p:spPr>
          <a:xfrm>
            <a:off x="1259632" y="5733256"/>
            <a:ext cx="7543800" cy="1008112"/>
          </a:xfrm>
        </p:spPr>
        <p:txBody>
          <a:bodyPr/>
          <a:lstStyle/>
          <a:p>
            <a:pPr eaLnBrk="1" hangingPunct="1"/>
            <a:r>
              <a:rPr lang="en-US" altLang="zh-CN" sz="2400" dirty="0"/>
              <a:t>Fig 6.38 </a:t>
            </a:r>
            <a:r>
              <a:rPr lang="en-US" altLang="zh-CN" sz="2400" u="sng" dirty="0">
                <a:solidFill>
                  <a:srgbClr val="0000FF"/>
                </a:solidFill>
              </a:rPr>
              <a:t>Possible design </a:t>
            </a:r>
            <a:r>
              <a:rPr lang="en-US" altLang="zh-CN" sz="2400" dirty="0"/>
              <a:t>for new billing screen </a:t>
            </a:r>
            <a:r>
              <a:rPr lang="zh-CN" altLang="en-US" sz="2400" dirty="0"/>
              <a:t>。</a:t>
            </a:r>
            <a:br>
              <a:rPr lang="en-US" altLang="zh-CN" sz="2400" dirty="0"/>
            </a:br>
            <a:r>
              <a:rPr lang="zh-CN" altLang="en-US" sz="2400" dirty="0"/>
              <a:t>另一种相似的设计思路（存在</a:t>
            </a:r>
            <a:r>
              <a:rPr lang="en-US" altLang="zh-CN" sz="2400" dirty="0"/>
              <a:t>account</a:t>
            </a:r>
            <a:r>
              <a:rPr lang="zh-CN" altLang="en-US" sz="2400" dirty="0"/>
              <a:t>类时的设计，涉及挂账、匿名账户等等额外的处理需求等。）</a:t>
            </a:r>
            <a:endParaRPr lang="en-US" altLang="zh-CN" sz="2400" dirty="0"/>
          </a:p>
        </p:txBody>
      </p:sp>
    </p:spTree>
    <p:extLst>
      <p:ext uri="{BB962C8B-B14F-4D97-AF65-F5344CB8AC3E}">
        <p14:creationId xmlns:p14="http://schemas.microsoft.com/office/powerpoint/2010/main" val="549796238"/>
      </p:ext>
    </p:extLst>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灯片编号占位符 5"/>
          <p:cNvSpPr>
            <a:spLocks noGrp="1"/>
          </p:cNvSpPr>
          <p:nvPr>
            <p:ph type="sldNum" sz="quarter" idx="12"/>
          </p:nvPr>
        </p:nvSpPr>
        <p:spPr>
          <a:xfrm>
            <a:off x="84138" y="6248400"/>
            <a:ext cx="742950"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6A87182-FC9A-49FA-ABF1-E489ACD78387}" type="slidenum">
              <a:rPr kumimoji="0" lang="en-US" altLang="zh-CN" sz="2600">
                <a:solidFill>
                  <a:schemeClr val="bg1"/>
                </a:solidFill>
              </a:rPr>
              <a:pPr>
                <a:spcBef>
                  <a:spcPct val="0"/>
                </a:spcBef>
                <a:buClrTx/>
                <a:buSzTx/>
                <a:buFontTx/>
                <a:buNone/>
              </a:pPr>
              <a:t>118</a:t>
            </a:fld>
            <a:endParaRPr kumimoji="0" lang="en-US" altLang="zh-CN" sz="2600">
              <a:solidFill>
                <a:schemeClr val="bg1"/>
              </a:solidFill>
            </a:endParaRPr>
          </a:p>
        </p:txBody>
      </p:sp>
      <p:sp>
        <p:nvSpPr>
          <p:cNvPr id="203779" name="Rectangle 2"/>
          <p:cNvSpPr>
            <a:spLocks noGrp="1" noChangeArrowheads="1"/>
          </p:cNvSpPr>
          <p:nvPr>
            <p:ph type="title"/>
          </p:nvPr>
        </p:nvSpPr>
        <p:spPr>
          <a:xfrm>
            <a:off x="685800" y="650875"/>
            <a:ext cx="8229600" cy="762000"/>
          </a:xfrm>
        </p:spPr>
        <p:txBody>
          <a:bodyPr/>
          <a:lstStyle/>
          <a:p>
            <a:pPr eaLnBrk="1" hangingPunct="1"/>
            <a:r>
              <a:rPr lang="en-US" altLang="zh-CN" sz="3200">
                <a:solidFill>
                  <a:srgbClr val="0000CC"/>
                </a:solidFill>
              </a:rPr>
              <a:t>6.6.3 Data Management Design </a:t>
            </a:r>
            <a:r>
              <a:rPr lang="en-US" altLang="zh-CN" sz="2400">
                <a:solidFill>
                  <a:srgbClr val="0000CC"/>
                </a:solidFill>
              </a:rPr>
              <a:t>(</a:t>
            </a:r>
            <a:r>
              <a:rPr lang="zh-CN" altLang="en-US" sz="2400">
                <a:solidFill>
                  <a:srgbClr val="0000CC"/>
                </a:solidFill>
              </a:rPr>
              <a:t>数据管理设计</a:t>
            </a:r>
            <a:r>
              <a:rPr lang="en-US" altLang="zh-CN" sz="2400">
                <a:solidFill>
                  <a:srgbClr val="0000CC"/>
                </a:solidFill>
              </a:rPr>
              <a:t>) </a:t>
            </a:r>
          </a:p>
        </p:txBody>
      </p:sp>
      <p:sp>
        <p:nvSpPr>
          <p:cNvPr id="203780" name="Rectangle 3"/>
          <p:cNvSpPr>
            <a:spLocks noGrp="1" noChangeArrowheads="1"/>
          </p:cNvSpPr>
          <p:nvPr>
            <p:ph type="body" idx="1"/>
          </p:nvPr>
        </p:nvSpPr>
        <p:spPr>
          <a:xfrm>
            <a:off x="755650" y="1755775"/>
            <a:ext cx="8388350" cy="4913313"/>
          </a:xfrm>
        </p:spPr>
        <p:txBody>
          <a:bodyPr/>
          <a:lstStyle/>
          <a:p>
            <a:pPr eaLnBrk="1" hangingPunct="1">
              <a:buFontTx/>
              <a:buNone/>
            </a:pPr>
            <a:r>
              <a:rPr lang="en-US" altLang="zh-CN" dirty="0"/>
              <a:t>Address ways to store and recover persistent objects </a:t>
            </a:r>
            <a:r>
              <a:rPr lang="en-US" altLang="zh-CN" sz="2400" b="1" dirty="0"/>
              <a:t>(</a:t>
            </a:r>
            <a:r>
              <a:rPr lang="zh-CN" altLang="en-US" sz="2400" b="1" dirty="0"/>
              <a:t>程序设计强调存储和恢复持久性对象的方法</a:t>
            </a:r>
            <a:r>
              <a:rPr lang="en-US" altLang="zh-CN" sz="2400" b="1" dirty="0"/>
              <a:t>)</a:t>
            </a:r>
          </a:p>
          <a:p>
            <a:pPr eaLnBrk="1" hangingPunct="1">
              <a:buFont typeface="Wingdings" panose="05000000000000000000" pitchFamily="2" charset="2"/>
              <a:buChar char="Ø"/>
            </a:pPr>
            <a:r>
              <a:rPr lang="en-US" altLang="zh-CN" sz="2000" b="1" dirty="0"/>
              <a:t>It takes into account the system requirements concerning performance and space (</a:t>
            </a:r>
            <a:r>
              <a:rPr lang="zh-CN" altLang="en-US" sz="2000" b="1" dirty="0"/>
              <a:t>数据管理考虑性能和空间方面的系统需求</a:t>
            </a:r>
            <a:r>
              <a:rPr lang="en-US" altLang="zh-CN" sz="2000" b="1" dirty="0"/>
              <a:t>)</a:t>
            </a:r>
          </a:p>
          <a:p>
            <a:pPr eaLnBrk="1" hangingPunct="1">
              <a:buFont typeface="Wingdings" panose="05000000000000000000" pitchFamily="2" charset="2"/>
              <a:buChar char="Ø"/>
            </a:pPr>
            <a:r>
              <a:rPr lang="en-US" altLang="zh-CN" sz="2000" b="1" dirty="0"/>
              <a:t>We can perform this task in 4 steps</a:t>
            </a:r>
          </a:p>
          <a:p>
            <a:pPr lvl="1" eaLnBrk="1" hangingPunct="1">
              <a:buFont typeface="Wingdings" panose="05000000000000000000" pitchFamily="2" charset="2"/>
              <a:buChar char="Ø"/>
            </a:pPr>
            <a:r>
              <a:rPr lang="en-US" altLang="zh-CN" sz="1800" b="1" dirty="0">
                <a:solidFill>
                  <a:srgbClr val="0000FF"/>
                </a:solidFill>
              </a:rPr>
              <a:t>Identify the data, data structures and relationships among them</a:t>
            </a:r>
            <a:r>
              <a:rPr lang="zh-CN" altLang="en-US" sz="1800" b="1" dirty="0">
                <a:solidFill>
                  <a:srgbClr val="0000FF"/>
                </a:solidFill>
              </a:rPr>
              <a:t>（识别数据、数据结构及其关系。）</a:t>
            </a:r>
            <a:endParaRPr lang="en-US" altLang="zh-CN" sz="1800" b="1" dirty="0">
              <a:solidFill>
                <a:srgbClr val="0000FF"/>
              </a:solidFill>
            </a:endParaRPr>
          </a:p>
          <a:p>
            <a:pPr lvl="1" eaLnBrk="1" hangingPunct="1">
              <a:buFont typeface="Wingdings" panose="05000000000000000000" pitchFamily="2" charset="2"/>
              <a:buChar char="Ø"/>
            </a:pPr>
            <a:r>
              <a:rPr lang="en-US" altLang="zh-CN" sz="1800" b="1" dirty="0">
                <a:solidFill>
                  <a:srgbClr val="0000FF"/>
                </a:solidFill>
              </a:rPr>
              <a:t>Design services to manage them</a:t>
            </a:r>
            <a:r>
              <a:rPr lang="zh-CN" altLang="en-US" sz="1800" b="1" dirty="0">
                <a:solidFill>
                  <a:srgbClr val="0000FF"/>
                </a:solidFill>
              </a:rPr>
              <a:t>（设计服务以管理数据结构等。）</a:t>
            </a:r>
            <a:endParaRPr lang="en-US" altLang="zh-CN" sz="1800" b="1" dirty="0">
              <a:solidFill>
                <a:srgbClr val="0000FF"/>
              </a:solidFill>
            </a:endParaRPr>
          </a:p>
          <a:p>
            <a:pPr lvl="1" eaLnBrk="1" hangingPunct="1">
              <a:buFont typeface="Wingdings" panose="05000000000000000000" pitchFamily="2" charset="2"/>
              <a:buChar char="Ø"/>
            </a:pPr>
            <a:r>
              <a:rPr lang="en-US" altLang="zh-CN" sz="1800" b="1" dirty="0">
                <a:solidFill>
                  <a:srgbClr val="0000FF"/>
                </a:solidFill>
              </a:rPr>
              <a:t>Find tools to implement them</a:t>
            </a:r>
            <a:r>
              <a:rPr lang="zh-CN" altLang="en-US" sz="1800" b="1" dirty="0">
                <a:solidFill>
                  <a:srgbClr val="0000FF"/>
                </a:solidFill>
              </a:rPr>
              <a:t>（找出工具，如数据库管理系统。）</a:t>
            </a:r>
            <a:endParaRPr lang="en-US" altLang="zh-CN" sz="1800" b="1" dirty="0">
              <a:solidFill>
                <a:srgbClr val="0000FF"/>
              </a:solidFill>
            </a:endParaRPr>
          </a:p>
          <a:p>
            <a:pPr lvl="1" eaLnBrk="1" hangingPunct="1">
              <a:buFont typeface="Wingdings" panose="05000000000000000000" pitchFamily="2" charset="2"/>
              <a:buChar char="Ø"/>
            </a:pPr>
            <a:r>
              <a:rPr lang="en-US" altLang="zh-CN" sz="1800" b="1" dirty="0">
                <a:solidFill>
                  <a:srgbClr val="0000FF"/>
                </a:solidFill>
              </a:rPr>
              <a:t>Design classes to oversee the management functions(</a:t>
            </a:r>
            <a:r>
              <a:rPr lang="zh-CN" altLang="en-US" sz="1800" b="1" dirty="0">
                <a:solidFill>
                  <a:srgbClr val="0000FF"/>
                </a:solidFill>
              </a:rPr>
              <a:t>设计类以检查</a:t>
            </a:r>
            <a:r>
              <a:rPr lang="en-US" altLang="zh-CN" sz="1800" b="1" dirty="0">
                <a:solidFill>
                  <a:srgbClr val="0000FF"/>
                </a:solidFill>
              </a:rPr>
              <a:t>)</a:t>
            </a:r>
          </a:p>
          <a:p>
            <a:pPr eaLnBrk="1" hangingPunct="1">
              <a:buFont typeface="Wingdings" panose="05000000000000000000" pitchFamily="2" charset="2"/>
              <a:buChar char="Ø"/>
            </a:pPr>
            <a:r>
              <a:rPr lang="en-US" altLang="zh-CN" sz="2000" b="1" dirty="0"/>
              <a:t>An OO solution can use conventional file or relational databases</a:t>
            </a:r>
          </a:p>
          <a:p>
            <a:pPr lvl="1" eaLnBrk="1" hangingPunct="1">
              <a:buFont typeface="Wingdings" panose="05000000000000000000" pitchFamily="2" charset="2"/>
              <a:buChar char="Ø"/>
            </a:pPr>
            <a:r>
              <a:rPr lang="en-US" altLang="zh-CN" sz="2000" b="1" dirty="0"/>
              <a:t>See Fig 6.36 (</a:t>
            </a:r>
            <a:r>
              <a:rPr lang="zh-CN" altLang="en-US" sz="2000" b="1" dirty="0"/>
              <a:t>例如</a:t>
            </a:r>
            <a:r>
              <a:rPr lang="en-US" altLang="zh-CN" sz="2000" b="1" dirty="0"/>
              <a:t>,</a:t>
            </a:r>
            <a:r>
              <a:rPr lang="zh-CN" altLang="en-US" sz="2000" b="1" dirty="0"/>
              <a:t>下页图的</a:t>
            </a:r>
            <a:r>
              <a:rPr lang="en-US" altLang="zh-CN" sz="2000" b="1" dirty="0"/>
              <a:t>vehicle maintenance</a:t>
            </a:r>
            <a:r>
              <a:rPr lang="zh-CN" altLang="en-US" sz="2000" b="1" dirty="0"/>
              <a:t>可能是临时的</a:t>
            </a:r>
            <a:r>
              <a:rPr lang="en-US" altLang="zh-CN" sz="2000" b="1" dirty="0"/>
              <a:t>)</a:t>
            </a:r>
          </a:p>
          <a:p>
            <a:pPr lvl="1" eaLnBrk="1" hangingPunct="1">
              <a:buFont typeface="Wingdings" panose="05000000000000000000" pitchFamily="2" charset="2"/>
              <a:buChar char="Ø"/>
            </a:pPr>
            <a:r>
              <a:rPr lang="en-US" altLang="zh-CN" sz="2000" b="1" dirty="0"/>
              <a:t>It might be needed to set up tables and extra tables to capture the relationships(</a:t>
            </a:r>
            <a:r>
              <a:rPr lang="zh-CN" altLang="en-US" sz="2000" b="1" dirty="0"/>
              <a:t>运用关系数据库解决</a:t>
            </a:r>
            <a:r>
              <a:rPr lang="en-US" altLang="zh-CN" sz="2000" b="1" dirty="0"/>
              <a:t>)</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灯片编号占位符 3"/>
          <p:cNvSpPr>
            <a:spLocks noGrp="1"/>
          </p:cNvSpPr>
          <p:nvPr>
            <p:ph type="sldNum" sz="quarter" idx="12"/>
          </p:nvPr>
        </p:nvSpPr>
        <p:spPr>
          <a:xfrm>
            <a:off x="84138" y="6248400"/>
            <a:ext cx="742950"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E6BD23F-D73C-4D84-BE85-5CB8FF3629F2}" type="slidenum">
              <a:rPr kumimoji="0" lang="en-US" altLang="zh-CN" sz="2600">
                <a:solidFill>
                  <a:schemeClr val="bg1"/>
                </a:solidFill>
              </a:rPr>
              <a:pPr>
                <a:spcBef>
                  <a:spcPct val="0"/>
                </a:spcBef>
                <a:buClrTx/>
                <a:buSzTx/>
                <a:buFontTx/>
                <a:buNone/>
              </a:pPr>
              <a:t>119</a:t>
            </a:fld>
            <a:endParaRPr kumimoji="0" lang="en-US" altLang="zh-CN" sz="2600">
              <a:solidFill>
                <a:schemeClr val="bg1"/>
              </a:solidFill>
            </a:endParaRPr>
          </a:p>
        </p:txBody>
      </p:sp>
      <p:sp>
        <p:nvSpPr>
          <p:cNvPr id="204803" name="Rectangle 2"/>
          <p:cNvSpPr>
            <a:spLocks noGrp="1" noChangeArrowheads="1"/>
          </p:cNvSpPr>
          <p:nvPr>
            <p:ph type="title" idx="4294967295"/>
          </p:nvPr>
        </p:nvSpPr>
        <p:spPr>
          <a:xfrm rot="10800000" flipV="1">
            <a:off x="952500" y="6127750"/>
            <a:ext cx="8083550" cy="685800"/>
          </a:xfrm>
        </p:spPr>
        <p:txBody>
          <a:bodyPr/>
          <a:lstStyle/>
          <a:p>
            <a:pPr eaLnBrk="1" hangingPunct="1"/>
            <a:r>
              <a:rPr lang="en-US" altLang="zh-CN" sz="2400"/>
              <a:t>Fig 6.36 Implementing the classes using a relational database</a:t>
            </a:r>
          </a:p>
        </p:txBody>
      </p:sp>
      <p:pic>
        <p:nvPicPr>
          <p:cNvPr id="2048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36525"/>
            <a:ext cx="3338512"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sp>
        <p:nvSpPr>
          <p:cNvPr id="204805" name="Text Box 5"/>
          <p:cNvSpPr txBox="1">
            <a:spLocks noChangeArrowheads="1"/>
          </p:cNvSpPr>
          <p:nvPr/>
        </p:nvSpPr>
        <p:spPr bwMode="auto">
          <a:xfrm>
            <a:off x="4040188" y="669925"/>
            <a:ext cx="464820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b="1">
                <a:latin typeface="Comic Sans MS" panose="030F0702030302020204" pitchFamily="66" charset="0"/>
              </a:rPr>
              <a:t>  Vehicle</a:t>
            </a:r>
            <a:br>
              <a:rPr lang="en-US" altLang="zh-CN" sz="1800" b="1">
                <a:latin typeface="Comic Sans MS" panose="030F0702030302020204" pitchFamily="66" charset="0"/>
              </a:rPr>
            </a:br>
            <a:r>
              <a:rPr lang="en-US" altLang="zh-CN" sz="1800" b="1">
                <a:latin typeface="Comic Sans MS" panose="030F0702030302020204" pitchFamily="66" charset="0"/>
              </a:rPr>
              <a:t>Maintenance   ID   discount_rate price</a:t>
            </a:r>
          </a:p>
          <a:p>
            <a:pPr eaLnBrk="1" hangingPunct="1">
              <a:spcBef>
                <a:spcPct val="50000"/>
              </a:spcBef>
              <a:buClrTx/>
              <a:buSzTx/>
              <a:buFontTx/>
              <a:buNone/>
            </a:pPr>
            <a:r>
              <a:rPr lang="en-US" altLang="zh-CN" sz="1800" b="1">
                <a:latin typeface="Comic Sans MS" panose="030F0702030302020204" pitchFamily="66" charset="0"/>
              </a:rPr>
              <a:t>                  1         10          20</a:t>
            </a:r>
            <a:br>
              <a:rPr lang="en-US" altLang="zh-CN" sz="1800" b="1">
                <a:latin typeface="Comic Sans MS" panose="030F0702030302020204" pitchFamily="66" charset="0"/>
              </a:rPr>
            </a:br>
            <a:r>
              <a:rPr lang="en-US" altLang="zh-CN" sz="1800" b="1">
                <a:latin typeface="Comic Sans MS" panose="030F0702030302020204" pitchFamily="66" charset="0"/>
              </a:rPr>
              <a:t>                  2         10          35</a:t>
            </a:r>
            <a:br>
              <a:rPr lang="en-US" altLang="zh-CN" sz="1800" b="1">
                <a:latin typeface="Comic Sans MS" panose="030F0702030302020204" pitchFamily="66" charset="0"/>
              </a:rPr>
            </a:br>
            <a:r>
              <a:rPr lang="en-US" altLang="zh-CN" sz="1800" b="1">
                <a:latin typeface="Comic Sans MS" panose="030F0702030302020204" pitchFamily="66" charset="0"/>
              </a:rPr>
              <a:t>                  3         15           5</a:t>
            </a:r>
          </a:p>
          <a:p>
            <a:pPr eaLnBrk="1" hangingPunct="1">
              <a:spcBef>
                <a:spcPct val="50000"/>
              </a:spcBef>
              <a:buClrTx/>
              <a:buSzTx/>
              <a:buFontTx/>
              <a:buNone/>
            </a:pPr>
            <a:r>
              <a:rPr lang="en-US" altLang="zh-CN" sz="1800" b="1">
                <a:latin typeface="Comic Sans MS" panose="030F0702030302020204" pitchFamily="66" charset="0"/>
              </a:rPr>
              <a:t>                  </a:t>
            </a:r>
          </a:p>
        </p:txBody>
      </p:sp>
      <p:sp>
        <p:nvSpPr>
          <p:cNvPr id="204806" name="Text Box 6"/>
          <p:cNvSpPr txBox="1">
            <a:spLocks noChangeArrowheads="1"/>
          </p:cNvSpPr>
          <p:nvPr/>
        </p:nvSpPr>
        <p:spPr bwMode="auto">
          <a:xfrm>
            <a:off x="4040188" y="2235200"/>
            <a:ext cx="4648200"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b="1">
                <a:latin typeface="Comic Sans MS" panose="030F0702030302020204" pitchFamily="66" charset="0"/>
              </a:rPr>
              <a:t>  part X</a:t>
            </a:r>
            <a:br>
              <a:rPr lang="en-US" altLang="zh-CN" sz="1800" b="1">
                <a:latin typeface="Comic Sans MS" panose="030F0702030302020204" pitchFamily="66" charset="0"/>
              </a:rPr>
            </a:br>
            <a:r>
              <a:rPr lang="en-US" altLang="zh-CN" sz="1800" b="1">
                <a:latin typeface="Comic Sans MS" panose="030F0702030302020204" pitchFamily="66" charset="0"/>
              </a:rPr>
              <a:t>   vehicle   ID   part_number</a:t>
            </a:r>
          </a:p>
          <a:p>
            <a:pPr eaLnBrk="1" hangingPunct="1">
              <a:spcBef>
                <a:spcPct val="50000"/>
              </a:spcBef>
              <a:buClrTx/>
              <a:buSzTx/>
              <a:buFontTx/>
              <a:buNone/>
            </a:pPr>
            <a:r>
              <a:rPr lang="en-US" altLang="zh-CN" sz="1800" b="1">
                <a:latin typeface="Comic Sans MS" panose="030F0702030302020204" pitchFamily="66" charset="0"/>
              </a:rPr>
              <a:t>               1        1</a:t>
            </a:r>
            <a:br>
              <a:rPr lang="en-US" altLang="zh-CN" sz="1800" b="1">
                <a:latin typeface="Comic Sans MS" panose="030F0702030302020204" pitchFamily="66" charset="0"/>
              </a:rPr>
            </a:br>
            <a:r>
              <a:rPr lang="en-US" altLang="zh-CN" sz="1800" b="1">
                <a:latin typeface="Comic Sans MS" panose="030F0702030302020204" pitchFamily="66" charset="0"/>
              </a:rPr>
              <a:t>               2        12</a:t>
            </a:r>
            <a:br>
              <a:rPr lang="en-US" altLang="zh-CN" sz="1800" b="1">
                <a:latin typeface="Comic Sans MS" panose="030F0702030302020204" pitchFamily="66" charset="0"/>
              </a:rPr>
            </a:br>
            <a:r>
              <a:rPr lang="en-US" altLang="zh-CN" sz="1800" b="1">
                <a:latin typeface="Comic Sans MS" panose="030F0702030302020204" pitchFamily="66" charset="0"/>
              </a:rPr>
              <a:t>               3        6</a:t>
            </a:r>
          </a:p>
        </p:txBody>
      </p:sp>
      <p:sp>
        <p:nvSpPr>
          <p:cNvPr id="204807" name="Line 7"/>
          <p:cNvSpPr>
            <a:spLocks noChangeShapeType="1"/>
          </p:cNvSpPr>
          <p:nvPr/>
        </p:nvSpPr>
        <p:spPr bwMode="auto">
          <a:xfrm>
            <a:off x="4192588" y="1355725"/>
            <a:ext cx="44958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08" name="Line 8"/>
          <p:cNvSpPr>
            <a:spLocks noChangeShapeType="1"/>
          </p:cNvSpPr>
          <p:nvPr/>
        </p:nvSpPr>
        <p:spPr bwMode="auto">
          <a:xfrm>
            <a:off x="5640388" y="1050925"/>
            <a:ext cx="0" cy="11430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09" name="Line 9"/>
          <p:cNvSpPr>
            <a:spLocks noChangeShapeType="1"/>
          </p:cNvSpPr>
          <p:nvPr/>
        </p:nvSpPr>
        <p:spPr bwMode="auto">
          <a:xfrm>
            <a:off x="4268788" y="2879725"/>
            <a:ext cx="32766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10" name="Line 10"/>
          <p:cNvSpPr>
            <a:spLocks noChangeShapeType="1"/>
          </p:cNvSpPr>
          <p:nvPr/>
        </p:nvSpPr>
        <p:spPr bwMode="auto">
          <a:xfrm>
            <a:off x="5259388" y="2574925"/>
            <a:ext cx="0" cy="12954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11" name="Text Box 11"/>
          <p:cNvSpPr txBox="1">
            <a:spLocks noChangeArrowheads="1"/>
          </p:cNvSpPr>
          <p:nvPr/>
        </p:nvSpPr>
        <p:spPr bwMode="auto">
          <a:xfrm>
            <a:off x="4268788" y="3946525"/>
            <a:ext cx="3886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zh-CN" sz="1800">
              <a:latin typeface="Times New Roman" panose="02020603050405020304" pitchFamily="18" charset="0"/>
            </a:endParaRPr>
          </a:p>
        </p:txBody>
      </p:sp>
      <p:sp>
        <p:nvSpPr>
          <p:cNvPr id="204812" name="Text Box 12"/>
          <p:cNvSpPr txBox="1">
            <a:spLocks noChangeArrowheads="1"/>
          </p:cNvSpPr>
          <p:nvPr/>
        </p:nvSpPr>
        <p:spPr bwMode="auto">
          <a:xfrm>
            <a:off x="3635375" y="4202113"/>
            <a:ext cx="5257800"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b="1">
                <a:latin typeface="Comic Sans MS" panose="030F0702030302020204" pitchFamily="66" charset="0"/>
              </a:rPr>
              <a:t>Part   part_  min_    current_ price discount</a:t>
            </a:r>
            <a:br>
              <a:rPr lang="en-US" altLang="zh-CN" sz="1800" b="1">
                <a:latin typeface="Comic Sans MS" panose="030F0702030302020204" pitchFamily="66" charset="0"/>
              </a:rPr>
            </a:br>
            <a:r>
              <a:rPr lang="en-US" altLang="zh-CN" sz="1800" b="1">
                <a:latin typeface="Comic Sans MS" panose="030F0702030302020204" pitchFamily="66" charset="0"/>
              </a:rPr>
              <a:t>       number quantity quantity        </a:t>
            </a:r>
          </a:p>
          <a:p>
            <a:pPr eaLnBrk="1" hangingPunct="1">
              <a:spcBef>
                <a:spcPct val="50000"/>
              </a:spcBef>
              <a:buClrTx/>
              <a:buSzTx/>
              <a:buFontTx/>
              <a:buNone/>
            </a:pPr>
            <a:r>
              <a:rPr lang="en-US" altLang="zh-CN" sz="1800" b="1">
                <a:latin typeface="Comic Sans MS" panose="030F0702030302020204" pitchFamily="66" charset="0"/>
              </a:rPr>
              <a:t>          1       10       20    134.00  0.0</a:t>
            </a:r>
            <a:br>
              <a:rPr lang="en-US" altLang="zh-CN" sz="1800" b="1">
                <a:latin typeface="Comic Sans MS" panose="030F0702030302020204" pitchFamily="66" charset="0"/>
              </a:rPr>
            </a:br>
            <a:r>
              <a:rPr lang="en-US" altLang="zh-CN" sz="1800" b="1">
                <a:latin typeface="Comic Sans MS" panose="030F0702030302020204" pitchFamily="66" charset="0"/>
              </a:rPr>
              <a:t>          2       10       14      6.50   0.0</a:t>
            </a:r>
            <a:br>
              <a:rPr lang="en-US" altLang="zh-CN" sz="1800" b="1">
                <a:latin typeface="Comic Sans MS" panose="030F0702030302020204" pitchFamily="66" charset="0"/>
              </a:rPr>
            </a:br>
            <a:r>
              <a:rPr lang="en-US" altLang="zh-CN" sz="1800" b="1">
                <a:latin typeface="Comic Sans MS" panose="030F0702030302020204" pitchFamily="66" charset="0"/>
              </a:rPr>
              <a:t>          3       15       25      21.75  5.0</a:t>
            </a:r>
          </a:p>
        </p:txBody>
      </p:sp>
      <p:sp>
        <p:nvSpPr>
          <p:cNvPr id="204813" name="Line 13"/>
          <p:cNvSpPr>
            <a:spLocks noChangeShapeType="1"/>
          </p:cNvSpPr>
          <p:nvPr/>
        </p:nvSpPr>
        <p:spPr bwMode="auto">
          <a:xfrm>
            <a:off x="3430588" y="4556125"/>
            <a:ext cx="52578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14" name="Line 14"/>
          <p:cNvSpPr>
            <a:spLocks noChangeShapeType="1"/>
          </p:cNvSpPr>
          <p:nvPr/>
        </p:nvSpPr>
        <p:spPr bwMode="auto">
          <a:xfrm>
            <a:off x="4192588" y="4175125"/>
            <a:ext cx="0" cy="12192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15" name="AutoShape 15"/>
          <p:cNvSpPr>
            <a:spLocks noChangeArrowheads="1"/>
          </p:cNvSpPr>
          <p:nvPr/>
        </p:nvSpPr>
        <p:spPr bwMode="auto">
          <a:xfrm>
            <a:off x="2592388" y="2955925"/>
            <a:ext cx="2286000" cy="457200"/>
          </a:xfrm>
          <a:prstGeom prst="rightArrow">
            <a:avLst>
              <a:gd name="adj1" fmla="val 50000"/>
              <a:gd name="adj2" fmla="val 125000"/>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04816" name="AutoShape 16"/>
          <p:cNvSpPr>
            <a:spLocks noChangeArrowheads="1"/>
          </p:cNvSpPr>
          <p:nvPr/>
        </p:nvSpPr>
        <p:spPr bwMode="auto">
          <a:xfrm rot="1200000">
            <a:off x="2820988" y="3565525"/>
            <a:ext cx="1524000" cy="457200"/>
          </a:xfrm>
          <a:prstGeom prst="rightArrow">
            <a:avLst>
              <a:gd name="adj1" fmla="val 50000"/>
              <a:gd name="adj2" fmla="val 83333"/>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04817" name="AutoShape 17"/>
          <p:cNvSpPr>
            <a:spLocks noChangeArrowheads="1"/>
          </p:cNvSpPr>
          <p:nvPr/>
        </p:nvSpPr>
        <p:spPr bwMode="auto">
          <a:xfrm rot="-1200000">
            <a:off x="3049588" y="1889125"/>
            <a:ext cx="1676400" cy="533400"/>
          </a:xfrm>
          <a:prstGeom prst="rightArrow">
            <a:avLst>
              <a:gd name="adj1" fmla="val 50000"/>
              <a:gd name="adj2" fmla="val 78571"/>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04818" name="TextBox 17"/>
          <p:cNvSpPr txBox="1">
            <a:spLocks noChangeArrowheads="1"/>
          </p:cNvSpPr>
          <p:nvPr/>
        </p:nvSpPr>
        <p:spPr bwMode="auto">
          <a:xfrm>
            <a:off x="3779838" y="76200"/>
            <a:ext cx="5184775" cy="40005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b="1"/>
              <a:t>注：书上的图</a:t>
            </a:r>
            <a:r>
              <a:rPr lang="en-US" altLang="zh-CN" sz="2000" b="1"/>
              <a:t>6-36</a:t>
            </a:r>
            <a:r>
              <a:rPr lang="zh-CN" altLang="en-US" sz="2000" b="1"/>
              <a:t>是使用</a:t>
            </a:r>
            <a:r>
              <a:rPr lang="en-US" altLang="zh-CN" sz="2000" b="1"/>
              <a:t>OO</a:t>
            </a:r>
            <a:r>
              <a:rPr lang="zh-CN" altLang="en-US" sz="2000" b="1"/>
              <a:t>的数据库实现类</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248B438-94D2-4485-A8F2-86293D7CF50A}" type="slidenum">
              <a:rPr kumimoji="0" lang="en-US" altLang="zh-CN" sz="2600">
                <a:solidFill>
                  <a:schemeClr val="bg1"/>
                </a:solidFill>
              </a:rPr>
              <a:pPr>
                <a:spcBef>
                  <a:spcPct val="0"/>
                </a:spcBef>
                <a:buClrTx/>
                <a:buSzTx/>
                <a:buFontTx/>
                <a:buNone/>
              </a:pPr>
              <a:t>12</a:t>
            </a:fld>
            <a:endParaRPr kumimoji="0" lang="en-US" altLang="zh-CN" sz="2600">
              <a:solidFill>
                <a:schemeClr val="bg1"/>
              </a:solidFill>
            </a:endParaRPr>
          </a:p>
        </p:txBody>
      </p:sp>
      <p:sp>
        <p:nvSpPr>
          <p:cNvPr id="22531" name="Rectangle 2"/>
          <p:cNvSpPr>
            <a:spLocks noGrp="1" noChangeArrowheads="1"/>
          </p:cNvSpPr>
          <p:nvPr>
            <p:ph type="title"/>
          </p:nvPr>
        </p:nvSpPr>
        <p:spPr/>
        <p:txBody>
          <a:bodyPr/>
          <a:lstStyle/>
          <a:p>
            <a:pPr eaLnBrk="1" hangingPunct="1"/>
            <a:r>
              <a:rPr lang="en-US" altLang="zh-CN" sz="3200"/>
              <a:t>     Chapter 6  Considering Object</a:t>
            </a:r>
          </a:p>
        </p:txBody>
      </p:sp>
      <p:sp>
        <p:nvSpPr>
          <p:cNvPr id="22532"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dirty="0">
                <a:solidFill>
                  <a:schemeClr val="bg2"/>
                </a:solidFill>
                <a:sym typeface="Wingdings 2" panose="05020102010507070707" pitchFamily="18" charset="2"/>
              </a:rPr>
              <a:t>  definition of </a:t>
            </a:r>
            <a:r>
              <a:rPr lang="en-US" altLang="zh-CN" sz="2400" b="1" u="sng" dirty="0">
                <a:solidFill>
                  <a:srgbClr val="FF0066"/>
                </a:solidFill>
                <a:sym typeface="Wingdings 2" panose="05020102010507070707" pitchFamily="18" charset="2"/>
              </a:rPr>
              <a:t>OO process</a:t>
            </a:r>
            <a:r>
              <a:rPr lang="en-US" altLang="zh-CN" sz="2400" b="1" dirty="0">
                <a:solidFill>
                  <a:schemeClr val="bg2"/>
                </a:solidFill>
                <a:sym typeface="Wingdings 2" panose="05020102010507070707" pitchFamily="18" charset="2"/>
              </a:rPr>
              <a:t> :</a:t>
            </a:r>
          </a:p>
          <a:p>
            <a:pPr eaLnBrk="1" hangingPunct="1">
              <a:lnSpc>
                <a:spcPct val="90000"/>
              </a:lnSpc>
              <a:buFontTx/>
              <a:buNone/>
            </a:pPr>
            <a:r>
              <a:rPr lang="en-US" altLang="zh-CN" sz="2400" b="1" dirty="0">
                <a:solidFill>
                  <a:schemeClr val="bg2"/>
                </a:solidFill>
                <a:sym typeface="Wingdings 2" panose="05020102010507070707" pitchFamily="18" charset="2"/>
              </a:rPr>
              <a:t>   </a:t>
            </a:r>
            <a:r>
              <a:rPr lang="en-US" altLang="zh-CN" sz="2400" b="1" u="sng" dirty="0">
                <a:solidFill>
                  <a:srgbClr val="0000FF"/>
                </a:solidFill>
                <a:sym typeface="Wingdings 2" panose="05020102010507070707" pitchFamily="18" charset="2"/>
              </a:rPr>
              <a:t>OO requirement + OO high-level design + OO lower-</a:t>
            </a:r>
          </a:p>
          <a:p>
            <a:pPr eaLnBrk="1" hangingPunct="1">
              <a:lnSpc>
                <a:spcPct val="90000"/>
              </a:lnSpc>
              <a:buFontTx/>
              <a:buNone/>
            </a:pPr>
            <a:r>
              <a:rPr lang="en-US" altLang="zh-CN" sz="2400" b="1" dirty="0">
                <a:solidFill>
                  <a:schemeClr val="bg2"/>
                </a:solidFill>
                <a:sym typeface="Wingdings 2" panose="05020102010507070707" pitchFamily="18" charset="2"/>
              </a:rPr>
              <a:t>   </a:t>
            </a:r>
            <a:r>
              <a:rPr lang="en-US" altLang="zh-CN" sz="2400" b="1" u="sng" dirty="0">
                <a:solidFill>
                  <a:srgbClr val="0000FF"/>
                </a:solidFill>
                <a:sym typeface="Wingdings 2" panose="05020102010507070707" pitchFamily="18" charset="2"/>
              </a:rPr>
              <a:t>level design + OOP + OO testing</a:t>
            </a:r>
            <a:r>
              <a:rPr lang="en-US" altLang="zh-CN" sz="2400" b="1" dirty="0">
                <a:solidFill>
                  <a:schemeClr val="bg2"/>
                </a:solidFill>
                <a:sym typeface="Wingdings 2" panose="05020102010507070707" pitchFamily="18" charset="2"/>
              </a:rPr>
              <a:t> </a:t>
            </a:r>
          </a:p>
          <a:p>
            <a:pPr eaLnBrk="1" hangingPunct="1">
              <a:lnSpc>
                <a:spcPct val="90000"/>
              </a:lnSpc>
              <a:buFontTx/>
              <a:buNone/>
            </a:pPr>
            <a:r>
              <a:rPr lang="en-US" altLang="zh-CN" sz="2400" b="1" dirty="0">
                <a:solidFill>
                  <a:schemeClr val="bg2"/>
                </a:solidFill>
                <a:sym typeface="Wingdings 2" panose="05020102010507070707" pitchFamily="18" charset="2"/>
              </a:rPr>
              <a:t>   </a:t>
            </a:r>
          </a:p>
          <a:p>
            <a:pPr eaLnBrk="1" hangingPunct="1">
              <a:lnSpc>
                <a:spcPct val="90000"/>
              </a:lnSpc>
              <a:buFontTx/>
              <a:buNone/>
            </a:pPr>
            <a:r>
              <a:rPr lang="en-US" altLang="zh-CN" sz="2400" b="1" dirty="0">
                <a:solidFill>
                  <a:schemeClr val="bg2"/>
                </a:solidFill>
                <a:sym typeface="Wingdings 2" panose="05020102010507070707" pitchFamily="18" charset="2"/>
              </a:rPr>
              <a:t> </a:t>
            </a:r>
            <a:r>
              <a:rPr lang="en-US" altLang="zh-CN" sz="2400" b="1" u="sng" dirty="0">
                <a:solidFill>
                  <a:srgbClr val="0000FF"/>
                </a:solidFill>
                <a:sym typeface="Wingdings 2" panose="05020102010507070707" pitchFamily="18" charset="2"/>
              </a:rPr>
              <a:t>*</a:t>
            </a:r>
            <a:r>
              <a:rPr lang="en-US" altLang="zh-CN" sz="2400" b="1" dirty="0">
                <a:solidFill>
                  <a:schemeClr val="bg2"/>
                </a:solidFill>
                <a:sym typeface="Wingdings 2" panose="05020102010507070707" pitchFamily="18" charset="2"/>
              </a:rPr>
              <a:t> </a:t>
            </a:r>
            <a:r>
              <a:rPr lang="en-US" altLang="zh-CN" sz="2400" b="1" dirty="0"/>
              <a:t>The</a:t>
            </a:r>
            <a:r>
              <a:rPr lang="en-US" altLang="zh-CN" sz="2400" b="1" u="sng" dirty="0">
                <a:solidFill>
                  <a:srgbClr val="0000FF"/>
                </a:solidFill>
              </a:rPr>
              <a:t> characteristics</a:t>
            </a:r>
            <a:r>
              <a:rPr lang="en-US" altLang="zh-CN" sz="2400" b="1" dirty="0"/>
              <a:t> of OO development processes:</a:t>
            </a:r>
            <a:endParaRPr lang="en-US" altLang="zh-CN" sz="2400" b="1" dirty="0">
              <a:solidFill>
                <a:schemeClr val="bg2"/>
              </a:solidFill>
              <a:sym typeface="Wingdings 2" panose="05020102010507070707" pitchFamily="18" charset="2"/>
            </a:endParaRPr>
          </a:p>
          <a:p>
            <a:pPr eaLnBrk="1" hangingPunct="1">
              <a:lnSpc>
                <a:spcPct val="90000"/>
              </a:lnSpc>
              <a:buFontTx/>
              <a:buNone/>
            </a:pPr>
            <a:r>
              <a:rPr lang="en-US" altLang="zh-CN" sz="2400" b="1" dirty="0">
                <a:solidFill>
                  <a:schemeClr val="bg2"/>
                </a:solidFill>
                <a:sym typeface="Wingdings 2" panose="05020102010507070707" pitchFamily="18" charset="2"/>
              </a:rPr>
              <a:t>   A: </a:t>
            </a:r>
            <a:r>
              <a:rPr lang="en-US" altLang="zh-CN" sz="2400" b="1" dirty="0"/>
              <a:t>The </a:t>
            </a:r>
            <a:r>
              <a:rPr lang="en-US" altLang="zh-CN" sz="2400" b="1" u="sng" dirty="0">
                <a:solidFill>
                  <a:srgbClr val="0000FF"/>
                </a:solidFill>
              </a:rPr>
              <a:t>cross-the-process consistency</a:t>
            </a:r>
            <a:r>
              <a:rPr lang="en-US" altLang="zh-CN" sz="2400" b="1" dirty="0"/>
              <a:t> is a key </a:t>
            </a:r>
          </a:p>
          <a:p>
            <a:pPr eaLnBrk="1" hangingPunct="1">
              <a:lnSpc>
                <a:spcPct val="90000"/>
              </a:lnSpc>
              <a:buFontTx/>
              <a:buNone/>
            </a:pPr>
            <a:r>
              <a:rPr lang="en-US" altLang="zh-CN" sz="2400" b="1" dirty="0"/>
              <a:t>        difference between traditional procedure and the </a:t>
            </a:r>
          </a:p>
          <a:p>
            <a:pPr eaLnBrk="1" hangingPunct="1">
              <a:lnSpc>
                <a:spcPct val="90000"/>
              </a:lnSpc>
              <a:buFontTx/>
              <a:buNone/>
            </a:pPr>
            <a:r>
              <a:rPr lang="en-US" altLang="zh-CN" sz="2400" b="1" dirty="0"/>
              <a:t>        OO development process</a:t>
            </a:r>
            <a:endParaRPr lang="en-US" altLang="zh-CN" sz="2400" b="1" dirty="0">
              <a:solidFill>
                <a:schemeClr val="bg2"/>
              </a:solidFill>
              <a:sym typeface="Wingdings 2" panose="05020102010507070707" pitchFamily="18" charset="2"/>
            </a:endParaRPr>
          </a:p>
          <a:p>
            <a:pPr eaLnBrk="1" hangingPunct="1">
              <a:lnSpc>
                <a:spcPct val="90000"/>
              </a:lnSpc>
              <a:buFontTx/>
              <a:buNone/>
            </a:pPr>
            <a:r>
              <a:rPr lang="en-US" altLang="zh-CN" sz="2400" b="1" dirty="0">
                <a:solidFill>
                  <a:schemeClr val="bg2"/>
                </a:solidFill>
                <a:sym typeface="Wingdings 2" panose="05020102010507070707" pitchFamily="18" charset="2"/>
              </a:rPr>
              <a:t>   B: </a:t>
            </a:r>
            <a:r>
              <a:rPr lang="en-US" altLang="zh-CN" sz="2400" b="1" dirty="0"/>
              <a:t>OO is a </a:t>
            </a:r>
            <a:r>
              <a:rPr lang="en-US" altLang="zh-CN" sz="2400" b="1" u="sng" dirty="0">
                <a:solidFill>
                  <a:schemeClr val="bg2"/>
                </a:solidFill>
              </a:rPr>
              <a:t>philosophy</a:t>
            </a:r>
            <a:r>
              <a:rPr lang="en-US" altLang="zh-CN" sz="2400" b="1" dirty="0"/>
              <a:t> of problem and solution</a:t>
            </a:r>
          </a:p>
          <a:p>
            <a:pPr eaLnBrk="1" hangingPunct="1">
              <a:lnSpc>
                <a:spcPct val="90000"/>
              </a:lnSpc>
              <a:buFontTx/>
              <a:buNone/>
            </a:pPr>
            <a:r>
              <a:rPr lang="en-US" altLang="zh-CN" sz="2400" b="1" dirty="0"/>
              <a:t>        representation, not a life-cycle by itself (OO</a:t>
            </a:r>
            <a:r>
              <a:rPr lang="zh-CN" altLang="en-US" sz="2400" b="1" dirty="0"/>
              <a:t>方法在软件制作全流程上尚缺乏理论支持，比如测试理论等</a:t>
            </a:r>
            <a:r>
              <a:rPr lang="en-US" altLang="zh-CN" sz="2400" b="1" dirty="0"/>
              <a:t>)</a:t>
            </a:r>
            <a:endParaRPr lang="en-US" altLang="zh-CN" sz="2400" b="1" dirty="0">
              <a:solidFill>
                <a:schemeClr val="bg2"/>
              </a:solidFill>
              <a:sym typeface="Wingdings 2" panose="05020102010507070707" pitchFamily="18" charset="2"/>
            </a:endParaRPr>
          </a:p>
          <a:p>
            <a:pPr eaLnBrk="1" hangingPunct="1">
              <a:lnSpc>
                <a:spcPct val="90000"/>
              </a:lnSpc>
              <a:buFontTx/>
              <a:buNone/>
            </a:pPr>
            <a:r>
              <a:rPr lang="en-US" altLang="zh-CN" sz="2400" b="1" dirty="0">
                <a:solidFill>
                  <a:schemeClr val="bg2"/>
                </a:solidFill>
                <a:sym typeface="Wingdings 2" panose="05020102010507070707" pitchFamily="18" charset="2"/>
              </a:rPr>
              <a:t>   C: </a:t>
            </a:r>
            <a:r>
              <a:rPr lang="en-US" altLang="zh-CN" sz="2400" b="1" dirty="0"/>
              <a:t>OO can be used in many different software life-</a:t>
            </a:r>
          </a:p>
          <a:p>
            <a:pPr eaLnBrk="1" hangingPunct="1">
              <a:lnSpc>
                <a:spcPct val="90000"/>
              </a:lnSpc>
              <a:buFontTx/>
              <a:buNone/>
            </a:pPr>
            <a:r>
              <a:rPr lang="en-US" altLang="zh-CN" sz="2400" b="1" dirty="0"/>
              <a:t>       cycle</a:t>
            </a: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此说法挺高傲且自信的，但也无法规避上述缺点</a:t>
            </a:r>
            <a:r>
              <a:rPr lang="en-US" altLang="zh-CN" sz="2400" b="1" dirty="0">
                <a:solidFill>
                  <a:schemeClr val="bg2"/>
                </a:solidFill>
                <a:sym typeface="Wingdings 2" panose="05020102010507070707" pitchFamily="18" charset="2"/>
              </a:rPr>
              <a:t>)</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灯片编号占位符 5"/>
          <p:cNvSpPr>
            <a:spLocks noGrp="1"/>
          </p:cNvSpPr>
          <p:nvPr>
            <p:ph type="sldNum" sz="quarter" idx="12"/>
          </p:nvPr>
        </p:nvSpPr>
        <p:spPr>
          <a:xfrm>
            <a:off x="84138" y="6248400"/>
            <a:ext cx="742950"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441EF8B-634F-4E73-9FA3-1313388A1018}" type="slidenum">
              <a:rPr kumimoji="0" lang="en-US" altLang="zh-CN" sz="2600">
                <a:solidFill>
                  <a:schemeClr val="bg1"/>
                </a:solidFill>
              </a:rPr>
              <a:pPr>
                <a:spcBef>
                  <a:spcPct val="0"/>
                </a:spcBef>
                <a:buClrTx/>
                <a:buSzTx/>
                <a:buFontTx/>
                <a:buNone/>
              </a:pPr>
              <a:t>120</a:t>
            </a:fld>
            <a:endParaRPr kumimoji="0" lang="en-US" altLang="zh-CN" sz="2600">
              <a:solidFill>
                <a:schemeClr val="bg1"/>
              </a:solidFill>
            </a:endParaRPr>
          </a:p>
        </p:txBody>
      </p:sp>
      <p:sp>
        <p:nvSpPr>
          <p:cNvPr id="205827" name="Rectangle 2"/>
          <p:cNvSpPr>
            <a:spLocks noGrp="1" noChangeArrowheads="1"/>
          </p:cNvSpPr>
          <p:nvPr>
            <p:ph type="title"/>
          </p:nvPr>
        </p:nvSpPr>
        <p:spPr>
          <a:xfrm>
            <a:off x="685800" y="620713"/>
            <a:ext cx="8458200" cy="762000"/>
          </a:xfrm>
        </p:spPr>
        <p:txBody>
          <a:bodyPr/>
          <a:lstStyle/>
          <a:p>
            <a:pPr eaLnBrk="1" hangingPunct="1"/>
            <a:r>
              <a:rPr lang="en-US" altLang="zh-CN" sz="3200">
                <a:solidFill>
                  <a:srgbClr val="0000CC"/>
                </a:solidFill>
              </a:rPr>
              <a:t>6.6.4 Task Management Design </a:t>
            </a:r>
            <a:r>
              <a:rPr lang="en-US" altLang="zh-CN" sz="2400">
                <a:solidFill>
                  <a:srgbClr val="0000CC"/>
                </a:solidFill>
              </a:rPr>
              <a:t>(</a:t>
            </a:r>
            <a:r>
              <a:rPr lang="zh-CN" altLang="en-US" sz="2400">
                <a:solidFill>
                  <a:srgbClr val="0000CC"/>
                </a:solidFill>
              </a:rPr>
              <a:t>任务管理设计</a:t>
            </a:r>
            <a:r>
              <a:rPr lang="en-US" altLang="zh-CN" sz="2400">
                <a:solidFill>
                  <a:srgbClr val="0000CC"/>
                </a:solidFill>
              </a:rPr>
              <a:t>) </a:t>
            </a:r>
          </a:p>
        </p:txBody>
      </p:sp>
      <p:sp>
        <p:nvSpPr>
          <p:cNvPr id="205828" name="Rectangle 3"/>
          <p:cNvSpPr>
            <a:spLocks noGrp="1" noChangeArrowheads="1"/>
          </p:cNvSpPr>
          <p:nvPr>
            <p:ph type="body" idx="1"/>
          </p:nvPr>
        </p:nvSpPr>
        <p:spPr>
          <a:xfrm>
            <a:off x="755650" y="1700809"/>
            <a:ext cx="8388350" cy="5157192"/>
          </a:xfrm>
        </p:spPr>
        <p:txBody>
          <a:bodyPr/>
          <a:lstStyle/>
          <a:p>
            <a:pPr eaLnBrk="1" hangingPunct="1">
              <a:buFontTx/>
              <a:buNone/>
            </a:pPr>
            <a:r>
              <a:rPr lang="en-US" altLang="zh-CN" sz="3200" dirty="0"/>
              <a:t>Task management is a critical part</a:t>
            </a:r>
          </a:p>
          <a:p>
            <a:pPr lvl="1" eaLnBrk="1" hangingPunct="1">
              <a:buFont typeface="Wingdings" panose="05000000000000000000" pitchFamily="2" charset="2"/>
              <a:buChar char="Ø"/>
            </a:pPr>
            <a:r>
              <a:rPr lang="en-US" altLang="zh-CN" dirty="0"/>
              <a:t>We must scrutinize the requirements and determine </a:t>
            </a:r>
            <a:r>
              <a:rPr lang="en-US" altLang="zh-CN" b="1" dirty="0">
                <a:solidFill>
                  <a:srgbClr val="0000FF"/>
                </a:solidFill>
              </a:rPr>
              <a:t>how to </a:t>
            </a:r>
            <a:r>
              <a:rPr lang="en-US" altLang="zh-CN" b="1" dirty="0">
                <a:solidFill>
                  <a:srgbClr val="FF0000"/>
                </a:solidFill>
              </a:rPr>
              <a:t>coordinate </a:t>
            </a:r>
            <a:r>
              <a:rPr lang="en-US" altLang="zh-CN" b="1" dirty="0">
                <a:solidFill>
                  <a:srgbClr val="0000FF"/>
                </a:solidFill>
              </a:rPr>
              <a:t>the activities the system is to perform</a:t>
            </a:r>
            <a:r>
              <a:rPr lang="zh-CN" altLang="en-US" b="1" dirty="0">
                <a:solidFill>
                  <a:srgbClr val="0000FF"/>
                </a:solidFill>
              </a:rPr>
              <a:t>（任务管理的重要性）</a:t>
            </a:r>
            <a:endParaRPr lang="en-US" altLang="zh-CN" b="1" dirty="0">
              <a:solidFill>
                <a:srgbClr val="0000FF"/>
              </a:solidFill>
            </a:endParaRPr>
          </a:p>
          <a:p>
            <a:pPr lvl="1" eaLnBrk="1" hangingPunct="1">
              <a:buFont typeface="Wingdings" panose="05000000000000000000" pitchFamily="2" charset="2"/>
              <a:buChar char="Ø"/>
            </a:pPr>
            <a:r>
              <a:rPr lang="en-US" altLang="zh-CN" dirty="0"/>
              <a:t>A task refers a process in the system</a:t>
            </a:r>
          </a:p>
          <a:p>
            <a:pPr lvl="2" eaLnBrk="1" hangingPunct="1">
              <a:buFont typeface="Wingdings" panose="05000000000000000000" pitchFamily="2" charset="2"/>
              <a:buChar char="Ø"/>
            </a:pPr>
            <a:r>
              <a:rPr lang="en-US" altLang="zh-CN" dirty="0"/>
              <a:t>It may be event-driven or time-driven</a:t>
            </a:r>
          </a:p>
          <a:p>
            <a:pPr lvl="1" eaLnBrk="1" hangingPunct="1">
              <a:buFont typeface="Wingdings" panose="05000000000000000000" pitchFamily="2" charset="2"/>
              <a:buChar char="Ø"/>
            </a:pPr>
            <a:r>
              <a:rPr lang="en-US" altLang="zh-CN" u="sng" dirty="0">
                <a:solidFill>
                  <a:srgbClr val="0000FF"/>
                </a:solidFill>
              </a:rPr>
              <a:t>A task management is designed in 4 steps</a:t>
            </a:r>
          </a:p>
          <a:p>
            <a:pPr lvl="2" eaLnBrk="1" hangingPunct="1">
              <a:buFont typeface="Wingdings" panose="05000000000000000000" pitchFamily="2" charset="2"/>
              <a:buChar char="Ø"/>
            </a:pPr>
            <a:r>
              <a:rPr lang="en-US" altLang="zh-CN" dirty="0"/>
              <a:t>Identify the task and classify them as event- or time-driven</a:t>
            </a:r>
            <a:r>
              <a:rPr lang="zh-CN" altLang="en-US" dirty="0"/>
              <a:t>（识别任务，并按照时间驱动和事件驱动进行分类）</a:t>
            </a:r>
            <a:endParaRPr lang="en-US" altLang="zh-CN" dirty="0"/>
          </a:p>
          <a:p>
            <a:pPr lvl="2" eaLnBrk="1" hangingPunct="1">
              <a:buFont typeface="Wingdings" panose="05000000000000000000" pitchFamily="2" charset="2"/>
              <a:buChar char="Ø"/>
            </a:pPr>
            <a:r>
              <a:rPr lang="en-US" altLang="zh-CN" dirty="0"/>
              <a:t>Determine the priorities for the tasks</a:t>
            </a:r>
            <a:r>
              <a:rPr lang="zh-CN" altLang="en-US" dirty="0"/>
              <a:t>（识别优先级）</a:t>
            </a:r>
            <a:endParaRPr lang="en-US" altLang="zh-CN" dirty="0"/>
          </a:p>
          <a:p>
            <a:pPr lvl="2" eaLnBrk="1" hangingPunct="1">
              <a:buFont typeface="Wingdings" panose="05000000000000000000" pitchFamily="2" charset="2"/>
              <a:buChar char="Ø"/>
            </a:pPr>
            <a:r>
              <a:rPr lang="en-US" altLang="zh-CN" dirty="0"/>
              <a:t>Create a task to coordinate all other tasks</a:t>
            </a:r>
            <a:r>
              <a:rPr lang="zh-CN" altLang="en-US" dirty="0"/>
              <a:t>（创建任务来协调）</a:t>
            </a:r>
            <a:endParaRPr lang="en-US" altLang="zh-CN" dirty="0"/>
          </a:p>
          <a:p>
            <a:pPr lvl="2" eaLnBrk="1" hangingPunct="1">
              <a:buFont typeface="Wingdings" panose="05000000000000000000" pitchFamily="2" charset="2"/>
              <a:buChar char="Ø"/>
            </a:pPr>
            <a:r>
              <a:rPr lang="en-US" altLang="zh-CN" dirty="0"/>
              <a:t>Design the objects for each task and their relations</a:t>
            </a:r>
            <a:r>
              <a:rPr lang="zh-CN" altLang="en-US" dirty="0"/>
              <a:t>（为每个任务设计对象，并定义它们之间的关系）</a:t>
            </a:r>
            <a:endParaRPr lang="en-US" altLang="zh-CN"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灯片编号占位符 5"/>
          <p:cNvSpPr>
            <a:spLocks noGrp="1"/>
          </p:cNvSpPr>
          <p:nvPr>
            <p:ph type="sldNum" sz="quarter" idx="12"/>
          </p:nvPr>
        </p:nvSpPr>
        <p:spPr>
          <a:xfrm>
            <a:off x="35496" y="6248400"/>
            <a:ext cx="886842"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20A687A-B266-4A8C-A597-B324DA25D5E5}" type="slidenum">
              <a:rPr kumimoji="0" lang="en-US" altLang="zh-CN" sz="2600">
                <a:solidFill>
                  <a:schemeClr val="bg1"/>
                </a:solidFill>
              </a:rPr>
              <a:pPr>
                <a:spcBef>
                  <a:spcPct val="0"/>
                </a:spcBef>
                <a:buClrTx/>
                <a:buSzTx/>
                <a:buFontTx/>
                <a:buNone/>
              </a:pPr>
              <a:t>121</a:t>
            </a:fld>
            <a:endParaRPr kumimoji="0" lang="en-US" altLang="zh-CN" sz="2600" dirty="0">
              <a:solidFill>
                <a:schemeClr val="bg1"/>
              </a:solidFill>
            </a:endParaRPr>
          </a:p>
        </p:txBody>
      </p:sp>
      <p:sp>
        <p:nvSpPr>
          <p:cNvPr id="206851" name="Rectangle 2"/>
          <p:cNvSpPr>
            <a:spLocks noGrp="1" noChangeArrowheads="1"/>
          </p:cNvSpPr>
          <p:nvPr>
            <p:ph type="title"/>
          </p:nvPr>
        </p:nvSpPr>
        <p:spPr>
          <a:xfrm>
            <a:off x="1693912" y="579438"/>
            <a:ext cx="6694512" cy="762000"/>
          </a:xfrm>
        </p:spPr>
        <p:txBody>
          <a:bodyPr/>
          <a:lstStyle/>
          <a:p>
            <a:pPr eaLnBrk="1" hangingPunct="1"/>
            <a:r>
              <a:rPr lang="en-US" altLang="zh-CN" sz="3200" dirty="0">
                <a:solidFill>
                  <a:srgbClr val="0000CC"/>
                </a:solidFill>
              </a:rPr>
              <a:t>Task Management Design </a:t>
            </a:r>
          </a:p>
        </p:txBody>
      </p:sp>
      <p:sp>
        <p:nvSpPr>
          <p:cNvPr id="206852" name="Rectangle 3"/>
          <p:cNvSpPr>
            <a:spLocks noGrp="1" noChangeArrowheads="1"/>
          </p:cNvSpPr>
          <p:nvPr>
            <p:ph type="body" idx="1"/>
          </p:nvPr>
        </p:nvSpPr>
        <p:spPr>
          <a:xfrm>
            <a:off x="755650" y="1771650"/>
            <a:ext cx="7924800" cy="4897438"/>
          </a:xfrm>
        </p:spPr>
        <p:txBody>
          <a:bodyPr/>
          <a:lstStyle/>
          <a:p>
            <a:pPr eaLnBrk="1" hangingPunct="1">
              <a:lnSpc>
                <a:spcPct val="80000"/>
              </a:lnSpc>
              <a:buFontTx/>
              <a:buNone/>
            </a:pPr>
            <a:r>
              <a:rPr lang="en-US" altLang="zh-CN" sz="3200" dirty="0"/>
              <a:t>Task management is a critical part</a:t>
            </a:r>
          </a:p>
          <a:p>
            <a:pPr lvl="1" eaLnBrk="1" hangingPunct="1">
              <a:lnSpc>
                <a:spcPct val="80000"/>
              </a:lnSpc>
              <a:buFont typeface="Wingdings" panose="05000000000000000000" pitchFamily="2" charset="2"/>
              <a:buChar char="Ø"/>
            </a:pPr>
            <a:r>
              <a:rPr lang="en-US" altLang="zh-CN" dirty="0"/>
              <a:t>Each task must be defined formally</a:t>
            </a:r>
            <a:r>
              <a:rPr lang="zh-CN" altLang="en-US" dirty="0"/>
              <a:t>（任务要设计得明确细致）</a:t>
            </a:r>
            <a:endParaRPr lang="en-US" altLang="zh-CN" dirty="0"/>
          </a:p>
          <a:p>
            <a:pPr lvl="2" eaLnBrk="1" hangingPunct="1">
              <a:lnSpc>
                <a:spcPct val="80000"/>
              </a:lnSpc>
              <a:buFont typeface="Wingdings" panose="05000000000000000000" pitchFamily="2" charset="2"/>
              <a:buChar char="Ø"/>
            </a:pPr>
            <a:r>
              <a:rPr lang="en-US" altLang="zh-CN" sz="2400" dirty="0"/>
              <a:t>to facilitate the programmers understanding for better implementation</a:t>
            </a:r>
          </a:p>
          <a:p>
            <a:pPr lvl="2" eaLnBrk="1" hangingPunct="1">
              <a:lnSpc>
                <a:spcPct val="80000"/>
              </a:lnSpc>
              <a:buFont typeface="Wingdings" panose="05000000000000000000" pitchFamily="2" charset="2"/>
              <a:buChar char="Ø"/>
            </a:pPr>
            <a:r>
              <a:rPr lang="en-US" altLang="zh-CN" sz="2400" dirty="0"/>
              <a:t>For each task, we include</a:t>
            </a:r>
          </a:p>
          <a:p>
            <a:pPr lvl="3" eaLnBrk="1" hangingPunct="1">
              <a:lnSpc>
                <a:spcPct val="80000"/>
              </a:lnSpc>
              <a:buFont typeface="Wingdings" panose="05000000000000000000" pitchFamily="2" charset="2"/>
              <a:buChar char="Ø"/>
            </a:pPr>
            <a:r>
              <a:rPr lang="en-US" altLang="zh-CN" sz="2400" dirty="0"/>
              <a:t>Task name, description, priority, services, communication mechanism, and place in the hierarchy</a:t>
            </a:r>
          </a:p>
          <a:p>
            <a:pPr lvl="3" eaLnBrk="1" hangingPunct="1">
              <a:lnSpc>
                <a:spcPct val="80000"/>
              </a:lnSpc>
              <a:buFont typeface="Wingdings" panose="05000000000000000000" pitchFamily="2" charset="2"/>
              <a:buChar char="Ø"/>
            </a:pPr>
            <a:r>
              <a:rPr lang="en-US" altLang="zh-CN" sz="2400" dirty="0"/>
              <a:t>Example see p.291</a:t>
            </a:r>
          </a:p>
          <a:p>
            <a:pPr lvl="1" eaLnBrk="1" hangingPunct="1">
              <a:lnSpc>
                <a:spcPct val="80000"/>
              </a:lnSpc>
              <a:buFont typeface="Wingdings" panose="05000000000000000000" pitchFamily="2" charset="2"/>
              <a:buChar char="Ø"/>
            </a:pPr>
            <a:r>
              <a:rPr lang="en-US" altLang="zh-CN" dirty="0"/>
              <a:t>Design pattern can assist us in deciding how to manage tasks</a:t>
            </a:r>
            <a:r>
              <a:rPr lang="zh-CN" altLang="en-US" dirty="0"/>
              <a:t>（必要时引入设计合理的相关模式）</a:t>
            </a:r>
            <a:endParaRPr lang="en-US" altLang="zh-CN" dirty="0"/>
          </a:p>
          <a:p>
            <a:pPr lvl="2" eaLnBrk="1" hangingPunct="1">
              <a:lnSpc>
                <a:spcPct val="80000"/>
              </a:lnSpc>
              <a:buFont typeface="Wingdings" panose="05000000000000000000" pitchFamily="2" charset="2"/>
              <a:buChar char="Ø"/>
            </a:pPr>
            <a:r>
              <a:rPr lang="en-US" altLang="zh-CN" sz="2400" dirty="0"/>
              <a:t>See design patterns for task management</a:t>
            </a:r>
          </a:p>
          <a:p>
            <a:pPr lvl="3" eaLnBrk="1" hangingPunct="1">
              <a:lnSpc>
                <a:spcPct val="80000"/>
              </a:lnSpc>
              <a:buFont typeface="Wingdings" panose="05000000000000000000" pitchFamily="2" charset="2"/>
              <a:buChar char="Ø"/>
            </a:pPr>
            <a:r>
              <a:rPr lang="en-US" altLang="zh-CN" sz="2400" dirty="0"/>
              <a:t>see Sidebar 6.3</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灯片编号占位符 5"/>
          <p:cNvSpPr>
            <a:spLocks noGrp="1"/>
          </p:cNvSpPr>
          <p:nvPr>
            <p:ph type="sldNum" sz="quarter" idx="12"/>
          </p:nvPr>
        </p:nvSpPr>
        <p:spPr>
          <a:xfrm>
            <a:off x="35496" y="6248400"/>
            <a:ext cx="814834"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BE8AE99-9DB0-4F1E-974B-2927B2D698DC}" type="slidenum">
              <a:rPr kumimoji="0" lang="en-US" altLang="zh-CN" sz="2600">
                <a:solidFill>
                  <a:schemeClr val="bg1"/>
                </a:solidFill>
              </a:rPr>
              <a:pPr>
                <a:spcBef>
                  <a:spcPct val="0"/>
                </a:spcBef>
                <a:buClrTx/>
                <a:buSzTx/>
                <a:buFontTx/>
                <a:buNone/>
              </a:pPr>
              <a:t>122</a:t>
            </a:fld>
            <a:endParaRPr kumimoji="0" lang="en-US" altLang="zh-CN" sz="2600" dirty="0">
              <a:solidFill>
                <a:schemeClr val="bg1"/>
              </a:solidFill>
            </a:endParaRPr>
          </a:p>
        </p:txBody>
      </p:sp>
      <p:sp>
        <p:nvSpPr>
          <p:cNvPr id="207875" name="Rectangle 2"/>
          <p:cNvSpPr>
            <a:spLocks noGrp="1" noChangeArrowheads="1"/>
          </p:cNvSpPr>
          <p:nvPr>
            <p:ph type="title"/>
          </p:nvPr>
        </p:nvSpPr>
        <p:spPr>
          <a:xfrm>
            <a:off x="685800" y="650875"/>
            <a:ext cx="8229600" cy="762000"/>
          </a:xfrm>
        </p:spPr>
        <p:txBody>
          <a:bodyPr/>
          <a:lstStyle/>
          <a:p>
            <a:pPr eaLnBrk="1" hangingPunct="1"/>
            <a:r>
              <a:rPr lang="en-US" altLang="zh-CN">
                <a:solidFill>
                  <a:srgbClr val="0000CC"/>
                </a:solidFill>
              </a:rPr>
              <a:t>Task Management Design</a:t>
            </a:r>
            <a:r>
              <a:rPr lang="en-US" altLang="zh-CN" sz="2800">
                <a:solidFill>
                  <a:srgbClr val="0000CC"/>
                </a:solidFill>
              </a:rPr>
              <a:t> </a:t>
            </a:r>
          </a:p>
        </p:txBody>
      </p:sp>
      <p:sp>
        <p:nvSpPr>
          <p:cNvPr id="207876" name="Rectangle 3"/>
          <p:cNvSpPr>
            <a:spLocks noGrp="1" noChangeArrowheads="1"/>
          </p:cNvSpPr>
          <p:nvPr>
            <p:ph type="body" idx="1"/>
          </p:nvPr>
        </p:nvSpPr>
        <p:spPr>
          <a:xfrm>
            <a:off x="827088" y="1782763"/>
            <a:ext cx="8066087" cy="4454525"/>
          </a:xfrm>
        </p:spPr>
        <p:txBody>
          <a:bodyPr/>
          <a:lstStyle/>
          <a:p>
            <a:pPr eaLnBrk="1" hangingPunct="1">
              <a:buFontTx/>
              <a:buNone/>
            </a:pPr>
            <a:r>
              <a:rPr lang="en-US" altLang="zh-CN" sz="3200"/>
              <a:t>The Observer Pattern</a:t>
            </a:r>
          </a:p>
          <a:p>
            <a:pPr lvl="1" eaLnBrk="1" hangingPunct="1">
              <a:buFont typeface="Wingdings" panose="05000000000000000000" pitchFamily="2" charset="2"/>
              <a:buChar char="Ø"/>
            </a:pPr>
            <a:r>
              <a:rPr lang="en-US" altLang="zh-CN"/>
              <a:t>4 major constructs(</a:t>
            </a:r>
            <a:r>
              <a:rPr lang="zh-CN" altLang="en-US"/>
              <a:t>结构或概念</a:t>
            </a:r>
            <a:r>
              <a:rPr lang="en-US" altLang="zh-CN"/>
              <a:t>)</a:t>
            </a:r>
          </a:p>
          <a:p>
            <a:pPr lvl="2" eaLnBrk="1" hangingPunct="1">
              <a:buFont typeface="Wingdings" panose="05000000000000000000" pitchFamily="2" charset="2"/>
              <a:buChar char="Ø"/>
            </a:pPr>
            <a:r>
              <a:rPr lang="en-US" altLang="zh-CN"/>
              <a:t>A subject :know its registered observers, and provides notice to the observers once something happens</a:t>
            </a:r>
          </a:p>
          <a:p>
            <a:pPr lvl="2" eaLnBrk="1" hangingPunct="1">
              <a:buFont typeface="Wingdings" panose="05000000000000000000" pitchFamily="2" charset="2"/>
              <a:buChar char="Ø"/>
            </a:pPr>
            <a:r>
              <a:rPr lang="en-US" altLang="zh-CN"/>
              <a:t>An observer : can register to a subject to express its interesting for a subject</a:t>
            </a:r>
          </a:p>
          <a:p>
            <a:pPr lvl="2" eaLnBrk="1" hangingPunct="1">
              <a:buFont typeface="Wingdings" panose="05000000000000000000" pitchFamily="2" charset="2"/>
              <a:buChar char="Ø"/>
            </a:pPr>
            <a:r>
              <a:rPr lang="en-US" altLang="zh-CN"/>
              <a:t>a concrete subject : store a state of interest and notify the observers when the state changes</a:t>
            </a:r>
          </a:p>
          <a:p>
            <a:pPr lvl="2" eaLnBrk="1" hangingPunct="1">
              <a:buFont typeface="Wingdings" panose="05000000000000000000" pitchFamily="2" charset="2"/>
              <a:buChar char="Ø"/>
            </a:pPr>
            <a:r>
              <a:rPr lang="en-US" altLang="zh-CN"/>
              <a:t>a concrete observer : once get notified of the change of the state, get the interested state</a:t>
            </a:r>
          </a:p>
          <a:p>
            <a:pPr lvl="1" eaLnBrk="1" hangingPunct="1">
              <a:buFont typeface="Wingdings" panose="05000000000000000000" pitchFamily="2" charset="2"/>
              <a:buChar char="Ø"/>
            </a:pPr>
            <a:r>
              <a:rPr lang="en-US" altLang="zh-CN"/>
              <a:t>See </a:t>
            </a:r>
            <a:r>
              <a:rPr lang="en-US" altLang="zh-CN">
                <a:hlinkClick r:id="rId2" action="ppaction://hlinksldjump"/>
              </a:rPr>
              <a:t>Fig 6.29</a:t>
            </a:r>
            <a:r>
              <a:rPr lang="en-US" altLang="zh-CN"/>
              <a:t>,  </a:t>
            </a:r>
            <a:r>
              <a:rPr lang="en-US" altLang="zh-CN">
                <a:hlinkClick r:id="rId3" action="ppaction://hlinksldjump"/>
              </a:rPr>
              <a:t>Fig 6.30</a:t>
            </a:r>
            <a:r>
              <a:rPr lang="en-US" altLang="zh-CN"/>
              <a:t>. </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灯片编号占位符 3"/>
          <p:cNvSpPr>
            <a:spLocks noGrp="1"/>
          </p:cNvSpPr>
          <p:nvPr>
            <p:ph type="sldNum" sz="quarter" idx="12"/>
          </p:nvPr>
        </p:nvSpPr>
        <p:spPr>
          <a:xfrm>
            <a:off x="35496" y="6248400"/>
            <a:ext cx="887412"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56372E9-D430-4BBD-B118-5012FCA35F3C}" type="slidenum">
              <a:rPr kumimoji="0" lang="en-US" altLang="zh-CN" sz="2600">
                <a:solidFill>
                  <a:schemeClr val="bg1"/>
                </a:solidFill>
              </a:rPr>
              <a:pPr>
                <a:spcBef>
                  <a:spcPct val="0"/>
                </a:spcBef>
                <a:buClrTx/>
                <a:buSzTx/>
                <a:buFontTx/>
                <a:buNone/>
              </a:pPr>
              <a:t>123</a:t>
            </a:fld>
            <a:endParaRPr kumimoji="0" lang="en-US" altLang="zh-CN" sz="2600" dirty="0">
              <a:solidFill>
                <a:schemeClr val="bg1"/>
              </a:solidFill>
            </a:endParaRPr>
          </a:p>
        </p:txBody>
      </p:sp>
      <p:sp>
        <p:nvSpPr>
          <p:cNvPr id="208899" name="Rectangle 2"/>
          <p:cNvSpPr>
            <a:spLocks noGrp="1" noChangeArrowheads="1"/>
          </p:cNvSpPr>
          <p:nvPr>
            <p:ph type="title" idx="4294967295"/>
          </p:nvPr>
        </p:nvSpPr>
        <p:spPr>
          <a:xfrm>
            <a:off x="1042988" y="5791200"/>
            <a:ext cx="7872412" cy="990600"/>
          </a:xfrm>
        </p:spPr>
        <p:txBody>
          <a:bodyPr/>
          <a:lstStyle/>
          <a:p>
            <a:pPr eaLnBrk="1" hangingPunct="1"/>
            <a:r>
              <a:rPr lang="en-US" altLang="zh-CN" sz="2400"/>
              <a:t>Fig 6.29 Relationship among Observer pattern constructs(Gamma et al.1995)</a:t>
            </a:r>
          </a:p>
        </p:txBody>
      </p:sp>
      <p:pic>
        <p:nvPicPr>
          <p:cNvPr id="20890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81000"/>
            <a:ext cx="6602413" cy="551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灯片编号占位符 3"/>
          <p:cNvSpPr>
            <a:spLocks noGrp="1"/>
          </p:cNvSpPr>
          <p:nvPr>
            <p:ph type="sldNum" sz="quarter" idx="12"/>
          </p:nvPr>
        </p:nvSpPr>
        <p:spPr>
          <a:xfrm>
            <a:off x="35496" y="6248400"/>
            <a:ext cx="815975"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E2958AE-297C-4D30-BEB5-AB78670FDA96}" type="slidenum">
              <a:rPr kumimoji="0" lang="en-US" altLang="zh-CN" sz="2600">
                <a:solidFill>
                  <a:schemeClr val="bg1"/>
                </a:solidFill>
              </a:rPr>
              <a:pPr>
                <a:spcBef>
                  <a:spcPct val="0"/>
                </a:spcBef>
                <a:buClrTx/>
                <a:buSzTx/>
                <a:buFontTx/>
                <a:buNone/>
              </a:pPr>
              <a:t>124</a:t>
            </a:fld>
            <a:endParaRPr kumimoji="0" lang="en-US" altLang="zh-CN" sz="2600" dirty="0">
              <a:solidFill>
                <a:schemeClr val="bg1"/>
              </a:solidFill>
            </a:endParaRPr>
          </a:p>
        </p:txBody>
      </p:sp>
      <p:sp>
        <p:nvSpPr>
          <p:cNvPr id="209923" name="Rectangle 2"/>
          <p:cNvSpPr>
            <a:spLocks noGrp="1" noChangeArrowheads="1"/>
          </p:cNvSpPr>
          <p:nvPr>
            <p:ph type="title" idx="4294967295"/>
          </p:nvPr>
        </p:nvSpPr>
        <p:spPr>
          <a:xfrm>
            <a:off x="900113" y="5805488"/>
            <a:ext cx="8015287" cy="823912"/>
          </a:xfrm>
        </p:spPr>
        <p:txBody>
          <a:bodyPr/>
          <a:lstStyle/>
          <a:p>
            <a:pPr eaLnBrk="1" hangingPunct="1"/>
            <a:r>
              <a:rPr lang="en-US" altLang="zh-CN" sz="2400"/>
              <a:t>Fig 6.30 Sequence diagram for Observer pattern(Gamma et al.1995)</a:t>
            </a:r>
          </a:p>
        </p:txBody>
      </p:sp>
      <p:pic>
        <p:nvPicPr>
          <p:cNvPr id="2099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377825"/>
            <a:ext cx="7469187" cy="521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灯片编号占位符 5"/>
          <p:cNvSpPr>
            <a:spLocks noGrp="1"/>
          </p:cNvSpPr>
          <p:nvPr>
            <p:ph type="sldNum" sz="quarter" idx="12"/>
          </p:nvPr>
        </p:nvSpPr>
        <p:spPr>
          <a:xfrm>
            <a:off x="35496" y="6248400"/>
            <a:ext cx="887412"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58103E2-49ED-4A72-872C-A2EC263E7FE7}" type="slidenum">
              <a:rPr kumimoji="0" lang="en-US" altLang="zh-CN" sz="2600">
                <a:solidFill>
                  <a:schemeClr val="bg1"/>
                </a:solidFill>
              </a:rPr>
              <a:pPr>
                <a:spcBef>
                  <a:spcPct val="0"/>
                </a:spcBef>
                <a:buClrTx/>
                <a:buSzTx/>
                <a:buFontTx/>
                <a:buNone/>
              </a:pPr>
              <a:t>125</a:t>
            </a:fld>
            <a:endParaRPr kumimoji="0" lang="en-US" altLang="zh-CN" sz="2600" dirty="0">
              <a:solidFill>
                <a:schemeClr val="bg1"/>
              </a:solidFill>
            </a:endParaRPr>
          </a:p>
        </p:txBody>
      </p:sp>
      <p:sp>
        <p:nvSpPr>
          <p:cNvPr id="210947" name="Rectangle 2"/>
          <p:cNvSpPr>
            <a:spLocks noGrp="1" noChangeArrowheads="1"/>
          </p:cNvSpPr>
          <p:nvPr>
            <p:ph type="title"/>
          </p:nvPr>
        </p:nvSpPr>
        <p:spPr/>
        <p:txBody>
          <a:bodyPr/>
          <a:lstStyle/>
          <a:p>
            <a:pPr eaLnBrk="1" hangingPunct="1"/>
            <a:r>
              <a:rPr lang="en-US" altLang="zh-CN" sz="3200" dirty="0"/>
              <a:t>     Chapter 6  Considering Object</a:t>
            </a:r>
          </a:p>
        </p:txBody>
      </p:sp>
      <p:sp>
        <p:nvSpPr>
          <p:cNvPr id="210948" name="Rectangle 3"/>
          <p:cNvSpPr>
            <a:spLocks noGrp="1" noChangeArrowheads="1"/>
          </p:cNvSpPr>
          <p:nvPr>
            <p:ph type="body" idx="1"/>
          </p:nvPr>
        </p:nvSpPr>
        <p:spPr>
          <a:xfrm>
            <a:off x="762000" y="1635968"/>
            <a:ext cx="8382000" cy="5105400"/>
          </a:xfrm>
        </p:spPr>
        <p:txBody>
          <a:bodyPr/>
          <a:lstStyle/>
          <a:p>
            <a:pPr eaLnBrk="1" hangingPunct="1">
              <a:buFontTx/>
              <a:buNone/>
            </a:pPr>
            <a:r>
              <a:rPr lang="en-US" altLang="zh-CN" b="1" dirty="0"/>
              <a:t>6.7 OO Measurement </a:t>
            </a:r>
            <a:r>
              <a:rPr lang="zh-CN" altLang="en-US" b="1" dirty="0"/>
              <a:t>（面向对象度量）</a:t>
            </a:r>
            <a:endParaRPr lang="en-US" altLang="zh-CN" b="1" dirty="0"/>
          </a:p>
          <a:p>
            <a:pPr eaLnBrk="1" hangingPunct="1">
              <a:buFontTx/>
              <a:buNone/>
            </a:pPr>
            <a:r>
              <a:rPr lang="en-US" altLang="zh-CN" sz="2400" b="1" dirty="0">
                <a:solidFill>
                  <a:schemeClr val="bg2"/>
                </a:solidFill>
                <a:latin typeface="+mn-ea"/>
              </a:rPr>
              <a:t>6.7.1 OO Size Measures</a:t>
            </a:r>
            <a:r>
              <a:rPr lang="zh-CN" altLang="en-US" sz="2400" b="1" dirty="0">
                <a:solidFill>
                  <a:schemeClr val="bg2"/>
                </a:solidFill>
                <a:latin typeface="+mn-ea"/>
              </a:rPr>
              <a:t>（面向对象</a:t>
            </a:r>
            <a:r>
              <a:rPr lang="zh-CN" altLang="en-US" sz="2400" b="1" dirty="0">
                <a:solidFill>
                  <a:schemeClr val="bg2"/>
                </a:solidFill>
              </a:rPr>
              <a:t>系统规模的度量）</a:t>
            </a:r>
            <a:endParaRPr lang="en-US" altLang="zh-CN" sz="2400" b="1" dirty="0">
              <a:solidFill>
                <a:schemeClr val="bg2"/>
              </a:solidFill>
            </a:endParaRPr>
          </a:p>
          <a:p>
            <a:pPr eaLnBrk="1" hangingPunct="1">
              <a:buFontTx/>
              <a:buNone/>
            </a:pPr>
            <a:endParaRPr lang="en-US" altLang="zh-CN" sz="2400" b="1" dirty="0">
              <a:solidFill>
                <a:schemeClr val="bg2"/>
              </a:solidFill>
            </a:endParaRPr>
          </a:p>
        </p:txBody>
      </p:sp>
      <p:sp>
        <p:nvSpPr>
          <p:cNvPr id="6" name="Rectangle 3"/>
          <p:cNvSpPr txBox="1">
            <a:spLocks noChangeArrowheads="1"/>
          </p:cNvSpPr>
          <p:nvPr/>
        </p:nvSpPr>
        <p:spPr bwMode="auto">
          <a:xfrm>
            <a:off x="762000" y="2514922"/>
            <a:ext cx="8382000" cy="4343078"/>
          </a:xfrm>
          <a:prstGeom prst="rect">
            <a:avLst/>
          </a:prstGeom>
          <a:noFill/>
          <a:ln w="9525">
            <a:noFill/>
            <a:miter lim="800000"/>
            <a:headEnd/>
            <a:tailEnd/>
          </a:ln>
        </p:spPr>
        <p:txBody>
          <a:bodyPr lIns="0" tIns="0" rIns="0" bIns="0"/>
          <a:lstStyle/>
          <a:p>
            <a:pPr marL="330200" indent="-330200" defTabSz="457200">
              <a:lnSpc>
                <a:spcPct val="90000"/>
              </a:lnSpc>
              <a:spcBef>
                <a:spcPts val="700"/>
              </a:spcBef>
              <a:buClr>
                <a:srgbClr val="003399"/>
              </a:buClr>
              <a:buSzPct val="100000"/>
              <a:buFont typeface="Lucida Sans Unicode" panose="020B0602030504020204" pitchFamily="34" charset="0"/>
              <a:buChar char="•"/>
              <a:defRPr/>
            </a:pPr>
            <a:r>
              <a:rPr kumimoji="0" lang="en-US" kern="0" dirty="0">
                <a:solidFill>
                  <a:srgbClr val="000099"/>
                </a:solidFill>
                <a:latin typeface="Calibri"/>
                <a:ea typeface="+mn-ea"/>
                <a:cs typeface="Lucida Sans Unicode" panose="020B0602030504020204" pitchFamily="34" charset="0"/>
              </a:rPr>
              <a:t>Objects and methods as a basic size measure </a:t>
            </a:r>
          </a:p>
          <a:p>
            <a:pPr marL="330200" indent="-330200" defTabSz="457200">
              <a:lnSpc>
                <a:spcPct val="90000"/>
              </a:lnSpc>
              <a:spcBef>
                <a:spcPts val="700"/>
              </a:spcBef>
              <a:buClr>
                <a:srgbClr val="003399"/>
              </a:buClr>
              <a:buSzPct val="100000"/>
              <a:buFont typeface="Lucida Sans Unicode" panose="020B0602030504020204" pitchFamily="34" charset="0"/>
              <a:buChar char="•"/>
              <a:defRPr/>
            </a:pPr>
            <a:r>
              <a:rPr kumimoji="0" lang="en-US" kern="0" dirty="0">
                <a:solidFill>
                  <a:srgbClr val="000099"/>
                </a:solidFill>
                <a:latin typeface="Calibri"/>
                <a:ea typeface="+mn-ea"/>
                <a:cs typeface="Lucida Sans Unicode" panose="020B0602030504020204" pitchFamily="34" charset="0"/>
              </a:rPr>
              <a:t>Lorenz and Kidd’s nine aspects of size</a:t>
            </a:r>
          </a:p>
          <a:p>
            <a:pPr marL="730250" lvl="1" indent="-273050" defTabSz="457200">
              <a:lnSpc>
                <a:spcPct val="90000"/>
              </a:lnSpc>
              <a:spcBef>
                <a:spcPts val="600"/>
              </a:spcBef>
              <a:buClr>
                <a:srgbClr val="003399"/>
              </a:buClr>
              <a:buSzPct val="100000"/>
              <a:buFont typeface="Lucida Sans Unicode" panose="020B0602030504020204" pitchFamily="34" charset="0"/>
              <a:buChar char="–"/>
              <a:defRPr/>
            </a:pPr>
            <a:r>
              <a:rPr kumimoji="0" lang="en-US" sz="2000" kern="0" dirty="0">
                <a:solidFill>
                  <a:srgbClr val="000099"/>
                </a:solidFill>
                <a:latin typeface="Calibri"/>
                <a:ea typeface="+mn-ea"/>
                <a:cs typeface="Lucida Sans Unicode" panose="020B0602030504020204" pitchFamily="34" charset="0"/>
              </a:rPr>
              <a:t>Number of scenario script (NSS)</a:t>
            </a:r>
            <a:r>
              <a:rPr kumimoji="0" lang="zh-CN" altLang="en-US" sz="2000" kern="0" dirty="0">
                <a:solidFill>
                  <a:srgbClr val="000099"/>
                </a:solidFill>
                <a:latin typeface="Calibri"/>
                <a:ea typeface="+mn-ea"/>
                <a:cs typeface="Lucida Sans Unicode" panose="020B0602030504020204" pitchFamily="34" charset="0"/>
              </a:rPr>
              <a:t>（场景脚本个数）</a:t>
            </a:r>
            <a:endParaRPr kumimoji="0" lang="en-US" sz="2000" kern="0" dirty="0">
              <a:solidFill>
                <a:srgbClr val="000099"/>
              </a:solidFill>
              <a:latin typeface="Calibri"/>
              <a:ea typeface="+mn-ea"/>
              <a:cs typeface="Lucida Sans Unicode" panose="020B0602030504020204" pitchFamily="34" charset="0"/>
            </a:endParaRPr>
          </a:p>
          <a:p>
            <a:pPr marL="730250" lvl="1" indent="-273050" defTabSz="457200">
              <a:lnSpc>
                <a:spcPct val="90000"/>
              </a:lnSpc>
              <a:spcBef>
                <a:spcPts val="600"/>
              </a:spcBef>
              <a:buClr>
                <a:srgbClr val="003399"/>
              </a:buClr>
              <a:buSzPct val="100000"/>
              <a:buFont typeface="Lucida Sans Unicode" panose="020B0602030504020204" pitchFamily="34" charset="0"/>
              <a:buChar char="–"/>
              <a:defRPr/>
            </a:pPr>
            <a:r>
              <a:rPr kumimoji="0" lang="en-US" sz="2000" kern="0" dirty="0">
                <a:solidFill>
                  <a:srgbClr val="000099"/>
                </a:solidFill>
                <a:latin typeface="Calibri"/>
                <a:ea typeface="+mn-ea"/>
                <a:cs typeface="Lucida Sans Unicode" panose="020B0602030504020204" pitchFamily="34" charset="0"/>
              </a:rPr>
              <a:t>Number of key classes</a:t>
            </a:r>
            <a:r>
              <a:rPr kumimoji="0" lang="zh-CN" altLang="en-US" sz="2000" kern="0" dirty="0">
                <a:solidFill>
                  <a:srgbClr val="000099"/>
                </a:solidFill>
                <a:latin typeface="Calibri"/>
                <a:ea typeface="+mn-ea"/>
                <a:cs typeface="Lucida Sans Unicode" panose="020B0602030504020204" pitchFamily="34" charset="0"/>
              </a:rPr>
              <a:t>（关键类的个数）（需求的话就是领域类）</a:t>
            </a:r>
            <a:endParaRPr kumimoji="0" lang="en-US" sz="2000" kern="0" dirty="0">
              <a:solidFill>
                <a:srgbClr val="000099"/>
              </a:solidFill>
              <a:latin typeface="Calibri"/>
              <a:ea typeface="+mn-ea"/>
              <a:cs typeface="Lucida Sans Unicode" panose="020B0602030504020204" pitchFamily="34" charset="0"/>
            </a:endParaRPr>
          </a:p>
          <a:p>
            <a:pPr marL="730250" lvl="1" indent="-273050" defTabSz="457200">
              <a:lnSpc>
                <a:spcPct val="90000"/>
              </a:lnSpc>
              <a:spcBef>
                <a:spcPts val="600"/>
              </a:spcBef>
              <a:buClr>
                <a:srgbClr val="003399"/>
              </a:buClr>
              <a:buSzPct val="100000"/>
              <a:buFont typeface="Lucida Sans Unicode" panose="020B0602030504020204" pitchFamily="34" charset="0"/>
              <a:buChar char="–"/>
              <a:defRPr/>
            </a:pPr>
            <a:r>
              <a:rPr kumimoji="0" lang="en-US" sz="2000" kern="0" dirty="0">
                <a:solidFill>
                  <a:srgbClr val="000099"/>
                </a:solidFill>
                <a:latin typeface="Calibri"/>
                <a:ea typeface="+mn-ea"/>
                <a:cs typeface="Lucida Sans Unicode" panose="020B0602030504020204" pitchFamily="34" charset="0"/>
              </a:rPr>
              <a:t>Number of support classes</a:t>
            </a:r>
            <a:r>
              <a:rPr kumimoji="0" lang="zh-CN" altLang="en-US" sz="2000" kern="0" dirty="0">
                <a:solidFill>
                  <a:srgbClr val="000099"/>
                </a:solidFill>
                <a:latin typeface="Calibri"/>
                <a:ea typeface="+mn-ea"/>
                <a:cs typeface="Lucida Sans Unicode" panose="020B0602030504020204" pitchFamily="34" charset="0"/>
              </a:rPr>
              <a:t>（支持类的数量</a:t>
            </a:r>
            <a:r>
              <a:rPr kumimoji="0" lang="en-US" altLang="zh-CN" sz="2000" kern="0" dirty="0">
                <a:solidFill>
                  <a:srgbClr val="000099"/>
                </a:solidFill>
                <a:latin typeface="Calibri"/>
                <a:ea typeface="+mn-ea"/>
                <a:cs typeface="Lucida Sans Unicode" panose="020B0602030504020204" pitchFamily="34" charset="0"/>
              </a:rPr>
              <a:t>----</a:t>
            </a:r>
            <a:r>
              <a:rPr kumimoji="0" lang="zh-CN" altLang="en-US" sz="2000" kern="0" dirty="0">
                <a:solidFill>
                  <a:srgbClr val="000099"/>
                </a:solidFill>
                <a:latin typeface="Calibri"/>
                <a:ea typeface="+mn-ea"/>
                <a:cs typeface="Lucida Sans Unicode" panose="020B0602030504020204" pitchFamily="34" charset="0"/>
              </a:rPr>
              <a:t>涉及低层设计）</a:t>
            </a:r>
            <a:endParaRPr kumimoji="0" lang="en-US" sz="2000" kern="0" dirty="0">
              <a:solidFill>
                <a:srgbClr val="000099"/>
              </a:solidFill>
              <a:latin typeface="Calibri"/>
              <a:ea typeface="+mn-ea"/>
              <a:cs typeface="Lucida Sans Unicode" panose="020B0602030504020204" pitchFamily="34" charset="0"/>
            </a:endParaRPr>
          </a:p>
          <a:p>
            <a:pPr marL="730250" lvl="1" indent="-273050" defTabSz="457200">
              <a:lnSpc>
                <a:spcPct val="90000"/>
              </a:lnSpc>
              <a:spcBef>
                <a:spcPts val="600"/>
              </a:spcBef>
              <a:buClr>
                <a:srgbClr val="003399"/>
              </a:buClr>
              <a:buSzPct val="100000"/>
              <a:buFont typeface="Lucida Sans Unicode" panose="020B0602030504020204" pitchFamily="34" charset="0"/>
              <a:buChar char="–"/>
              <a:defRPr/>
            </a:pPr>
            <a:r>
              <a:rPr kumimoji="0" lang="en-US" sz="2000" kern="0" dirty="0">
                <a:solidFill>
                  <a:srgbClr val="000099"/>
                </a:solidFill>
                <a:latin typeface="Calibri"/>
                <a:ea typeface="+mn-ea"/>
                <a:cs typeface="Lucida Sans Unicode" panose="020B0602030504020204" pitchFamily="34" charset="0"/>
              </a:rPr>
              <a:t>The average number of support classes per key classes(</a:t>
            </a:r>
            <a:r>
              <a:rPr kumimoji="0" lang="zh-CN" altLang="en-US" sz="2000" kern="0" dirty="0">
                <a:solidFill>
                  <a:srgbClr val="000099"/>
                </a:solidFill>
                <a:latin typeface="Calibri"/>
                <a:ea typeface="+mn-ea"/>
                <a:cs typeface="Lucida Sans Unicode" panose="020B0602030504020204" pitchFamily="34" charset="0"/>
              </a:rPr>
              <a:t>支持类平均值</a:t>
            </a:r>
            <a:r>
              <a:rPr kumimoji="0" lang="en-US" altLang="zh-CN" sz="2000" kern="0" dirty="0">
                <a:solidFill>
                  <a:srgbClr val="000099"/>
                </a:solidFill>
                <a:latin typeface="Calibri"/>
                <a:ea typeface="+mn-ea"/>
                <a:cs typeface="Lucida Sans Unicode" panose="020B0602030504020204" pitchFamily="34" charset="0"/>
              </a:rPr>
              <a:t>)</a:t>
            </a:r>
            <a:endParaRPr kumimoji="0" lang="en-US" sz="2000" kern="0" dirty="0">
              <a:solidFill>
                <a:srgbClr val="000099"/>
              </a:solidFill>
              <a:latin typeface="Calibri"/>
              <a:ea typeface="+mn-ea"/>
              <a:cs typeface="Lucida Sans Unicode" panose="020B0602030504020204" pitchFamily="34" charset="0"/>
            </a:endParaRPr>
          </a:p>
          <a:p>
            <a:pPr marL="730250" lvl="1" indent="-273050" defTabSz="457200">
              <a:lnSpc>
                <a:spcPct val="90000"/>
              </a:lnSpc>
              <a:spcBef>
                <a:spcPts val="600"/>
              </a:spcBef>
              <a:buClr>
                <a:srgbClr val="003399"/>
              </a:buClr>
              <a:buSzPct val="100000"/>
              <a:buFont typeface="Lucida Sans Unicode" panose="020B0602030504020204" pitchFamily="34" charset="0"/>
              <a:buChar char="–"/>
              <a:defRPr/>
            </a:pPr>
            <a:r>
              <a:rPr kumimoji="0" lang="en-US" sz="2000" kern="0" dirty="0">
                <a:solidFill>
                  <a:srgbClr val="000099"/>
                </a:solidFill>
                <a:latin typeface="Calibri"/>
                <a:ea typeface="+mn-ea"/>
                <a:cs typeface="Lucida Sans Unicode" panose="020B0602030504020204" pitchFamily="34" charset="0"/>
              </a:rPr>
              <a:t>Number of subsystems</a:t>
            </a:r>
            <a:r>
              <a:rPr kumimoji="0" lang="zh-CN" altLang="en-US" sz="2000" kern="0" dirty="0">
                <a:solidFill>
                  <a:srgbClr val="000099"/>
                </a:solidFill>
                <a:latin typeface="Calibri"/>
                <a:ea typeface="+mn-ea"/>
                <a:cs typeface="Lucida Sans Unicode" panose="020B0602030504020204" pitchFamily="34" charset="0"/>
              </a:rPr>
              <a:t>（子系统数量）</a:t>
            </a:r>
            <a:endParaRPr kumimoji="0" lang="en-US" sz="2000" kern="0" dirty="0">
              <a:solidFill>
                <a:srgbClr val="000099"/>
              </a:solidFill>
              <a:latin typeface="Calibri"/>
              <a:ea typeface="+mn-ea"/>
              <a:cs typeface="Lucida Sans Unicode" panose="020B0602030504020204" pitchFamily="34" charset="0"/>
            </a:endParaRPr>
          </a:p>
          <a:p>
            <a:pPr marL="730250" lvl="1" indent="-273050" defTabSz="457200">
              <a:lnSpc>
                <a:spcPct val="90000"/>
              </a:lnSpc>
              <a:spcBef>
                <a:spcPts val="600"/>
              </a:spcBef>
              <a:buClr>
                <a:srgbClr val="003399"/>
              </a:buClr>
              <a:buSzPct val="100000"/>
              <a:buFont typeface="Lucida Sans Unicode" panose="020B0602030504020204" pitchFamily="34" charset="0"/>
              <a:buChar char="–"/>
              <a:defRPr/>
            </a:pPr>
            <a:r>
              <a:rPr kumimoji="0" lang="en-US" sz="2000" kern="0" dirty="0">
                <a:solidFill>
                  <a:srgbClr val="000099"/>
                </a:solidFill>
                <a:latin typeface="Calibri"/>
                <a:ea typeface="+mn-ea"/>
                <a:cs typeface="Lucida Sans Unicode" panose="020B0602030504020204" pitchFamily="34" charset="0"/>
              </a:rPr>
              <a:t>Class size</a:t>
            </a:r>
            <a:r>
              <a:rPr kumimoji="0" lang="zh-CN" altLang="en-US" sz="2000" kern="0" dirty="0">
                <a:solidFill>
                  <a:srgbClr val="000099"/>
                </a:solidFill>
                <a:latin typeface="Calibri"/>
                <a:ea typeface="+mn-ea"/>
                <a:cs typeface="Lucida Sans Unicode" panose="020B0602030504020204" pitchFamily="34" charset="0"/>
              </a:rPr>
              <a:t>（类的规模）（类的种类的总数量）</a:t>
            </a:r>
            <a:endParaRPr kumimoji="0" lang="en-US" sz="2000" kern="0" dirty="0">
              <a:solidFill>
                <a:srgbClr val="000099"/>
              </a:solidFill>
              <a:latin typeface="Calibri"/>
              <a:ea typeface="+mn-ea"/>
              <a:cs typeface="Lucida Sans Unicode" panose="020B0602030504020204" pitchFamily="34" charset="0"/>
            </a:endParaRPr>
          </a:p>
          <a:p>
            <a:pPr marL="730250" lvl="1" indent="-273050" defTabSz="457200">
              <a:lnSpc>
                <a:spcPct val="90000"/>
              </a:lnSpc>
              <a:spcBef>
                <a:spcPts val="600"/>
              </a:spcBef>
              <a:buClr>
                <a:srgbClr val="003399"/>
              </a:buClr>
              <a:buSzPct val="100000"/>
              <a:buFont typeface="Lucida Sans Unicode" panose="020B0602030504020204" pitchFamily="34" charset="0"/>
              <a:buChar char="–"/>
              <a:defRPr/>
            </a:pPr>
            <a:r>
              <a:rPr kumimoji="0" lang="en-US" sz="2000" kern="0" dirty="0">
                <a:solidFill>
                  <a:srgbClr val="000099"/>
                </a:solidFill>
                <a:latin typeface="Calibri"/>
                <a:ea typeface="+mn-ea"/>
                <a:cs typeface="Lucida Sans Unicode" panose="020B0602030504020204" pitchFamily="34" charset="0"/>
              </a:rPr>
              <a:t>Number of operations overridden by a subclass (NOO)</a:t>
            </a:r>
            <a:r>
              <a:rPr kumimoji="0" lang="zh-CN" altLang="en-US" sz="2000" kern="0" dirty="0">
                <a:solidFill>
                  <a:srgbClr val="000099"/>
                </a:solidFill>
                <a:latin typeface="Calibri"/>
                <a:ea typeface="+mn-ea"/>
                <a:cs typeface="Lucida Sans Unicode" panose="020B0602030504020204" pitchFamily="34" charset="0"/>
              </a:rPr>
              <a:t>（覆盖操作数量）</a:t>
            </a:r>
            <a:endParaRPr kumimoji="0" lang="en-US" sz="2000" kern="0" dirty="0">
              <a:solidFill>
                <a:srgbClr val="000099"/>
              </a:solidFill>
              <a:latin typeface="Calibri"/>
              <a:ea typeface="+mn-ea"/>
              <a:cs typeface="Lucida Sans Unicode" panose="020B0602030504020204" pitchFamily="34" charset="0"/>
            </a:endParaRPr>
          </a:p>
          <a:p>
            <a:pPr marL="730250" lvl="1" indent="-273050" defTabSz="457200">
              <a:lnSpc>
                <a:spcPct val="90000"/>
              </a:lnSpc>
              <a:spcBef>
                <a:spcPts val="600"/>
              </a:spcBef>
              <a:buClr>
                <a:srgbClr val="003399"/>
              </a:buClr>
              <a:buSzPct val="100000"/>
              <a:buFont typeface="Lucida Sans Unicode" panose="020B0602030504020204" pitchFamily="34" charset="0"/>
              <a:buChar char="–"/>
              <a:defRPr/>
            </a:pPr>
            <a:r>
              <a:rPr kumimoji="0" lang="en-US" sz="2000" kern="0" dirty="0">
                <a:solidFill>
                  <a:srgbClr val="000099"/>
                </a:solidFill>
                <a:latin typeface="Calibri"/>
                <a:ea typeface="+mn-ea"/>
                <a:cs typeface="Lucida Sans Unicode" panose="020B0602030504020204" pitchFamily="34" charset="0"/>
              </a:rPr>
              <a:t>Number of operation added by a subclass</a:t>
            </a:r>
            <a:r>
              <a:rPr kumimoji="0" lang="zh-CN" altLang="en-US" sz="2000" kern="0" dirty="0">
                <a:solidFill>
                  <a:srgbClr val="000099"/>
                </a:solidFill>
                <a:latin typeface="Calibri"/>
                <a:ea typeface="+mn-ea"/>
                <a:cs typeface="Lucida Sans Unicode" panose="020B0602030504020204" pitchFamily="34" charset="0"/>
              </a:rPr>
              <a:t>（子类的附加操作的数量）</a:t>
            </a:r>
            <a:endParaRPr kumimoji="0" lang="en-US" sz="2000" kern="0" dirty="0">
              <a:solidFill>
                <a:srgbClr val="000099"/>
              </a:solidFill>
              <a:latin typeface="Calibri"/>
              <a:ea typeface="+mn-ea"/>
              <a:cs typeface="Lucida Sans Unicode" panose="020B0602030504020204" pitchFamily="34" charset="0"/>
            </a:endParaRPr>
          </a:p>
          <a:p>
            <a:pPr marL="730250" lvl="1" indent="-273050" defTabSz="457200">
              <a:lnSpc>
                <a:spcPct val="90000"/>
              </a:lnSpc>
              <a:spcBef>
                <a:spcPts val="600"/>
              </a:spcBef>
              <a:buClr>
                <a:srgbClr val="003399"/>
              </a:buClr>
              <a:buSzPct val="100000"/>
              <a:buFont typeface="Lucida Sans Unicode" panose="020B0602030504020204" pitchFamily="34" charset="0"/>
              <a:buChar char="–"/>
              <a:defRPr/>
            </a:pPr>
            <a:r>
              <a:rPr kumimoji="0" lang="en-US" sz="2000" kern="0" dirty="0">
                <a:solidFill>
                  <a:srgbClr val="FF0000"/>
                </a:solidFill>
                <a:latin typeface="Calibri"/>
                <a:ea typeface="+mn-ea"/>
                <a:cs typeface="Lucida Sans Unicode" panose="020B0602030504020204" pitchFamily="34" charset="0"/>
              </a:rPr>
              <a:t>Specialization index</a:t>
            </a:r>
            <a:r>
              <a:rPr kumimoji="0" lang="zh-CN" altLang="en-US" sz="2000" kern="0" dirty="0">
                <a:solidFill>
                  <a:srgbClr val="000099"/>
                </a:solidFill>
                <a:latin typeface="Calibri"/>
                <a:ea typeface="+mn-ea"/>
                <a:cs typeface="Lucida Sans Unicode" panose="020B0602030504020204" pitchFamily="34" charset="0"/>
              </a:rPr>
              <a:t>（</a:t>
            </a:r>
            <a:r>
              <a:rPr kumimoji="0" lang="zh-CN" altLang="en-US" sz="2000" u="sng" kern="0" dirty="0">
                <a:solidFill>
                  <a:srgbClr val="FF0000"/>
                </a:solidFill>
                <a:latin typeface="Calibri"/>
                <a:ea typeface="+mn-ea"/>
                <a:cs typeface="Lucida Sans Unicode" panose="020B0602030504020204" pitchFamily="34" charset="0"/>
              </a:rPr>
              <a:t>专化指数</a:t>
            </a:r>
            <a:r>
              <a:rPr kumimoji="0" lang="zh-CN" altLang="en-US" sz="2000" kern="0" dirty="0">
                <a:solidFill>
                  <a:srgbClr val="000099"/>
                </a:solidFill>
                <a:latin typeface="Calibri"/>
                <a:ea typeface="+mn-ea"/>
                <a:cs typeface="Lucida Sans Unicode" panose="020B0602030504020204" pitchFamily="34" charset="0"/>
              </a:rPr>
              <a:t>）</a:t>
            </a:r>
            <a:r>
              <a:rPr kumimoji="0" lang="en-US" altLang="zh-CN" sz="2000" kern="0" dirty="0">
                <a:solidFill>
                  <a:srgbClr val="000099"/>
                </a:solidFill>
                <a:latin typeface="Calibri"/>
                <a:ea typeface="+mn-ea"/>
                <a:cs typeface="Lucida Sans Unicode" panose="020B0602030504020204" pitchFamily="34" charset="0"/>
              </a:rPr>
              <a:t>--</a:t>
            </a:r>
            <a:r>
              <a:rPr kumimoji="0" lang="zh-CN" altLang="en-US" sz="2000" kern="0" dirty="0">
                <a:solidFill>
                  <a:srgbClr val="000099"/>
                </a:solidFill>
                <a:latin typeface="Calibri"/>
                <a:ea typeface="+mn-ea"/>
                <a:cs typeface="Lucida Sans Unicode" panose="020B0602030504020204" pitchFamily="34" charset="0"/>
              </a:rPr>
              <a:t>（覆盖方法数量</a:t>
            </a:r>
            <a:r>
              <a:rPr kumimoji="0" lang="en-US" altLang="zh-CN" sz="2000" kern="0" dirty="0">
                <a:solidFill>
                  <a:srgbClr val="000099"/>
                </a:solidFill>
                <a:latin typeface="Calibri"/>
                <a:ea typeface="+mn-ea"/>
                <a:cs typeface="Lucida Sans Unicode" panose="020B0602030504020204" pitchFamily="34" charset="0"/>
              </a:rPr>
              <a:t>X</a:t>
            </a:r>
            <a:r>
              <a:rPr kumimoji="0" lang="zh-CN" altLang="en-US" sz="2000" kern="0" dirty="0">
                <a:solidFill>
                  <a:srgbClr val="000099"/>
                </a:solidFill>
                <a:latin typeface="Calibri"/>
                <a:ea typeface="+mn-ea"/>
                <a:cs typeface="Lucida Sans Unicode" panose="020B0602030504020204" pitchFamily="34" charset="0"/>
              </a:rPr>
              <a:t>深度</a:t>
            </a:r>
            <a:r>
              <a:rPr kumimoji="0" lang="en-US" altLang="zh-CN" sz="2000" kern="0" dirty="0">
                <a:solidFill>
                  <a:srgbClr val="000099"/>
                </a:solidFill>
                <a:latin typeface="Calibri"/>
                <a:ea typeface="+mn-ea"/>
                <a:cs typeface="Lucida Sans Unicode" panose="020B0602030504020204" pitchFamily="34" charset="0"/>
              </a:rPr>
              <a:t>/</a:t>
            </a:r>
            <a:r>
              <a:rPr kumimoji="0" lang="zh-CN" altLang="en-US" sz="2000" kern="0" dirty="0">
                <a:solidFill>
                  <a:srgbClr val="000099"/>
                </a:solidFill>
                <a:latin typeface="Calibri"/>
                <a:ea typeface="+mn-ea"/>
                <a:cs typeface="Lucida Sans Unicode" panose="020B0602030504020204" pitchFamily="34" charset="0"/>
              </a:rPr>
              <a:t>方法总数）</a:t>
            </a:r>
            <a:endParaRPr kumimoji="0" lang="en-US" sz="2000" kern="0" dirty="0">
              <a:solidFill>
                <a:srgbClr val="000099"/>
              </a:solidFill>
              <a:latin typeface="Calibri"/>
              <a:ea typeface="+mn-ea"/>
              <a:cs typeface="Lucida Sans Unicode" panose="020B0602030504020204" pitchFamily="34" charset="0"/>
            </a:endParaRPr>
          </a:p>
          <a:p>
            <a:pPr marL="1143000" lvl="2" indent="-228600" defTabSz="457200">
              <a:lnSpc>
                <a:spcPct val="90000"/>
              </a:lnSpc>
              <a:spcBef>
                <a:spcPts val="550"/>
              </a:spcBef>
              <a:buClr>
                <a:srgbClr val="003399"/>
              </a:buClr>
              <a:buSzPct val="100000"/>
              <a:buFont typeface="Lucida Sans Unicode" panose="020B0602030504020204" pitchFamily="34" charset="0"/>
              <a:buChar char="•"/>
              <a:defRPr/>
            </a:pPr>
            <a:r>
              <a:rPr kumimoji="0" lang="en-US" sz="2000" b="1" kern="0" dirty="0">
                <a:solidFill>
                  <a:srgbClr val="FF0000"/>
                </a:solidFill>
                <a:latin typeface="Calibri"/>
                <a:ea typeface="+mn-ea"/>
                <a:cs typeface="Lucida Sans Unicode" panose="020B0602030504020204" pitchFamily="34" charset="0"/>
              </a:rPr>
              <a:t>SI</a:t>
            </a:r>
            <a:r>
              <a:rPr kumimoji="0" lang="en-US" sz="2000" kern="0" dirty="0">
                <a:solidFill>
                  <a:srgbClr val="FF0000"/>
                </a:solidFill>
                <a:latin typeface="Calibri"/>
                <a:ea typeface="+mn-ea"/>
                <a:cs typeface="Lucida Sans Unicode" panose="020B0602030504020204" pitchFamily="34" charset="0"/>
              </a:rPr>
              <a:t> </a:t>
            </a:r>
            <a:r>
              <a:rPr kumimoji="0" lang="en-US" sz="2000" kern="0" dirty="0">
                <a:solidFill>
                  <a:srgbClr val="000099"/>
                </a:solidFill>
                <a:latin typeface="Calibri"/>
                <a:ea typeface="+mn-ea"/>
                <a:cs typeface="Lucida Sans Unicode" panose="020B0602030504020204" pitchFamily="34" charset="0"/>
              </a:rPr>
              <a:t>= (NOO X </a:t>
            </a:r>
            <a:r>
              <a:rPr kumimoji="0" lang="en-US" sz="2000" kern="0" dirty="0" err="1">
                <a:solidFill>
                  <a:srgbClr val="000099"/>
                </a:solidFill>
                <a:latin typeface="Calibri"/>
                <a:ea typeface="+mn-ea"/>
                <a:cs typeface="Lucida Sans Unicode" panose="020B0602030504020204" pitchFamily="34" charset="0"/>
              </a:rPr>
              <a:t>debth</a:t>
            </a:r>
            <a:r>
              <a:rPr kumimoji="0" lang="en-US" sz="2000" kern="0" dirty="0">
                <a:solidFill>
                  <a:srgbClr val="000099"/>
                </a:solidFill>
                <a:latin typeface="Calibri"/>
                <a:ea typeface="+mn-ea"/>
                <a:cs typeface="Lucida Sans Unicode" panose="020B0602030504020204" pitchFamily="34" charset="0"/>
              </a:rPr>
              <a:t>) / (total class methods)</a:t>
            </a:r>
            <a:r>
              <a:rPr kumimoji="0" lang="zh-CN" altLang="en-US" sz="2000" kern="0" dirty="0">
                <a:solidFill>
                  <a:srgbClr val="000099"/>
                </a:solidFill>
                <a:latin typeface="Calibri"/>
                <a:ea typeface="+mn-ea"/>
                <a:cs typeface="Lucida Sans Unicode" panose="020B0602030504020204" pitchFamily="34" charset="0"/>
              </a:rPr>
              <a:t>（单独一个类的度量）</a:t>
            </a:r>
            <a:endParaRPr kumimoji="0" lang="en-US" sz="2000" kern="0" dirty="0">
              <a:solidFill>
                <a:srgbClr val="000099"/>
              </a:solidFill>
              <a:latin typeface="Calibri"/>
              <a:ea typeface="+mn-ea"/>
              <a:cs typeface="Lucida Sans Unicode" panose="020B0602030504020204" pitchFamily="34" charset="0"/>
            </a:endParaRPr>
          </a:p>
        </p:txBody>
      </p:sp>
      <p:sp>
        <p:nvSpPr>
          <p:cNvPr id="2" name="文本框 1"/>
          <p:cNvSpPr txBox="1"/>
          <p:nvPr/>
        </p:nvSpPr>
        <p:spPr>
          <a:xfrm>
            <a:off x="3995936" y="44624"/>
            <a:ext cx="5112568" cy="707886"/>
          </a:xfrm>
          <a:prstGeom prst="rect">
            <a:avLst/>
          </a:prstGeom>
          <a:solidFill>
            <a:schemeClr val="bg1">
              <a:lumMod val="85000"/>
            </a:schemeClr>
          </a:solidFill>
          <a:ln w="15875">
            <a:solidFill>
              <a:srgbClr val="000000"/>
            </a:solidFill>
          </a:ln>
        </p:spPr>
        <p:txBody>
          <a:bodyPr wrap="square" rtlCol="0">
            <a:spAutoFit/>
          </a:bodyPr>
          <a:lstStyle/>
          <a:p>
            <a:r>
              <a:rPr lang="zh-CN" altLang="en-US" sz="2000" b="1" dirty="0">
                <a:solidFill>
                  <a:srgbClr val="0000FF"/>
                </a:solidFill>
              </a:rPr>
              <a:t>如果设计师收到设计度量评价表，不必太高兴或太颓丧。因为基本只是统计学数据。</a:t>
            </a:r>
          </a:p>
        </p:txBody>
      </p:sp>
      <p:sp>
        <p:nvSpPr>
          <p:cNvPr id="3" name="文本框 2"/>
          <p:cNvSpPr txBox="1"/>
          <p:nvPr/>
        </p:nvSpPr>
        <p:spPr>
          <a:xfrm>
            <a:off x="-36512" y="4678104"/>
            <a:ext cx="1224136" cy="1631216"/>
          </a:xfrm>
          <a:prstGeom prst="rect">
            <a:avLst/>
          </a:prstGeom>
          <a:solidFill>
            <a:schemeClr val="bg1">
              <a:lumMod val="85000"/>
            </a:schemeClr>
          </a:solidFill>
          <a:ln w="19050">
            <a:solidFill>
              <a:srgbClr val="800000"/>
            </a:solidFill>
          </a:ln>
        </p:spPr>
        <p:txBody>
          <a:bodyPr wrap="square" rtlCol="0">
            <a:spAutoFit/>
          </a:bodyPr>
          <a:lstStyle/>
          <a:p>
            <a:r>
              <a:rPr lang="en-US" altLang="zh-CN" sz="2000" b="1" dirty="0">
                <a:solidFill>
                  <a:srgbClr val="C00000"/>
                </a:solidFill>
              </a:rPr>
              <a:t>SI</a:t>
            </a:r>
            <a:r>
              <a:rPr lang="zh-CN" altLang="en-US" sz="2000" dirty="0"/>
              <a:t>较大：重用度较高，较小则重用度较低</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灯片编号占位符 5"/>
          <p:cNvSpPr>
            <a:spLocks noGrp="1"/>
          </p:cNvSpPr>
          <p:nvPr>
            <p:ph type="sldNum" sz="quarter" idx="12"/>
          </p:nvPr>
        </p:nvSpPr>
        <p:spPr>
          <a:xfrm>
            <a:off x="35496" y="6248400"/>
            <a:ext cx="815404"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58103E2-49ED-4A72-872C-A2EC263E7FE7}" type="slidenum">
              <a:rPr kumimoji="0" lang="en-US" altLang="zh-CN" sz="2600">
                <a:solidFill>
                  <a:srgbClr val="FFFFFF"/>
                </a:solidFill>
              </a:rPr>
              <a:pPr>
                <a:spcBef>
                  <a:spcPct val="0"/>
                </a:spcBef>
                <a:buClrTx/>
                <a:buSzTx/>
                <a:buFontTx/>
                <a:buNone/>
              </a:pPr>
              <a:t>126</a:t>
            </a:fld>
            <a:endParaRPr kumimoji="0" lang="en-US" altLang="zh-CN" sz="2600" dirty="0">
              <a:solidFill>
                <a:srgbClr val="FFFFFF"/>
              </a:solidFill>
            </a:endParaRPr>
          </a:p>
        </p:txBody>
      </p:sp>
      <p:sp>
        <p:nvSpPr>
          <p:cNvPr id="210947" name="Rectangle 2"/>
          <p:cNvSpPr>
            <a:spLocks noGrp="1" noChangeArrowheads="1"/>
          </p:cNvSpPr>
          <p:nvPr>
            <p:ph type="title"/>
          </p:nvPr>
        </p:nvSpPr>
        <p:spPr/>
        <p:txBody>
          <a:bodyPr/>
          <a:lstStyle/>
          <a:p>
            <a:pPr eaLnBrk="1" hangingPunct="1"/>
            <a:r>
              <a:rPr lang="en-US" altLang="zh-CN" sz="3200"/>
              <a:t>     Chapter 6  Considering Object</a:t>
            </a:r>
          </a:p>
        </p:txBody>
      </p:sp>
      <p:sp>
        <p:nvSpPr>
          <p:cNvPr id="210948" name="Rectangle 3"/>
          <p:cNvSpPr>
            <a:spLocks noGrp="1" noChangeArrowheads="1"/>
          </p:cNvSpPr>
          <p:nvPr>
            <p:ph type="body" idx="1"/>
          </p:nvPr>
        </p:nvSpPr>
        <p:spPr>
          <a:xfrm>
            <a:off x="762000" y="1628800"/>
            <a:ext cx="8382000" cy="5105400"/>
          </a:xfrm>
        </p:spPr>
        <p:txBody>
          <a:bodyPr/>
          <a:lstStyle/>
          <a:p>
            <a:pPr eaLnBrk="1" hangingPunct="1">
              <a:buFontTx/>
              <a:buNone/>
            </a:pPr>
            <a:r>
              <a:rPr lang="en-US" altLang="zh-CN" b="1" dirty="0"/>
              <a:t>6.7 OO Measurement </a:t>
            </a:r>
          </a:p>
          <a:p>
            <a:pPr eaLnBrk="1" hangingPunct="1">
              <a:spcBef>
                <a:spcPts val="0"/>
              </a:spcBef>
              <a:buFontTx/>
              <a:buNone/>
            </a:pPr>
            <a:r>
              <a:rPr lang="en-US" altLang="zh-CN" sz="2400" b="1" dirty="0">
                <a:solidFill>
                  <a:schemeClr val="bg2"/>
                </a:solidFill>
                <a:latin typeface="+mn-ea"/>
              </a:rPr>
              <a:t>6.7.1 OO Size Measures</a:t>
            </a:r>
            <a:r>
              <a:rPr lang="zh-CN" altLang="en-US" sz="2400" b="1" dirty="0">
                <a:solidFill>
                  <a:schemeClr val="bg2"/>
                </a:solidFill>
                <a:latin typeface="+mn-ea"/>
              </a:rPr>
              <a:t>（面向对象</a:t>
            </a:r>
            <a:r>
              <a:rPr lang="zh-CN" altLang="en-US" sz="2400" b="1" dirty="0">
                <a:solidFill>
                  <a:schemeClr val="bg2"/>
                </a:solidFill>
              </a:rPr>
              <a:t>系统规模的度量）</a:t>
            </a:r>
            <a:endParaRPr lang="en-US" altLang="zh-CN" sz="2400" b="1" dirty="0">
              <a:solidFill>
                <a:schemeClr val="bg2"/>
              </a:solidFill>
            </a:endParaRPr>
          </a:p>
          <a:p>
            <a:pPr eaLnBrk="1" hangingPunct="1">
              <a:spcBef>
                <a:spcPts val="0"/>
              </a:spcBef>
              <a:buFontTx/>
              <a:buNone/>
            </a:pPr>
            <a:r>
              <a:rPr lang="en-US" altLang="zh-CN" sz="1800" b="1" dirty="0">
                <a:solidFill>
                  <a:schemeClr val="bg2"/>
                </a:solidFill>
              </a:rPr>
              <a:t>Lorenz and Kidd Metrics Collection in Different Phases of Development</a:t>
            </a:r>
          </a:p>
        </p:txBody>
      </p:sp>
      <p:pic>
        <p:nvPicPr>
          <p:cNvPr id="2" name="图片 1"/>
          <p:cNvPicPr>
            <a:picLocks noChangeAspect="1"/>
          </p:cNvPicPr>
          <p:nvPr/>
        </p:nvPicPr>
        <p:blipFill>
          <a:blip r:embed="rId3"/>
          <a:stretch>
            <a:fillRect/>
          </a:stretch>
        </p:blipFill>
        <p:spPr>
          <a:xfrm>
            <a:off x="718531" y="2924944"/>
            <a:ext cx="8461981" cy="3960440"/>
          </a:xfrm>
          <a:prstGeom prst="rect">
            <a:avLst/>
          </a:prstGeom>
        </p:spPr>
      </p:pic>
    </p:spTree>
    <p:extLst>
      <p:ext uri="{BB962C8B-B14F-4D97-AF65-F5344CB8AC3E}">
        <p14:creationId xmlns:p14="http://schemas.microsoft.com/office/powerpoint/2010/main" val="422190552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灯片编号占位符 5"/>
          <p:cNvSpPr>
            <a:spLocks noGrp="1"/>
          </p:cNvSpPr>
          <p:nvPr>
            <p:ph type="sldNum" sz="quarter" idx="12"/>
          </p:nvPr>
        </p:nvSpPr>
        <p:spPr>
          <a:xfrm>
            <a:off x="35496" y="6248400"/>
            <a:ext cx="815404"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58103E2-49ED-4A72-872C-A2EC263E7FE7}" type="slidenum">
              <a:rPr kumimoji="0" lang="en-US" altLang="zh-CN" sz="2600">
                <a:solidFill>
                  <a:srgbClr val="FFFFFF"/>
                </a:solidFill>
              </a:rPr>
              <a:pPr>
                <a:spcBef>
                  <a:spcPct val="0"/>
                </a:spcBef>
                <a:buClrTx/>
                <a:buSzTx/>
                <a:buFontTx/>
                <a:buNone/>
              </a:pPr>
              <a:t>127</a:t>
            </a:fld>
            <a:endParaRPr kumimoji="0" lang="en-US" altLang="zh-CN" sz="2600" dirty="0">
              <a:solidFill>
                <a:srgbClr val="FFFFFF"/>
              </a:solidFill>
            </a:endParaRPr>
          </a:p>
        </p:txBody>
      </p:sp>
      <p:sp>
        <p:nvSpPr>
          <p:cNvPr id="210947" name="Rectangle 2"/>
          <p:cNvSpPr>
            <a:spLocks noGrp="1" noChangeArrowheads="1"/>
          </p:cNvSpPr>
          <p:nvPr>
            <p:ph type="title"/>
          </p:nvPr>
        </p:nvSpPr>
        <p:spPr/>
        <p:txBody>
          <a:bodyPr/>
          <a:lstStyle/>
          <a:p>
            <a:pPr eaLnBrk="1" hangingPunct="1"/>
            <a:r>
              <a:rPr lang="en-US" altLang="zh-CN" sz="3200"/>
              <a:t>     Chapter 6  Considering Object</a:t>
            </a:r>
          </a:p>
        </p:txBody>
      </p:sp>
      <p:sp>
        <p:nvSpPr>
          <p:cNvPr id="210948" name="Rectangle 3"/>
          <p:cNvSpPr>
            <a:spLocks noGrp="1" noChangeArrowheads="1"/>
          </p:cNvSpPr>
          <p:nvPr>
            <p:ph type="body" idx="1"/>
          </p:nvPr>
        </p:nvSpPr>
        <p:spPr>
          <a:xfrm>
            <a:off x="762000" y="1628800"/>
            <a:ext cx="8382000" cy="5105400"/>
          </a:xfrm>
        </p:spPr>
        <p:txBody>
          <a:bodyPr/>
          <a:lstStyle/>
          <a:p>
            <a:pPr eaLnBrk="1" hangingPunct="1">
              <a:buFontTx/>
              <a:buNone/>
            </a:pPr>
            <a:r>
              <a:rPr lang="en-US" altLang="zh-CN" b="1" dirty="0"/>
              <a:t>6.7 OO Measurement </a:t>
            </a:r>
          </a:p>
          <a:p>
            <a:pPr eaLnBrk="1" hangingPunct="1">
              <a:spcBef>
                <a:spcPts val="0"/>
              </a:spcBef>
              <a:buFontTx/>
              <a:buNone/>
            </a:pPr>
            <a:r>
              <a:rPr lang="en-US" altLang="zh-CN" sz="2400" b="1" dirty="0">
                <a:solidFill>
                  <a:schemeClr val="bg2"/>
                </a:solidFill>
                <a:latin typeface="+mn-ea"/>
              </a:rPr>
              <a:t>6.7.1 OO Size Measures</a:t>
            </a:r>
            <a:r>
              <a:rPr lang="zh-CN" altLang="en-US" sz="2400" b="1" dirty="0">
                <a:solidFill>
                  <a:schemeClr val="bg2"/>
                </a:solidFill>
                <a:latin typeface="+mn-ea"/>
              </a:rPr>
              <a:t>（面向对象</a:t>
            </a:r>
            <a:r>
              <a:rPr lang="zh-CN" altLang="en-US" sz="2400" b="1" dirty="0">
                <a:solidFill>
                  <a:schemeClr val="bg2"/>
                </a:solidFill>
              </a:rPr>
              <a:t>系统规模的度量）</a:t>
            </a:r>
            <a:endParaRPr lang="en-US" altLang="zh-CN" sz="2400" b="1" dirty="0">
              <a:solidFill>
                <a:schemeClr val="bg2"/>
              </a:solidFill>
            </a:endParaRPr>
          </a:p>
          <a:p>
            <a:pPr eaLnBrk="1" hangingPunct="1">
              <a:spcBef>
                <a:spcPts val="0"/>
              </a:spcBef>
              <a:buFontTx/>
              <a:buNone/>
            </a:pPr>
            <a:r>
              <a:rPr lang="en-US" altLang="zh-CN" sz="1800" b="1" dirty="0">
                <a:solidFill>
                  <a:schemeClr val="bg2"/>
                </a:solidFill>
              </a:rPr>
              <a:t>      Use Case Diagram of the Royal Service Station</a:t>
            </a:r>
          </a:p>
          <a:p>
            <a:pPr eaLnBrk="1" hangingPunct="1">
              <a:spcBef>
                <a:spcPts val="0"/>
              </a:spcBef>
              <a:buFontTx/>
              <a:buNone/>
            </a:pPr>
            <a:endParaRPr lang="en-US" altLang="zh-CN" sz="1800" b="1" dirty="0">
              <a:solidFill>
                <a:schemeClr val="bg2"/>
              </a:solidFill>
            </a:endParaRPr>
          </a:p>
        </p:txBody>
      </p:sp>
      <p:pic>
        <p:nvPicPr>
          <p:cNvPr id="6" name="Picture 5" descr="Slide39.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6342" y="2825552"/>
            <a:ext cx="7428065" cy="403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6516216" y="2564904"/>
            <a:ext cx="2627784" cy="830997"/>
          </a:xfrm>
          <a:prstGeom prst="rect">
            <a:avLst/>
          </a:prstGeom>
          <a:solidFill>
            <a:schemeClr val="bg1">
              <a:lumMod val="85000"/>
            </a:schemeClr>
          </a:solidFill>
          <a:ln w="15875">
            <a:solidFill>
              <a:srgbClr val="000000"/>
            </a:solidFill>
          </a:ln>
        </p:spPr>
        <p:txBody>
          <a:bodyPr wrap="square" rtlCol="0">
            <a:spAutoFit/>
          </a:bodyPr>
          <a:lstStyle/>
          <a:p>
            <a:r>
              <a:rPr lang="zh-CN" altLang="en-US" dirty="0"/>
              <a:t>关键用例：</a:t>
            </a:r>
            <a:r>
              <a:rPr lang="en-US" altLang="zh-CN" dirty="0"/>
              <a:t>6</a:t>
            </a:r>
            <a:r>
              <a:rPr lang="zh-CN" altLang="en-US" dirty="0"/>
              <a:t>个。</a:t>
            </a:r>
            <a:endParaRPr lang="en-US" altLang="zh-CN" dirty="0"/>
          </a:p>
          <a:p>
            <a:r>
              <a:rPr lang="zh-CN" altLang="en-US" dirty="0"/>
              <a:t>脚本数目：</a:t>
            </a:r>
            <a:r>
              <a:rPr lang="en-US" altLang="zh-CN" dirty="0"/>
              <a:t>6</a:t>
            </a:r>
            <a:r>
              <a:rPr lang="zh-CN" altLang="en-US" dirty="0"/>
              <a:t>个</a:t>
            </a:r>
          </a:p>
        </p:txBody>
      </p:sp>
    </p:spTree>
    <p:extLst>
      <p:ext uri="{BB962C8B-B14F-4D97-AF65-F5344CB8AC3E}">
        <p14:creationId xmlns:p14="http://schemas.microsoft.com/office/powerpoint/2010/main" val="167057551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灯片编号占位符 5"/>
          <p:cNvSpPr>
            <a:spLocks noGrp="1"/>
          </p:cNvSpPr>
          <p:nvPr>
            <p:ph type="sldNum" sz="quarter" idx="12"/>
          </p:nvPr>
        </p:nvSpPr>
        <p:spPr>
          <a:xfrm>
            <a:off x="35496" y="6248400"/>
            <a:ext cx="815404"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58103E2-49ED-4A72-872C-A2EC263E7FE7}" type="slidenum">
              <a:rPr kumimoji="0" lang="en-US" altLang="zh-CN" sz="2600">
                <a:solidFill>
                  <a:srgbClr val="FFFFFF"/>
                </a:solidFill>
              </a:rPr>
              <a:pPr>
                <a:spcBef>
                  <a:spcPct val="0"/>
                </a:spcBef>
                <a:buClrTx/>
                <a:buSzTx/>
                <a:buFontTx/>
                <a:buNone/>
              </a:pPr>
              <a:t>128</a:t>
            </a:fld>
            <a:endParaRPr kumimoji="0" lang="en-US" altLang="zh-CN" sz="2600" dirty="0">
              <a:solidFill>
                <a:srgbClr val="FFFFFF"/>
              </a:solidFill>
            </a:endParaRPr>
          </a:p>
        </p:txBody>
      </p:sp>
      <p:sp>
        <p:nvSpPr>
          <p:cNvPr id="210947" name="Rectangle 2"/>
          <p:cNvSpPr>
            <a:spLocks noGrp="1" noChangeArrowheads="1"/>
          </p:cNvSpPr>
          <p:nvPr>
            <p:ph type="title"/>
          </p:nvPr>
        </p:nvSpPr>
        <p:spPr/>
        <p:txBody>
          <a:bodyPr/>
          <a:lstStyle/>
          <a:p>
            <a:pPr eaLnBrk="1" hangingPunct="1"/>
            <a:r>
              <a:rPr lang="en-US" altLang="zh-CN" sz="3200"/>
              <a:t>     Chapter 6  Considering Object</a:t>
            </a:r>
          </a:p>
        </p:txBody>
      </p:sp>
      <p:sp>
        <p:nvSpPr>
          <p:cNvPr id="210948" name="Rectangle 3"/>
          <p:cNvSpPr>
            <a:spLocks noGrp="1" noChangeArrowheads="1"/>
          </p:cNvSpPr>
          <p:nvPr>
            <p:ph type="body" idx="1"/>
          </p:nvPr>
        </p:nvSpPr>
        <p:spPr>
          <a:xfrm>
            <a:off x="762000" y="1628800"/>
            <a:ext cx="8382000" cy="5105400"/>
          </a:xfrm>
        </p:spPr>
        <p:txBody>
          <a:bodyPr/>
          <a:lstStyle/>
          <a:p>
            <a:pPr eaLnBrk="1" hangingPunct="1">
              <a:buFontTx/>
              <a:buNone/>
            </a:pPr>
            <a:r>
              <a:rPr lang="en-US" altLang="zh-CN" b="1" dirty="0"/>
              <a:t>6.7 OO Measurement </a:t>
            </a:r>
          </a:p>
          <a:p>
            <a:pPr eaLnBrk="1" hangingPunct="1">
              <a:spcBef>
                <a:spcPts val="0"/>
              </a:spcBef>
              <a:buFontTx/>
              <a:buNone/>
            </a:pPr>
            <a:r>
              <a:rPr lang="en-US" altLang="zh-CN" sz="2400" b="1" dirty="0">
                <a:solidFill>
                  <a:schemeClr val="bg2"/>
                </a:solidFill>
                <a:latin typeface="+mn-ea"/>
              </a:rPr>
              <a:t>6.7.1 OO Size Measures</a:t>
            </a:r>
            <a:r>
              <a:rPr lang="zh-CN" altLang="en-US" sz="2400" b="1" dirty="0">
                <a:solidFill>
                  <a:schemeClr val="bg2"/>
                </a:solidFill>
                <a:latin typeface="+mn-ea"/>
              </a:rPr>
              <a:t>（面向对象</a:t>
            </a:r>
            <a:r>
              <a:rPr lang="zh-CN" altLang="en-US" sz="2400" b="1" dirty="0">
                <a:solidFill>
                  <a:schemeClr val="bg2"/>
                </a:solidFill>
              </a:rPr>
              <a:t>系统规模的度量）</a:t>
            </a:r>
            <a:endParaRPr lang="en-US" altLang="zh-CN" sz="2400" b="1" dirty="0">
              <a:solidFill>
                <a:schemeClr val="bg2"/>
              </a:solidFill>
            </a:endParaRPr>
          </a:p>
          <a:p>
            <a:pPr eaLnBrk="1" hangingPunct="1">
              <a:spcBef>
                <a:spcPts val="0"/>
              </a:spcBef>
              <a:buFontTx/>
              <a:buNone/>
            </a:pPr>
            <a:r>
              <a:rPr lang="en-US" altLang="zh-CN" sz="1800" b="1" dirty="0">
                <a:solidFill>
                  <a:schemeClr val="bg2"/>
                </a:solidFill>
              </a:rPr>
              <a:t>      Class Hierarchy for the Royal Service Station</a:t>
            </a:r>
          </a:p>
          <a:p>
            <a:pPr eaLnBrk="1" hangingPunct="1">
              <a:spcBef>
                <a:spcPts val="0"/>
              </a:spcBef>
              <a:buFontTx/>
              <a:buNone/>
            </a:pPr>
            <a:endParaRPr lang="en-US" altLang="zh-CN" sz="1800" b="1" dirty="0">
              <a:solidFill>
                <a:schemeClr val="bg2"/>
              </a:solidFill>
            </a:endParaRPr>
          </a:p>
        </p:txBody>
      </p:sp>
      <p:pic>
        <p:nvPicPr>
          <p:cNvPr id="7" name="Picture 4" descr="Slide40.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708920"/>
            <a:ext cx="8382000" cy="4176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958557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灯片编号占位符 5"/>
          <p:cNvSpPr>
            <a:spLocks noGrp="1"/>
          </p:cNvSpPr>
          <p:nvPr>
            <p:ph type="sldNum" sz="quarter" idx="12"/>
          </p:nvPr>
        </p:nvSpPr>
        <p:spPr>
          <a:xfrm>
            <a:off x="35496" y="6248400"/>
            <a:ext cx="887412"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58103E2-49ED-4A72-872C-A2EC263E7FE7}" type="slidenum">
              <a:rPr kumimoji="0" lang="en-US" altLang="zh-CN" sz="2600">
                <a:solidFill>
                  <a:srgbClr val="FFFFFF"/>
                </a:solidFill>
              </a:rPr>
              <a:pPr>
                <a:spcBef>
                  <a:spcPct val="0"/>
                </a:spcBef>
                <a:buClrTx/>
                <a:buSzTx/>
                <a:buFontTx/>
                <a:buNone/>
              </a:pPr>
              <a:t>129</a:t>
            </a:fld>
            <a:endParaRPr kumimoji="0" lang="en-US" altLang="zh-CN" sz="2600" dirty="0">
              <a:solidFill>
                <a:srgbClr val="FFFFFF"/>
              </a:solidFill>
            </a:endParaRPr>
          </a:p>
        </p:txBody>
      </p:sp>
      <p:sp>
        <p:nvSpPr>
          <p:cNvPr id="210947" name="Rectangle 2"/>
          <p:cNvSpPr>
            <a:spLocks noGrp="1" noChangeArrowheads="1"/>
          </p:cNvSpPr>
          <p:nvPr>
            <p:ph type="title"/>
          </p:nvPr>
        </p:nvSpPr>
        <p:spPr/>
        <p:txBody>
          <a:bodyPr/>
          <a:lstStyle/>
          <a:p>
            <a:pPr eaLnBrk="1" hangingPunct="1"/>
            <a:r>
              <a:rPr lang="en-US" altLang="zh-CN" sz="3200"/>
              <a:t>     Chapter 6  Considering Object</a:t>
            </a:r>
          </a:p>
        </p:txBody>
      </p:sp>
      <p:sp>
        <p:nvSpPr>
          <p:cNvPr id="210948" name="Rectangle 3"/>
          <p:cNvSpPr>
            <a:spLocks noGrp="1" noChangeArrowheads="1"/>
          </p:cNvSpPr>
          <p:nvPr>
            <p:ph type="body" idx="1"/>
          </p:nvPr>
        </p:nvSpPr>
        <p:spPr>
          <a:xfrm>
            <a:off x="762000" y="1628800"/>
            <a:ext cx="8382000" cy="5105400"/>
          </a:xfrm>
        </p:spPr>
        <p:txBody>
          <a:bodyPr/>
          <a:lstStyle/>
          <a:p>
            <a:pPr eaLnBrk="1" hangingPunct="1">
              <a:buFontTx/>
              <a:buNone/>
            </a:pPr>
            <a:r>
              <a:rPr lang="en-US" altLang="zh-CN" b="1" dirty="0"/>
              <a:t>6.7 OO Measurement </a:t>
            </a:r>
          </a:p>
          <a:p>
            <a:pPr eaLnBrk="1" hangingPunct="1">
              <a:spcBef>
                <a:spcPts val="0"/>
              </a:spcBef>
              <a:buFontTx/>
              <a:buNone/>
            </a:pPr>
            <a:r>
              <a:rPr lang="en-US" altLang="zh-CN" sz="2400" b="1" dirty="0">
                <a:solidFill>
                  <a:schemeClr val="bg2"/>
                </a:solidFill>
                <a:latin typeface="+mn-ea"/>
              </a:rPr>
              <a:t>6.7.2 OO Design Quality Measures</a:t>
            </a:r>
          </a:p>
          <a:p>
            <a:pPr eaLnBrk="1" hangingPunct="1">
              <a:spcBef>
                <a:spcPts val="0"/>
              </a:spcBef>
              <a:buFontTx/>
              <a:buNone/>
            </a:pPr>
            <a:r>
              <a:rPr lang="en-US" altLang="zh-CN" sz="2400" b="1" dirty="0">
                <a:solidFill>
                  <a:schemeClr val="bg2"/>
                </a:solidFill>
                <a:latin typeface="+mn-ea"/>
              </a:rPr>
              <a:t>     </a:t>
            </a:r>
            <a:r>
              <a:rPr lang="zh-CN" altLang="en-US" sz="2400" b="1" dirty="0">
                <a:solidFill>
                  <a:schemeClr val="bg2"/>
                </a:solidFill>
                <a:latin typeface="+mn-ea"/>
              </a:rPr>
              <a:t>（面向对象</a:t>
            </a:r>
            <a:r>
              <a:rPr lang="zh-CN" altLang="en-US" sz="2400" b="1" dirty="0">
                <a:solidFill>
                  <a:schemeClr val="bg2"/>
                </a:solidFill>
              </a:rPr>
              <a:t>系统设计质量的度量）</a:t>
            </a:r>
            <a:endParaRPr lang="en-US" altLang="zh-CN" sz="2400" b="1" dirty="0">
              <a:solidFill>
                <a:schemeClr val="bg2"/>
              </a:solidFill>
            </a:endParaRPr>
          </a:p>
          <a:p>
            <a:pPr eaLnBrk="1" hangingPunct="1">
              <a:buFontTx/>
              <a:buNone/>
            </a:pPr>
            <a:endParaRPr lang="en-US" altLang="zh-CN" sz="2400" b="1" dirty="0">
              <a:solidFill>
                <a:schemeClr val="bg2"/>
              </a:solidFill>
            </a:endParaRPr>
          </a:p>
        </p:txBody>
      </p:sp>
      <p:sp>
        <p:nvSpPr>
          <p:cNvPr id="7" name="Rectangle 3"/>
          <p:cNvSpPr txBox="1">
            <a:spLocks noChangeArrowheads="1"/>
          </p:cNvSpPr>
          <p:nvPr/>
        </p:nvSpPr>
        <p:spPr bwMode="auto">
          <a:xfrm>
            <a:off x="539552" y="2780928"/>
            <a:ext cx="8640960" cy="4032448"/>
          </a:xfrm>
          <a:prstGeom prst="rect">
            <a:avLst/>
          </a:prstGeom>
          <a:noFill/>
          <a:ln w="9525">
            <a:noFill/>
            <a:miter lim="800000"/>
            <a:headEnd/>
            <a:tailEnd/>
          </a:ln>
        </p:spPr>
        <p:txBody>
          <a:bodyPr lIns="0" tIns="0" rIns="0" bIns="0"/>
          <a:lstStyle/>
          <a:p>
            <a:pPr marL="330200" indent="-330200" defTabSz="457200">
              <a:spcBef>
                <a:spcPts val="700"/>
              </a:spcBef>
              <a:buClr>
                <a:srgbClr val="003399"/>
              </a:buClr>
              <a:buSzPct val="100000"/>
              <a:buFont typeface="Lucida Sans Unicode" panose="020B0602030504020204" pitchFamily="34" charset="0"/>
              <a:buChar char="•"/>
              <a:defRPr/>
            </a:pPr>
            <a:r>
              <a:rPr kumimoji="0" lang="en-US" sz="2800" kern="0" dirty="0" err="1">
                <a:solidFill>
                  <a:srgbClr val="000099"/>
                </a:solidFill>
                <a:latin typeface="Calibri"/>
                <a:ea typeface="+mn-ea"/>
                <a:cs typeface="Lucida Sans Unicode" panose="020B0602030504020204" pitchFamily="34" charset="0"/>
              </a:rPr>
              <a:t>Chidamber</a:t>
            </a:r>
            <a:r>
              <a:rPr kumimoji="0" lang="en-US" sz="2800" kern="0" dirty="0">
                <a:solidFill>
                  <a:srgbClr val="000099"/>
                </a:solidFill>
                <a:latin typeface="Calibri"/>
                <a:ea typeface="+mn-ea"/>
                <a:cs typeface="Lucida Sans Unicode" panose="020B0602030504020204" pitchFamily="34" charset="0"/>
              </a:rPr>
              <a:t> and </a:t>
            </a:r>
            <a:r>
              <a:rPr kumimoji="0" lang="en-US" sz="2800" kern="0" dirty="0" err="1">
                <a:solidFill>
                  <a:srgbClr val="000099"/>
                </a:solidFill>
                <a:latin typeface="Calibri"/>
                <a:ea typeface="+mn-ea"/>
                <a:cs typeface="Lucida Sans Unicode" panose="020B0602030504020204" pitchFamily="34" charset="0"/>
              </a:rPr>
              <a:t>Kemerer</a:t>
            </a:r>
            <a:r>
              <a:rPr kumimoji="0" lang="en-US" sz="2800" kern="0" dirty="0">
                <a:solidFill>
                  <a:srgbClr val="000099"/>
                </a:solidFill>
                <a:latin typeface="Calibri"/>
                <a:ea typeface="+mn-ea"/>
                <a:cs typeface="Lucida Sans Unicode" panose="020B0602030504020204" pitchFamily="34" charset="0"/>
              </a:rPr>
              <a:t> have also devised a suite of metrics for object-oriented development</a:t>
            </a:r>
          </a:p>
          <a:p>
            <a:pPr marL="330200" indent="-330200" defTabSz="457200">
              <a:spcBef>
                <a:spcPts val="700"/>
              </a:spcBef>
              <a:buClr>
                <a:srgbClr val="003399"/>
              </a:buClr>
              <a:buSzPct val="100000"/>
              <a:buFont typeface="Lucida Sans Unicode" panose="020B0602030504020204" pitchFamily="34" charset="0"/>
              <a:buChar char="•"/>
              <a:defRPr/>
            </a:pPr>
            <a:r>
              <a:rPr kumimoji="0" lang="en-US" sz="2800" kern="0" dirty="0">
                <a:solidFill>
                  <a:srgbClr val="000099"/>
                </a:solidFill>
                <a:latin typeface="Calibri"/>
                <a:ea typeface="+mn-ea"/>
                <a:cs typeface="Lucida Sans Unicode" panose="020B0602030504020204" pitchFamily="34" charset="0"/>
              </a:rPr>
              <a:t>Focused on design quality (not size) </a:t>
            </a:r>
            <a:r>
              <a:rPr kumimoji="0" lang="zh-CN" altLang="en-US" sz="2000" kern="0" dirty="0">
                <a:solidFill>
                  <a:srgbClr val="000099"/>
                </a:solidFill>
                <a:latin typeface="Calibri"/>
                <a:ea typeface="+mn-ea"/>
                <a:cs typeface="Lucida Sans Unicode" panose="020B0602030504020204" pitchFamily="34" charset="0"/>
              </a:rPr>
              <a:t>（更关注质量的度量）</a:t>
            </a:r>
            <a:endParaRPr kumimoji="0" lang="en-US" sz="2000" kern="0" dirty="0">
              <a:solidFill>
                <a:srgbClr val="000099"/>
              </a:solidFill>
              <a:latin typeface="Calibri"/>
              <a:ea typeface="+mn-ea"/>
              <a:cs typeface="Lucida Sans Unicode" panose="020B0602030504020204" pitchFamily="34" charset="0"/>
            </a:endParaRPr>
          </a:p>
          <a:p>
            <a:pPr marL="730250" lvl="1" indent="-273050" defTabSz="457200">
              <a:spcBef>
                <a:spcPts val="600"/>
              </a:spcBef>
              <a:buClr>
                <a:srgbClr val="003399"/>
              </a:buClr>
              <a:buSzPct val="100000"/>
              <a:buFont typeface="Lucida Sans Unicode" panose="020B0602030504020204" pitchFamily="34" charset="0"/>
              <a:buChar char="–"/>
              <a:defRPr/>
            </a:pPr>
            <a:r>
              <a:rPr kumimoji="0" lang="en-US" kern="0" dirty="0">
                <a:solidFill>
                  <a:srgbClr val="000099"/>
                </a:solidFill>
                <a:latin typeface="Calibri"/>
                <a:ea typeface="+mn-ea"/>
                <a:cs typeface="Lucida Sans Unicode" panose="020B0602030504020204" pitchFamily="34" charset="0"/>
              </a:rPr>
              <a:t>Weighted methods </a:t>
            </a:r>
            <a:r>
              <a:rPr kumimoji="0" lang="en-US" b="1" u="sng" kern="0" dirty="0">
                <a:solidFill>
                  <a:srgbClr val="0000FF"/>
                </a:solidFill>
                <a:latin typeface="Calibri"/>
                <a:ea typeface="+mn-ea"/>
                <a:cs typeface="Lucida Sans Unicode" panose="020B0602030504020204" pitchFamily="34" charset="0"/>
              </a:rPr>
              <a:t>per class </a:t>
            </a:r>
            <a:r>
              <a:rPr kumimoji="0" lang="en-US" b="1" kern="0" dirty="0">
                <a:solidFill>
                  <a:srgbClr val="0000FF"/>
                </a:solidFill>
                <a:latin typeface="Calibri"/>
                <a:ea typeface="+mn-ea"/>
                <a:cs typeface="Lucida Sans Unicode" panose="020B0602030504020204" pitchFamily="34" charset="0"/>
              </a:rPr>
              <a:t>=  </a:t>
            </a:r>
            <a:r>
              <a:rPr kumimoji="0" lang="en-US" sz="2800" b="1" kern="0" dirty="0" err="1">
                <a:solidFill>
                  <a:srgbClr val="0000FF"/>
                </a:solidFill>
                <a:latin typeface="Symbol" panose="05050102010706020507" pitchFamily="18" charset="2"/>
                <a:ea typeface="+mn-ea"/>
                <a:cs typeface="Lucida Sans Unicode" panose="020B0602030504020204" pitchFamily="34" charset="0"/>
              </a:rPr>
              <a:t>S</a:t>
            </a:r>
            <a:r>
              <a:rPr kumimoji="0" lang="en-US" sz="2800" b="1" kern="0" baseline="30000" dirty="0" err="1">
                <a:solidFill>
                  <a:srgbClr val="0000FF"/>
                </a:solidFill>
                <a:latin typeface="Calibri" pitchFamily="34" charset="0"/>
                <a:ea typeface="+mn-ea"/>
                <a:cs typeface="Lucida Sans Unicode" panose="020B0602030504020204" pitchFamily="34" charset="0"/>
              </a:rPr>
              <a:t>n</a:t>
            </a:r>
            <a:r>
              <a:rPr kumimoji="0" lang="en-US" sz="2800" b="1" kern="0" baseline="-25000" dirty="0" err="1">
                <a:solidFill>
                  <a:srgbClr val="0000FF"/>
                </a:solidFill>
                <a:latin typeface="Calibri"/>
                <a:ea typeface="+mn-ea"/>
                <a:cs typeface="Lucida Sans Unicode" panose="020B0602030504020204" pitchFamily="34" charset="0"/>
              </a:rPr>
              <a:t>i</a:t>
            </a:r>
            <a:r>
              <a:rPr kumimoji="0" lang="en-US" sz="2800" b="1" kern="0" baseline="-25000" dirty="0">
                <a:solidFill>
                  <a:srgbClr val="0000FF"/>
                </a:solidFill>
                <a:latin typeface="Calibri"/>
                <a:ea typeface="+mn-ea"/>
                <a:cs typeface="Lucida Sans Unicode" panose="020B0602030504020204" pitchFamily="34" charset="0"/>
              </a:rPr>
              <a:t>=1  </a:t>
            </a:r>
            <a:r>
              <a:rPr kumimoji="0" lang="en-US" b="1" i="1" kern="0" dirty="0">
                <a:solidFill>
                  <a:srgbClr val="0000FF"/>
                </a:solidFill>
                <a:latin typeface="Calibri"/>
                <a:ea typeface="+mn-ea"/>
                <a:cs typeface="Lucida Sans Unicode" panose="020B0602030504020204" pitchFamily="34" charset="0"/>
              </a:rPr>
              <a:t>c</a:t>
            </a:r>
            <a:r>
              <a:rPr kumimoji="0" lang="en-US" b="1" i="1" kern="0" baseline="-25000" dirty="0">
                <a:solidFill>
                  <a:srgbClr val="0000FF"/>
                </a:solidFill>
                <a:latin typeface="Calibri"/>
                <a:ea typeface="+mn-ea"/>
                <a:cs typeface="Lucida Sans Unicode" panose="020B0602030504020204" pitchFamily="34" charset="0"/>
              </a:rPr>
              <a:t>i</a:t>
            </a:r>
            <a:r>
              <a:rPr kumimoji="0" lang="zh-CN" altLang="en-US" sz="2200" kern="0" dirty="0">
                <a:solidFill>
                  <a:srgbClr val="000099"/>
                </a:solidFill>
                <a:latin typeface="Calibri"/>
                <a:ea typeface="+mn-ea"/>
                <a:cs typeface="Lucida Sans Unicode" panose="020B0602030504020204" pitchFamily="34" charset="0"/>
              </a:rPr>
              <a:t>（</a:t>
            </a:r>
            <a:r>
              <a:rPr kumimoji="0" lang="en-US" altLang="zh-CN" sz="1800" kern="0" dirty="0">
                <a:solidFill>
                  <a:srgbClr val="000099"/>
                </a:solidFill>
                <a:latin typeface="Calibri"/>
                <a:ea typeface="+mn-ea"/>
                <a:cs typeface="Lucida Sans Unicode" panose="020B0602030504020204" pitchFamily="34" charset="0"/>
              </a:rPr>
              <a:t>n</a:t>
            </a:r>
            <a:r>
              <a:rPr kumimoji="0" lang="zh-CN" altLang="en-US" sz="1800" kern="0" dirty="0">
                <a:solidFill>
                  <a:srgbClr val="000099"/>
                </a:solidFill>
                <a:latin typeface="Calibri"/>
                <a:ea typeface="+mn-ea"/>
                <a:cs typeface="Lucida Sans Unicode" panose="020B0602030504020204" pitchFamily="34" charset="0"/>
              </a:rPr>
              <a:t>方法数量</a:t>
            </a:r>
            <a:r>
              <a:rPr kumimoji="0" lang="en-US" altLang="zh-CN" sz="1800" kern="0" dirty="0">
                <a:solidFill>
                  <a:srgbClr val="000099"/>
                </a:solidFill>
                <a:latin typeface="Calibri"/>
                <a:ea typeface="+mn-ea"/>
                <a:cs typeface="Lucida Sans Unicode" panose="020B0602030504020204" pitchFamily="34" charset="0"/>
              </a:rPr>
              <a:t>,</a:t>
            </a:r>
            <a:r>
              <a:rPr kumimoji="0" lang="en-US" altLang="zh-CN" sz="1800" kern="0" dirty="0" err="1">
                <a:solidFill>
                  <a:srgbClr val="000099"/>
                </a:solidFill>
                <a:latin typeface="Calibri"/>
                <a:ea typeface="+mn-ea"/>
                <a:cs typeface="Lucida Sans Unicode" panose="020B0602030504020204" pitchFamily="34" charset="0"/>
              </a:rPr>
              <a:t>Cj</a:t>
            </a:r>
            <a:r>
              <a:rPr kumimoji="0" lang="zh-CN" altLang="en-US" sz="1800" kern="0" dirty="0">
                <a:solidFill>
                  <a:srgbClr val="000099"/>
                </a:solidFill>
                <a:latin typeface="Calibri"/>
                <a:ea typeface="+mn-ea"/>
                <a:cs typeface="Lucida Sans Unicode" panose="020B0602030504020204" pitchFamily="34" charset="0"/>
              </a:rPr>
              <a:t>方法复杂度）</a:t>
            </a:r>
            <a:endParaRPr kumimoji="0" lang="en-US" sz="1800" kern="0" baseline="60000" dirty="0">
              <a:solidFill>
                <a:srgbClr val="000099"/>
              </a:solidFill>
              <a:latin typeface="Calibri"/>
              <a:ea typeface="+mn-ea"/>
              <a:cs typeface="Lucida Sans Unicode" panose="020B0602030504020204" pitchFamily="34" charset="0"/>
            </a:endParaRPr>
          </a:p>
          <a:p>
            <a:pPr marL="730250" lvl="1" indent="-273050" defTabSz="457200">
              <a:spcBef>
                <a:spcPts val="600"/>
              </a:spcBef>
              <a:buClr>
                <a:srgbClr val="003399"/>
              </a:buClr>
              <a:buSzPct val="100000"/>
              <a:buFont typeface="Lucida Sans Unicode" panose="020B0602030504020204" pitchFamily="34" charset="0"/>
              <a:buChar char="–"/>
              <a:defRPr/>
            </a:pPr>
            <a:r>
              <a:rPr kumimoji="0" lang="en-US" kern="0" dirty="0">
                <a:solidFill>
                  <a:srgbClr val="000099"/>
                </a:solidFill>
                <a:latin typeface="Calibri"/>
                <a:ea typeface="+mn-ea"/>
                <a:cs typeface="Lucida Sans Unicode" panose="020B0602030504020204" pitchFamily="34" charset="0"/>
              </a:rPr>
              <a:t>Depth of inheritance</a:t>
            </a:r>
            <a:r>
              <a:rPr kumimoji="0" lang="zh-CN" altLang="en-US" kern="0" dirty="0">
                <a:solidFill>
                  <a:srgbClr val="000099"/>
                </a:solidFill>
                <a:latin typeface="Calibri"/>
                <a:ea typeface="+mn-ea"/>
                <a:cs typeface="Lucida Sans Unicode" panose="020B0602030504020204" pitchFamily="34" charset="0"/>
              </a:rPr>
              <a:t>（继承的深度）</a:t>
            </a:r>
            <a:r>
              <a:rPr kumimoji="0" lang="en-US" kern="0" dirty="0">
                <a:solidFill>
                  <a:srgbClr val="000099"/>
                </a:solidFill>
                <a:latin typeface="Calibri"/>
                <a:ea typeface="+mn-ea"/>
                <a:cs typeface="Lucida Sans Unicode" panose="020B0602030504020204" pitchFamily="34" charset="0"/>
              </a:rPr>
              <a:t>     </a:t>
            </a:r>
            <a:r>
              <a:rPr kumimoji="0" lang="zh-CN" altLang="en-US" sz="1800" kern="0" dirty="0">
                <a:solidFill>
                  <a:srgbClr val="000099"/>
                </a:solidFill>
                <a:latin typeface="Calibri"/>
                <a:ea typeface="+mn-ea"/>
                <a:cs typeface="Lucida Sans Unicode" panose="020B0602030504020204" pitchFamily="34" charset="0"/>
              </a:rPr>
              <a:t>（每个类的权重复杂度）</a:t>
            </a:r>
            <a:endParaRPr kumimoji="0" lang="en-US" sz="1800" kern="0" dirty="0">
              <a:solidFill>
                <a:srgbClr val="000099"/>
              </a:solidFill>
              <a:latin typeface="Calibri"/>
              <a:ea typeface="+mn-ea"/>
              <a:cs typeface="Lucida Sans Unicode" panose="020B0602030504020204" pitchFamily="34" charset="0"/>
            </a:endParaRPr>
          </a:p>
          <a:p>
            <a:pPr marL="730250" lvl="1" indent="-273050" defTabSz="457200">
              <a:spcBef>
                <a:spcPts val="600"/>
              </a:spcBef>
              <a:buClr>
                <a:srgbClr val="003399"/>
              </a:buClr>
              <a:buSzPct val="100000"/>
              <a:buFont typeface="Lucida Sans Unicode" panose="020B0602030504020204" pitchFamily="34" charset="0"/>
              <a:buChar char="–"/>
              <a:defRPr/>
            </a:pPr>
            <a:r>
              <a:rPr kumimoji="0" lang="en-US" kern="0" dirty="0">
                <a:solidFill>
                  <a:srgbClr val="000099"/>
                </a:solidFill>
                <a:latin typeface="Calibri"/>
                <a:ea typeface="+mn-ea"/>
                <a:cs typeface="Lucida Sans Unicode" panose="020B0602030504020204" pitchFamily="34" charset="0"/>
              </a:rPr>
              <a:t>Number of children</a:t>
            </a:r>
            <a:r>
              <a:rPr kumimoji="0" lang="zh-CN" altLang="en-US" kern="0" dirty="0">
                <a:solidFill>
                  <a:srgbClr val="000099"/>
                </a:solidFill>
                <a:latin typeface="Calibri"/>
                <a:ea typeface="+mn-ea"/>
                <a:cs typeface="Lucida Sans Unicode" panose="020B0602030504020204" pitchFamily="34" charset="0"/>
              </a:rPr>
              <a:t>（子类的数量）        </a:t>
            </a:r>
            <a:r>
              <a:rPr kumimoji="0" lang="zh-CN" altLang="en-US" sz="1800" kern="0" dirty="0">
                <a:solidFill>
                  <a:srgbClr val="000099"/>
                </a:solidFill>
                <a:latin typeface="Calibri"/>
                <a:ea typeface="+mn-ea"/>
                <a:cs typeface="Lucida Sans Unicode" panose="020B0602030504020204" pitchFamily="34" charset="0"/>
              </a:rPr>
              <a:t>（值越高越难以维护）</a:t>
            </a:r>
            <a:endParaRPr kumimoji="0" lang="en-US" sz="1800" kern="0" dirty="0">
              <a:solidFill>
                <a:srgbClr val="000099"/>
              </a:solidFill>
              <a:latin typeface="Calibri"/>
              <a:ea typeface="+mn-ea"/>
              <a:cs typeface="Lucida Sans Unicode" panose="020B0602030504020204" pitchFamily="34" charset="0"/>
            </a:endParaRPr>
          </a:p>
          <a:p>
            <a:pPr marL="730250" lvl="1" indent="-273050" defTabSz="457200">
              <a:spcBef>
                <a:spcPts val="600"/>
              </a:spcBef>
              <a:buClr>
                <a:srgbClr val="003399"/>
              </a:buClr>
              <a:buSzPct val="100000"/>
              <a:buFont typeface="Lucida Sans Unicode" panose="020B0602030504020204" pitchFamily="34" charset="0"/>
              <a:buChar char="–"/>
              <a:defRPr/>
            </a:pPr>
            <a:r>
              <a:rPr kumimoji="0" lang="en-US" kern="0" dirty="0">
                <a:solidFill>
                  <a:srgbClr val="000099"/>
                </a:solidFill>
                <a:latin typeface="Calibri"/>
                <a:ea typeface="+mn-ea"/>
                <a:cs typeface="Lucida Sans Unicode" panose="020B0602030504020204" pitchFamily="34" charset="0"/>
              </a:rPr>
              <a:t>Coupling between objects</a:t>
            </a:r>
            <a:r>
              <a:rPr kumimoji="0" lang="zh-CN" altLang="en-US" kern="0" dirty="0">
                <a:solidFill>
                  <a:srgbClr val="000099"/>
                </a:solidFill>
                <a:latin typeface="Calibri"/>
                <a:ea typeface="+mn-ea"/>
                <a:cs typeface="Lucida Sans Unicode" panose="020B0602030504020204" pitchFamily="34" charset="0"/>
              </a:rPr>
              <a:t>（对象的耦合度）（越少越好）</a:t>
            </a:r>
            <a:endParaRPr kumimoji="0" lang="en-US" kern="0" dirty="0">
              <a:solidFill>
                <a:srgbClr val="000099"/>
              </a:solidFill>
              <a:latin typeface="Calibri"/>
              <a:ea typeface="+mn-ea"/>
              <a:cs typeface="Lucida Sans Unicode" panose="020B0602030504020204" pitchFamily="34" charset="0"/>
            </a:endParaRPr>
          </a:p>
          <a:p>
            <a:pPr marL="730250" lvl="1" indent="-273050" defTabSz="457200">
              <a:spcBef>
                <a:spcPts val="600"/>
              </a:spcBef>
              <a:buClr>
                <a:srgbClr val="003399"/>
              </a:buClr>
              <a:buSzPct val="100000"/>
              <a:buFont typeface="Lucida Sans Unicode" panose="020B0602030504020204" pitchFamily="34" charset="0"/>
              <a:buChar char="–"/>
              <a:defRPr/>
            </a:pPr>
            <a:r>
              <a:rPr kumimoji="0" lang="en-US" kern="0" dirty="0">
                <a:solidFill>
                  <a:srgbClr val="000099"/>
                </a:solidFill>
                <a:latin typeface="Calibri"/>
                <a:ea typeface="+mn-ea"/>
                <a:cs typeface="Lucida Sans Unicode" panose="020B0602030504020204" pitchFamily="34" charset="0"/>
              </a:rPr>
              <a:t>Response for a class</a:t>
            </a:r>
            <a:r>
              <a:rPr kumimoji="0" lang="zh-CN" altLang="en-US" kern="0" dirty="0">
                <a:solidFill>
                  <a:srgbClr val="000099"/>
                </a:solidFill>
                <a:latin typeface="Calibri"/>
                <a:ea typeface="+mn-ea"/>
                <a:cs typeface="Lucida Sans Unicode" panose="020B0602030504020204" pitchFamily="34" charset="0"/>
              </a:rPr>
              <a:t>（类的响应度）</a:t>
            </a:r>
            <a:r>
              <a:rPr kumimoji="0" lang="en-US" altLang="zh-CN" kern="0" dirty="0">
                <a:solidFill>
                  <a:srgbClr val="000099"/>
                </a:solidFill>
                <a:latin typeface="Calibri"/>
                <a:ea typeface="+mn-ea"/>
                <a:cs typeface="Lucida Sans Unicode" panose="020B0602030504020204" pitchFamily="34" charset="0"/>
              </a:rPr>
              <a:t>(</a:t>
            </a:r>
            <a:r>
              <a:rPr kumimoji="0" lang="zh-CN" altLang="en-US" kern="0" dirty="0">
                <a:solidFill>
                  <a:srgbClr val="000099"/>
                </a:solidFill>
                <a:latin typeface="Calibri"/>
                <a:ea typeface="+mn-ea"/>
                <a:cs typeface="Lucida Sans Unicode" panose="020B0602030504020204" pitchFamily="34" charset="0"/>
              </a:rPr>
              <a:t>活跃度高则测试度高</a:t>
            </a:r>
            <a:r>
              <a:rPr kumimoji="0" lang="en-US" altLang="zh-CN" kern="0" dirty="0">
                <a:solidFill>
                  <a:srgbClr val="000099"/>
                </a:solidFill>
                <a:latin typeface="Calibri"/>
                <a:ea typeface="+mn-ea"/>
                <a:cs typeface="Lucida Sans Unicode" panose="020B0602030504020204" pitchFamily="34" charset="0"/>
              </a:rPr>
              <a:t>)</a:t>
            </a:r>
            <a:endParaRPr kumimoji="0" lang="en-US" kern="0" dirty="0">
              <a:solidFill>
                <a:srgbClr val="000099"/>
              </a:solidFill>
              <a:latin typeface="Calibri"/>
              <a:ea typeface="+mn-ea"/>
              <a:cs typeface="Lucida Sans Unicode" panose="020B0602030504020204" pitchFamily="34" charset="0"/>
            </a:endParaRPr>
          </a:p>
          <a:p>
            <a:pPr marL="730250" lvl="1" indent="-273050" defTabSz="457200">
              <a:spcBef>
                <a:spcPts val="600"/>
              </a:spcBef>
              <a:buClr>
                <a:srgbClr val="003399"/>
              </a:buClr>
              <a:buSzPct val="100000"/>
              <a:buFont typeface="Lucida Sans Unicode" panose="020B0602030504020204" pitchFamily="34" charset="0"/>
              <a:buChar char="–"/>
              <a:defRPr/>
            </a:pPr>
            <a:r>
              <a:rPr kumimoji="0" lang="en-US" kern="0" dirty="0">
                <a:solidFill>
                  <a:srgbClr val="000099"/>
                </a:solidFill>
                <a:latin typeface="Calibri"/>
                <a:ea typeface="+mn-ea"/>
                <a:cs typeface="Lucida Sans Unicode" panose="020B0602030504020204" pitchFamily="34" charset="0"/>
              </a:rPr>
              <a:t>Lack of cohesion of </a:t>
            </a:r>
            <a:r>
              <a:rPr kumimoji="0" lang="en-US" kern="0" dirty="0">
                <a:solidFill>
                  <a:srgbClr val="0000FF"/>
                </a:solidFill>
                <a:latin typeface="Calibri"/>
                <a:ea typeface="+mn-ea"/>
                <a:cs typeface="Lucida Sans Unicode" panose="020B0602030504020204" pitchFamily="34" charset="0"/>
              </a:rPr>
              <a:t>methods</a:t>
            </a:r>
            <a:r>
              <a:rPr kumimoji="0" lang="en-US" b="1" kern="0" dirty="0">
                <a:solidFill>
                  <a:srgbClr val="FF0000"/>
                </a:solidFill>
                <a:latin typeface="Calibri"/>
                <a:ea typeface="+mn-ea"/>
                <a:cs typeface="Lucida Sans Unicode" panose="020B0602030504020204" pitchFamily="34" charset="0"/>
              </a:rPr>
              <a:t>(</a:t>
            </a:r>
            <a:r>
              <a:rPr kumimoji="0" lang="en-US" altLang="zh-CN" b="1" kern="0" dirty="0">
                <a:solidFill>
                  <a:srgbClr val="FF0000"/>
                </a:solidFill>
                <a:latin typeface="Calibri"/>
                <a:ea typeface="+mn-ea"/>
                <a:cs typeface="Lucida Sans Unicode" panose="020B0602030504020204" pitchFamily="34" charset="0"/>
              </a:rPr>
              <a:t>LCOM</a:t>
            </a:r>
            <a:r>
              <a:rPr kumimoji="0" lang="zh-CN" altLang="en-US" b="1" kern="0" dirty="0">
                <a:solidFill>
                  <a:srgbClr val="FF0000"/>
                </a:solidFill>
                <a:latin typeface="Calibri"/>
                <a:ea typeface="+mn-ea"/>
                <a:cs typeface="Lucida Sans Unicode" panose="020B0602030504020204" pitchFamily="34" charset="0"/>
              </a:rPr>
              <a:t>方法</a:t>
            </a:r>
            <a:r>
              <a:rPr kumimoji="0" lang="en-US" altLang="zh-CN" b="1" kern="0" dirty="0">
                <a:solidFill>
                  <a:srgbClr val="FF0000"/>
                </a:solidFill>
                <a:latin typeface="Calibri"/>
                <a:ea typeface="+mn-ea"/>
                <a:cs typeface="Lucida Sans Unicode" panose="020B0602030504020204" pitchFamily="34" charset="0"/>
              </a:rPr>
              <a:t>--</a:t>
            </a:r>
            <a:r>
              <a:rPr kumimoji="0" lang="zh-CN" altLang="en-US" b="1" kern="0" dirty="0">
                <a:solidFill>
                  <a:srgbClr val="FF0000"/>
                </a:solidFill>
                <a:latin typeface="Calibri"/>
                <a:ea typeface="+mn-ea"/>
                <a:cs typeface="Lucida Sans Unicode" panose="020B0602030504020204" pitchFamily="34" charset="0"/>
              </a:rPr>
              <a:t>内聚方面的缺乏度</a:t>
            </a:r>
            <a:r>
              <a:rPr kumimoji="0" lang="en-US" altLang="zh-CN" kern="0" dirty="0">
                <a:solidFill>
                  <a:srgbClr val="000099"/>
                </a:solidFill>
                <a:latin typeface="Calibri"/>
                <a:ea typeface="+mn-ea"/>
                <a:cs typeface="Lucida Sans Unicode" panose="020B0602030504020204" pitchFamily="34" charset="0"/>
              </a:rPr>
              <a:t>)</a:t>
            </a:r>
            <a:endParaRPr kumimoji="0" lang="en-US" kern="0" dirty="0">
              <a:solidFill>
                <a:srgbClr val="000099"/>
              </a:solidFill>
              <a:latin typeface="Calibri"/>
              <a:ea typeface="+mn-ea"/>
              <a:cs typeface="Lucida Sans Unicode" panose="020B0602030504020204" pitchFamily="34" charset="0"/>
            </a:endParaRPr>
          </a:p>
        </p:txBody>
      </p:sp>
      <p:cxnSp>
        <p:nvCxnSpPr>
          <p:cNvPr id="3" name="直接箭头连接符 2"/>
          <p:cNvCxnSpPr/>
          <p:nvPr/>
        </p:nvCxnSpPr>
        <p:spPr bwMode="auto">
          <a:xfrm>
            <a:off x="5004048" y="4653136"/>
            <a:ext cx="1728192" cy="216024"/>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8" name="直接箭头连接符 7"/>
          <p:cNvCxnSpPr/>
          <p:nvPr/>
        </p:nvCxnSpPr>
        <p:spPr bwMode="auto">
          <a:xfrm>
            <a:off x="4860032" y="5050756"/>
            <a:ext cx="1728192" cy="216024"/>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9" name="直接箭头连接符 8"/>
          <p:cNvCxnSpPr/>
          <p:nvPr/>
        </p:nvCxnSpPr>
        <p:spPr bwMode="auto">
          <a:xfrm>
            <a:off x="5652120" y="5373216"/>
            <a:ext cx="792088"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132234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621C9D9-A0DA-4ED2-9D29-932CAE2818F5}" type="slidenum">
              <a:rPr kumimoji="0" lang="en-US" altLang="zh-CN" sz="2600">
                <a:solidFill>
                  <a:schemeClr val="bg1"/>
                </a:solidFill>
              </a:rPr>
              <a:pPr>
                <a:spcBef>
                  <a:spcPct val="0"/>
                </a:spcBef>
                <a:buClrTx/>
                <a:buSzTx/>
                <a:buFontTx/>
                <a:buNone/>
              </a:pPr>
              <a:t>13</a:t>
            </a:fld>
            <a:endParaRPr kumimoji="0" lang="en-US" altLang="zh-CN" sz="2600">
              <a:solidFill>
                <a:schemeClr val="bg1"/>
              </a:solidFill>
            </a:endParaRPr>
          </a:p>
        </p:txBody>
      </p:sp>
      <p:sp>
        <p:nvSpPr>
          <p:cNvPr id="24579" name="Rectangle 2"/>
          <p:cNvSpPr>
            <a:spLocks noGrp="1" noChangeArrowheads="1"/>
          </p:cNvSpPr>
          <p:nvPr>
            <p:ph type="title"/>
          </p:nvPr>
        </p:nvSpPr>
        <p:spPr/>
        <p:txBody>
          <a:bodyPr/>
          <a:lstStyle/>
          <a:p>
            <a:pPr eaLnBrk="1" hangingPunct="1"/>
            <a:r>
              <a:rPr lang="en-US" altLang="zh-CN" sz="3200"/>
              <a:t>     Chapter 6  Considering Object</a:t>
            </a:r>
          </a:p>
        </p:txBody>
      </p:sp>
      <p:sp>
        <p:nvSpPr>
          <p:cNvPr id="17412"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defRPr/>
            </a:pPr>
            <a:r>
              <a:rPr lang="en-US" altLang="zh-CN" sz="2400" b="1" dirty="0"/>
              <a:t>   D: OO method is the way to think of objects and </a:t>
            </a:r>
          </a:p>
          <a:p>
            <a:pPr eaLnBrk="1" hangingPunct="1">
              <a:lnSpc>
                <a:spcPct val="90000"/>
              </a:lnSpc>
              <a:buFontTx/>
              <a:buNone/>
              <a:defRPr/>
            </a:pPr>
            <a:r>
              <a:rPr lang="en-US" altLang="zh-CN" sz="2400" b="1" dirty="0"/>
              <a:t>        classes in terms of their </a:t>
            </a:r>
            <a:r>
              <a:rPr lang="en-US" altLang="zh-CN" sz="2400" b="1" u="sng" dirty="0">
                <a:solidFill>
                  <a:schemeClr val="bg2"/>
                </a:solidFill>
              </a:rPr>
              <a:t>likelihood for reuse</a:t>
            </a:r>
            <a:r>
              <a:rPr lang="en-US" altLang="zh-CN" sz="2400" b="1" u="sng" dirty="0">
                <a:solidFill>
                  <a:srgbClr val="0000FF"/>
                </a:solidFill>
              </a:rPr>
              <a:t> </a:t>
            </a:r>
          </a:p>
          <a:p>
            <a:pPr eaLnBrk="1" hangingPunct="1">
              <a:lnSpc>
                <a:spcPct val="90000"/>
              </a:lnSpc>
              <a:buFontTx/>
              <a:buNone/>
              <a:defRPr/>
            </a:pPr>
            <a:r>
              <a:rPr lang="en-US" altLang="zh-CN" sz="2400" b="1" dirty="0"/>
              <a:t>   </a:t>
            </a:r>
            <a:r>
              <a:rPr lang="en-US" altLang="zh-CN" sz="2400" b="1" dirty="0">
                <a:solidFill>
                  <a:schemeClr val="bg1">
                    <a:lumMod val="85000"/>
                  </a:schemeClr>
                </a:solidFill>
              </a:rPr>
              <a:t>E:(</a:t>
            </a:r>
            <a:r>
              <a:rPr lang="en-US" altLang="zh-CN" sz="3200" b="1" baseline="-10000" dirty="0">
                <a:solidFill>
                  <a:schemeClr val="bg1">
                    <a:lumMod val="85000"/>
                  </a:schemeClr>
                </a:solidFill>
              </a:rPr>
              <a:t>*</a:t>
            </a:r>
            <a:r>
              <a:rPr lang="en-US" altLang="zh-CN" sz="2400" b="1" dirty="0">
                <a:solidFill>
                  <a:schemeClr val="bg1">
                    <a:lumMod val="85000"/>
                  </a:schemeClr>
                </a:solidFill>
              </a:rPr>
              <a:t>) Table 6.1 ,p292, gives various characteristics of a</a:t>
            </a:r>
          </a:p>
          <a:p>
            <a:pPr eaLnBrk="1" hangingPunct="1">
              <a:lnSpc>
                <a:spcPct val="90000"/>
              </a:lnSpc>
              <a:buFontTx/>
              <a:buNone/>
              <a:defRPr/>
            </a:pPr>
            <a:r>
              <a:rPr lang="en-US" altLang="zh-CN" sz="2400" b="1" dirty="0">
                <a:solidFill>
                  <a:schemeClr val="bg1">
                    <a:lumMod val="85000"/>
                  </a:schemeClr>
                </a:solidFill>
              </a:rPr>
              <a:t>        software product or project</a:t>
            </a:r>
            <a:r>
              <a:rPr lang="zh-CN" altLang="en-US" sz="2400" b="1" dirty="0">
                <a:solidFill>
                  <a:schemeClr val="bg1">
                    <a:lumMod val="85000"/>
                  </a:schemeClr>
                </a:solidFill>
              </a:rPr>
              <a:t>（关注 </a:t>
            </a:r>
            <a:r>
              <a:rPr lang="en-US" altLang="zh-CN" sz="2400" b="1" dirty="0">
                <a:solidFill>
                  <a:schemeClr val="bg1">
                    <a:lumMod val="85000"/>
                  </a:schemeClr>
                </a:solidFill>
              </a:rPr>
              <a:t>OO </a:t>
            </a:r>
            <a:r>
              <a:rPr lang="zh-CN" altLang="en-US" sz="2400" b="1" dirty="0">
                <a:solidFill>
                  <a:schemeClr val="bg1">
                    <a:lumMod val="85000"/>
                  </a:schemeClr>
                </a:solidFill>
              </a:rPr>
              <a:t>的易变部分）</a:t>
            </a:r>
            <a:endParaRPr lang="zh-CN" altLang="en-US" sz="2400" b="1" u="sng" dirty="0">
              <a:solidFill>
                <a:schemeClr val="bg1">
                  <a:lumMod val="85000"/>
                </a:schemeClr>
              </a:solidFill>
            </a:endParaRPr>
          </a:p>
          <a:p>
            <a:pPr eaLnBrk="1" hangingPunct="1">
              <a:lnSpc>
                <a:spcPct val="90000"/>
              </a:lnSpc>
              <a:buFontTx/>
              <a:buNone/>
              <a:defRPr/>
            </a:pPr>
            <a:r>
              <a:rPr lang="en-US" altLang="zh-CN" b="1" dirty="0"/>
              <a:t>2. OO Requirements </a:t>
            </a:r>
            <a:r>
              <a:rPr lang="zh-CN" altLang="en-US" b="1" dirty="0"/>
              <a:t>（</a:t>
            </a:r>
            <a:r>
              <a:rPr lang="en-US" altLang="zh-CN" b="1" dirty="0"/>
              <a:t>OO</a:t>
            </a:r>
            <a:r>
              <a:rPr lang="zh-CN" altLang="en-US" b="1" dirty="0"/>
              <a:t>需求分析）</a:t>
            </a:r>
          </a:p>
          <a:p>
            <a:pPr eaLnBrk="1" hangingPunct="1">
              <a:lnSpc>
                <a:spcPct val="90000"/>
              </a:lnSpc>
              <a:buFontTx/>
              <a:buNone/>
              <a:defRPr/>
            </a:pPr>
            <a:r>
              <a:rPr lang="zh-CN" altLang="en-US" sz="2400" b="1" dirty="0"/>
              <a:t>      </a:t>
            </a:r>
            <a:r>
              <a:rPr lang="en-US" altLang="zh-CN" sz="2400" b="1" dirty="0"/>
              <a:t>definition (in natural language</a:t>
            </a:r>
            <a:r>
              <a:rPr lang="en-US" altLang="zh-CN" sz="2400" b="1" dirty="0">
                <a:latin typeface="Times New Roman" pitchFamily="18" charset="0"/>
              </a:rPr>
              <a:t>—</a:t>
            </a:r>
            <a:r>
              <a:rPr lang="zh-CN" altLang="en-US" sz="2400" b="1" dirty="0"/>
              <a:t>皇家机动车服务站</a:t>
            </a:r>
            <a:r>
              <a:rPr lang="en-US" altLang="zh-CN" sz="2400" b="1" dirty="0"/>
              <a:t>) </a:t>
            </a:r>
          </a:p>
          <a:p>
            <a:pPr eaLnBrk="1" hangingPunct="1">
              <a:lnSpc>
                <a:spcPct val="90000"/>
              </a:lnSpc>
              <a:buFontTx/>
              <a:buNone/>
              <a:defRPr/>
            </a:pPr>
            <a:r>
              <a:rPr lang="en-US" altLang="zh-CN" sz="2400" b="1" dirty="0"/>
              <a:t>   + object model (use case diagram----</a:t>
            </a:r>
            <a:r>
              <a:rPr lang="zh-CN" altLang="en-US" sz="2400" b="1" dirty="0"/>
              <a:t>确定系统的基本功</a:t>
            </a:r>
          </a:p>
          <a:p>
            <a:pPr eaLnBrk="1" hangingPunct="1">
              <a:lnSpc>
                <a:spcPct val="90000"/>
              </a:lnSpc>
              <a:buFontTx/>
              <a:buNone/>
              <a:defRPr/>
            </a:pPr>
            <a:r>
              <a:rPr lang="zh-CN" altLang="en-US" sz="2400" b="1" dirty="0"/>
              <a:t>      能和边界等，为系统设计做一定准备</a:t>
            </a:r>
            <a:r>
              <a:rPr lang="en-US" altLang="zh-CN" sz="2400" b="1" dirty="0"/>
              <a:t>(</a:t>
            </a:r>
            <a:r>
              <a:rPr lang="zh-CN" altLang="en-US" sz="2400" b="1" dirty="0"/>
              <a:t>又如</a:t>
            </a:r>
            <a:r>
              <a:rPr lang="en-US" altLang="zh-CN" sz="2400" b="1" dirty="0"/>
              <a:t>: </a:t>
            </a:r>
            <a:r>
              <a:rPr lang="zh-CN" altLang="en-US" sz="2400" b="1" dirty="0"/>
              <a:t>包图的设计</a:t>
            </a:r>
            <a:r>
              <a:rPr lang="en-US" altLang="zh-CN" sz="2400" b="1" dirty="0"/>
              <a:t>))</a:t>
            </a:r>
          </a:p>
          <a:p>
            <a:pPr eaLnBrk="1" hangingPunct="1">
              <a:lnSpc>
                <a:spcPct val="90000"/>
              </a:lnSpc>
              <a:buFontTx/>
              <a:buNone/>
              <a:defRPr/>
            </a:pPr>
            <a:r>
              <a:rPr lang="en-US" altLang="zh-CN" sz="2400" b="1" dirty="0"/>
              <a:t>   + class hierarchy diagram(conceptual)(</a:t>
            </a:r>
            <a:r>
              <a:rPr lang="zh-CN" altLang="en-US" sz="2400" b="1" dirty="0"/>
              <a:t>俗称素描式类图</a:t>
            </a:r>
            <a:r>
              <a:rPr lang="en-US" altLang="zh-CN" sz="2400" b="1" dirty="0"/>
              <a:t>)</a:t>
            </a:r>
          </a:p>
          <a:p>
            <a:pPr eaLnBrk="1" hangingPunct="1">
              <a:lnSpc>
                <a:spcPct val="90000"/>
              </a:lnSpc>
              <a:buFontTx/>
              <a:buNone/>
              <a:defRPr/>
            </a:pPr>
            <a:r>
              <a:rPr lang="en-US" altLang="zh-CN" sz="2400" b="1" dirty="0"/>
              <a:t>   + DFD</a:t>
            </a:r>
          </a:p>
          <a:p>
            <a:pPr eaLnBrk="1" hangingPunct="1">
              <a:lnSpc>
                <a:spcPct val="90000"/>
              </a:lnSpc>
              <a:buFontTx/>
              <a:buNone/>
              <a:defRPr/>
            </a:pPr>
            <a:r>
              <a:rPr lang="en-US" altLang="zh-CN" sz="2400" b="1" dirty="0"/>
              <a:t>   + scenarios(</a:t>
            </a:r>
            <a:r>
              <a:rPr lang="zh-CN" altLang="en-US" sz="2400" b="1" dirty="0"/>
              <a:t>场景</a:t>
            </a:r>
            <a:r>
              <a:rPr lang="en-US" altLang="zh-CN" sz="2400" b="1" dirty="0"/>
              <a:t>) (describe process logic , all </a:t>
            </a:r>
          </a:p>
          <a:p>
            <a:pPr eaLnBrk="1" hangingPunct="1">
              <a:lnSpc>
                <a:spcPct val="90000"/>
              </a:lnSpc>
              <a:buFontTx/>
              <a:buNone/>
              <a:defRPr/>
            </a:pPr>
            <a:r>
              <a:rPr lang="en-US" altLang="zh-CN" sz="2400" b="1" dirty="0"/>
              <a:t>      conditions or constraints in natural language) </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灯片编号占位符 5"/>
          <p:cNvSpPr>
            <a:spLocks noGrp="1"/>
          </p:cNvSpPr>
          <p:nvPr>
            <p:ph type="sldNum" sz="quarter" idx="12"/>
          </p:nvPr>
        </p:nvSpPr>
        <p:spPr>
          <a:xfrm>
            <a:off x="35496" y="6248400"/>
            <a:ext cx="887412"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58103E2-49ED-4A72-872C-A2EC263E7FE7}" type="slidenum">
              <a:rPr kumimoji="0" lang="en-US" altLang="zh-CN" sz="2600">
                <a:solidFill>
                  <a:srgbClr val="FFFFFF"/>
                </a:solidFill>
              </a:rPr>
              <a:pPr>
                <a:spcBef>
                  <a:spcPct val="0"/>
                </a:spcBef>
                <a:buClrTx/>
                <a:buSzTx/>
                <a:buFontTx/>
                <a:buNone/>
              </a:pPr>
              <a:t>130</a:t>
            </a:fld>
            <a:endParaRPr kumimoji="0" lang="en-US" altLang="zh-CN" sz="2600" dirty="0">
              <a:solidFill>
                <a:srgbClr val="FFFFFF"/>
              </a:solidFill>
            </a:endParaRPr>
          </a:p>
        </p:txBody>
      </p:sp>
      <p:sp>
        <p:nvSpPr>
          <p:cNvPr id="210947" name="Rectangle 2"/>
          <p:cNvSpPr>
            <a:spLocks noGrp="1" noChangeArrowheads="1"/>
          </p:cNvSpPr>
          <p:nvPr>
            <p:ph type="title"/>
          </p:nvPr>
        </p:nvSpPr>
        <p:spPr/>
        <p:txBody>
          <a:bodyPr/>
          <a:lstStyle/>
          <a:p>
            <a:pPr eaLnBrk="1" hangingPunct="1"/>
            <a:r>
              <a:rPr lang="en-US" altLang="zh-CN" sz="3200"/>
              <a:t>     Chapter 6  Considering Object</a:t>
            </a:r>
          </a:p>
        </p:txBody>
      </p:sp>
      <p:sp>
        <p:nvSpPr>
          <p:cNvPr id="210948" name="Rectangle 3"/>
          <p:cNvSpPr>
            <a:spLocks noGrp="1" noChangeArrowheads="1"/>
          </p:cNvSpPr>
          <p:nvPr>
            <p:ph type="body" idx="1"/>
          </p:nvPr>
        </p:nvSpPr>
        <p:spPr>
          <a:xfrm>
            <a:off x="762000" y="1628800"/>
            <a:ext cx="8382000" cy="5105400"/>
          </a:xfrm>
        </p:spPr>
        <p:txBody>
          <a:bodyPr/>
          <a:lstStyle/>
          <a:p>
            <a:pPr eaLnBrk="1" hangingPunct="1">
              <a:buFontTx/>
              <a:buNone/>
            </a:pPr>
            <a:r>
              <a:rPr lang="en-US" altLang="zh-CN" b="1" dirty="0"/>
              <a:t>6.7 OO Measurement </a:t>
            </a:r>
          </a:p>
          <a:p>
            <a:pPr eaLnBrk="1" hangingPunct="1">
              <a:spcBef>
                <a:spcPts val="0"/>
              </a:spcBef>
              <a:buFontTx/>
              <a:buNone/>
            </a:pPr>
            <a:r>
              <a:rPr lang="en-US" altLang="zh-CN" sz="2400" b="1" dirty="0">
                <a:solidFill>
                  <a:schemeClr val="bg2"/>
                </a:solidFill>
                <a:latin typeface="+mn-ea"/>
              </a:rPr>
              <a:t>6.7.2 OO Design Quality Measures</a:t>
            </a:r>
          </a:p>
          <a:p>
            <a:pPr eaLnBrk="1" hangingPunct="1">
              <a:spcBef>
                <a:spcPts val="0"/>
              </a:spcBef>
              <a:buFontTx/>
              <a:buNone/>
            </a:pPr>
            <a:r>
              <a:rPr lang="en-US" altLang="zh-CN" sz="2400" b="1" dirty="0">
                <a:solidFill>
                  <a:schemeClr val="bg2"/>
                </a:solidFill>
                <a:latin typeface="+mn-ea"/>
              </a:rPr>
              <a:t>     </a:t>
            </a:r>
            <a:r>
              <a:rPr lang="zh-CN" altLang="en-US" sz="2400" b="1" dirty="0">
                <a:solidFill>
                  <a:schemeClr val="bg2"/>
                </a:solidFill>
                <a:latin typeface="+mn-ea"/>
              </a:rPr>
              <a:t>（面向对象</a:t>
            </a:r>
            <a:r>
              <a:rPr lang="zh-CN" altLang="en-US" sz="2400" b="1" dirty="0">
                <a:solidFill>
                  <a:schemeClr val="bg2"/>
                </a:solidFill>
              </a:rPr>
              <a:t>系统设计质量的度量）</a:t>
            </a:r>
            <a:endParaRPr lang="en-US" altLang="zh-CN" sz="2400" b="1" dirty="0">
              <a:solidFill>
                <a:schemeClr val="bg2"/>
              </a:solidFill>
            </a:endParaRPr>
          </a:p>
          <a:p>
            <a:pPr eaLnBrk="1" hangingPunct="1">
              <a:buFontTx/>
              <a:buNone/>
            </a:pPr>
            <a:endParaRPr lang="en-US" altLang="zh-CN" sz="2400" b="1" dirty="0">
              <a:solidFill>
                <a:schemeClr val="bg2"/>
              </a:solidFill>
            </a:endParaRPr>
          </a:p>
        </p:txBody>
      </p:sp>
      <p:pic>
        <p:nvPicPr>
          <p:cNvPr id="8" name="Picture 5" descr="Slide41.JPG"/>
          <p:cNvPicPr>
            <a:picLocks noChangeAspect="1"/>
          </p:cNvPicPr>
          <p:nvPr/>
        </p:nvPicPr>
        <p:blipFill>
          <a:blip r:embed="rId3">
            <a:extLst>
              <a:ext uri="{28A0092B-C50C-407E-A947-70E740481C1C}">
                <a14:useLocalDpi xmlns:a14="http://schemas.microsoft.com/office/drawing/2010/main" val="0"/>
              </a:ext>
            </a:extLst>
          </a:blip>
          <a:srcRect l="6667" r="6667" b="13333"/>
          <a:stretch>
            <a:fillRect/>
          </a:stretch>
        </p:blipFill>
        <p:spPr bwMode="auto">
          <a:xfrm>
            <a:off x="762000" y="2780928"/>
            <a:ext cx="8382000" cy="4104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788077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灯片编号占位符 5"/>
          <p:cNvSpPr>
            <a:spLocks noGrp="1"/>
          </p:cNvSpPr>
          <p:nvPr>
            <p:ph type="sldNum" sz="quarter" idx="12"/>
          </p:nvPr>
        </p:nvSpPr>
        <p:spPr>
          <a:xfrm>
            <a:off x="35496" y="6248400"/>
            <a:ext cx="887412"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58103E2-49ED-4A72-872C-A2EC263E7FE7}" type="slidenum">
              <a:rPr kumimoji="0" lang="en-US" altLang="zh-CN" sz="2600">
                <a:solidFill>
                  <a:srgbClr val="FFFFFF"/>
                </a:solidFill>
              </a:rPr>
              <a:pPr>
                <a:spcBef>
                  <a:spcPct val="0"/>
                </a:spcBef>
                <a:buClrTx/>
                <a:buSzTx/>
                <a:buFontTx/>
                <a:buNone/>
              </a:pPr>
              <a:t>131</a:t>
            </a:fld>
            <a:endParaRPr kumimoji="0" lang="en-US" altLang="zh-CN" sz="2600" dirty="0">
              <a:solidFill>
                <a:srgbClr val="FFFFFF"/>
              </a:solidFill>
            </a:endParaRPr>
          </a:p>
        </p:txBody>
      </p:sp>
      <p:sp>
        <p:nvSpPr>
          <p:cNvPr id="210947" name="Rectangle 2"/>
          <p:cNvSpPr>
            <a:spLocks noGrp="1" noChangeArrowheads="1"/>
          </p:cNvSpPr>
          <p:nvPr>
            <p:ph type="title"/>
          </p:nvPr>
        </p:nvSpPr>
        <p:spPr/>
        <p:txBody>
          <a:bodyPr/>
          <a:lstStyle/>
          <a:p>
            <a:pPr eaLnBrk="1" hangingPunct="1"/>
            <a:r>
              <a:rPr lang="en-US" altLang="zh-CN" sz="3200"/>
              <a:t>     Chapter 6  Considering Object</a:t>
            </a:r>
          </a:p>
        </p:txBody>
      </p:sp>
      <p:sp>
        <p:nvSpPr>
          <p:cNvPr id="210948" name="Rectangle 3"/>
          <p:cNvSpPr>
            <a:spLocks noGrp="1" noChangeArrowheads="1"/>
          </p:cNvSpPr>
          <p:nvPr>
            <p:ph type="body" idx="1"/>
          </p:nvPr>
        </p:nvSpPr>
        <p:spPr>
          <a:xfrm>
            <a:off x="762000" y="1628800"/>
            <a:ext cx="8382000" cy="5105400"/>
          </a:xfrm>
        </p:spPr>
        <p:txBody>
          <a:bodyPr/>
          <a:lstStyle/>
          <a:p>
            <a:pPr eaLnBrk="1" hangingPunct="1">
              <a:spcBef>
                <a:spcPts val="0"/>
              </a:spcBef>
              <a:buFontTx/>
              <a:buNone/>
            </a:pPr>
            <a:r>
              <a:rPr lang="en-US" altLang="zh-CN" sz="2400" b="1" dirty="0">
                <a:solidFill>
                  <a:schemeClr val="bg2"/>
                </a:solidFill>
                <a:latin typeface="+mn-ea"/>
              </a:rPr>
              <a:t>6.7.2 OO Design Quality Measures</a:t>
            </a:r>
            <a:r>
              <a:rPr lang="zh-CN" altLang="en-US" sz="1800" b="1" dirty="0">
                <a:solidFill>
                  <a:schemeClr val="bg2"/>
                </a:solidFill>
                <a:latin typeface="+mn-ea"/>
              </a:rPr>
              <a:t>（面向对象</a:t>
            </a:r>
            <a:r>
              <a:rPr lang="zh-CN" altLang="en-US" sz="1800" b="1" dirty="0">
                <a:solidFill>
                  <a:schemeClr val="bg2"/>
                </a:solidFill>
              </a:rPr>
              <a:t>系统设计质量的度量）</a:t>
            </a:r>
            <a:endParaRPr lang="en-US" altLang="zh-CN" sz="1800" b="1" dirty="0">
              <a:solidFill>
                <a:schemeClr val="bg2"/>
              </a:solidFill>
            </a:endParaRPr>
          </a:p>
          <a:p>
            <a:pPr eaLnBrk="1" hangingPunct="1">
              <a:buFontTx/>
              <a:buNone/>
            </a:pPr>
            <a:r>
              <a:rPr lang="en-US" altLang="zh-CN" sz="2400" b="1" dirty="0">
                <a:solidFill>
                  <a:schemeClr val="bg2"/>
                </a:solidFill>
              </a:rPr>
              <a:t>Calculating the Degree of Cohesion(</a:t>
            </a:r>
            <a:r>
              <a:rPr lang="zh-CN" altLang="en-US" sz="2400" b="1" dirty="0">
                <a:solidFill>
                  <a:schemeClr val="bg2"/>
                </a:solidFill>
              </a:rPr>
              <a:t>方法中内聚度的计算</a:t>
            </a:r>
            <a:r>
              <a:rPr lang="en-US" altLang="zh-CN" sz="2400" b="1" dirty="0">
                <a:solidFill>
                  <a:schemeClr val="bg2"/>
                </a:solidFill>
              </a:rPr>
              <a:t>)</a:t>
            </a:r>
          </a:p>
          <a:p>
            <a:pPr eaLnBrk="1" hangingPunct="1">
              <a:buFontTx/>
              <a:buNone/>
            </a:pPr>
            <a:endParaRPr lang="en-US" altLang="zh-CN" sz="2400" b="1" dirty="0">
              <a:solidFill>
                <a:schemeClr val="bg2"/>
              </a:solidFill>
            </a:endParaRPr>
          </a:p>
        </p:txBody>
      </p:sp>
      <p:sp>
        <p:nvSpPr>
          <p:cNvPr id="6" name="Rectangle 3"/>
          <p:cNvSpPr txBox="1">
            <a:spLocks noChangeArrowheads="1"/>
          </p:cNvSpPr>
          <p:nvPr/>
        </p:nvSpPr>
        <p:spPr bwMode="auto">
          <a:xfrm>
            <a:off x="675580" y="2507753"/>
            <a:ext cx="8468420" cy="4350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30200" indent="-330200" defTabSz="4572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1pPr>
            <a:lvl2pPr marL="730250" indent="-273050" defTabSz="4572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2pPr>
            <a:lvl3pPr marL="1143000" indent="-228600" defTabSz="4572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3pPr>
            <a:lvl4pPr marL="1600200" indent="-228600" defTabSz="4572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4pPr>
            <a:lvl5pPr marL="2057400" indent="-228600" defTabSz="4572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5pPr>
            <a:lvl6pPr marL="2514600" indent="-228600" defTabSz="4572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6pPr>
            <a:lvl7pPr marL="2971800" indent="-228600" defTabSz="4572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7pPr>
            <a:lvl8pPr marL="3429000" indent="-228600" defTabSz="4572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8pPr>
            <a:lvl9pPr marL="3886200" indent="-228600" defTabSz="4572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9pPr>
          </a:lstStyle>
          <a:p>
            <a:pPr>
              <a:lnSpc>
                <a:spcPct val="90000"/>
              </a:lnSpc>
              <a:spcBef>
                <a:spcPts val="700"/>
              </a:spcBef>
              <a:buClr>
                <a:srgbClr val="003399"/>
              </a:buClr>
              <a:buSzPct val="100000"/>
              <a:buFont typeface="Lucida Sans Unicode" panose="020B0602030504020204" pitchFamily="34" charset="0"/>
              <a:buChar char="•"/>
            </a:pPr>
            <a:r>
              <a:rPr kumimoji="0" lang="en-US" altLang="zh-CN" sz="2400" dirty="0">
                <a:latin typeface="Lucida Sans Unicode" panose="020B0602030504020204" pitchFamily="34" charset="0"/>
              </a:rPr>
              <a:t>Given class </a:t>
            </a:r>
            <a:r>
              <a:rPr kumimoji="0" lang="en-US" altLang="zh-CN" sz="2400" i="1" dirty="0">
                <a:latin typeface="Lucida Sans Unicode" panose="020B0602030504020204" pitchFamily="34" charset="0"/>
              </a:rPr>
              <a:t>C</a:t>
            </a:r>
            <a:r>
              <a:rPr kumimoji="0" lang="en-US" altLang="zh-CN" sz="2400" dirty="0">
                <a:latin typeface="Lucida Sans Unicode" panose="020B0602030504020204" pitchFamily="34" charset="0"/>
              </a:rPr>
              <a:t> with </a:t>
            </a:r>
            <a:r>
              <a:rPr kumimoji="0" lang="en-US" altLang="zh-CN" sz="2400" i="1" dirty="0">
                <a:latin typeface="Lucida Sans Unicode" panose="020B0602030504020204" pitchFamily="34" charset="0"/>
              </a:rPr>
              <a:t>n</a:t>
            </a:r>
            <a:r>
              <a:rPr kumimoji="0" lang="en-US" altLang="zh-CN" sz="2400" dirty="0">
                <a:latin typeface="Lucida Sans Unicode" panose="020B0602030504020204" pitchFamily="34" charset="0"/>
              </a:rPr>
              <a:t> methods, </a:t>
            </a:r>
            <a:r>
              <a:rPr kumimoji="0" lang="en-US" altLang="zh-CN" sz="2400" i="1" dirty="0">
                <a:latin typeface="Lucida Sans Unicode" panose="020B0602030504020204" pitchFamily="34" charset="0"/>
              </a:rPr>
              <a:t>M</a:t>
            </a:r>
            <a:r>
              <a:rPr kumimoji="0" lang="en-US" altLang="zh-CN" sz="2400" i="1" baseline="-25000" dirty="0">
                <a:latin typeface="Lucida Sans Unicode" panose="020B0602030504020204" pitchFamily="34" charset="0"/>
              </a:rPr>
              <a:t>1</a:t>
            </a:r>
            <a:r>
              <a:rPr kumimoji="0" lang="en-US" altLang="zh-CN" sz="2400" dirty="0">
                <a:latin typeface="Lucida Sans Unicode" panose="020B0602030504020204" pitchFamily="34" charset="0"/>
              </a:rPr>
              <a:t> through </a:t>
            </a:r>
            <a:r>
              <a:rPr kumimoji="0" lang="en-US" altLang="zh-CN" sz="2400" i="1" dirty="0" err="1">
                <a:latin typeface="Lucida Sans Unicode" panose="020B0602030504020204" pitchFamily="34" charset="0"/>
              </a:rPr>
              <a:t>M</a:t>
            </a:r>
            <a:r>
              <a:rPr kumimoji="0" lang="en-US" altLang="zh-CN" sz="2400" i="1" baseline="-25000" dirty="0" err="1">
                <a:latin typeface="Lucida Sans Unicode" panose="020B0602030504020204" pitchFamily="34" charset="0"/>
              </a:rPr>
              <a:t>n</a:t>
            </a:r>
            <a:endParaRPr kumimoji="0" lang="en-US" altLang="zh-CN" sz="2400" i="1" baseline="-25000" dirty="0">
              <a:latin typeface="Lucida Sans Unicode" panose="020B0602030504020204" pitchFamily="34" charset="0"/>
            </a:endParaRPr>
          </a:p>
          <a:p>
            <a:pPr>
              <a:lnSpc>
                <a:spcPct val="90000"/>
              </a:lnSpc>
              <a:spcBef>
                <a:spcPts val="700"/>
              </a:spcBef>
              <a:buClr>
                <a:srgbClr val="003399"/>
              </a:buClr>
              <a:buSzPct val="100000"/>
              <a:buFont typeface="Lucida Sans Unicode" panose="020B0602030504020204" pitchFamily="34" charset="0"/>
              <a:buChar char="•"/>
            </a:pPr>
            <a:r>
              <a:rPr kumimoji="0" lang="en-US" altLang="zh-CN" sz="2400" dirty="0">
                <a:latin typeface="Lucida Sans Unicode" panose="020B0602030504020204" pitchFamily="34" charset="0"/>
              </a:rPr>
              <a:t>Suppose </a:t>
            </a:r>
            <a:r>
              <a:rPr kumimoji="0" lang="en-US" altLang="zh-CN" sz="2400" i="1" dirty="0" err="1">
                <a:latin typeface="Lucida Sans Unicode" panose="020B0602030504020204" pitchFamily="34" charset="0"/>
              </a:rPr>
              <a:t>I</a:t>
            </a:r>
            <a:r>
              <a:rPr kumimoji="0" lang="en-US" altLang="zh-CN" sz="2400" i="1" baseline="-25000" dirty="0" err="1">
                <a:latin typeface="Lucida Sans Unicode" panose="020B0602030504020204" pitchFamily="34" charset="0"/>
              </a:rPr>
              <a:t>j</a:t>
            </a:r>
            <a:r>
              <a:rPr kumimoji="0" lang="en-US" altLang="zh-CN" sz="2400" dirty="0">
                <a:latin typeface="Lucida Sans Unicode" panose="020B0602030504020204" pitchFamily="34" charset="0"/>
              </a:rPr>
              <a:t> is the set of instance variables used by the method </a:t>
            </a:r>
            <a:r>
              <a:rPr kumimoji="0" lang="en-US" altLang="zh-CN" sz="2400" i="1" dirty="0" err="1">
                <a:latin typeface="Lucida Sans Unicode" panose="020B0602030504020204" pitchFamily="34" charset="0"/>
              </a:rPr>
              <a:t>M</a:t>
            </a:r>
            <a:r>
              <a:rPr kumimoji="0" lang="en-US" altLang="zh-CN" sz="2400" i="1" baseline="-25000" dirty="0" err="1">
                <a:latin typeface="Lucida Sans Unicode" panose="020B0602030504020204" pitchFamily="34" charset="0"/>
              </a:rPr>
              <a:t>j</a:t>
            </a:r>
            <a:r>
              <a:rPr kumimoji="0" lang="en-US" altLang="zh-CN" sz="2400" i="1" baseline="-25000" dirty="0">
                <a:latin typeface="Lucida Sans Unicode" panose="020B0602030504020204" pitchFamily="34" charset="0"/>
              </a:rPr>
              <a:t>  </a:t>
            </a:r>
            <a:r>
              <a:rPr kumimoji="0" lang="zh-CN" altLang="en-US" sz="2400" i="1" dirty="0">
                <a:latin typeface="Lucida Sans Unicode" panose="020B0602030504020204" pitchFamily="34" charset="0"/>
              </a:rPr>
              <a:t>。（</a:t>
            </a:r>
            <a:r>
              <a:rPr kumimoji="0" lang="en-US" altLang="zh-CN" sz="2400" i="1" dirty="0" err="1">
                <a:latin typeface="Lucida Sans Unicode" panose="020B0602030504020204" pitchFamily="34" charset="0"/>
              </a:rPr>
              <a:t>I</a:t>
            </a:r>
            <a:r>
              <a:rPr kumimoji="0" lang="en-US" altLang="zh-CN" sz="2400" i="1" baseline="-25000" dirty="0" err="1">
                <a:latin typeface="Lucida Sans Unicode" panose="020B0602030504020204" pitchFamily="34" charset="0"/>
              </a:rPr>
              <a:t>j</a:t>
            </a:r>
            <a:r>
              <a:rPr kumimoji="0" lang="en-US" altLang="zh-CN" sz="2400" i="1" dirty="0">
                <a:latin typeface="Lucida Sans Unicode" panose="020B0602030504020204" pitchFamily="34" charset="0"/>
              </a:rPr>
              <a:t> </a:t>
            </a:r>
            <a:r>
              <a:rPr kumimoji="0" lang="zh-CN" altLang="en-US" sz="2400" i="1" dirty="0">
                <a:latin typeface="Lucida Sans Unicode" panose="020B0602030504020204" pitchFamily="34" charset="0"/>
              </a:rPr>
              <a:t>是方法</a:t>
            </a:r>
            <a:r>
              <a:rPr kumimoji="0" lang="en-US" altLang="zh-CN" sz="2400" i="1" dirty="0" err="1">
                <a:latin typeface="Lucida Sans Unicode" panose="020B0602030504020204" pitchFamily="34" charset="0"/>
              </a:rPr>
              <a:t>m</a:t>
            </a:r>
            <a:r>
              <a:rPr kumimoji="0" lang="en-US" altLang="zh-CN" sz="2400" i="1" baseline="-25000" dirty="0" err="1">
                <a:solidFill>
                  <a:srgbClr val="003366"/>
                </a:solidFill>
                <a:latin typeface="Lucida Sans Unicode" panose="020B0602030504020204" pitchFamily="34" charset="0"/>
                <a:ea typeface="宋体" panose="02010600030101010101" pitchFamily="2" charset="-122"/>
                <a:cs typeface="+mn-cs"/>
              </a:rPr>
              <a:t>j</a:t>
            </a:r>
            <a:r>
              <a:rPr kumimoji="0" lang="en-US" altLang="zh-CN" sz="2400" i="1" baseline="-25000" dirty="0">
                <a:solidFill>
                  <a:srgbClr val="003366"/>
                </a:solidFill>
                <a:latin typeface="Lucida Sans Unicode" panose="020B0602030504020204" pitchFamily="34" charset="0"/>
                <a:ea typeface="宋体" panose="02010600030101010101" pitchFamily="2" charset="-122"/>
                <a:cs typeface="+mn-cs"/>
              </a:rPr>
              <a:t> </a:t>
            </a:r>
            <a:r>
              <a:rPr kumimoji="0" lang="zh-CN" altLang="en-US" sz="2400" i="1" dirty="0">
                <a:latin typeface="Lucida Sans Unicode" panose="020B0602030504020204" pitchFamily="34" charset="0"/>
              </a:rPr>
              <a:t>用到的实例变量的集合）</a:t>
            </a:r>
            <a:endParaRPr kumimoji="0" lang="en-US" altLang="zh-CN" sz="2400" dirty="0">
              <a:latin typeface="Lucida Sans Unicode" panose="020B0602030504020204" pitchFamily="34" charset="0"/>
            </a:endParaRPr>
          </a:p>
          <a:p>
            <a:pPr>
              <a:lnSpc>
                <a:spcPct val="90000"/>
              </a:lnSpc>
              <a:spcBef>
                <a:spcPts val="700"/>
              </a:spcBef>
              <a:buClr>
                <a:srgbClr val="003399"/>
              </a:buClr>
              <a:buSzPct val="100000"/>
              <a:buFont typeface="Lucida Sans Unicode" panose="020B0602030504020204" pitchFamily="34" charset="0"/>
              <a:buChar char="•"/>
            </a:pPr>
            <a:r>
              <a:rPr kumimoji="0" lang="en-US" altLang="zh-CN" sz="2400" dirty="0">
                <a:latin typeface="Lucida Sans Unicode" panose="020B0602030504020204" pitchFamily="34" charset="0"/>
              </a:rPr>
              <a:t>We can define </a:t>
            </a:r>
            <a:r>
              <a:rPr kumimoji="0" lang="en-US" altLang="zh-CN" sz="2400" b="1" i="1" u="sng" dirty="0">
                <a:solidFill>
                  <a:srgbClr val="0000FF"/>
                </a:solidFill>
                <a:latin typeface="Lucida Sans Unicode" panose="020B0602030504020204" pitchFamily="34" charset="0"/>
              </a:rPr>
              <a:t>P  </a:t>
            </a:r>
            <a:r>
              <a:rPr kumimoji="0" lang="en-US" altLang="zh-CN" sz="2400" b="1" u="sng" dirty="0">
                <a:solidFill>
                  <a:srgbClr val="0000FF"/>
                </a:solidFill>
                <a:latin typeface="Lucida Sans Unicode" panose="020B0602030504020204" pitchFamily="34" charset="0"/>
              </a:rPr>
              <a:t> to be collection </a:t>
            </a:r>
            <a:r>
              <a:rPr kumimoji="0" lang="en-US" altLang="zh-CN" sz="2400" dirty="0">
                <a:latin typeface="Lucida Sans Unicode" panose="020B0602030504020204" pitchFamily="34" charset="0"/>
              </a:rPr>
              <a:t>of pairs (</a:t>
            </a:r>
            <a:r>
              <a:rPr kumimoji="0" lang="en-US" altLang="zh-CN" sz="2400" i="1" dirty="0" err="1">
                <a:latin typeface="Lucida Sans Unicode" panose="020B0602030504020204" pitchFamily="34" charset="0"/>
              </a:rPr>
              <a:t>I</a:t>
            </a:r>
            <a:r>
              <a:rPr kumimoji="0" lang="en-US" altLang="zh-CN" sz="2400" i="1" baseline="-25000" dirty="0" err="1">
                <a:latin typeface="Lucida Sans Unicode" panose="020B0602030504020204" pitchFamily="34" charset="0"/>
              </a:rPr>
              <a:t>r</a:t>
            </a:r>
            <a:r>
              <a:rPr kumimoji="0" lang="en-US" altLang="zh-CN" sz="2400" i="1" baseline="-25000" dirty="0">
                <a:latin typeface="Lucida Sans Unicode" panose="020B0602030504020204" pitchFamily="34" charset="0"/>
              </a:rPr>
              <a:t> </a:t>
            </a:r>
            <a:r>
              <a:rPr kumimoji="0" lang="en-US" altLang="zh-CN" sz="2400" i="1" dirty="0">
                <a:latin typeface="Lucida Sans Unicode" panose="020B0602030504020204" pitchFamily="34" charset="0"/>
              </a:rPr>
              <a:t>, I</a:t>
            </a:r>
            <a:r>
              <a:rPr kumimoji="0" lang="en-US" altLang="zh-CN" sz="2400" i="1" baseline="-25000" dirty="0">
                <a:latin typeface="Lucida Sans Unicode" panose="020B0602030504020204" pitchFamily="34" charset="0"/>
              </a:rPr>
              <a:t>s</a:t>
            </a:r>
            <a:r>
              <a:rPr kumimoji="0" lang="en-US" altLang="zh-CN" sz="2400" dirty="0">
                <a:latin typeface="Lucida Sans Unicode" panose="020B0602030504020204" pitchFamily="34" charset="0"/>
              </a:rPr>
              <a:t>) where </a:t>
            </a:r>
            <a:r>
              <a:rPr kumimoji="0" lang="en-US" altLang="zh-CN" sz="2400" i="1" dirty="0" err="1">
                <a:latin typeface="Lucida Sans Unicode" panose="020B0602030504020204" pitchFamily="34" charset="0"/>
              </a:rPr>
              <a:t>I</a:t>
            </a:r>
            <a:r>
              <a:rPr kumimoji="0" lang="en-US" altLang="zh-CN" sz="2400" i="1" baseline="-25000" dirty="0" err="1">
                <a:latin typeface="Lucida Sans Unicode" panose="020B0602030504020204" pitchFamily="34" charset="0"/>
              </a:rPr>
              <a:t>r</a:t>
            </a:r>
            <a:r>
              <a:rPr kumimoji="0" lang="en-US" altLang="zh-CN" sz="2400" dirty="0">
                <a:latin typeface="Lucida Sans Unicode" panose="020B0602030504020204" pitchFamily="34" charset="0"/>
              </a:rPr>
              <a:t> and </a:t>
            </a:r>
            <a:r>
              <a:rPr kumimoji="0" lang="en-US" altLang="zh-CN" sz="2400" i="1" dirty="0">
                <a:latin typeface="Lucida Sans Unicode" panose="020B0602030504020204" pitchFamily="34" charset="0"/>
              </a:rPr>
              <a:t>I</a:t>
            </a:r>
            <a:r>
              <a:rPr kumimoji="0" lang="en-US" altLang="zh-CN" sz="2400" i="1" baseline="-25000" dirty="0">
                <a:latin typeface="Lucida Sans Unicode" panose="020B0602030504020204" pitchFamily="34" charset="0"/>
              </a:rPr>
              <a:t>s</a:t>
            </a:r>
            <a:r>
              <a:rPr kumimoji="0" lang="en-US" altLang="zh-CN" sz="2400" dirty="0">
                <a:latin typeface="Lucida Sans Unicode" panose="020B0602030504020204" pitchFamily="34" charset="0"/>
              </a:rPr>
              <a:t>, share no common members(</a:t>
            </a:r>
            <a:r>
              <a:rPr kumimoji="0" lang="zh-CN" altLang="en-US" sz="2400" dirty="0">
                <a:latin typeface="Lucida Sans Unicode" panose="020B0602030504020204" pitchFamily="34" charset="0"/>
              </a:rPr>
              <a:t>公共成员的集合</a:t>
            </a:r>
            <a:r>
              <a:rPr kumimoji="0" lang="en-US" altLang="zh-CN" sz="2400" dirty="0">
                <a:latin typeface="Lucida Sans Unicode" panose="020B0602030504020204" pitchFamily="34" charset="0"/>
              </a:rPr>
              <a:t>)</a:t>
            </a:r>
          </a:p>
          <a:p>
            <a:pPr lvl="1">
              <a:lnSpc>
                <a:spcPct val="90000"/>
              </a:lnSpc>
              <a:spcBef>
                <a:spcPts val="600"/>
              </a:spcBef>
              <a:buClr>
                <a:srgbClr val="003399"/>
              </a:buClr>
              <a:buSzPct val="100000"/>
              <a:buFont typeface="Lucida Sans Unicode" panose="020B0602030504020204" pitchFamily="34" charset="0"/>
              <a:buChar char="–"/>
            </a:pPr>
            <a:r>
              <a:rPr kumimoji="0" lang="en-US" altLang="zh-CN" sz="2000" i="1" dirty="0">
                <a:latin typeface="Lucida Sans Unicode" panose="020B0602030504020204" pitchFamily="34" charset="0"/>
              </a:rPr>
              <a:t>P</a:t>
            </a:r>
            <a:r>
              <a:rPr kumimoji="0" lang="en-US" altLang="zh-CN" sz="2000" dirty="0">
                <a:latin typeface="Lucida Sans Unicode" panose="020B0602030504020204" pitchFamily="34" charset="0"/>
              </a:rPr>
              <a:t> = {(</a:t>
            </a:r>
            <a:r>
              <a:rPr kumimoji="0" lang="en-US" altLang="zh-CN" sz="2000" i="1" dirty="0" err="1">
                <a:latin typeface="Lucida Sans Unicode" panose="020B0602030504020204" pitchFamily="34" charset="0"/>
              </a:rPr>
              <a:t>I</a:t>
            </a:r>
            <a:r>
              <a:rPr kumimoji="0" lang="en-US" altLang="zh-CN" sz="2000" i="1" baseline="-25000" dirty="0" err="1">
                <a:latin typeface="Lucida Sans Unicode" panose="020B0602030504020204" pitchFamily="34" charset="0"/>
              </a:rPr>
              <a:t>r</a:t>
            </a:r>
            <a:r>
              <a:rPr kumimoji="0" lang="en-US" altLang="zh-CN" sz="2000" i="1" baseline="-25000" dirty="0">
                <a:latin typeface="Lucida Sans Unicode" panose="020B0602030504020204" pitchFamily="34" charset="0"/>
              </a:rPr>
              <a:t> </a:t>
            </a:r>
            <a:r>
              <a:rPr kumimoji="0" lang="en-US" altLang="zh-CN" sz="2000" i="1" dirty="0">
                <a:latin typeface="Lucida Sans Unicode" panose="020B0602030504020204" pitchFamily="34" charset="0"/>
              </a:rPr>
              <a:t>, I</a:t>
            </a:r>
            <a:r>
              <a:rPr kumimoji="0" lang="en-US" altLang="zh-CN" sz="2000" i="1" baseline="-25000" dirty="0">
                <a:latin typeface="Lucida Sans Unicode" panose="020B0602030504020204" pitchFamily="34" charset="0"/>
              </a:rPr>
              <a:t>s</a:t>
            </a:r>
            <a:r>
              <a:rPr kumimoji="0" lang="en-US" altLang="zh-CN" sz="2000" dirty="0">
                <a:latin typeface="Lucida Sans Unicode" panose="020B0602030504020204" pitchFamily="34" charset="0"/>
              </a:rPr>
              <a:t>) | </a:t>
            </a:r>
            <a:r>
              <a:rPr kumimoji="0" lang="en-US" altLang="zh-CN" sz="2000" i="1" dirty="0" err="1">
                <a:latin typeface="Lucida Sans Unicode" panose="020B0602030504020204" pitchFamily="34" charset="0"/>
              </a:rPr>
              <a:t>I</a:t>
            </a:r>
            <a:r>
              <a:rPr kumimoji="0" lang="en-US" altLang="zh-CN" sz="2000" i="1" baseline="-25000" dirty="0" err="1">
                <a:latin typeface="Lucida Sans Unicode" panose="020B0602030504020204" pitchFamily="34" charset="0"/>
              </a:rPr>
              <a:t>r</a:t>
            </a:r>
            <a:r>
              <a:rPr kumimoji="0" lang="en-US" altLang="zh-CN" sz="2000" dirty="0">
                <a:latin typeface="Lucida Sans Unicode" panose="020B0602030504020204" pitchFamily="34" charset="0"/>
              </a:rPr>
              <a:t> ∩ </a:t>
            </a:r>
            <a:r>
              <a:rPr kumimoji="0" lang="en-US" altLang="zh-CN" sz="2000" i="1" dirty="0">
                <a:latin typeface="Lucida Sans Unicode" panose="020B0602030504020204" pitchFamily="34" charset="0"/>
              </a:rPr>
              <a:t>I</a:t>
            </a:r>
            <a:r>
              <a:rPr kumimoji="0" lang="en-US" altLang="zh-CN" sz="2000" i="1" baseline="-25000" dirty="0">
                <a:latin typeface="Lucida Sans Unicode" panose="020B0602030504020204" pitchFamily="34" charset="0"/>
              </a:rPr>
              <a:t>s </a:t>
            </a:r>
            <a:r>
              <a:rPr kumimoji="0" lang="en-US" altLang="zh-CN" sz="2000" dirty="0">
                <a:latin typeface="Lucida Sans Unicode" panose="020B0602030504020204" pitchFamily="34" charset="0"/>
              </a:rPr>
              <a:t>= Ø}  </a:t>
            </a:r>
            <a:r>
              <a:rPr kumimoji="0" lang="zh-CN" altLang="en-US" sz="2000" dirty="0">
                <a:latin typeface="Lucida Sans Unicode" panose="020B0602030504020204" pitchFamily="34" charset="0"/>
              </a:rPr>
              <a:t>（</a:t>
            </a:r>
            <a:r>
              <a:rPr kumimoji="0" lang="en-US" altLang="zh-CN" sz="2000" b="1" dirty="0">
                <a:latin typeface="Lucida Sans Unicode" panose="020B0602030504020204" pitchFamily="34" charset="0"/>
              </a:rPr>
              <a:t>P</a:t>
            </a:r>
            <a:r>
              <a:rPr kumimoji="0" lang="zh-CN" altLang="en-US" sz="2000" b="1" dirty="0">
                <a:latin typeface="Lucida Sans Unicode" panose="020B0602030504020204" pitchFamily="34" charset="0"/>
              </a:rPr>
              <a:t>是有非共享成员的方法的集合</a:t>
            </a:r>
            <a:r>
              <a:rPr kumimoji="0" lang="zh-CN" altLang="en-US" sz="2000" dirty="0">
                <a:latin typeface="Lucida Sans Unicode" panose="020B0602030504020204" pitchFamily="34" charset="0"/>
              </a:rPr>
              <a:t>）</a:t>
            </a:r>
            <a:endParaRPr kumimoji="0" lang="en-US" altLang="zh-CN" sz="2000" dirty="0">
              <a:latin typeface="Lucida Sans Unicode" panose="020B0602030504020204" pitchFamily="34" charset="0"/>
            </a:endParaRPr>
          </a:p>
          <a:p>
            <a:pPr>
              <a:lnSpc>
                <a:spcPct val="90000"/>
              </a:lnSpc>
              <a:spcBef>
                <a:spcPts val="700"/>
              </a:spcBef>
              <a:buClr>
                <a:srgbClr val="003399"/>
              </a:buClr>
              <a:buSzPct val="100000"/>
              <a:buFont typeface="Lucida Sans Unicode" panose="020B0602030504020204" pitchFamily="34" charset="0"/>
              <a:buChar char="•"/>
            </a:pPr>
            <a:r>
              <a:rPr kumimoji="0" lang="en-US" altLang="zh-CN" sz="2400" b="1" i="1" u="sng" dirty="0">
                <a:latin typeface="Lucida Sans Unicode" panose="020B0602030504020204" pitchFamily="34" charset="0"/>
              </a:rPr>
              <a:t>Q</a:t>
            </a:r>
            <a:r>
              <a:rPr kumimoji="0" lang="en-US" altLang="zh-CN" sz="2400" b="1" u="sng" dirty="0">
                <a:latin typeface="Lucida Sans Unicode" panose="020B0602030504020204" pitchFamily="34" charset="0"/>
              </a:rPr>
              <a:t>  is the collection </a:t>
            </a:r>
            <a:r>
              <a:rPr kumimoji="0" lang="en-US" altLang="zh-CN" sz="2400" dirty="0">
                <a:latin typeface="Lucida Sans Unicode" panose="020B0602030504020204" pitchFamily="34" charset="0"/>
              </a:rPr>
              <a:t>of pairs (</a:t>
            </a:r>
            <a:r>
              <a:rPr kumimoji="0" lang="en-US" altLang="zh-CN" sz="2400" i="1" dirty="0" err="1">
                <a:latin typeface="Lucida Sans Unicode" panose="020B0602030504020204" pitchFamily="34" charset="0"/>
              </a:rPr>
              <a:t>I</a:t>
            </a:r>
            <a:r>
              <a:rPr kumimoji="0" lang="en-US" altLang="zh-CN" sz="2400" i="1" baseline="-25000" dirty="0" err="1">
                <a:latin typeface="Lucida Sans Unicode" panose="020B0602030504020204" pitchFamily="34" charset="0"/>
              </a:rPr>
              <a:t>r</a:t>
            </a:r>
            <a:r>
              <a:rPr kumimoji="0" lang="en-US" altLang="zh-CN" sz="2400" i="1" baseline="-25000" dirty="0">
                <a:latin typeface="Lucida Sans Unicode" panose="020B0602030504020204" pitchFamily="34" charset="0"/>
              </a:rPr>
              <a:t> </a:t>
            </a:r>
            <a:r>
              <a:rPr kumimoji="0" lang="en-US" altLang="zh-CN" sz="2400" i="1" dirty="0">
                <a:latin typeface="Lucida Sans Unicode" panose="020B0602030504020204" pitchFamily="34" charset="0"/>
              </a:rPr>
              <a:t>, I</a:t>
            </a:r>
            <a:r>
              <a:rPr kumimoji="0" lang="en-US" altLang="zh-CN" sz="2400" i="1" baseline="-25000" dirty="0">
                <a:latin typeface="Lucida Sans Unicode" panose="020B0602030504020204" pitchFamily="34" charset="0"/>
              </a:rPr>
              <a:t>s</a:t>
            </a:r>
            <a:r>
              <a:rPr kumimoji="0" lang="en-US" altLang="zh-CN" sz="2400" dirty="0">
                <a:latin typeface="Lucida Sans Unicode" panose="020B0602030504020204" pitchFamily="34" charset="0"/>
              </a:rPr>
              <a:t>) where </a:t>
            </a:r>
            <a:r>
              <a:rPr kumimoji="0" lang="en-US" altLang="zh-CN" sz="2400" i="1" dirty="0" err="1">
                <a:latin typeface="Lucida Sans Unicode" panose="020B0602030504020204" pitchFamily="34" charset="0"/>
              </a:rPr>
              <a:t>I</a:t>
            </a:r>
            <a:r>
              <a:rPr kumimoji="0" lang="en-US" altLang="zh-CN" sz="2400" i="1" baseline="-25000" dirty="0" err="1">
                <a:latin typeface="Lucida Sans Unicode" panose="020B0602030504020204" pitchFamily="34" charset="0"/>
              </a:rPr>
              <a:t>r</a:t>
            </a:r>
            <a:r>
              <a:rPr kumimoji="0" lang="en-US" altLang="zh-CN" sz="2400" dirty="0">
                <a:latin typeface="Lucida Sans Unicode" panose="020B0602030504020204" pitchFamily="34" charset="0"/>
              </a:rPr>
              <a:t> and </a:t>
            </a:r>
            <a:r>
              <a:rPr kumimoji="0" lang="en-US" altLang="zh-CN" sz="2400" i="1" dirty="0">
                <a:latin typeface="Lucida Sans Unicode" panose="020B0602030504020204" pitchFamily="34" charset="0"/>
              </a:rPr>
              <a:t>I</a:t>
            </a:r>
            <a:r>
              <a:rPr kumimoji="0" lang="en-US" altLang="zh-CN" sz="2400" i="1" baseline="-25000" dirty="0">
                <a:latin typeface="Lucida Sans Unicode" panose="020B0602030504020204" pitchFamily="34" charset="0"/>
              </a:rPr>
              <a:t>s</a:t>
            </a:r>
            <a:r>
              <a:rPr kumimoji="0" lang="en-US" altLang="zh-CN" sz="2400" dirty="0">
                <a:latin typeface="Lucida Sans Unicode" panose="020B0602030504020204" pitchFamily="34" charset="0"/>
              </a:rPr>
              <a:t>, share at least one common member </a:t>
            </a:r>
            <a:r>
              <a:rPr kumimoji="0" lang="en-US" altLang="zh-CN" sz="2000" b="1" dirty="0">
                <a:latin typeface="Lucida Sans Unicode" panose="020B0602030504020204" pitchFamily="34" charset="0"/>
              </a:rPr>
              <a:t>(q</a:t>
            </a:r>
            <a:r>
              <a:rPr kumimoji="0" lang="zh-CN" altLang="en-US" sz="2000" b="1" dirty="0">
                <a:latin typeface="Lucida Sans Unicode" panose="020B0602030504020204" pitchFamily="34" charset="0"/>
              </a:rPr>
              <a:t>是有着共享成员的方法集合</a:t>
            </a:r>
            <a:r>
              <a:rPr kumimoji="0" lang="en-US" altLang="zh-CN" sz="2000" b="1" dirty="0">
                <a:latin typeface="Lucida Sans Unicode" panose="020B0602030504020204" pitchFamily="34" charset="0"/>
              </a:rPr>
              <a:t>)</a:t>
            </a:r>
          </a:p>
          <a:p>
            <a:pPr lvl="1">
              <a:lnSpc>
                <a:spcPct val="90000"/>
              </a:lnSpc>
              <a:spcBef>
                <a:spcPts val="600"/>
              </a:spcBef>
              <a:buClr>
                <a:srgbClr val="003399"/>
              </a:buClr>
              <a:buSzPct val="100000"/>
              <a:buFont typeface="Lucida Sans Unicode" panose="020B0602030504020204" pitchFamily="34" charset="0"/>
              <a:buChar char="–"/>
            </a:pPr>
            <a:r>
              <a:rPr kumimoji="0" lang="en-US" altLang="zh-CN" sz="2000" i="1" dirty="0">
                <a:latin typeface="Lucida Sans Unicode" panose="020B0602030504020204" pitchFamily="34" charset="0"/>
              </a:rPr>
              <a:t>Q </a:t>
            </a:r>
            <a:r>
              <a:rPr kumimoji="0" lang="en-US" altLang="zh-CN" sz="2000" dirty="0">
                <a:latin typeface="Lucida Sans Unicode" panose="020B0602030504020204" pitchFamily="34" charset="0"/>
              </a:rPr>
              <a:t>= {(</a:t>
            </a:r>
            <a:r>
              <a:rPr kumimoji="0" lang="en-US" altLang="zh-CN" sz="2000" i="1" dirty="0" err="1">
                <a:latin typeface="Lucida Sans Unicode" panose="020B0602030504020204" pitchFamily="34" charset="0"/>
              </a:rPr>
              <a:t>I</a:t>
            </a:r>
            <a:r>
              <a:rPr kumimoji="0" lang="en-US" altLang="zh-CN" sz="2000" i="1" baseline="-25000" dirty="0" err="1">
                <a:latin typeface="Lucida Sans Unicode" panose="020B0602030504020204" pitchFamily="34" charset="0"/>
              </a:rPr>
              <a:t>r</a:t>
            </a:r>
            <a:r>
              <a:rPr kumimoji="0" lang="en-US" altLang="zh-CN" sz="2000" i="1" baseline="-25000" dirty="0">
                <a:latin typeface="Lucida Sans Unicode" panose="020B0602030504020204" pitchFamily="34" charset="0"/>
              </a:rPr>
              <a:t> </a:t>
            </a:r>
            <a:r>
              <a:rPr kumimoji="0" lang="en-US" altLang="zh-CN" sz="2000" i="1" dirty="0">
                <a:latin typeface="Lucida Sans Unicode" panose="020B0602030504020204" pitchFamily="34" charset="0"/>
              </a:rPr>
              <a:t>, I</a:t>
            </a:r>
            <a:r>
              <a:rPr kumimoji="0" lang="en-US" altLang="zh-CN" sz="2000" i="1" baseline="-25000" dirty="0">
                <a:latin typeface="Lucida Sans Unicode" panose="020B0602030504020204" pitchFamily="34" charset="0"/>
              </a:rPr>
              <a:t>s</a:t>
            </a:r>
            <a:r>
              <a:rPr kumimoji="0" lang="en-US" altLang="zh-CN" sz="2000" dirty="0">
                <a:latin typeface="Lucida Sans Unicode" panose="020B0602030504020204" pitchFamily="34" charset="0"/>
              </a:rPr>
              <a:t>) | </a:t>
            </a:r>
            <a:r>
              <a:rPr kumimoji="0" lang="en-US" altLang="zh-CN" sz="2000" i="1" dirty="0" err="1">
                <a:latin typeface="Lucida Sans Unicode" panose="020B0602030504020204" pitchFamily="34" charset="0"/>
              </a:rPr>
              <a:t>I</a:t>
            </a:r>
            <a:r>
              <a:rPr kumimoji="0" lang="en-US" altLang="zh-CN" sz="2000" i="1" baseline="-25000" dirty="0" err="1">
                <a:latin typeface="Lucida Sans Unicode" panose="020B0602030504020204" pitchFamily="34" charset="0"/>
              </a:rPr>
              <a:t>r</a:t>
            </a:r>
            <a:r>
              <a:rPr kumimoji="0" lang="en-US" altLang="zh-CN" sz="2000" dirty="0">
                <a:latin typeface="Lucida Sans Unicode" panose="020B0602030504020204" pitchFamily="34" charset="0"/>
              </a:rPr>
              <a:t> ∩ </a:t>
            </a:r>
            <a:r>
              <a:rPr kumimoji="0" lang="en-US" altLang="zh-CN" sz="2000" i="1" dirty="0">
                <a:latin typeface="Lucida Sans Unicode" panose="020B0602030504020204" pitchFamily="34" charset="0"/>
              </a:rPr>
              <a:t>I</a:t>
            </a:r>
            <a:r>
              <a:rPr kumimoji="0" lang="en-US" altLang="zh-CN" sz="2000" i="1" baseline="-25000" dirty="0">
                <a:latin typeface="Lucida Sans Unicode" panose="020B0602030504020204" pitchFamily="34" charset="0"/>
              </a:rPr>
              <a:t>s </a:t>
            </a:r>
            <a:r>
              <a:rPr kumimoji="0" lang="en-US" altLang="zh-CN" sz="2000" i="1" dirty="0">
                <a:latin typeface="Lucida Sans Unicode" panose="020B0602030504020204" pitchFamily="34" charset="0"/>
              </a:rPr>
              <a:t>≠</a:t>
            </a:r>
            <a:r>
              <a:rPr kumimoji="0" lang="en-US" altLang="zh-CN" sz="2000" dirty="0">
                <a:latin typeface="Lucida Sans Unicode" panose="020B0602030504020204" pitchFamily="34" charset="0"/>
              </a:rPr>
              <a:t> Ø}</a:t>
            </a:r>
          </a:p>
          <a:p>
            <a:pPr>
              <a:lnSpc>
                <a:spcPct val="90000"/>
              </a:lnSpc>
              <a:spcBef>
                <a:spcPts val="700"/>
              </a:spcBef>
              <a:buClr>
                <a:srgbClr val="003399"/>
              </a:buClr>
              <a:buSzPct val="100000"/>
              <a:buFont typeface="Lucida Sans Unicode" panose="020B0602030504020204" pitchFamily="34" charset="0"/>
              <a:buChar char="•"/>
            </a:pPr>
            <a:r>
              <a:rPr kumimoji="0" lang="en-US" altLang="zh-CN" sz="2400" dirty="0">
                <a:latin typeface="Lucida Sans Unicode" panose="020B0602030504020204" pitchFamily="34" charset="0"/>
              </a:rPr>
              <a:t>Lack of cohesion in methods for </a:t>
            </a:r>
            <a:r>
              <a:rPr kumimoji="0" lang="en-US" altLang="zh-CN" sz="2400" i="1" dirty="0">
                <a:latin typeface="Lucida Sans Unicode" panose="020B0602030504020204" pitchFamily="34" charset="0"/>
              </a:rPr>
              <a:t>C</a:t>
            </a:r>
            <a:r>
              <a:rPr kumimoji="0" lang="en-US" altLang="zh-CN" sz="2400" dirty="0">
                <a:latin typeface="Lucida Sans Unicode" panose="020B0602030504020204" pitchFamily="34" charset="0"/>
              </a:rPr>
              <a:t> to be   【</a:t>
            </a:r>
            <a:r>
              <a:rPr kumimoji="0" lang="en-US" altLang="zh-CN" sz="2400" b="1" dirty="0">
                <a:solidFill>
                  <a:srgbClr val="FF0000"/>
                </a:solidFill>
                <a:latin typeface="Lucida Sans Unicode" panose="020B0602030504020204" pitchFamily="34" charset="0"/>
              </a:rPr>
              <a:t>LCOM</a:t>
            </a:r>
            <a:r>
              <a:rPr kumimoji="0" lang="en-US" altLang="zh-CN" sz="2400" dirty="0">
                <a:latin typeface="Lucida Sans Unicode" panose="020B0602030504020204" pitchFamily="34" charset="0"/>
              </a:rPr>
              <a:t>】</a:t>
            </a:r>
          </a:p>
          <a:p>
            <a:pPr lvl="1">
              <a:lnSpc>
                <a:spcPct val="90000"/>
              </a:lnSpc>
              <a:spcBef>
                <a:spcPts val="600"/>
              </a:spcBef>
              <a:buClr>
                <a:srgbClr val="003399"/>
              </a:buClr>
              <a:buSzPct val="100000"/>
              <a:buFont typeface="Lucida Sans Unicode" panose="020B0602030504020204" pitchFamily="34" charset="0"/>
              <a:buChar char="–"/>
            </a:pPr>
            <a:r>
              <a:rPr kumimoji="0" lang="en-US" altLang="zh-CN" sz="2000" dirty="0">
                <a:latin typeface="Lucida Sans Unicode" panose="020B0602030504020204" pitchFamily="34" charset="0"/>
              </a:rPr>
              <a:t>|</a:t>
            </a:r>
            <a:r>
              <a:rPr kumimoji="0" lang="en-US" altLang="zh-CN" sz="2000" i="1" dirty="0">
                <a:latin typeface="Lucida Sans Unicode" panose="020B0602030504020204" pitchFamily="34" charset="0"/>
              </a:rPr>
              <a:t>P</a:t>
            </a:r>
            <a:r>
              <a:rPr kumimoji="0" lang="en-US" altLang="zh-CN" sz="2000" dirty="0">
                <a:latin typeface="Lucida Sans Unicode" panose="020B0602030504020204" pitchFamily="34" charset="0"/>
              </a:rPr>
              <a:t>|-|</a:t>
            </a:r>
            <a:r>
              <a:rPr kumimoji="0" lang="en-US" altLang="zh-CN" sz="2000" i="1" dirty="0">
                <a:latin typeface="Lucida Sans Unicode" panose="020B0602030504020204" pitchFamily="34" charset="0"/>
              </a:rPr>
              <a:t>Q</a:t>
            </a:r>
            <a:r>
              <a:rPr kumimoji="0" lang="en-US" altLang="zh-CN" sz="2000" dirty="0">
                <a:latin typeface="Lucida Sans Unicode" panose="020B0602030504020204" pitchFamily="34" charset="0"/>
              </a:rPr>
              <a:t>| if |</a:t>
            </a:r>
            <a:r>
              <a:rPr kumimoji="0" lang="en-US" altLang="zh-CN" sz="2000" i="1" dirty="0">
                <a:latin typeface="Lucida Sans Unicode" panose="020B0602030504020204" pitchFamily="34" charset="0"/>
              </a:rPr>
              <a:t>P</a:t>
            </a:r>
            <a:r>
              <a:rPr kumimoji="0" lang="en-US" altLang="zh-CN" sz="2000" dirty="0">
                <a:latin typeface="Lucida Sans Unicode" panose="020B0602030504020204" pitchFamily="34" charset="0"/>
              </a:rPr>
              <a:t>| &gt; |</a:t>
            </a:r>
            <a:r>
              <a:rPr kumimoji="0" lang="en-US" altLang="zh-CN" sz="2000" i="1" dirty="0">
                <a:latin typeface="Lucida Sans Unicode" panose="020B0602030504020204" pitchFamily="34" charset="0"/>
              </a:rPr>
              <a:t>Q</a:t>
            </a:r>
            <a:r>
              <a:rPr kumimoji="0" lang="en-US" altLang="zh-CN" sz="2000" dirty="0">
                <a:latin typeface="Lucida Sans Unicode" panose="020B0602030504020204" pitchFamily="34" charset="0"/>
              </a:rPr>
              <a:t>|  (</a:t>
            </a:r>
            <a:r>
              <a:rPr kumimoji="0" lang="zh-CN" altLang="en-US" sz="2000" b="1" u="sng" dirty="0">
                <a:solidFill>
                  <a:srgbClr val="FF0066"/>
                </a:solidFill>
                <a:latin typeface="Lucida Sans Unicode" panose="020B0602030504020204" pitchFamily="34" charset="0"/>
              </a:rPr>
              <a:t>差越大，则类的内聚性越弱，不相关性越强</a:t>
            </a:r>
            <a:r>
              <a:rPr kumimoji="0" lang="en-US" altLang="zh-CN" sz="2000" dirty="0">
                <a:latin typeface="Lucida Sans Unicode" panose="020B0602030504020204" pitchFamily="34" charset="0"/>
              </a:rPr>
              <a:t>)</a:t>
            </a:r>
          </a:p>
          <a:p>
            <a:pPr lvl="1">
              <a:lnSpc>
                <a:spcPct val="90000"/>
              </a:lnSpc>
              <a:spcBef>
                <a:spcPts val="600"/>
              </a:spcBef>
              <a:buClr>
                <a:srgbClr val="003399"/>
              </a:buClr>
              <a:buSzPct val="100000"/>
              <a:buFont typeface="Lucida Sans Unicode" panose="020B0602030504020204" pitchFamily="34" charset="0"/>
              <a:buChar char="–"/>
            </a:pPr>
            <a:r>
              <a:rPr kumimoji="0" lang="en-US" altLang="zh-CN" sz="2000" dirty="0">
                <a:latin typeface="Lucida Sans Unicode" panose="020B0602030504020204" pitchFamily="34" charset="0"/>
              </a:rPr>
              <a:t>Zero if otherwise</a:t>
            </a:r>
          </a:p>
          <a:p>
            <a:pPr>
              <a:lnSpc>
                <a:spcPct val="90000"/>
              </a:lnSpc>
              <a:spcBef>
                <a:spcPts val="700"/>
              </a:spcBef>
              <a:buClr>
                <a:srgbClr val="003399"/>
              </a:buClr>
              <a:buSzPct val="100000"/>
              <a:buFont typeface="Lucida Sans Unicode" panose="020B0602030504020204" pitchFamily="34" charset="0"/>
              <a:buChar char="•"/>
            </a:pPr>
            <a:endParaRPr kumimoji="0" lang="en-US" altLang="zh-CN" sz="2400" dirty="0">
              <a:latin typeface="Lucida Sans Unicode" panose="020B0602030504020204" pitchFamily="34" charset="0"/>
            </a:endParaRPr>
          </a:p>
        </p:txBody>
      </p:sp>
    </p:spTree>
    <p:extLst>
      <p:ext uri="{BB962C8B-B14F-4D97-AF65-F5344CB8AC3E}">
        <p14:creationId xmlns:p14="http://schemas.microsoft.com/office/powerpoint/2010/main" val="206569438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灯片编号占位符 5"/>
          <p:cNvSpPr>
            <a:spLocks noGrp="1"/>
          </p:cNvSpPr>
          <p:nvPr>
            <p:ph type="sldNum" sz="quarter" idx="12"/>
          </p:nvPr>
        </p:nvSpPr>
        <p:spPr>
          <a:xfrm>
            <a:off x="35496" y="6248400"/>
            <a:ext cx="887412"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58103E2-49ED-4A72-872C-A2EC263E7FE7}" type="slidenum">
              <a:rPr kumimoji="0" lang="en-US" altLang="zh-CN" sz="2600">
                <a:solidFill>
                  <a:srgbClr val="FFFFFF"/>
                </a:solidFill>
              </a:rPr>
              <a:pPr>
                <a:spcBef>
                  <a:spcPct val="0"/>
                </a:spcBef>
                <a:buClrTx/>
                <a:buSzTx/>
                <a:buFontTx/>
                <a:buNone/>
              </a:pPr>
              <a:t>132</a:t>
            </a:fld>
            <a:endParaRPr kumimoji="0" lang="en-US" altLang="zh-CN" sz="2600" dirty="0">
              <a:solidFill>
                <a:srgbClr val="FFFFFF"/>
              </a:solidFill>
            </a:endParaRPr>
          </a:p>
        </p:txBody>
      </p:sp>
      <p:sp>
        <p:nvSpPr>
          <p:cNvPr id="210947" name="Rectangle 2"/>
          <p:cNvSpPr>
            <a:spLocks noGrp="1" noChangeArrowheads="1"/>
          </p:cNvSpPr>
          <p:nvPr>
            <p:ph type="title"/>
          </p:nvPr>
        </p:nvSpPr>
        <p:spPr/>
        <p:txBody>
          <a:bodyPr/>
          <a:lstStyle/>
          <a:p>
            <a:pPr eaLnBrk="1" hangingPunct="1"/>
            <a:r>
              <a:rPr lang="en-US" altLang="zh-CN" sz="3200"/>
              <a:t>     Chapter 6  Considering Object</a:t>
            </a:r>
          </a:p>
        </p:txBody>
      </p:sp>
      <p:sp>
        <p:nvSpPr>
          <p:cNvPr id="210948" name="Rectangle 3"/>
          <p:cNvSpPr>
            <a:spLocks noGrp="1" noChangeArrowheads="1"/>
          </p:cNvSpPr>
          <p:nvPr>
            <p:ph type="body" idx="1"/>
          </p:nvPr>
        </p:nvSpPr>
        <p:spPr>
          <a:xfrm>
            <a:off x="762000" y="1628800"/>
            <a:ext cx="8382000" cy="5105400"/>
          </a:xfrm>
        </p:spPr>
        <p:txBody>
          <a:bodyPr/>
          <a:lstStyle/>
          <a:p>
            <a:pPr eaLnBrk="1" hangingPunct="1">
              <a:spcBef>
                <a:spcPts val="0"/>
              </a:spcBef>
              <a:buFontTx/>
              <a:buNone/>
            </a:pPr>
            <a:r>
              <a:rPr lang="en-US" altLang="zh-CN" sz="2400" b="1" dirty="0">
                <a:solidFill>
                  <a:schemeClr val="bg2"/>
                </a:solidFill>
                <a:latin typeface="+mn-ea"/>
              </a:rPr>
              <a:t>6.7.2 OO Design Quality Measures</a:t>
            </a:r>
            <a:r>
              <a:rPr lang="zh-CN" altLang="en-US" sz="1800" b="1" dirty="0">
                <a:solidFill>
                  <a:schemeClr val="bg2"/>
                </a:solidFill>
                <a:latin typeface="+mn-ea"/>
              </a:rPr>
              <a:t>（面向对象</a:t>
            </a:r>
            <a:r>
              <a:rPr lang="zh-CN" altLang="en-US" sz="1800" b="1" dirty="0">
                <a:solidFill>
                  <a:schemeClr val="bg2"/>
                </a:solidFill>
              </a:rPr>
              <a:t>系统设计质量的度量）</a:t>
            </a:r>
            <a:endParaRPr lang="en-US" altLang="zh-CN" sz="1800" b="1" dirty="0">
              <a:solidFill>
                <a:schemeClr val="bg2"/>
              </a:solidFill>
            </a:endParaRPr>
          </a:p>
          <a:p>
            <a:pPr eaLnBrk="1" hangingPunct="1">
              <a:buFontTx/>
              <a:buNone/>
            </a:pPr>
            <a:r>
              <a:rPr lang="en-US" altLang="zh-CN" sz="2400" b="1" dirty="0">
                <a:solidFill>
                  <a:schemeClr val="bg2"/>
                </a:solidFill>
              </a:rPr>
              <a:t>Calculating the Degree of Cohesion(</a:t>
            </a:r>
            <a:r>
              <a:rPr lang="zh-CN" altLang="en-US" sz="2400" b="1" dirty="0">
                <a:solidFill>
                  <a:schemeClr val="bg2"/>
                </a:solidFill>
              </a:rPr>
              <a:t>方法中内聚度的计算</a:t>
            </a:r>
            <a:r>
              <a:rPr lang="en-US" altLang="zh-CN" sz="2400" b="1" dirty="0">
                <a:solidFill>
                  <a:schemeClr val="bg2"/>
                </a:solidFill>
              </a:rPr>
              <a:t>)</a:t>
            </a:r>
          </a:p>
          <a:p>
            <a:pPr eaLnBrk="1" hangingPunct="1">
              <a:buFontTx/>
              <a:buNone/>
            </a:pPr>
            <a:endParaRPr lang="en-US" altLang="zh-CN" sz="2400" b="1" dirty="0">
              <a:solidFill>
                <a:schemeClr val="bg2"/>
              </a:solidFill>
            </a:endParaRPr>
          </a:p>
        </p:txBody>
      </p:sp>
      <p:sp>
        <p:nvSpPr>
          <p:cNvPr id="6" name="Rectangle 3"/>
          <p:cNvSpPr txBox="1">
            <a:spLocks noChangeArrowheads="1"/>
          </p:cNvSpPr>
          <p:nvPr/>
        </p:nvSpPr>
        <p:spPr bwMode="auto">
          <a:xfrm>
            <a:off x="675580" y="2636912"/>
            <a:ext cx="8468420" cy="422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30200" indent="-330200" defTabSz="4572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1pPr>
            <a:lvl2pPr marL="730250" indent="-273050" defTabSz="4572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2pPr>
            <a:lvl3pPr marL="1143000" indent="-228600" defTabSz="4572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3pPr>
            <a:lvl4pPr marL="1600200" indent="-228600" defTabSz="4572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4pPr>
            <a:lvl5pPr marL="2057400" indent="-228600" defTabSz="4572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5pPr>
            <a:lvl6pPr marL="2514600" indent="-228600" defTabSz="4572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6pPr>
            <a:lvl7pPr marL="2971800" indent="-228600" defTabSz="4572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7pPr>
            <a:lvl8pPr marL="3429000" indent="-228600" defTabSz="4572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8pPr>
            <a:lvl9pPr marL="3886200" indent="-228600" defTabSz="4572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9pPr>
          </a:lstStyle>
          <a:p>
            <a:pPr>
              <a:lnSpc>
                <a:spcPct val="90000"/>
              </a:lnSpc>
              <a:spcBef>
                <a:spcPts val="700"/>
              </a:spcBef>
              <a:buClr>
                <a:srgbClr val="003399"/>
              </a:buClr>
              <a:buSzPct val="100000"/>
              <a:buFont typeface="Lucida Sans Unicode" panose="020B0602030504020204" pitchFamily="34" charset="0"/>
              <a:buChar char="•"/>
            </a:pPr>
            <a:r>
              <a:rPr kumimoji="0" lang="zh-CN" altLang="en-US" sz="2000" dirty="0">
                <a:latin typeface="Lucida Sans Unicode" panose="020B0602030504020204" pitchFamily="34" charset="0"/>
              </a:rPr>
              <a:t>改进的设计</a:t>
            </a:r>
            <a:r>
              <a:rPr kumimoji="0" lang="en-US" altLang="zh-CN" sz="2000" dirty="0">
                <a:latin typeface="Lucida Sans Unicode" panose="020B0602030504020204" pitchFamily="34" charset="0"/>
              </a:rPr>
              <a:t>—</a:t>
            </a:r>
            <a:r>
              <a:rPr kumimoji="0" lang="zh-CN" altLang="en-US" sz="2000" dirty="0">
                <a:latin typeface="Lucida Sans Unicode" panose="020B0602030504020204" pitchFamily="34" charset="0"/>
              </a:rPr>
              <a:t>图</a:t>
            </a:r>
            <a:r>
              <a:rPr kumimoji="0" lang="en-US" altLang="zh-CN" sz="2000" dirty="0">
                <a:latin typeface="Lucida Sans Unicode" panose="020B0602030504020204" pitchFamily="34" charset="0"/>
              </a:rPr>
              <a:t>6-42</a:t>
            </a:r>
            <a:r>
              <a:rPr kumimoji="0" lang="zh-CN" altLang="en-US" sz="2000" dirty="0">
                <a:latin typeface="Lucida Sans Unicode" panose="020B0602030504020204" pitchFamily="34" charset="0"/>
              </a:rPr>
              <a:t>（增加了用户界面模块）：</a:t>
            </a:r>
            <a:r>
              <a:rPr kumimoji="0" lang="en-US" altLang="zh-CN" sz="2000" dirty="0">
                <a:latin typeface="Lucida Sans Unicode" panose="020B0602030504020204" pitchFamily="34" charset="0"/>
              </a:rPr>
              <a:t>Bill</a:t>
            </a:r>
            <a:r>
              <a:rPr kumimoji="0" lang="zh-CN" altLang="en-US" sz="2000" dirty="0">
                <a:latin typeface="Lucida Sans Unicode" panose="020B0602030504020204" pitchFamily="34" charset="0"/>
              </a:rPr>
              <a:t>类的对象耦合度增加了，但其他度量值没有变化。（这说明：单纯的某些度量不能说明全部问题</a:t>
            </a:r>
            <a:r>
              <a:rPr kumimoji="0" lang="en-US" altLang="zh-CN" sz="2000" dirty="0">
                <a:latin typeface="Lucida Sans Unicode" panose="020B0602030504020204" pitchFamily="34" charset="0"/>
              </a:rPr>
              <a:t>)</a:t>
            </a:r>
          </a:p>
          <a:p>
            <a:pPr>
              <a:lnSpc>
                <a:spcPct val="90000"/>
              </a:lnSpc>
              <a:spcBef>
                <a:spcPts val="700"/>
              </a:spcBef>
              <a:buClr>
                <a:srgbClr val="003399"/>
              </a:buClr>
              <a:buSzPct val="100000"/>
              <a:buFont typeface="Lucida Sans Unicode" panose="020B0602030504020204" pitchFamily="34" charset="0"/>
              <a:buChar char="•"/>
            </a:pPr>
            <a:endParaRPr kumimoji="0" lang="en-US" altLang="zh-CN" sz="2000" dirty="0">
              <a:latin typeface="Lucida Sans Unicode" panose="020B0602030504020204" pitchFamily="34" charset="0"/>
            </a:endParaRPr>
          </a:p>
          <a:p>
            <a:pPr marL="0" marR="0" lvl="0" indent="0" algn="l" defTabSz="914400" rtl="0" eaLnBrk="0" fontAlgn="base" latinLnBrk="0" hangingPunct="0">
              <a:lnSpc>
                <a:spcPct val="90000"/>
              </a:lnSpc>
              <a:spcBef>
                <a:spcPts val="700"/>
              </a:spcBef>
              <a:spcAft>
                <a:spcPct val="0"/>
              </a:spcAft>
              <a:buClr>
                <a:srgbClr val="003399"/>
              </a:buClr>
              <a:buSzPct val="100000"/>
              <a:buFont typeface="Lucida Sans Unicode" panose="020B0602030504020204" pitchFamily="34" charset="0"/>
              <a:buChar char="•"/>
              <a:tabLst/>
              <a:defRPr/>
            </a:pPr>
            <a:r>
              <a:rPr kumimoji="0" lang="zh-CN" altLang="en-US" sz="2400" dirty="0">
                <a:latin typeface="Lucida Sans Unicode" panose="020B0602030504020204" pitchFamily="34" charset="0"/>
              </a:rPr>
              <a:t>总结：度量可以帮助我们确认设计中那些有问题的地方。   </a:t>
            </a:r>
            <a:endParaRPr kumimoji="0" lang="en-US" altLang="zh-CN" sz="2400" dirty="0">
              <a:latin typeface="Lucida Sans Unicode" panose="020B0602030504020204" pitchFamily="34" charset="0"/>
            </a:endParaRPr>
          </a:p>
          <a:p>
            <a:pPr marL="0" marR="0" lvl="0" indent="0" algn="l" defTabSz="914400" rtl="0" eaLnBrk="0" fontAlgn="base" latinLnBrk="0" hangingPunct="0">
              <a:lnSpc>
                <a:spcPct val="90000"/>
              </a:lnSpc>
              <a:spcBef>
                <a:spcPts val="700"/>
              </a:spcBef>
              <a:spcAft>
                <a:spcPct val="0"/>
              </a:spcAft>
              <a:buClr>
                <a:srgbClr val="003399"/>
              </a:buClr>
              <a:buSzPct val="100000"/>
              <a:tabLst/>
              <a:defRPr/>
            </a:pPr>
            <a:r>
              <a:rPr kumimoji="0" lang="zh-CN" altLang="en-US" sz="2400" dirty="0">
                <a:latin typeface="Lucida Sans Unicode" panose="020B0602030504020204" pitchFamily="34" charset="0"/>
              </a:rPr>
              <a:t>（本课件</a:t>
            </a:r>
            <a:r>
              <a:rPr kumimoji="0" lang="en-US" altLang="zh-CN" sz="2400" dirty="0">
                <a:latin typeface="Lucida Sans Unicode" panose="020B0602030504020204" pitchFamily="34" charset="0"/>
              </a:rPr>
              <a:t>P127</a:t>
            </a:r>
            <a:r>
              <a:rPr kumimoji="0" lang="zh-CN" altLang="en-US" sz="2400" dirty="0">
                <a:latin typeface="Lucida Sans Unicode" panose="020B0602030504020204" pitchFamily="34" charset="0"/>
              </a:rPr>
              <a:t>页</a:t>
            </a:r>
            <a:r>
              <a:rPr kumimoji="0" lang="en-US" altLang="zh-CN" sz="2400" dirty="0">
                <a:latin typeface="Lucida Sans Unicode" panose="020B0602030504020204" pitchFamily="34" charset="0"/>
              </a:rPr>
              <a:t>---</a:t>
            </a:r>
            <a:r>
              <a:rPr kumimoji="0" lang="zh-CN" altLang="en-US" sz="2400" dirty="0">
                <a:latin typeface="Lucida Sans Unicode" panose="020B0602030504020204" pitchFamily="34" charset="0"/>
              </a:rPr>
              <a:t>各种值越高就表明在对应的代码中出现</a:t>
            </a:r>
            <a:endParaRPr kumimoji="0" lang="en-US" altLang="zh-CN" sz="2400" dirty="0">
              <a:latin typeface="Lucida Sans Unicode" panose="020B0602030504020204" pitchFamily="34" charset="0"/>
            </a:endParaRPr>
          </a:p>
          <a:p>
            <a:pPr marL="0" marR="0" lvl="0" indent="0" algn="l" defTabSz="914400" rtl="0" eaLnBrk="0" fontAlgn="base" latinLnBrk="0" hangingPunct="0">
              <a:lnSpc>
                <a:spcPct val="90000"/>
              </a:lnSpc>
              <a:spcBef>
                <a:spcPts val="700"/>
              </a:spcBef>
              <a:spcAft>
                <a:spcPct val="0"/>
              </a:spcAft>
              <a:buClr>
                <a:srgbClr val="003399"/>
              </a:buClr>
              <a:buSzPct val="100000"/>
              <a:tabLst/>
              <a:defRPr/>
            </a:pPr>
            <a:r>
              <a:rPr kumimoji="0" lang="en-US" altLang="zh-CN" sz="2400" dirty="0">
                <a:latin typeface="Lucida Sans Unicode" panose="020B0602030504020204" pitchFamily="34" charset="0"/>
              </a:rPr>
              <a:t>  </a:t>
            </a:r>
            <a:r>
              <a:rPr kumimoji="0" lang="zh-CN" altLang="en-US" sz="2400" dirty="0">
                <a:latin typeface="Lucida Sans Unicode" panose="020B0602030504020204" pitchFamily="34" charset="0"/>
              </a:rPr>
              <a:t>故障的可能性越大）</a:t>
            </a:r>
            <a:r>
              <a:rPr kumimoji="0" lang="en-US" altLang="zh-CN" sz="2400" b="0" i="0" u="none" strike="noStrike" kern="1200" cap="none" spc="0" normalizeH="0" baseline="0" noProof="0" dirty="0">
                <a:ln>
                  <a:noFill/>
                </a:ln>
                <a:solidFill>
                  <a:srgbClr val="003366"/>
                </a:solidFill>
                <a:effectLst/>
                <a:uLnTx/>
                <a:uFillTx/>
                <a:latin typeface="Lucida Sans Unicode" panose="020B0602030504020204" pitchFamily="34" charset="0"/>
                <a:ea typeface="宋体" panose="02010600030101010101" pitchFamily="2" charset="-122"/>
                <a:cs typeface="+mn-cs"/>
              </a:rPr>
              <a:t>【</a:t>
            </a:r>
            <a:r>
              <a:rPr kumimoji="0" lang="en-US" altLang="zh-CN" sz="2400" b="1" i="0" u="none" strike="noStrike" kern="1200" cap="none" spc="0" normalizeH="0" baseline="0" noProof="0" dirty="0">
                <a:ln>
                  <a:noFill/>
                </a:ln>
                <a:solidFill>
                  <a:srgbClr val="FF0000"/>
                </a:solidFill>
                <a:effectLst/>
                <a:uLnTx/>
                <a:uFillTx/>
                <a:latin typeface="Lucida Sans Unicode" panose="020B0602030504020204" pitchFamily="34" charset="0"/>
                <a:ea typeface="宋体" panose="02010600030101010101" pitchFamily="2" charset="-122"/>
                <a:cs typeface="+mn-cs"/>
              </a:rPr>
              <a:t>LCOM</a:t>
            </a:r>
            <a:r>
              <a:rPr kumimoji="0" lang="zh-CN" altLang="en-US" sz="2400" b="1" dirty="0">
                <a:solidFill>
                  <a:srgbClr val="FF0000"/>
                </a:solidFill>
                <a:latin typeface="Lucida Sans Unicode" panose="020B0602030504020204" pitchFamily="34" charset="0"/>
                <a:ea typeface="宋体" panose="02010600030101010101" pitchFamily="2" charset="-122"/>
                <a:cs typeface="+mn-cs"/>
              </a:rPr>
              <a:t>也不例</a:t>
            </a:r>
            <a:r>
              <a:rPr kumimoji="0" lang="zh-CN" altLang="en-US" sz="2400" b="1" i="0" u="none" strike="noStrike" kern="1200" cap="none" spc="0" normalizeH="0" baseline="0" noProof="0" dirty="0">
                <a:ln>
                  <a:noFill/>
                </a:ln>
                <a:solidFill>
                  <a:srgbClr val="FF0000"/>
                </a:solidFill>
                <a:effectLst/>
                <a:uLnTx/>
                <a:uFillTx/>
                <a:latin typeface="Lucida Sans Unicode" panose="020B0602030504020204" pitchFamily="34" charset="0"/>
                <a:ea typeface="宋体" panose="02010600030101010101" pitchFamily="2" charset="-122"/>
                <a:cs typeface="+mn-cs"/>
              </a:rPr>
              <a:t>外</a:t>
            </a:r>
            <a:r>
              <a:rPr kumimoji="0" lang="en-US" altLang="zh-CN" sz="2400" b="0" i="0" u="none" strike="noStrike" kern="1200" cap="none" spc="0" normalizeH="0" baseline="0" noProof="0" dirty="0">
                <a:ln>
                  <a:noFill/>
                </a:ln>
                <a:solidFill>
                  <a:srgbClr val="003366"/>
                </a:solidFill>
                <a:effectLst/>
                <a:uLnTx/>
                <a:uFillTx/>
                <a:latin typeface="Lucida Sans Unicode" panose="020B0602030504020204" pitchFamily="34" charset="0"/>
                <a:ea typeface="宋体" panose="02010600030101010101" pitchFamily="2" charset="-122"/>
                <a:cs typeface="+mn-cs"/>
              </a:rPr>
              <a:t>】</a:t>
            </a:r>
          </a:p>
          <a:p>
            <a:pPr>
              <a:lnSpc>
                <a:spcPct val="90000"/>
              </a:lnSpc>
              <a:spcBef>
                <a:spcPts val="700"/>
              </a:spcBef>
              <a:buClr>
                <a:srgbClr val="003399"/>
              </a:buClr>
              <a:buSzPct val="100000"/>
              <a:buFont typeface="Lucida Sans Unicode" panose="020B0602030504020204" pitchFamily="34" charset="0"/>
              <a:buChar char="•"/>
            </a:pPr>
            <a:endParaRPr kumimoji="0" lang="en-US" altLang="zh-CN" sz="2400" dirty="0">
              <a:latin typeface="Lucida Sans Unicode" panose="020B0602030504020204" pitchFamily="34" charset="0"/>
            </a:endParaRPr>
          </a:p>
          <a:p>
            <a:pPr>
              <a:lnSpc>
                <a:spcPct val="90000"/>
              </a:lnSpc>
              <a:spcBef>
                <a:spcPts val="700"/>
              </a:spcBef>
              <a:buClr>
                <a:srgbClr val="003399"/>
              </a:buClr>
              <a:buSzPct val="100000"/>
              <a:buFont typeface="Lucida Sans Unicode" panose="020B0602030504020204" pitchFamily="34" charset="0"/>
              <a:buChar char="•"/>
            </a:pPr>
            <a:endParaRPr kumimoji="0" lang="en-US" altLang="zh-CN" sz="2400" dirty="0">
              <a:latin typeface="Lucida Sans Unicode" panose="020B0602030504020204" pitchFamily="34" charset="0"/>
            </a:endParaRPr>
          </a:p>
          <a:p>
            <a:pPr>
              <a:lnSpc>
                <a:spcPct val="90000"/>
              </a:lnSpc>
              <a:spcBef>
                <a:spcPts val="700"/>
              </a:spcBef>
              <a:buClr>
                <a:srgbClr val="003399"/>
              </a:buClr>
              <a:buSzPct val="100000"/>
              <a:buFont typeface="Lucida Sans Unicode" panose="020B0602030504020204" pitchFamily="34" charset="0"/>
              <a:buChar char="•"/>
            </a:pPr>
            <a:endParaRPr kumimoji="0" lang="en-US" altLang="zh-CN" sz="2400" dirty="0">
              <a:latin typeface="Lucida Sans Unicode" panose="020B0602030504020204" pitchFamily="34" charset="0"/>
            </a:endParaRPr>
          </a:p>
        </p:txBody>
      </p:sp>
    </p:spTree>
    <p:extLst>
      <p:ext uri="{BB962C8B-B14F-4D97-AF65-F5344CB8AC3E}">
        <p14:creationId xmlns:p14="http://schemas.microsoft.com/office/powerpoint/2010/main" val="272786880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灯片编号占位符 5"/>
          <p:cNvSpPr>
            <a:spLocks noGrp="1"/>
          </p:cNvSpPr>
          <p:nvPr>
            <p:ph type="sldNum" sz="quarter" idx="12"/>
          </p:nvPr>
        </p:nvSpPr>
        <p:spPr>
          <a:xfrm>
            <a:off x="35496" y="6248400"/>
            <a:ext cx="887412"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58103E2-49ED-4A72-872C-A2EC263E7FE7}" type="slidenum">
              <a:rPr kumimoji="0" lang="en-US" altLang="zh-CN" sz="2600">
                <a:solidFill>
                  <a:srgbClr val="FFFFFF"/>
                </a:solidFill>
              </a:rPr>
              <a:pPr>
                <a:spcBef>
                  <a:spcPct val="0"/>
                </a:spcBef>
                <a:buClrTx/>
                <a:buSzTx/>
                <a:buFontTx/>
                <a:buNone/>
              </a:pPr>
              <a:t>133</a:t>
            </a:fld>
            <a:endParaRPr kumimoji="0" lang="en-US" altLang="zh-CN" sz="2600" dirty="0">
              <a:solidFill>
                <a:srgbClr val="FFFFFF"/>
              </a:solidFill>
            </a:endParaRPr>
          </a:p>
        </p:txBody>
      </p:sp>
      <p:sp>
        <p:nvSpPr>
          <p:cNvPr id="210947" name="Rectangle 2"/>
          <p:cNvSpPr>
            <a:spLocks noGrp="1" noChangeArrowheads="1"/>
          </p:cNvSpPr>
          <p:nvPr>
            <p:ph type="title"/>
          </p:nvPr>
        </p:nvSpPr>
        <p:spPr/>
        <p:txBody>
          <a:bodyPr/>
          <a:lstStyle/>
          <a:p>
            <a:pPr eaLnBrk="1" hangingPunct="1"/>
            <a:r>
              <a:rPr lang="en-US" altLang="zh-CN" sz="3200"/>
              <a:t>     Chapter 6  Considering Object</a:t>
            </a:r>
          </a:p>
        </p:txBody>
      </p:sp>
      <p:sp>
        <p:nvSpPr>
          <p:cNvPr id="210948" name="Rectangle 3"/>
          <p:cNvSpPr>
            <a:spLocks noGrp="1" noChangeArrowheads="1"/>
          </p:cNvSpPr>
          <p:nvPr>
            <p:ph type="body" idx="1"/>
          </p:nvPr>
        </p:nvSpPr>
        <p:spPr>
          <a:xfrm>
            <a:off x="762000" y="1628800"/>
            <a:ext cx="8382000" cy="5105400"/>
          </a:xfrm>
        </p:spPr>
        <p:txBody>
          <a:bodyPr/>
          <a:lstStyle/>
          <a:p>
            <a:pPr eaLnBrk="1" hangingPunct="1">
              <a:spcBef>
                <a:spcPts val="0"/>
              </a:spcBef>
              <a:buFontTx/>
              <a:buNone/>
            </a:pPr>
            <a:r>
              <a:rPr lang="en-US" altLang="zh-CN" sz="2400" b="1" dirty="0">
                <a:solidFill>
                  <a:schemeClr val="bg2"/>
                </a:solidFill>
                <a:latin typeface="+mn-ea"/>
              </a:rPr>
              <a:t>6.7.2 OO Design Quality Measures</a:t>
            </a:r>
            <a:r>
              <a:rPr lang="zh-CN" altLang="en-US" sz="1800" b="1" dirty="0">
                <a:solidFill>
                  <a:schemeClr val="bg2"/>
                </a:solidFill>
                <a:latin typeface="+mn-ea"/>
              </a:rPr>
              <a:t>（面向对象</a:t>
            </a:r>
            <a:r>
              <a:rPr lang="zh-CN" altLang="en-US" sz="1800" b="1" dirty="0">
                <a:solidFill>
                  <a:schemeClr val="bg2"/>
                </a:solidFill>
              </a:rPr>
              <a:t>系统设计质量的度量）</a:t>
            </a:r>
            <a:endParaRPr lang="en-US" altLang="zh-CN" sz="1800" b="1" dirty="0">
              <a:solidFill>
                <a:schemeClr val="bg2"/>
              </a:solidFill>
            </a:endParaRPr>
          </a:p>
          <a:p>
            <a:pPr eaLnBrk="1" hangingPunct="1">
              <a:buFontTx/>
              <a:buNone/>
            </a:pPr>
            <a:r>
              <a:rPr lang="en-US" altLang="zh-CN" sz="2400" b="1" dirty="0">
                <a:solidFill>
                  <a:schemeClr val="bg2"/>
                </a:solidFill>
              </a:rPr>
              <a:t>  Other Metrics(</a:t>
            </a:r>
            <a:r>
              <a:rPr lang="zh-CN" altLang="en-US" sz="2400" b="1" dirty="0">
                <a:solidFill>
                  <a:schemeClr val="bg2"/>
                </a:solidFill>
              </a:rPr>
              <a:t>度量方法的改进</a:t>
            </a:r>
            <a:r>
              <a:rPr lang="en-US" altLang="zh-CN" sz="2400" b="1" dirty="0">
                <a:solidFill>
                  <a:schemeClr val="bg2"/>
                </a:solidFill>
              </a:rPr>
              <a:t>)</a:t>
            </a:r>
          </a:p>
          <a:p>
            <a:pPr eaLnBrk="1" hangingPunct="1">
              <a:buFontTx/>
              <a:buNone/>
            </a:pPr>
            <a:endParaRPr lang="en-US" altLang="zh-CN" sz="2400" b="1" dirty="0">
              <a:solidFill>
                <a:schemeClr val="bg2"/>
              </a:solidFill>
            </a:endParaRPr>
          </a:p>
        </p:txBody>
      </p:sp>
      <p:sp>
        <p:nvSpPr>
          <p:cNvPr id="7" name="Rectangle 3"/>
          <p:cNvSpPr txBox="1">
            <a:spLocks noChangeArrowheads="1"/>
          </p:cNvSpPr>
          <p:nvPr/>
        </p:nvSpPr>
        <p:spPr bwMode="auto">
          <a:xfrm>
            <a:off x="539552" y="2492896"/>
            <a:ext cx="8640960" cy="4392488"/>
          </a:xfrm>
          <a:prstGeom prst="rect">
            <a:avLst/>
          </a:prstGeom>
          <a:noFill/>
          <a:ln w="9525">
            <a:noFill/>
            <a:miter lim="800000"/>
            <a:headEnd/>
            <a:tailEnd/>
          </a:ln>
        </p:spPr>
        <p:txBody>
          <a:bodyPr lIns="0" tIns="0" rIns="0" bIns="0"/>
          <a:lstStyle/>
          <a:p>
            <a:pPr marL="330200" indent="-330200" defTabSz="457200">
              <a:spcBef>
                <a:spcPts val="700"/>
              </a:spcBef>
              <a:buClr>
                <a:srgbClr val="003399"/>
              </a:buClr>
              <a:buSzPct val="100000"/>
              <a:buFont typeface="Lucida Sans Unicode" panose="020B0602030504020204" pitchFamily="34" charset="0"/>
              <a:buChar char="•"/>
              <a:defRPr/>
            </a:pPr>
            <a:r>
              <a:rPr kumimoji="0" lang="en-US" kern="0" dirty="0">
                <a:solidFill>
                  <a:srgbClr val="000099"/>
                </a:solidFill>
                <a:latin typeface="Calibri"/>
                <a:ea typeface="+mn-ea"/>
                <a:cs typeface="Lucida Sans Unicode" panose="020B0602030504020204" pitchFamily="34" charset="0"/>
              </a:rPr>
              <a:t>Li and Henry (1993): metrics to predict the size of changes in classes during maintenance</a:t>
            </a:r>
          </a:p>
          <a:p>
            <a:pPr marL="730250" lvl="1" indent="-273050" defTabSz="457200">
              <a:spcBef>
                <a:spcPts val="600"/>
              </a:spcBef>
              <a:buClr>
                <a:srgbClr val="003399"/>
              </a:buClr>
              <a:buSzPct val="100000"/>
              <a:buFont typeface="Lucida Sans Unicode" panose="020B0602030504020204" pitchFamily="34" charset="0"/>
              <a:buChar char="–"/>
              <a:defRPr/>
            </a:pPr>
            <a:r>
              <a:rPr kumimoji="0" lang="en-US" sz="2000" kern="0" dirty="0">
                <a:solidFill>
                  <a:srgbClr val="000099"/>
                </a:solidFill>
                <a:latin typeface="Calibri"/>
                <a:ea typeface="+mn-ea"/>
                <a:cs typeface="Lucida Sans Unicode" panose="020B0602030504020204" pitchFamily="34" charset="0"/>
              </a:rPr>
              <a:t>Message-passing coupling: </a:t>
            </a:r>
            <a:r>
              <a:rPr kumimoji="0" lang="en-US" sz="2000" dirty="0">
                <a:solidFill>
                  <a:srgbClr val="000099"/>
                </a:solidFill>
                <a:latin typeface="Lucida Sans Unicode" pitchFamily="34" charset="0"/>
                <a:ea typeface="+mn-ea"/>
                <a:cs typeface="Lucida Sans Unicode" panose="020B0602030504020204" pitchFamily="34" charset="0"/>
              </a:rPr>
              <a:t>the number of methods invocations in a class’s implementation </a:t>
            </a:r>
            <a:r>
              <a:rPr kumimoji="0" lang="zh-CN" altLang="en-US" sz="2000" b="1" u="sng" dirty="0">
                <a:solidFill>
                  <a:srgbClr val="000099"/>
                </a:solidFill>
                <a:latin typeface="Lucida Sans Unicode" pitchFamily="34" charset="0"/>
                <a:ea typeface="+mn-ea"/>
                <a:cs typeface="Lucida Sans Unicode" panose="020B0602030504020204" pitchFamily="34" charset="0"/>
              </a:rPr>
              <a:t>（消息传送耦合）（本类调用方法数目）</a:t>
            </a:r>
            <a:endParaRPr kumimoji="0" lang="en-US" sz="2000" b="1" u="sng" kern="0" dirty="0">
              <a:solidFill>
                <a:srgbClr val="000099"/>
              </a:solidFill>
              <a:latin typeface="Calibri"/>
              <a:ea typeface="+mn-ea"/>
              <a:cs typeface="Lucida Sans Unicode" panose="020B0602030504020204" pitchFamily="34" charset="0"/>
            </a:endParaRPr>
          </a:p>
          <a:p>
            <a:pPr marL="730250" lvl="1" indent="-273050" defTabSz="457200">
              <a:spcBef>
                <a:spcPts val="600"/>
              </a:spcBef>
              <a:buClr>
                <a:srgbClr val="003399"/>
              </a:buClr>
              <a:buSzPct val="100000"/>
              <a:buFont typeface="Lucida Sans Unicode" panose="020B0602030504020204" pitchFamily="34" charset="0"/>
              <a:buChar char="–"/>
              <a:defRPr/>
            </a:pPr>
            <a:r>
              <a:rPr kumimoji="0" lang="en-US" sz="2000" kern="0" dirty="0">
                <a:solidFill>
                  <a:srgbClr val="000099"/>
                </a:solidFill>
                <a:latin typeface="Calibri"/>
                <a:ea typeface="+mn-ea"/>
                <a:cs typeface="Lucida Sans Unicode" panose="020B0602030504020204" pitchFamily="34" charset="0"/>
              </a:rPr>
              <a:t>Data abstraction coupling: </a:t>
            </a:r>
            <a:r>
              <a:rPr kumimoji="0" lang="en-US" sz="2000" dirty="0">
                <a:solidFill>
                  <a:srgbClr val="000099"/>
                </a:solidFill>
                <a:latin typeface="Lucida Sans Unicode" pitchFamily="34" charset="0"/>
                <a:ea typeface="+mn-ea"/>
                <a:cs typeface="Lucida Sans Unicode" panose="020B0602030504020204" pitchFamily="34" charset="0"/>
              </a:rPr>
              <a:t>the number of abstract data types used in the measured class and defined in another class of the system</a:t>
            </a:r>
            <a:r>
              <a:rPr kumimoji="0" lang="zh-CN" altLang="en-US" sz="2000" b="1" u="sng" dirty="0">
                <a:solidFill>
                  <a:srgbClr val="000099"/>
                </a:solidFill>
                <a:latin typeface="Lucida Sans Unicode" pitchFamily="34" charset="0"/>
                <a:ea typeface="+mn-ea"/>
                <a:cs typeface="Lucida Sans Unicode" panose="020B0602030504020204" pitchFamily="34" charset="0"/>
              </a:rPr>
              <a:t>（数据抽象耦合）</a:t>
            </a:r>
            <a:r>
              <a:rPr kumimoji="0" lang="en-US" altLang="zh-CN" sz="2000" b="1" u="sng" dirty="0">
                <a:solidFill>
                  <a:srgbClr val="000099"/>
                </a:solidFill>
                <a:latin typeface="Lucida Sans Unicode" pitchFamily="34" charset="0"/>
                <a:ea typeface="+mn-ea"/>
                <a:cs typeface="Lucida Sans Unicode" panose="020B0602030504020204" pitchFamily="34" charset="0"/>
              </a:rPr>
              <a:t>(</a:t>
            </a:r>
            <a:r>
              <a:rPr kumimoji="0" lang="zh-CN" altLang="en-US" sz="2000" b="1" u="sng" dirty="0">
                <a:solidFill>
                  <a:srgbClr val="000099"/>
                </a:solidFill>
                <a:latin typeface="Lucida Sans Unicode" pitchFamily="34" charset="0"/>
                <a:ea typeface="+mn-ea"/>
                <a:cs typeface="Lucida Sans Unicode" panose="020B0602030504020204" pitchFamily="34" charset="0"/>
              </a:rPr>
              <a:t>本类所使用的，其他类定义的抽象类型数</a:t>
            </a:r>
            <a:r>
              <a:rPr kumimoji="0" lang="en-US" altLang="zh-CN" sz="2000" b="1" u="sng" dirty="0">
                <a:solidFill>
                  <a:srgbClr val="000099"/>
                </a:solidFill>
                <a:latin typeface="Lucida Sans Unicode" pitchFamily="34" charset="0"/>
                <a:ea typeface="+mn-ea"/>
                <a:cs typeface="Lucida Sans Unicode" panose="020B0602030504020204" pitchFamily="34" charset="0"/>
              </a:rPr>
              <a:t>)</a:t>
            </a:r>
            <a:endParaRPr kumimoji="0" lang="en-US" sz="2000" b="1" u="sng" kern="0" dirty="0">
              <a:solidFill>
                <a:srgbClr val="000099"/>
              </a:solidFill>
              <a:latin typeface="Calibri"/>
              <a:ea typeface="+mn-ea"/>
              <a:cs typeface="Lucida Sans Unicode" panose="020B0602030504020204" pitchFamily="34" charset="0"/>
            </a:endParaRPr>
          </a:p>
          <a:p>
            <a:pPr marL="330200" indent="-330200" defTabSz="457200">
              <a:spcBef>
                <a:spcPts val="700"/>
              </a:spcBef>
              <a:buClr>
                <a:srgbClr val="003399"/>
              </a:buClr>
              <a:buSzPct val="100000"/>
              <a:buFont typeface="Lucida Sans Unicode" panose="020B0602030504020204" pitchFamily="34" charset="0"/>
              <a:buChar char="•"/>
              <a:defRPr/>
            </a:pPr>
            <a:r>
              <a:rPr kumimoji="0" lang="en-US" kern="0" dirty="0" err="1">
                <a:solidFill>
                  <a:srgbClr val="000099"/>
                </a:solidFill>
                <a:latin typeface="Calibri"/>
                <a:ea typeface="+mn-ea"/>
                <a:cs typeface="Lucida Sans Unicode" panose="020B0602030504020204" pitchFamily="34" charset="0"/>
              </a:rPr>
              <a:t>Travassos</a:t>
            </a:r>
            <a:r>
              <a:rPr kumimoji="0" lang="en-US" kern="0" dirty="0">
                <a:solidFill>
                  <a:srgbClr val="000099"/>
                </a:solidFill>
                <a:latin typeface="Calibri"/>
                <a:ea typeface="+mn-ea"/>
                <a:cs typeface="Lucida Sans Unicode" panose="020B0602030504020204" pitchFamily="34" charset="0"/>
              </a:rPr>
              <a:t> (1999) </a:t>
            </a:r>
            <a:r>
              <a:rPr kumimoji="0" lang="zh-CN" altLang="en-US" kern="0" dirty="0">
                <a:solidFill>
                  <a:srgbClr val="000099"/>
                </a:solidFill>
                <a:latin typeface="Calibri"/>
                <a:ea typeface="+mn-ea"/>
                <a:cs typeface="Lucida Sans Unicode" panose="020B0602030504020204" pitchFamily="34" charset="0"/>
              </a:rPr>
              <a:t>（也经常采用）（见下页）</a:t>
            </a:r>
            <a:endParaRPr kumimoji="0" lang="en-US" kern="0" dirty="0">
              <a:solidFill>
                <a:srgbClr val="000099"/>
              </a:solidFill>
              <a:latin typeface="Calibri"/>
              <a:ea typeface="+mn-ea"/>
              <a:cs typeface="Lucida Sans Unicode" panose="020B0602030504020204" pitchFamily="34" charset="0"/>
            </a:endParaRPr>
          </a:p>
          <a:p>
            <a:pPr marL="730250" lvl="1" indent="-273050" defTabSz="457200">
              <a:spcBef>
                <a:spcPts val="600"/>
              </a:spcBef>
              <a:buClr>
                <a:srgbClr val="003399"/>
              </a:buClr>
              <a:buSzPct val="100000"/>
              <a:buFont typeface="Lucida Sans Unicode" panose="020B0602030504020204" pitchFamily="34" charset="0"/>
              <a:buChar char="–"/>
              <a:defRPr/>
            </a:pPr>
            <a:r>
              <a:rPr kumimoji="0" lang="en-US" sz="2000" kern="0" dirty="0">
                <a:solidFill>
                  <a:srgbClr val="000099"/>
                </a:solidFill>
                <a:latin typeface="Calibri"/>
                <a:ea typeface="+mn-ea"/>
                <a:cs typeface="Lucida Sans Unicode" panose="020B0602030504020204" pitchFamily="34" charset="0"/>
              </a:rPr>
              <a:t>The average operation size </a:t>
            </a:r>
            <a:r>
              <a:rPr kumimoji="0" lang="zh-CN" altLang="en-US" sz="2000" kern="0" dirty="0">
                <a:solidFill>
                  <a:srgbClr val="000099"/>
                </a:solidFill>
                <a:latin typeface="Calibri"/>
                <a:ea typeface="+mn-ea"/>
                <a:cs typeface="Lucida Sans Unicode" panose="020B0602030504020204" pitchFamily="34" charset="0"/>
              </a:rPr>
              <a:t>（</a:t>
            </a:r>
            <a:r>
              <a:rPr kumimoji="0" lang="zh-CN" altLang="en-US" sz="2000" b="1" u="sng" kern="0" dirty="0">
                <a:solidFill>
                  <a:srgbClr val="000099"/>
                </a:solidFill>
                <a:latin typeface="Calibri"/>
                <a:ea typeface="+mn-ea"/>
                <a:cs typeface="Lucida Sans Unicode" panose="020B0602030504020204" pitchFamily="34" charset="0"/>
              </a:rPr>
              <a:t>操作次数：消息数目）</a:t>
            </a:r>
            <a:endParaRPr kumimoji="0" lang="en-US" sz="2000" b="1" u="sng" kern="0" dirty="0">
              <a:solidFill>
                <a:srgbClr val="000099"/>
              </a:solidFill>
              <a:latin typeface="Calibri"/>
              <a:ea typeface="+mn-ea"/>
              <a:cs typeface="Lucida Sans Unicode" panose="020B0602030504020204" pitchFamily="34" charset="0"/>
            </a:endParaRPr>
          </a:p>
          <a:p>
            <a:pPr marL="730250" lvl="1" indent="-273050" defTabSz="457200">
              <a:spcBef>
                <a:spcPts val="600"/>
              </a:spcBef>
              <a:buClr>
                <a:srgbClr val="003399"/>
              </a:buClr>
              <a:buSzPct val="100000"/>
              <a:buFont typeface="Lucida Sans Unicode" panose="020B0602030504020204" pitchFamily="34" charset="0"/>
              <a:buChar char="–"/>
              <a:defRPr/>
            </a:pPr>
            <a:r>
              <a:rPr kumimoji="0" lang="en-US" sz="2000" kern="0" dirty="0">
                <a:solidFill>
                  <a:srgbClr val="000099"/>
                </a:solidFill>
                <a:latin typeface="Calibri"/>
                <a:ea typeface="+mn-ea"/>
                <a:cs typeface="Lucida Sans Unicode" panose="020B0602030504020204" pitchFamily="34" charset="0"/>
              </a:rPr>
              <a:t>The average number of parameters per operation</a:t>
            </a:r>
            <a:r>
              <a:rPr kumimoji="0" lang="zh-CN" altLang="en-US" sz="2000" b="1" u="sng" kern="0" dirty="0">
                <a:solidFill>
                  <a:srgbClr val="000099"/>
                </a:solidFill>
                <a:latin typeface="Calibri"/>
                <a:ea typeface="+mn-ea"/>
                <a:cs typeface="Lucida Sans Unicode" panose="020B0602030504020204" pitchFamily="34" charset="0"/>
              </a:rPr>
              <a:t>（每个操作的参数个数的平均值）</a:t>
            </a:r>
            <a:endParaRPr kumimoji="0" lang="en-US" sz="2000" b="1" u="sng" kern="0" dirty="0">
              <a:solidFill>
                <a:srgbClr val="000099"/>
              </a:solidFill>
              <a:latin typeface="Calibri"/>
              <a:ea typeface="+mn-ea"/>
              <a:cs typeface="Lucida Sans Unicode" panose="020B0602030504020204" pitchFamily="34" charset="0"/>
            </a:endParaRPr>
          </a:p>
          <a:p>
            <a:pPr marL="330200" indent="-330200" defTabSz="457200">
              <a:spcBef>
                <a:spcPts val="700"/>
              </a:spcBef>
              <a:buClr>
                <a:srgbClr val="003399"/>
              </a:buClr>
              <a:buSzPct val="100000"/>
              <a:buFont typeface="Lucida Sans Unicode" panose="020B0602030504020204" pitchFamily="34" charset="0"/>
              <a:buChar char="•"/>
              <a:defRPr/>
            </a:pPr>
            <a:endParaRPr kumimoji="0" lang="en-US" kern="0" dirty="0">
              <a:solidFill>
                <a:srgbClr val="000099"/>
              </a:solidFill>
              <a:latin typeface="Calibri"/>
              <a:ea typeface="+mn-ea"/>
              <a:cs typeface="Lucida Sans Unicode" panose="020B0602030504020204" pitchFamily="34" charset="0"/>
            </a:endParaRPr>
          </a:p>
        </p:txBody>
      </p:sp>
    </p:spTree>
    <p:extLst>
      <p:ext uri="{BB962C8B-B14F-4D97-AF65-F5344CB8AC3E}">
        <p14:creationId xmlns:p14="http://schemas.microsoft.com/office/powerpoint/2010/main" val="180335208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灯片编号占位符 5"/>
          <p:cNvSpPr>
            <a:spLocks noGrp="1"/>
          </p:cNvSpPr>
          <p:nvPr>
            <p:ph type="sldNum" sz="quarter" idx="12"/>
          </p:nvPr>
        </p:nvSpPr>
        <p:spPr>
          <a:xfrm>
            <a:off x="35496" y="6248400"/>
            <a:ext cx="887412"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58103E2-49ED-4A72-872C-A2EC263E7FE7}" type="slidenum">
              <a:rPr kumimoji="0" lang="en-US" altLang="zh-CN" sz="2600">
                <a:solidFill>
                  <a:srgbClr val="FFFFFF"/>
                </a:solidFill>
              </a:rPr>
              <a:pPr>
                <a:spcBef>
                  <a:spcPct val="0"/>
                </a:spcBef>
                <a:buClrTx/>
                <a:buSzTx/>
                <a:buFontTx/>
                <a:buNone/>
              </a:pPr>
              <a:t>134</a:t>
            </a:fld>
            <a:endParaRPr kumimoji="0" lang="en-US" altLang="zh-CN" sz="2600" dirty="0">
              <a:solidFill>
                <a:srgbClr val="FFFFFF"/>
              </a:solidFill>
            </a:endParaRPr>
          </a:p>
        </p:txBody>
      </p:sp>
      <p:sp>
        <p:nvSpPr>
          <p:cNvPr id="210947" name="Rectangle 2"/>
          <p:cNvSpPr>
            <a:spLocks noGrp="1" noChangeArrowheads="1"/>
          </p:cNvSpPr>
          <p:nvPr>
            <p:ph type="title"/>
          </p:nvPr>
        </p:nvSpPr>
        <p:spPr/>
        <p:txBody>
          <a:bodyPr/>
          <a:lstStyle/>
          <a:p>
            <a:pPr eaLnBrk="1" hangingPunct="1"/>
            <a:r>
              <a:rPr lang="en-US" altLang="zh-CN" sz="3200"/>
              <a:t>     Chapter 6  Considering Object</a:t>
            </a:r>
          </a:p>
        </p:txBody>
      </p:sp>
      <p:sp>
        <p:nvSpPr>
          <p:cNvPr id="210948" name="Rectangle 3"/>
          <p:cNvSpPr>
            <a:spLocks noGrp="1" noChangeArrowheads="1"/>
          </p:cNvSpPr>
          <p:nvPr>
            <p:ph type="body" idx="1"/>
          </p:nvPr>
        </p:nvSpPr>
        <p:spPr>
          <a:xfrm>
            <a:off x="762000" y="1628800"/>
            <a:ext cx="8382000" cy="5105400"/>
          </a:xfrm>
        </p:spPr>
        <p:txBody>
          <a:bodyPr/>
          <a:lstStyle/>
          <a:p>
            <a:pPr eaLnBrk="1" hangingPunct="1">
              <a:spcBef>
                <a:spcPts val="0"/>
              </a:spcBef>
              <a:buFontTx/>
              <a:buNone/>
            </a:pPr>
            <a:r>
              <a:rPr lang="en-US" altLang="zh-CN" sz="2400" b="1" dirty="0">
                <a:solidFill>
                  <a:schemeClr val="bg2"/>
                </a:solidFill>
                <a:latin typeface="+mn-ea"/>
              </a:rPr>
              <a:t>6.7.2 OO Design Quality Measures</a:t>
            </a:r>
            <a:r>
              <a:rPr lang="zh-CN" altLang="en-US" sz="1800" b="1" dirty="0">
                <a:solidFill>
                  <a:schemeClr val="bg2"/>
                </a:solidFill>
                <a:latin typeface="+mn-ea"/>
              </a:rPr>
              <a:t>（面向对象</a:t>
            </a:r>
            <a:r>
              <a:rPr lang="zh-CN" altLang="en-US" sz="1800" b="1" dirty="0">
                <a:solidFill>
                  <a:schemeClr val="bg2"/>
                </a:solidFill>
              </a:rPr>
              <a:t>系统设计质量的度量）</a:t>
            </a:r>
            <a:endParaRPr lang="en-US" altLang="zh-CN" sz="1800" b="1" dirty="0">
              <a:solidFill>
                <a:schemeClr val="bg2"/>
              </a:solidFill>
            </a:endParaRPr>
          </a:p>
          <a:p>
            <a:pPr eaLnBrk="1" hangingPunct="1">
              <a:buFontTx/>
              <a:buNone/>
            </a:pPr>
            <a:r>
              <a:rPr lang="en-US" altLang="zh-CN" sz="2400" b="1" dirty="0">
                <a:solidFill>
                  <a:schemeClr val="bg2"/>
                </a:solidFill>
              </a:rPr>
              <a:t>  Measuring From a Sequence Diagram </a:t>
            </a:r>
            <a:r>
              <a:rPr lang="en-US" altLang="zh-CN" sz="2000" b="1" dirty="0">
                <a:solidFill>
                  <a:schemeClr val="bg2"/>
                </a:solidFill>
              </a:rPr>
              <a:t>(</a:t>
            </a:r>
            <a:r>
              <a:rPr lang="zh-CN" altLang="en-US" sz="2000" b="1" dirty="0">
                <a:solidFill>
                  <a:schemeClr val="bg2"/>
                </a:solidFill>
              </a:rPr>
              <a:t>根据时序图的测量</a:t>
            </a:r>
            <a:r>
              <a:rPr lang="en-US" altLang="zh-CN" sz="2000" b="1" dirty="0">
                <a:solidFill>
                  <a:schemeClr val="bg2"/>
                </a:solidFill>
              </a:rPr>
              <a:t>)</a:t>
            </a:r>
          </a:p>
          <a:p>
            <a:pPr eaLnBrk="1" hangingPunct="1">
              <a:buFontTx/>
              <a:buNone/>
            </a:pPr>
            <a:endParaRPr lang="en-US" altLang="zh-CN" sz="2400" b="1" dirty="0">
              <a:solidFill>
                <a:schemeClr val="bg2"/>
              </a:solidFill>
            </a:endParaRPr>
          </a:p>
        </p:txBody>
      </p:sp>
      <p:pic>
        <p:nvPicPr>
          <p:cNvPr id="6" name="Picture 5" descr="Slide43.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564904"/>
            <a:ext cx="8382000"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278076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灯片编号占位符 5"/>
          <p:cNvSpPr>
            <a:spLocks noGrp="1"/>
          </p:cNvSpPr>
          <p:nvPr>
            <p:ph type="sldNum" sz="quarter" idx="12"/>
          </p:nvPr>
        </p:nvSpPr>
        <p:spPr>
          <a:xfrm>
            <a:off x="35496" y="6248400"/>
            <a:ext cx="887412"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58103E2-49ED-4A72-872C-A2EC263E7FE7}" type="slidenum">
              <a:rPr kumimoji="0" lang="en-US" altLang="zh-CN" sz="2600">
                <a:solidFill>
                  <a:srgbClr val="FFFFFF"/>
                </a:solidFill>
              </a:rPr>
              <a:pPr>
                <a:spcBef>
                  <a:spcPct val="0"/>
                </a:spcBef>
                <a:buClrTx/>
                <a:buSzTx/>
                <a:buFontTx/>
                <a:buNone/>
              </a:pPr>
              <a:t>135</a:t>
            </a:fld>
            <a:endParaRPr kumimoji="0" lang="en-US" altLang="zh-CN" sz="2600" dirty="0">
              <a:solidFill>
                <a:srgbClr val="FFFFFF"/>
              </a:solidFill>
            </a:endParaRPr>
          </a:p>
        </p:txBody>
      </p:sp>
      <p:sp>
        <p:nvSpPr>
          <p:cNvPr id="210947" name="Rectangle 2"/>
          <p:cNvSpPr>
            <a:spLocks noGrp="1" noChangeArrowheads="1"/>
          </p:cNvSpPr>
          <p:nvPr>
            <p:ph type="title"/>
          </p:nvPr>
        </p:nvSpPr>
        <p:spPr/>
        <p:txBody>
          <a:bodyPr/>
          <a:lstStyle/>
          <a:p>
            <a:pPr eaLnBrk="1" hangingPunct="1"/>
            <a:r>
              <a:rPr lang="en-US" altLang="zh-CN" sz="3200"/>
              <a:t>     Chapter 6  Considering Object</a:t>
            </a:r>
          </a:p>
        </p:txBody>
      </p:sp>
      <p:sp>
        <p:nvSpPr>
          <p:cNvPr id="210948" name="Rectangle 3"/>
          <p:cNvSpPr>
            <a:spLocks noGrp="1" noChangeArrowheads="1"/>
          </p:cNvSpPr>
          <p:nvPr>
            <p:ph type="body" idx="1"/>
          </p:nvPr>
        </p:nvSpPr>
        <p:spPr>
          <a:xfrm>
            <a:off x="762000" y="1628800"/>
            <a:ext cx="8382000" cy="5105400"/>
          </a:xfrm>
        </p:spPr>
        <p:txBody>
          <a:bodyPr/>
          <a:lstStyle/>
          <a:p>
            <a:pPr eaLnBrk="1" hangingPunct="1">
              <a:spcBef>
                <a:spcPts val="0"/>
              </a:spcBef>
              <a:buFontTx/>
              <a:buNone/>
            </a:pPr>
            <a:r>
              <a:rPr lang="en-US" altLang="zh-CN" sz="2400" b="1" dirty="0">
                <a:solidFill>
                  <a:schemeClr val="bg2"/>
                </a:solidFill>
                <a:latin typeface="+mn-ea"/>
              </a:rPr>
              <a:t>6.7.2 OO Design Quality Measures</a:t>
            </a:r>
            <a:r>
              <a:rPr lang="zh-CN" altLang="en-US" sz="1800" b="1" dirty="0">
                <a:solidFill>
                  <a:schemeClr val="bg2"/>
                </a:solidFill>
                <a:latin typeface="+mn-ea"/>
              </a:rPr>
              <a:t>（面向对象</a:t>
            </a:r>
            <a:r>
              <a:rPr lang="zh-CN" altLang="en-US" sz="1800" b="1" dirty="0">
                <a:solidFill>
                  <a:schemeClr val="bg2"/>
                </a:solidFill>
              </a:rPr>
              <a:t>系统设计质量的度量）</a:t>
            </a:r>
            <a:endParaRPr lang="en-US" altLang="zh-CN" sz="1800" b="1" dirty="0">
              <a:solidFill>
                <a:schemeClr val="bg2"/>
              </a:solidFill>
            </a:endParaRPr>
          </a:p>
          <a:p>
            <a:pPr eaLnBrk="1" hangingPunct="1">
              <a:buFontTx/>
              <a:buNone/>
            </a:pPr>
            <a:r>
              <a:rPr lang="en-US" altLang="zh-CN" sz="2400" b="1" dirty="0">
                <a:solidFill>
                  <a:schemeClr val="bg2"/>
                </a:solidFill>
              </a:rPr>
              <a:t>  Where to Do OO Measurement (</a:t>
            </a:r>
            <a:r>
              <a:rPr lang="zh-CN" altLang="en-US" sz="2400" b="1" dirty="0">
                <a:solidFill>
                  <a:schemeClr val="bg2"/>
                </a:solidFill>
              </a:rPr>
              <a:t>何处进行面向对象的测量</a:t>
            </a:r>
            <a:r>
              <a:rPr lang="en-US" altLang="zh-CN" sz="2400" b="1" dirty="0">
                <a:solidFill>
                  <a:schemeClr val="bg2"/>
                </a:solidFill>
              </a:rPr>
              <a:t>)</a:t>
            </a:r>
          </a:p>
          <a:p>
            <a:pPr eaLnBrk="1" hangingPunct="1">
              <a:buFontTx/>
              <a:buNone/>
            </a:pPr>
            <a:endParaRPr lang="en-US" altLang="zh-CN" sz="2400" b="1" dirty="0">
              <a:solidFill>
                <a:schemeClr val="bg2"/>
              </a:solidFill>
            </a:endParaRPr>
          </a:p>
        </p:txBody>
      </p:sp>
      <p:sp>
        <p:nvSpPr>
          <p:cNvPr id="7" name="Rectangle 3"/>
          <p:cNvSpPr txBox="1">
            <a:spLocks noChangeArrowheads="1"/>
          </p:cNvSpPr>
          <p:nvPr/>
        </p:nvSpPr>
        <p:spPr bwMode="auto">
          <a:xfrm>
            <a:off x="794320" y="2492896"/>
            <a:ext cx="8458200" cy="4241304"/>
          </a:xfrm>
          <a:prstGeom prst="rect">
            <a:avLst/>
          </a:prstGeom>
          <a:noFill/>
          <a:ln w="9525">
            <a:noFill/>
            <a:miter lim="800000"/>
            <a:headEnd/>
            <a:tailEnd/>
          </a:ln>
        </p:spPr>
        <p:txBody>
          <a:bodyPr lIns="0" tIns="0" rIns="0" bIns="0"/>
          <a:lstStyle/>
          <a:p>
            <a:pPr marL="330200" indent="-330200" defTabSz="457200">
              <a:spcBef>
                <a:spcPts val="700"/>
              </a:spcBef>
              <a:buClr>
                <a:srgbClr val="003399"/>
              </a:buClr>
              <a:buSzPct val="100000"/>
              <a:buFont typeface="Lucida Sans Unicode" panose="020B0602030504020204" pitchFamily="34" charset="0"/>
              <a:buChar char="•"/>
              <a:defRPr/>
            </a:pPr>
            <a:r>
              <a:rPr kumimoji="0" lang="en-US" sz="2800" kern="0" dirty="0">
                <a:solidFill>
                  <a:srgbClr val="000099"/>
                </a:solidFill>
                <a:latin typeface="Calibri"/>
                <a:ea typeface="+mn-ea"/>
                <a:cs typeface="Lucida Sans Unicode" panose="020B0602030504020204" pitchFamily="34" charset="0"/>
              </a:rPr>
              <a:t>Measurement is only valuable when it increases our understanding, prediction, or control </a:t>
            </a:r>
            <a:r>
              <a:rPr kumimoji="0" lang="en-US" sz="2000" b="1" u="sng" kern="0" dirty="0">
                <a:solidFill>
                  <a:srgbClr val="000099"/>
                </a:solidFill>
                <a:latin typeface="Calibri"/>
                <a:ea typeface="+mn-ea"/>
                <a:cs typeface="Lucida Sans Unicode" panose="020B0602030504020204" pitchFamily="34" charset="0"/>
              </a:rPr>
              <a:t>(</a:t>
            </a:r>
            <a:r>
              <a:rPr kumimoji="0" lang="zh-CN" altLang="en-US" sz="2000" b="1" u="sng" kern="0" dirty="0">
                <a:solidFill>
                  <a:srgbClr val="000099"/>
                </a:solidFill>
                <a:latin typeface="Calibri"/>
                <a:ea typeface="+mn-ea"/>
                <a:cs typeface="Lucida Sans Unicode" panose="020B0602030504020204" pitchFamily="34" charset="0"/>
              </a:rPr>
              <a:t>度量以适用为原则，只为增进对系统的理解、预测或控制。没有最好方法，只有最适用的方法</a:t>
            </a:r>
            <a:r>
              <a:rPr kumimoji="0" lang="en-US" sz="2000" b="1" u="sng" kern="0" dirty="0">
                <a:solidFill>
                  <a:srgbClr val="000099"/>
                </a:solidFill>
                <a:latin typeface="Calibri"/>
                <a:ea typeface="+mn-ea"/>
                <a:cs typeface="Lucida Sans Unicode" panose="020B0602030504020204" pitchFamily="34" charset="0"/>
              </a:rPr>
              <a:t>)</a:t>
            </a:r>
          </a:p>
          <a:p>
            <a:pPr marL="330200" indent="-330200" defTabSz="457200">
              <a:spcBef>
                <a:spcPts val="700"/>
              </a:spcBef>
              <a:buClr>
                <a:srgbClr val="003399"/>
              </a:buClr>
              <a:buSzPct val="100000"/>
              <a:buFont typeface="Lucida Sans Unicode" panose="020B0602030504020204" pitchFamily="34" charset="0"/>
              <a:buChar char="•"/>
              <a:defRPr/>
            </a:pPr>
            <a:r>
              <a:rPr kumimoji="0" lang="en-US" sz="2800" kern="0" dirty="0">
                <a:solidFill>
                  <a:srgbClr val="000099"/>
                </a:solidFill>
                <a:latin typeface="Calibri"/>
                <a:ea typeface="+mn-ea"/>
                <a:cs typeface="Lucida Sans Unicode" panose="020B0602030504020204" pitchFamily="34" charset="0"/>
              </a:rPr>
              <a:t>Metrics are available for many types of documents including</a:t>
            </a:r>
          </a:p>
          <a:p>
            <a:pPr marL="787400" lvl="1" indent="-330200" defTabSz="457200">
              <a:spcBef>
                <a:spcPts val="0"/>
              </a:spcBef>
              <a:buClr>
                <a:srgbClr val="003399"/>
              </a:buClr>
              <a:buSzPct val="100000"/>
              <a:buFont typeface="Lucida Sans Unicode" panose="020B0602030504020204" pitchFamily="34" charset="0"/>
              <a:buChar char="•"/>
              <a:defRPr/>
            </a:pPr>
            <a:r>
              <a:rPr kumimoji="0" lang="en-US" kern="0" dirty="0">
                <a:solidFill>
                  <a:srgbClr val="000099"/>
                </a:solidFill>
                <a:latin typeface="Calibri"/>
                <a:ea typeface="+mn-ea"/>
                <a:cs typeface="Lucida Sans Unicode" panose="020B0602030504020204" pitchFamily="34" charset="0"/>
              </a:rPr>
              <a:t>Use cases</a:t>
            </a:r>
          </a:p>
          <a:p>
            <a:pPr marL="787400" lvl="1" indent="-330200" defTabSz="457200">
              <a:spcBef>
                <a:spcPts val="0"/>
              </a:spcBef>
              <a:buClr>
                <a:srgbClr val="003399"/>
              </a:buClr>
              <a:buSzPct val="100000"/>
              <a:buFont typeface="Lucida Sans Unicode" panose="020B0602030504020204" pitchFamily="34" charset="0"/>
              <a:buChar char="•"/>
              <a:defRPr/>
            </a:pPr>
            <a:r>
              <a:rPr kumimoji="0" lang="en-US" kern="0" dirty="0">
                <a:solidFill>
                  <a:srgbClr val="000099"/>
                </a:solidFill>
                <a:latin typeface="Calibri"/>
                <a:ea typeface="+mn-ea"/>
                <a:cs typeface="Lucida Sans Unicode" panose="020B0602030504020204" pitchFamily="34" charset="0"/>
              </a:rPr>
              <a:t>Class diagrams</a:t>
            </a:r>
          </a:p>
          <a:p>
            <a:pPr marL="787400" lvl="1" indent="-330200" defTabSz="457200">
              <a:spcBef>
                <a:spcPts val="0"/>
              </a:spcBef>
              <a:buClr>
                <a:srgbClr val="003399"/>
              </a:buClr>
              <a:buSzPct val="100000"/>
              <a:buFont typeface="Lucida Sans Unicode" panose="020B0602030504020204" pitchFamily="34" charset="0"/>
              <a:buChar char="•"/>
              <a:defRPr/>
            </a:pPr>
            <a:r>
              <a:rPr kumimoji="0" lang="en-US" kern="0" dirty="0">
                <a:solidFill>
                  <a:srgbClr val="000099"/>
                </a:solidFill>
                <a:latin typeface="Calibri"/>
                <a:ea typeface="+mn-ea"/>
                <a:cs typeface="Lucida Sans Unicode" panose="020B0602030504020204" pitchFamily="34" charset="0"/>
              </a:rPr>
              <a:t>Interaction diagrams</a:t>
            </a:r>
          </a:p>
          <a:p>
            <a:pPr marL="787400" lvl="1" indent="-330200" defTabSz="457200">
              <a:spcBef>
                <a:spcPts val="0"/>
              </a:spcBef>
              <a:buClr>
                <a:srgbClr val="003399"/>
              </a:buClr>
              <a:buSzPct val="100000"/>
              <a:buFont typeface="Lucida Sans Unicode" panose="020B0602030504020204" pitchFamily="34" charset="0"/>
              <a:buChar char="•"/>
              <a:defRPr/>
            </a:pPr>
            <a:r>
              <a:rPr kumimoji="0" lang="en-US" kern="0" dirty="0">
                <a:solidFill>
                  <a:srgbClr val="000099"/>
                </a:solidFill>
                <a:latin typeface="Calibri"/>
                <a:ea typeface="+mn-ea"/>
                <a:cs typeface="Lucida Sans Unicode" panose="020B0602030504020204" pitchFamily="34" charset="0"/>
              </a:rPr>
              <a:t>Class descriptions</a:t>
            </a:r>
          </a:p>
          <a:p>
            <a:pPr marL="787400" lvl="1" indent="-330200" defTabSz="457200">
              <a:spcBef>
                <a:spcPts val="0"/>
              </a:spcBef>
              <a:buClr>
                <a:srgbClr val="003399"/>
              </a:buClr>
              <a:buSzPct val="100000"/>
              <a:buFont typeface="Lucida Sans Unicode" panose="020B0602030504020204" pitchFamily="34" charset="0"/>
              <a:buChar char="•"/>
              <a:defRPr/>
            </a:pPr>
            <a:r>
              <a:rPr kumimoji="0" lang="en-US" kern="0" dirty="0">
                <a:solidFill>
                  <a:srgbClr val="000099"/>
                </a:solidFill>
                <a:latin typeface="Calibri"/>
                <a:ea typeface="+mn-ea"/>
                <a:cs typeface="Lucida Sans Unicode" panose="020B0602030504020204" pitchFamily="34" charset="0"/>
              </a:rPr>
              <a:t>State diagrams</a:t>
            </a:r>
          </a:p>
          <a:p>
            <a:pPr marL="787400" lvl="1" indent="-330200" defTabSz="457200">
              <a:spcBef>
                <a:spcPts val="0"/>
              </a:spcBef>
              <a:buClr>
                <a:srgbClr val="003399"/>
              </a:buClr>
              <a:buSzPct val="100000"/>
              <a:buFont typeface="Lucida Sans Unicode" panose="020B0602030504020204" pitchFamily="34" charset="0"/>
              <a:buChar char="•"/>
              <a:defRPr/>
            </a:pPr>
            <a:r>
              <a:rPr kumimoji="0" lang="en-US" kern="0" dirty="0">
                <a:solidFill>
                  <a:srgbClr val="000099"/>
                </a:solidFill>
                <a:latin typeface="Calibri"/>
                <a:ea typeface="+mn-ea"/>
                <a:cs typeface="Lucida Sans Unicode" panose="020B0602030504020204" pitchFamily="34" charset="0"/>
              </a:rPr>
              <a:t>Package diagrams</a:t>
            </a:r>
          </a:p>
        </p:txBody>
      </p:sp>
    </p:spTree>
    <p:extLst>
      <p:ext uri="{BB962C8B-B14F-4D97-AF65-F5344CB8AC3E}">
        <p14:creationId xmlns:p14="http://schemas.microsoft.com/office/powerpoint/2010/main" val="217421470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灯片编号占位符 5"/>
          <p:cNvSpPr>
            <a:spLocks noGrp="1"/>
          </p:cNvSpPr>
          <p:nvPr>
            <p:ph type="sldNum" sz="quarter" idx="12"/>
          </p:nvPr>
        </p:nvSpPr>
        <p:spPr>
          <a:xfrm>
            <a:off x="84138" y="6248400"/>
            <a:ext cx="887412"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58103E2-49ED-4A72-872C-A2EC263E7FE7}" type="slidenum">
              <a:rPr kumimoji="0" lang="en-US" altLang="zh-CN" sz="2600">
                <a:solidFill>
                  <a:srgbClr val="FFFFFF"/>
                </a:solidFill>
              </a:rPr>
              <a:pPr>
                <a:spcBef>
                  <a:spcPct val="0"/>
                </a:spcBef>
                <a:buClrTx/>
                <a:buSzTx/>
                <a:buFontTx/>
                <a:buNone/>
              </a:pPr>
              <a:t>136</a:t>
            </a:fld>
            <a:endParaRPr kumimoji="0" lang="en-US" altLang="zh-CN" sz="2600">
              <a:solidFill>
                <a:srgbClr val="FFFFFF"/>
              </a:solidFill>
            </a:endParaRPr>
          </a:p>
        </p:txBody>
      </p:sp>
      <p:sp>
        <p:nvSpPr>
          <p:cNvPr id="210947" name="Rectangle 2"/>
          <p:cNvSpPr>
            <a:spLocks noGrp="1" noChangeArrowheads="1"/>
          </p:cNvSpPr>
          <p:nvPr>
            <p:ph type="title"/>
          </p:nvPr>
        </p:nvSpPr>
        <p:spPr/>
        <p:txBody>
          <a:bodyPr/>
          <a:lstStyle/>
          <a:p>
            <a:pPr eaLnBrk="1" hangingPunct="1"/>
            <a:r>
              <a:rPr lang="en-US" altLang="zh-CN" sz="3200"/>
              <a:t>     Chapter 6  Considering Object</a:t>
            </a:r>
          </a:p>
        </p:txBody>
      </p:sp>
      <p:sp>
        <p:nvSpPr>
          <p:cNvPr id="210948"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a:t>6.8 Design  Document (X) </a:t>
            </a:r>
          </a:p>
          <a:p>
            <a:pPr eaLnBrk="1" hangingPunct="1">
              <a:buFontTx/>
              <a:buNone/>
            </a:pPr>
            <a:endParaRPr lang="en-US" altLang="zh-CN" b="1" dirty="0"/>
          </a:p>
          <a:p>
            <a:pPr eaLnBrk="1" hangingPunct="1">
              <a:buFontTx/>
              <a:buNone/>
            </a:pPr>
            <a:r>
              <a:rPr lang="en-US" altLang="zh-CN" b="1" dirty="0"/>
              <a:t>       </a:t>
            </a:r>
            <a:r>
              <a:rPr lang="en-US" altLang="zh-CN" b="1" u="sng" dirty="0">
                <a:solidFill>
                  <a:srgbClr val="FF0066"/>
                </a:solidFill>
              </a:rPr>
              <a:t>Homework </a:t>
            </a:r>
            <a:r>
              <a:rPr lang="en-US" altLang="zh-CN" b="1" dirty="0">
                <a:solidFill>
                  <a:schemeClr val="bg2"/>
                </a:solidFill>
              </a:rPr>
              <a:t>about chapter 6</a:t>
            </a:r>
            <a:r>
              <a:rPr lang="en-US" altLang="zh-CN" sz="2400" b="1" u="sng" dirty="0">
                <a:solidFill>
                  <a:srgbClr val="FF0066"/>
                </a:solidFill>
              </a:rPr>
              <a:t>  </a:t>
            </a:r>
          </a:p>
          <a:p>
            <a:pPr eaLnBrk="1" hangingPunct="1">
              <a:buFontTx/>
              <a:buNone/>
            </a:pPr>
            <a:r>
              <a:rPr lang="en-US" altLang="zh-CN" sz="2400" b="1" dirty="0">
                <a:solidFill>
                  <a:srgbClr val="FF0066"/>
                </a:solidFill>
              </a:rPr>
              <a:t>         </a:t>
            </a:r>
            <a:r>
              <a:rPr lang="zh-CN" altLang="en-US" sz="2400" b="1" dirty="0">
                <a:solidFill>
                  <a:srgbClr val="FF0066"/>
                </a:solidFill>
              </a:rPr>
              <a:t>本章 </a:t>
            </a:r>
            <a:r>
              <a:rPr lang="zh-CN" altLang="en-US" sz="2400" b="1" u="sng" dirty="0">
                <a:solidFill>
                  <a:srgbClr val="0000FF"/>
                </a:solidFill>
              </a:rPr>
              <a:t>练习题</a:t>
            </a:r>
            <a:r>
              <a:rPr lang="en-US" altLang="zh-CN" sz="2400" b="1" u="sng" dirty="0">
                <a:solidFill>
                  <a:srgbClr val="0000FF"/>
                </a:solidFill>
              </a:rPr>
              <a:t>01</a:t>
            </a:r>
            <a:r>
              <a:rPr lang="zh-CN" altLang="en-US" sz="2400" b="1" u="sng" dirty="0">
                <a:solidFill>
                  <a:srgbClr val="0000FF"/>
                </a:solidFill>
              </a:rPr>
              <a:t>：皇家机动车服务站的业务扩展问题。</a:t>
            </a:r>
            <a:endParaRPr lang="en-US" altLang="zh-CN" sz="2400" b="1" u="sng" dirty="0">
              <a:solidFill>
                <a:srgbClr val="0000FF"/>
              </a:solidFill>
            </a:endParaRPr>
          </a:p>
          <a:p>
            <a:pPr eaLnBrk="1" hangingPunct="1">
              <a:buFontTx/>
              <a:buNone/>
            </a:pPr>
            <a:r>
              <a:rPr lang="en-US" altLang="zh-CN" sz="2400" b="1" dirty="0">
                <a:solidFill>
                  <a:schemeClr val="bg2"/>
                </a:solidFill>
              </a:rPr>
              <a:t>    </a:t>
            </a:r>
            <a:r>
              <a:rPr lang="en-US" altLang="zh-CN" sz="2400" b="1" dirty="0">
                <a:solidFill>
                  <a:schemeClr val="bg1">
                    <a:lumMod val="75000"/>
                  </a:schemeClr>
                </a:solidFill>
              </a:rPr>
              <a:t>A:</a:t>
            </a:r>
            <a:r>
              <a:rPr lang="en-US" altLang="zh-CN" b="1" dirty="0">
                <a:solidFill>
                  <a:schemeClr val="bg1">
                    <a:lumMod val="75000"/>
                  </a:schemeClr>
                </a:solidFill>
              </a:rPr>
              <a:t> X</a:t>
            </a:r>
            <a:r>
              <a:rPr lang="en-US" altLang="zh-CN" sz="2400" b="1" dirty="0">
                <a:solidFill>
                  <a:schemeClr val="bg1">
                    <a:lumMod val="75000"/>
                  </a:schemeClr>
                </a:solidFill>
              </a:rPr>
              <a:t> finish exercises 7 of chapter 4 using use case </a:t>
            </a:r>
          </a:p>
          <a:p>
            <a:pPr eaLnBrk="1" hangingPunct="1">
              <a:buFontTx/>
              <a:buNone/>
            </a:pPr>
            <a:r>
              <a:rPr lang="en-US" altLang="zh-CN" sz="2400" b="1" dirty="0">
                <a:solidFill>
                  <a:schemeClr val="bg1">
                    <a:lumMod val="75000"/>
                  </a:schemeClr>
                </a:solidFill>
              </a:rPr>
              <a:t>        diagram </a:t>
            </a:r>
          </a:p>
          <a:p>
            <a:pPr eaLnBrk="1" hangingPunct="1">
              <a:buFontTx/>
              <a:buNone/>
            </a:pPr>
            <a:r>
              <a:rPr lang="en-US" altLang="zh-CN" sz="2400" b="1" dirty="0">
                <a:solidFill>
                  <a:schemeClr val="bg2"/>
                </a:solidFill>
              </a:rPr>
              <a:t>    B: learn about the </a:t>
            </a:r>
            <a:r>
              <a:rPr lang="en-US" altLang="zh-CN" sz="2400" b="1" dirty="0" err="1">
                <a:solidFill>
                  <a:schemeClr val="bg2"/>
                </a:solidFill>
              </a:rPr>
              <a:t>useness</a:t>
            </a:r>
            <a:r>
              <a:rPr lang="en-US" altLang="zh-CN" sz="2400" b="1" dirty="0">
                <a:solidFill>
                  <a:schemeClr val="bg2"/>
                </a:solidFill>
              </a:rPr>
              <a:t> of all UML diagrams    </a:t>
            </a:r>
          </a:p>
          <a:p>
            <a:pPr eaLnBrk="1" hangingPunct="1">
              <a:buFontTx/>
              <a:buNone/>
            </a:pPr>
            <a:r>
              <a:rPr lang="en-US" altLang="zh-CN" sz="2400" b="1" dirty="0">
                <a:solidFill>
                  <a:schemeClr val="bg2"/>
                </a:solidFill>
              </a:rPr>
              <a:t>    C: </a:t>
            </a:r>
            <a:r>
              <a:rPr lang="en-US" altLang="zh-CN" sz="2400" b="1" dirty="0">
                <a:solidFill>
                  <a:srgbClr val="0000FF"/>
                </a:solidFill>
              </a:rPr>
              <a:t>learn about how to design a rough class diagram </a:t>
            </a:r>
          </a:p>
          <a:p>
            <a:pPr eaLnBrk="1" hangingPunct="1">
              <a:buFontTx/>
              <a:buNone/>
            </a:pPr>
            <a:r>
              <a:rPr lang="en-US" altLang="zh-CN" sz="2400" b="1" dirty="0">
                <a:solidFill>
                  <a:srgbClr val="0000FF"/>
                </a:solidFill>
              </a:rPr>
              <a:t>         of a small scale project.  </a:t>
            </a:r>
          </a:p>
          <a:p>
            <a:pPr eaLnBrk="1" hangingPunct="1">
              <a:buFontTx/>
              <a:buNone/>
            </a:pPr>
            <a:r>
              <a:rPr lang="en-US" altLang="zh-CN" sz="2400" b="1" dirty="0">
                <a:solidFill>
                  <a:srgbClr val="0000FF"/>
                </a:solidFill>
              </a:rPr>
              <a:t>    </a:t>
            </a:r>
            <a:r>
              <a:rPr lang="en-US" altLang="zh-CN" sz="2400" b="1" dirty="0">
                <a:solidFill>
                  <a:schemeClr val="bg1">
                    <a:lumMod val="75000"/>
                  </a:schemeClr>
                </a:solidFill>
              </a:rPr>
              <a:t>D: </a:t>
            </a:r>
            <a:r>
              <a:rPr lang="en-US" altLang="zh-CN" b="1" dirty="0">
                <a:solidFill>
                  <a:schemeClr val="bg1">
                    <a:lumMod val="75000"/>
                  </a:schemeClr>
                </a:solidFill>
              </a:rPr>
              <a:t>X </a:t>
            </a:r>
            <a:r>
              <a:rPr lang="en-US" altLang="zh-CN" sz="2400" b="1" dirty="0">
                <a:solidFill>
                  <a:schemeClr val="bg1">
                    <a:lumMod val="75000"/>
                  </a:schemeClr>
                </a:solidFill>
              </a:rPr>
              <a:t>finish exercise 2,4,5 of this chapter . </a:t>
            </a:r>
          </a:p>
        </p:txBody>
      </p:sp>
      <p:sp>
        <p:nvSpPr>
          <p:cNvPr id="210949" name="AutoShape 4"/>
          <p:cNvSpPr>
            <a:spLocks noChangeArrowheads="1"/>
          </p:cNvSpPr>
          <p:nvPr/>
        </p:nvSpPr>
        <p:spPr bwMode="auto">
          <a:xfrm rot="2043469">
            <a:off x="838200" y="2565400"/>
            <a:ext cx="609600" cy="685800"/>
          </a:xfrm>
          <a:prstGeom prst="smileyFace">
            <a:avLst>
              <a:gd name="adj" fmla="val 4653"/>
            </a:avLst>
          </a:prstGeom>
          <a:solidFill>
            <a:srgbClr val="FF6600"/>
          </a:solidFill>
          <a:ln w="9525">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solidFill>
                <a:srgbClr val="003366"/>
              </a:solidFill>
            </a:endParaRPr>
          </a:p>
        </p:txBody>
      </p:sp>
    </p:spTree>
    <p:extLst>
      <p:ext uri="{BB962C8B-B14F-4D97-AF65-F5344CB8AC3E}">
        <p14:creationId xmlns:p14="http://schemas.microsoft.com/office/powerpoint/2010/main" val="87883888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灯片编号占位符 5"/>
          <p:cNvSpPr>
            <a:spLocks noGrp="1"/>
          </p:cNvSpPr>
          <p:nvPr>
            <p:ph type="sldNum" sz="quarter" idx="12"/>
          </p:nvPr>
        </p:nvSpPr>
        <p:spPr>
          <a:xfrm>
            <a:off x="84138" y="6248400"/>
            <a:ext cx="887412"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4054D16-EB30-465E-B61C-732830430B6A}" type="slidenum">
              <a:rPr kumimoji="0" lang="en-US" altLang="zh-CN" sz="2600">
                <a:solidFill>
                  <a:schemeClr val="bg1"/>
                </a:solidFill>
              </a:rPr>
              <a:pPr>
                <a:spcBef>
                  <a:spcPct val="0"/>
                </a:spcBef>
                <a:buClrTx/>
                <a:buSzTx/>
                <a:buFontTx/>
                <a:buNone/>
              </a:pPr>
              <a:t>137</a:t>
            </a:fld>
            <a:endParaRPr kumimoji="0" lang="en-US" altLang="zh-CN" sz="2600">
              <a:solidFill>
                <a:schemeClr val="bg1"/>
              </a:solidFill>
            </a:endParaRPr>
          </a:p>
        </p:txBody>
      </p:sp>
      <p:sp>
        <p:nvSpPr>
          <p:cNvPr id="215043" name="Rectangle 2"/>
          <p:cNvSpPr>
            <a:spLocks noGrp="1" noChangeArrowheads="1"/>
          </p:cNvSpPr>
          <p:nvPr>
            <p:ph type="title"/>
          </p:nvPr>
        </p:nvSpPr>
        <p:spPr>
          <a:xfrm>
            <a:off x="838200" y="228600"/>
            <a:ext cx="8001000" cy="1143000"/>
          </a:xfrm>
        </p:spPr>
        <p:txBody>
          <a:bodyPr/>
          <a:lstStyle/>
          <a:p>
            <a:pPr eaLnBrk="1" hangingPunct="1"/>
            <a:r>
              <a:rPr lang="en-US" altLang="zh-CN"/>
              <a:t>Chapter 9</a:t>
            </a:r>
            <a:r>
              <a:rPr lang="en-US" altLang="zh-CN">
                <a:solidFill>
                  <a:srgbClr val="000000"/>
                </a:solidFill>
              </a:rPr>
              <a:t>  Testing the System </a:t>
            </a:r>
          </a:p>
        </p:txBody>
      </p:sp>
      <p:sp>
        <p:nvSpPr>
          <p:cNvPr id="215044" name="Rectangle 3"/>
          <p:cNvSpPr>
            <a:spLocks noGrp="1" noChangeArrowheads="1"/>
          </p:cNvSpPr>
          <p:nvPr>
            <p:ph type="body" idx="1"/>
          </p:nvPr>
        </p:nvSpPr>
        <p:spPr>
          <a:xfrm>
            <a:off x="838200" y="1828800"/>
            <a:ext cx="8001000" cy="4800600"/>
          </a:xfrm>
          <a:ln>
            <a:solidFill>
              <a:schemeClr val="tx1"/>
            </a:solidFill>
            <a:miter lim="800000"/>
            <a:headEnd/>
            <a:tailEnd/>
          </a:ln>
        </p:spPr>
        <p:txBody>
          <a:bodyPr/>
          <a:lstStyle/>
          <a:p>
            <a:pPr lvl="1" eaLnBrk="1" hangingPunct="1">
              <a:buFontTx/>
              <a:buNone/>
            </a:pPr>
            <a:r>
              <a:rPr lang="en-US" altLang="zh-CN" sz="3200" b="1"/>
              <a:t> </a:t>
            </a:r>
            <a:r>
              <a:rPr lang="en-US" altLang="zh-CN" b="1">
                <a:solidFill>
                  <a:srgbClr val="000000"/>
                </a:solidFill>
              </a:rPr>
              <a:t>Note  A:unit and integration testing----by   </a:t>
            </a:r>
          </a:p>
          <a:p>
            <a:pPr lvl="1" eaLnBrk="1" hangingPunct="1">
              <a:buFontTx/>
              <a:buNone/>
            </a:pPr>
            <a:r>
              <a:rPr lang="en-US" altLang="zh-CN" b="1">
                <a:solidFill>
                  <a:srgbClr val="000000"/>
                </a:solidFill>
              </a:rPr>
              <a:t>                  yourself or a small part of the </a:t>
            </a:r>
          </a:p>
          <a:p>
            <a:pPr lvl="1" eaLnBrk="1" hangingPunct="1">
              <a:buFontTx/>
              <a:buNone/>
            </a:pPr>
            <a:r>
              <a:rPr lang="en-US" altLang="zh-CN" b="1">
                <a:solidFill>
                  <a:srgbClr val="000000"/>
                </a:solidFill>
              </a:rPr>
              <a:t>                  development team</a:t>
            </a:r>
          </a:p>
          <a:p>
            <a:pPr lvl="1" eaLnBrk="1" hangingPunct="1">
              <a:buFontTx/>
              <a:buNone/>
            </a:pPr>
            <a:r>
              <a:rPr lang="en-US" altLang="zh-CN" b="1">
                <a:solidFill>
                  <a:srgbClr val="000000"/>
                </a:solidFill>
              </a:rPr>
              <a:t>           B:system testing----by the entire  </a:t>
            </a:r>
          </a:p>
          <a:p>
            <a:pPr lvl="1" eaLnBrk="1" hangingPunct="1">
              <a:buFontTx/>
              <a:buNone/>
            </a:pPr>
            <a:r>
              <a:rPr lang="en-US" altLang="zh-CN" b="1">
                <a:solidFill>
                  <a:srgbClr val="000000"/>
                </a:solidFill>
              </a:rPr>
              <a:t>                 develop team</a:t>
            </a:r>
          </a:p>
          <a:p>
            <a:pPr eaLnBrk="1" hangingPunct="1"/>
            <a:r>
              <a:rPr lang="en-US" altLang="zh-CN" sz="3200" b="1">
                <a:solidFill>
                  <a:srgbClr val="000000"/>
                </a:solidFill>
              </a:rPr>
              <a:t>9.1 Principles of system testing</a:t>
            </a:r>
          </a:p>
          <a:p>
            <a:pPr eaLnBrk="1" hangingPunct="1">
              <a:buFontTx/>
              <a:buNone/>
            </a:pPr>
            <a:r>
              <a:rPr lang="en-US" altLang="zh-CN" sz="3200">
                <a:solidFill>
                  <a:srgbClr val="000000"/>
                </a:solidFill>
              </a:rPr>
              <a:t>    </a:t>
            </a:r>
            <a:r>
              <a:rPr lang="en-US" altLang="zh-CN" sz="2400" b="1">
                <a:solidFill>
                  <a:srgbClr val="000000"/>
                </a:solidFill>
              </a:rPr>
              <a:t>Focus A: </a:t>
            </a:r>
            <a:r>
              <a:rPr lang="en-US" altLang="zh-CN">
                <a:solidFill>
                  <a:srgbClr val="000000"/>
                </a:solidFill>
                <a:sym typeface="Wingdings 2" panose="05020102010507070707" pitchFamily="18" charset="2"/>
              </a:rPr>
              <a:t></a:t>
            </a:r>
            <a:r>
              <a:rPr lang="en-US" altLang="zh-CN" sz="2400" b="1">
                <a:solidFill>
                  <a:srgbClr val="000000"/>
                </a:solidFill>
              </a:rPr>
              <a:t> </a:t>
            </a:r>
            <a:r>
              <a:rPr lang="en-US" altLang="zh-CN" sz="2400" b="1" u="sng">
                <a:solidFill>
                  <a:srgbClr val="000000"/>
                </a:solidFill>
              </a:rPr>
              <a:t>objective of unit and integration</a:t>
            </a:r>
          </a:p>
          <a:p>
            <a:pPr eaLnBrk="1" hangingPunct="1">
              <a:buFontTx/>
              <a:buNone/>
            </a:pPr>
            <a:r>
              <a:rPr lang="en-US" altLang="zh-CN" sz="2400" b="1">
                <a:solidFill>
                  <a:srgbClr val="000000"/>
                </a:solidFill>
              </a:rPr>
              <a:t>                       ------ensure the code</a:t>
            </a:r>
            <a:r>
              <a:rPr lang="en-US" altLang="zh-CN" sz="3200">
                <a:solidFill>
                  <a:srgbClr val="000000"/>
                </a:solidFill>
              </a:rPr>
              <a:t> </a:t>
            </a:r>
            <a:r>
              <a:rPr lang="en-US" altLang="zh-CN" sz="2400" b="1">
                <a:solidFill>
                  <a:srgbClr val="000000"/>
                </a:solidFill>
              </a:rPr>
              <a:t>implemented</a:t>
            </a:r>
          </a:p>
          <a:p>
            <a:pPr eaLnBrk="1" hangingPunct="1">
              <a:buFontTx/>
              <a:buNone/>
            </a:pPr>
            <a:r>
              <a:rPr lang="en-US" altLang="zh-CN" sz="2400">
                <a:solidFill>
                  <a:srgbClr val="000000"/>
                </a:solidFill>
              </a:rPr>
              <a:t>                 </a:t>
            </a:r>
            <a:r>
              <a:rPr lang="en-US" altLang="zh-CN" sz="2400" b="1">
                <a:solidFill>
                  <a:srgbClr val="000000"/>
                </a:solidFill>
              </a:rPr>
              <a:t>the </a:t>
            </a:r>
            <a:r>
              <a:rPr lang="en-US" altLang="zh-CN" sz="2400" b="1" u="sng">
                <a:solidFill>
                  <a:srgbClr val="000000"/>
                </a:solidFill>
              </a:rPr>
              <a:t>design</a:t>
            </a:r>
            <a:r>
              <a:rPr lang="en-US" altLang="zh-CN" sz="2400" b="1">
                <a:solidFill>
                  <a:srgbClr val="000000"/>
                </a:solidFill>
              </a:rPr>
              <a:t> properly</a:t>
            </a:r>
            <a:r>
              <a:rPr lang="en-US" altLang="zh-CN" sz="2400">
                <a:solidFill>
                  <a:srgbClr val="000000"/>
                </a:solidFill>
              </a:rPr>
              <a:t>  </a:t>
            </a:r>
            <a:r>
              <a:rPr lang="en-US" altLang="zh-CN" sz="2400" b="1">
                <a:solidFill>
                  <a:schemeClr val="bg2"/>
                </a:solidFill>
                <a:sym typeface="Wingdings 2" panose="05020102010507070707" pitchFamily="18" charset="2"/>
              </a:rPr>
              <a:t></a:t>
            </a:r>
            <a:r>
              <a:rPr lang="en-US" altLang="zh-CN" sz="2400" b="1">
                <a:solidFill>
                  <a:schemeClr val="bg2"/>
                </a:solidFill>
              </a:rPr>
              <a:t> </a:t>
            </a:r>
            <a:r>
              <a:rPr lang="en-US" altLang="zh-CN" sz="1800" b="1">
                <a:solidFill>
                  <a:schemeClr val="bg2"/>
                </a:solidFill>
                <a:cs typeface="Arial" panose="020B0604020202020204" pitchFamily="34" charset="0"/>
                <a:sym typeface="Wingdings 2" panose="05020102010507070707" pitchFamily="18" charset="2"/>
              </a:rPr>
              <a:t>⑦</a:t>
            </a:r>
            <a:r>
              <a:rPr lang="en-US" altLang="zh-CN" sz="2400" b="1">
                <a:solidFill>
                  <a:schemeClr val="bg2"/>
                </a:solidFill>
              </a:rPr>
              <a:t> </a:t>
            </a:r>
            <a:r>
              <a:rPr lang="en-US" altLang="zh-CN" sz="1800" b="1">
                <a:solidFill>
                  <a:schemeClr val="bg2"/>
                </a:solidFill>
                <a:cs typeface="Arial" panose="020B0604020202020204" pitchFamily="34" charset="0"/>
                <a:sym typeface="Wingdings 2" panose="05020102010507070707" pitchFamily="18" charset="2"/>
              </a:rPr>
              <a:t>⑧⑨⑩</a:t>
            </a:r>
          </a:p>
          <a:p>
            <a:pPr eaLnBrk="1" hangingPunct="1">
              <a:buFontTx/>
              <a:buNone/>
            </a:pPr>
            <a:endParaRPr lang="en-US" altLang="zh-CN" sz="2400" b="1">
              <a:solidFill>
                <a:schemeClr val="bg2"/>
              </a:solidFill>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idx="4294967295"/>
          </p:nvPr>
        </p:nvSpPr>
        <p:spPr>
          <a:xfrm>
            <a:off x="1692275" y="579438"/>
            <a:ext cx="6624638" cy="762000"/>
          </a:xfrm>
        </p:spPr>
        <p:txBody>
          <a:bodyPr/>
          <a:lstStyle/>
          <a:p>
            <a:r>
              <a:rPr lang="en-US" altLang="zh-CN" sz="2400" dirty="0"/>
              <a:t>Fig 6-16 How UML supports the development process    </a:t>
            </a:r>
            <a:r>
              <a:rPr lang="zh-CN" altLang="en-US" sz="2400" dirty="0"/>
              <a:t>（</a:t>
            </a:r>
            <a:r>
              <a:rPr lang="zh-CN" altLang="en-US" sz="2400" dirty="0">
                <a:solidFill>
                  <a:srgbClr val="0000FF"/>
                </a:solidFill>
              </a:rPr>
              <a:t>第三版教材</a:t>
            </a:r>
            <a:r>
              <a:rPr lang="zh-CN" altLang="en-US" sz="2400" dirty="0"/>
              <a:t>）</a:t>
            </a:r>
            <a:endParaRPr lang="en-US" altLang="zh-CN" sz="2400" dirty="0"/>
          </a:p>
        </p:txBody>
      </p:sp>
      <p:grpSp>
        <p:nvGrpSpPr>
          <p:cNvPr id="65539" name="Group 85"/>
          <p:cNvGrpSpPr>
            <a:grpSpLocks/>
          </p:cNvGrpSpPr>
          <p:nvPr/>
        </p:nvGrpSpPr>
        <p:grpSpPr bwMode="auto">
          <a:xfrm>
            <a:off x="827088" y="1557338"/>
            <a:ext cx="8316912" cy="5184775"/>
            <a:chOff x="672" y="144"/>
            <a:chExt cx="5101" cy="3552"/>
          </a:xfrm>
        </p:grpSpPr>
        <p:sp>
          <p:nvSpPr>
            <p:cNvPr id="65540" name="Oval 11"/>
            <p:cNvSpPr>
              <a:spLocks noChangeArrowheads="1"/>
            </p:cNvSpPr>
            <p:nvPr/>
          </p:nvSpPr>
          <p:spPr bwMode="auto">
            <a:xfrm>
              <a:off x="1008" y="1584"/>
              <a:ext cx="912" cy="528"/>
            </a:xfrm>
            <a:prstGeom prst="ellipse">
              <a:avLst/>
            </a:prstGeom>
            <a:solidFill>
              <a:schemeClr val="bg1"/>
            </a:solidFill>
            <a:ln w="12700" cap="sq">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400" b="1">
                  <a:solidFill>
                    <a:srgbClr val="003366"/>
                  </a:solidFill>
                  <a:latin typeface="Comic Sans MS" panose="030F0702030302020204" pitchFamily="66" charset="0"/>
                </a:rPr>
                <a:t>Requirements</a:t>
              </a:r>
            </a:p>
            <a:p>
              <a:pPr algn="ctr">
                <a:spcBef>
                  <a:spcPct val="0"/>
                </a:spcBef>
                <a:buClrTx/>
                <a:buSzTx/>
                <a:buFontTx/>
                <a:buNone/>
              </a:pPr>
              <a:r>
                <a:rPr lang="en-US" altLang="zh-CN" sz="1400" b="1">
                  <a:solidFill>
                    <a:srgbClr val="003366"/>
                  </a:solidFill>
                  <a:latin typeface="Comic Sans MS" panose="030F0702030302020204" pitchFamily="66" charset="0"/>
                </a:rPr>
                <a:t>Specification</a:t>
              </a:r>
            </a:p>
          </p:txBody>
        </p:sp>
        <p:grpSp>
          <p:nvGrpSpPr>
            <p:cNvPr id="65541" name="Group 16"/>
            <p:cNvGrpSpPr>
              <a:grpSpLocks/>
            </p:cNvGrpSpPr>
            <p:nvPr/>
          </p:nvGrpSpPr>
          <p:grpSpPr bwMode="auto">
            <a:xfrm>
              <a:off x="1440" y="2064"/>
              <a:ext cx="864" cy="336"/>
              <a:chOff x="2592" y="2400"/>
              <a:chExt cx="864" cy="432"/>
            </a:xfrm>
          </p:grpSpPr>
          <p:sp>
            <p:nvSpPr>
              <p:cNvPr id="65603" name="Rectangle 13"/>
              <p:cNvSpPr>
                <a:spLocks noChangeArrowheads="1"/>
              </p:cNvSpPr>
              <p:nvPr/>
            </p:nvSpPr>
            <p:spPr bwMode="auto">
              <a:xfrm>
                <a:off x="2592" y="2400"/>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solidFill>
                    <a:srgbClr val="003366"/>
                  </a:solidFill>
                </a:endParaRPr>
              </a:p>
            </p:txBody>
          </p:sp>
          <p:sp>
            <p:nvSpPr>
              <p:cNvPr id="65604" name="Rectangle 14"/>
              <p:cNvSpPr>
                <a:spLocks noChangeArrowheads="1"/>
              </p:cNvSpPr>
              <p:nvPr/>
            </p:nvSpPr>
            <p:spPr bwMode="auto">
              <a:xfrm>
                <a:off x="2640" y="2448"/>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solidFill>
                    <a:srgbClr val="003366"/>
                  </a:solidFill>
                </a:endParaRPr>
              </a:p>
            </p:txBody>
          </p:sp>
          <p:sp>
            <p:nvSpPr>
              <p:cNvPr id="65605" name="Rectangle 15"/>
              <p:cNvSpPr>
                <a:spLocks noChangeArrowheads="1"/>
              </p:cNvSpPr>
              <p:nvPr/>
            </p:nvSpPr>
            <p:spPr bwMode="auto">
              <a:xfrm>
                <a:off x="2688" y="2496"/>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solidFill>
                      <a:srgbClr val="003366"/>
                    </a:solidFill>
                    <a:latin typeface="Comic Sans MS" panose="030F0702030302020204" pitchFamily="66" charset="0"/>
                  </a:rPr>
                  <a:t>Scenarios</a:t>
                </a:r>
              </a:p>
            </p:txBody>
          </p:sp>
        </p:grpSp>
        <p:sp>
          <p:nvSpPr>
            <p:cNvPr id="65542" name="Text Box 17"/>
            <p:cNvSpPr txBox="1">
              <a:spLocks noChangeArrowheads="1"/>
            </p:cNvSpPr>
            <p:nvPr/>
          </p:nvSpPr>
          <p:spPr bwMode="auto">
            <a:xfrm>
              <a:off x="720" y="1248"/>
              <a:ext cx="9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solidFill>
                    <a:srgbClr val="003366"/>
                  </a:solidFill>
                  <a:latin typeface="Comic Sans MS" panose="030F0702030302020204" pitchFamily="66" charset="0"/>
                </a:rPr>
                <a:t>Object models</a:t>
              </a:r>
            </a:p>
          </p:txBody>
        </p:sp>
        <p:sp>
          <p:nvSpPr>
            <p:cNvPr id="65543" name="Text Box 18"/>
            <p:cNvSpPr txBox="1">
              <a:spLocks noChangeArrowheads="1"/>
            </p:cNvSpPr>
            <p:nvPr/>
          </p:nvSpPr>
          <p:spPr bwMode="auto">
            <a:xfrm>
              <a:off x="1392" y="624"/>
              <a:ext cx="91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solidFill>
                    <a:srgbClr val="003366"/>
                  </a:solidFill>
                  <a:latin typeface="Comic Sans MS" panose="030F0702030302020204" pitchFamily="66" charset="0"/>
                </a:rPr>
                <a:t>UML use case descriptions and diagrams</a:t>
              </a:r>
            </a:p>
          </p:txBody>
        </p:sp>
        <p:sp>
          <p:nvSpPr>
            <p:cNvPr id="65544" name="Text Box 19"/>
            <p:cNvSpPr txBox="1">
              <a:spLocks noChangeArrowheads="1"/>
            </p:cNvSpPr>
            <p:nvPr/>
          </p:nvSpPr>
          <p:spPr bwMode="auto">
            <a:xfrm>
              <a:off x="672" y="2640"/>
              <a:ext cx="12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solidFill>
                    <a:srgbClr val="003366"/>
                  </a:solidFill>
                  <a:latin typeface="Comic Sans MS" panose="030F0702030302020204" pitchFamily="66" charset="0"/>
                </a:rPr>
                <a:t>Workflow diagrams</a:t>
              </a:r>
            </a:p>
          </p:txBody>
        </p:sp>
        <p:sp>
          <p:nvSpPr>
            <p:cNvPr id="65545" name="Text Box 20"/>
            <p:cNvSpPr txBox="1">
              <a:spLocks noChangeArrowheads="1"/>
            </p:cNvSpPr>
            <p:nvPr/>
          </p:nvSpPr>
          <p:spPr bwMode="auto">
            <a:xfrm>
              <a:off x="1152" y="3130"/>
              <a:ext cx="129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solidFill>
                    <a:srgbClr val="003366"/>
                  </a:solidFill>
                  <a:latin typeface="Comic Sans MS" panose="030F0702030302020204" pitchFamily="66" charset="0"/>
                </a:rPr>
                <a:t>Class definitions and relationships</a:t>
              </a:r>
            </a:p>
          </p:txBody>
        </p:sp>
        <p:sp>
          <p:nvSpPr>
            <p:cNvPr id="65546" name="Line 21"/>
            <p:cNvSpPr>
              <a:spLocks noChangeShapeType="1"/>
            </p:cNvSpPr>
            <p:nvPr/>
          </p:nvSpPr>
          <p:spPr bwMode="auto">
            <a:xfrm>
              <a:off x="2400" y="144"/>
              <a:ext cx="0" cy="3552"/>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3366"/>
                </a:solidFill>
              </a:endParaRPr>
            </a:p>
          </p:txBody>
        </p:sp>
        <p:grpSp>
          <p:nvGrpSpPr>
            <p:cNvPr id="65547" name="Group 22"/>
            <p:cNvGrpSpPr>
              <a:grpSpLocks/>
            </p:cNvGrpSpPr>
            <p:nvPr/>
          </p:nvGrpSpPr>
          <p:grpSpPr bwMode="auto">
            <a:xfrm>
              <a:off x="2832" y="720"/>
              <a:ext cx="864" cy="480"/>
              <a:chOff x="2592" y="2400"/>
              <a:chExt cx="864" cy="432"/>
            </a:xfrm>
          </p:grpSpPr>
          <p:sp>
            <p:nvSpPr>
              <p:cNvPr id="65600" name="Rectangle 23"/>
              <p:cNvSpPr>
                <a:spLocks noChangeArrowheads="1"/>
              </p:cNvSpPr>
              <p:nvPr/>
            </p:nvSpPr>
            <p:spPr bwMode="auto">
              <a:xfrm>
                <a:off x="2592" y="2400"/>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solidFill>
                    <a:srgbClr val="003366"/>
                  </a:solidFill>
                </a:endParaRPr>
              </a:p>
            </p:txBody>
          </p:sp>
          <p:sp>
            <p:nvSpPr>
              <p:cNvPr id="65601" name="Rectangle 24"/>
              <p:cNvSpPr>
                <a:spLocks noChangeArrowheads="1"/>
              </p:cNvSpPr>
              <p:nvPr/>
            </p:nvSpPr>
            <p:spPr bwMode="auto">
              <a:xfrm>
                <a:off x="2640" y="2448"/>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solidFill>
                    <a:srgbClr val="003366"/>
                  </a:solidFill>
                </a:endParaRPr>
              </a:p>
            </p:txBody>
          </p:sp>
          <p:sp>
            <p:nvSpPr>
              <p:cNvPr id="65602" name="Rectangle 25"/>
              <p:cNvSpPr>
                <a:spLocks noChangeArrowheads="1"/>
              </p:cNvSpPr>
              <p:nvPr/>
            </p:nvSpPr>
            <p:spPr bwMode="auto">
              <a:xfrm>
                <a:off x="2688" y="2496"/>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solidFill>
                      <a:srgbClr val="003366"/>
                    </a:solidFill>
                    <a:latin typeface="Comic Sans MS" panose="030F0702030302020204" pitchFamily="66" charset="0"/>
                  </a:rPr>
                  <a:t>UML activity</a:t>
                </a:r>
              </a:p>
              <a:p>
                <a:pPr algn="ctr" eaLnBrk="1" hangingPunct="1">
                  <a:spcBef>
                    <a:spcPct val="0"/>
                  </a:spcBef>
                  <a:buClrTx/>
                  <a:buSzTx/>
                  <a:buFontTx/>
                  <a:buNone/>
                </a:pPr>
                <a:r>
                  <a:rPr lang="en-US" altLang="zh-CN" sz="1400" b="1">
                    <a:solidFill>
                      <a:srgbClr val="003366"/>
                    </a:solidFill>
                    <a:latin typeface="Comic Sans MS" panose="030F0702030302020204" pitchFamily="66" charset="0"/>
                  </a:rPr>
                  <a:t>diagrams</a:t>
                </a:r>
              </a:p>
            </p:txBody>
          </p:sp>
        </p:grpSp>
        <p:grpSp>
          <p:nvGrpSpPr>
            <p:cNvPr id="65548" name="Group 30"/>
            <p:cNvGrpSpPr>
              <a:grpSpLocks/>
            </p:cNvGrpSpPr>
            <p:nvPr/>
          </p:nvGrpSpPr>
          <p:grpSpPr bwMode="auto">
            <a:xfrm>
              <a:off x="3840" y="720"/>
              <a:ext cx="864" cy="480"/>
              <a:chOff x="2592" y="2400"/>
              <a:chExt cx="864" cy="432"/>
            </a:xfrm>
          </p:grpSpPr>
          <p:sp>
            <p:nvSpPr>
              <p:cNvPr id="65597" name="Rectangle 31"/>
              <p:cNvSpPr>
                <a:spLocks noChangeArrowheads="1"/>
              </p:cNvSpPr>
              <p:nvPr/>
            </p:nvSpPr>
            <p:spPr bwMode="auto">
              <a:xfrm>
                <a:off x="2592" y="2400"/>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solidFill>
                    <a:srgbClr val="003366"/>
                  </a:solidFill>
                </a:endParaRPr>
              </a:p>
            </p:txBody>
          </p:sp>
          <p:sp>
            <p:nvSpPr>
              <p:cNvPr id="65598" name="Rectangle 32"/>
              <p:cNvSpPr>
                <a:spLocks noChangeArrowheads="1"/>
              </p:cNvSpPr>
              <p:nvPr/>
            </p:nvSpPr>
            <p:spPr bwMode="auto">
              <a:xfrm>
                <a:off x="2640" y="2448"/>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solidFill>
                    <a:srgbClr val="003366"/>
                  </a:solidFill>
                </a:endParaRPr>
              </a:p>
            </p:txBody>
          </p:sp>
          <p:sp>
            <p:nvSpPr>
              <p:cNvPr id="65599" name="Rectangle 33"/>
              <p:cNvSpPr>
                <a:spLocks noChangeArrowheads="1"/>
              </p:cNvSpPr>
              <p:nvPr/>
            </p:nvSpPr>
            <p:spPr bwMode="auto">
              <a:xfrm>
                <a:off x="2688" y="2496"/>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solidFill>
                      <a:srgbClr val="003366"/>
                    </a:solidFill>
                    <a:latin typeface="Comic Sans MS" panose="030F0702030302020204" pitchFamily="66" charset="0"/>
                  </a:rPr>
                  <a:t>UML State</a:t>
                </a:r>
              </a:p>
              <a:p>
                <a:pPr algn="ctr" eaLnBrk="1" hangingPunct="1">
                  <a:spcBef>
                    <a:spcPct val="0"/>
                  </a:spcBef>
                  <a:buClrTx/>
                  <a:buSzTx/>
                  <a:buFontTx/>
                  <a:buNone/>
                </a:pPr>
                <a:r>
                  <a:rPr lang="en-US" altLang="zh-CN" sz="1400" b="1">
                    <a:solidFill>
                      <a:srgbClr val="003366"/>
                    </a:solidFill>
                    <a:latin typeface="Comic Sans MS" panose="030F0702030302020204" pitchFamily="66" charset="0"/>
                  </a:rPr>
                  <a:t>diagrams</a:t>
                </a:r>
              </a:p>
            </p:txBody>
          </p:sp>
        </p:grpSp>
        <p:grpSp>
          <p:nvGrpSpPr>
            <p:cNvPr id="65549" name="Group 34"/>
            <p:cNvGrpSpPr>
              <a:grpSpLocks/>
            </p:cNvGrpSpPr>
            <p:nvPr/>
          </p:nvGrpSpPr>
          <p:grpSpPr bwMode="auto">
            <a:xfrm>
              <a:off x="2592" y="1680"/>
              <a:ext cx="864" cy="480"/>
              <a:chOff x="2592" y="2400"/>
              <a:chExt cx="864" cy="432"/>
            </a:xfrm>
          </p:grpSpPr>
          <p:sp>
            <p:nvSpPr>
              <p:cNvPr id="65594" name="Rectangle 35"/>
              <p:cNvSpPr>
                <a:spLocks noChangeArrowheads="1"/>
              </p:cNvSpPr>
              <p:nvPr/>
            </p:nvSpPr>
            <p:spPr bwMode="auto">
              <a:xfrm>
                <a:off x="2592" y="2400"/>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solidFill>
                    <a:srgbClr val="003366"/>
                  </a:solidFill>
                </a:endParaRPr>
              </a:p>
            </p:txBody>
          </p:sp>
          <p:sp>
            <p:nvSpPr>
              <p:cNvPr id="65595" name="Rectangle 36"/>
              <p:cNvSpPr>
                <a:spLocks noChangeArrowheads="1"/>
              </p:cNvSpPr>
              <p:nvPr/>
            </p:nvSpPr>
            <p:spPr bwMode="auto">
              <a:xfrm>
                <a:off x="2640" y="2448"/>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solidFill>
                    <a:srgbClr val="003366"/>
                  </a:solidFill>
                </a:endParaRPr>
              </a:p>
            </p:txBody>
          </p:sp>
          <p:sp>
            <p:nvSpPr>
              <p:cNvPr id="65596" name="Rectangle 37"/>
              <p:cNvSpPr>
                <a:spLocks noChangeArrowheads="1"/>
              </p:cNvSpPr>
              <p:nvPr/>
            </p:nvSpPr>
            <p:spPr bwMode="auto">
              <a:xfrm>
                <a:off x="2688" y="2496"/>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solidFill>
                      <a:srgbClr val="003366"/>
                    </a:solidFill>
                    <a:latin typeface="Comic Sans MS" panose="030F0702030302020204" pitchFamily="66" charset="0"/>
                  </a:rPr>
                  <a:t>UML class</a:t>
                </a:r>
              </a:p>
              <a:p>
                <a:pPr algn="ctr" eaLnBrk="1" hangingPunct="1">
                  <a:spcBef>
                    <a:spcPct val="0"/>
                  </a:spcBef>
                  <a:buClrTx/>
                  <a:buSzTx/>
                  <a:buFontTx/>
                  <a:buNone/>
                </a:pPr>
                <a:r>
                  <a:rPr lang="en-US" altLang="zh-CN" sz="1400" b="1">
                    <a:solidFill>
                      <a:srgbClr val="003366"/>
                    </a:solidFill>
                    <a:latin typeface="Comic Sans MS" panose="030F0702030302020204" pitchFamily="66" charset="0"/>
                  </a:rPr>
                  <a:t>diagrams</a:t>
                </a:r>
              </a:p>
            </p:txBody>
          </p:sp>
        </p:grpSp>
        <p:grpSp>
          <p:nvGrpSpPr>
            <p:cNvPr id="65550" name="Group 38"/>
            <p:cNvGrpSpPr>
              <a:grpSpLocks/>
            </p:cNvGrpSpPr>
            <p:nvPr/>
          </p:nvGrpSpPr>
          <p:grpSpPr bwMode="auto">
            <a:xfrm>
              <a:off x="3600" y="1680"/>
              <a:ext cx="864" cy="480"/>
              <a:chOff x="2592" y="2400"/>
              <a:chExt cx="864" cy="432"/>
            </a:xfrm>
          </p:grpSpPr>
          <p:sp>
            <p:nvSpPr>
              <p:cNvPr id="65591" name="Rectangle 39"/>
              <p:cNvSpPr>
                <a:spLocks noChangeArrowheads="1"/>
              </p:cNvSpPr>
              <p:nvPr/>
            </p:nvSpPr>
            <p:spPr bwMode="auto">
              <a:xfrm>
                <a:off x="2592" y="2400"/>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solidFill>
                    <a:srgbClr val="003366"/>
                  </a:solidFill>
                </a:endParaRPr>
              </a:p>
            </p:txBody>
          </p:sp>
          <p:sp>
            <p:nvSpPr>
              <p:cNvPr id="65592" name="Rectangle 40"/>
              <p:cNvSpPr>
                <a:spLocks noChangeArrowheads="1"/>
              </p:cNvSpPr>
              <p:nvPr/>
            </p:nvSpPr>
            <p:spPr bwMode="auto">
              <a:xfrm>
                <a:off x="2640" y="2448"/>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solidFill>
                    <a:srgbClr val="003366"/>
                  </a:solidFill>
                </a:endParaRPr>
              </a:p>
            </p:txBody>
          </p:sp>
          <p:sp>
            <p:nvSpPr>
              <p:cNvPr id="65593" name="Rectangle 41"/>
              <p:cNvSpPr>
                <a:spLocks noChangeArrowheads="1"/>
              </p:cNvSpPr>
              <p:nvPr/>
            </p:nvSpPr>
            <p:spPr bwMode="auto">
              <a:xfrm>
                <a:off x="2688" y="2496"/>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solidFill>
                      <a:srgbClr val="003366"/>
                    </a:solidFill>
                    <a:latin typeface="Comic Sans MS" panose="030F0702030302020204" pitchFamily="66" charset="0"/>
                  </a:rPr>
                  <a:t>UML object</a:t>
                </a:r>
              </a:p>
              <a:p>
                <a:pPr algn="ctr" eaLnBrk="1" hangingPunct="1">
                  <a:spcBef>
                    <a:spcPct val="0"/>
                  </a:spcBef>
                  <a:buClrTx/>
                  <a:buSzTx/>
                  <a:buFontTx/>
                  <a:buNone/>
                </a:pPr>
                <a:r>
                  <a:rPr lang="en-US" altLang="zh-CN" sz="1400" b="1">
                    <a:solidFill>
                      <a:srgbClr val="003366"/>
                    </a:solidFill>
                    <a:latin typeface="Comic Sans MS" panose="030F0702030302020204" pitchFamily="66" charset="0"/>
                  </a:rPr>
                  <a:t>diagram</a:t>
                </a:r>
              </a:p>
            </p:txBody>
          </p:sp>
        </p:grpSp>
        <p:grpSp>
          <p:nvGrpSpPr>
            <p:cNvPr id="65551" name="Group 42"/>
            <p:cNvGrpSpPr>
              <a:grpSpLocks/>
            </p:cNvGrpSpPr>
            <p:nvPr/>
          </p:nvGrpSpPr>
          <p:grpSpPr bwMode="auto">
            <a:xfrm>
              <a:off x="2544" y="2832"/>
              <a:ext cx="864" cy="624"/>
              <a:chOff x="2592" y="2400"/>
              <a:chExt cx="864" cy="432"/>
            </a:xfrm>
          </p:grpSpPr>
          <p:sp>
            <p:nvSpPr>
              <p:cNvPr id="65588" name="Rectangle 43"/>
              <p:cNvSpPr>
                <a:spLocks noChangeArrowheads="1"/>
              </p:cNvSpPr>
              <p:nvPr/>
            </p:nvSpPr>
            <p:spPr bwMode="auto">
              <a:xfrm>
                <a:off x="2592" y="2400"/>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solidFill>
                    <a:srgbClr val="003366"/>
                  </a:solidFill>
                </a:endParaRPr>
              </a:p>
            </p:txBody>
          </p:sp>
          <p:sp>
            <p:nvSpPr>
              <p:cNvPr id="65589" name="Rectangle 44"/>
              <p:cNvSpPr>
                <a:spLocks noChangeArrowheads="1"/>
              </p:cNvSpPr>
              <p:nvPr/>
            </p:nvSpPr>
            <p:spPr bwMode="auto">
              <a:xfrm>
                <a:off x="2640" y="2448"/>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solidFill>
                    <a:srgbClr val="003366"/>
                  </a:solidFill>
                </a:endParaRPr>
              </a:p>
            </p:txBody>
          </p:sp>
          <p:sp>
            <p:nvSpPr>
              <p:cNvPr id="65590" name="Rectangle 45"/>
              <p:cNvSpPr>
                <a:spLocks noChangeArrowheads="1"/>
              </p:cNvSpPr>
              <p:nvPr/>
            </p:nvSpPr>
            <p:spPr bwMode="auto">
              <a:xfrm>
                <a:off x="2688" y="2496"/>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solidFill>
                      <a:srgbClr val="003366"/>
                    </a:solidFill>
                    <a:latin typeface="Comic Sans MS" panose="030F0702030302020204" pitchFamily="66" charset="0"/>
                  </a:rPr>
                  <a:t>UML </a:t>
                </a:r>
              </a:p>
              <a:p>
                <a:pPr algn="ctr" eaLnBrk="1" hangingPunct="1">
                  <a:spcBef>
                    <a:spcPct val="0"/>
                  </a:spcBef>
                  <a:buClrTx/>
                  <a:buSzTx/>
                  <a:buFontTx/>
                  <a:buNone/>
                </a:pPr>
                <a:r>
                  <a:rPr lang="en-US" altLang="zh-CN" sz="1400" b="1">
                    <a:solidFill>
                      <a:srgbClr val="003366"/>
                    </a:solidFill>
                    <a:latin typeface="Comic Sans MS" panose="030F0702030302020204" pitchFamily="66" charset="0"/>
                  </a:rPr>
                  <a:t>sequence</a:t>
                </a:r>
              </a:p>
              <a:p>
                <a:pPr algn="ctr" eaLnBrk="1" hangingPunct="1">
                  <a:spcBef>
                    <a:spcPct val="0"/>
                  </a:spcBef>
                  <a:buClrTx/>
                  <a:buSzTx/>
                  <a:buFontTx/>
                  <a:buNone/>
                </a:pPr>
                <a:r>
                  <a:rPr lang="en-US" altLang="zh-CN" sz="1400" b="1">
                    <a:solidFill>
                      <a:srgbClr val="003366"/>
                    </a:solidFill>
                    <a:latin typeface="Comic Sans MS" panose="030F0702030302020204" pitchFamily="66" charset="0"/>
                  </a:rPr>
                  <a:t>diagrams</a:t>
                </a:r>
              </a:p>
            </p:txBody>
          </p:sp>
        </p:grpSp>
        <p:grpSp>
          <p:nvGrpSpPr>
            <p:cNvPr id="65552" name="Group 46"/>
            <p:cNvGrpSpPr>
              <a:grpSpLocks/>
            </p:cNvGrpSpPr>
            <p:nvPr/>
          </p:nvGrpSpPr>
          <p:grpSpPr bwMode="auto">
            <a:xfrm>
              <a:off x="3552" y="2832"/>
              <a:ext cx="864" cy="576"/>
              <a:chOff x="2592" y="2400"/>
              <a:chExt cx="864" cy="432"/>
            </a:xfrm>
          </p:grpSpPr>
          <p:sp>
            <p:nvSpPr>
              <p:cNvPr id="65585" name="Rectangle 47"/>
              <p:cNvSpPr>
                <a:spLocks noChangeArrowheads="1"/>
              </p:cNvSpPr>
              <p:nvPr/>
            </p:nvSpPr>
            <p:spPr bwMode="auto">
              <a:xfrm>
                <a:off x="2592" y="2400"/>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solidFill>
                    <a:srgbClr val="003366"/>
                  </a:solidFill>
                </a:endParaRPr>
              </a:p>
            </p:txBody>
          </p:sp>
          <p:sp>
            <p:nvSpPr>
              <p:cNvPr id="65586" name="Rectangle 48"/>
              <p:cNvSpPr>
                <a:spLocks noChangeArrowheads="1"/>
              </p:cNvSpPr>
              <p:nvPr/>
            </p:nvSpPr>
            <p:spPr bwMode="auto">
              <a:xfrm>
                <a:off x="2640" y="2448"/>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solidFill>
                    <a:srgbClr val="003366"/>
                  </a:solidFill>
                </a:endParaRPr>
              </a:p>
            </p:txBody>
          </p:sp>
          <p:sp>
            <p:nvSpPr>
              <p:cNvPr id="65587" name="Rectangle 49"/>
              <p:cNvSpPr>
                <a:spLocks noChangeArrowheads="1"/>
              </p:cNvSpPr>
              <p:nvPr/>
            </p:nvSpPr>
            <p:spPr bwMode="auto">
              <a:xfrm>
                <a:off x="2688" y="2496"/>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solidFill>
                      <a:srgbClr val="003366"/>
                    </a:solidFill>
                    <a:latin typeface="Comic Sans MS" panose="030F0702030302020204" pitchFamily="66" charset="0"/>
                  </a:rPr>
                  <a:t>UML </a:t>
                </a:r>
              </a:p>
              <a:p>
                <a:pPr algn="ctr" eaLnBrk="1" hangingPunct="1">
                  <a:spcBef>
                    <a:spcPct val="0"/>
                  </a:spcBef>
                  <a:buClrTx/>
                  <a:buSzTx/>
                  <a:buFontTx/>
                  <a:buNone/>
                </a:pPr>
                <a:r>
                  <a:rPr lang="en-US" altLang="zh-CN" sz="1400" b="1">
                    <a:solidFill>
                      <a:srgbClr val="003366"/>
                    </a:solidFill>
                    <a:latin typeface="Comic Sans MS" panose="030F0702030302020204" pitchFamily="66" charset="0"/>
                  </a:rPr>
                  <a:t>collaboration</a:t>
                </a:r>
              </a:p>
              <a:p>
                <a:pPr algn="ctr" eaLnBrk="1" hangingPunct="1">
                  <a:spcBef>
                    <a:spcPct val="0"/>
                  </a:spcBef>
                  <a:buClrTx/>
                  <a:buSzTx/>
                  <a:buFontTx/>
                  <a:buNone/>
                </a:pPr>
                <a:r>
                  <a:rPr lang="en-US" altLang="zh-CN" sz="1400" b="1">
                    <a:solidFill>
                      <a:srgbClr val="003366"/>
                    </a:solidFill>
                    <a:latin typeface="Comic Sans MS" panose="030F0702030302020204" pitchFamily="66" charset="0"/>
                  </a:rPr>
                  <a:t>diagram</a:t>
                </a:r>
              </a:p>
            </p:txBody>
          </p:sp>
        </p:grpSp>
        <p:sp>
          <p:nvSpPr>
            <p:cNvPr id="65553" name="Line 50"/>
            <p:cNvSpPr>
              <a:spLocks noChangeShapeType="1"/>
            </p:cNvSpPr>
            <p:nvPr/>
          </p:nvSpPr>
          <p:spPr bwMode="auto">
            <a:xfrm>
              <a:off x="4800" y="144"/>
              <a:ext cx="0" cy="3552"/>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3366"/>
                </a:solidFill>
              </a:endParaRPr>
            </a:p>
          </p:txBody>
        </p:sp>
        <p:sp>
          <p:nvSpPr>
            <p:cNvPr id="65554" name="Text Box 51"/>
            <p:cNvSpPr txBox="1">
              <a:spLocks noChangeArrowheads="1"/>
            </p:cNvSpPr>
            <p:nvPr/>
          </p:nvSpPr>
          <p:spPr bwMode="auto">
            <a:xfrm rot="10800000">
              <a:off x="2400" y="699"/>
              <a:ext cx="250" cy="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vert="eaVert"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solidFill>
                    <a:srgbClr val="003366"/>
                  </a:solidFill>
                  <a:latin typeface="Comic Sans MS" panose="030F0702030302020204" pitchFamily="66" charset="0"/>
                </a:rPr>
                <a:t>STATES</a:t>
              </a:r>
            </a:p>
          </p:txBody>
        </p:sp>
        <p:sp>
          <p:nvSpPr>
            <p:cNvPr id="65555" name="Text Box 52"/>
            <p:cNvSpPr txBox="1">
              <a:spLocks noChangeArrowheads="1"/>
            </p:cNvSpPr>
            <p:nvPr/>
          </p:nvSpPr>
          <p:spPr bwMode="auto">
            <a:xfrm rot="10800000">
              <a:off x="4512" y="1248"/>
              <a:ext cx="250" cy="1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vert="eaVert"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solidFill>
                    <a:srgbClr val="003366"/>
                  </a:solidFill>
                  <a:latin typeface="Comic Sans MS" panose="030F0702030302020204" pitchFamily="66" charset="0"/>
                </a:rPr>
                <a:t>CLASS STRUCTRUE</a:t>
              </a:r>
            </a:p>
          </p:txBody>
        </p:sp>
        <p:sp>
          <p:nvSpPr>
            <p:cNvPr id="65556" name="Text Box 53"/>
            <p:cNvSpPr txBox="1">
              <a:spLocks noChangeArrowheads="1"/>
            </p:cNvSpPr>
            <p:nvPr/>
          </p:nvSpPr>
          <p:spPr bwMode="auto">
            <a:xfrm rot="10800000">
              <a:off x="4512" y="2670"/>
              <a:ext cx="250"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vert="eaVert"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solidFill>
                    <a:srgbClr val="003366"/>
                  </a:solidFill>
                  <a:latin typeface="Comic Sans MS" panose="030F0702030302020204" pitchFamily="66" charset="0"/>
                </a:rPr>
                <a:t>INTERACTIONS</a:t>
              </a:r>
            </a:p>
          </p:txBody>
        </p:sp>
        <p:grpSp>
          <p:nvGrpSpPr>
            <p:cNvPr id="65557" name="Group 54"/>
            <p:cNvGrpSpPr>
              <a:grpSpLocks/>
            </p:cNvGrpSpPr>
            <p:nvPr/>
          </p:nvGrpSpPr>
          <p:grpSpPr bwMode="auto">
            <a:xfrm>
              <a:off x="4848" y="720"/>
              <a:ext cx="864" cy="576"/>
              <a:chOff x="2592" y="2400"/>
              <a:chExt cx="864" cy="432"/>
            </a:xfrm>
          </p:grpSpPr>
          <p:sp>
            <p:nvSpPr>
              <p:cNvPr id="65582" name="Rectangle 55"/>
              <p:cNvSpPr>
                <a:spLocks noChangeArrowheads="1"/>
              </p:cNvSpPr>
              <p:nvPr/>
            </p:nvSpPr>
            <p:spPr bwMode="auto">
              <a:xfrm>
                <a:off x="2592" y="2400"/>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solidFill>
                    <a:srgbClr val="003366"/>
                  </a:solidFill>
                </a:endParaRPr>
              </a:p>
            </p:txBody>
          </p:sp>
          <p:sp>
            <p:nvSpPr>
              <p:cNvPr id="65583" name="Rectangle 56"/>
              <p:cNvSpPr>
                <a:spLocks noChangeArrowheads="1"/>
              </p:cNvSpPr>
              <p:nvPr/>
            </p:nvSpPr>
            <p:spPr bwMode="auto">
              <a:xfrm>
                <a:off x="2640" y="2448"/>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solidFill>
                    <a:srgbClr val="003366"/>
                  </a:solidFill>
                </a:endParaRPr>
              </a:p>
            </p:txBody>
          </p:sp>
          <p:sp>
            <p:nvSpPr>
              <p:cNvPr id="65584" name="Rectangle 57"/>
              <p:cNvSpPr>
                <a:spLocks noChangeArrowheads="1"/>
              </p:cNvSpPr>
              <p:nvPr/>
            </p:nvSpPr>
            <p:spPr bwMode="auto">
              <a:xfrm>
                <a:off x="2688" y="2496"/>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solidFill>
                      <a:srgbClr val="003366"/>
                    </a:solidFill>
                    <a:latin typeface="Comic Sans MS" panose="030F0702030302020204" pitchFamily="66" charset="0"/>
                  </a:rPr>
                  <a:t>UML package</a:t>
                </a:r>
              </a:p>
              <a:p>
                <a:pPr algn="ctr" eaLnBrk="1" hangingPunct="1">
                  <a:spcBef>
                    <a:spcPct val="0"/>
                  </a:spcBef>
                  <a:buClrTx/>
                  <a:buSzTx/>
                  <a:buFontTx/>
                  <a:buNone/>
                </a:pPr>
                <a:r>
                  <a:rPr lang="en-US" altLang="zh-CN" sz="1400" b="1">
                    <a:solidFill>
                      <a:srgbClr val="003366"/>
                    </a:solidFill>
                    <a:latin typeface="Comic Sans MS" panose="030F0702030302020204" pitchFamily="66" charset="0"/>
                  </a:rPr>
                  <a:t>diagrams</a:t>
                </a:r>
              </a:p>
            </p:txBody>
          </p:sp>
        </p:grpSp>
        <p:grpSp>
          <p:nvGrpSpPr>
            <p:cNvPr id="65558" name="Group 58"/>
            <p:cNvGrpSpPr>
              <a:grpSpLocks/>
            </p:cNvGrpSpPr>
            <p:nvPr/>
          </p:nvGrpSpPr>
          <p:grpSpPr bwMode="auto">
            <a:xfrm>
              <a:off x="4848" y="1680"/>
              <a:ext cx="864" cy="624"/>
              <a:chOff x="2592" y="2400"/>
              <a:chExt cx="864" cy="432"/>
            </a:xfrm>
          </p:grpSpPr>
          <p:sp>
            <p:nvSpPr>
              <p:cNvPr id="65579" name="Rectangle 59"/>
              <p:cNvSpPr>
                <a:spLocks noChangeArrowheads="1"/>
              </p:cNvSpPr>
              <p:nvPr/>
            </p:nvSpPr>
            <p:spPr bwMode="auto">
              <a:xfrm>
                <a:off x="2592" y="2400"/>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solidFill>
                    <a:srgbClr val="003366"/>
                  </a:solidFill>
                </a:endParaRPr>
              </a:p>
            </p:txBody>
          </p:sp>
          <p:sp>
            <p:nvSpPr>
              <p:cNvPr id="65580" name="Rectangle 60"/>
              <p:cNvSpPr>
                <a:spLocks noChangeArrowheads="1"/>
              </p:cNvSpPr>
              <p:nvPr/>
            </p:nvSpPr>
            <p:spPr bwMode="auto">
              <a:xfrm>
                <a:off x="2640" y="2448"/>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solidFill>
                    <a:srgbClr val="003366"/>
                  </a:solidFill>
                </a:endParaRPr>
              </a:p>
            </p:txBody>
          </p:sp>
          <p:sp>
            <p:nvSpPr>
              <p:cNvPr id="65581" name="Rectangle 61"/>
              <p:cNvSpPr>
                <a:spLocks noChangeArrowheads="1"/>
              </p:cNvSpPr>
              <p:nvPr/>
            </p:nvSpPr>
            <p:spPr bwMode="auto">
              <a:xfrm>
                <a:off x="2688" y="2496"/>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solidFill>
                      <a:srgbClr val="003366"/>
                    </a:solidFill>
                    <a:latin typeface="Comic Sans MS" panose="030F0702030302020204" pitchFamily="66" charset="0"/>
                  </a:rPr>
                  <a:t>UML</a:t>
                </a:r>
              </a:p>
              <a:p>
                <a:pPr algn="ctr" eaLnBrk="1" hangingPunct="1">
                  <a:spcBef>
                    <a:spcPct val="0"/>
                  </a:spcBef>
                  <a:buClrTx/>
                  <a:buSzTx/>
                  <a:buFontTx/>
                  <a:buNone/>
                </a:pPr>
                <a:r>
                  <a:rPr lang="en-US" altLang="zh-CN" sz="1400" b="1">
                    <a:solidFill>
                      <a:srgbClr val="003366"/>
                    </a:solidFill>
                    <a:latin typeface="Comic Sans MS" panose="030F0702030302020204" pitchFamily="66" charset="0"/>
                  </a:rPr>
                  <a:t>Component</a:t>
                </a:r>
              </a:p>
              <a:p>
                <a:pPr algn="ctr" eaLnBrk="1" hangingPunct="1">
                  <a:spcBef>
                    <a:spcPct val="0"/>
                  </a:spcBef>
                  <a:buClrTx/>
                  <a:buSzTx/>
                  <a:buFontTx/>
                  <a:buNone/>
                </a:pPr>
                <a:r>
                  <a:rPr lang="en-US" altLang="zh-CN" sz="1400" b="1">
                    <a:solidFill>
                      <a:srgbClr val="003366"/>
                    </a:solidFill>
                    <a:latin typeface="Comic Sans MS" panose="030F0702030302020204" pitchFamily="66" charset="0"/>
                  </a:rPr>
                  <a:t>diagrams</a:t>
                </a:r>
              </a:p>
            </p:txBody>
          </p:sp>
        </p:grpSp>
        <p:grpSp>
          <p:nvGrpSpPr>
            <p:cNvPr id="65559" name="Group 62"/>
            <p:cNvGrpSpPr>
              <a:grpSpLocks/>
            </p:cNvGrpSpPr>
            <p:nvPr/>
          </p:nvGrpSpPr>
          <p:grpSpPr bwMode="auto">
            <a:xfrm>
              <a:off x="4848" y="2832"/>
              <a:ext cx="864" cy="624"/>
              <a:chOff x="2592" y="2400"/>
              <a:chExt cx="864" cy="432"/>
            </a:xfrm>
          </p:grpSpPr>
          <p:sp>
            <p:nvSpPr>
              <p:cNvPr id="65576" name="Rectangle 63"/>
              <p:cNvSpPr>
                <a:spLocks noChangeArrowheads="1"/>
              </p:cNvSpPr>
              <p:nvPr/>
            </p:nvSpPr>
            <p:spPr bwMode="auto">
              <a:xfrm>
                <a:off x="2592" y="2400"/>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solidFill>
                    <a:srgbClr val="003366"/>
                  </a:solidFill>
                </a:endParaRPr>
              </a:p>
            </p:txBody>
          </p:sp>
          <p:sp>
            <p:nvSpPr>
              <p:cNvPr id="65577" name="Rectangle 64"/>
              <p:cNvSpPr>
                <a:spLocks noChangeArrowheads="1"/>
              </p:cNvSpPr>
              <p:nvPr/>
            </p:nvSpPr>
            <p:spPr bwMode="auto">
              <a:xfrm>
                <a:off x="2640" y="2448"/>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solidFill>
                    <a:srgbClr val="003366"/>
                  </a:solidFill>
                </a:endParaRPr>
              </a:p>
            </p:txBody>
          </p:sp>
          <p:sp>
            <p:nvSpPr>
              <p:cNvPr id="65578" name="Rectangle 65"/>
              <p:cNvSpPr>
                <a:spLocks noChangeArrowheads="1"/>
              </p:cNvSpPr>
              <p:nvPr/>
            </p:nvSpPr>
            <p:spPr bwMode="auto">
              <a:xfrm>
                <a:off x="2688" y="2496"/>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solidFill>
                      <a:srgbClr val="003366"/>
                    </a:solidFill>
                    <a:latin typeface="Comic Sans MS" panose="030F0702030302020204" pitchFamily="66" charset="0"/>
                  </a:rPr>
                  <a:t>UML</a:t>
                </a:r>
              </a:p>
              <a:p>
                <a:pPr algn="ctr" eaLnBrk="1" hangingPunct="1">
                  <a:spcBef>
                    <a:spcPct val="0"/>
                  </a:spcBef>
                  <a:buClrTx/>
                  <a:buSzTx/>
                  <a:buFontTx/>
                  <a:buNone/>
                </a:pPr>
                <a:r>
                  <a:rPr lang="en-US" altLang="zh-CN" sz="1400" b="1">
                    <a:solidFill>
                      <a:srgbClr val="003366"/>
                    </a:solidFill>
                    <a:latin typeface="Comic Sans MS" panose="030F0702030302020204" pitchFamily="66" charset="0"/>
                  </a:rPr>
                  <a:t>deployment</a:t>
                </a:r>
              </a:p>
              <a:p>
                <a:pPr algn="ctr" eaLnBrk="1" hangingPunct="1">
                  <a:spcBef>
                    <a:spcPct val="0"/>
                  </a:spcBef>
                  <a:buClrTx/>
                  <a:buSzTx/>
                  <a:buFontTx/>
                  <a:buNone/>
                </a:pPr>
                <a:r>
                  <a:rPr lang="en-US" altLang="zh-CN" sz="1400" b="1">
                    <a:solidFill>
                      <a:srgbClr val="003366"/>
                    </a:solidFill>
                    <a:latin typeface="Comic Sans MS" panose="030F0702030302020204" pitchFamily="66" charset="0"/>
                  </a:rPr>
                  <a:t>diagrams</a:t>
                </a:r>
              </a:p>
            </p:txBody>
          </p:sp>
        </p:grpSp>
        <p:sp>
          <p:nvSpPr>
            <p:cNvPr id="65560" name="Text Box 66"/>
            <p:cNvSpPr txBox="1">
              <a:spLocks noChangeArrowheads="1"/>
            </p:cNvSpPr>
            <p:nvPr/>
          </p:nvSpPr>
          <p:spPr bwMode="auto">
            <a:xfrm>
              <a:off x="937" y="240"/>
              <a:ext cx="1319"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003366"/>
                  </a:solidFill>
                  <a:latin typeface="Comic Sans MS" panose="030F0702030302020204" pitchFamily="66" charset="0"/>
                </a:rPr>
                <a:t>Requirements</a:t>
              </a:r>
            </a:p>
          </p:txBody>
        </p:sp>
        <p:sp>
          <p:nvSpPr>
            <p:cNvPr id="65561" name="Text Box 67"/>
            <p:cNvSpPr txBox="1">
              <a:spLocks noChangeArrowheads="1"/>
            </p:cNvSpPr>
            <p:nvPr/>
          </p:nvSpPr>
          <p:spPr bwMode="auto">
            <a:xfrm>
              <a:off x="2592" y="240"/>
              <a:ext cx="12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003366"/>
                  </a:solidFill>
                  <a:latin typeface="Comic Sans MS" panose="030F0702030302020204" pitchFamily="66" charset="0"/>
                </a:rPr>
                <a:t>Design</a:t>
              </a:r>
            </a:p>
          </p:txBody>
        </p:sp>
        <p:sp>
          <p:nvSpPr>
            <p:cNvPr id="65562" name="Text Box 68"/>
            <p:cNvSpPr txBox="1">
              <a:spLocks noChangeArrowheads="1"/>
            </p:cNvSpPr>
            <p:nvPr/>
          </p:nvSpPr>
          <p:spPr bwMode="auto">
            <a:xfrm>
              <a:off x="4780" y="272"/>
              <a:ext cx="993"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solidFill>
                    <a:srgbClr val="003366"/>
                  </a:solidFill>
                  <a:latin typeface="Comic Sans MS" panose="030F0702030302020204" pitchFamily="66" charset="0"/>
                </a:rPr>
                <a:t>Architecture</a:t>
              </a:r>
            </a:p>
          </p:txBody>
        </p:sp>
        <p:sp>
          <p:nvSpPr>
            <p:cNvPr id="65563" name="Line 69"/>
            <p:cNvSpPr>
              <a:spLocks noChangeShapeType="1"/>
            </p:cNvSpPr>
            <p:nvPr/>
          </p:nvSpPr>
          <p:spPr bwMode="auto">
            <a:xfrm flipH="1">
              <a:off x="1680" y="1056"/>
              <a:ext cx="288" cy="528"/>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003366"/>
                </a:solidFill>
              </a:endParaRPr>
            </a:p>
          </p:txBody>
        </p:sp>
        <p:sp>
          <p:nvSpPr>
            <p:cNvPr id="65564" name="Line 70"/>
            <p:cNvSpPr>
              <a:spLocks noChangeShapeType="1"/>
            </p:cNvSpPr>
            <p:nvPr/>
          </p:nvSpPr>
          <p:spPr bwMode="auto">
            <a:xfrm>
              <a:off x="1200" y="1392"/>
              <a:ext cx="144" cy="192"/>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003366"/>
                </a:solidFill>
              </a:endParaRPr>
            </a:p>
          </p:txBody>
        </p:sp>
        <p:sp>
          <p:nvSpPr>
            <p:cNvPr id="65565" name="Line 71"/>
            <p:cNvSpPr>
              <a:spLocks noChangeShapeType="1"/>
            </p:cNvSpPr>
            <p:nvPr/>
          </p:nvSpPr>
          <p:spPr bwMode="auto">
            <a:xfrm flipV="1">
              <a:off x="1392" y="2400"/>
              <a:ext cx="96" cy="288"/>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003366"/>
                </a:solidFill>
              </a:endParaRPr>
            </a:p>
          </p:txBody>
        </p:sp>
        <p:sp>
          <p:nvSpPr>
            <p:cNvPr id="65566" name="Line 72"/>
            <p:cNvSpPr>
              <a:spLocks noChangeShapeType="1"/>
            </p:cNvSpPr>
            <p:nvPr/>
          </p:nvSpPr>
          <p:spPr bwMode="auto">
            <a:xfrm flipV="1">
              <a:off x="2064" y="2400"/>
              <a:ext cx="96" cy="816"/>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003366"/>
                </a:solidFill>
              </a:endParaRPr>
            </a:p>
          </p:txBody>
        </p:sp>
        <p:sp>
          <p:nvSpPr>
            <p:cNvPr id="65567" name="Line 73"/>
            <p:cNvSpPr>
              <a:spLocks noChangeShapeType="1"/>
            </p:cNvSpPr>
            <p:nvPr/>
          </p:nvSpPr>
          <p:spPr bwMode="auto">
            <a:xfrm flipV="1">
              <a:off x="1824" y="1200"/>
              <a:ext cx="1104" cy="480"/>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003366"/>
                </a:solidFill>
              </a:endParaRPr>
            </a:p>
          </p:txBody>
        </p:sp>
        <p:sp>
          <p:nvSpPr>
            <p:cNvPr id="65568" name="Line 74"/>
            <p:cNvSpPr>
              <a:spLocks noChangeShapeType="1"/>
            </p:cNvSpPr>
            <p:nvPr/>
          </p:nvSpPr>
          <p:spPr bwMode="auto">
            <a:xfrm flipV="1">
              <a:off x="2976" y="1200"/>
              <a:ext cx="960" cy="480"/>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003366"/>
                </a:solidFill>
              </a:endParaRPr>
            </a:p>
          </p:txBody>
        </p:sp>
        <p:sp>
          <p:nvSpPr>
            <p:cNvPr id="65569" name="Line 75"/>
            <p:cNvSpPr>
              <a:spLocks noChangeShapeType="1"/>
            </p:cNvSpPr>
            <p:nvPr/>
          </p:nvSpPr>
          <p:spPr bwMode="auto">
            <a:xfrm flipV="1">
              <a:off x="4224" y="1200"/>
              <a:ext cx="144" cy="480"/>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003366"/>
                </a:solidFill>
              </a:endParaRPr>
            </a:p>
          </p:txBody>
        </p:sp>
        <p:sp>
          <p:nvSpPr>
            <p:cNvPr id="65570" name="Line 76"/>
            <p:cNvSpPr>
              <a:spLocks noChangeShapeType="1"/>
            </p:cNvSpPr>
            <p:nvPr/>
          </p:nvSpPr>
          <p:spPr bwMode="auto">
            <a:xfrm flipV="1">
              <a:off x="2304" y="2160"/>
              <a:ext cx="384" cy="96"/>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003366"/>
                </a:solidFill>
              </a:endParaRPr>
            </a:p>
          </p:txBody>
        </p:sp>
        <p:sp>
          <p:nvSpPr>
            <p:cNvPr id="65571" name="Line 77"/>
            <p:cNvSpPr>
              <a:spLocks noChangeShapeType="1"/>
            </p:cNvSpPr>
            <p:nvPr/>
          </p:nvSpPr>
          <p:spPr bwMode="auto">
            <a:xfrm>
              <a:off x="2304" y="2304"/>
              <a:ext cx="576" cy="528"/>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003366"/>
                </a:solidFill>
              </a:endParaRPr>
            </a:p>
          </p:txBody>
        </p:sp>
        <p:sp>
          <p:nvSpPr>
            <p:cNvPr id="65572" name="Line 78"/>
            <p:cNvSpPr>
              <a:spLocks noChangeShapeType="1"/>
            </p:cNvSpPr>
            <p:nvPr/>
          </p:nvSpPr>
          <p:spPr bwMode="auto">
            <a:xfrm>
              <a:off x="3408" y="2160"/>
              <a:ext cx="384" cy="672"/>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003366"/>
                </a:solidFill>
              </a:endParaRPr>
            </a:p>
          </p:txBody>
        </p:sp>
        <p:sp>
          <p:nvSpPr>
            <p:cNvPr id="65573" name="Line 79"/>
            <p:cNvSpPr>
              <a:spLocks noChangeShapeType="1"/>
            </p:cNvSpPr>
            <p:nvPr/>
          </p:nvSpPr>
          <p:spPr bwMode="auto">
            <a:xfrm>
              <a:off x="3168" y="2160"/>
              <a:ext cx="0" cy="672"/>
            </a:xfrm>
            <a:prstGeom prst="line">
              <a:avLst/>
            </a:prstGeom>
            <a:noFill/>
            <a:ln w="12700" cap="sq">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003366"/>
                </a:solidFill>
              </a:endParaRPr>
            </a:p>
          </p:txBody>
        </p:sp>
        <p:sp>
          <p:nvSpPr>
            <p:cNvPr id="65574" name="Arc 83"/>
            <p:cNvSpPr>
              <a:spLocks/>
            </p:cNvSpPr>
            <p:nvPr/>
          </p:nvSpPr>
          <p:spPr bwMode="auto">
            <a:xfrm rot="10800000" flipV="1">
              <a:off x="3264" y="2640"/>
              <a:ext cx="336" cy="201"/>
            </a:xfrm>
            <a:custGeom>
              <a:avLst/>
              <a:gdLst>
                <a:gd name="T0" fmla="*/ 0 w 43200"/>
                <a:gd name="T1" fmla="*/ 0 h 22588"/>
                <a:gd name="T2" fmla="*/ 0 w 43200"/>
                <a:gd name="T3" fmla="*/ 0 h 22588"/>
                <a:gd name="T4" fmla="*/ 0 w 43200"/>
                <a:gd name="T5" fmla="*/ 0 h 22588"/>
                <a:gd name="T6" fmla="*/ 0 60000 65536"/>
                <a:gd name="T7" fmla="*/ 0 60000 65536"/>
                <a:gd name="T8" fmla="*/ 0 60000 65536"/>
                <a:gd name="T9" fmla="*/ 0 w 43200"/>
                <a:gd name="T10" fmla="*/ 0 h 22588"/>
                <a:gd name="T11" fmla="*/ 43200 w 43200"/>
                <a:gd name="T12" fmla="*/ 22588 h 22588"/>
              </a:gdLst>
              <a:ahLst/>
              <a:cxnLst>
                <a:cxn ang="T6">
                  <a:pos x="T0" y="T1"/>
                </a:cxn>
                <a:cxn ang="T7">
                  <a:pos x="T2" y="T3"/>
                </a:cxn>
                <a:cxn ang="T8">
                  <a:pos x="T4" y="T5"/>
                </a:cxn>
              </a:cxnLst>
              <a:rect l="T9" t="T10" r="T11" b="T12"/>
              <a:pathLst>
                <a:path w="43200" h="22588" fill="none" extrusionOk="0">
                  <a:moveTo>
                    <a:pt x="22" y="22588"/>
                  </a:moveTo>
                  <a:cubicBezTo>
                    <a:pt x="7" y="22258"/>
                    <a:pt x="0" y="21929"/>
                    <a:pt x="0" y="21600"/>
                  </a:cubicBezTo>
                  <a:cubicBezTo>
                    <a:pt x="0" y="9670"/>
                    <a:pt x="9670" y="0"/>
                    <a:pt x="21600" y="0"/>
                  </a:cubicBezTo>
                  <a:cubicBezTo>
                    <a:pt x="33529" y="0"/>
                    <a:pt x="43200" y="9670"/>
                    <a:pt x="43200" y="21600"/>
                  </a:cubicBezTo>
                  <a:cubicBezTo>
                    <a:pt x="43200" y="21924"/>
                    <a:pt x="43192" y="22248"/>
                    <a:pt x="43178" y="22573"/>
                  </a:cubicBezTo>
                </a:path>
                <a:path w="43200" h="22588" stroke="0" extrusionOk="0">
                  <a:moveTo>
                    <a:pt x="22" y="22588"/>
                  </a:moveTo>
                  <a:cubicBezTo>
                    <a:pt x="7" y="22258"/>
                    <a:pt x="0" y="21929"/>
                    <a:pt x="0" y="21600"/>
                  </a:cubicBezTo>
                  <a:cubicBezTo>
                    <a:pt x="0" y="9670"/>
                    <a:pt x="9670" y="0"/>
                    <a:pt x="21600" y="0"/>
                  </a:cubicBezTo>
                  <a:cubicBezTo>
                    <a:pt x="33529" y="0"/>
                    <a:pt x="43200" y="9670"/>
                    <a:pt x="43200" y="21600"/>
                  </a:cubicBezTo>
                  <a:cubicBezTo>
                    <a:pt x="43200" y="21924"/>
                    <a:pt x="43192" y="22248"/>
                    <a:pt x="43178" y="22573"/>
                  </a:cubicBezTo>
                  <a:lnTo>
                    <a:pt x="21600" y="21600"/>
                  </a:lnTo>
                  <a:lnTo>
                    <a:pt x="22" y="22588"/>
                  </a:lnTo>
                  <a:close/>
                </a:path>
              </a:pathLst>
            </a:custGeom>
            <a:noFill/>
            <a:ln w="12700" cap="sq">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3366"/>
                </a:solidFill>
              </a:endParaRPr>
            </a:p>
          </p:txBody>
        </p:sp>
        <p:sp>
          <p:nvSpPr>
            <p:cNvPr id="65575" name="Arc 84"/>
            <p:cNvSpPr>
              <a:spLocks/>
            </p:cNvSpPr>
            <p:nvPr/>
          </p:nvSpPr>
          <p:spPr bwMode="auto">
            <a:xfrm rot="10800000" flipV="1">
              <a:off x="3360" y="1479"/>
              <a:ext cx="336" cy="201"/>
            </a:xfrm>
            <a:custGeom>
              <a:avLst/>
              <a:gdLst>
                <a:gd name="T0" fmla="*/ 0 w 43200"/>
                <a:gd name="T1" fmla="*/ 0 h 22588"/>
                <a:gd name="T2" fmla="*/ 0 w 43200"/>
                <a:gd name="T3" fmla="*/ 0 h 22588"/>
                <a:gd name="T4" fmla="*/ 0 w 43200"/>
                <a:gd name="T5" fmla="*/ 0 h 22588"/>
                <a:gd name="T6" fmla="*/ 0 60000 65536"/>
                <a:gd name="T7" fmla="*/ 0 60000 65536"/>
                <a:gd name="T8" fmla="*/ 0 60000 65536"/>
                <a:gd name="T9" fmla="*/ 0 w 43200"/>
                <a:gd name="T10" fmla="*/ 0 h 22588"/>
                <a:gd name="T11" fmla="*/ 43200 w 43200"/>
                <a:gd name="T12" fmla="*/ 22588 h 22588"/>
              </a:gdLst>
              <a:ahLst/>
              <a:cxnLst>
                <a:cxn ang="T6">
                  <a:pos x="T0" y="T1"/>
                </a:cxn>
                <a:cxn ang="T7">
                  <a:pos x="T2" y="T3"/>
                </a:cxn>
                <a:cxn ang="T8">
                  <a:pos x="T4" y="T5"/>
                </a:cxn>
              </a:cxnLst>
              <a:rect l="T9" t="T10" r="T11" b="T12"/>
              <a:pathLst>
                <a:path w="43200" h="22588" fill="none" extrusionOk="0">
                  <a:moveTo>
                    <a:pt x="22" y="22588"/>
                  </a:moveTo>
                  <a:cubicBezTo>
                    <a:pt x="7" y="22258"/>
                    <a:pt x="0" y="21929"/>
                    <a:pt x="0" y="21600"/>
                  </a:cubicBezTo>
                  <a:cubicBezTo>
                    <a:pt x="0" y="9670"/>
                    <a:pt x="9670" y="0"/>
                    <a:pt x="21600" y="0"/>
                  </a:cubicBezTo>
                  <a:cubicBezTo>
                    <a:pt x="33529" y="0"/>
                    <a:pt x="43200" y="9670"/>
                    <a:pt x="43200" y="21600"/>
                  </a:cubicBezTo>
                  <a:cubicBezTo>
                    <a:pt x="43200" y="21924"/>
                    <a:pt x="43192" y="22248"/>
                    <a:pt x="43178" y="22573"/>
                  </a:cubicBezTo>
                </a:path>
                <a:path w="43200" h="22588" stroke="0" extrusionOk="0">
                  <a:moveTo>
                    <a:pt x="22" y="22588"/>
                  </a:moveTo>
                  <a:cubicBezTo>
                    <a:pt x="7" y="22258"/>
                    <a:pt x="0" y="21929"/>
                    <a:pt x="0" y="21600"/>
                  </a:cubicBezTo>
                  <a:cubicBezTo>
                    <a:pt x="0" y="9670"/>
                    <a:pt x="9670" y="0"/>
                    <a:pt x="21600" y="0"/>
                  </a:cubicBezTo>
                  <a:cubicBezTo>
                    <a:pt x="33529" y="0"/>
                    <a:pt x="43200" y="9670"/>
                    <a:pt x="43200" y="21600"/>
                  </a:cubicBezTo>
                  <a:cubicBezTo>
                    <a:pt x="43200" y="21924"/>
                    <a:pt x="43192" y="22248"/>
                    <a:pt x="43178" y="22573"/>
                  </a:cubicBezTo>
                  <a:lnTo>
                    <a:pt x="21600" y="21600"/>
                  </a:lnTo>
                  <a:lnTo>
                    <a:pt x="22" y="22588"/>
                  </a:lnTo>
                  <a:close/>
                </a:path>
              </a:pathLst>
            </a:custGeom>
            <a:noFill/>
            <a:ln w="12700" cap="sq">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3366"/>
                </a:solidFill>
              </a:endParaRPr>
            </a:p>
          </p:txBody>
        </p:sp>
      </p:grpSp>
    </p:spTree>
    <p:extLst>
      <p:ext uri="{BB962C8B-B14F-4D97-AF65-F5344CB8AC3E}">
        <p14:creationId xmlns:p14="http://schemas.microsoft.com/office/powerpoint/2010/main" val="98828636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灯片编号占位符 5"/>
          <p:cNvSpPr>
            <a:spLocks noGrp="1"/>
          </p:cNvSpPr>
          <p:nvPr>
            <p:ph type="sldNum" sz="quarter" idx="12"/>
          </p:nvPr>
        </p:nvSpPr>
        <p:spPr>
          <a:xfrm>
            <a:off x="84138" y="6248400"/>
            <a:ext cx="887412"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8D99BA4-99E8-49B6-B711-C4D1B5908C62}" type="slidenum">
              <a:rPr kumimoji="0" lang="en-US" altLang="zh-CN" sz="2600">
                <a:solidFill>
                  <a:schemeClr val="bg1"/>
                </a:solidFill>
              </a:rPr>
              <a:pPr>
                <a:spcBef>
                  <a:spcPct val="0"/>
                </a:spcBef>
                <a:buClrTx/>
                <a:buSzTx/>
                <a:buFontTx/>
                <a:buNone/>
              </a:pPr>
              <a:t>139</a:t>
            </a:fld>
            <a:endParaRPr kumimoji="0" lang="en-US" altLang="zh-CN" sz="2600">
              <a:solidFill>
                <a:schemeClr val="bg1"/>
              </a:solidFill>
            </a:endParaRPr>
          </a:p>
        </p:txBody>
      </p:sp>
      <p:sp>
        <p:nvSpPr>
          <p:cNvPr id="219139" name="Rectangle 2"/>
          <p:cNvSpPr>
            <a:spLocks noGrp="1" noChangeArrowheads="1"/>
          </p:cNvSpPr>
          <p:nvPr>
            <p:ph type="title"/>
          </p:nvPr>
        </p:nvSpPr>
        <p:spPr/>
        <p:txBody>
          <a:bodyPr/>
          <a:lstStyle/>
          <a:p>
            <a:pPr eaLnBrk="1" hangingPunct="1"/>
            <a:r>
              <a:rPr lang="en-US" altLang="zh-CN" sz="3200"/>
              <a:t>     Chapter 6  Considering Object</a:t>
            </a:r>
          </a:p>
        </p:txBody>
      </p:sp>
      <p:sp>
        <p:nvSpPr>
          <p:cNvPr id="219140" name="Rectangle 3"/>
          <p:cNvSpPr>
            <a:spLocks noGrp="1" noChangeArrowheads="1"/>
          </p:cNvSpPr>
          <p:nvPr>
            <p:ph type="body" idx="1"/>
          </p:nvPr>
        </p:nvSpPr>
        <p:spPr/>
        <p:txBody>
          <a:bodyPr/>
          <a:lstStyle/>
          <a:p>
            <a:pPr eaLnBrk="1" hangingPunct="1"/>
            <a:endParaRPr lang="zh-CN"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8FE3EC0-F5A4-4B20-B87D-8AF2B50A8A68}" type="slidenum">
              <a:rPr kumimoji="0" lang="en-US" altLang="zh-CN" sz="2600">
                <a:solidFill>
                  <a:schemeClr val="bg1"/>
                </a:solidFill>
              </a:rPr>
              <a:pPr>
                <a:spcBef>
                  <a:spcPct val="0"/>
                </a:spcBef>
                <a:buClrTx/>
                <a:buSzTx/>
                <a:buFontTx/>
                <a:buNone/>
              </a:pPr>
              <a:t>14</a:t>
            </a:fld>
            <a:endParaRPr kumimoji="0" lang="en-US" altLang="zh-CN" sz="2600">
              <a:solidFill>
                <a:schemeClr val="bg1"/>
              </a:solidFill>
            </a:endParaRPr>
          </a:p>
        </p:txBody>
      </p:sp>
      <p:sp>
        <p:nvSpPr>
          <p:cNvPr id="26627" name="Rectangle 2"/>
          <p:cNvSpPr>
            <a:spLocks noGrp="1" noChangeArrowheads="1"/>
          </p:cNvSpPr>
          <p:nvPr>
            <p:ph type="title"/>
          </p:nvPr>
        </p:nvSpPr>
        <p:spPr/>
        <p:txBody>
          <a:bodyPr/>
          <a:lstStyle/>
          <a:p>
            <a:pPr eaLnBrk="1" hangingPunct="1"/>
            <a:r>
              <a:rPr lang="en-US" altLang="zh-CN" sz="3200"/>
              <a:t>     Chapter 6  Considering Object</a:t>
            </a:r>
          </a:p>
        </p:txBody>
      </p:sp>
      <p:sp>
        <p:nvSpPr>
          <p:cNvPr id="26628" name="Rectangle 3"/>
          <p:cNvSpPr>
            <a:spLocks noGrp="1" noChangeArrowheads="1"/>
          </p:cNvSpPr>
          <p:nvPr>
            <p:ph type="body" idx="1"/>
          </p:nvPr>
        </p:nvSpPr>
        <p:spPr>
          <a:xfrm>
            <a:off x="762000" y="1700808"/>
            <a:ext cx="8382000" cy="5105400"/>
          </a:xfrm>
        </p:spPr>
        <p:txBody>
          <a:bodyPr/>
          <a:lstStyle/>
          <a:p>
            <a:pPr eaLnBrk="1" hangingPunct="1">
              <a:buFontTx/>
              <a:buNone/>
            </a:pPr>
            <a:r>
              <a:rPr lang="en-US" altLang="zh-CN" b="1" dirty="0"/>
              <a:t>3. OO Design (P293)</a:t>
            </a:r>
          </a:p>
          <a:p>
            <a:pPr eaLnBrk="1" hangingPunct="1">
              <a:buFontTx/>
              <a:buNone/>
            </a:pPr>
            <a:r>
              <a:rPr lang="en-US" altLang="zh-CN" sz="2400" b="1" dirty="0">
                <a:solidFill>
                  <a:schemeClr val="bg2"/>
                </a:solidFill>
                <a:sym typeface="Wingdings 2" panose="05020102010507070707" pitchFamily="18" charset="2"/>
              </a:rPr>
              <a:t>  system design </a:t>
            </a:r>
          </a:p>
          <a:p>
            <a:pPr eaLnBrk="1" hangingPunct="1">
              <a:buFontTx/>
              <a:buNone/>
            </a:pPr>
            <a:r>
              <a:rPr lang="en-US" altLang="zh-CN" sz="2400" b="1" dirty="0">
                <a:solidFill>
                  <a:schemeClr val="bg2"/>
                </a:solidFill>
                <a:sym typeface="Wingdings 2" panose="05020102010507070707" pitchFamily="18" charset="2"/>
              </a:rPr>
              <a:t>     (</a:t>
            </a:r>
            <a:r>
              <a:rPr lang="zh-CN" altLang="en-US" sz="2400" b="1" u="sng" dirty="0">
                <a:solidFill>
                  <a:srgbClr val="002060"/>
                </a:solidFill>
                <a:sym typeface="Wingdings 2" panose="05020102010507070707" pitchFamily="18" charset="2"/>
              </a:rPr>
              <a:t>有时设计人员从问题定义</a:t>
            </a:r>
            <a:r>
              <a:rPr lang="en-US" altLang="zh-CN" sz="2400" b="1" u="sng" dirty="0">
                <a:solidFill>
                  <a:srgbClr val="002060"/>
                </a:solidFill>
                <a:sym typeface="Wingdings 2" panose="05020102010507070707" pitchFamily="18" charset="2"/>
              </a:rPr>
              <a:t>/</a:t>
            </a:r>
            <a:r>
              <a:rPr lang="zh-CN" altLang="en-US" sz="2400" b="1" u="sng" dirty="0">
                <a:solidFill>
                  <a:srgbClr val="002060"/>
                </a:solidFill>
                <a:sym typeface="Wingdings 2" panose="05020102010507070707" pitchFamily="18" charset="2"/>
              </a:rPr>
              <a:t>描述直接得到</a:t>
            </a:r>
            <a:r>
              <a:rPr lang="en-US" altLang="zh-CN" sz="2400" b="1" u="sng" dirty="0">
                <a:solidFill>
                  <a:srgbClr val="002060"/>
                </a:solidFill>
                <a:sym typeface="Wingdings 2" panose="05020102010507070707" pitchFamily="18" charset="2"/>
              </a:rPr>
              <a:t>OO</a:t>
            </a:r>
            <a:r>
              <a:rPr lang="zh-CN" altLang="en-US" sz="2400" b="1" u="sng" dirty="0">
                <a:solidFill>
                  <a:srgbClr val="002060"/>
                </a:solidFill>
                <a:sym typeface="Wingdings 2" panose="05020102010507070707" pitchFamily="18" charset="2"/>
              </a:rPr>
              <a:t>较高层设计文档，但是很多时候还是应该有正式的需求文档</a:t>
            </a:r>
            <a:r>
              <a:rPr lang="en-US" altLang="zh-CN" sz="2400" b="1" u="sng" dirty="0">
                <a:solidFill>
                  <a:srgbClr val="002060"/>
                </a:solidFill>
                <a:sym typeface="Wingdings 2" panose="05020102010507070707" pitchFamily="18" charset="2"/>
              </a:rPr>
              <a:t>SRS</a:t>
            </a:r>
            <a:r>
              <a:rPr lang="zh-CN" altLang="en-US" sz="2400" b="1" u="sng" dirty="0">
                <a:solidFill>
                  <a:srgbClr val="002060"/>
                </a:solidFill>
                <a:sym typeface="Wingdings 2" panose="05020102010507070707" pitchFamily="18" charset="2"/>
              </a:rPr>
              <a:t>，这样毕竟对后续的设计有制约和检验作用。</a:t>
            </a:r>
            <a:r>
              <a:rPr lang="en-US" altLang="zh-CN" sz="2400" b="1" dirty="0">
                <a:solidFill>
                  <a:schemeClr val="bg2"/>
                </a:solidFill>
                <a:sym typeface="Wingdings 2" panose="05020102010507070707" pitchFamily="18" charset="2"/>
              </a:rPr>
              <a:t>)</a:t>
            </a:r>
          </a:p>
          <a:p>
            <a:pPr eaLnBrk="1" hangingPunct="1">
              <a:buFontTx/>
              <a:buNone/>
            </a:pPr>
            <a:r>
              <a:rPr lang="en-US" altLang="zh-CN" sz="2400" b="1" dirty="0">
                <a:solidFill>
                  <a:schemeClr val="bg2"/>
                </a:solidFill>
                <a:sym typeface="Wingdings 2" panose="05020102010507070707" pitchFamily="18" charset="2"/>
              </a:rPr>
              <a:t>   A: </a:t>
            </a:r>
            <a:r>
              <a:rPr lang="zh-CN" altLang="en-US" sz="2400" b="1" dirty="0">
                <a:solidFill>
                  <a:schemeClr val="bg2"/>
                </a:solidFill>
                <a:sym typeface="Wingdings 2" panose="05020102010507070707" pitchFamily="18" charset="2"/>
              </a:rPr>
              <a:t>描述整个软件系统的构成，例如包图</a:t>
            </a:r>
            <a:r>
              <a:rPr lang="en-US" altLang="zh-CN" sz="2400" b="1" dirty="0">
                <a:solidFill>
                  <a:schemeClr val="bg2"/>
                </a:solidFill>
                <a:sym typeface="Wingdings 2" panose="05020102010507070707" pitchFamily="18" charset="2"/>
              </a:rPr>
              <a:t>----</a:t>
            </a:r>
            <a:r>
              <a:rPr lang="zh-CN" altLang="en-US" sz="2400" b="1" dirty="0">
                <a:solidFill>
                  <a:schemeClr val="bg2"/>
                </a:solidFill>
                <a:sym typeface="Wingdings 2" panose="05020102010507070707" pitchFamily="18" charset="2"/>
              </a:rPr>
              <a:t>反映软件的子系统或模块之间的关系。 又如：反映基本情况类图的设计。</a:t>
            </a:r>
          </a:p>
          <a:p>
            <a:pPr eaLnBrk="1" hangingPunct="1">
              <a:buFontTx/>
              <a:buNone/>
            </a:pPr>
            <a:r>
              <a:rPr lang="zh-CN" altLang="en-US" sz="2400" b="1" dirty="0">
                <a:solidFill>
                  <a:schemeClr val="bg2"/>
                </a:solidFill>
                <a:sym typeface="Wingdings 2" panose="05020102010507070707" pitchFamily="18" charset="2"/>
              </a:rPr>
              <a:t>   </a:t>
            </a:r>
            <a:r>
              <a:rPr lang="en-US" altLang="zh-CN" sz="2400" b="1" dirty="0">
                <a:solidFill>
                  <a:schemeClr val="bg2"/>
                </a:solidFill>
                <a:sym typeface="Wingdings 2" panose="05020102010507070707" pitchFamily="18" charset="2"/>
              </a:rPr>
              <a:t>B: identify classes </a:t>
            </a:r>
            <a:r>
              <a:rPr lang="zh-CN" altLang="en-US" sz="2400" b="1" dirty="0">
                <a:solidFill>
                  <a:schemeClr val="bg2"/>
                </a:solidFill>
                <a:sym typeface="Wingdings 2" panose="05020102010507070707" pitchFamily="18" charset="2"/>
              </a:rPr>
              <a:t>（很多时候直接来自用户用自然语言</a:t>
            </a:r>
          </a:p>
          <a:p>
            <a:pPr eaLnBrk="1" hangingPunct="1">
              <a:buFontTx/>
              <a:buNone/>
            </a:pPr>
            <a:r>
              <a:rPr lang="zh-CN" altLang="en-US" sz="2400" b="1" dirty="0">
                <a:solidFill>
                  <a:schemeClr val="bg2"/>
                </a:solidFill>
                <a:sym typeface="Wingdings 2" panose="05020102010507070707" pitchFamily="18" charset="2"/>
              </a:rPr>
              <a:t>       书写的“问题定义”）</a:t>
            </a:r>
          </a:p>
          <a:p>
            <a:pPr eaLnBrk="1" hangingPunct="1">
              <a:buFontTx/>
              <a:buNone/>
            </a:pPr>
            <a:r>
              <a:rPr lang="zh-CN" altLang="en-US" sz="2400" b="1" dirty="0">
                <a:solidFill>
                  <a:schemeClr val="bg2"/>
                </a:solidFill>
                <a:sym typeface="Wingdings 2" panose="05020102010507070707" pitchFamily="18" charset="2"/>
              </a:rPr>
              <a:t>   </a:t>
            </a:r>
            <a:r>
              <a:rPr lang="en-US" altLang="zh-CN" sz="2400" b="1" dirty="0">
                <a:solidFill>
                  <a:schemeClr val="bg2"/>
                </a:solidFill>
                <a:sym typeface="Wingdings 2" panose="05020102010507070707" pitchFamily="18" charset="2"/>
              </a:rPr>
              <a:t>C: identify the interactions and relationships among </a:t>
            </a:r>
          </a:p>
          <a:p>
            <a:pPr eaLnBrk="1" hangingPunct="1">
              <a:buFontTx/>
              <a:buNone/>
            </a:pPr>
            <a:r>
              <a:rPr lang="en-US" altLang="zh-CN" sz="2400" b="1" dirty="0">
                <a:solidFill>
                  <a:schemeClr val="bg2"/>
                </a:solidFill>
                <a:sym typeface="Wingdings 2" panose="05020102010507070707" pitchFamily="18" charset="2"/>
              </a:rPr>
              <a:t>        objects and classes</a:t>
            </a:r>
          </a:p>
          <a:p>
            <a:pPr eaLnBrk="1" hangingPunct="1">
              <a:buFontTx/>
              <a:buNone/>
            </a:pPr>
            <a:r>
              <a:rPr lang="en-US" altLang="zh-CN" sz="2400" b="1" dirty="0">
                <a:solidFill>
                  <a:schemeClr val="bg2"/>
                </a:solidFill>
                <a:sym typeface="Wingdings 2" panose="05020102010507070707" pitchFamily="18" charset="2"/>
              </a:rPr>
              <a:t>   D: identify the other diagrams </a:t>
            </a:r>
          </a:p>
          <a:p>
            <a:pPr eaLnBrk="1" hangingPunct="1">
              <a:buFontTx/>
              <a:buNone/>
            </a:pPr>
            <a:r>
              <a:rPr lang="en-US" altLang="zh-CN" b="1" dirty="0">
                <a:solidFill>
                  <a:schemeClr val="bg2"/>
                </a:solidFill>
                <a:sym typeface="Wingdings 2" panose="05020102010507070707" pitchFamily="18" charset="2"/>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E5FE51F-1AD8-4BE8-B2B0-AA2707C379DD}" type="slidenum">
              <a:rPr kumimoji="0" lang="en-US" altLang="zh-CN" sz="2600">
                <a:solidFill>
                  <a:schemeClr val="bg1"/>
                </a:solidFill>
              </a:rPr>
              <a:pPr>
                <a:spcBef>
                  <a:spcPct val="0"/>
                </a:spcBef>
                <a:buClrTx/>
                <a:buSzTx/>
                <a:buFontTx/>
                <a:buNone/>
              </a:pPr>
              <a:t>15</a:t>
            </a:fld>
            <a:endParaRPr kumimoji="0" lang="en-US" altLang="zh-CN" sz="2600">
              <a:solidFill>
                <a:schemeClr val="bg1"/>
              </a:solidFill>
            </a:endParaRPr>
          </a:p>
        </p:txBody>
      </p:sp>
      <p:sp>
        <p:nvSpPr>
          <p:cNvPr id="28675" name="Rectangle 2"/>
          <p:cNvSpPr>
            <a:spLocks noGrp="1" noChangeArrowheads="1"/>
          </p:cNvSpPr>
          <p:nvPr>
            <p:ph type="title"/>
          </p:nvPr>
        </p:nvSpPr>
        <p:spPr/>
        <p:txBody>
          <a:bodyPr/>
          <a:lstStyle/>
          <a:p>
            <a:pPr eaLnBrk="1" hangingPunct="1"/>
            <a:r>
              <a:rPr lang="en-US" altLang="zh-CN" sz="3200"/>
              <a:t>     Chapter 6  Considering Object</a:t>
            </a:r>
          </a:p>
        </p:txBody>
      </p:sp>
      <p:sp>
        <p:nvSpPr>
          <p:cNvPr id="28676"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dirty="0">
                <a:solidFill>
                  <a:schemeClr val="bg2"/>
                </a:solidFill>
                <a:sym typeface="Wingdings 2" panose="05020102010507070707" pitchFamily="18" charset="2"/>
              </a:rPr>
              <a:t> program design </a:t>
            </a:r>
          </a:p>
          <a:p>
            <a:pPr eaLnBrk="1" hangingPunct="1">
              <a:buFontTx/>
              <a:buNone/>
            </a:pPr>
            <a:r>
              <a:rPr lang="en-US" altLang="zh-CN" sz="2400" b="1" dirty="0">
                <a:solidFill>
                  <a:schemeClr val="bg2"/>
                </a:solidFill>
                <a:sym typeface="Wingdings 2" panose="05020102010507070707" pitchFamily="18" charset="2"/>
              </a:rPr>
              <a:t>   A: computation features in the models (</a:t>
            </a:r>
            <a:r>
              <a:rPr lang="en-US" altLang="zh-CN" sz="2400" b="1" u="sng" dirty="0" err="1">
                <a:solidFill>
                  <a:srgbClr val="0000FF"/>
                </a:solidFill>
                <a:sym typeface="Wingdings 2" panose="05020102010507070707" pitchFamily="18" charset="2"/>
              </a:rPr>
              <a:t>algorithm,etc</a:t>
            </a:r>
            <a:r>
              <a:rPr lang="en-US" altLang="zh-CN" sz="2400" b="1" dirty="0">
                <a:solidFill>
                  <a:schemeClr val="bg2"/>
                </a:solidFill>
                <a:sym typeface="Wingdings 2" panose="05020102010507070707" pitchFamily="18" charset="2"/>
              </a:rPr>
              <a:t>) </a:t>
            </a:r>
          </a:p>
          <a:p>
            <a:pPr eaLnBrk="1" hangingPunct="1">
              <a:buFontTx/>
              <a:buNone/>
            </a:pPr>
            <a:r>
              <a:rPr lang="en-US" altLang="zh-CN" sz="2400" b="1" dirty="0">
                <a:solidFill>
                  <a:schemeClr val="bg2"/>
                </a:solidFill>
                <a:sym typeface="Wingdings 2" panose="05020102010507070707" pitchFamily="18" charset="2"/>
              </a:rPr>
              <a:t>   B: identify class library details </a:t>
            </a:r>
          </a:p>
          <a:p>
            <a:pPr eaLnBrk="1" hangingPunct="1">
              <a:buFontTx/>
              <a:buNone/>
            </a:pP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（在系统规模较大的时候，插入类库的设计细节是还要有一定的次序。例如自底向上或自顶向下的细节描述方法</a:t>
            </a:r>
            <a:endParaRPr lang="en-US" altLang="zh-CN" sz="2400" b="1" dirty="0">
              <a:solidFill>
                <a:schemeClr val="bg2"/>
              </a:solidFill>
              <a:sym typeface="Wingdings 2" panose="05020102010507070707" pitchFamily="18" charset="2"/>
            </a:endParaRPr>
          </a:p>
          <a:p>
            <a:pPr eaLnBrk="1" hangingPunct="1">
              <a:buFontTx/>
              <a:buNone/>
            </a:pP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即较复杂的类图结构细节化时的次序问题。）</a:t>
            </a:r>
          </a:p>
          <a:p>
            <a:pPr eaLnBrk="1" hangingPunct="1">
              <a:buFontTx/>
              <a:buNone/>
            </a:pPr>
            <a:r>
              <a:rPr lang="zh-CN" altLang="en-US" sz="2400" b="1" dirty="0">
                <a:solidFill>
                  <a:schemeClr val="bg2"/>
                </a:solidFill>
                <a:sym typeface="Wingdings 2" panose="05020102010507070707" pitchFamily="18" charset="2"/>
              </a:rPr>
              <a:t>   </a:t>
            </a:r>
            <a:r>
              <a:rPr lang="en-US" altLang="zh-CN" sz="2400" b="1" dirty="0">
                <a:solidFill>
                  <a:schemeClr val="bg2"/>
                </a:solidFill>
                <a:sym typeface="Wingdings 2" panose="05020102010507070707" pitchFamily="18" charset="2"/>
              </a:rPr>
              <a:t>C: consider nonfunctional requirements </a:t>
            </a:r>
          </a:p>
          <a:p>
            <a:pPr eaLnBrk="1" hangingPunct="1">
              <a:buFontTx/>
              <a:buNone/>
            </a:pP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（根据非功能性需求进行追加式的设计以确保软件设计质量。）</a:t>
            </a:r>
            <a:endParaRPr lang="en-US" altLang="zh-CN" sz="2400" b="1" dirty="0">
              <a:solidFill>
                <a:schemeClr val="bg2"/>
              </a:solidFill>
              <a:sym typeface="Wingdings 2" panose="05020102010507070707" pitchFamily="18" charset="2"/>
            </a:endParaRPr>
          </a:p>
          <a:p>
            <a:pPr eaLnBrk="1" hangingPunct="1">
              <a:buFontTx/>
              <a:buNone/>
            </a:pP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基本对应的详细设计手段及其附加说明。</a:t>
            </a:r>
          </a:p>
          <a:p>
            <a:pPr eaLnBrk="1" hangingPunct="1">
              <a:buFontTx/>
              <a:buNone/>
            </a:pP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有时不得不修改某些系统设计。</a:t>
            </a:r>
            <a:endParaRPr lang="en-US" altLang="zh-CN" sz="2400" b="1" dirty="0">
              <a:solidFill>
                <a:schemeClr val="bg2"/>
              </a:solidFill>
              <a:sym typeface="Wingdings 2" panose="05020102010507070707" pitchFamily="18" charset="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41D0D46-0E29-44ED-B5D7-D75EC5A52BFA}" type="slidenum">
              <a:rPr kumimoji="0" lang="en-US" altLang="zh-CN" sz="2600">
                <a:solidFill>
                  <a:schemeClr val="bg1"/>
                </a:solidFill>
              </a:rPr>
              <a:pPr>
                <a:spcBef>
                  <a:spcPct val="0"/>
                </a:spcBef>
                <a:buClrTx/>
                <a:buSzTx/>
                <a:buFontTx/>
                <a:buNone/>
              </a:pPr>
              <a:t>16</a:t>
            </a:fld>
            <a:endParaRPr kumimoji="0" lang="en-US" altLang="zh-CN" sz="2600">
              <a:solidFill>
                <a:schemeClr val="bg1"/>
              </a:solidFill>
            </a:endParaRPr>
          </a:p>
        </p:txBody>
      </p:sp>
      <p:sp>
        <p:nvSpPr>
          <p:cNvPr id="30723" name="Rectangle 2"/>
          <p:cNvSpPr>
            <a:spLocks noGrp="1" noChangeArrowheads="1"/>
          </p:cNvSpPr>
          <p:nvPr>
            <p:ph type="title"/>
          </p:nvPr>
        </p:nvSpPr>
        <p:spPr/>
        <p:txBody>
          <a:bodyPr/>
          <a:lstStyle/>
          <a:p>
            <a:pPr eaLnBrk="1" hangingPunct="1"/>
            <a:r>
              <a:rPr lang="en-US" altLang="zh-CN" sz="3200"/>
              <a:t>     Chapter 6  Considering Object</a:t>
            </a:r>
          </a:p>
        </p:txBody>
      </p:sp>
      <p:sp>
        <p:nvSpPr>
          <p:cNvPr id="30724" name="Rectangle 3"/>
          <p:cNvSpPr>
            <a:spLocks noGrp="1" noChangeArrowheads="1"/>
          </p:cNvSpPr>
          <p:nvPr>
            <p:ph type="body" idx="1"/>
          </p:nvPr>
        </p:nvSpPr>
        <p:spPr>
          <a:xfrm>
            <a:off x="755576" y="1700808"/>
            <a:ext cx="8388424" cy="5157192"/>
          </a:xfrm>
        </p:spPr>
        <p:txBody>
          <a:bodyPr/>
          <a:lstStyle/>
          <a:p>
            <a:pPr eaLnBrk="1" hangingPunct="1">
              <a:buFontTx/>
              <a:buNone/>
            </a:pPr>
            <a:r>
              <a:rPr lang="en-US" altLang="zh-CN" b="1" dirty="0"/>
              <a:t>4. OO Coding and Testing</a:t>
            </a:r>
            <a:r>
              <a:rPr lang="zh-CN" altLang="en-US" sz="2400" b="1" dirty="0"/>
              <a:t>（</a:t>
            </a:r>
            <a:r>
              <a:rPr lang="en-US" altLang="zh-CN" sz="2400" b="1" dirty="0"/>
              <a:t>OO</a:t>
            </a:r>
            <a:r>
              <a:rPr lang="zh-CN" altLang="en-US" sz="2400" b="1" dirty="0"/>
              <a:t>编码和测试）</a:t>
            </a:r>
          </a:p>
          <a:p>
            <a:pPr eaLnBrk="1" hangingPunct="1">
              <a:buFontTx/>
              <a:buNone/>
            </a:pPr>
            <a:r>
              <a:rPr lang="zh-CN" altLang="en-US" sz="2400" b="1" dirty="0">
                <a:solidFill>
                  <a:schemeClr val="bg2"/>
                </a:solidFill>
                <a:sym typeface="Wingdings 2" panose="05020102010507070707" pitchFamily="18" charset="2"/>
              </a:rPr>
              <a:t>  </a:t>
            </a:r>
            <a:r>
              <a:rPr lang="en-US" altLang="zh-CN" sz="2400" b="1" dirty="0">
                <a:solidFill>
                  <a:schemeClr val="bg2"/>
                </a:solidFill>
                <a:sym typeface="Wingdings 2" panose="05020102010507070707" pitchFamily="18" charset="2"/>
              </a:rPr>
              <a:t>OO Coding: translating the models to an OO </a:t>
            </a:r>
          </a:p>
          <a:p>
            <a:pPr eaLnBrk="1" hangingPunct="1">
              <a:buFontTx/>
              <a:buNone/>
            </a:pPr>
            <a:r>
              <a:rPr lang="en-US" altLang="zh-CN" sz="2400" b="1" dirty="0">
                <a:solidFill>
                  <a:schemeClr val="bg2"/>
                </a:solidFill>
                <a:sym typeface="Wingdings 2" panose="05020102010507070707" pitchFamily="18" charset="2"/>
              </a:rPr>
              <a:t>                           programming language </a:t>
            </a:r>
          </a:p>
          <a:p>
            <a:pPr eaLnBrk="1" hangingPunct="1">
              <a:buFontTx/>
              <a:buNone/>
            </a:pPr>
            <a:r>
              <a:rPr lang="en-US" altLang="zh-CN" sz="2400" b="1" dirty="0">
                <a:solidFill>
                  <a:schemeClr val="bg2"/>
                </a:solidFill>
                <a:sym typeface="Wingdings 2" panose="05020102010507070707" pitchFamily="18" charset="2"/>
              </a:rPr>
              <a:t>  </a:t>
            </a:r>
            <a:r>
              <a:rPr lang="en-US" altLang="zh-CN" sz="2400" b="1" dirty="0">
                <a:solidFill>
                  <a:srgbClr val="FF0066"/>
                </a:solidFill>
                <a:sym typeface="Wingdings 2" panose="05020102010507070707" pitchFamily="18" charset="2"/>
              </a:rPr>
              <a:t>OO Testing</a:t>
            </a:r>
            <a:r>
              <a:rPr lang="en-US" altLang="zh-CN" sz="2400" b="1" dirty="0">
                <a:solidFill>
                  <a:schemeClr val="bg2"/>
                </a:solidFill>
                <a:sym typeface="Wingdings 2" panose="05020102010507070707" pitchFamily="18" charset="2"/>
              </a:rPr>
              <a:t>: a series of testing activities include unit</a:t>
            </a:r>
          </a:p>
          <a:p>
            <a:pPr eaLnBrk="1" hangingPunct="1">
              <a:buFontTx/>
              <a:buNone/>
            </a:pPr>
            <a:r>
              <a:rPr lang="en-US" altLang="zh-CN" sz="2400" b="1" dirty="0">
                <a:solidFill>
                  <a:schemeClr val="bg2"/>
                </a:solidFill>
                <a:sym typeface="Wingdings 2" panose="05020102010507070707" pitchFamily="18" charset="2"/>
              </a:rPr>
              <a:t>                           test, integration test, system test and </a:t>
            </a:r>
          </a:p>
          <a:p>
            <a:pPr eaLnBrk="1" hangingPunct="1">
              <a:buFontTx/>
              <a:buNone/>
            </a:pPr>
            <a:r>
              <a:rPr lang="en-US" altLang="zh-CN" sz="2400" b="1" dirty="0">
                <a:solidFill>
                  <a:schemeClr val="bg2"/>
                </a:solidFill>
                <a:sym typeface="Wingdings 2" panose="05020102010507070707" pitchFamily="18" charset="2"/>
              </a:rPr>
              <a:t>                           acceptance test </a:t>
            </a:r>
          </a:p>
          <a:p>
            <a:pPr eaLnBrk="1" hangingPunct="1">
              <a:buFontTx/>
              <a:buNone/>
            </a:pPr>
            <a:r>
              <a:rPr lang="en-US" altLang="zh-CN" sz="2400" b="1" dirty="0">
                <a:solidFill>
                  <a:schemeClr val="bg2"/>
                </a:solidFill>
                <a:sym typeface="Wingdings 2" panose="05020102010507070707" pitchFamily="18" charset="2"/>
              </a:rPr>
              <a:t>  </a:t>
            </a:r>
            <a:r>
              <a:rPr lang="en-US" altLang="zh-CN" sz="2400" b="1" dirty="0">
                <a:solidFill>
                  <a:srgbClr val="FF0066"/>
                </a:solidFill>
                <a:sym typeface="Wingdings 2" panose="05020102010507070707" pitchFamily="18" charset="2"/>
              </a:rPr>
              <a:t>OO testing</a:t>
            </a:r>
            <a:r>
              <a:rPr lang="en-US" altLang="zh-CN" sz="2400" b="1" dirty="0">
                <a:solidFill>
                  <a:schemeClr val="bg2"/>
                </a:solidFill>
                <a:sym typeface="Wingdings 2" panose="05020102010507070707" pitchFamily="18" charset="2"/>
              </a:rPr>
              <a:t> </a:t>
            </a:r>
            <a:r>
              <a:rPr lang="en-US" altLang="zh-CN" sz="2400" b="1" u="sng" dirty="0">
                <a:solidFill>
                  <a:srgbClr val="0000FF"/>
                </a:solidFill>
                <a:sym typeface="Wingdings 2" panose="05020102010507070707" pitchFamily="18" charset="2"/>
              </a:rPr>
              <a:t>example </a:t>
            </a:r>
            <a:r>
              <a:rPr lang="en-US" altLang="zh-CN" sz="2400" b="1" dirty="0">
                <a:solidFill>
                  <a:schemeClr val="bg2"/>
                </a:solidFill>
                <a:sym typeface="Wingdings 2" panose="05020102010507070707" pitchFamily="18" charset="2"/>
              </a:rPr>
              <a:t>(Fig6.X,  </a:t>
            </a:r>
            <a:r>
              <a:rPr lang="zh-CN" altLang="en-US" sz="2400" b="1" dirty="0">
                <a:solidFill>
                  <a:schemeClr val="bg2"/>
                </a:solidFill>
                <a:sym typeface="Wingdings 2" panose="05020102010507070707" pitchFamily="18" charset="2"/>
              </a:rPr>
              <a:t>见下页</a:t>
            </a:r>
            <a:r>
              <a:rPr lang="en-US" altLang="zh-CN" sz="2400" b="1" dirty="0">
                <a:solidFill>
                  <a:schemeClr val="bg2"/>
                </a:solidFill>
                <a:sym typeface="Wingdings 2" panose="05020102010507070707" pitchFamily="18" charset="2"/>
              </a:rPr>
              <a:t>) </a:t>
            </a:r>
          </a:p>
          <a:p>
            <a:pPr eaLnBrk="1" hangingPunct="1">
              <a:buFontTx/>
              <a:buNone/>
            </a:pPr>
            <a:r>
              <a:rPr lang="en-US" altLang="zh-CN" sz="2400" b="1" dirty="0">
                <a:solidFill>
                  <a:schemeClr val="bg2"/>
                </a:solidFill>
                <a:sym typeface="Wingdings 2" panose="05020102010507070707" pitchFamily="18" charset="2"/>
              </a:rPr>
              <a:t>     ----combined OO’s feature, so unit test involves not</a:t>
            </a:r>
          </a:p>
          <a:p>
            <a:pPr eaLnBrk="1" hangingPunct="1">
              <a:buFontTx/>
              <a:buNone/>
            </a:pPr>
            <a:r>
              <a:rPr lang="en-US" altLang="zh-CN" sz="2400" b="1" dirty="0">
                <a:solidFill>
                  <a:schemeClr val="bg2"/>
                </a:solidFill>
                <a:sym typeface="Wingdings 2" panose="05020102010507070707" pitchFamily="18" charset="2"/>
              </a:rPr>
              <a:t>          only classes related in a function,  but also the </a:t>
            </a:r>
          </a:p>
          <a:p>
            <a:pPr eaLnBrk="1" hangingPunct="1">
              <a:buFontTx/>
              <a:buNone/>
            </a:pPr>
            <a:r>
              <a:rPr lang="en-US" altLang="zh-CN" sz="2400" b="1" dirty="0">
                <a:solidFill>
                  <a:schemeClr val="bg2"/>
                </a:solidFill>
                <a:sym typeface="Wingdings 2" panose="05020102010507070707" pitchFamily="18" charset="2"/>
              </a:rPr>
              <a:t>          class hierarchy itself . </a:t>
            </a:r>
            <a:r>
              <a:rPr lang="zh-CN" altLang="en-US" sz="2400" b="1" dirty="0">
                <a:solidFill>
                  <a:schemeClr val="bg2"/>
                </a:solidFill>
                <a:sym typeface="Wingdings 2" panose="05020102010507070707" pitchFamily="18" charset="2"/>
              </a:rPr>
              <a:t>（</a:t>
            </a:r>
            <a:r>
              <a:rPr lang="zh-CN" altLang="en-US" sz="2000" b="1" dirty="0">
                <a:solidFill>
                  <a:schemeClr val="bg2"/>
                </a:solidFill>
                <a:sym typeface="Wingdings 2" panose="05020102010507070707" pitchFamily="18" charset="2"/>
              </a:rPr>
              <a:t>触及：比如覆盖不小心写成重载）</a:t>
            </a:r>
            <a:endParaRPr lang="en-US" altLang="zh-CN" sz="2000" b="1" dirty="0">
              <a:solidFill>
                <a:schemeClr val="bg2"/>
              </a:solidFill>
              <a:sym typeface="Wingdings 2" panose="05020102010507070707" pitchFamily="18" charset="2"/>
            </a:endParaRPr>
          </a:p>
          <a:p>
            <a:pPr eaLnBrk="1" hangingPunct="1">
              <a:buFontTx/>
              <a:buNone/>
            </a:pP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实际的</a:t>
            </a:r>
            <a:r>
              <a:rPr lang="en-US" altLang="zh-CN" sz="2400" b="1" dirty="0">
                <a:solidFill>
                  <a:schemeClr val="bg2"/>
                </a:solidFill>
                <a:sym typeface="Wingdings 2" panose="05020102010507070707" pitchFamily="18" charset="2"/>
              </a:rPr>
              <a:t>OO</a:t>
            </a:r>
            <a:r>
              <a:rPr lang="zh-CN" altLang="en-US" sz="2400" b="1" dirty="0">
                <a:solidFill>
                  <a:schemeClr val="bg2"/>
                </a:solidFill>
                <a:sym typeface="Wingdings 2" panose="05020102010507070707" pitchFamily="18" charset="2"/>
              </a:rPr>
              <a:t>测试过程将有依据</a:t>
            </a:r>
            <a:r>
              <a:rPr lang="en-US" altLang="zh-CN" sz="2400" b="1" dirty="0">
                <a:solidFill>
                  <a:schemeClr val="bg2"/>
                </a:solidFill>
                <a:sym typeface="Wingdings 2" panose="05020102010507070707" pitchFamily="18" charset="2"/>
              </a:rPr>
              <a:t>OO</a:t>
            </a:r>
            <a:r>
              <a:rPr lang="zh-CN" altLang="en-US" sz="2400" b="1" dirty="0">
                <a:solidFill>
                  <a:schemeClr val="bg2"/>
                </a:solidFill>
                <a:sym typeface="Wingdings 2" panose="05020102010507070707" pitchFamily="18" charset="2"/>
              </a:rPr>
              <a:t>特点的细分方案。</a:t>
            </a:r>
            <a:endParaRPr lang="en-US" altLang="zh-CN" sz="2400" b="1" dirty="0">
              <a:solidFill>
                <a:schemeClr val="bg2"/>
              </a:solidFill>
              <a:sym typeface="Wingdings 2" panose="05020102010507070707" pitchFamily="18" charset="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57C48FA-7B84-4E55-844D-0E557C77F115}" type="slidenum">
              <a:rPr kumimoji="0" lang="en-US" altLang="zh-CN" sz="2600">
                <a:solidFill>
                  <a:schemeClr val="bg1"/>
                </a:solidFill>
              </a:rPr>
              <a:pPr>
                <a:spcBef>
                  <a:spcPct val="0"/>
                </a:spcBef>
                <a:buClrTx/>
                <a:buSzTx/>
                <a:buFontTx/>
                <a:buNone/>
              </a:pPr>
              <a:t>17</a:t>
            </a:fld>
            <a:endParaRPr kumimoji="0" lang="en-US" altLang="zh-CN" sz="2600">
              <a:solidFill>
                <a:schemeClr val="bg1"/>
              </a:solidFill>
            </a:endParaRPr>
          </a:p>
        </p:txBody>
      </p:sp>
      <p:sp>
        <p:nvSpPr>
          <p:cNvPr id="32771" name="Rectangle 4"/>
          <p:cNvSpPr>
            <a:spLocks noChangeArrowheads="1"/>
          </p:cNvSpPr>
          <p:nvPr/>
        </p:nvSpPr>
        <p:spPr bwMode="auto">
          <a:xfrm>
            <a:off x="179388" y="0"/>
            <a:ext cx="8964612"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grpSp>
        <p:nvGrpSpPr>
          <p:cNvPr id="32772" name="Group 5"/>
          <p:cNvGrpSpPr>
            <a:grpSpLocks/>
          </p:cNvGrpSpPr>
          <p:nvPr/>
        </p:nvGrpSpPr>
        <p:grpSpPr bwMode="auto">
          <a:xfrm>
            <a:off x="468313" y="0"/>
            <a:ext cx="7896225" cy="5734050"/>
            <a:chOff x="1148" y="190"/>
            <a:chExt cx="4083" cy="3266"/>
          </a:xfrm>
        </p:grpSpPr>
        <p:sp>
          <p:nvSpPr>
            <p:cNvPr id="32774" name="Rectangle 6"/>
            <p:cNvSpPr>
              <a:spLocks noChangeArrowheads="1"/>
            </p:cNvSpPr>
            <p:nvPr/>
          </p:nvSpPr>
          <p:spPr bwMode="auto">
            <a:xfrm>
              <a:off x="1824" y="528"/>
              <a:ext cx="1728" cy="432"/>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Comic Sans MS" panose="030F0702030302020204" pitchFamily="66" charset="0"/>
                </a:rPr>
                <a:t>System</a:t>
              </a:r>
            </a:p>
          </p:txBody>
        </p:sp>
        <p:sp>
          <p:nvSpPr>
            <p:cNvPr id="32775" name="Rectangle 7"/>
            <p:cNvSpPr>
              <a:spLocks noChangeArrowheads="1"/>
            </p:cNvSpPr>
            <p:nvPr/>
          </p:nvSpPr>
          <p:spPr bwMode="auto">
            <a:xfrm>
              <a:off x="1824" y="1104"/>
              <a:ext cx="1728" cy="432"/>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Comic Sans MS" panose="030F0702030302020204" pitchFamily="66" charset="0"/>
                </a:rPr>
                <a:t>Subsystem</a:t>
              </a:r>
            </a:p>
          </p:txBody>
        </p:sp>
        <p:sp>
          <p:nvSpPr>
            <p:cNvPr id="32776" name="Rectangle 8"/>
            <p:cNvSpPr>
              <a:spLocks noChangeArrowheads="1"/>
            </p:cNvSpPr>
            <p:nvPr/>
          </p:nvSpPr>
          <p:spPr bwMode="auto">
            <a:xfrm>
              <a:off x="1776" y="2112"/>
              <a:ext cx="1728" cy="432"/>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Comic Sans MS" panose="030F0702030302020204" pitchFamily="66" charset="0"/>
                </a:rPr>
                <a:t>Class Hierarchy</a:t>
              </a:r>
            </a:p>
          </p:txBody>
        </p:sp>
        <p:sp>
          <p:nvSpPr>
            <p:cNvPr id="32777" name="Rectangle 9"/>
            <p:cNvSpPr>
              <a:spLocks noChangeArrowheads="1"/>
            </p:cNvSpPr>
            <p:nvPr/>
          </p:nvSpPr>
          <p:spPr bwMode="auto">
            <a:xfrm>
              <a:off x="1776" y="2688"/>
              <a:ext cx="1728" cy="432"/>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Comic Sans MS" panose="030F0702030302020204" pitchFamily="66" charset="0"/>
                </a:rPr>
                <a:t>Class</a:t>
              </a:r>
            </a:p>
          </p:txBody>
        </p:sp>
        <p:sp>
          <p:nvSpPr>
            <p:cNvPr id="32778" name="Text Box 10"/>
            <p:cNvSpPr txBox="1">
              <a:spLocks noChangeArrowheads="1"/>
            </p:cNvSpPr>
            <p:nvPr/>
          </p:nvSpPr>
          <p:spPr bwMode="auto">
            <a:xfrm>
              <a:off x="3600" y="816"/>
              <a:ext cx="72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latin typeface="Comic Sans MS" panose="030F0702030302020204" pitchFamily="66" charset="0"/>
                </a:rPr>
                <a:t>System testing</a:t>
              </a:r>
            </a:p>
          </p:txBody>
        </p:sp>
        <p:sp>
          <p:nvSpPr>
            <p:cNvPr id="32779" name="Arc 11"/>
            <p:cNvSpPr>
              <a:spLocks/>
            </p:cNvSpPr>
            <p:nvPr/>
          </p:nvSpPr>
          <p:spPr bwMode="auto">
            <a:xfrm>
              <a:off x="3552" y="672"/>
              <a:ext cx="288"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sq">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2780" name="Arc 12"/>
            <p:cNvSpPr>
              <a:spLocks/>
            </p:cNvSpPr>
            <p:nvPr/>
          </p:nvSpPr>
          <p:spPr bwMode="auto">
            <a:xfrm flipV="1">
              <a:off x="3552" y="1152"/>
              <a:ext cx="336"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sq">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2781" name="Text Box 13"/>
            <p:cNvSpPr txBox="1">
              <a:spLocks noChangeArrowheads="1"/>
            </p:cNvSpPr>
            <p:nvPr/>
          </p:nvSpPr>
          <p:spPr bwMode="auto">
            <a:xfrm>
              <a:off x="3648" y="2428"/>
              <a:ext cx="72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latin typeface="Comic Sans MS" panose="030F0702030302020204" pitchFamily="66" charset="0"/>
                </a:rPr>
                <a:t>Unit testing</a:t>
              </a:r>
            </a:p>
          </p:txBody>
        </p:sp>
        <p:sp>
          <p:nvSpPr>
            <p:cNvPr id="32782" name="Arc 14"/>
            <p:cNvSpPr>
              <a:spLocks/>
            </p:cNvSpPr>
            <p:nvPr/>
          </p:nvSpPr>
          <p:spPr bwMode="auto">
            <a:xfrm>
              <a:off x="3504" y="2256"/>
              <a:ext cx="288" cy="216"/>
            </a:xfrm>
            <a:custGeom>
              <a:avLst/>
              <a:gdLst>
                <a:gd name="T0" fmla="*/ 0 w 21600"/>
                <a:gd name="T1" fmla="*/ 0 h 24202"/>
                <a:gd name="T2" fmla="*/ 0 w 21600"/>
                <a:gd name="T3" fmla="*/ 0 h 24202"/>
                <a:gd name="T4" fmla="*/ 0 w 21600"/>
                <a:gd name="T5" fmla="*/ 0 h 24202"/>
                <a:gd name="T6" fmla="*/ 0 60000 65536"/>
                <a:gd name="T7" fmla="*/ 0 60000 65536"/>
                <a:gd name="T8" fmla="*/ 0 60000 65536"/>
                <a:gd name="T9" fmla="*/ 0 w 21600"/>
                <a:gd name="T10" fmla="*/ 0 h 24202"/>
                <a:gd name="T11" fmla="*/ 21600 w 21600"/>
                <a:gd name="T12" fmla="*/ 24202 h 24202"/>
              </a:gdLst>
              <a:ahLst/>
              <a:cxnLst>
                <a:cxn ang="T6">
                  <a:pos x="T0" y="T1"/>
                </a:cxn>
                <a:cxn ang="T7">
                  <a:pos x="T2" y="T3"/>
                </a:cxn>
                <a:cxn ang="T8">
                  <a:pos x="T4" y="T5"/>
                </a:cxn>
              </a:cxnLst>
              <a:rect l="T9" t="T10" r="T11" b="T12"/>
              <a:pathLst>
                <a:path w="21600" h="24202" fill="none" extrusionOk="0">
                  <a:moveTo>
                    <a:pt x="-1" y="0"/>
                  </a:moveTo>
                  <a:cubicBezTo>
                    <a:pt x="11929" y="0"/>
                    <a:pt x="21600" y="9670"/>
                    <a:pt x="21600" y="21600"/>
                  </a:cubicBezTo>
                  <a:cubicBezTo>
                    <a:pt x="21600" y="22469"/>
                    <a:pt x="21547" y="23338"/>
                    <a:pt x="21442" y="24201"/>
                  </a:cubicBezTo>
                </a:path>
                <a:path w="21600" h="24202" stroke="0" extrusionOk="0">
                  <a:moveTo>
                    <a:pt x="-1" y="0"/>
                  </a:moveTo>
                  <a:cubicBezTo>
                    <a:pt x="11929" y="0"/>
                    <a:pt x="21600" y="9670"/>
                    <a:pt x="21600" y="21600"/>
                  </a:cubicBezTo>
                  <a:cubicBezTo>
                    <a:pt x="21600" y="22469"/>
                    <a:pt x="21547" y="23338"/>
                    <a:pt x="21442" y="24201"/>
                  </a:cubicBezTo>
                  <a:lnTo>
                    <a:pt x="0" y="21600"/>
                  </a:lnTo>
                  <a:lnTo>
                    <a:pt x="-1" y="0"/>
                  </a:lnTo>
                  <a:close/>
                </a:path>
              </a:pathLst>
            </a:custGeom>
            <a:noFill/>
            <a:ln w="12700" cap="sq">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2783" name="Arc 15"/>
            <p:cNvSpPr>
              <a:spLocks/>
            </p:cNvSpPr>
            <p:nvPr/>
          </p:nvSpPr>
          <p:spPr bwMode="auto">
            <a:xfrm flipV="1">
              <a:off x="3504" y="2784"/>
              <a:ext cx="336"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sq">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2784" name="Line 16"/>
            <p:cNvSpPr>
              <a:spLocks noChangeShapeType="1"/>
            </p:cNvSpPr>
            <p:nvPr/>
          </p:nvSpPr>
          <p:spPr bwMode="auto">
            <a:xfrm flipV="1">
              <a:off x="1488" y="288"/>
              <a:ext cx="0" cy="3168"/>
            </a:xfrm>
            <a:prstGeom prst="line">
              <a:avLst/>
            </a:prstGeom>
            <a:noFill/>
            <a:ln w="28575" cap="sq">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5" name="Text Box 17"/>
            <p:cNvSpPr txBox="1">
              <a:spLocks noChangeArrowheads="1"/>
            </p:cNvSpPr>
            <p:nvPr/>
          </p:nvSpPr>
          <p:spPr bwMode="auto">
            <a:xfrm rot="10800000">
              <a:off x="1148" y="675"/>
              <a:ext cx="237" cy="2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vert="eaVert">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latin typeface="Comic Sans MS" panose="030F0702030302020204" pitchFamily="66" charset="0"/>
                </a:rPr>
                <a:t>Abstraction level</a:t>
              </a:r>
            </a:p>
          </p:txBody>
        </p:sp>
        <p:sp>
          <p:nvSpPr>
            <p:cNvPr id="32786" name="Line 18"/>
            <p:cNvSpPr>
              <a:spLocks noChangeShapeType="1"/>
            </p:cNvSpPr>
            <p:nvPr/>
          </p:nvSpPr>
          <p:spPr bwMode="auto">
            <a:xfrm flipV="1">
              <a:off x="4416" y="1104"/>
              <a:ext cx="0" cy="2352"/>
            </a:xfrm>
            <a:prstGeom prst="line">
              <a:avLst/>
            </a:prstGeom>
            <a:noFill/>
            <a:ln w="28575" cap="sq">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7" name="Text Box 19"/>
            <p:cNvSpPr txBox="1">
              <a:spLocks noChangeArrowheads="1"/>
            </p:cNvSpPr>
            <p:nvPr/>
          </p:nvSpPr>
          <p:spPr bwMode="auto">
            <a:xfrm rot="10800000">
              <a:off x="4515" y="1447"/>
              <a:ext cx="237" cy="1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vert="eaVert">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latin typeface="Comic Sans MS" panose="030F0702030302020204" pitchFamily="66" charset="0"/>
                </a:rPr>
                <a:t>Integration testing</a:t>
              </a:r>
            </a:p>
          </p:txBody>
        </p:sp>
        <p:sp>
          <p:nvSpPr>
            <p:cNvPr id="32788" name="Line 20"/>
            <p:cNvSpPr>
              <a:spLocks noChangeShapeType="1"/>
            </p:cNvSpPr>
            <p:nvPr/>
          </p:nvSpPr>
          <p:spPr bwMode="auto">
            <a:xfrm flipV="1">
              <a:off x="4944" y="624"/>
              <a:ext cx="0" cy="576"/>
            </a:xfrm>
            <a:prstGeom prst="line">
              <a:avLst/>
            </a:prstGeom>
            <a:noFill/>
            <a:ln w="28575" cap="sq">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9" name="Text Box 21"/>
            <p:cNvSpPr txBox="1">
              <a:spLocks noChangeArrowheads="1"/>
            </p:cNvSpPr>
            <p:nvPr/>
          </p:nvSpPr>
          <p:spPr bwMode="auto">
            <a:xfrm rot="10800000">
              <a:off x="4994" y="190"/>
              <a:ext cx="237" cy="1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vert="eaVert">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latin typeface="Comic Sans MS" panose="030F0702030302020204" pitchFamily="66" charset="0"/>
                </a:rPr>
                <a:t>Acceptance testing</a:t>
              </a:r>
            </a:p>
          </p:txBody>
        </p:sp>
      </p:grpSp>
      <p:sp>
        <p:nvSpPr>
          <p:cNvPr id="32773" name="Rectangle 22"/>
          <p:cNvSpPr>
            <a:spLocks noChangeArrowheads="1"/>
          </p:cNvSpPr>
          <p:nvPr/>
        </p:nvSpPr>
        <p:spPr bwMode="auto">
          <a:xfrm>
            <a:off x="611188" y="6092825"/>
            <a:ext cx="7777162" cy="457200"/>
          </a:xfrm>
          <a:prstGeom prst="rect">
            <a:avLst/>
          </a:prstGeom>
          <a:noFill/>
          <a:ln w="9525">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2400" b="1">
                <a:solidFill>
                  <a:schemeClr val="tx2"/>
                </a:solidFill>
              </a:rPr>
              <a:t>Fig 6.X Relationship of testing types to OO structure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DD323B6-365D-46CF-932F-5B240412AB57}" type="slidenum">
              <a:rPr kumimoji="0" lang="en-US" altLang="zh-CN" sz="2600">
                <a:solidFill>
                  <a:schemeClr val="bg1"/>
                </a:solidFill>
              </a:rPr>
              <a:pPr>
                <a:spcBef>
                  <a:spcPct val="0"/>
                </a:spcBef>
                <a:buClrTx/>
                <a:buSzTx/>
                <a:buFontTx/>
                <a:buNone/>
              </a:pPr>
              <a:t>18</a:t>
            </a:fld>
            <a:endParaRPr kumimoji="0" lang="en-US" altLang="zh-CN" sz="2600">
              <a:solidFill>
                <a:schemeClr val="bg1"/>
              </a:solidFill>
            </a:endParaRPr>
          </a:p>
        </p:txBody>
      </p:sp>
      <p:sp>
        <p:nvSpPr>
          <p:cNvPr id="34819" name="Rectangle 2"/>
          <p:cNvSpPr>
            <a:spLocks noGrp="1" noChangeArrowheads="1"/>
          </p:cNvSpPr>
          <p:nvPr>
            <p:ph type="title"/>
          </p:nvPr>
        </p:nvSpPr>
        <p:spPr/>
        <p:txBody>
          <a:bodyPr/>
          <a:lstStyle/>
          <a:p>
            <a:pPr eaLnBrk="1" hangingPunct="1"/>
            <a:r>
              <a:rPr lang="en-US" altLang="zh-CN" sz="3200"/>
              <a:t>     Chapter 6  Considering Object</a:t>
            </a:r>
          </a:p>
        </p:txBody>
      </p:sp>
      <p:sp>
        <p:nvSpPr>
          <p:cNvPr id="34820"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a:t>6.3 Use Cases (model)</a:t>
            </a:r>
            <a:r>
              <a:rPr lang="en-US" altLang="zh-CN" sz="2400" b="1" dirty="0"/>
              <a:t> </a:t>
            </a:r>
            <a:r>
              <a:rPr lang="zh-CN" altLang="en-US" b="1" dirty="0"/>
              <a:t>（用例</a:t>
            </a:r>
            <a:r>
              <a:rPr lang="en-US" altLang="zh-CN" b="1" dirty="0"/>
              <a:t>[</a:t>
            </a:r>
            <a:r>
              <a:rPr lang="zh-CN" altLang="en-US" b="1" dirty="0"/>
              <a:t>模型</a:t>
            </a:r>
            <a:r>
              <a:rPr lang="en-US" altLang="zh-CN" b="1" dirty="0"/>
              <a:t>]</a:t>
            </a:r>
            <a:r>
              <a:rPr lang="zh-CN" altLang="en-US" b="1" dirty="0"/>
              <a:t>）</a:t>
            </a:r>
          </a:p>
          <a:p>
            <a:pPr eaLnBrk="1" hangingPunct="1">
              <a:buFontTx/>
              <a:buNone/>
            </a:pPr>
            <a:r>
              <a:rPr lang="zh-CN" altLang="en-US" sz="2400" b="1" dirty="0"/>
              <a:t> </a:t>
            </a:r>
            <a:r>
              <a:rPr lang="en-US" altLang="zh-CN" sz="2400" b="1" u="sng" dirty="0">
                <a:solidFill>
                  <a:srgbClr val="0000FF"/>
                </a:solidFill>
              </a:rPr>
              <a:t>Note</a:t>
            </a:r>
            <a:r>
              <a:rPr lang="en-US" altLang="zh-CN" sz="2400" b="1" dirty="0"/>
              <a:t>: OO development                  capturing requirement </a:t>
            </a:r>
          </a:p>
          <a:p>
            <a:pPr eaLnBrk="1" hangingPunct="1">
              <a:buFontTx/>
              <a:buNone/>
            </a:pPr>
            <a:r>
              <a:rPr lang="en-US" altLang="zh-CN" sz="2400" b="1" dirty="0"/>
              <a:t>                                  </a:t>
            </a:r>
            <a:r>
              <a:rPr lang="en-US" altLang="zh-CN" sz="3200" b="1" baseline="40000" dirty="0"/>
              <a:t>by use case diagram</a:t>
            </a:r>
            <a:r>
              <a:rPr lang="en-US" altLang="zh-CN" sz="2400" b="1" dirty="0"/>
              <a:t>    </a:t>
            </a:r>
          </a:p>
          <a:p>
            <a:pPr eaLnBrk="1" hangingPunct="1">
              <a:buFontTx/>
              <a:buNone/>
            </a:pPr>
            <a:r>
              <a:rPr lang="en-US" altLang="zh-CN" b="1" dirty="0"/>
              <a:t>1. Composition (</a:t>
            </a:r>
            <a:r>
              <a:rPr lang="zh-CN" altLang="en-US" b="1" dirty="0"/>
              <a:t>组成</a:t>
            </a:r>
            <a:r>
              <a:rPr lang="en-US" altLang="zh-CN" b="1" dirty="0"/>
              <a:t>) of Use Case Diagram </a:t>
            </a:r>
          </a:p>
          <a:p>
            <a:pPr eaLnBrk="1" hangingPunct="1">
              <a:buFontTx/>
              <a:buNone/>
            </a:pPr>
            <a:r>
              <a:rPr lang="en-US" altLang="zh-CN" sz="2000" b="1" dirty="0"/>
              <a:t> </a:t>
            </a:r>
            <a:r>
              <a:rPr lang="en-US" altLang="zh-CN" sz="2400" b="1" dirty="0">
                <a:solidFill>
                  <a:schemeClr val="bg2"/>
                </a:solidFill>
                <a:sym typeface="Wingdings 2" panose="05020102010507070707" pitchFamily="18" charset="2"/>
              </a:rPr>
              <a:t> </a:t>
            </a:r>
            <a:r>
              <a:rPr lang="en-US" altLang="zh-CN" sz="2400" b="1" u="sng" dirty="0">
                <a:solidFill>
                  <a:srgbClr val="FF0066"/>
                </a:solidFill>
                <a:sym typeface="Wingdings 2" panose="05020102010507070707" pitchFamily="18" charset="2"/>
              </a:rPr>
              <a:t>use case</a:t>
            </a:r>
            <a:r>
              <a:rPr lang="en-US" altLang="zh-CN" sz="2400" b="1" dirty="0">
                <a:solidFill>
                  <a:schemeClr val="bg2"/>
                </a:solidFill>
                <a:sym typeface="Wingdings 2" panose="05020102010507070707" pitchFamily="18" charset="2"/>
              </a:rPr>
              <a:t>: </a:t>
            </a:r>
            <a:r>
              <a:rPr lang="en-US" altLang="zh-CN" sz="2400" b="1" dirty="0"/>
              <a:t>describes </a:t>
            </a:r>
            <a:r>
              <a:rPr lang="en-US" altLang="zh-CN" sz="2400" b="1" u="sng" dirty="0">
                <a:solidFill>
                  <a:srgbClr val="0000FF"/>
                </a:solidFill>
              </a:rPr>
              <a:t>particular functionality</a:t>
            </a:r>
            <a:r>
              <a:rPr lang="en-US" altLang="zh-CN" sz="2400" b="1" dirty="0"/>
              <a:t> that a </a:t>
            </a:r>
          </a:p>
          <a:p>
            <a:pPr eaLnBrk="1" hangingPunct="1">
              <a:buFontTx/>
              <a:buNone/>
            </a:pPr>
            <a:r>
              <a:rPr lang="en-US" altLang="zh-CN" sz="2400" b="1" dirty="0"/>
              <a:t>                       system is supposed to perform or exhibit</a:t>
            </a:r>
            <a:r>
              <a:rPr lang="en-US" altLang="zh-CN" sz="2000" b="1" dirty="0"/>
              <a:t> </a:t>
            </a:r>
          </a:p>
          <a:p>
            <a:pPr eaLnBrk="1" hangingPunct="1">
              <a:buFontTx/>
              <a:buNone/>
            </a:pPr>
            <a:r>
              <a:rPr lang="en-US" altLang="zh-CN" sz="2000" b="1" dirty="0"/>
              <a:t>    </a:t>
            </a:r>
            <a:r>
              <a:rPr lang="en-US" altLang="zh-CN" sz="2400" b="1" dirty="0"/>
              <a:t>(</a:t>
            </a:r>
            <a:r>
              <a:rPr lang="en-US" altLang="zh-CN" sz="2400" b="1" u="sng" dirty="0">
                <a:solidFill>
                  <a:srgbClr val="0000FF"/>
                </a:solidFill>
              </a:rPr>
              <a:t>Use case diagram</a:t>
            </a:r>
            <a:r>
              <a:rPr lang="en-US" altLang="zh-CN" sz="2400" b="1" dirty="0"/>
              <a:t>-- by </a:t>
            </a:r>
            <a:r>
              <a:rPr lang="en-US" altLang="zh-CN" sz="2400" b="1" u="sng" dirty="0">
                <a:solidFill>
                  <a:srgbClr val="0000FF"/>
                </a:solidFill>
              </a:rPr>
              <a:t>modeling the dialog</a:t>
            </a:r>
            <a:r>
              <a:rPr lang="en-US" altLang="zh-CN" sz="2400" b="1" dirty="0"/>
              <a:t> that a user, external system, or other entity will have with the system to be developed)</a:t>
            </a:r>
            <a:endParaRPr lang="en-US" altLang="zh-CN" sz="2400" b="1" dirty="0">
              <a:solidFill>
                <a:schemeClr val="bg2"/>
              </a:solidFill>
              <a:sym typeface="Wingdings 2" panose="05020102010507070707" pitchFamily="18" charset="2"/>
            </a:endParaRPr>
          </a:p>
          <a:p>
            <a:pPr eaLnBrk="1" hangingPunct="1">
              <a:buFontTx/>
              <a:buNone/>
            </a:pPr>
            <a:r>
              <a:rPr lang="en-US" altLang="zh-CN" sz="2400" b="1" dirty="0">
                <a:solidFill>
                  <a:schemeClr val="bg2"/>
                </a:solidFill>
                <a:sym typeface="Wingdings 2" panose="05020102010507070707" pitchFamily="18" charset="2"/>
              </a:rPr>
              <a:t>     ----representation: </a:t>
            </a:r>
            <a:r>
              <a:rPr lang="en-US" altLang="zh-CN" sz="2000" b="1" dirty="0">
                <a:solidFill>
                  <a:schemeClr val="bg2"/>
                </a:solidFill>
                <a:sym typeface="Wingdings 2" panose="05020102010507070707" pitchFamily="18" charset="2"/>
              </a:rPr>
              <a:t>                </a:t>
            </a:r>
            <a:r>
              <a:rPr lang="en-US" altLang="zh-CN" sz="2400" b="1" dirty="0">
                <a:solidFill>
                  <a:schemeClr val="bg2"/>
                </a:solidFill>
                <a:sym typeface="Wingdings 2" panose="05020102010507070707" pitchFamily="18" charset="2"/>
              </a:rPr>
              <a:t>drawing(</a:t>
            </a:r>
            <a:r>
              <a:rPr lang="zh-CN" altLang="en-US" sz="2400" b="1" dirty="0">
                <a:solidFill>
                  <a:schemeClr val="bg2"/>
                </a:solidFill>
                <a:sym typeface="Wingdings 2" panose="05020102010507070707" pitchFamily="18" charset="2"/>
              </a:rPr>
              <a:t>草图</a:t>
            </a:r>
            <a:r>
              <a:rPr lang="en-US" altLang="zh-CN" sz="2400" b="1" dirty="0">
                <a:solidFill>
                  <a:schemeClr val="bg2"/>
                </a:solidFill>
                <a:sym typeface="Wingdings 2" panose="05020102010507070707" pitchFamily="18" charset="2"/>
              </a:rPr>
              <a:t>) of </a:t>
            </a:r>
            <a:r>
              <a:rPr lang="en-US" altLang="zh-CN" sz="2400" b="1" u="sng" dirty="0">
                <a:solidFill>
                  <a:srgbClr val="0000FF"/>
                </a:solidFill>
                <a:sym typeface="Wingdings 2" panose="05020102010507070707" pitchFamily="18" charset="2"/>
              </a:rPr>
              <a:t>object</a:t>
            </a:r>
            <a:r>
              <a:rPr lang="en-US" altLang="zh-CN" sz="2400" b="1" u="sng" dirty="0">
                <a:solidFill>
                  <a:srgbClr val="FF0000"/>
                </a:solidFill>
                <a:sym typeface="Wingdings 2" panose="05020102010507070707" pitchFamily="18" charset="2"/>
              </a:rPr>
              <a:t>s</a:t>
            </a:r>
            <a:r>
              <a:rPr lang="en-US" altLang="zh-CN" sz="2400" b="1" dirty="0">
                <a:solidFill>
                  <a:srgbClr val="FF0000"/>
                </a:solidFill>
                <a:sym typeface="Wingdings 2" panose="05020102010507070707" pitchFamily="18" charset="2"/>
              </a:rPr>
              <a:t> </a:t>
            </a:r>
          </a:p>
          <a:p>
            <a:pPr eaLnBrk="1" hangingPunct="1">
              <a:buFontTx/>
              <a:buNone/>
            </a:pPr>
            <a:r>
              <a:rPr lang="en-US" altLang="zh-CN" sz="2400" b="1" dirty="0">
                <a:solidFill>
                  <a:schemeClr val="bg2"/>
                </a:solidFill>
                <a:sym typeface="Wingdings 2" panose="05020102010507070707" pitchFamily="18" charset="2"/>
              </a:rPr>
              <a:t>                                                  + scenario script  (Fig6.5)</a:t>
            </a:r>
          </a:p>
        </p:txBody>
      </p:sp>
      <p:sp>
        <p:nvSpPr>
          <p:cNvPr id="34821" name="Line 4"/>
          <p:cNvSpPr>
            <a:spLocks noChangeShapeType="1"/>
          </p:cNvSpPr>
          <p:nvPr/>
        </p:nvSpPr>
        <p:spPr bwMode="auto">
          <a:xfrm>
            <a:off x="4281488" y="2500313"/>
            <a:ext cx="1447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2" name="Oval 5"/>
          <p:cNvSpPr>
            <a:spLocks noChangeArrowheads="1"/>
          </p:cNvSpPr>
          <p:nvPr/>
        </p:nvSpPr>
        <p:spPr bwMode="auto">
          <a:xfrm>
            <a:off x="4038600" y="5708650"/>
            <a:ext cx="762000" cy="4572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98FC000-18A5-4A97-B03C-8C67C41B75F4}" type="slidenum">
              <a:rPr kumimoji="0" lang="en-US" altLang="zh-CN" sz="2600">
                <a:solidFill>
                  <a:schemeClr val="bg1"/>
                </a:solidFill>
              </a:rPr>
              <a:pPr>
                <a:spcBef>
                  <a:spcPct val="0"/>
                </a:spcBef>
                <a:buClrTx/>
                <a:buSzTx/>
                <a:buFontTx/>
                <a:buNone/>
              </a:pPr>
              <a:t>19</a:t>
            </a:fld>
            <a:endParaRPr kumimoji="0" lang="en-US" altLang="zh-CN" sz="2600">
              <a:solidFill>
                <a:schemeClr val="bg1"/>
              </a:solidFill>
            </a:endParaRPr>
          </a:p>
        </p:txBody>
      </p:sp>
      <p:sp>
        <p:nvSpPr>
          <p:cNvPr id="36867" name="Rectangle 2"/>
          <p:cNvSpPr>
            <a:spLocks noGrp="1" noChangeArrowheads="1"/>
          </p:cNvSpPr>
          <p:nvPr>
            <p:ph type="title"/>
          </p:nvPr>
        </p:nvSpPr>
        <p:spPr/>
        <p:txBody>
          <a:bodyPr/>
          <a:lstStyle/>
          <a:p>
            <a:pPr eaLnBrk="1" hangingPunct="1"/>
            <a:r>
              <a:rPr lang="en-US" altLang="zh-CN" sz="3200"/>
              <a:t>     Chapter 6  Considering Object</a:t>
            </a:r>
          </a:p>
        </p:txBody>
      </p:sp>
      <p:sp>
        <p:nvSpPr>
          <p:cNvPr id="36868"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dirty="0">
                <a:solidFill>
                  <a:schemeClr val="bg2"/>
                </a:solidFill>
                <a:sym typeface="Wingdings 2" panose="05020102010507070707" pitchFamily="18" charset="2"/>
              </a:rPr>
              <a:t>  </a:t>
            </a:r>
            <a:r>
              <a:rPr lang="en-US" altLang="zh-CN" sz="2400" b="1" u="sng" dirty="0">
                <a:solidFill>
                  <a:srgbClr val="FF0066"/>
                </a:solidFill>
                <a:sym typeface="Wingdings 2" panose="05020102010507070707" pitchFamily="18" charset="2"/>
              </a:rPr>
              <a:t>actor (</a:t>
            </a:r>
            <a:r>
              <a:rPr lang="zh-CN" altLang="en-US" sz="2400" b="1" u="sng" dirty="0">
                <a:solidFill>
                  <a:srgbClr val="FF0066"/>
                </a:solidFill>
                <a:sym typeface="Wingdings 2" panose="05020102010507070707" pitchFamily="18" charset="2"/>
              </a:rPr>
              <a:t>执行者</a:t>
            </a:r>
            <a:r>
              <a:rPr lang="en-US" altLang="zh-CN" sz="2400" b="1" u="sng" dirty="0">
                <a:solidFill>
                  <a:srgbClr val="FF0066"/>
                </a:solidFill>
                <a:sym typeface="Wingdings 2" panose="05020102010507070707" pitchFamily="18" charset="2"/>
              </a:rPr>
              <a:t>)</a:t>
            </a:r>
            <a:r>
              <a:rPr lang="en-US" altLang="zh-CN" sz="2400" b="1" dirty="0">
                <a:solidFill>
                  <a:schemeClr val="bg2"/>
                </a:solidFill>
                <a:sym typeface="Wingdings 2" panose="05020102010507070707" pitchFamily="18" charset="2"/>
              </a:rPr>
              <a:t>:  t</a:t>
            </a:r>
            <a:r>
              <a:rPr lang="en-US" altLang="zh-CN" sz="2400" b="1" dirty="0"/>
              <a:t>he </a:t>
            </a:r>
            <a:r>
              <a:rPr lang="en-US" altLang="zh-CN" sz="2400" b="1" u="sng" dirty="0">
                <a:solidFill>
                  <a:srgbClr val="0000FF"/>
                </a:solidFill>
              </a:rPr>
              <a:t>entity</a:t>
            </a:r>
            <a:r>
              <a:rPr lang="en-US" altLang="zh-CN" sz="2400" b="1" dirty="0"/>
              <a:t> interacting with the system</a:t>
            </a:r>
          </a:p>
          <a:p>
            <a:pPr eaLnBrk="1" hangingPunct="1">
              <a:buFontTx/>
              <a:buNone/>
            </a:pPr>
            <a:r>
              <a:rPr lang="en-US" altLang="zh-CN" sz="2400" b="1" dirty="0"/>
              <a:t> is called an actor.(and it can be a </a:t>
            </a:r>
            <a:r>
              <a:rPr lang="en-US" altLang="zh-CN" sz="2400" b="1" dirty="0" err="1"/>
              <a:t>user,a</a:t>
            </a:r>
            <a:r>
              <a:rPr lang="en-US" altLang="zh-CN" sz="2400" b="1" dirty="0"/>
              <a:t> device, or other) </a:t>
            </a:r>
            <a:endParaRPr lang="en-US" altLang="zh-CN" sz="2400" b="1" dirty="0">
              <a:solidFill>
                <a:schemeClr val="bg2"/>
              </a:solidFill>
              <a:sym typeface="Wingdings 2" panose="05020102010507070707" pitchFamily="18" charset="2"/>
            </a:endParaRPr>
          </a:p>
          <a:p>
            <a:pPr eaLnBrk="1" hangingPunct="1">
              <a:buFontTx/>
              <a:buNone/>
            </a:pPr>
            <a:r>
              <a:rPr lang="en-US" altLang="zh-CN" sz="2400" b="1" dirty="0">
                <a:solidFill>
                  <a:schemeClr val="bg2"/>
                </a:solidFill>
                <a:sym typeface="Wingdings 2" panose="05020102010507070707" pitchFamily="18" charset="2"/>
              </a:rPr>
              <a:t>     ----representation:             in </a:t>
            </a:r>
            <a:r>
              <a:rPr lang="en-US" altLang="zh-CN" sz="2400" b="1" u="sng" dirty="0">
                <a:solidFill>
                  <a:srgbClr val="0000FF"/>
                </a:solidFill>
                <a:sym typeface="Wingdings 2" panose="05020102010507070707" pitchFamily="18" charset="2"/>
              </a:rPr>
              <a:t>UML</a:t>
            </a:r>
          </a:p>
          <a:p>
            <a:pPr eaLnBrk="1" hangingPunct="1">
              <a:buFontTx/>
              <a:buNone/>
            </a:pPr>
            <a:r>
              <a:rPr lang="en-US" altLang="zh-CN" sz="2400" b="1" dirty="0">
                <a:solidFill>
                  <a:schemeClr val="bg2"/>
                </a:solidFill>
                <a:sym typeface="Wingdings 2" panose="05020102010507070707" pitchFamily="18" charset="2"/>
              </a:rPr>
              <a:t>  </a:t>
            </a:r>
            <a:r>
              <a:rPr lang="en-US" altLang="zh-CN" sz="2400" b="1" u="sng" dirty="0">
                <a:solidFill>
                  <a:srgbClr val="FF0066"/>
                </a:solidFill>
                <a:sym typeface="Wingdings 2" panose="05020102010507070707" pitchFamily="18" charset="2"/>
              </a:rPr>
              <a:t>include/use (</a:t>
            </a:r>
            <a:r>
              <a:rPr lang="zh-CN" altLang="en-US" sz="2400" b="1" u="sng" dirty="0">
                <a:solidFill>
                  <a:srgbClr val="FF0066"/>
                </a:solidFill>
                <a:sym typeface="Wingdings 2" panose="05020102010507070707" pitchFamily="18" charset="2"/>
              </a:rPr>
              <a:t>包含</a:t>
            </a:r>
            <a:r>
              <a:rPr lang="en-US" altLang="zh-CN" sz="2400" b="1" u="sng" dirty="0">
                <a:solidFill>
                  <a:srgbClr val="FF0066"/>
                </a:solidFill>
                <a:sym typeface="Wingdings 2" panose="05020102010507070707" pitchFamily="18" charset="2"/>
              </a:rPr>
              <a:t>)</a:t>
            </a:r>
            <a:r>
              <a:rPr lang="en-US" altLang="zh-CN" sz="2400" b="1" dirty="0">
                <a:solidFill>
                  <a:schemeClr val="bg2"/>
                </a:solidFill>
                <a:sym typeface="Wingdings 2" panose="05020102010507070707" pitchFamily="18" charset="2"/>
              </a:rPr>
              <a:t>: </a:t>
            </a:r>
            <a:r>
              <a:rPr lang="en-US" altLang="zh-CN" sz="2400" b="1" dirty="0"/>
              <a:t> is a reuse of an already defined use case(</a:t>
            </a:r>
            <a:r>
              <a:rPr lang="zh-CN" altLang="en-US" sz="2400" b="1" dirty="0"/>
              <a:t>用以提取公共行为</a:t>
            </a:r>
            <a:r>
              <a:rPr lang="en-US" altLang="zh-CN" sz="2400" b="1" dirty="0"/>
              <a:t>)</a:t>
            </a:r>
          </a:p>
          <a:p>
            <a:pPr eaLnBrk="1" hangingPunct="1">
              <a:buFontTx/>
              <a:buNone/>
            </a:pPr>
            <a:r>
              <a:rPr lang="en-US" altLang="zh-CN" sz="2400" b="1" dirty="0"/>
              <a:t>     </a:t>
            </a:r>
            <a:r>
              <a:rPr lang="en-US" altLang="zh-CN" sz="2400" b="1" dirty="0">
                <a:solidFill>
                  <a:schemeClr val="bg2"/>
                </a:solidFill>
                <a:sym typeface="Wingdings 2" panose="05020102010507070707" pitchFamily="18" charset="2"/>
              </a:rPr>
              <a:t>----representation: </a:t>
            </a:r>
          </a:p>
          <a:p>
            <a:pPr eaLnBrk="1" hangingPunct="1">
              <a:buFontTx/>
              <a:buNone/>
            </a:pPr>
            <a:r>
              <a:rPr lang="en-US" altLang="zh-CN" sz="2400" b="1" dirty="0">
                <a:solidFill>
                  <a:schemeClr val="bg2"/>
                </a:solidFill>
                <a:sym typeface="Wingdings 2" panose="05020102010507070707" pitchFamily="18" charset="2"/>
              </a:rPr>
              <a:t>  </a:t>
            </a:r>
            <a:r>
              <a:rPr lang="en-US" altLang="zh-CN" sz="2400" b="1" u="sng" dirty="0">
                <a:solidFill>
                  <a:srgbClr val="FF0066"/>
                </a:solidFill>
                <a:sym typeface="Wingdings 2" panose="05020102010507070707" pitchFamily="18" charset="2"/>
              </a:rPr>
              <a:t>extension (</a:t>
            </a:r>
            <a:r>
              <a:rPr lang="zh-CN" altLang="en-US" sz="2400" b="1" u="sng" dirty="0">
                <a:solidFill>
                  <a:srgbClr val="FF0066"/>
                </a:solidFill>
                <a:sym typeface="Wingdings 2" panose="05020102010507070707" pitchFamily="18" charset="2"/>
              </a:rPr>
              <a:t>扩展</a:t>
            </a:r>
            <a:r>
              <a:rPr lang="en-US" altLang="zh-CN" sz="2400" b="1" u="sng" dirty="0">
                <a:solidFill>
                  <a:srgbClr val="FF0066"/>
                </a:solidFill>
                <a:sym typeface="Wingdings 2" panose="05020102010507070707" pitchFamily="18" charset="2"/>
              </a:rPr>
              <a:t>)</a:t>
            </a:r>
            <a:r>
              <a:rPr lang="en-US" altLang="zh-CN" sz="2400" b="1" dirty="0">
                <a:solidFill>
                  <a:schemeClr val="bg2"/>
                </a:solidFill>
                <a:sym typeface="Wingdings 2" panose="05020102010507070707" pitchFamily="18" charset="2"/>
              </a:rPr>
              <a:t>: </a:t>
            </a:r>
            <a:r>
              <a:rPr lang="en-US" altLang="zh-CN" sz="2400" b="1" dirty="0"/>
              <a:t>extents a use case to illustrate a </a:t>
            </a:r>
          </a:p>
          <a:p>
            <a:pPr eaLnBrk="1" hangingPunct="1">
              <a:buFontTx/>
              <a:buNone/>
            </a:pPr>
            <a:r>
              <a:rPr lang="en-US" altLang="zh-CN" sz="2400" b="1" dirty="0"/>
              <a:t>     different or deeper perspective (</a:t>
            </a:r>
            <a:r>
              <a:rPr lang="en-US" altLang="zh-CN" sz="2400" b="1" u="sng" dirty="0">
                <a:solidFill>
                  <a:srgbClr val="0000FF"/>
                </a:solidFill>
              </a:rPr>
              <a:t>extensive using for a use case</a:t>
            </a:r>
            <a:r>
              <a:rPr lang="en-US" altLang="zh-CN" sz="2400" b="1" dirty="0"/>
              <a:t>) (</a:t>
            </a:r>
            <a:r>
              <a:rPr lang="zh-CN" altLang="en-US" sz="2400" b="1" dirty="0"/>
              <a:t>根据不同的场景来决定是否使用一个用例</a:t>
            </a:r>
            <a:r>
              <a:rPr lang="en-US" altLang="zh-CN" sz="2400" b="1" dirty="0"/>
              <a:t>)</a:t>
            </a:r>
            <a:endParaRPr lang="en-US" altLang="zh-CN" sz="2400" b="1" dirty="0">
              <a:solidFill>
                <a:schemeClr val="bg2"/>
              </a:solidFill>
              <a:sym typeface="Wingdings 2" panose="05020102010507070707" pitchFamily="18" charset="2"/>
            </a:endParaRPr>
          </a:p>
          <a:p>
            <a:pPr eaLnBrk="1" hangingPunct="1">
              <a:buFontTx/>
              <a:buNone/>
            </a:pPr>
            <a:r>
              <a:rPr lang="en-US" altLang="zh-CN" sz="2400" b="1" dirty="0">
                <a:solidFill>
                  <a:schemeClr val="bg2"/>
                </a:solidFill>
                <a:sym typeface="Wingdings 2" panose="05020102010507070707" pitchFamily="18" charset="2"/>
              </a:rPr>
              <a:t>      ----representation:  </a:t>
            </a:r>
          </a:p>
          <a:p>
            <a:pPr eaLnBrk="1" hangingPunct="1">
              <a:lnSpc>
                <a:spcPts val="2300"/>
              </a:lnSpc>
              <a:buFontTx/>
              <a:buNone/>
            </a:pPr>
            <a:r>
              <a:rPr lang="en-US" altLang="zh-CN" sz="2400" b="1" dirty="0">
                <a:solidFill>
                  <a:schemeClr val="bg2"/>
                </a:solidFill>
                <a:sym typeface="Wingdings 2" panose="05020102010507070707" pitchFamily="18" charset="2"/>
              </a:rPr>
              <a:t>                                        </a:t>
            </a:r>
            <a:r>
              <a:rPr lang="en-US" altLang="zh-CN" sz="3200" b="1" baseline="46000" dirty="0">
                <a:solidFill>
                  <a:schemeClr val="bg2"/>
                </a:solidFill>
                <a:sym typeface="Wingdings 2" panose="05020102010507070707" pitchFamily="18" charset="2"/>
              </a:rPr>
              <a:t>extends</a:t>
            </a:r>
          </a:p>
          <a:p>
            <a:pPr eaLnBrk="1" hangingPunct="1">
              <a:buFontTx/>
              <a:buNone/>
            </a:pPr>
            <a:r>
              <a:rPr lang="en-US" altLang="zh-CN" sz="2400" b="1" dirty="0">
                <a:solidFill>
                  <a:schemeClr val="bg2"/>
                </a:solidFill>
                <a:sym typeface="Wingdings 2" panose="05020102010507070707" pitchFamily="18" charset="2"/>
              </a:rPr>
              <a:t>      ---(show the use and extends—</a:t>
            </a:r>
            <a:r>
              <a:rPr lang="zh-CN" altLang="en-US" sz="2400" b="1" dirty="0">
                <a:solidFill>
                  <a:schemeClr val="bg2"/>
                </a:solidFill>
                <a:sym typeface="Wingdings 2" panose="05020102010507070707" pitchFamily="18" charset="2"/>
              </a:rPr>
              <a:t>特定种类的服务或功能</a:t>
            </a:r>
            <a:r>
              <a:rPr lang="en-US" altLang="zh-CN" sz="2400" b="1" dirty="0">
                <a:solidFill>
                  <a:schemeClr val="bg2"/>
                </a:solidFill>
                <a:sym typeface="Wingdings 2" panose="05020102010507070707" pitchFamily="18" charset="2"/>
              </a:rPr>
              <a:t>)</a:t>
            </a:r>
          </a:p>
        </p:txBody>
      </p:sp>
      <p:sp>
        <p:nvSpPr>
          <p:cNvPr id="36869" name="Oval 4"/>
          <p:cNvSpPr>
            <a:spLocks noChangeArrowheads="1"/>
          </p:cNvSpPr>
          <p:nvPr/>
        </p:nvSpPr>
        <p:spPr bwMode="auto">
          <a:xfrm>
            <a:off x="4267200" y="2743200"/>
            <a:ext cx="152400" cy="1524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6870" name="Line 5"/>
          <p:cNvSpPr>
            <a:spLocks noChangeShapeType="1"/>
          </p:cNvSpPr>
          <p:nvPr/>
        </p:nvSpPr>
        <p:spPr bwMode="auto">
          <a:xfrm>
            <a:off x="4238625" y="2971800"/>
            <a:ext cx="228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1" name="Line 6"/>
          <p:cNvSpPr>
            <a:spLocks noChangeShapeType="1"/>
          </p:cNvSpPr>
          <p:nvPr/>
        </p:nvSpPr>
        <p:spPr bwMode="auto">
          <a:xfrm>
            <a:off x="4357688" y="2895600"/>
            <a:ext cx="0" cy="152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2" name="Line 7"/>
          <p:cNvSpPr>
            <a:spLocks noChangeShapeType="1"/>
          </p:cNvSpPr>
          <p:nvPr/>
        </p:nvSpPr>
        <p:spPr bwMode="auto">
          <a:xfrm flipH="1" flipV="1">
            <a:off x="4343400" y="2986088"/>
            <a:ext cx="152400" cy="152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3" name="Line 8"/>
          <p:cNvSpPr>
            <a:spLocks noChangeShapeType="1"/>
          </p:cNvSpPr>
          <p:nvPr/>
        </p:nvSpPr>
        <p:spPr bwMode="auto">
          <a:xfrm flipH="1">
            <a:off x="4205288" y="2986088"/>
            <a:ext cx="152400" cy="152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cxnSp>
        <p:nvCxnSpPr>
          <p:cNvPr id="36874" name="直接箭头连接符 14"/>
          <p:cNvCxnSpPr>
            <a:cxnSpLocks noChangeShapeType="1"/>
          </p:cNvCxnSpPr>
          <p:nvPr/>
        </p:nvCxnSpPr>
        <p:spPr bwMode="auto">
          <a:xfrm>
            <a:off x="4067175" y="4149725"/>
            <a:ext cx="1368425" cy="0"/>
          </a:xfrm>
          <a:prstGeom prst="straightConnector1">
            <a:avLst/>
          </a:prstGeom>
          <a:noFill/>
          <a:ln w="381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6875" name="直接箭头连接符 15"/>
          <p:cNvCxnSpPr>
            <a:cxnSpLocks noChangeShapeType="1"/>
          </p:cNvCxnSpPr>
          <p:nvPr/>
        </p:nvCxnSpPr>
        <p:spPr bwMode="auto">
          <a:xfrm>
            <a:off x="4140200" y="5876925"/>
            <a:ext cx="1368425" cy="0"/>
          </a:xfrm>
          <a:prstGeom prst="straightConnector1">
            <a:avLst/>
          </a:prstGeom>
          <a:noFill/>
          <a:ln w="38100" algn="ctr">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6DBFE3E-F19A-4065-BFB6-2582FD194866}" type="slidenum">
              <a:rPr kumimoji="0" lang="en-US" altLang="zh-CN" sz="2600">
                <a:solidFill>
                  <a:schemeClr val="bg1"/>
                </a:solidFill>
              </a:rPr>
              <a:pPr>
                <a:spcBef>
                  <a:spcPct val="0"/>
                </a:spcBef>
                <a:buClrTx/>
                <a:buSzTx/>
                <a:buFontTx/>
                <a:buNone/>
              </a:pPr>
              <a:t>2</a:t>
            </a:fld>
            <a:endParaRPr kumimoji="0" lang="en-US" altLang="zh-CN" sz="2600">
              <a:solidFill>
                <a:schemeClr val="bg1"/>
              </a:solidFill>
            </a:endParaRPr>
          </a:p>
        </p:txBody>
      </p:sp>
      <p:sp>
        <p:nvSpPr>
          <p:cNvPr id="5123" name="Rectangle 2"/>
          <p:cNvSpPr>
            <a:spLocks noGrp="1" noChangeArrowheads="1"/>
          </p:cNvSpPr>
          <p:nvPr>
            <p:ph type="title"/>
          </p:nvPr>
        </p:nvSpPr>
        <p:spPr/>
        <p:txBody>
          <a:bodyPr/>
          <a:lstStyle/>
          <a:p>
            <a:pPr eaLnBrk="1" hangingPunct="1"/>
            <a:endParaRPr lang="zh-CN" altLang="zh-CN"/>
          </a:p>
        </p:txBody>
      </p:sp>
      <p:sp>
        <p:nvSpPr>
          <p:cNvPr id="5124" name="Rectangle 3"/>
          <p:cNvSpPr>
            <a:spLocks noGrp="1" noChangeArrowheads="1"/>
          </p:cNvSpPr>
          <p:nvPr>
            <p:ph type="body" idx="1"/>
          </p:nvPr>
        </p:nvSpPr>
        <p:spPr>
          <a:xfrm>
            <a:off x="755650" y="1773238"/>
            <a:ext cx="8316913" cy="5084762"/>
          </a:xfrm>
        </p:spPr>
        <p:txBody>
          <a:bodyPr/>
          <a:lstStyle/>
          <a:p>
            <a:pPr eaLnBrk="1" hangingPunct="1">
              <a:buFontTx/>
              <a:buNone/>
            </a:pPr>
            <a:r>
              <a:rPr lang="zh-CN" altLang="en-US" sz="2400" b="1" dirty="0"/>
              <a:t>（</a:t>
            </a:r>
            <a:r>
              <a:rPr lang="en-US" altLang="zh-CN" sz="2400" b="1" dirty="0"/>
              <a:t>2</a:t>
            </a:r>
            <a:r>
              <a:rPr lang="zh-CN" altLang="en-US" sz="2400" b="1" dirty="0"/>
              <a:t>） 系统必须按月跟踪账单，按日跟踪加油站提供的产品和服务。可以根据加油站经理的要求随时报告纪录的结果。</a:t>
            </a:r>
          </a:p>
          <a:p>
            <a:pPr eaLnBrk="1" hangingPunct="1">
              <a:buFontTx/>
              <a:buNone/>
            </a:pPr>
            <a:r>
              <a:rPr lang="zh-CN" altLang="en-US" sz="2400" b="1" dirty="0"/>
              <a:t>（</a:t>
            </a:r>
            <a:r>
              <a:rPr lang="en-US" altLang="zh-CN" sz="2400" b="1" dirty="0"/>
              <a:t>3</a:t>
            </a:r>
            <a:r>
              <a:rPr lang="zh-CN" altLang="en-US" sz="2400" b="1" dirty="0"/>
              <a:t>） 加油站经理可以利用系统控制库存。如果库存较少，系统将发出警告，并能自动订购新的零件和燃料。</a:t>
            </a:r>
          </a:p>
          <a:p>
            <a:pPr eaLnBrk="1" hangingPunct="1">
              <a:buFontTx/>
              <a:buNone/>
            </a:pPr>
            <a:r>
              <a:rPr lang="zh-CN" altLang="en-US" sz="2400" b="1" dirty="0"/>
              <a:t>（</a:t>
            </a:r>
            <a:r>
              <a:rPr lang="en-US" altLang="zh-CN" sz="2400" b="1" dirty="0"/>
              <a:t>4</a:t>
            </a:r>
            <a:r>
              <a:rPr lang="zh-CN" altLang="en-US" sz="2400" b="1" dirty="0"/>
              <a:t>） 系统会纪录信用卡历史纪录，而且当付款过期未付时会向客户发出警告通知。购买发生后的下一个月的第一天会把帐单寄给客户。应付款在再下一个月的第一天到期。如果账单在付账日期后</a:t>
            </a:r>
            <a:r>
              <a:rPr lang="en-US" altLang="zh-CN" sz="2400" b="1" dirty="0"/>
              <a:t>90</a:t>
            </a:r>
            <a:r>
              <a:rPr lang="zh-CN" altLang="en-US" sz="2400" b="1" dirty="0"/>
              <a:t>天内没有支付，就会取消客户的</a:t>
            </a:r>
            <a:r>
              <a:rPr lang="zh-CN" altLang="en-US" sz="2400" b="1" u="sng" dirty="0">
                <a:solidFill>
                  <a:srgbClr val="0000FF"/>
                </a:solidFill>
              </a:rPr>
              <a:t>信用</a:t>
            </a:r>
            <a:r>
              <a:rPr lang="zh-CN" altLang="en-US" sz="2400" b="1" dirty="0"/>
              <a:t>。</a:t>
            </a:r>
          </a:p>
          <a:p>
            <a:pPr eaLnBrk="1" hangingPunct="1">
              <a:buFontTx/>
              <a:buNone/>
            </a:pPr>
            <a:r>
              <a:rPr lang="zh-CN" altLang="en-US" sz="2400" b="1" dirty="0"/>
              <a:t>（</a:t>
            </a:r>
            <a:r>
              <a:rPr lang="en-US" altLang="zh-CN" sz="2400" b="1" dirty="0"/>
              <a:t>5</a:t>
            </a:r>
            <a:r>
              <a:rPr lang="zh-CN" altLang="en-US" sz="2400" b="1" dirty="0"/>
              <a:t>） 系统只适用于定期的老客户。定期的老客户的含义是提供了姓名、地址和生日的客户，而且在</a:t>
            </a:r>
            <a:r>
              <a:rPr lang="en-US" altLang="zh-CN" sz="2400" b="1" dirty="0"/>
              <a:t>6</a:t>
            </a:r>
            <a:r>
              <a:rPr lang="zh-CN" altLang="en-US" sz="2400" b="1" dirty="0"/>
              <a:t>个月每月至少使用一次加油站的服务。</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A2557EA-87B5-4491-860E-15D613D85DFF}" type="slidenum">
              <a:rPr kumimoji="0" lang="en-US" altLang="zh-CN" sz="2600">
                <a:solidFill>
                  <a:schemeClr val="bg1"/>
                </a:solidFill>
              </a:rPr>
              <a:pPr>
                <a:spcBef>
                  <a:spcPct val="0"/>
                </a:spcBef>
                <a:buClrTx/>
                <a:buSzTx/>
                <a:buFontTx/>
                <a:buNone/>
              </a:pPr>
              <a:t>20</a:t>
            </a:fld>
            <a:endParaRPr kumimoji="0" lang="en-US" altLang="zh-CN" sz="2600">
              <a:solidFill>
                <a:schemeClr val="bg1"/>
              </a:solidFill>
            </a:endParaRPr>
          </a:p>
        </p:txBody>
      </p:sp>
      <p:sp>
        <p:nvSpPr>
          <p:cNvPr id="38915" name="Rectangle 2"/>
          <p:cNvSpPr>
            <a:spLocks noGrp="1" noChangeArrowheads="1"/>
          </p:cNvSpPr>
          <p:nvPr>
            <p:ph type="title"/>
          </p:nvPr>
        </p:nvSpPr>
        <p:spPr/>
        <p:txBody>
          <a:bodyPr/>
          <a:lstStyle/>
          <a:p>
            <a:pPr eaLnBrk="1" hangingPunct="1"/>
            <a:r>
              <a:rPr lang="en-US" altLang="zh-CN" sz="3200"/>
              <a:t>     Chapter 6  Considering Object</a:t>
            </a:r>
          </a:p>
        </p:txBody>
      </p:sp>
      <p:sp>
        <p:nvSpPr>
          <p:cNvPr id="38916"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dirty="0">
                <a:solidFill>
                  <a:schemeClr val="bg2"/>
                </a:solidFill>
                <a:sym typeface="Wingdings 2" panose="05020102010507070707" pitchFamily="18" charset="2"/>
              </a:rPr>
              <a:t>  </a:t>
            </a:r>
            <a:r>
              <a:rPr lang="en-US" altLang="zh-CN" sz="2400" b="1" dirty="0"/>
              <a:t>the </a:t>
            </a:r>
            <a:r>
              <a:rPr lang="en-US" altLang="zh-CN" sz="2400" b="1" u="sng" dirty="0">
                <a:solidFill>
                  <a:srgbClr val="0000FF"/>
                </a:solidFill>
              </a:rPr>
              <a:t>role (</a:t>
            </a:r>
            <a:r>
              <a:rPr lang="zh-CN" altLang="en-US" sz="2400" b="1" u="sng" dirty="0">
                <a:solidFill>
                  <a:srgbClr val="0000FF"/>
                </a:solidFill>
              </a:rPr>
              <a:t>作用</a:t>
            </a:r>
            <a:r>
              <a:rPr lang="en-US" altLang="zh-CN" sz="2400" b="1" u="sng" dirty="0">
                <a:solidFill>
                  <a:srgbClr val="0000FF"/>
                </a:solidFill>
              </a:rPr>
              <a:t>)</a:t>
            </a:r>
            <a:r>
              <a:rPr lang="en-US" altLang="zh-CN" sz="2400" b="1" dirty="0"/>
              <a:t> of use case diagram : </a:t>
            </a:r>
          </a:p>
          <a:p>
            <a:pPr eaLnBrk="1" hangingPunct="1">
              <a:buFontTx/>
              <a:buNone/>
            </a:pPr>
            <a:r>
              <a:rPr lang="en-US" altLang="zh-CN" sz="2400" b="1" dirty="0"/>
              <a:t>   A: the use cases in their entirety constitute a complete</a:t>
            </a:r>
          </a:p>
          <a:p>
            <a:pPr eaLnBrk="1" hangingPunct="1">
              <a:buFontTx/>
              <a:buNone/>
            </a:pPr>
            <a:r>
              <a:rPr lang="en-US" altLang="zh-CN" sz="2400" b="1" dirty="0"/>
              <a:t>       description of all possible ways using the system by</a:t>
            </a:r>
          </a:p>
          <a:p>
            <a:pPr eaLnBrk="1" hangingPunct="1">
              <a:buFontTx/>
              <a:buNone/>
            </a:pPr>
            <a:r>
              <a:rPr lang="en-US" altLang="zh-CN" sz="2400" b="1" dirty="0"/>
              <a:t>       all possible entities.  Thus, The collection of use </a:t>
            </a:r>
          </a:p>
          <a:p>
            <a:pPr eaLnBrk="1" hangingPunct="1">
              <a:buFontTx/>
              <a:buNone/>
            </a:pPr>
            <a:r>
              <a:rPr lang="en-US" altLang="zh-CN" sz="2400" b="1" dirty="0"/>
              <a:t>       cases paints a picture of the complete functionality</a:t>
            </a:r>
          </a:p>
          <a:p>
            <a:pPr eaLnBrk="1" hangingPunct="1">
              <a:buFontTx/>
              <a:buNone/>
            </a:pPr>
            <a:r>
              <a:rPr lang="en-US" altLang="zh-CN" sz="2400" b="1" dirty="0">
                <a:solidFill>
                  <a:srgbClr val="0000FF"/>
                </a:solidFill>
              </a:rPr>
              <a:t>       </a:t>
            </a:r>
            <a:r>
              <a:rPr lang="en-US" altLang="zh-CN" sz="2400" b="1" dirty="0"/>
              <a:t>of the system</a:t>
            </a:r>
            <a:r>
              <a:rPr lang="en-US" altLang="zh-CN" sz="2400" b="1" dirty="0">
                <a:solidFill>
                  <a:srgbClr val="0000FF"/>
                </a:solidFill>
              </a:rPr>
              <a:t>  (</a:t>
            </a:r>
            <a:r>
              <a:rPr lang="en-US" altLang="zh-CN" sz="2400" b="1" u="sng" dirty="0">
                <a:solidFill>
                  <a:srgbClr val="0000FF"/>
                </a:solidFill>
              </a:rPr>
              <a:t>complete function description</a:t>
            </a:r>
            <a:r>
              <a:rPr lang="en-US" altLang="zh-CN" sz="2400" b="1" dirty="0">
                <a:solidFill>
                  <a:srgbClr val="0000FF"/>
                </a:solidFill>
              </a:rPr>
              <a:t>) </a:t>
            </a:r>
            <a:endParaRPr lang="en-US" altLang="zh-CN" b="1" dirty="0">
              <a:solidFill>
                <a:srgbClr val="0000FF"/>
              </a:solidFill>
            </a:endParaRPr>
          </a:p>
          <a:p>
            <a:pPr eaLnBrk="1" hangingPunct="1">
              <a:buFontTx/>
              <a:buNone/>
            </a:pPr>
            <a:r>
              <a:rPr lang="en-US" altLang="zh-CN" sz="2400" b="1" dirty="0"/>
              <a:t>   B: they are particularly useful for communicating with</a:t>
            </a:r>
          </a:p>
          <a:p>
            <a:pPr eaLnBrk="1" hangingPunct="1">
              <a:buFontTx/>
              <a:buNone/>
            </a:pPr>
            <a:r>
              <a:rPr lang="en-US" altLang="zh-CN" sz="2400" b="1" dirty="0"/>
              <a:t>        customers, designers and testers</a:t>
            </a:r>
            <a:r>
              <a:rPr lang="en-US" altLang="zh-CN" dirty="0"/>
              <a:t> </a:t>
            </a:r>
            <a:r>
              <a:rPr lang="en-US" altLang="zh-CN" sz="2400" b="1" dirty="0">
                <a:solidFill>
                  <a:srgbClr val="0000FF"/>
                </a:solidFill>
              </a:rPr>
              <a:t>(communication</a:t>
            </a:r>
          </a:p>
          <a:p>
            <a:pPr eaLnBrk="1" hangingPunct="1">
              <a:buFontTx/>
              <a:buNone/>
            </a:pPr>
            <a:r>
              <a:rPr lang="en-US" altLang="zh-CN" sz="2400" b="1" dirty="0">
                <a:solidFill>
                  <a:srgbClr val="0000FF"/>
                </a:solidFill>
              </a:rPr>
              <a:t>        between actors)</a:t>
            </a:r>
          </a:p>
          <a:p>
            <a:pPr eaLnBrk="1" hangingPunct="1">
              <a:buFontTx/>
              <a:buNone/>
            </a:pPr>
            <a:r>
              <a:rPr lang="en-US" altLang="zh-CN" sz="2400" b="1" dirty="0"/>
              <a:t>   C: it</a:t>
            </a:r>
            <a:r>
              <a:rPr lang="en-US" altLang="zh-CN" sz="2400" b="1" dirty="0">
                <a:latin typeface="Times New Roman" panose="02020603050405020304" pitchFamily="18" charset="0"/>
              </a:rPr>
              <a:t>’</a:t>
            </a:r>
            <a:r>
              <a:rPr lang="en-US" altLang="zh-CN" sz="2400" b="1" dirty="0"/>
              <a:t>s the </a:t>
            </a:r>
            <a:r>
              <a:rPr lang="en-US" altLang="zh-CN" sz="2400" b="1" dirty="0">
                <a:solidFill>
                  <a:srgbClr val="0000FF"/>
                </a:solidFill>
              </a:rPr>
              <a:t>basis of more formal modeling</a:t>
            </a:r>
            <a:r>
              <a:rPr lang="en-US" altLang="zh-CN" sz="2400" b="1" dirty="0"/>
              <a:t> during </a:t>
            </a:r>
          </a:p>
          <a:p>
            <a:pPr eaLnBrk="1" hangingPunct="1">
              <a:buFontTx/>
              <a:buNone/>
            </a:pPr>
            <a:r>
              <a:rPr lang="en-US" altLang="zh-CN" sz="2400" b="1" dirty="0"/>
              <a:t>        system analysis</a:t>
            </a:r>
            <a:r>
              <a:rPr lang="zh-CN" altLang="en-US" sz="2400" b="1" dirty="0"/>
              <a:t>（有时系统分析阶段还有其他图示）</a:t>
            </a:r>
            <a:endParaRPr lang="en-US" altLang="zh-CN" sz="24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D7E7432-303E-441C-86AA-E50368EA3013}" type="slidenum">
              <a:rPr kumimoji="0" lang="en-US" altLang="zh-CN" sz="2600">
                <a:solidFill>
                  <a:schemeClr val="bg1"/>
                </a:solidFill>
              </a:rPr>
              <a:pPr>
                <a:spcBef>
                  <a:spcPct val="0"/>
                </a:spcBef>
                <a:buClrTx/>
                <a:buSzTx/>
                <a:buFontTx/>
                <a:buNone/>
              </a:pPr>
              <a:t>21</a:t>
            </a:fld>
            <a:endParaRPr kumimoji="0" lang="en-US" altLang="zh-CN" sz="2600">
              <a:solidFill>
                <a:schemeClr val="bg1"/>
              </a:solidFill>
            </a:endParaRPr>
          </a:p>
        </p:txBody>
      </p:sp>
      <p:sp>
        <p:nvSpPr>
          <p:cNvPr id="40963" name="Rectangle 2"/>
          <p:cNvSpPr>
            <a:spLocks noGrp="1" noChangeArrowheads="1"/>
          </p:cNvSpPr>
          <p:nvPr>
            <p:ph type="title"/>
          </p:nvPr>
        </p:nvSpPr>
        <p:spPr/>
        <p:txBody>
          <a:bodyPr/>
          <a:lstStyle/>
          <a:p>
            <a:pPr eaLnBrk="1" hangingPunct="1"/>
            <a:r>
              <a:rPr lang="en-US" altLang="zh-CN" sz="3200"/>
              <a:t>     Chapter 6  Considering Object</a:t>
            </a:r>
          </a:p>
        </p:txBody>
      </p:sp>
      <p:sp>
        <p:nvSpPr>
          <p:cNvPr id="40964"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a:t>2. Example (of Use Case Diagram) </a:t>
            </a:r>
          </a:p>
          <a:p>
            <a:pPr eaLnBrk="1" hangingPunct="1">
              <a:buFontTx/>
              <a:buNone/>
            </a:pPr>
            <a:r>
              <a:rPr lang="en-US" altLang="zh-CN" sz="2400" b="1" dirty="0"/>
              <a:t>     ---- Royal Service Station system </a:t>
            </a:r>
          </a:p>
          <a:p>
            <a:pPr eaLnBrk="1" hangingPunct="1">
              <a:buFontTx/>
              <a:buNone/>
            </a:pPr>
            <a:r>
              <a:rPr lang="en-US" altLang="zh-CN" sz="2400" b="1" dirty="0">
                <a:solidFill>
                  <a:schemeClr val="bg2"/>
                </a:solidFill>
                <a:sym typeface="Wingdings 2" panose="05020102010507070707" pitchFamily="18" charset="2"/>
              </a:rPr>
              <a:t>  Fig6.5 : high layer profile of a system </a:t>
            </a:r>
          </a:p>
          <a:p>
            <a:pPr eaLnBrk="1" hangingPunct="1">
              <a:buFontTx/>
              <a:buNone/>
            </a:pPr>
            <a:r>
              <a:rPr lang="en-US" altLang="zh-CN" sz="2400" b="1" dirty="0">
                <a:solidFill>
                  <a:schemeClr val="bg2"/>
                </a:solidFill>
                <a:sym typeface="Wingdings 2" panose="05020102010507070707" pitchFamily="18" charset="2"/>
              </a:rPr>
              <a:t>     ----1 user + 4 use cases (3 services) + scenario script</a:t>
            </a:r>
          </a:p>
          <a:p>
            <a:pPr eaLnBrk="1" hangingPunct="1">
              <a:buFontTx/>
              <a:buNone/>
            </a:pPr>
            <a:r>
              <a:rPr lang="en-US" altLang="zh-CN" sz="2400" b="1" dirty="0">
                <a:solidFill>
                  <a:schemeClr val="bg2"/>
                </a:solidFill>
                <a:sym typeface="Wingdings 2" panose="05020102010507070707" pitchFamily="18" charset="2"/>
              </a:rPr>
              <a:t>  Fig6.6 : add 1 “actor” – manager</a:t>
            </a:r>
          </a:p>
          <a:p>
            <a:pPr eaLnBrk="1" hangingPunct="1">
              <a:buFontTx/>
              <a:buNone/>
            </a:pPr>
            <a:r>
              <a:rPr lang="en-US" altLang="zh-CN" sz="2400" b="1" dirty="0">
                <a:solidFill>
                  <a:schemeClr val="bg2"/>
                </a:solidFill>
                <a:sym typeface="Wingdings 2" panose="05020102010507070707" pitchFamily="18" charset="2"/>
              </a:rPr>
              <a:t>           add 1 service – preventive maintenance(</a:t>
            </a:r>
            <a:r>
              <a:rPr lang="zh-CN" altLang="en-US" sz="2400" b="1" dirty="0">
                <a:solidFill>
                  <a:schemeClr val="bg2"/>
                </a:solidFill>
                <a:sym typeface="Wingdings 2" panose="05020102010507070707" pitchFamily="18" charset="2"/>
              </a:rPr>
              <a:t>信用积分</a:t>
            </a:r>
            <a:r>
              <a:rPr lang="en-US" altLang="zh-CN" sz="2400" b="1" dirty="0">
                <a:solidFill>
                  <a:schemeClr val="bg2"/>
                </a:solidFill>
                <a:sym typeface="Wingdings 2" panose="05020102010507070707" pitchFamily="18" charset="2"/>
              </a:rPr>
              <a:t>) </a:t>
            </a:r>
          </a:p>
          <a:p>
            <a:pPr eaLnBrk="1" hangingPunct="1">
              <a:buFontTx/>
              <a:buNone/>
            </a:pPr>
            <a:r>
              <a:rPr lang="en-US" altLang="zh-CN" sz="2400" b="1" dirty="0">
                <a:solidFill>
                  <a:schemeClr val="bg2"/>
                </a:solidFill>
                <a:sym typeface="Wingdings 2" panose="05020102010507070707" pitchFamily="18" charset="2"/>
              </a:rPr>
              <a:t>  Fig6.7 : add 1 “actor” – credit card system (</a:t>
            </a:r>
            <a:r>
              <a:rPr lang="zh-CN" altLang="en-US" sz="2000" b="1" dirty="0">
                <a:solidFill>
                  <a:schemeClr val="bg2"/>
                </a:solidFill>
                <a:sym typeface="Wingdings 2" panose="05020102010507070707" pitchFamily="18" charset="2"/>
              </a:rPr>
              <a:t>第三方支持</a:t>
            </a:r>
            <a:r>
              <a:rPr lang="en-US" altLang="zh-CN" sz="2400" b="1" dirty="0">
                <a:solidFill>
                  <a:schemeClr val="bg2"/>
                </a:solidFill>
                <a:sym typeface="Wingdings 2" panose="05020102010507070707" pitchFamily="18" charset="2"/>
              </a:rPr>
              <a:t>)</a:t>
            </a:r>
          </a:p>
          <a:p>
            <a:pPr eaLnBrk="1" hangingPunct="1">
              <a:buFontTx/>
              <a:buNone/>
            </a:pPr>
            <a:r>
              <a:rPr lang="en-US" altLang="zh-CN" sz="2400" b="1" dirty="0">
                <a:solidFill>
                  <a:schemeClr val="bg2"/>
                </a:solidFill>
                <a:sym typeface="Wingdings 2" panose="05020102010507070707" pitchFamily="18" charset="2"/>
              </a:rPr>
              <a:t>  Fig6.8 : </a:t>
            </a:r>
          </a:p>
          <a:p>
            <a:pPr eaLnBrk="1" hangingPunct="1">
              <a:buFontTx/>
              <a:buNone/>
            </a:pPr>
            <a:r>
              <a:rPr lang="en-US" altLang="zh-CN" sz="2400" b="1" dirty="0">
                <a:solidFill>
                  <a:schemeClr val="bg2"/>
                </a:solidFill>
                <a:sym typeface="Wingdings 2" panose="05020102010507070707" pitchFamily="18" charset="2"/>
              </a:rPr>
              <a:t>   A: all participants : includes user, other systems, </a:t>
            </a:r>
          </a:p>
          <a:p>
            <a:pPr eaLnBrk="1" hangingPunct="1">
              <a:buFontTx/>
              <a:buNone/>
            </a:pPr>
            <a:r>
              <a:rPr lang="en-US" altLang="zh-CN" sz="2400" b="1" dirty="0">
                <a:solidFill>
                  <a:schemeClr val="bg2"/>
                </a:solidFill>
                <a:sym typeface="Wingdings 2" panose="05020102010507070707" pitchFamily="18" charset="2"/>
              </a:rPr>
              <a:t>        external organization, or external services (P295) </a:t>
            </a:r>
          </a:p>
          <a:p>
            <a:pPr eaLnBrk="1" hangingPunct="1">
              <a:buFontTx/>
              <a:buNone/>
            </a:pPr>
            <a:r>
              <a:rPr lang="en-US" altLang="zh-CN" sz="2400" b="1" dirty="0">
                <a:solidFill>
                  <a:schemeClr val="bg2"/>
                </a:solidFill>
                <a:sym typeface="Wingdings 2" panose="05020102010507070707" pitchFamily="18" charset="2"/>
              </a:rPr>
              <a:t>        ----think all participants  as roles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1EB0BD1-E102-409B-8F2B-726F16EA2CD8}" type="slidenum">
              <a:rPr kumimoji="0" lang="en-US" altLang="zh-CN" sz="2600">
                <a:solidFill>
                  <a:schemeClr val="bg1"/>
                </a:solidFill>
              </a:rPr>
              <a:pPr>
                <a:spcBef>
                  <a:spcPct val="0"/>
                </a:spcBef>
                <a:buClrTx/>
                <a:buSzTx/>
                <a:buFontTx/>
                <a:buNone/>
              </a:pPr>
              <a:t>22</a:t>
            </a:fld>
            <a:endParaRPr kumimoji="0" lang="en-US" altLang="zh-CN" sz="2600">
              <a:solidFill>
                <a:schemeClr val="bg1"/>
              </a:solidFill>
            </a:endParaRPr>
          </a:p>
        </p:txBody>
      </p:sp>
      <p:sp>
        <p:nvSpPr>
          <p:cNvPr id="43011" name="Rectangle 2"/>
          <p:cNvSpPr>
            <a:spLocks noGrp="1" noChangeArrowheads="1"/>
          </p:cNvSpPr>
          <p:nvPr>
            <p:ph type="title"/>
          </p:nvPr>
        </p:nvSpPr>
        <p:spPr/>
        <p:txBody>
          <a:bodyPr/>
          <a:lstStyle/>
          <a:p>
            <a:pPr eaLnBrk="1" hangingPunct="1"/>
            <a:r>
              <a:rPr lang="en-US" altLang="zh-CN" sz="3200"/>
              <a:t>     Chapter 6  Considering Object</a:t>
            </a:r>
          </a:p>
        </p:txBody>
      </p:sp>
      <p:sp>
        <p:nvSpPr>
          <p:cNvPr id="43012"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dirty="0">
                <a:solidFill>
                  <a:schemeClr val="bg2"/>
                </a:solidFill>
                <a:sym typeface="Wingdings 2" panose="05020102010507070707" pitchFamily="18" charset="2"/>
              </a:rPr>
              <a:t>   B: identifying participants (by asking questions )(P296)</a:t>
            </a:r>
          </a:p>
          <a:p>
            <a:pPr eaLnBrk="1" hangingPunct="1">
              <a:lnSpc>
                <a:spcPct val="90000"/>
              </a:lnSpc>
              <a:buFontTx/>
              <a:buNone/>
            </a:pPr>
            <a:r>
              <a:rPr lang="en-US" altLang="zh-CN" sz="2400" b="1" dirty="0">
                <a:solidFill>
                  <a:schemeClr val="bg2"/>
                </a:solidFill>
                <a:sym typeface="Wingdings 2" panose="05020102010507070707" pitchFamily="18" charset="2"/>
              </a:rPr>
              <a:t>       add three actors: a printer system (actor)</a:t>
            </a:r>
          </a:p>
          <a:p>
            <a:pPr eaLnBrk="1" hangingPunct="1">
              <a:lnSpc>
                <a:spcPct val="90000"/>
              </a:lnSpc>
              <a:buFontTx/>
              <a:buNone/>
            </a:pPr>
            <a:r>
              <a:rPr lang="en-US" altLang="zh-CN" sz="2400" b="1" dirty="0">
                <a:solidFill>
                  <a:schemeClr val="bg2"/>
                </a:solidFill>
                <a:sym typeface="Wingdings 2" panose="05020102010507070707" pitchFamily="18" charset="2"/>
              </a:rPr>
              <a:t>                                     </a:t>
            </a:r>
            <a:r>
              <a:rPr lang="en-US" altLang="zh-CN" sz="2400" b="1" dirty="0">
                <a:solidFill>
                  <a:srgbClr val="0000FF"/>
                </a:solidFill>
                <a:sym typeface="Wingdings 2" panose="05020102010507070707" pitchFamily="18" charset="2"/>
              </a:rPr>
              <a:t>a fuel ordering system (actor)</a:t>
            </a:r>
          </a:p>
          <a:p>
            <a:pPr eaLnBrk="1" hangingPunct="1">
              <a:lnSpc>
                <a:spcPct val="90000"/>
              </a:lnSpc>
              <a:buFontTx/>
              <a:buNone/>
            </a:pPr>
            <a:r>
              <a:rPr lang="en-US" altLang="zh-CN" sz="2400" b="1" dirty="0">
                <a:solidFill>
                  <a:srgbClr val="0000FF"/>
                </a:solidFill>
                <a:sym typeface="Wingdings 2" panose="05020102010507070707" pitchFamily="18" charset="2"/>
              </a:rPr>
              <a:t>                                     a parts ordering system (actor)</a:t>
            </a:r>
          </a:p>
          <a:p>
            <a:pPr eaLnBrk="1" hangingPunct="1">
              <a:lnSpc>
                <a:spcPct val="90000"/>
              </a:lnSpc>
              <a:buFontTx/>
              <a:buNone/>
            </a:pPr>
            <a:r>
              <a:rPr lang="en-US" altLang="zh-CN" sz="2400" b="1" dirty="0">
                <a:solidFill>
                  <a:srgbClr val="0000FF"/>
                </a:solidFill>
                <a:sym typeface="Wingdings 2" panose="05020102010507070707" pitchFamily="18" charset="2"/>
              </a:rPr>
              <a:t>                               (</a:t>
            </a:r>
            <a:r>
              <a:rPr lang="zh-CN" altLang="en-US" sz="2400" b="1" dirty="0">
                <a:solidFill>
                  <a:srgbClr val="0000FF"/>
                </a:solidFill>
                <a:sym typeface="Wingdings 2" panose="05020102010507070707" pitchFamily="18" charset="2"/>
              </a:rPr>
              <a:t>本次需求决策，意味着我们只是销售端</a:t>
            </a:r>
            <a:r>
              <a:rPr lang="en-US" altLang="zh-CN" sz="2400" b="1" dirty="0">
                <a:solidFill>
                  <a:schemeClr val="bg2"/>
                </a:solidFill>
                <a:sym typeface="Wingdings 2" panose="05020102010507070707" pitchFamily="18" charset="2"/>
              </a:rPr>
              <a:t>)</a:t>
            </a:r>
          </a:p>
          <a:p>
            <a:pPr eaLnBrk="1" hangingPunct="1">
              <a:lnSpc>
                <a:spcPct val="90000"/>
              </a:lnSpc>
              <a:buFontTx/>
              <a:buNone/>
            </a:pPr>
            <a:r>
              <a:rPr lang="en-US" altLang="zh-CN" sz="2400" b="1" dirty="0">
                <a:solidFill>
                  <a:schemeClr val="bg2"/>
                </a:solidFill>
                <a:sym typeface="Wingdings 2" panose="05020102010507070707" pitchFamily="18" charset="2"/>
              </a:rPr>
              <a:t>       add two subsystems: accounting service </a:t>
            </a:r>
          </a:p>
          <a:p>
            <a:pPr eaLnBrk="1" hangingPunct="1">
              <a:lnSpc>
                <a:spcPct val="90000"/>
              </a:lnSpc>
              <a:buFontTx/>
              <a:buNone/>
            </a:pPr>
            <a:r>
              <a:rPr lang="en-US" altLang="zh-CN" sz="2400" b="1" dirty="0">
                <a:solidFill>
                  <a:schemeClr val="bg2"/>
                </a:solidFill>
                <a:sym typeface="Wingdings 2" panose="05020102010507070707" pitchFamily="18" charset="2"/>
              </a:rPr>
              <a:t>                </a:t>
            </a:r>
            <a:r>
              <a:rPr lang="en-US" altLang="zh-CN" sz="3200" b="1" baseline="30000" dirty="0">
                <a:solidFill>
                  <a:schemeClr val="bg2"/>
                </a:solidFill>
                <a:sym typeface="Wingdings 2" panose="05020102010507070707" pitchFamily="18" charset="2"/>
              </a:rPr>
              <a:t>(two use cases)</a:t>
            </a:r>
            <a:r>
              <a:rPr lang="en-US" altLang="zh-CN" sz="2400" b="1" dirty="0">
                <a:solidFill>
                  <a:schemeClr val="bg2"/>
                </a:solidFill>
                <a:sym typeface="Wingdings 2" panose="05020102010507070707" pitchFamily="18" charset="2"/>
              </a:rPr>
              <a:t>     controlling inventory </a:t>
            </a:r>
          </a:p>
          <a:p>
            <a:pPr eaLnBrk="1" hangingPunct="1">
              <a:lnSpc>
                <a:spcPct val="90000"/>
              </a:lnSpc>
              <a:buFontTx/>
              <a:buNone/>
            </a:pPr>
            <a:r>
              <a:rPr lang="en-US" altLang="zh-CN" sz="2400" b="1" dirty="0">
                <a:solidFill>
                  <a:schemeClr val="bg2"/>
                </a:solidFill>
                <a:sym typeface="Wingdings 2" panose="05020102010507070707" pitchFamily="18" charset="2"/>
              </a:rPr>
              <a:t>   C: Fig6.8 -- it is not a complete use case diagram, </a:t>
            </a:r>
          </a:p>
          <a:p>
            <a:pPr eaLnBrk="1" hangingPunct="1">
              <a:lnSpc>
                <a:spcPct val="90000"/>
              </a:lnSpc>
              <a:buFontTx/>
              <a:buNone/>
            </a:pPr>
            <a:r>
              <a:rPr lang="en-US" altLang="zh-CN" sz="2400" b="1" dirty="0">
                <a:solidFill>
                  <a:schemeClr val="bg2"/>
                </a:solidFill>
                <a:sym typeface="Wingdings 2" panose="05020102010507070707" pitchFamily="18" charset="2"/>
              </a:rPr>
              <a:t>                      because each item  should includes </a:t>
            </a:r>
          </a:p>
          <a:p>
            <a:pPr eaLnBrk="1" hangingPunct="1">
              <a:lnSpc>
                <a:spcPct val="90000"/>
              </a:lnSpc>
              <a:buFontTx/>
              <a:buNone/>
            </a:pPr>
            <a:r>
              <a:rPr lang="en-US" altLang="zh-CN" sz="2400" b="1" dirty="0">
                <a:solidFill>
                  <a:schemeClr val="bg2"/>
                </a:solidFill>
                <a:sym typeface="Wingdings 2" panose="05020102010507070707" pitchFamily="18" charset="2"/>
              </a:rPr>
              <a:t>                     description such as “what”, ”when”, </a:t>
            </a:r>
          </a:p>
          <a:p>
            <a:pPr eaLnBrk="1" hangingPunct="1">
              <a:lnSpc>
                <a:spcPct val="90000"/>
              </a:lnSpc>
              <a:buFontTx/>
              <a:buNone/>
            </a:pPr>
            <a:r>
              <a:rPr lang="en-US" altLang="zh-CN" sz="2400" b="1" dirty="0">
                <a:solidFill>
                  <a:schemeClr val="bg2"/>
                </a:solidFill>
                <a:sym typeface="Wingdings 2" panose="05020102010507070707" pitchFamily="18" charset="2"/>
              </a:rPr>
              <a:t>                     ”which”  ----scenario scripts(P297) </a:t>
            </a:r>
          </a:p>
          <a:p>
            <a:pPr eaLnBrk="1" hangingPunct="1">
              <a:lnSpc>
                <a:spcPct val="90000"/>
              </a:lnSpc>
              <a:buFontTx/>
              <a:buNone/>
            </a:pPr>
            <a:r>
              <a:rPr lang="en-US" altLang="zh-CN" sz="2400" b="1" dirty="0">
                <a:solidFill>
                  <a:schemeClr val="bg2"/>
                </a:solidFill>
                <a:sym typeface="Wingdings 2" panose="05020102010507070707" pitchFamily="18" charset="2"/>
              </a:rPr>
              <a:t>                   -- the </a:t>
            </a:r>
            <a:r>
              <a:rPr lang="en-US" altLang="zh-CN" sz="2400" b="1" dirty="0">
                <a:solidFill>
                  <a:srgbClr val="0000FF"/>
                </a:solidFill>
                <a:sym typeface="Wingdings 2" panose="05020102010507070707" pitchFamily="18" charset="2"/>
              </a:rPr>
              <a:t>results diagram</a:t>
            </a:r>
            <a:r>
              <a:rPr lang="en-US" altLang="zh-CN" sz="2400" b="1" dirty="0">
                <a:solidFill>
                  <a:schemeClr val="bg2"/>
                </a:solidFill>
                <a:sym typeface="Wingdings 2" panose="05020102010507070707" pitchFamily="18" charset="2"/>
              </a:rPr>
              <a:t> should be a </a:t>
            </a:r>
          </a:p>
          <a:p>
            <a:pPr eaLnBrk="1" hangingPunct="1">
              <a:lnSpc>
                <a:spcPct val="90000"/>
              </a:lnSpc>
              <a:buFontTx/>
              <a:buNone/>
            </a:pPr>
            <a:r>
              <a:rPr lang="en-US" altLang="zh-CN" sz="2400" b="1" dirty="0">
                <a:solidFill>
                  <a:schemeClr val="bg2"/>
                </a:solidFill>
                <a:sym typeface="Wingdings 2" panose="05020102010507070707" pitchFamily="18" charset="2"/>
              </a:rPr>
              <a:t>                      comprehensive description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7676C50-B46E-4849-91F4-79A2FD5FF921}" type="slidenum">
              <a:rPr kumimoji="0" lang="en-US" altLang="zh-CN" sz="2600">
                <a:solidFill>
                  <a:schemeClr val="bg1"/>
                </a:solidFill>
              </a:rPr>
              <a:pPr>
                <a:spcBef>
                  <a:spcPct val="0"/>
                </a:spcBef>
                <a:buClrTx/>
                <a:buSzTx/>
                <a:buFontTx/>
                <a:buNone/>
              </a:pPr>
              <a:t>23</a:t>
            </a:fld>
            <a:endParaRPr kumimoji="0" lang="en-US" altLang="zh-CN" sz="2600">
              <a:solidFill>
                <a:schemeClr val="bg1"/>
              </a:solidFill>
            </a:endParaRPr>
          </a:p>
        </p:txBody>
      </p:sp>
      <p:sp>
        <p:nvSpPr>
          <p:cNvPr id="45059" name="Rectangle 2"/>
          <p:cNvSpPr>
            <a:spLocks noGrp="1" noChangeArrowheads="1"/>
          </p:cNvSpPr>
          <p:nvPr>
            <p:ph type="title"/>
          </p:nvPr>
        </p:nvSpPr>
        <p:spPr/>
        <p:txBody>
          <a:bodyPr/>
          <a:lstStyle/>
          <a:p>
            <a:pPr eaLnBrk="1" hangingPunct="1"/>
            <a:r>
              <a:rPr lang="en-US" altLang="zh-CN" sz="3200"/>
              <a:t>     Chapter 6  Considering Object</a:t>
            </a:r>
          </a:p>
        </p:txBody>
      </p:sp>
      <p:grpSp>
        <p:nvGrpSpPr>
          <p:cNvPr id="45060" name="Group 5"/>
          <p:cNvGrpSpPr>
            <a:grpSpLocks/>
          </p:cNvGrpSpPr>
          <p:nvPr/>
        </p:nvGrpSpPr>
        <p:grpSpPr bwMode="auto">
          <a:xfrm>
            <a:off x="827088" y="1700213"/>
            <a:ext cx="7921625" cy="4392612"/>
            <a:chOff x="672" y="864"/>
            <a:chExt cx="4416" cy="2544"/>
          </a:xfrm>
        </p:grpSpPr>
        <p:sp>
          <p:nvSpPr>
            <p:cNvPr id="45062" name="Line 6"/>
            <p:cNvSpPr>
              <a:spLocks noChangeShapeType="1"/>
            </p:cNvSpPr>
            <p:nvPr/>
          </p:nvSpPr>
          <p:spPr bwMode="auto">
            <a:xfrm flipV="1">
              <a:off x="2016" y="1872"/>
              <a:ext cx="864" cy="960"/>
            </a:xfrm>
            <a:prstGeom prst="line">
              <a:avLst/>
            </a:prstGeom>
            <a:noFill/>
            <a:ln w="28575" cap="sq">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3" name="Line 7"/>
            <p:cNvSpPr>
              <a:spLocks noChangeShapeType="1"/>
            </p:cNvSpPr>
            <p:nvPr/>
          </p:nvSpPr>
          <p:spPr bwMode="auto">
            <a:xfrm flipV="1">
              <a:off x="3264" y="1920"/>
              <a:ext cx="0" cy="912"/>
            </a:xfrm>
            <a:prstGeom prst="line">
              <a:avLst/>
            </a:prstGeom>
            <a:noFill/>
            <a:ln w="28575" cap="sq">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4" name="Line 8"/>
            <p:cNvSpPr>
              <a:spLocks noChangeShapeType="1"/>
            </p:cNvSpPr>
            <p:nvPr/>
          </p:nvSpPr>
          <p:spPr bwMode="auto">
            <a:xfrm flipH="1" flipV="1">
              <a:off x="3600" y="1872"/>
              <a:ext cx="864" cy="960"/>
            </a:xfrm>
            <a:prstGeom prst="line">
              <a:avLst/>
            </a:prstGeom>
            <a:noFill/>
            <a:ln w="28575" cap="sq">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5" name="Oval 9"/>
            <p:cNvSpPr>
              <a:spLocks noChangeArrowheads="1"/>
            </p:cNvSpPr>
            <p:nvPr/>
          </p:nvSpPr>
          <p:spPr bwMode="auto">
            <a:xfrm>
              <a:off x="1440" y="2832"/>
              <a:ext cx="1152" cy="576"/>
            </a:xfrm>
            <a:prstGeom prst="ellipse">
              <a:avLst/>
            </a:prstGeom>
            <a:solidFill>
              <a:schemeClr val="bg1"/>
            </a:solidFill>
            <a:ln w="12700" cap="sq">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Refueling</a:t>
              </a:r>
            </a:p>
          </p:txBody>
        </p:sp>
        <p:sp>
          <p:nvSpPr>
            <p:cNvPr id="45066" name="Oval 10"/>
            <p:cNvSpPr>
              <a:spLocks noChangeArrowheads="1"/>
            </p:cNvSpPr>
            <p:nvPr/>
          </p:nvSpPr>
          <p:spPr bwMode="auto">
            <a:xfrm>
              <a:off x="2688" y="2832"/>
              <a:ext cx="1152" cy="576"/>
            </a:xfrm>
            <a:prstGeom prst="ellipse">
              <a:avLst/>
            </a:prstGeom>
            <a:solidFill>
              <a:schemeClr val="bg1"/>
            </a:solidFill>
            <a:ln w="12700" cap="sq">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Parking</a:t>
              </a:r>
            </a:p>
          </p:txBody>
        </p:sp>
        <p:sp>
          <p:nvSpPr>
            <p:cNvPr id="45067" name="Oval 11"/>
            <p:cNvSpPr>
              <a:spLocks noChangeArrowheads="1"/>
            </p:cNvSpPr>
            <p:nvPr/>
          </p:nvSpPr>
          <p:spPr bwMode="auto">
            <a:xfrm>
              <a:off x="3936" y="2832"/>
              <a:ext cx="1152" cy="576"/>
            </a:xfrm>
            <a:prstGeom prst="ellipse">
              <a:avLst/>
            </a:prstGeom>
            <a:solidFill>
              <a:schemeClr val="bg1"/>
            </a:solidFill>
            <a:ln w="12700" cap="sq">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Maintenance</a:t>
              </a:r>
            </a:p>
          </p:txBody>
        </p:sp>
        <p:sp>
          <p:nvSpPr>
            <p:cNvPr id="45068" name="Oval 12"/>
            <p:cNvSpPr>
              <a:spLocks noChangeArrowheads="1"/>
            </p:cNvSpPr>
            <p:nvPr/>
          </p:nvSpPr>
          <p:spPr bwMode="auto">
            <a:xfrm>
              <a:off x="2688" y="1344"/>
              <a:ext cx="1152" cy="576"/>
            </a:xfrm>
            <a:prstGeom prst="ellipse">
              <a:avLst/>
            </a:prstGeom>
            <a:solidFill>
              <a:schemeClr val="bg1"/>
            </a:solidFill>
            <a:ln w="12700" cap="sq">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Billing Services</a:t>
              </a:r>
            </a:p>
          </p:txBody>
        </p:sp>
        <p:pic>
          <p:nvPicPr>
            <p:cNvPr id="4506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2" y="864"/>
              <a:ext cx="650" cy="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sp>
          <p:nvSpPr>
            <p:cNvPr id="45070" name="Line 14"/>
            <p:cNvSpPr>
              <a:spLocks noChangeShapeType="1"/>
            </p:cNvSpPr>
            <p:nvPr/>
          </p:nvSpPr>
          <p:spPr bwMode="auto">
            <a:xfrm>
              <a:off x="1824" y="1392"/>
              <a:ext cx="864" cy="14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1" name="Text Box 15"/>
            <p:cNvSpPr txBox="1">
              <a:spLocks noChangeArrowheads="1"/>
            </p:cNvSpPr>
            <p:nvPr/>
          </p:nvSpPr>
          <p:spPr bwMode="auto">
            <a:xfrm>
              <a:off x="672" y="1632"/>
              <a:ext cx="8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b="1">
                  <a:latin typeface="Comic Sans MS" panose="030F0702030302020204" pitchFamily="66" charset="0"/>
                </a:rPr>
                <a:t>Customer</a:t>
              </a:r>
            </a:p>
          </p:txBody>
        </p:sp>
      </p:grpSp>
      <p:sp>
        <p:nvSpPr>
          <p:cNvPr id="45061" name="Rectangle 17"/>
          <p:cNvSpPr>
            <a:spLocks noGrp="1" noChangeArrowheads="1"/>
          </p:cNvSpPr>
          <p:nvPr>
            <p:ph type="body" idx="1"/>
          </p:nvPr>
        </p:nvSpPr>
        <p:spPr>
          <a:xfrm>
            <a:off x="2309813" y="6289675"/>
            <a:ext cx="6294437" cy="452438"/>
          </a:xfrm>
          <a:noFill/>
          <a:ln>
            <a:solidFill>
              <a:srgbClr val="800080"/>
            </a:solidFill>
            <a:miter lim="800000"/>
            <a:headEnd/>
            <a:tailEnd/>
          </a:ln>
        </p:spPr>
        <p:txBody>
          <a:bodyPr/>
          <a:lstStyle/>
          <a:p>
            <a:pPr eaLnBrk="1" hangingPunct="1">
              <a:lnSpc>
                <a:spcPct val="90000"/>
              </a:lnSpc>
              <a:buFontTx/>
              <a:buNone/>
            </a:pPr>
            <a:r>
              <a:rPr lang="en-US" altLang="zh-CN" sz="2400" b="1"/>
              <a:t>Fig 6.5 Overview of Royal Service Station</a:t>
            </a:r>
          </a:p>
        </p:txBody>
      </p:sp>
      <p:sp>
        <p:nvSpPr>
          <p:cNvPr id="2" name="文本框 1"/>
          <p:cNvSpPr txBox="1"/>
          <p:nvPr/>
        </p:nvSpPr>
        <p:spPr>
          <a:xfrm>
            <a:off x="6948264" y="1772816"/>
            <a:ext cx="2123728" cy="1569660"/>
          </a:xfrm>
          <a:prstGeom prst="rect">
            <a:avLst/>
          </a:prstGeom>
          <a:solidFill>
            <a:schemeClr val="accent1">
              <a:lumMod val="60000"/>
              <a:lumOff val="40000"/>
            </a:schemeClr>
          </a:solidFill>
          <a:ln w="15875">
            <a:solidFill>
              <a:srgbClr val="0000FF"/>
            </a:solidFill>
          </a:ln>
        </p:spPr>
        <p:txBody>
          <a:bodyPr wrap="square" rtlCol="0">
            <a:spAutoFit/>
          </a:bodyPr>
          <a:lstStyle/>
          <a:p>
            <a:r>
              <a:rPr lang="zh-CN" altLang="en-US" dirty="0"/>
              <a:t>刻画一个用例图从何处开始入手？主要业务</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D100736-50DD-4DC7-94D3-F9015D87D18E}" type="slidenum">
              <a:rPr kumimoji="0" lang="en-US" altLang="zh-CN" sz="2600">
                <a:solidFill>
                  <a:schemeClr val="bg1"/>
                </a:solidFill>
              </a:rPr>
              <a:pPr>
                <a:spcBef>
                  <a:spcPct val="0"/>
                </a:spcBef>
                <a:buClrTx/>
                <a:buSzTx/>
                <a:buFontTx/>
                <a:buNone/>
              </a:pPr>
              <a:t>24</a:t>
            </a:fld>
            <a:endParaRPr kumimoji="0" lang="en-US" altLang="zh-CN" sz="2600">
              <a:solidFill>
                <a:schemeClr val="bg1"/>
              </a:solidFill>
            </a:endParaRPr>
          </a:p>
        </p:txBody>
      </p:sp>
      <p:sp>
        <p:nvSpPr>
          <p:cNvPr id="47107" name="Rectangle 4"/>
          <p:cNvSpPr>
            <a:spLocks noChangeArrowheads="1"/>
          </p:cNvSpPr>
          <p:nvPr/>
        </p:nvSpPr>
        <p:spPr bwMode="auto">
          <a:xfrm>
            <a:off x="179388" y="0"/>
            <a:ext cx="8964612"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grpSp>
        <p:nvGrpSpPr>
          <p:cNvPr id="47108" name="Group 5"/>
          <p:cNvGrpSpPr>
            <a:grpSpLocks/>
          </p:cNvGrpSpPr>
          <p:nvPr/>
        </p:nvGrpSpPr>
        <p:grpSpPr bwMode="auto">
          <a:xfrm>
            <a:off x="395288" y="260350"/>
            <a:ext cx="8520112" cy="5302250"/>
            <a:chOff x="816" y="432"/>
            <a:chExt cx="4800" cy="3072"/>
          </a:xfrm>
        </p:grpSpPr>
        <p:sp>
          <p:nvSpPr>
            <p:cNvPr id="47110" name="Oval 6"/>
            <p:cNvSpPr>
              <a:spLocks noChangeArrowheads="1"/>
            </p:cNvSpPr>
            <p:nvPr/>
          </p:nvSpPr>
          <p:spPr bwMode="auto">
            <a:xfrm>
              <a:off x="2448" y="1872"/>
              <a:ext cx="1152" cy="576"/>
            </a:xfrm>
            <a:prstGeom prst="ellipse">
              <a:avLst/>
            </a:prstGeom>
            <a:solidFill>
              <a:schemeClr val="bg1"/>
            </a:solidFill>
            <a:ln w="12700" cap="sq">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Comic Sans MS" panose="030F0702030302020204" pitchFamily="66" charset="0"/>
                </a:rPr>
                <a:t>Maintenance</a:t>
              </a:r>
            </a:p>
            <a:p>
              <a:pPr algn="ctr" eaLnBrk="1" hangingPunct="1">
                <a:spcBef>
                  <a:spcPct val="0"/>
                </a:spcBef>
                <a:buClrTx/>
                <a:buSzTx/>
                <a:buFontTx/>
                <a:buNone/>
              </a:pPr>
              <a:r>
                <a:rPr lang="en-US" altLang="zh-CN" sz="1800">
                  <a:latin typeface="Comic Sans MS" panose="030F0702030302020204" pitchFamily="66" charset="0"/>
                </a:rPr>
                <a:t>Services</a:t>
              </a:r>
            </a:p>
          </p:txBody>
        </p:sp>
        <p:sp>
          <p:nvSpPr>
            <p:cNvPr id="47111" name="Line 7"/>
            <p:cNvSpPr>
              <a:spLocks noChangeShapeType="1"/>
            </p:cNvSpPr>
            <p:nvPr/>
          </p:nvSpPr>
          <p:spPr bwMode="auto">
            <a:xfrm flipV="1">
              <a:off x="3024" y="2448"/>
              <a:ext cx="0" cy="480"/>
            </a:xfrm>
            <a:prstGeom prst="line">
              <a:avLst/>
            </a:prstGeom>
            <a:noFill/>
            <a:ln w="28575" cap="sq">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2" name="Text Box 8"/>
            <p:cNvSpPr txBox="1">
              <a:spLocks noChangeArrowheads="1"/>
            </p:cNvSpPr>
            <p:nvPr/>
          </p:nvSpPr>
          <p:spPr bwMode="auto">
            <a:xfrm>
              <a:off x="2976" y="2592"/>
              <a:ext cx="76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latin typeface="Comic Sans MS" panose="030F0702030302020204" pitchFamily="66" charset="0"/>
                </a:rPr>
                <a:t>extends</a:t>
              </a:r>
            </a:p>
          </p:txBody>
        </p:sp>
        <p:sp>
          <p:nvSpPr>
            <p:cNvPr id="47113" name="Oval 9"/>
            <p:cNvSpPr>
              <a:spLocks noChangeArrowheads="1"/>
            </p:cNvSpPr>
            <p:nvPr/>
          </p:nvSpPr>
          <p:spPr bwMode="auto">
            <a:xfrm>
              <a:off x="2448" y="2928"/>
              <a:ext cx="1152" cy="576"/>
            </a:xfrm>
            <a:prstGeom prst="ellipse">
              <a:avLst/>
            </a:prstGeom>
            <a:solidFill>
              <a:schemeClr val="bg1"/>
            </a:solidFill>
            <a:ln w="12700" cap="sq">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Comic Sans MS" panose="030F0702030302020204" pitchFamily="66" charset="0"/>
                </a:rPr>
                <a:t>Preventive</a:t>
              </a:r>
            </a:p>
            <a:p>
              <a:pPr algn="ctr" eaLnBrk="1" hangingPunct="1">
                <a:spcBef>
                  <a:spcPct val="0"/>
                </a:spcBef>
                <a:buClrTx/>
                <a:buSzTx/>
                <a:buFontTx/>
                <a:buNone/>
              </a:pPr>
              <a:r>
                <a:rPr lang="en-US" altLang="zh-CN" sz="1800">
                  <a:latin typeface="Comic Sans MS" panose="030F0702030302020204" pitchFamily="66" charset="0"/>
                </a:rPr>
                <a:t>Maintenance</a:t>
              </a:r>
            </a:p>
          </p:txBody>
        </p:sp>
        <p:sp>
          <p:nvSpPr>
            <p:cNvPr id="47114" name="Oval 10"/>
            <p:cNvSpPr>
              <a:spLocks noChangeArrowheads="1"/>
            </p:cNvSpPr>
            <p:nvPr/>
          </p:nvSpPr>
          <p:spPr bwMode="auto">
            <a:xfrm>
              <a:off x="2448" y="1152"/>
              <a:ext cx="1152" cy="576"/>
            </a:xfrm>
            <a:prstGeom prst="ellipse">
              <a:avLst/>
            </a:prstGeom>
            <a:solidFill>
              <a:schemeClr val="bg1"/>
            </a:solidFill>
            <a:ln w="12700" cap="sq">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Comic Sans MS" panose="030F0702030302020204" pitchFamily="66" charset="0"/>
                </a:rPr>
                <a:t>Refueling</a:t>
              </a:r>
            </a:p>
          </p:txBody>
        </p:sp>
        <p:sp>
          <p:nvSpPr>
            <p:cNvPr id="47115" name="Oval 11"/>
            <p:cNvSpPr>
              <a:spLocks noChangeArrowheads="1"/>
            </p:cNvSpPr>
            <p:nvPr/>
          </p:nvSpPr>
          <p:spPr bwMode="auto">
            <a:xfrm>
              <a:off x="2448" y="432"/>
              <a:ext cx="1152" cy="576"/>
            </a:xfrm>
            <a:prstGeom prst="ellipse">
              <a:avLst/>
            </a:prstGeom>
            <a:solidFill>
              <a:schemeClr val="bg1"/>
            </a:solidFill>
            <a:ln w="12700" cap="sq">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Comic Sans MS" panose="030F0702030302020204" pitchFamily="66" charset="0"/>
                </a:rPr>
                <a:t>Parking</a:t>
              </a:r>
            </a:p>
          </p:txBody>
        </p:sp>
        <p:pic>
          <p:nvPicPr>
            <p:cNvPr id="4711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 y="1104"/>
              <a:ext cx="625" cy="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pic>
          <p:nvPicPr>
            <p:cNvPr id="47117"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 y="1248"/>
              <a:ext cx="1056"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sp>
          <p:nvSpPr>
            <p:cNvPr id="47118" name="Line 14"/>
            <p:cNvSpPr>
              <a:spLocks noChangeShapeType="1"/>
            </p:cNvSpPr>
            <p:nvPr/>
          </p:nvSpPr>
          <p:spPr bwMode="auto">
            <a:xfrm flipV="1">
              <a:off x="1536" y="816"/>
              <a:ext cx="912" cy="67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9" name="Line 15"/>
            <p:cNvSpPr>
              <a:spLocks noChangeShapeType="1"/>
            </p:cNvSpPr>
            <p:nvPr/>
          </p:nvSpPr>
          <p:spPr bwMode="auto">
            <a:xfrm flipV="1">
              <a:off x="1536" y="1440"/>
              <a:ext cx="912" cy="19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0" name="Line 16"/>
            <p:cNvSpPr>
              <a:spLocks noChangeShapeType="1"/>
            </p:cNvSpPr>
            <p:nvPr/>
          </p:nvSpPr>
          <p:spPr bwMode="auto">
            <a:xfrm>
              <a:off x="1584" y="1776"/>
              <a:ext cx="864" cy="38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1" name="Line 17"/>
            <p:cNvSpPr>
              <a:spLocks noChangeShapeType="1"/>
            </p:cNvSpPr>
            <p:nvPr/>
          </p:nvSpPr>
          <p:spPr bwMode="auto">
            <a:xfrm>
              <a:off x="3600" y="720"/>
              <a:ext cx="1296" cy="76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2" name="Line 18"/>
            <p:cNvSpPr>
              <a:spLocks noChangeShapeType="1"/>
            </p:cNvSpPr>
            <p:nvPr/>
          </p:nvSpPr>
          <p:spPr bwMode="auto">
            <a:xfrm>
              <a:off x="3600" y="1440"/>
              <a:ext cx="1296" cy="19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3" name="Line 19"/>
            <p:cNvSpPr>
              <a:spLocks noChangeShapeType="1"/>
            </p:cNvSpPr>
            <p:nvPr/>
          </p:nvSpPr>
          <p:spPr bwMode="auto">
            <a:xfrm flipV="1">
              <a:off x="3600" y="1776"/>
              <a:ext cx="1344" cy="38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4" name="Text Box 20"/>
            <p:cNvSpPr txBox="1">
              <a:spLocks noChangeArrowheads="1"/>
            </p:cNvSpPr>
            <p:nvPr/>
          </p:nvSpPr>
          <p:spPr bwMode="auto">
            <a:xfrm>
              <a:off x="816" y="2064"/>
              <a:ext cx="96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latin typeface="Comic Sans MS" panose="030F0702030302020204" pitchFamily="66" charset="0"/>
                </a:rPr>
                <a:t>Manager</a:t>
              </a:r>
            </a:p>
          </p:txBody>
        </p:sp>
        <p:sp>
          <p:nvSpPr>
            <p:cNvPr id="47125" name="Text Box 21"/>
            <p:cNvSpPr txBox="1">
              <a:spLocks noChangeArrowheads="1"/>
            </p:cNvSpPr>
            <p:nvPr/>
          </p:nvSpPr>
          <p:spPr bwMode="auto">
            <a:xfrm>
              <a:off x="4800" y="2304"/>
              <a:ext cx="8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latin typeface="Comic Sans MS" panose="030F0702030302020204" pitchFamily="66" charset="0"/>
                </a:rPr>
                <a:t>Customer</a:t>
              </a:r>
            </a:p>
          </p:txBody>
        </p:sp>
      </p:grpSp>
      <p:sp>
        <p:nvSpPr>
          <p:cNvPr id="47109" name="Rectangle 22"/>
          <p:cNvSpPr>
            <a:spLocks noChangeArrowheads="1"/>
          </p:cNvSpPr>
          <p:nvPr/>
        </p:nvSpPr>
        <p:spPr bwMode="auto">
          <a:xfrm>
            <a:off x="755650" y="5949950"/>
            <a:ext cx="76327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2400" b="1"/>
              <a:t>Fig 6.6 First extension of Royal Service Station diagram to include preventive maintenance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F6B2E12-6193-478C-8CF1-0D9B7FBC3F4B}" type="slidenum">
              <a:rPr kumimoji="0" lang="en-US" altLang="zh-CN" sz="2600">
                <a:solidFill>
                  <a:schemeClr val="bg1"/>
                </a:solidFill>
              </a:rPr>
              <a:pPr>
                <a:spcBef>
                  <a:spcPct val="0"/>
                </a:spcBef>
                <a:buClrTx/>
                <a:buSzTx/>
                <a:buFontTx/>
                <a:buNone/>
              </a:pPr>
              <a:t>25</a:t>
            </a:fld>
            <a:endParaRPr kumimoji="0" lang="en-US" altLang="zh-CN" sz="2600">
              <a:solidFill>
                <a:schemeClr val="bg1"/>
              </a:solidFill>
            </a:endParaRPr>
          </a:p>
        </p:txBody>
      </p:sp>
      <p:sp>
        <p:nvSpPr>
          <p:cNvPr id="49155" name="Rectangle 5"/>
          <p:cNvSpPr>
            <a:spLocks noChangeArrowheads="1"/>
          </p:cNvSpPr>
          <p:nvPr/>
        </p:nvSpPr>
        <p:spPr bwMode="auto">
          <a:xfrm>
            <a:off x="179388" y="0"/>
            <a:ext cx="8964612"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grpSp>
        <p:nvGrpSpPr>
          <p:cNvPr id="49156" name="Group 6"/>
          <p:cNvGrpSpPr>
            <a:grpSpLocks/>
          </p:cNvGrpSpPr>
          <p:nvPr/>
        </p:nvGrpSpPr>
        <p:grpSpPr bwMode="auto">
          <a:xfrm>
            <a:off x="323850" y="188913"/>
            <a:ext cx="8569325" cy="5602287"/>
            <a:chOff x="912" y="480"/>
            <a:chExt cx="4608" cy="3168"/>
          </a:xfrm>
        </p:grpSpPr>
        <p:sp>
          <p:nvSpPr>
            <p:cNvPr id="49158" name="Line 7"/>
            <p:cNvSpPr>
              <a:spLocks noChangeShapeType="1"/>
            </p:cNvSpPr>
            <p:nvPr/>
          </p:nvSpPr>
          <p:spPr bwMode="auto">
            <a:xfrm flipV="1">
              <a:off x="2448" y="2304"/>
              <a:ext cx="336" cy="336"/>
            </a:xfrm>
            <a:prstGeom prst="line">
              <a:avLst/>
            </a:prstGeom>
            <a:noFill/>
            <a:ln w="28575" cap="sq">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59" name="Line 8"/>
            <p:cNvSpPr>
              <a:spLocks noChangeShapeType="1"/>
            </p:cNvSpPr>
            <p:nvPr/>
          </p:nvSpPr>
          <p:spPr bwMode="auto">
            <a:xfrm flipV="1">
              <a:off x="3120" y="2352"/>
              <a:ext cx="0" cy="624"/>
            </a:xfrm>
            <a:prstGeom prst="line">
              <a:avLst/>
            </a:prstGeom>
            <a:noFill/>
            <a:ln w="28575" cap="sq">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0" name="Line 9"/>
            <p:cNvSpPr>
              <a:spLocks noChangeShapeType="1"/>
            </p:cNvSpPr>
            <p:nvPr/>
          </p:nvSpPr>
          <p:spPr bwMode="auto">
            <a:xfrm flipH="1" flipV="1">
              <a:off x="3408" y="2304"/>
              <a:ext cx="912" cy="816"/>
            </a:xfrm>
            <a:prstGeom prst="line">
              <a:avLst/>
            </a:prstGeom>
            <a:noFill/>
            <a:ln w="28575" cap="sq">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1" name="Oval 10"/>
            <p:cNvSpPr>
              <a:spLocks noChangeArrowheads="1"/>
            </p:cNvSpPr>
            <p:nvPr/>
          </p:nvSpPr>
          <p:spPr bwMode="auto">
            <a:xfrm>
              <a:off x="2640" y="1824"/>
              <a:ext cx="912" cy="528"/>
            </a:xfrm>
            <a:prstGeom prst="ellipse">
              <a:avLst/>
            </a:prstGeom>
            <a:solidFill>
              <a:schemeClr val="bg1"/>
            </a:solidFill>
            <a:ln w="12700" cap="sq">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dirty="0">
                  <a:latin typeface="Comic Sans MS" panose="030F0702030302020204" pitchFamily="66" charset="0"/>
                </a:rPr>
                <a:t>Billing </a:t>
              </a:r>
            </a:p>
            <a:p>
              <a:pPr algn="ctr" eaLnBrk="1" hangingPunct="1">
                <a:spcBef>
                  <a:spcPct val="0"/>
                </a:spcBef>
                <a:buClrTx/>
                <a:buSzTx/>
                <a:buFontTx/>
                <a:buNone/>
              </a:pPr>
              <a:r>
                <a:rPr lang="en-US" altLang="zh-CN" sz="1800" dirty="0">
                  <a:latin typeface="Comic Sans MS" panose="030F0702030302020204" pitchFamily="66" charset="0"/>
                </a:rPr>
                <a:t>Services</a:t>
              </a:r>
            </a:p>
          </p:txBody>
        </p:sp>
        <p:sp>
          <p:nvSpPr>
            <p:cNvPr id="49162" name="Oval 11"/>
            <p:cNvSpPr>
              <a:spLocks noChangeArrowheads="1"/>
            </p:cNvSpPr>
            <p:nvPr/>
          </p:nvSpPr>
          <p:spPr bwMode="auto">
            <a:xfrm>
              <a:off x="1776" y="2640"/>
              <a:ext cx="912" cy="528"/>
            </a:xfrm>
            <a:prstGeom prst="ellipse">
              <a:avLst/>
            </a:prstGeom>
            <a:solidFill>
              <a:schemeClr val="bg1"/>
            </a:solidFill>
            <a:ln w="12700" cap="sq">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800">
                  <a:latin typeface="Comic Sans MS" panose="030F0702030302020204" pitchFamily="66" charset="0"/>
                </a:rPr>
                <a:t>Refuel</a:t>
              </a:r>
            </a:p>
          </p:txBody>
        </p:sp>
        <p:sp>
          <p:nvSpPr>
            <p:cNvPr id="49163" name="Oval 12"/>
            <p:cNvSpPr>
              <a:spLocks noChangeArrowheads="1"/>
            </p:cNvSpPr>
            <p:nvPr/>
          </p:nvSpPr>
          <p:spPr bwMode="auto">
            <a:xfrm>
              <a:off x="2640" y="2976"/>
              <a:ext cx="912" cy="528"/>
            </a:xfrm>
            <a:prstGeom prst="ellipse">
              <a:avLst/>
            </a:prstGeom>
            <a:solidFill>
              <a:schemeClr val="bg1"/>
            </a:solidFill>
            <a:ln w="12700" cap="sq">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800">
                  <a:latin typeface="Comic Sans MS" panose="030F0702030302020204" pitchFamily="66" charset="0"/>
                </a:rPr>
                <a:t>Parking</a:t>
              </a:r>
            </a:p>
          </p:txBody>
        </p:sp>
        <p:sp>
          <p:nvSpPr>
            <p:cNvPr id="49164" name="Oval 13"/>
            <p:cNvSpPr>
              <a:spLocks noChangeArrowheads="1"/>
            </p:cNvSpPr>
            <p:nvPr/>
          </p:nvSpPr>
          <p:spPr bwMode="auto">
            <a:xfrm>
              <a:off x="3888" y="3120"/>
              <a:ext cx="912" cy="528"/>
            </a:xfrm>
            <a:prstGeom prst="ellipse">
              <a:avLst/>
            </a:prstGeom>
            <a:solidFill>
              <a:schemeClr val="bg1"/>
            </a:solidFill>
            <a:ln w="12700" cap="sq">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Comic Sans MS" panose="030F0702030302020204" pitchFamily="66" charset="0"/>
                </a:rPr>
                <a:t>Maintenance</a:t>
              </a:r>
            </a:p>
          </p:txBody>
        </p:sp>
        <p:pic>
          <p:nvPicPr>
            <p:cNvPr id="49165"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4" y="1056"/>
              <a:ext cx="1056"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pic>
          <p:nvPicPr>
            <p:cNvPr id="49166" name="Picture 1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0" y="1008"/>
              <a:ext cx="625" cy="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pic>
          <p:nvPicPr>
            <p:cNvPr id="49167"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8" y="480"/>
              <a:ext cx="864" cy="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sp>
          <p:nvSpPr>
            <p:cNvPr id="49168" name="Line 17"/>
            <p:cNvSpPr>
              <a:spLocks noChangeShapeType="1"/>
            </p:cNvSpPr>
            <p:nvPr/>
          </p:nvSpPr>
          <p:spPr bwMode="auto">
            <a:xfrm>
              <a:off x="1584" y="1680"/>
              <a:ext cx="1056" cy="33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9" name="Line 18"/>
            <p:cNvSpPr>
              <a:spLocks noChangeShapeType="1"/>
            </p:cNvSpPr>
            <p:nvPr/>
          </p:nvSpPr>
          <p:spPr bwMode="auto">
            <a:xfrm flipH="1">
              <a:off x="3072" y="1296"/>
              <a:ext cx="336" cy="52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0" name="Line 19"/>
            <p:cNvSpPr>
              <a:spLocks noChangeShapeType="1"/>
            </p:cNvSpPr>
            <p:nvPr/>
          </p:nvSpPr>
          <p:spPr bwMode="auto">
            <a:xfrm flipV="1">
              <a:off x="3552" y="1680"/>
              <a:ext cx="1008" cy="33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1" name="Text Box 20"/>
            <p:cNvSpPr txBox="1">
              <a:spLocks noChangeArrowheads="1"/>
            </p:cNvSpPr>
            <p:nvPr/>
          </p:nvSpPr>
          <p:spPr bwMode="auto">
            <a:xfrm>
              <a:off x="912" y="2208"/>
              <a:ext cx="81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dirty="0">
                  <a:latin typeface="Comic Sans MS" panose="030F0702030302020204" pitchFamily="66" charset="0"/>
                </a:rPr>
                <a:t>Customer</a:t>
              </a:r>
            </a:p>
          </p:txBody>
        </p:sp>
        <p:sp>
          <p:nvSpPr>
            <p:cNvPr id="49172" name="Text Box 21"/>
            <p:cNvSpPr txBox="1">
              <a:spLocks noChangeArrowheads="1"/>
            </p:cNvSpPr>
            <p:nvPr/>
          </p:nvSpPr>
          <p:spPr bwMode="auto">
            <a:xfrm>
              <a:off x="1872" y="912"/>
              <a:ext cx="1584"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latin typeface="Comic Sans MS" panose="030F0702030302020204" pitchFamily="66" charset="0"/>
                </a:rPr>
                <a:t>Credit Card System</a:t>
              </a:r>
            </a:p>
          </p:txBody>
        </p:sp>
        <p:sp>
          <p:nvSpPr>
            <p:cNvPr id="49173" name="Text Box 22"/>
            <p:cNvSpPr txBox="1">
              <a:spLocks noChangeArrowheads="1"/>
            </p:cNvSpPr>
            <p:nvPr/>
          </p:nvSpPr>
          <p:spPr bwMode="auto">
            <a:xfrm>
              <a:off x="4416" y="1872"/>
              <a:ext cx="816"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latin typeface="Comic Sans MS" panose="030F0702030302020204" pitchFamily="66" charset="0"/>
                </a:rPr>
                <a:t>Manager</a:t>
              </a:r>
            </a:p>
          </p:txBody>
        </p:sp>
      </p:grpSp>
      <p:sp>
        <p:nvSpPr>
          <p:cNvPr id="49157" name="Rectangle 23"/>
          <p:cNvSpPr>
            <a:spLocks noChangeArrowheads="1"/>
          </p:cNvSpPr>
          <p:nvPr/>
        </p:nvSpPr>
        <p:spPr bwMode="auto">
          <a:xfrm>
            <a:off x="684213" y="5949950"/>
            <a:ext cx="7392987" cy="836613"/>
          </a:xfrm>
          <a:prstGeom prst="rect">
            <a:avLst/>
          </a:prstGeom>
          <a:noFill/>
          <a:ln w="9525">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2400" b="1">
                <a:solidFill>
                  <a:schemeClr val="bg2"/>
                </a:solidFill>
              </a:rPr>
              <a:t>Fig 6.7 Second extension of Royal Service Station diagram to include credit card system</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1827B98-F750-4B8F-BEDF-7BB81CBD185C}" type="slidenum">
              <a:rPr kumimoji="0" lang="en-US" altLang="zh-CN" sz="2600">
                <a:solidFill>
                  <a:schemeClr val="bg1"/>
                </a:solidFill>
              </a:rPr>
              <a:pPr>
                <a:spcBef>
                  <a:spcPct val="0"/>
                </a:spcBef>
                <a:buClrTx/>
                <a:buSzTx/>
                <a:buFontTx/>
                <a:buNone/>
              </a:pPr>
              <a:t>26</a:t>
            </a:fld>
            <a:endParaRPr kumimoji="0" lang="en-US" altLang="zh-CN" sz="2600">
              <a:solidFill>
                <a:schemeClr val="bg1"/>
              </a:solidFill>
            </a:endParaRPr>
          </a:p>
        </p:txBody>
      </p:sp>
      <p:sp>
        <p:nvSpPr>
          <p:cNvPr id="51203" name="Rectangle 4"/>
          <p:cNvSpPr>
            <a:spLocks noChangeArrowheads="1"/>
          </p:cNvSpPr>
          <p:nvPr/>
        </p:nvSpPr>
        <p:spPr bwMode="auto">
          <a:xfrm>
            <a:off x="179388" y="0"/>
            <a:ext cx="8964612"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grpSp>
        <p:nvGrpSpPr>
          <p:cNvPr id="51204" name="Group 5"/>
          <p:cNvGrpSpPr>
            <a:grpSpLocks/>
          </p:cNvGrpSpPr>
          <p:nvPr/>
        </p:nvGrpSpPr>
        <p:grpSpPr bwMode="auto">
          <a:xfrm>
            <a:off x="250825" y="0"/>
            <a:ext cx="8642350" cy="6045200"/>
            <a:chOff x="960" y="144"/>
            <a:chExt cx="4512" cy="3413"/>
          </a:xfrm>
        </p:grpSpPr>
        <p:sp>
          <p:nvSpPr>
            <p:cNvPr id="51206" name="Line 6"/>
            <p:cNvSpPr>
              <a:spLocks noChangeShapeType="1"/>
            </p:cNvSpPr>
            <p:nvPr/>
          </p:nvSpPr>
          <p:spPr bwMode="auto">
            <a:xfrm flipV="1">
              <a:off x="3504" y="1206"/>
              <a:ext cx="528" cy="480"/>
            </a:xfrm>
            <a:prstGeom prst="line">
              <a:avLst/>
            </a:prstGeom>
            <a:noFill/>
            <a:ln w="28575" cap="sq">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07" name="Line 7"/>
            <p:cNvSpPr>
              <a:spLocks noChangeShapeType="1"/>
            </p:cNvSpPr>
            <p:nvPr/>
          </p:nvSpPr>
          <p:spPr bwMode="auto">
            <a:xfrm flipV="1">
              <a:off x="4272" y="1254"/>
              <a:ext cx="0" cy="432"/>
            </a:xfrm>
            <a:prstGeom prst="line">
              <a:avLst/>
            </a:prstGeom>
            <a:noFill/>
            <a:ln w="28575" cap="sq">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08" name="Line 8"/>
            <p:cNvSpPr>
              <a:spLocks noChangeShapeType="1"/>
            </p:cNvSpPr>
            <p:nvPr/>
          </p:nvSpPr>
          <p:spPr bwMode="auto">
            <a:xfrm flipH="1" flipV="1">
              <a:off x="4512" y="1206"/>
              <a:ext cx="576" cy="480"/>
            </a:xfrm>
            <a:prstGeom prst="line">
              <a:avLst/>
            </a:prstGeom>
            <a:noFill/>
            <a:ln w="28575" cap="sq">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09" name="Oval 9"/>
            <p:cNvSpPr>
              <a:spLocks noChangeArrowheads="1"/>
            </p:cNvSpPr>
            <p:nvPr/>
          </p:nvSpPr>
          <p:spPr bwMode="auto">
            <a:xfrm>
              <a:off x="4704" y="1686"/>
              <a:ext cx="768" cy="480"/>
            </a:xfrm>
            <a:prstGeom prst="ellipse">
              <a:avLst/>
            </a:prstGeom>
            <a:solidFill>
              <a:schemeClr val="bg1"/>
            </a:solidFill>
            <a:ln w="12700" cap="sq">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200" b="1">
                  <a:latin typeface="Comic Sans MS" panose="030F0702030302020204" pitchFamily="66" charset="0"/>
                </a:rPr>
                <a:t>Maintenance</a:t>
              </a:r>
            </a:p>
            <a:p>
              <a:pPr algn="ctr" eaLnBrk="1" hangingPunct="1">
                <a:spcBef>
                  <a:spcPct val="0"/>
                </a:spcBef>
                <a:buClrTx/>
                <a:buSzTx/>
                <a:buFontTx/>
                <a:buNone/>
              </a:pPr>
              <a:r>
                <a:rPr lang="en-US" altLang="zh-CN" sz="1200" b="1">
                  <a:latin typeface="Comic Sans MS" panose="030F0702030302020204" pitchFamily="66" charset="0"/>
                </a:rPr>
                <a:t>Services</a:t>
              </a:r>
            </a:p>
          </p:txBody>
        </p:sp>
        <p:sp>
          <p:nvSpPr>
            <p:cNvPr id="51210" name="Oval 10"/>
            <p:cNvSpPr>
              <a:spLocks noChangeArrowheads="1"/>
            </p:cNvSpPr>
            <p:nvPr/>
          </p:nvSpPr>
          <p:spPr bwMode="auto">
            <a:xfrm>
              <a:off x="3888" y="774"/>
              <a:ext cx="768" cy="480"/>
            </a:xfrm>
            <a:prstGeom prst="ellipse">
              <a:avLst/>
            </a:prstGeom>
            <a:solidFill>
              <a:schemeClr val="bg1"/>
            </a:solidFill>
            <a:ln w="12700" cap="sq">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200" b="1" dirty="0">
                  <a:latin typeface="Comic Sans MS" panose="030F0702030302020204" pitchFamily="66" charset="0"/>
                </a:rPr>
                <a:t>Billing </a:t>
              </a:r>
            </a:p>
            <a:p>
              <a:pPr algn="ctr" eaLnBrk="1" hangingPunct="1">
                <a:spcBef>
                  <a:spcPct val="0"/>
                </a:spcBef>
                <a:buClrTx/>
                <a:buSzTx/>
                <a:buFontTx/>
                <a:buNone/>
              </a:pPr>
              <a:r>
                <a:rPr lang="en-US" altLang="zh-CN" sz="1200" b="1" dirty="0">
                  <a:latin typeface="Comic Sans MS" panose="030F0702030302020204" pitchFamily="66" charset="0"/>
                </a:rPr>
                <a:t>Services</a:t>
              </a:r>
            </a:p>
          </p:txBody>
        </p:sp>
        <p:sp>
          <p:nvSpPr>
            <p:cNvPr id="51211" name="Oval 11"/>
            <p:cNvSpPr>
              <a:spLocks noChangeArrowheads="1"/>
            </p:cNvSpPr>
            <p:nvPr/>
          </p:nvSpPr>
          <p:spPr bwMode="auto">
            <a:xfrm>
              <a:off x="3888" y="1686"/>
              <a:ext cx="768" cy="480"/>
            </a:xfrm>
            <a:prstGeom prst="ellipse">
              <a:avLst/>
            </a:prstGeom>
            <a:solidFill>
              <a:schemeClr val="bg1"/>
            </a:solidFill>
            <a:ln w="12700" cap="sq">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200" b="1">
                  <a:latin typeface="Comic Sans MS" panose="030F0702030302020204" pitchFamily="66" charset="0"/>
                </a:rPr>
                <a:t>Parking</a:t>
              </a:r>
            </a:p>
            <a:p>
              <a:pPr algn="ctr">
                <a:spcBef>
                  <a:spcPct val="0"/>
                </a:spcBef>
                <a:buClrTx/>
                <a:buSzTx/>
                <a:buFontTx/>
                <a:buNone/>
              </a:pPr>
              <a:r>
                <a:rPr lang="en-US" altLang="zh-CN" sz="1200" b="1">
                  <a:latin typeface="Comic Sans MS" panose="030F0702030302020204" pitchFamily="66" charset="0"/>
                </a:rPr>
                <a:t>Services</a:t>
              </a:r>
            </a:p>
          </p:txBody>
        </p:sp>
        <p:sp>
          <p:nvSpPr>
            <p:cNvPr id="51212" name="Oval 12"/>
            <p:cNvSpPr>
              <a:spLocks noChangeArrowheads="1"/>
            </p:cNvSpPr>
            <p:nvPr/>
          </p:nvSpPr>
          <p:spPr bwMode="auto">
            <a:xfrm>
              <a:off x="3072" y="1686"/>
              <a:ext cx="768" cy="480"/>
            </a:xfrm>
            <a:prstGeom prst="ellipse">
              <a:avLst/>
            </a:prstGeom>
            <a:solidFill>
              <a:schemeClr val="bg1"/>
            </a:solidFill>
            <a:ln w="12700" cap="sq">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200" b="1">
                  <a:latin typeface="Comic Sans MS" panose="030F0702030302020204" pitchFamily="66" charset="0"/>
                </a:rPr>
                <a:t>Fuel</a:t>
              </a:r>
            </a:p>
            <a:p>
              <a:pPr algn="ctr">
                <a:spcBef>
                  <a:spcPct val="0"/>
                </a:spcBef>
                <a:buClrTx/>
                <a:buSzTx/>
                <a:buFontTx/>
                <a:buNone/>
              </a:pPr>
              <a:r>
                <a:rPr lang="en-US" altLang="zh-CN" sz="1200" b="1">
                  <a:latin typeface="Comic Sans MS" panose="030F0702030302020204" pitchFamily="66" charset="0"/>
                </a:rPr>
                <a:t>Services</a:t>
              </a:r>
            </a:p>
          </p:txBody>
        </p:sp>
        <p:sp>
          <p:nvSpPr>
            <p:cNvPr id="51213" name="Oval 13"/>
            <p:cNvSpPr>
              <a:spLocks noChangeArrowheads="1"/>
            </p:cNvSpPr>
            <p:nvPr/>
          </p:nvSpPr>
          <p:spPr bwMode="auto">
            <a:xfrm>
              <a:off x="1200" y="1686"/>
              <a:ext cx="768" cy="480"/>
            </a:xfrm>
            <a:prstGeom prst="ellipse">
              <a:avLst/>
            </a:prstGeom>
            <a:solidFill>
              <a:schemeClr val="bg1"/>
            </a:solidFill>
            <a:ln w="12700" cap="sq">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200" b="1">
                  <a:latin typeface="Comic Sans MS" panose="030F0702030302020204" pitchFamily="66" charset="0"/>
                </a:rPr>
                <a:t>Accounting</a:t>
              </a:r>
            </a:p>
            <a:p>
              <a:pPr algn="ctr">
                <a:spcBef>
                  <a:spcPct val="0"/>
                </a:spcBef>
                <a:buClrTx/>
                <a:buSzTx/>
                <a:buFontTx/>
                <a:buNone/>
              </a:pPr>
              <a:r>
                <a:rPr lang="en-US" altLang="zh-CN" sz="1200" b="1">
                  <a:latin typeface="Comic Sans MS" panose="030F0702030302020204" pitchFamily="66" charset="0"/>
                </a:rPr>
                <a:t>Service</a:t>
              </a:r>
            </a:p>
          </p:txBody>
        </p:sp>
        <p:sp>
          <p:nvSpPr>
            <p:cNvPr id="51214" name="Oval 14"/>
            <p:cNvSpPr>
              <a:spLocks noChangeArrowheads="1"/>
            </p:cNvSpPr>
            <p:nvPr/>
          </p:nvSpPr>
          <p:spPr bwMode="auto">
            <a:xfrm>
              <a:off x="1824" y="2544"/>
              <a:ext cx="768" cy="480"/>
            </a:xfrm>
            <a:prstGeom prst="ellipse">
              <a:avLst/>
            </a:prstGeom>
            <a:solidFill>
              <a:schemeClr val="bg1"/>
            </a:solidFill>
            <a:ln w="12700" cap="sq">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200" b="1">
                  <a:latin typeface="Comic Sans MS" panose="030F0702030302020204" pitchFamily="66" charset="0"/>
                </a:rPr>
                <a:t>Controlling</a:t>
              </a:r>
            </a:p>
            <a:p>
              <a:pPr algn="ctr">
                <a:spcBef>
                  <a:spcPct val="0"/>
                </a:spcBef>
                <a:buClrTx/>
                <a:buSzTx/>
                <a:buFontTx/>
                <a:buNone/>
              </a:pPr>
              <a:r>
                <a:rPr lang="en-US" altLang="zh-CN" sz="1200" b="1">
                  <a:latin typeface="Comic Sans MS" panose="030F0702030302020204" pitchFamily="66" charset="0"/>
                </a:rPr>
                <a:t>Inventory</a:t>
              </a:r>
            </a:p>
          </p:txBody>
        </p:sp>
        <p:pic>
          <p:nvPicPr>
            <p:cNvPr id="51215"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8" y="150"/>
              <a:ext cx="350"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pic>
          <p:nvPicPr>
            <p:cNvPr id="51216"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 y="1638"/>
              <a:ext cx="672"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pic>
          <p:nvPicPr>
            <p:cNvPr id="51217" name="Picture 1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44" y="390"/>
              <a:ext cx="480"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pic>
          <p:nvPicPr>
            <p:cNvPr id="51218"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2" y="774"/>
              <a:ext cx="786" cy="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pic>
          <p:nvPicPr>
            <p:cNvPr id="51219"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0" y="2934"/>
              <a:ext cx="528" cy="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pic>
          <p:nvPicPr>
            <p:cNvPr id="51220" name="Picture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24" y="2502"/>
              <a:ext cx="528" cy="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sp>
          <p:nvSpPr>
            <p:cNvPr id="51221" name="Text Box 21"/>
            <p:cNvSpPr txBox="1">
              <a:spLocks noChangeArrowheads="1"/>
            </p:cNvSpPr>
            <p:nvPr/>
          </p:nvSpPr>
          <p:spPr bwMode="auto">
            <a:xfrm>
              <a:off x="1632" y="672"/>
              <a:ext cx="72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Printer System</a:t>
              </a:r>
            </a:p>
          </p:txBody>
        </p:sp>
        <p:sp>
          <p:nvSpPr>
            <p:cNvPr id="51222" name="Text Box 22"/>
            <p:cNvSpPr txBox="1">
              <a:spLocks noChangeArrowheads="1"/>
            </p:cNvSpPr>
            <p:nvPr/>
          </p:nvSpPr>
          <p:spPr bwMode="auto">
            <a:xfrm>
              <a:off x="2496" y="144"/>
              <a:ext cx="72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Customer</a:t>
              </a:r>
            </a:p>
          </p:txBody>
        </p:sp>
        <p:sp>
          <p:nvSpPr>
            <p:cNvPr id="51223" name="Text Box 23"/>
            <p:cNvSpPr txBox="1">
              <a:spLocks noChangeArrowheads="1"/>
            </p:cNvSpPr>
            <p:nvPr/>
          </p:nvSpPr>
          <p:spPr bwMode="auto">
            <a:xfrm>
              <a:off x="4272" y="192"/>
              <a:ext cx="120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Credit Card System</a:t>
              </a:r>
            </a:p>
          </p:txBody>
        </p:sp>
        <p:sp>
          <p:nvSpPr>
            <p:cNvPr id="51224" name="Text Box 24"/>
            <p:cNvSpPr txBox="1">
              <a:spLocks noChangeArrowheads="1"/>
            </p:cNvSpPr>
            <p:nvPr/>
          </p:nvSpPr>
          <p:spPr bwMode="auto">
            <a:xfrm>
              <a:off x="2304" y="2160"/>
              <a:ext cx="72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Manager</a:t>
              </a:r>
            </a:p>
          </p:txBody>
        </p:sp>
        <p:sp>
          <p:nvSpPr>
            <p:cNvPr id="51225" name="Text Box 25"/>
            <p:cNvSpPr txBox="1">
              <a:spLocks noChangeArrowheads="1"/>
            </p:cNvSpPr>
            <p:nvPr/>
          </p:nvSpPr>
          <p:spPr bwMode="auto">
            <a:xfrm>
              <a:off x="1536" y="3264"/>
              <a:ext cx="912"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Fuel Ordering System</a:t>
              </a:r>
            </a:p>
          </p:txBody>
        </p:sp>
        <p:sp>
          <p:nvSpPr>
            <p:cNvPr id="51226" name="Text Box 26"/>
            <p:cNvSpPr txBox="1">
              <a:spLocks noChangeArrowheads="1"/>
            </p:cNvSpPr>
            <p:nvPr/>
          </p:nvSpPr>
          <p:spPr bwMode="auto">
            <a:xfrm>
              <a:off x="2880" y="3072"/>
              <a:ext cx="96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Parts Ordering System</a:t>
              </a:r>
            </a:p>
          </p:txBody>
        </p:sp>
        <p:sp>
          <p:nvSpPr>
            <p:cNvPr id="51227" name="Line 27"/>
            <p:cNvSpPr>
              <a:spLocks noChangeShapeType="1"/>
            </p:cNvSpPr>
            <p:nvPr/>
          </p:nvSpPr>
          <p:spPr bwMode="auto">
            <a:xfrm>
              <a:off x="3504" y="672"/>
              <a:ext cx="432" cy="19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8" name="Line 28"/>
            <p:cNvSpPr>
              <a:spLocks noChangeShapeType="1"/>
            </p:cNvSpPr>
            <p:nvPr/>
          </p:nvSpPr>
          <p:spPr bwMode="auto">
            <a:xfrm flipV="1">
              <a:off x="4560" y="672"/>
              <a:ext cx="432" cy="19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9" name="Line 29"/>
            <p:cNvSpPr>
              <a:spLocks noChangeShapeType="1"/>
            </p:cNvSpPr>
            <p:nvPr/>
          </p:nvSpPr>
          <p:spPr bwMode="auto">
            <a:xfrm>
              <a:off x="2880" y="1008"/>
              <a:ext cx="100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30" name="Line 30"/>
            <p:cNvSpPr>
              <a:spLocks noChangeShapeType="1"/>
            </p:cNvSpPr>
            <p:nvPr/>
          </p:nvSpPr>
          <p:spPr bwMode="auto">
            <a:xfrm flipV="1">
              <a:off x="1584" y="1248"/>
              <a:ext cx="528" cy="43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31" name="Line 31"/>
            <p:cNvSpPr>
              <a:spLocks noChangeShapeType="1"/>
            </p:cNvSpPr>
            <p:nvPr/>
          </p:nvSpPr>
          <p:spPr bwMode="auto">
            <a:xfrm>
              <a:off x="1968" y="1920"/>
              <a:ext cx="28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32" name="Line 32"/>
            <p:cNvSpPr>
              <a:spLocks noChangeShapeType="1"/>
            </p:cNvSpPr>
            <p:nvPr/>
          </p:nvSpPr>
          <p:spPr bwMode="auto">
            <a:xfrm flipV="1">
              <a:off x="2208" y="2160"/>
              <a:ext cx="192" cy="38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33" name="Line 33"/>
            <p:cNvSpPr>
              <a:spLocks noChangeShapeType="1"/>
            </p:cNvSpPr>
            <p:nvPr/>
          </p:nvSpPr>
          <p:spPr bwMode="auto">
            <a:xfrm>
              <a:off x="2592" y="2736"/>
              <a:ext cx="43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34" name="Line 34"/>
            <p:cNvSpPr>
              <a:spLocks noChangeShapeType="1"/>
            </p:cNvSpPr>
            <p:nvPr/>
          </p:nvSpPr>
          <p:spPr bwMode="auto">
            <a:xfrm flipV="1">
              <a:off x="1488" y="2784"/>
              <a:ext cx="336" cy="28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1205" name="Rectangle 35"/>
          <p:cNvSpPr>
            <a:spLocks noChangeArrowheads="1"/>
          </p:cNvSpPr>
          <p:nvPr/>
        </p:nvSpPr>
        <p:spPr bwMode="auto">
          <a:xfrm>
            <a:off x="684213" y="6046788"/>
            <a:ext cx="7920037" cy="765175"/>
          </a:xfrm>
          <a:prstGeom prst="rect">
            <a:avLst/>
          </a:prstGeom>
          <a:noFill/>
          <a:ln w="9525">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2400" b="1">
                <a:solidFill>
                  <a:schemeClr val="tx2"/>
                </a:solidFill>
              </a:rPr>
              <a:t>Fig 6.8 Third extension of Royal Service Station diagram to include inventory and accounting system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C74375E-B4BD-4173-BD24-562039FFA47D}" type="slidenum">
              <a:rPr kumimoji="0" lang="en-US" altLang="zh-CN" sz="2600">
                <a:solidFill>
                  <a:schemeClr val="bg1"/>
                </a:solidFill>
              </a:rPr>
              <a:pPr>
                <a:spcBef>
                  <a:spcPct val="0"/>
                </a:spcBef>
                <a:buClrTx/>
                <a:buSzTx/>
                <a:buFontTx/>
                <a:buNone/>
              </a:pPr>
              <a:t>27</a:t>
            </a:fld>
            <a:endParaRPr kumimoji="0" lang="en-US" altLang="zh-CN" sz="2600">
              <a:solidFill>
                <a:schemeClr val="bg1"/>
              </a:solidFill>
            </a:endParaRPr>
          </a:p>
        </p:txBody>
      </p:sp>
      <p:sp>
        <p:nvSpPr>
          <p:cNvPr id="53251" name="Rectangle 2"/>
          <p:cNvSpPr>
            <a:spLocks noGrp="1" noChangeArrowheads="1"/>
          </p:cNvSpPr>
          <p:nvPr>
            <p:ph type="title"/>
          </p:nvPr>
        </p:nvSpPr>
        <p:spPr/>
        <p:txBody>
          <a:bodyPr/>
          <a:lstStyle/>
          <a:p>
            <a:pPr eaLnBrk="1" hangingPunct="1"/>
            <a:r>
              <a:rPr lang="en-US" altLang="zh-CN" sz="3200"/>
              <a:t>     Chapter 6  Considering Object</a:t>
            </a:r>
          </a:p>
        </p:txBody>
      </p:sp>
      <p:sp>
        <p:nvSpPr>
          <p:cNvPr id="53252" name="Rectangle 3"/>
          <p:cNvSpPr>
            <a:spLocks noGrp="1" noChangeArrowheads="1"/>
          </p:cNvSpPr>
          <p:nvPr>
            <p:ph type="body" idx="1"/>
          </p:nvPr>
        </p:nvSpPr>
        <p:spPr/>
        <p:txBody>
          <a:bodyPr/>
          <a:lstStyle/>
          <a:p>
            <a:pPr eaLnBrk="1" hangingPunct="1">
              <a:buFontTx/>
              <a:buNone/>
            </a:pPr>
            <a:r>
              <a:rPr lang="en-US" altLang="zh-CN" sz="2400" b="1" dirty="0"/>
              <a:t>D: Fig6.8</a:t>
            </a:r>
          </a:p>
          <a:p>
            <a:pPr eaLnBrk="1" hangingPunct="1">
              <a:buFontTx/>
              <a:buNone/>
            </a:pPr>
            <a:r>
              <a:rPr lang="en-US" altLang="zh-CN" sz="2400" b="1" dirty="0"/>
              <a:t>     ---- manager </a:t>
            </a:r>
            <a:r>
              <a:rPr lang="zh-CN" altLang="en-US" sz="2400" b="1" dirty="0"/>
              <a:t>应该与</a:t>
            </a:r>
            <a:r>
              <a:rPr lang="zh-CN" altLang="en-US" sz="2400" b="1" dirty="0">
                <a:latin typeface="Times New Roman" panose="02020603050405020304" pitchFamily="18" charset="0"/>
              </a:rPr>
              <a:t>“</a:t>
            </a:r>
            <a:r>
              <a:rPr lang="zh-CN" altLang="en-US" sz="2400" b="1" dirty="0"/>
              <a:t>加油</a:t>
            </a:r>
            <a:r>
              <a:rPr lang="zh-CN" altLang="en-US" sz="2400" b="1" dirty="0">
                <a:latin typeface="Times New Roman" panose="02020603050405020304" pitchFamily="18" charset="0"/>
              </a:rPr>
              <a:t>”</a:t>
            </a:r>
            <a:r>
              <a:rPr lang="zh-CN" altLang="en-US" sz="2400" b="1" dirty="0"/>
              <a:t>、</a:t>
            </a:r>
            <a:r>
              <a:rPr lang="zh-CN" altLang="en-US" sz="2400" b="1" dirty="0">
                <a:latin typeface="Times New Roman" panose="02020603050405020304" pitchFamily="18" charset="0"/>
              </a:rPr>
              <a:t>“</a:t>
            </a:r>
            <a:r>
              <a:rPr lang="zh-CN" altLang="en-US" sz="2400" b="1" dirty="0"/>
              <a:t>维护</a:t>
            </a:r>
            <a:r>
              <a:rPr lang="zh-CN" altLang="en-US" sz="2400" b="1" dirty="0">
                <a:latin typeface="Times New Roman" panose="02020603050405020304" pitchFamily="18" charset="0"/>
              </a:rPr>
              <a:t>”</a:t>
            </a:r>
            <a:r>
              <a:rPr lang="zh-CN" altLang="en-US" sz="2400" b="1" dirty="0"/>
              <a:t>、</a:t>
            </a:r>
            <a:r>
              <a:rPr lang="zh-CN" altLang="en-US" sz="2400" b="1" dirty="0">
                <a:latin typeface="Times New Roman" panose="02020603050405020304" pitchFamily="18" charset="0"/>
              </a:rPr>
              <a:t>“</a:t>
            </a:r>
            <a:r>
              <a:rPr lang="zh-CN" altLang="en-US" sz="2400" b="1" dirty="0"/>
              <a:t>停车</a:t>
            </a:r>
            <a:r>
              <a:rPr lang="zh-CN" altLang="en-US" sz="2400" b="1" dirty="0">
                <a:latin typeface="Times New Roman" panose="02020603050405020304" pitchFamily="18" charset="0"/>
              </a:rPr>
              <a:t>”</a:t>
            </a:r>
            <a:r>
              <a:rPr lang="zh-CN" altLang="en-US" sz="2400" b="1" dirty="0"/>
              <a:t>服务有关联关系，在图</a:t>
            </a:r>
            <a:r>
              <a:rPr lang="en-US" altLang="zh-CN" sz="2400" b="1" dirty="0"/>
              <a:t>6.8</a:t>
            </a:r>
            <a:r>
              <a:rPr lang="zh-CN" altLang="en-US" sz="2400" b="1" dirty="0"/>
              <a:t>中没有画出。 </a:t>
            </a:r>
          </a:p>
          <a:p>
            <a:pPr eaLnBrk="1" hangingPunct="1">
              <a:buFontTx/>
              <a:buNone/>
            </a:pPr>
            <a:r>
              <a:rPr lang="zh-CN" altLang="en-US" sz="2400" b="1" dirty="0"/>
              <a:t>     </a:t>
            </a:r>
            <a:r>
              <a:rPr lang="en-US" altLang="zh-CN" sz="2400" b="1" dirty="0"/>
              <a:t>---- Preventive Maintenance </a:t>
            </a:r>
            <a:r>
              <a:rPr lang="zh-CN" altLang="en-US" sz="2400" b="1" dirty="0"/>
              <a:t>在图</a:t>
            </a:r>
            <a:r>
              <a:rPr lang="en-US" altLang="zh-CN" sz="2400" b="1" dirty="0"/>
              <a:t>6.8</a:t>
            </a:r>
            <a:r>
              <a:rPr lang="zh-CN" altLang="en-US" sz="2400" b="1" dirty="0"/>
              <a:t>中没有出现，应</a:t>
            </a:r>
          </a:p>
          <a:p>
            <a:pPr eaLnBrk="1" hangingPunct="1">
              <a:buFontTx/>
              <a:buNone/>
            </a:pPr>
            <a:r>
              <a:rPr lang="zh-CN" altLang="en-US" sz="2400" b="1" dirty="0"/>
              <a:t>           该在</a:t>
            </a:r>
            <a:r>
              <a:rPr lang="en-US" altLang="zh-CN" sz="2400" b="1" dirty="0">
                <a:solidFill>
                  <a:schemeClr val="bg2"/>
                </a:solidFill>
                <a:sym typeface="Wingdings 2" panose="05020102010507070707" pitchFamily="18" charset="2"/>
              </a:rPr>
              <a:t>scenario scripts</a:t>
            </a:r>
            <a:r>
              <a:rPr lang="zh-CN" altLang="en-US" sz="2400" b="1" dirty="0">
                <a:solidFill>
                  <a:schemeClr val="bg2"/>
                </a:solidFill>
                <a:sym typeface="Wingdings 2" panose="05020102010507070707" pitchFamily="18" charset="2"/>
              </a:rPr>
              <a:t>中有所说明</a:t>
            </a:r>
            <a:endParaRPr lang="en-US" altLang="zh-CN" sz="2400" b="1" dirty="0">
              <a:solidFill>
                <a:schemeClr val="bg2"/>
              </a:solidFill>
              <a:sym typeface="Wingdings 2" panose="05020102010507070707" pitchFamily="18" charset="2"/>
            </a:endParaRPr>
          </a:p>
          <a:p>
            <a:pPr eaLnBrk="1" hangingPunct="1">
              <a:buFontTx/>
              <a:buNone/>
            </a:pPr>
            <a:r>
              <a:rPr lang="en-US" altLang="zh-CN" sz="2400" b="1" dirty="0">
                <a:solidFill>
                  <a:schemeClr val="bg2"/>
                </a:solidFill>
                <a:sym typeface="Wingdings 2" panose="05020102010507070707" pitchFamily="18" charset="2"/>
              </a:rPr>
              <a:t>     ---- Customer </a:t>
            </a:r>
            <a:r>
              <a:rPr lang="zh-CN" altLang="en-US" sz="2400" b="1" dirty="0">
                <a:solidFill>
                  <a:schemeClr val="bg2"/>
                </a:solidFill>
                <a:sym typeface="Wingdings 2" panose="05020102010507070707" pitchFamily="18" charset="2"/>
              </a:rPr>
              <a:t>与</a:t>
            </a:r>
            <a:r>
              <a:rPr lang="en-US" altLang="zh-CN" sz="2400" b="1" dirty="0">
                <a:solidFill>
                  <a:schemeClr val="bg2"/>
                </a:solidFill>
                <a:sym typeface="Wingdings 2" panose="05020102010507070707" pitchFamily="18" charset="2"/>
              </a:rPr>
              <a:t>Billing Services</a:t>
            </a:r>
            <a:r>
              <a:rPr lang="zh-CN" altLang="en-US" sz="2400" b="1" dirty="0">
                <a:solidFill>
                  <a:schemeClr val="bg2"/>
                </a:solidFill>
                <a:sym typeface="Wingdings 2" panose="05020102010507070707" pitchFamily="18" charset="2"/>
              </a:rPr>
              <a:t>至少有反映关系的连线，所以图</a:t>
            </a:r>
            <a:r>
              <a:rPr lang="en-US" altLang="zh-CN" sz="2400" b="1" dirty="0">
                <a:solidFill>
                  <a:schemeClr val="bg2"/>
                </a:solidFill>
                <a:sym typeface="Wingdings 2" panose="05020102010507070707" pitchFamily="18" charset="2"/>
              </a:rPr>
              <a:t>6.17</a:t>
            </a:r>
            <a:r>
              <a:rPr lang="zh-CN" altLang="en-US" sz="2400" b="1" dirty="0">
                <a:solidFill>
                  <a:schemeClr val="bg2"/>
                </a:solidFill>
                <a:sym typeface="Wingdings 2" panose="05020102010507070707" pitchFamily="18" charset="2"/>
              </a:rPr>
              <a:t>也只是示意图。</a:t>
            </a:r>
            <a:endParaRPr lang="en-US" altLang="zh-CN" sz="2400" b="1" dirty="0">
              <a:solidFill>
                <a:schemeClr val="bg2"/>
              </a:solidFill>
              <a:sym typeface="Wingdings 2" panose="05020102010507070707" pitchFamily="18" charset="2"/>
            </a:endParaRPr>
          </a:p>
          <a:p>
            <a:pPr eaLnBrk="1" hangingPunct="1">
              <a:buFontTx/>
              <a:buNone/>
            </a:pPr>
            <a:endParaRPr lang="en-US" altLang="zh-CN" sz="2400" b="1" dirty="0">
              <a:solidFill>
                <a:schemeClr val="bg2"/>
              </a:solidFill>
              <a:sym typeface="Wingdings 2" panose="05020102010507070707" pitchFamily="18" charset="2"/>
            </a:endParaRPr>
          </a:p>
          <a:p>
            <a:pPr eaLnBrk="1" hangingPunct="1">
              <a:buFontTx/>
              <a:buNone/>
            </a:pPr>
            <a:endParaRPr lang="zh-CN" altLang="en-US" sz="2400" b="1" dirty="0">
              <a:solidFill>
                <a:schemeClr val="bg2"/>
              </a:solidFill>
              <a:sym typeface="Wingdings 2" panose="05020102010507070707" pitchFamily="18" charset="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
          <p:cNvSpPr>
            <a:spLocks noGrp="1" noChangeArrowheads="1"/>
          </p:cNvSpPr>
          <p:nvPr>
            <p:ph type="title" idx="4294967295"/>
          </p:nvPr>
        </p:nvSpPr>
        <p:spPr>
          <a:xfrm>
            <a:off x="1609725" y="690563"/>
            <a:ext cx="7138988" cy="506412"/>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2800"/>
              <a:t>UML  Diagram (continued)</a:t>
            </a:r>
            <a:endParaRPr lang="en-GB" altLang="zh-CN" sz="2800"/>
          </a:p>
        </p:txBody>
      </p:sp>
      <p:sp>
        <p:nvSpPr>
          <p:cNvPr id="55299" name="Rectangle 2"/>
          <p:cNvSpPr>
            <a:spLocks noGrp="1" noChangeArrowheads="1"/>
          </p:cNvSpPr>
          <p:nvPr>
            <p:ph type="body" idx="4294967295"/>
          </p:nvPr>
        </p:nvSpPr>
        <p:spPr>
          <a:xfrm>
            <a:off x="457200" y="1700213"/>
            <a:ext cx="8212138" cy="4824412"/>
          </a:xfrm>
        </p:spPr>
        <p:txBody>
          <a:bodyPr/>
          <a:lstStyle/>
          <a:p>
            <a:pPr eaLnBrk="1" hangingPunct="1"/>
            <a:r>
              <a:rPr lang="en-US" altLang="zh-CN" sz="2400" dirty="0"/>
              <a:t>Royal Service Station use case diagram(Fig6-17)</a:t>
            </a:r>
          </a:p>
        </p:txBody>
      </p:sp>
      <p:pic>
        <p:nvPicPr>
          <p:cNvPr id="55300" name="Picture 184" descr="Picture4.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5650" y="2205038"/>
            <a:ext cx="8316913"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1" name="TextBox 5"/>
          <p:cNvSpPr txBox="1">
            <a:spLocks noChangeArrowheads="1"/>
          </p:cNvSpPr>
          <p:nvPr/>
        </p:nvSpPr>
        <p:spPr bwMode="auto">
          <a:xfrm>
            <a:off x="611188" y="4140200"/>
            <a:ext cx="10810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t>Manage</a:t>
            </a:r>
            <a:r>
              <a:rPr lang="en-US" altLang="zh-CN" sz="1800"/>
              <a:t>r</a:t>
            </a:r>
            <a:endParaRPr lang="zh-CN" altLang="en-US" sz="1800"/>
          </a:p>
        </p:txBody>
      </p:sp>
      <p:sp>
        <p:nvSpPr>
          <p:cNvPr id="2" name="文本框 1"/>
          <p:cNvSpPr txBox="1"/>
          <p:nvPr/>
        </p:nvSpPr>
        <p:spPr>
          <a:xfrm>
            <a:off x="6156176" y="188640"/>
            <a:ext cx="2987824" cy="1200329"/>
          </a:xfrm>
          <a:prstGeom prst="rect">
            <a:avLst/>
          </a:prstGeom>
          <a:noFill/>
          <a:ln w="19050">
            <a:solidFill>
              <a:srgbClr val="000000"/>
            </a:solidFill>
          </a:ln>
        </p:spPr>
        <p:txBody>
          <a:bodyPr wrap="square" rtlCol="0">
            <a:spAutoFit/>
          </a:bodyPr>
          <a:lstStyle/>
          <a:p>
            <a:r>
              <a:rPr lang="zh-CN" altLang="en-US" dirty="0"/>
              <a:t>此处的</a:t>
            </a:r>
            <a:r>
              <a:rPr lang="en-US" altLang="zh-CN" dirty="0"/>
              <a:t>Billing</a:t>
            </a:r>
            <a:r>
              <a:rPr lang="zh-CN" altLang="en-US" dirty="0"/>
              <a:t>和其他三个用例的关系描述似乎需要重排下图。</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FAFCE75-6EB3-486A-93BF-2146F811E353}" type="slidenum">
              <a:rPr kumimoji="0" lang="en-US" altLang="zh-CN" sz="2600">
                <a:solidFill>
                  <a:schemeClr val="bg1"/>
                </a:solidFill>
              </a:rPr>
              <a:pPr>
                <a:spcBef>
                  <a:spcPct val="0"/>
                </a:spcBef>
                <a:buClrTx/>
                <a:buSzTx/>
                <a:buFontTx/>
                <a:buNone/>
              </a:pPr>
              <a:t>29</a:t>
            </a:fld>
            <a:endParaRPr kumimoji="0" lang="en-US" altLang="zh-CN" sz="2600">
              <a:solidFill>
                <a:schemeClr val="bg1"/>
              </a:solidFill>
            </a:endParaRPr>
          </a:p>
        </p:txBody>
      </p:sp>
      <p:sp>
        <p:nvSpPr>
          <p:cNvPr id="57347" name="Rectangle 2"/>
          <p:cNvSpPr>
            <a:spLocks noGrp="1" noChangeArrowheads="1"/>
          </p:cNvSpPr>
          <p:nvPr>
            <p:ph type="title"/>
          </p:nvPr>
        </p:nvSpPr>
        <p:spPr/>
        <p:txBody>
          <a:bodyPr/>
          <a:lstStyle/>
          <a:p>
            <a:pPr eaLnBrk="1" hangingPunct="1"/>
            <a:r>
              <a:rPr lang="en-US" altLang="zh-CN" sz="3200"/>
              <a:t>     Chapter 6  Considering Object</a:t>
            </a:r>
          </a:p>
        </p:txBody>
      </p:sp>
      <p:sp>
        <p:nvSpPr>
          <p:cNvPr id="57348"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a:t>3. </a:t>
            </a:r>
            <a:r>
              <a:rPr lang="en-US" altLang="zh-CN" b="1" dirty="0" err="1">
                <a:solidFill>
                  <a:srgbClr val="FF0066"/>
                </a:solidFill>
              </a:rPr>
              <a:t>Useness</a:t>
            </a:r>
            <a:r>
              <a:rPr lang="en-US" altLang="zh-CN" b="1" dirty="0">
                <a:solidFill>
                  <a:srgbClr val="FF0066"/>
                </a:solidFill>
              </a:rPr>
              <a:t> (</a:t>
            </a:r>
            <a:r>
              <a:rPr lang="zh-CN" altLang="en-US" b="1" dirty="0">
                <a:solidFill>
                  <a:srgbClr val="FF0066"/>
                </a:solidFill>
              </a:rPr>
              <a:t>用途</a:t>
            </a:r>
            <a:r>
              <a:rPr lang="en-US" altLang="zh-CN" b="1" dirty="0">
                <a:solidFill>
                  <a:srgbClr val="FF0066"/>
                </a:solidFill>
              </a:rPr>
              <a:t>)</a:t>
            </a:r>
            <a:r>
              <a:rPr lang="en-US" altLang="zh-CN" b="1" dirty="0"/>
              <a:t> of Use Case Diagram</a:t>
            </a:r>
          </a:p>
          <a:p>
            <a:pPr eaLnBrk="1" hangingPunct="1">
              <a:buFontTx/>
              <a:buNone/>
            </a:pPr>
            <a:r>
              <a:rPr lang="en-US" altLang="zh-CN" sz="2400" b="1" dirty="0">
                <a:solidFill>
                  <a:schemeClr val="bg2"/>
                </a:solidFill>
                <a:sym typeface="Wingdings 2" panose="05020102010507070707" pitchFamily="18" charset="2"/>
              </a:rPr>
              <a:t>  </a:t>
            </a:r>
            <a:r>
              <a:rPr lang="en-US" altLang="zh-CN" sz="2400" b="1" u="sng" dirty="0">
                <a:solidFill>
                  <a:srgbClr val="0000FF"/>
                </a:solidFill>
                <a:sym typeface="Wingdings 2" panose="05020102010507070707" pitchFamily="18" charset="2"/>
              </a:rPr>
              <a:t>clarifying (</a:t>
            </a:r>
            <a:r>
              <a:rPr lang="zh-CN" altLang="en-US" sz="2400" b="1" u="sng" dirty="0">
                <a:solidFill>
                  <a:srgbClr val="0000FF"/>
                </a:solidFill>
                <a:sym typeface="Wingdings 2" panose="05020102010507070707" pitchFamily="18" charset="2"/>
              </a:rPr>
              <a:t>阐明</a:t>
            </a:r>
            <a:r>
              <a:rPr lang="en-US" altLang="zh-CN" sz="2400" b="1" u="sng" dirty="0">
                <a:solidFill>
                  <a:srgbClr val="0000FF"/>
                </a:solidFill>
                <a:sym typeface="Wingdings 2" panose="05020102010507070707" pitchFamily="18" charset="2"/>
              </a:rPr>
              <a:t>) the requirement</a:t>
            </a:r>
          </a:p>
          <a:p>
            <a:pPr eaLnBrk="1" hangingPunct="1">
              <a:buFontTx/>
              <a:buNone/>
            </a:pPr>
            <a:r>
              <a:rPr lang="en-US" altLang="zh-CN" sz="2400" b="1" dirty="0">
                <a:solidFill>
                  <a:schemeClr val="bg2"/>
                </a:solidFill>
                <a:sym typeface="Wingdings 2" panose="05020102010507070707" pitchFamily="18" charset="2"/>
              </a:rPr>
              <a:t>  </a:t>
            </a:r>
            <a:r>
              <a:rPr lang="en-US" altLang="zh-CN" sz="2400" b="1" u="sng" dirty="0">
                <a:solidFill>
                  <a:srgbClr val="0000FF"/>
                </a:solidFill>
                <a:sym typeface="Wingdings 2" panose="05020102010507070707" pitchFamily="18" charset="2"/>
              </a:rPr>
              <a:t>be helpful in finding requirement faults</a:t>
            </a:r>
            <a:r>
              <a:rPr lang="en-US" altLang="zh-CN" sz="2400" b="1" dirty="0">
                <a:solidFill>
                  <a:schemeClr val="bg2"/>
                </a:solidFill>
                <a:sym typeface="Wingdings 2" panose="05020102010507070707" pitchFamily="18" charset="2"/>
              </a:rPr>
              <a:t> </a:t>
            </a:r>
          </a:p>
          <a:p>
            <a:pPr eaLnBrk="1" hangingPunct="1">
              <a:buFontTx/>
              <a:buNone/>
            </a:pPr>
            <a:r>
              <a:rPr lang="en-US" altLang="zh-CN" sz="2400" b="1" dirty="0">
                <a:solidFill>
                  <a:schemeClr val="bg2"/>
                </a:solidFill>
                <a:sym typeface="Wingdings 2" panose="05020102010507070707" pitchFamily="18" charset="2"/>
              </a:rPr>
              <a:t>     -- </a:t>
            </a:r>
            <a:r>
              <a:rPr lang="en-US" altLang="zh-CN" sz="2400" b="1" dirty="0"/>
              <a:t>sometimes problems are hidden with requirements</a:t>
            </a:r>
          </a:p>
          <a:p>
            <a:pPr eaLnBrk="1" hangingPunct="1">
              <a:buFontTx/>
              <a:buNone/>
            </a:pPr>
            <a:r>
              <a:rPr lang="en-US" altLang="zh-CN" sz="2400" b="1" dirty="0"/>
              <a:t>        written in natural language. when we translate them</a:t>
            </a:r>
          </a:p>
          <a:p>
            <a:pPr eaLnBrk="1" hangingPunct="1">
              <a:buFontTx/>
              <a:buNone/>
            </a:pPr>
            <a:r>
              <a:rPr lang="en-US" altLang="zh-CN" sz="2400" b="1" dirty="0"/>
              <a:t>        to use cases, these problems surface </a:t>
            </a:r>
          </a:p>
          <a:p>
            <a:pPr eaLnBrk="1" hangingPunct="1">
              <a:buFontTx/>
              <a:buNone/>
            </a:pPr>
            <a:r>
              <a:rPr lang="en-US" altLang="zh-CN" sz="2400" b="1" dirty="0"/>
              <a:t>     -- to find potential errors, several question will be </a:t>
            </a:r>
          </a:p>
          <a:p>
            <a:pPr eaLnBrk="1" hangingPunct="1">
              <a:buFontTx/>
              <a:buNone/>
            </a:pPr>
            <a:r>
              <a:rPr lang="en-US" altLang="zh-CN" sz="2400" b="1" dirty="0"/>
              <a:t>        asked : (No.1</a:t>
            </a:r>
            <a:r>
              <a:rPr lang="en-US" altLang="zh-CN" sz="2400" b="1" dirty="0">
                <a:latin typeface="Times New Roman" panose="02020603050405020304" pitchFamily="18" charset="0"/>
              </a:rPr>
              <a:t>—</a:t>
            </a:r>
            <a:r>
              <a:rPr lang="en-US" altLang="zh-CN" sz="2400" b="1" dirty="0"/>
              <a:t>6  see p297-298) (</a:t>
            </a:r>
            <a:r>
              <a:rPr lang="zh-CN" altLang="en-US" sz="2400" b="1" dirty="0"/>
              <a:t>参考用例检查规范</a:t>
            </a:r>
            <a:r>
              <a:rPr lang="en-US" altLang="zh-CN" sz="2400" b="1" dirty="0"/>
              <a:t>)</a:t>
            </a:r>
            <a:endParaRPr lang="en-US" altLang="zh-CN" sz="2400" b="1" dirty="0">
              <a:solidFill>
                <a:schemeClr val="bg2"/>
              </a:solidFill>
              <a:sym typeface="Wingdings 2" panose="05020102010507070707" pitchFamily="18" charset="2"/>
            </a:endParaRPr>
          </a:p>
          <a:p>
            <a:pPr eaLnBrk="1" hangingPunct="1">
              <a:buFontTx/>
              <a:buNone/>
            </a:pPr>
            <a:r>
              <a:rPr lang="en-US" altLang="zh-CN" sz="2400" b="1" dirty="0">
                <a:solidFill>
                  <a:schemeClr val="bg2"/>
                </a:solidFill>
                <a:sym typeface="Wingdings 2" panose="05020102010507070707" pitchFamily="18" charset="2"/>
              </a:rPr>
              <a:t>  </a:t>
            </a:r>
            <a:r>
              <a:rPr lang="en-US" altLang="zh-CN" sz="2400" b="1" u="sng" dirty="0">
                <a:solidFill>
                  <a:srgbClr val="0000FF"/>
                </a:solidFill>
                <a:sym typeface="Wingdings 2" panose="05020102010507070707" pitchFamily="18" charset="2"/>
              </a:rPr>
              <a:t>requirements itself is complex and difficult</a:t>
            </a:r>
            <a:r>
              <a:rPr lang="en-US" altLang="zh-CN" sz="2400" b="1" dirty="0">
                <a:solidFill>
                  <a:schemeClr val="bg2"/>
                </a:solidFill>
                <a:sym typeface="Wingdings 2" panose="05020102010507070707" pitchFamily="18" charset="2"/>
              </a:rPr>
              <a:t> to depict </a:t>
            </a:r>
          </a:p>
          <a:p>
            <a:pPr eaLnBrk="1" hangingPunct="1">
              <a:buFontTx/>
              <a:buNone/>
            </a:pPr>
            <a:r>
              <a:rPr lang="en-US" altLang="zh-CN" sz="2400" b="1" dirty="0">
                <a:solidFill>
                  <a:schemeClr val="bg2"/>
                </a:solidFill>
                <a:sym typeface="Wingdings 2" panose="05020102010507070707" pitchFamily="18" charset="2"/>
              </a:rPr>
              <a:t>     --example:  “ teach someone to ride a bicycle ” (P298)</a:t>
            </a:r>
          </a:p>
          <a:p>
            <a:pPr eaLnBrk="1" hangingPunct="1">
              <a:buFontTx/>
              <a:buNone/>
            </a:pPr>
            <a:r>
              <a:rPr lang="en-US" altLang="zh-CN" sz="2400" b="1" dirty="0">
                <a:solidFill>
                  <a:schemeClr val="bg2"/>
                </a:solidFill>
                <a:sym typeface="Wingdings 2" panose="05020102010507070707" pitchFamily="18" charset="2"/>
              </a:rPr>
              <a:t>                         “ F1 ----</a:t>
            </a:r>
            <a:r>
              <a:rPr lang="en-US" altLang="zh-CN" sz="2400" b="1" dirty="0">
                <a:sym typeface="Wingdings 2" panose="05020102010507070707" pitchFamily="18" charset="2"/>
              </a:rPr>
              <a:t>M</a:t>
            </a:r>
            <a:r>
              <a:rPr lang="en-US" altLang="en-US" sz="2400" b="1" dirty="0">
                <a:sym typeface="Wingdings 2" panose="05020102010507070707" pitchFamily="18" charset="2"/>
              </a:rPr>
              <a:t>edallion</a:t>
            </a:r>
            <a:r>
              <a:rPr lang="en-US" altLang="zh-CN" sz="2400" b="1" dirty="0">
                <a:sym typeface="Wingdings 2" panose="05020102010507070707" pitchFamily="18" charset="2"/>
              </a:rPr>
              <a:t> Match Tutorial </a:t>
            </a:r>
            <a:r>
              <a:rPr lang="en-US" altLang="zh-CN" sz="2400" b="1" dirty="0">
                <a:latin typeface="Times New Roman" panose="02020603050405020304" pitchFamily="18" charset="0"/>
                <a:sym typeface="Wingdings 2" panose="05020102010507070707" pitchFamily="18" charset="2"/>
              </a:rPr>
              <a:t>”</a:t>
            </a:r>
            <a:endParaRPr lang="en-US" altLang="zh-CN" sz="2400" b="1" dirty="0">
              <a:sym typeface="Wingdings 2" panose="05020102010507070707" pitchFamily="18" charset="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50245FA-07D5-479F-A121-BC6B7BFB55A8}" type="slidenum">
              <a:rPr kumimoji="0" lang="en-US" altLang="zh-CN" sz="2600">
                <a:solidFill>
                  <a:schemeClr val="bg1"/>
                </a:solidFill>
              </a:rPr>
              <a:pPr>
                <a:spcBef>
                  <a:spcPct val="0"/>
                </a:spcBef>
                <a:buClrTx/>
                <a:buSzTx/>
                <a:buFontTx/>
                <a:buNone/>
              </a:pPr>
              <a:t>3</a:t>
            </a:fld>
            <a:endParaRPr kumimoji="0" lang="en-US" altLang="zh-CN" sz="2600">
              <a:solidFill>
                <a:schemeClr val="bg1"/>
              </a:solidFill>
            </a:endParaRPr>
          </a:p>
        </p:txBody>
      </p:sp>
      <p:sp>
        <p:nvSpPr>
          <p:cNvPr id="6147" name="Rectangle 2"/>
          <p:cNvSpPr>
            <a:spLocks noGrp="1" noChangeArrowheads="1"/>
          </p:cNvSpPr>
          <p:nvPr>
            <p:ph type="title"/>
          </p:nvPr>
        </p:nvSpPr>
        <p:spPr/>
        <p:txBody>
          <a:bodyPr/>
          <a:lstStyle/>
          <a:p>
            <a:pPr eaLnBrk="1" hangingPunct="1"/>
            <a:endParaRPr lang="zh-CN" altLang="zh-CN"/>
          </a:p>
        </p:txBody>
      </p:sp>
      <p:sp>
        <p:nvSpPr>
          <p:cNvPr id="6148" name="Rectangle 3"/>
          <p:cNvSpPr>
            <a:spLocks noGrp="1" noChangeArrowheads="1"/>
          </p:cNvSpPr>
          <p:nvPr>
            <p:ph type="body" idx="1"/>
          </p:nvPr>
        </p:nvSpPr>
        <p:spPr>
          <a:xfrm>
            <a:off x="819150" y="1773238"/>
            <a:ext cx="8324850" cy="5084762"/>
          </a:xfrm>
        </p:spPr>
        <p:txBody>
          <a:bodyPr/>
          <a:lstStyle/>
          <a:p>
            <a:pPr eaLnBrk="1" hangingPunct="1">
              <a:lnSpc>
                <a:spcPct val="90000"/>
              </a:lnSpc>
              <a:buFontTx/>
              <a:buNone/>
            </a:pPr>
            <a:r>
              <a:rPr lang="zh-CN" altLang="en-US" sz="2400" b="1" dirty="0"/>
              <a:t>（</a:t>
            </a:r>
            <a:r>
              <a:rPr lang="en-US" altLang="zh-CN" sz="2400" b="1" dirty="0"/>
              <a:t>6</a:t>
            </a:r>
            <a:r>
              <a:rPr lang="zh-CN" altLang="en-US" sz="2400" b="1" dirty="0"/>
              <a:t>） 系统必须处理和其他系统交互的数据需求。信用卡系统用于处理产品和服务的信用卡交易，接受卡号、姓名、截止日期和购买金额等信息，然后确认是批准还是拒绝交易。零配件定购系统接受需要的零配件号码和数量，返回交付零配件的日期等。燃料订购系统需要燃料订购描述，包括燃料类型、加仑数、服务站名称和服务站标示号码，返回燃料支付的日期等。</a:t>
            </a:r>
          </a:p>
          <a:p>
            <a:pPr eaLnBrk="1" hangingPunct="1">
              <a:lnSpc>
                <a:spcPct val="80000"/>
              </a:lnSpc>
              <a:buFontTx/>
              <a:buNone/>
            </a:pPr>
            <a:r>
              <a:rPr lang="zh-CN" altLang="en-US" sz="2400" b="1" dirty="0"/>
              <a:t>（</a:t>
            </a:r>
            <a:r>
              <a:rPr lang="en-US" altLang="zh-CN" sz="2400" b="1" dirty="0"/>
              <a:t>7</a:t>
            </a:r>
            <a:r>
              <a:rPr lang="zh-CN" altLang="en-US" sz="2400" b="1" dirty="0"/>
              <a:t>） 系统必须记录税款及其相关信息，包括每个客户支付的税款以及每一项的税款。</a:t>
            </a:r>
          </a:p>
          <a:p>
            <a:pPr eaLnBrk="1" hangingPunct="1">
              <a:lnSpc>
                <a:spcPct val="80000"/>
              </a:lnSpc>
              <a:buFontTx/>
              <a:buNone/>
            </a:pPr>
            <a:r>
              <a:rPr lang="zh-CN" altLang="en-US" sz="2400" b="1" dirty="0"/>
              <a:t>（</a:t>
            </a:r>
            <a:r>
              <a:rPr lang="en-US" altLang="zh-CN" sz="2400" b="1" dirty="0"/>
              <a:t>8</a:t>
            </a:r>
            <a:r>
              <a:rPr lang="zh-CN" altLang="en-US" sz="2400" b="1" dirty="0"/>
              <a:t>） 加油站经理必须能在需要时检查税收纪录。</a:t>
            </a:r>
          </a:p>
          <a:p>
            <a:pPr eaLnBrk="1" hangingPunct="1">
              <a:lnSpc>
                <a:spcPct val="80000"/>
              </a:lnSpc>
              <a:buFontTx/>
              <a:buNone/>
            </a:pPr>
            <a:r>
              <a:rPr lang="zh-CN" altLang="en-US" sz="2400" b="1" dirty="0"/>
              <a:t>（</a:t>
            </a:r>
            <a:r>
              <a:rPr lang="en-US" altLang="zh-CN" sz="2400" b="1" dirty="0"/>
              <a:t>9</a:t>
            </a:r>
            <a:r>
              <a:rPr lang="zh-CN" altLang="en-US" sz="2400" b="1" dirty="0"/>
              <a:t>） 系统会给客户发送定期消息，提醒他们车辆到维护的时间了。正常情况下，每</a:t>
            </a:r>
            <a:r>
              <a:rPr lang="en-US" altLang="zh-CN" sz="2400" b="1" dirty="0"/>
              <a:t>6</a:t>
            </a:r>
            <a:r>
              <a:rPr lang="zh-CN" altLang="en-US" sz="2400" b="1" dirty="0"/>
              <a:t>个月需要进行一次维护。</a:t>
            </a:r>
          </a:p>
          <a:p>
            <a:pPr eaLnBrk="1" hangingPunct="1">
              <a:lnSpc>
                <a:spcPct val="80000"/>
              </a:lnSpc>
              <a:buFontTx/>
              <a:buNone/>
            </a:pPr>
            <a:r>
              <a:rPr lang="zh-CN" altLang="en-US" sz="2400" b="1" dirty="0"/>
              <a:t>（</a:t>
            </a:r>
            <a:r>
              <a:rPr lang="en-US" altLang="zh-CN" sz="2400" b="1" dirty="0"/>
              <a:t>10</a:t>
            </a:r>
            <a:r>
              <a:rPr lang="zh-CN" altLang="en-US" sz="2400" b="1" dirty="0"/>
              <a:t>） 客户可以按日租用加油站停车场的停车位。每个客户必须可以向系统查询可用的停车位置。加油站经理可以查看月报，汇总有多少停车位可用或已被占用。</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A2AB332-B41D-4BD2-A09A-B70DCE98FF52}" type="slidenum">
              <a:rPr kumimoji="0" lang="en-US" altLang="zh-CN" sz="2600">
                <a:solidFill>
                  <a:schemeClr val="bg1"/>
                </a:solidFill>
              </a:rPr>
              <a:pPr>
                <a:spcBef>
                  <a:spcPct val="0"/>
                </a:spcBef>
                <a:buClrTx/>
                <a:buSzTx/>
                <a:buFontTx/>
                <a:buNone/>
              </a:pPr>
              <a:t>30</a:t>
            </a:fld>
            <a:endParaRPr kumimoji="0" lang="en-US" altLang="zh-CN" sz="2600">
              <a:solidFill>
                <a:schemeClr val="bg1"/>
              </a:solidFill>
            </a:endParaRPr>
          </a:p>
        </p:txBody>
      </p:sp>
      <p:sp>
        <p:nvSpPr>
          <p:cNvPr id="59395" name="Rectangle 2"/>
          <p:cNvSpPr>
            <a:spLocks noGrp="1" noChangeArrowheads="1"/>
          </p:cNvSpPr>
          <p:nvPr>
            <p:ph type="title"/>
          </p:nvPr>
        </p:nvSpPr>
        <p:spPr/>
        <p:txBody>
          <a:bodyPr/>
          <a:lstStyle/>
          <a:p>
            <a:pPr eaLnBrk="1" hangingPunct="1"/>
            <a:r>
              <a:rPr lang="en-US" altLang="zh-CN" sz="3200"/>
              <a:t>     Chapter 6  Considering Object</a:t>
            </a:r>
          </a:p>
        </p:txBody>
      </p:sp>
      <p:sp>
        <p:nvSpPr>
          <p:cNvPr id="59396"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a:t>4</a:t>
            </a:r>
            <a:r>
              <a:rPr lang="en-US" altLang="zh-CN" b="1" dirty="0">
                <a:solidFill>
                  <a:srgbClr val="FF0066"/>
                </a:solidFill>
              </a:rPr>
              <a:t>*</a:t>
            </a:r>
            <a:r>
              <a:rPr lang="en-US" altLang="zh-CN" b="1" dirty="0"/>
              <a:t>.Capturing requirement by OO approach</a:t>
            </a:r>
          </a:p>
          <a:p>
            <a:pPr eaLnBrk="1" hangingPunct="1">
              <a:buFontTx/>
              <a:buNone/>
            </a:pPr>
            <a:r>
              <a:rPr lang="en-US" altLang="zh-CN" sz="2400" b="1" dirty="0"/>
              <a:t>    </a:t>
            </a:r>
            <a:r>
              <a:rPr lang="zh-CN" altLang="en-US" sz="2400" b="1" dirty="0"/>
              <a:t>（采用</a:t>
            </a:r>
            <a:r>
              <a:rPr lang="en-US" altLang="zh-CN" sz="2400" b="1" dirty="0"/>
              <a:t>OO</a:t>
            </a:r>
            <a:r>
              <a:rPr lang="zh-CN" altLang="en-US" sz="2400" b="1" dirty="0"/>
              <a:t>方法做需求分析）</a:t>
            </a:r>
            <a:endParaRPr lang="zh-CN" altLang="en-US" sz="2400" b="1" dirty="0">
              <a:solidFill>
                <a:schemeClr val="bg2"/>
              </a:solidFill>
              <a:sym typeface="Wingdings 2" panose="05020102010507070707" pitchFamily="18" charset="2"/>
            </a:endParaRPr>
          </a:p>
          <a:p>
            <a:pPr eaLnBrk="1" hangingPunct="1">
              <a:buFontTx/>
              <a:buNone/>
            </a:pPr>
            <a:r>
              <a:rPr lang="zh-CN" altLang="en-US" sz="2400" b="1" dirty="0">
                <a:solidFill>
                  <a:schemeClr val="bg2"/>
                </a:solidFill>
                <a:sym typeface="Wingdings 2" panose="05020102010507070707" pitchFamily="18" charset="2"/>
              </a:rPr>
              <a:t>  </a:t>
            </a:r>
            <a:r>
              <a:rPr lang="en-US" altLang="zh-CN" sz="2400" b="1" dirty="0">
                <a:solidFill>
                  <a:schemeClr val="bg2"/>
                </a:solidFill>
                <a:sym typeface="Wingdings 2" panose="05020102010507070707" pitchFamily="18" charset="2"/>
              </a:rPr>
              <a:t>identifying the classes (rough definition) </a:t>
            </a:r>
          </a:p>
          <a:p>
            <a:pPr eaLnBrk="1" hangingPunct="1">
              <a:buFontTx/>
              <a:buNone/>
            </a:pPr>
            <a:r>
              <a:rPr lang="en-US" altLang="zh-CN" sz="2400" b="1" dirty="0">
                <a:solidFill>
                  <a:schemeClr val="bg2"/>
                </a:solidFill>
                <a:sym typeface="Wingdings 2" panose="05020102010507070707" pitchFamily="18" charset="2"/>
              </a:rPr>
              <a:t>      ----conceptual class diagram(</a:t>
            </a:r>
            <a:r>
              <a:rPr lang="zh-CN" altLang="en-US" sz="2400" b="1" dirty="0">
                <a:solidFill>
                  <a:schemeClr val="bg2"/>
                </a:solidFill>
                <a:sym typeface="Wingdings 2" panose="05020102010507070707" pitchFamily="18" charset="2"/>
              </a:rPr>
              <a:t>概念层类图</a:t>
            </a:r>
            <a:r>
              <a:rPr lang="en-US" altLang="zh-CN" sz="2400" b="1" dirty="0">
                <a:solidFill>
                  <a:schemeClr val="bg2"/>
                </a:solidFill>
                <a:sym typeface="Wingdings 2" panose="05020102010507070707" pitchFamily="18" charset="2"/>
              </a:rPr>
              <a:t>) : </a:t>
            </a:r>
            <a:r>
              <a:rPr lang="zh-CN" altLang="en-US" sz="2400" b="1" dirty="0">
                <a:solidFill>
                  <a:schemeClr val="bg2"/>
                </a:solidFill>
                <a:sym typeface="Wingdings 2" panose="05020102010507070707" pitchFamily="18" charset="2"/>
              </a:rPr>
              <a:t>描述应用领</a:t>
            </a:r>
          </a:p>
          <a:p>
            <a:pPr eaLnBrk="1" hangingPunct="1">
              <a:buFontTx/>
              <a:buNone/>
            </a:pPr>
            <a:r>
              <a:rPr lang="zh-CN" altLang="en-US" sz="2400" b="1" dirty="0">
                <a:solidFill>
                  <a:schemeClr val="bg2"/>
                </a:solidFill>
                <a:sym typeface="Wingdings 2" panose="05020102010507070707" pitchFamily="18" charset="2"/>
              </a:rPr>
              <a:t>           域中的概念</a:t>
            </a: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这些概念和类有很自然的联系</a:t>
            </a: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但两者并</a:t>
            </a:r>
          </a:p>
          <a:p>
            <a:pPr eaLnBrk="1" hangingPunct="1">
              <a:buFontTx/>
              <a:buNone/>
            </a:pPr>
            <a:r>
              <a:rPr lang="zh-CN" altLang="en-US" sz="2400" b="1" dirty="0">
                <a:solidFill>
                  <a:schemeClr val="bg2"/>
                </a:solidFill>
                <a:sym typeface="Wingdings 2" panose="05020102010507070707" pitchFamily="18" charset="2"/>
              </a:rPr>
              <a:t>           没有直接的映射关系（量化关系不明显） </a:t>
            </a:r>
            <a:r>
              <a:rPr lang="en-US" altLang="zh-CN" sz="2400" b="1" dirty="0">
                <a:solidFill>
                  <a:schemeClr val="bg2"/>
                </a:solidFill>
                <a:sym typeface="Wingdings 2" panose="05020102010507070707" pitchFamily="18" charset="2"/>
              </a:rPr>
              <a:t>. </a:t>
            </a:r>
          </a:p>
          <a:p>
            <a:pPr eaLnBrk="1" hangingPunct="1">
              <a:buFontTx/>
              <a:buNone/>
            </a:pPr>
            <a:r>
              <a:rPr lang="en-US" altLang="zh-CN" sz="2400" b="1" dirty="0">
                <a:solidFill>
                  <a:schemeClr val="bg2"/>
                </a:solidFill>
                <a:sym typeface="Wingdings 2" panose="05020102010507070707" pitchFamily="18" charset="2"/>
              </a:rPr>
              <a:t>      ----</a:t>
            </a:r>
            <a:r>
              <a:rPr lang="en-US" altLang="zh-CN" sz="2400" b="1" u="sng" dirty="0">
                <a:solidFill>
                  <a:srgbClr val="0000FF"/>
                </a:solidFill>
                <a:sym typeface="Wingdings 2" panose="05020102010507070707" pitchFamily="18" charset="2"/>
              </a:rPr>
              <a:t>sketch (</a:t>
            </a:r>
            <a:r>
              <a:rPr lang="zh-CN" altLang="en-US" sz="2400" b="1" u="sng" dirty="0">
                <a:solidFill>
                  <a:srgbClr val="0000FF"/>
                </a:solidFill>
                <a:sym typeface="Wingdings 2" panose="05020102010507070707" pitchFamily="18" charset="2"/>
              </a:rPr>
              <a:t>素描</a:t>
            </a:r>
            <a:r>
              <a:rPr lang="en-US" altLang="zh-CN" sz="2400" b="1" u="sng" dirty="0">
                <a:solidFill>
                  <a:srgbClr val="0000FF"/>
                </a:solidFill>
                <a:sym typeface="Wingdings 2" panose="05020102010507070707" pitchFamily="18" charset="2"/>
              </a:rPr>
              <a:t>)</a:t>
            </a:r>
            <a:r>
              <a:rPr lang="en-US" altLang="zh-CN" sz="2400" b="1" dirty="0">
                <a:solidFill>
                  <a:schemeClr val="bg2"/>
                </a:solidFill>
                <a:sym typeface="Wingdings 2" panose="05020102010507070707" pitchFamily="18" charset="2"/>
              </a:rPr>
              <a:t> -- only describe the nature </a:t>
            </a:r>
            <a:r>
              <a:rPr lang="en-US" altLang="zh-CN" sz="2400" b="1" dirty="0">
                <a:sym typeface="Wingdings 2" panose="05020102010507070707" pitchFamily="18" charset="2"/>
              </a:rPr>
              <a:t>or profile, </a:t>
            </a:r>
          </a:p>
          <a:p>
            <a:pPr eaLnBrk="1" hangingPunct="1">
              <a:buFontTx/>
              <a:buNone/>
            </a:pPr>
            <a:r>
              <a:rPr lang="en-US" altLang="zh-CN" sz="2400" b="1" dirty="0">
                <a:sym typeface="Wingdings 2" panose="05020102010507070707" pitchFamily="18" charset="2"/>
              </a:rPr>
              <a:t>                                      not identify the details . </a:t>
            </a:r>
          </a:p>
          <a:p>
            <a:pPr eaLnBrk="1" hangingPunct="1">
              <a:buFontTx/>
              <a:buNone/>
            </a:pPr>
            <a:r>
              <a:rPr lang="en-US" altLang="zh-CN" sz="2400" b="1" dirty="0">
                <a:solidFill>
                  <a:schemeClr val="bg2"/>
                </a:solidFill>
                <a:sym typeface="Wingdings 2" panose="05020102010507070707" pitchFamily="18" charset="2"/>
              </a:rPr>
              <a:t>  dynamic behaviors in classes or in domain</a:t>
            </a:r>
          </a:p>
          <a:p>
            <a:pPr eaLnBrk="1" hangingPunct="1">
              <a:buFontTx/>
              <a:buNone/>
            </a:pPr>
            <a:r>
              <a:rPr lang="en-US" altLang="zh-CN" sz="2400" b="1" dirty="0">
                <a:solidFill>
                  <a:schemeClr val="bg2"/>
                </a:solidFill>
                <a:sym typeface="Wingdings 2" panose="05020102010507070707" pitchFamily="18" charset="2"/>
              </a:rPr>
              <a:t>      ----sometime using </a:t>
            </a:r>
            <a:r>
              <a:rPr lang="en-US" altLang="zh-CN" sz="2400" b="1" u="sng" dirty="0">
                <a:solidFill>
                  <a:schemeClr val="bg2"/>
                </a:solidFill>
                <a:sym typeface="Wingdings 2" panose="05020102010507070707" pitchFamily="18" charset="2"/>
              </a:rPr>
              <a:t>activity diagram of UML</a:t>
            </a:r>
            <a:r>
              <a:rPr lang="en-US" altLang="zh-CN" sz="2400" b="1" dirty="0">
                <a:solidFill>
                  <a:schemeClr val="bg2"/>
                </a:solidFill>
                <a:sym typeface="Wingdings 2" panose="05020102010507070707" pitchFamily="18" charset="2"/>
              </a:rPr>
              <a:t> to</a:t>
            </a:r>
          </a:p>
          <a:p>
            <a:pPr eaLnBrk="1" hangingPunct="1">
              <a:buFontTx/>
              <a:buNone/>
            </a:pPr>
            <a:r>
              <a:rPr lang="en-US" altLang="zh-CN" sz="2400" b="1" dirty="0">
                <a:solidFill>
                  <a:schemeClr val="bg2"/>
                </a:solidFill>
                <a:sym typeface="Wingdings 2" panose="05020102010507070707" pitchFamily="18" charset="2"/>
              </a:rPr>
              <a:t>           describe behaviors  (include state diagram, etc.)</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8F891EA-2E5C-4DFC-98AC-497232BA9B38}" type="slidenum">
              <a:rPr kumimoji="0" lang="en-US" altLang="zh-CN" sz="2600">
                <a:solidFill>
                  <a:schemeClr val="bg1"/>
                </a:solidFill>
              </a:rPr>
              <a:pPr>
                <a:spcBef>
                  <a:spcPct val="0"/>
                </a:spcBef>
                <a:buClrTx/>
                <a:buSzTx/>
                <a:buFontTx/>
                <a:buNone/>
              </a:pPr>
              <a:t>31</a:t>
            </a:fld>
            <a:endParaRPr kumimoji="0" lang="en-US" altLang="zh-CN" sz="2600">
              <a:solidFill>
                <a:schemeClr val="bg1"/>
              </a:solidFill>
            </a:endParaRPr>
          </a:p>
        </p:txBody>
      </p:sp>
      <p:sp>
        <p:nvSpPr>
          <p:cNvPr id="61443" name="Rectangle 2"/>
          <p:cNvSpPr>
            <a:spLocks noGrp="1" noChangeArrowheads="1"/>
          </p:cNvSpPr>
          <p:nvPr>
            <p:ph type="title"/>
          </p:nvPr>
        </p:nvSpPr>
        <p:spPr>
          <a:xfrm>
            <a:off x="1344613" y="404813"/>
            <a:ext cx="7620000" cy="838200"/>
          </a:xfrm>
        </p:spPr>
        <p:txBody>
          <a:bodyPr/>
          <a:lstStyle/>
          <a:p>
            <a:pPr eaLnBrk="1" hangingPunct="1"/>
            <a:r>
              <a:rPr lang="zh-CN" altLang="en-US" sz="3200"/>
              <a:t>    领域的概念模型－简单实例</a:t>
            </a:r>
            <a:endParaRPr lang="ja-JP" altLang="en-US" sz="3200"/>
          </a:p>
        </p:txBody>
      </p:sp>
      <p:sp>
        <p:nvSpPr>
          <p:cNvPr id="61444" name="Rectangle 3"/>
          <p:cNvSpPr>
            <a:spLocks noGrp="1" noChangeArrowheads="1"/>
          </p:cNvSpPr>
          <p:nvPr>
            <p:ph type="body" idx="1"/>
          </p:nvPr>
        </p:nvSpPr>
        <p:spPr>
          <a:xfrm>
            <a:off x="827088" y="1700213"/>
            <a:ext cx="8137525" cy="3719512"/>
          </a:xfrm>
        </p:spPr>
        <p:txBody>
          <a:bodyPr/>
          <a:lstStyle/>
          <a:p>
            <a:pPr eaLnBrk="1" hangingPunct="1"/>
            <a:r>
              <a:rPr lang="zh-CN" altLang="en-US" dirty="0"/>
              <a:t>定义用例</a:t>
            </a:r>
          </a:p>
          <a:p>
            <a:pPr lvl="1" eaLnBrk="1" hangingPunct="1"/>
            <a:r>
              <a:rPr lang="zh-CN" altLang="en-US" dirty="0"/>
              <a:t>骰子游戏：游戏者请求掷双骰子。系统展示结果：如果骰子的总点数是</a:t>
            </a:r>
            <a:r>
              <a:rPr lang="en-US" altLang="zh-CN" dirty="0"/>
              <a:t>7</a:t>
            </a:r>
            <a:r>
              <a:rPr lang="zh-CN" altLang="en-US" dirty="0"/>
              <a:t>，则游戏者赢，否则游戏者输。</a:t>
            </a:r>
          </a:p>
          <a:p>
            <a:pPr eaLnBrk="1" hangingPunct="1"/>
            <a:r>
              <a:rPr lang="zh-CN" altLang="en-US" dirty="0"/>
              <a:t>领域模型</a:t>
            </a:r>
          </a:p>
          <a:p>
            <a:pPr eaLnBrk="1" hangingPunct="1">
              <a:buFontTx/>
              <a:buNone/>
            </a:pPr>
            <a:r>
              <a:rPr lang="zh-CN" altLang="en-US" sz="2400" dirty="0"/>
              <a:t>    </a:t>
            </a:r>
            <a:r>
              <a:rPr lang="en-US" altLang="zh-CN" b="1" dirty="0"/>
              <a:t>(</a:t>
            </a:r>
            <a:r>
              <a:rPr lang="zh-CN" altLang="en-US" b="1" dirty="0"/>
              <a:t>操作概念</a:t>
            </a:r>
            <a:r>
              <a:rPr lang="en-US" altLang="zh-CN" b="1" dirty="0"/>
              <a:t>)</a:t>
            </a:r>
          </a:p>
        </p:txBody>
      </p:sp>
      <p:grpSp>
        <p:nvGrpSpPr>
          <p:cNvPr id="61445" name="Group 4"/>
          <p:cNvGrpSpPr>
            <a:grpSpLocks/>
          </p:cNvGrpSpPr>
          <p:nvPr/>
        </p:nvGrpSpPr>
        <p:grpSpPr bwMode="auto">
          <a:xfrm>
            <a:off x="3205163" y="3395663"/>
            <a:ext cx="5543550" cy="3128962"/>
            <a:chOff x="576" y="1414"/>
            <a:chExt cx="3744" cy="2514"/>
          </a:xfrm>
        </p:grpSpPr>
        <p:grpSp>
          <p:nvGrpSpPr>
            <p:cNvPr id="61448" name="Group 5"/>
            <p:cNvGrpSpPr>
              <a:grpSpLocks/>
            </p:cNvGrpSpPr>
            <p:nvPr/>
          </p:nvGrpSpPr>
          <p:grpSpPr bwMode="auto">
            <a:xfrm>
              <a:off x="624" y="1414"/>
              <a:ext cx="1200" cy="690"/>
              <a:chOff x="672" y="1488"/>
              <a:chExt cx="1200" cy="690"/>
            </a:xfrm>
          </p:grpSpPr>
          <p:sp>
            <p:nvSpPr>
              <p:cNvPr id="61467" name="Rectangle 6"/>
              <p:cNvSpPr>
                <a:spLocks noChangeArrowheads="1"/>
              </p:cNvSpPr>
              <p:nvPr/>
            </p:nvSpPr>
            <p:spPr bwMode="auto">
              <a:xfrm>
                <a:off x="672" y="1488"/>
                <a:ext cx="1200" cy="672"/>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1468" name="Line 7"/>
              <p:cNvSpPr>
                <a:spLocks noChangeShapeType="1"/>
              </p:cNvSpPr>
              <p:nvPr/>
            </p:nvSpPr>
            <p:spPr bwMode="auto">
              <a:xfrm>
                <a:off x="672" y="1824"/>
                <a:ext cx="1200"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69" name="Text Box 8"/>
              <p:cNvSpPr txBox="1">
                <a:spLocks noChangeArrowheads="1"/>
              </p:cNvSpPr>
              <p:nvPr/>
            </p:nvSpPr>
            <p:spPr bwMode="auto">
              <a:xfrm>
                <a:off x="806" y="1525"/>
                <a:ext cx="553"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Player</a:t>
                </a:r>
              </a:p>
            </p:txBody>
          </p:sp>
          <p:sp>
            <p:nvSpPr>
              <p:cNvPr id="61470" name="Text Box 9"/>
              <p:cNvSpPr txBox="1">
                <a:spLocks noChangeArrowheads="1"/>
              </p:cNvSpPr>
              <p:nvPr/>
            </p:nvSpPr>
            <p:spPr bwMode="auto">
              <a:xfrm>
                <a:off x="816" y="1883"/>
                <a:ext cx="484"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name</a:t>
                </a:r>
              </a:p>
            </p:txBody>
          </p:sp>
        </p:grpSp>
        <p:grpSp>
          <p:nvGrpSpPr>
            <p:cNvPr id="61449" name="Group 10"/>
            <p:cNvGrpSpPr>
              <a:grpSpLocks/>
            </p:cNvGrpSpPr>
            <p:nvPr/>
          </p:nvGrpSpPr>
          <p:grpSpPr bwMode="auto">
            <a:xfrm>
              <a:off x="3120" y="1414"/>
              <a:ext cx="1200" cy="690"/>
              <a:chOff x="672" y="1488"/>
              <a:chExt cx="1200" cy="690"/>
            </a:xfrm>
          </p:grpSpPr>
          <p:sp>
            <p:nvSpPr>
              <p:cNvPr id="61463" name="Rectangle 11"/>
              <p:cNvSpPr>
                <a:spLocks noChangeArrowheads="1"/>
              </p:cNvSpPr>
              <p:nvPr/>
            </p:nvSpPr>
            <p:spPr bwMode="auto">
              <a:xfrm>
                <a:off x="672" y="1488"/>
                <a:ext cx="1200" cy="672"/>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1464" name="Line 12"/>
              <p:cNvSpPr>
                <a:spLocks noChangeShapeType="1"/>
              </p:cNvSpPr>
              <p:nvPr/>
            </p:nvSpPr>
            <p:spPr bwMode="auto">
              <a:xfrm>
                <a:off x="672" y="1824"/>
                <a:ext cx="1200"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65" name="Text Box 13"/>
              <p:cNvSpPr txBox="1">
                <a:spLocks noChangeArrowheads="1"/>
              </p:cNvSpPr>
              <p:nvPr/>
            </p:nvSpPr>
            <p:spPr bwMode="auto">
              <a:xfrm>
                <a:off x="806" y="1525"/>
                <a:ext cx="34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Die</a:t>
                </a:r>
              </a:p>
            </p:txBody>
          </p:sp>
          <p:sp>
            <p:nvSpPr>
              <p:cNvPr id="61466" name="Text Box 14"/>
              <p:cNvSpPr txBox="1">
                <a:spLocks noChangeArrowheads="1"/>
              </p:cNvSpPr>
              <p:nvPr/>
            </p:nvSpPr>
            <p:spPr bwMode="auto">
              <a:xfrm>
                <a:off x="816" y="1883"/>
                <a:ext cx="823"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Face value</a:t>
                </a:r>
              </a:p>
            </p:txBody>
          </p:sp>
        </p:grpSp>
        <p:grpSp>
          <p:nvGrpSpPr>
            <p:cNvPr id="61450" name="Group 15"/>
            <p:cNvGrpSpPr>
              <a:grpSpLocks/>
            </p:cNvGrpSpPr>
            <p:nvPr/>
          </p:nvGrpSpPr>
          <p:grpSpPr bwMode="auto">
            <a:xfrm>
              <a:off x="576" y="3238"/>
              <a:ext cx="1200" cy="690"/>
              <a:chOff x="672" y="1488"/>
              <a:chExt cx="1200" cy="690"/>
            </a:xfrm>
          </p:grpSpPr>
          <p:sp>
            <p:nvSpPr>
              <p:cNvPr id="61459" name="Rectangle 16"/>
              <p:cNvSpPr>
                <a:spLocks noChangeArrowheads="1"/>
              </p:cNvSpPr>
              <p:nvPr/>
            </p:nvSpPr>
            <p:spPr bwMode="auto">
              <a:xfrm>
                <a:off x="672" y="1488"/>
                <a:ext cx="1200" cy="672"/>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1460" name="Line 17"/>
              <p:cNvSpPr>
                <a:spLocks noChangeShapeType="1"/>
              </p:cNvSpPr>
              <p:nvPr/>
            </p:nvSpPr>
            <p:spPr bwMode="auto">
              <a:xfrm>
                <a:off x="672" y="1824"/>
                <a:ext cx="1200"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61" name="Text Box 18"/>
              <p:cNvSpPr txBox="1">
                <a:spLocks noChangeArrowheads="1"/>
              </p:cNvSpPr>
              <p:nvPr/>
            </p:nvSpPr>
            <p:spPr bwMode="auto">
              <a:xfrm>
                <a:off x="806" y="1525"/>
                <a:ext cx="738"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Die game</a:t>
                </a:r>
              </a:p>
            </p:txBody>
          </p:sp>
          <p:sp>
            <p:nvSpPr>
              <p:cNvPr id="61462" name="Text Box 19"/>
              <p:cNvSpPr txBox="1">
                <a:spLocks noChangeArrowheads="1"/>
              </p:cNvSpPr>
              <p:nvPr/>
            </p:nvSpPr>
            <p:spPr bwMode="auto">
              <a:xfrm>
                <a:off x="811" y="1810"/>
                <a:ext cx="12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2400">
                  <a:latin typeface="Times New Roman" panose="02020603050405020304" pitchFamily="18" charset="0"/>
                </a:endParaRPr>
              </a:p>
            </p:txBody>
          </p:sp>
        </p:grpSp>
        <p:sp>
          <p:nvSpPr>
            <p:cNvPr id="61451" name="Line 20"/>
            <p:cNvSpPr>
              <a:spLocks noChangeShapeType="1"/>
            </p:cNvSpPr>
            <p:nvPr/>
          </p:nvSpPr>
          <p:spPr bwMode="auto">
            <a:xfrm>
              <a:off x="1824" y="1776"/>
              <a:ext cx="1296"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52" name="Text Box 21"/>
            <p:cNvSpPr txBox="1">
              <a:spLocks noChangeArrowheads="1"/>
            </p:cNvSpPr>
            <p:nvPr/>
          </p:nvSpPr>
          <p:spPr bwMode="auto">
            <a:xfrm>
              <a:off x="1862" y="1476"/>
              <a:ext cx="1037"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1   Rolls        2</a:t>
              </a:r>
            </a:p>
          </p:txBody>
        </p:sp>
        <p:sp>
          <p:nvSpPr>
            <p:cNvPr id="61453" name="Line 22"/>
            <p:cNvSpPr>
              <a:spLocks noChangeShapeType="1"/>
            </p:cNvSpPr>
            <p:nvPr/>
          </p:nvSpPr>
          <p:spPr bwMode="auto">
            <a:xfrm>
              <a:off x="1152" y="2112"/>
              <a:ext cx="0" cy="115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54" name="Text Box 23"/>
            <p:cNvSpPr txBox="1">
              <a:spLocks noChangeArrowheads="1"/>
            </p:cNvSpPr>
            <p:nvPr/>
          </p:nvSpPr>
          <p:spPr bwMode="auto">
            <a:xfrm>
              <a:off x="1200" y="2064"/>
              <a:ext cx="532" cy="1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1</a:t>
              </a:r>
            </a:p>
            <a:p>
              <a:pPr eaLnBrk="1" hangingPunct="1">
                <a:spcBef>
                  <a:spcPct val="0"/>
                </a:spcBef>
                <a:buClrTx/>
                <a:buSzTx/>
                <a:buFontTx/>
                <a:buNone/>
              </a:pPr>
              <a:endParaRPr lang="en-US" altLang="zh-CN" sz="1800" b="1">
                <a:latin typeface="Times New Roman" panose="02020603050405020304" pitchFamily="18" charset="0"/>
              </a:endParaRPr>
            </a:p>
            <a:p>
              <a:pPr eaLnBrk="1" hangingPunct="1">
                <a:spcBef>
                  <a:spcPct val="0"/>
                </a:spcBef>
                <a:buClrTx/>
                <a:buSzTx/>
                <a:buFontTx/>
                <a:buNone/>
              </a:pPr>
              <a:r>
                <a:rPr lang="en-US" altLang="zh-CN" sz="1800" b="1">
                  <a:latin typeface="Times New Roman" panose="02020603050405020304" pitchFamily="18" charset="0"/>
                </a:rPr>
                <a:t>Plays</a:t>
              </a:r>
            </a:p>
            <a:p>
              <a:pPr eaLnBrk="1" hangingPunct="1">
                <a:spcBef>
                  <a:spcPct val="0"/>
                </a:spcBef>
                <a:buClrTx/>
                <a:buSzTx/>
                <a:buFontTx/>
                <a:buNone/>
              </a:pPr>
              <a:endParaRPr lang="en-US" altLang="zh-CN" sz="1800" b="1">
                <a:latin typeface="Times New Roman" panose="02020603050405020304" pitchFamily="18" charset="0"/>
              </a:endParaRPr>
            </a:p>
            <a:p>
              <a:pPr eaLnBrk="1" hangingPunct="1">
                <a:spcBef>
                  <a:spcPct val="0"/>
                </a:spcBef>
                <a:buClrTx/>
                <a:buSzTx/>
                <a:buFontTx/>
                <a:buNone/>
              </a:pPr>
              <a:r>
                <a:rPr lang="en-US" altLang="zh-CN" sz="1800" b="1">
                  <a:latin typeface="Times New Roman" panose="02020603050405020304" pitchFamily="18" charset="0"/>
                </a:rPr>
                <a:t>1</a:t>
              </a:r>
            </a:p>
            <a:p>
              <a:pPr eaLnBrk="1" hangingPunct="1">
                <a:spcBef>
                  <a:spcPct val="0"/>
                </a:spcBef>
                <a:buClrTx/>
                <a:buSzTx/>
                <a:buFontTx/>
                <a:buNone/>
              </a:pPr>
              <a:endParaRPr lang="en-US" altLang="zh-CN" sz="1800" b="1">
                <a:latin typeface="Times New Roman" panose="02020603050405020304" pitchFamily="18" charset="0"/>
              </a:endParaRPr>
            </a:p>
          </p:txBody>
        </p:sp>
        <p:sp>
          <p:nvSpPr>
            <p:cNvPr id="61455" name="Line 24"/>
            <p:cNvSpPr>
              <a:spLocks noChangeShapeType="1"/>
            </p:cNvSpPr>
            <p:nvPr/>
          </p:nvSpPr>
          <p:spPr bwMode="auto">
            <a:xfrm>
              <a:off x="1776" y="3552"/>
              <a:ext cx="1872"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56" name="Line 25"/>
            <p:cNvSpPr>
              <a:spLocks noChangeShapeType="1"/>
            </p:cNvSpPr>
            <p:nvPr/>
          </p:nvSpPr>
          <p:spPr bwMode="auto">
            <a:xfrm flipV="1">
              <a:off x="3648" y="2112"/>
              <a:ext cx="0" cy="144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57" name="Text Box 26"/>
            <p:cNvSpPr txBox="1">
              <a:spLocks noChangeArrowheads="1"/>
            </p:cNvSpPr>
            <p:nvPr/>
          </p:nvSpPr>
          <p:spPr bwMode="auto">
            <a:xfrm>
              <a:off x="1814" y="3300"/>
              <a:ext cx="1338"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1               Includes</a:t>
              </a:r>
            </a:p>
          </p:txBody>
        </p:sp>
        <p:sp>
          <p:nvSpPr>
            <p:cNvPr id="61458" name="Text Box 27"/>
            <p:cNvSpPr txBox="1">
              <a:spLocks noChangeArrowheads="1"/>
            </p:cNvSpPr>
            <p:nvPr/>
          </p:nvSpPr>
          <p:spPr bwMode="auto">
            <a:xfrm>
              <a:off x="3360" y="2219"/>
              <a:ext cx="202"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2</a:t>
              </a:r>
            </a:p>
          </p:txBody>
        </p:sp>
      </p:grpSp>
      <p:sp>
        <p:nvSpPr>
          <p:cNvPr id="61446" name="Text Box 28"/>
          <p:cNvSpPr txBox="1">
            <a:spLocks noChangeArrowheads="1"/>
          </p:cNvSpPr>
          <p:nvPr/>
        </p:nvSpPr>
        <p:spPr bwMode="auto">
          <a:xfrm>
            <a:off x="250825" y="4540250"/>
            <a:ext cx="2592388" cy="1562100"/>
          </a:xfrm>
          <a:prstGeom prst="rect">
            <a:avLst/>
          </a:prstGeom>
          <a:solidFill>
            <a:srgbClr val="CCFFCC"/>
          </a:solidFill>
          <a:ln w="9525">
            <a:solidFill>
              <a:srgbClr val="800000"/>
            </a:solidFill>
            <a:miter lim="800000"/>
            <a:headEnd/>
            <a:tailEnd/>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a:t>领域模型不是对软件对象的描述</a:t>
            </a:r>
            <a:r>
              <a:rPr lang="en-US" altLang="zh-CN" sz="2400" b="1"/>
              <a:t>,</a:t>
            </a:r>
            <a:r>
              <a:rPr lang="zh-CN" altLang="en-US" sz="2400" b="1"/>
              <a:t>而是对现实世界中的概念的表示</a:t>
            </a:r>
          </a:p>
        </p:txBody>
      </p:sp>
      <p:sp>
        <p:nvSpPr>
          <p:cNvPr id="61447" name="Line 29"/>
          <p:cNvSpPr>
            <a:spLocks noChangeShapeType="1"/>
          </p:cNvSpPr>
          <p:nvPr/>
        </p:nvSpPr>
        <p:spPr bwMode="auto">
          <a:xfrm flipV="1">
            <a:off x="828675" y="3500438"/>
            <a:ext cx="503238" cy="9366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实际项目中的领域模型</a:t>
            </a:r>
            <a:r>
              <a:rPr lang="en-US" altLang="zh-CN" dirty="0"/>
              <a:t>---</a:t>
            </a:r>
            <a:r>
              <a:rPr lang="zh-CN" altLang="en-US" dirty="0"/>
              <a:t>见附属文献。</a:t>
            </a:r>
          </a:p>
        </p:txBody>
      </p:sp>
      <p:sp>
        <p:nvSpPr>
          <p:cNvPr id="4" name="灯片编号占位符 3"/>
          <p:cNvSpPr>
            <a:spLocks noGrp="1"/>
          </p:cNvSpPr>
          <p:nvPr>
            <p:ph type="sldNum" sz="quarter" idx="12"/>
          </p:nvPr>
        </p:nvSpPr>
        <p:spPr/>
        <p:txBody>
          <a:bodyPr/>
          <a:lstStyle/>
          <a:p>
            <a:pPr>
              <a:defRPr/>
            </a:pPr>
            <a:fld id="{A31D7904-E625-40DF-9DE9-D5EDA5E13207}" type="slidenum">
              <a:rPr lang="en-US" altLang="zh-CN" smtClean="0"/>
              <a:pPr>
                <a:defRPr/>
              </a:pPr>
              <a:t>32</a:t>
            </a:fld>
            <a:endParaRPr lang="en-US" altLang="zh-CN"/>
          </a:p>
        </p:txBody>
      </p:sp>
    </p:spTree>
    <p:extLst>
      <p:ext uri="{BB962C8B-B14F-4D97-AF65-F5344CB8AC3E}">
        <p14:creationId xmlns:p14="http://schemas.microsoft.com/office/powerpoint/2010/main" val="37083967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ED038B3-FBF1-474A-BD01-BA4B8C79A340}" type="slidenum">
              <a:rPr kumimoji="0" lang="en-US" altLang="zh-CN" sz="2600">
                <a:solidFill>
                  <a:schemeClr val="bg1"/>
                </a:solidFill>
              </a:rPr>
              <a:pPr>
                <a:spcBef>
                  <a:spcPct val="0"/>
                </a:spcBef>
                <a:buClrTx/>
                <a:buSzTx/>
                <a:buFontTx/>
                <a:buNone/>
              </a:pPr>
              <a:t>33</a:t>
            </a:fld>
            <a:endParaRPr kumimoji="0" lang="en-US" altLang="zh-CN" sz="2600">
              <a:solidFill>
                <a:schemeClr val="bg1"/>
              </a:solidFill>
            </a:endParaRPr>
          </a:p>
        </p:txBody>
      </p:sp>
      <p:sp>
        <p:nvSpPr>
          <p:cNvPr id="63491" name="Rectangle 2"/>
          <p:cNvSpPr>
            <a:spLocks noGrp="1" noChangeArrowheads="1"/>
          </p:cNvSpPr>
          <p:nvPr>
            <p:ph type="title"/>
          </p:nvPr>
        </p:nvSpPr>
        <p:spPr/>
        <p:txBody>
          <a:bodyPr/>
          <a:lstStyle/>
          <a:p>
            <a:pPr eaLnBrk="1" hangingPunct="1"/>
            <a:r>
              <a:rPr lang="en-US" altLang="zh-CN" sz="3200"/>
              <a:t>     Chapter 6  Considering Object</a:t>
            </a:r>
          </a:p>
        </p:txBody>
      </p:sp>
      <p:sp>
        <p:nvSpPr>
          <p:cNvPr id="63492"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b="1" dirty="0"/>
              <a:t>6.4 Representation OO: An Example Using UML</a:t>
            </a:r>
          </a:p>
          <a:p>
            <a:pPr eaLnBrk="1" hangingPunct="1">
              <a:lnSpc>
                <a:spcPct val="90000"/>
              </a:lnSpc>
              <a:buFontTx/>
              <a:buNone/>
            </a:pPr>
            <a:r>
              <a:rPr lang="en-US" altLang="zh-CN" sz="2400" b="1" dirty="0"/>
              <a:t>    </a:t>
            </a:r>
            <a:r>
              <a:rPr lang="zh-CN" altLang="en-US" sz="2400" b="1" dirty="0"/>
              <a:t>（体现面向对象的表示</a:t>
            </a:r>
            <a:r>
              <a:rPr lang="en-US" altLang="zh-CN" sz="2400" b="1" dirty="0"/>
              <a:t>----</a:t>
            </a:r>
            <a:r>
              <a:rPr lang="zh-CN" altLang="en-US" sz="2400" b="1" dirty="0"/>
              <a:t>使用</a:t>
            </a:r>
            <a:r>
              <a:rPr lang="en-US" altLang="zh-CN" sz="2400" b="1" dirty="0"/>
              <a:t>UML</a:t>
            </a:r>
            <a:r>
              <a:rPr lang="zh-CN" altLang="en-US" sz="2400" b="1" dirty="0"/>
              <a:t>的一个样板）</a:t>
            </a:r>
          </a:p>
          <a:p>
            <a:pPr eaLnBrk="1" hangingPunct="1">
              <a:lnSpc>
                <a:spcPct val="90000"/>
              </a:lnSpc>
              <a:buFontTx/>
              <a:buNone/>
            </a:pPr>
            <a:r>
              <a:rPr lang="en-US" altLang="zh-CN" b="1" dirty="0"/>
              <a:t>1. Introduction </a:t>
            </a:r>
          </a:p>
          <a:p>
            <a:pPr eaLnBrk="1" hangingPunct="1">
              <a:lnSpc>
                <a:spcPct val="90000"/>
              </a:lnSpc>
              <a:buFontTx/>
              <a:buNone/>
            </a:pPr>
            <a:r>
              <a:rPr lang="en-US" altLang="zh-CN" sz="2400" b="1" dirty="0">
                <a:solidFill>
                  <a:schemeClr val="bg2"/>
                </a:solidFill>
                <a:sym typeface="Wingdings 2" panose="05020102010507070707" pitchFamily="18" charset="2"/>
              </a:rPr>
              <a:t>  </a:t>
            </a:r>
            <a:r>
              <a:rPr lang="en-US" altLang="zh-CN" sz="2400" b="1" dirty="0">
                <a:solidFill>
                  <a:srgbClr val="0000FF"/>
                </a:solidFill>
                <a:sym typeface="Wingdings 2" panose="05020102010507070707" pitchFamily="18" charset="2"/>
              </a:rPr>
              <a:t>UML(</a:t>
            </a:r>
            <a:r>
              <a:rPr lang="zh-CN" altLang="en-US" sz="2400" b="1" dirty="0">
                <a:solidFill>
                  <a:srgbClr val="0000FF"/>
                </a:solidFill>
                <a:sym typeface="Wingdings 2" panose="05020102010507070707" pitchFamily="18" charset="2"/>
              </a:rPr>
              <a:t>统一建模语言</a:t>
            </a:r>
            <a:r>
              <a:rPr lang="en-US" altLang="zh-CN" sz="2400" b="1" dirty="0">
                <a:solidFill>
                  <a:srgbClr val="0000FF"/>
                </a:solidFill>
                <a:sym typeface="Wingdings 2" panose="05020102010507070707" pitchFamily="18" charset="2"/>
              </a:rPr>
              <a:t>)</a:t>
            </a:r>
            <a:r>
              <a:rPr lang="en-US" altLang="zh-CN" sz="2400" b="1" dirty="0">
                <a:solidFill>
                  <a:schemeClr val="bg2"/>
                </a:solidFill>
                <a:sym typeface="Wingdings 2" panose="05020102010507070707" pitchFamily="18" charset="2"/>
              </a:rPr>
              <a:t>–a notational approach(</a:t>
            </a:r>
            <a:r>
              <a:rPr lang="zh-CN" altLang="en-US" sz="2000" b="1" dirty="0">
                <a:solidFill>
                  <a:schemeClr val="bg2"/>
                </a:solidFill>
                <a:sym typeface="Wingdings 2" panose="05020102010507070707" pitchFamily="18" charset="2"/>
              </a:rPr>
              <a:t>符号表示方法</a:t>
            </a:r>
            <a:r>
              <a:rPr lang="en-US" altLang="zh-CN" sz="2400" b="1" dirty="0">
                <a:solidFill>
                  <a:schemeClr val="bg2"/>
                </a:solidFill>
                <a:sym typeface="Wingdings 2" panose="05020102010507070707" pitchFamily="18" charset="2"/>
              </a:rPr>
              <a:t>)</a:t>
            </a:r>
          </a:p>
          <a:p>
            <a:pPr eaLnBrk="1" hangingPunct="1">
              <a:lnSpc>
                <a:spcPct val="90000"/>
              </a:lnSpc>
              <a:buFontTx/>
              <a:buNone/>
            </a:pPr>
            <a:r>
              <a:rPr lang="en-US" altLang="zh-CN" sz="2400" b="1" dirty="0">
                <a:solidFill>
                  <a:schemeClr val="bg2"/>
                </a:solidFill>
                <a:sym typeface="Wingdings 2" panose="05020102010507070707" pitchFamily="18" charset="2"/>
              </a:rPr>
              <a:t>                (that is popular for describing OO solutions)</a:t>
            </a:r>
          </a:p>
          <a:p>
            <a:pPr eaLnBrk="1" hangingPunct="1">
              <a:lnSpc>
                <a:spcPct val="90000"/>
              </a:lnSpc>
              <a:buFontTx/>
              <a:buNone/>
            </a:pPr>
            <a:r>
              <a:rPr lang="en-US" altLang="zh-CN" sz="2400" b="1" dirty="0">
                <a:solidFill>
                  <a:schemeClr val="bg2"/>
                </a:solidFill>
                <a:sym typeface="Wingdings 2" panose="05020102010507070707" pitchFamily="18" charset="2"/>
              </a:rPr>
              <a:t>  explain: </a:t>
            </a:r>
          </a:p>
          <a:p>
            <a:pPr eaLnBrk="1" hangingPunct="1">
              <a:lnSpc>
                <a:spcPct val="90000"/>
              </a:lnSpc>
              <a:buFontTx/>
              <a:buNone/>
            </a:pPr>
            <a:r>
              <a:rPr lang="en-US" altLang="zh-CN" sz="2400" b="1" dirty="0">
                <a:solidFill>
                  <a:schemeClr val="bg2"/>
                </a:solidFill>
                <a:sym typeface="Wingdings 2" panose="05020102010507070707" pitchFamily="18" charset="2"/>
              </a:rPr>
              <a:t>   A: visualize, specify, document a problem (by UML)</a:t>
            </a:r>
          </a:p>
          <a:p>
            <a:pPr eaLnBrk="1" hangingPunct="1">
              <a:lnSpc>
                <a:spcPct val="90000"/>
              </a:lnSpc>
              <a:buFontTx/>
              <a:buNone/>
            </a:pPr>
            <a:r>
              <a:rPr lang="en-US" altLang="zh-CN" sz="2400" b="1" dirty="0">
                <a:solidFill>
                  <a:schemeClr val="bg2"/>
                </a:solidFill>
                <a:sym typeface="Wingdings 2" panose="05020102010507070707" pitchFamily="18" charset="2"/>
              </a:rPr>
              <a:t>   B: </a:t>
            </a:r>
            <a:r>
              <a:rPr lang="en-US" altLang="zh-CN" sz="2400" b="1" u="sng" dirty="0">
                <a:solidFill>
                  <a:srgbClr val="0000FF"/>
                </a:solidFill>
                <a:sym typeface="Wingdings 2" panose="05020102010507070707" pitchFamily="18" charset="2"/>
              </a:rPr>
              <a:t>three views</a:t>
            </a:r>
            <a:r>
              <a:rPr lang="en-US" altLang="zh-CN" sz="2400" b="1" dirty="0">
                <a:solidFill>
                  <a:schemeClr val="bg2"/>
                </a:solidFill>
                <a:sym typeface="Wingdings 2" panose="05020102010507070707" pitchFamily="18" charset="2"/>
              </a:rPr>
              <a:t> </a:t>
            </a:r>
          </a:p>
          <a:p>
            <a:pPr eaLnBrk="1" hangingPunct="1">
              <a:lnSpc>
                <a:spcPct val="90000"/>
              </a:lnSpc>
              <a:buFontTx/>
              <a:buNone/>
            </a:pPr>
            <a:r>
              <a:rPr lang="en-US" altLang="zh-CN" sz="2400" b="1" dirty="0">
                <a:solidFill>
                  <a:schemeClr val="bg2"/>
                </a:solidFill>
                <a:sym typeface="Wingdings 2" panose="05020102010507070707" pitchFamily="18" charset="2"/>
              </a:rPr>
              <a:t>     X:</a:t>
            </a:r>
            <a:r>
              <a:rPr lang="en-US" altLang="zh-CN" sz="2400" b="1" u="sng" dirty="0">
                <a:solidFill>
                  <a:schemeClr val="bg2"/>
                </a:solidFill>
                <a:sym typeface="Wingdings 2" panose="05020102010507070707" pitchFamily="18" charset="2"/>
              </a:rPr>
              <a:t>dynamic</a:t>
            </a:r>
            <a:r>
              <a:rPr lang="en-US" altLang="zh-CN" sz="2400" b="1" dirty="0">
                <a:solidFill>
                  <a:schemeClr val="bg2"/>
                </a:solidFill>
                <a:sym typeface="Wingdings 2" panose="05020102010507070707" pitchFamily="18" charset="2"/>
              </a:rPr>
              <a:t>: use </a:t>
            </a:r>
            <a:r>
              <a:rPr lang="en-US" altLang="zh-CN" sz="2400" b="1" dirty="0" err="1">
                <a:solidFill>
                  <a:schemeClr val="bg2"/>
                </a:solidFill>
                <a:sym typeface="Wingdings 2" panose="05020102010507070707" pitchFamily="18" charset="2"/>
              </a:rPr>
              <a:t>case,activity,sequence,collaboration</a:t>
            </a:r>
            <a:r>
              <a:rPr lang="en-US" altLang="zh-CN" sz="2400" b="1" dirty="0">
                <a:solidFill>
                  <a:schemeClr val="bg2"/>
                </a:solidFill>
                <a:sym typeface="Wingdings 2" panose="05020102010507070707" pitchFamily="18" charset="2"/>
              </a:rPr>
              <a:t>,</a:t>
            </a:r>
          </a:p>
          <a:p>
            <a:pPr eaLnBrk="1" hangingPunct="1">
              <a:lnSpc>
                <a:spcPct val="90000"/>
              </a:lnSpc>
              <a:buFontTx/>
              <a:buNone/>
            </a:pPr>
            <a:r>
              <a:rPr lang="en-US" altLang="zh-CN" sz="2400" b="1" dirty="0">
                <a:solidFill>
                  <a:schemeClr val="bg2"/>
                </a:solidFill>
                <a:sym typeface="Wingdings 2" panose="05020102010507070707" pitchFamily="18" charset="2"/>
              </a:rPr>
              <a:t>                          state diagram. </a:t>
            </a:r>
          </a:p>
          <a:p>
            <a:pPr eaLnBrk="1" hangingPunct="1">
              <a:lnSpc>
                <a:spcPct val="90000"/>
              </a:lnSpc>
              <a:buFontTx/>
              <a:buNone/>
            </a:pPr>
            <a:r>
              <a:rPr lang="en-US" altLang="zh-CN" sz="2400" b="1" dirty="0">
                <a:solidFill>
                  <a:schemeClr val="bg2"/>
                </a:solidFill>
                <a:sym typeface="Wingdings 2" panose="05020102010507070707" pitchFamily="18" charset="2"/>
              </a:rPr>
              <a:t>     Y</a:t>
            </a:r>
            <a:r>
              <a:rPr lang="en-US" altLang="zh-CN" sz="2400" b="1" u="sng" dirty="0">
                <a:solidFill>
                  <a:srgbClr val="0000FF"/>
                </a:solidFill>
                <a:sym typeface="Wingdings 2" panose="05020102010507070707" pitchFamily="18" charset="2"/>
              </a:rPr>
              <a:t>:</a:t>
            </a:r>
            <a:r>
              <a:rPr lang="en-US" altLang="zh-CN" sz="2400" b="1" u="sng" dirty="0">
                <a:solidFill>
                  <a:schemeClr val="bg2"/>
                </a:solidFill>
                <a:sym typeface="Wingdings 2" panose="05020102010507070707" pitchFamily="18" charset="2"/>
              </a:rPr>
              <a:t>static</a:t>
            </a:r>
            <a:r>
              <a:rPr lang="en-US" altLang="zh-CN" sz="2400" b="1" dirty="0">
                <a:solidFill>
                  <a:schemeClr val="bg2"/>
                </a:solidFill>
                <a:sym typeface="Wingdings 2" panose="05020102010507070707" pitchFamily="18" charset="2"/>
              </a:rPr>
              <a:t>:class,object,package,deployment,component</a:t>
            </a:r>
          </a:p>
          <a:p>
            <a:pPr eaLnBrk="1" hangingPunct="1">
              <a:lnSpc>
                <a:spcPct val="90000"/>
              </a:lnSpc>
              <a:buFontTx/>
              <a:buNone/>
            </a:pPr>
            <a:r>
              <a:rPr lang="en-US" altLang="zh-CN" sz="2400" b="1" dirty="0">
                <a:solidFill>
                  <a:schemeClr val="bg2"/>
                </a:solidFill>
                <a:sym typeface="Wingdings 2" panose="05020102010507070707" pitchFamily="18" charset="2"/>
              </a:rPr>
              <a:t>     Z:</a:t>
            </a:r>
            <a:r>
              <a:rPr lang="en-US" altLang="zh-CN" sz="2400" b="1" u="sng" dirty="0">
                <a:solidFill>
                  <a:schemeClr val="bg2"/>
                </a:solidFill>
                <a:sym typeface="Wingdings 2" panose="05020102010507070707" pitchFamily="18" charset="2"/>
              </a:rPr>
              <a:t>restrictions and formalization</a:t>
            </a:r>
            <a:r>
              <a:rPr lang="en-US" altLang="zh-CN" sz="2400" b="1" dirty="0">
                <a:solidFill>
                  <a:schemeClr val="bg2"/>
                </a:solidFill>
                <a:sym typeface="Wingdings 2" panose="05020102010507070707" pitchFamily="18" charset="2"/>
              </a:rPr>
              <a:t>: OCL(</a:t>
            </a:r>
            <a:r>
              <a:rPr lang="zh-CN" altLang="en-US" sz="2400" b="1" dirty="0">
                <a:solidFill>
                  <a:schemeClr val="bg2"/>
                </a:solidFill>
                <a:sym typeface="Wingdings 2" panose="05020102010507070707" pitchFamily="18" charset="2"/>
              </a:rPr>
              <a:t>对象约束语言</a:t>
            </a:r>
            <a:r>
              <a:rPr lang="en-US" altLang="zh-CN" sz="2400" b="1" dirty="0">
                <a:solidFill>
                  <a:schemeClr val="bg2"/>
                </a:solidFill>
                <a:sym typeface="Wingdings 2" panose="05020102010507070707" pitchFamily="18" charset="2"/>
              </a:rPr>
              <a:t>) </a:t>
            </a:r>
            <a:endParaRPr lang="en-US" altLang="zh-CN" sz="2400"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
          <p:cNvSpPr>
            <a:spLocks noGrp="1" noChangeArrowheads="1"/>
          </p:cNvSpPr>
          <p:nvPr>
            <p:ph type="title" idx="4294967295"/>
          </p:nvPr>
        </p:nvSpPr>
        <p:spPr>
          <a:xfrm>
            <a:off x="827088" y="214313"/>
            <a:ext cx="8316912"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3200"/>
              <a:t>6.4 Representing OO Designs in the UML</a:t>
            </a:r>
            <a:br>
              <a:rPr lang="en-US" altLang="zh-CN"/>
            </a:br>
            <a:r>
              <a:rPr lang="en-US" altLang="zh-CN" sz="2400"/>
              <a:t>UML in the Process (continued)</a:t>
            </a:r>
            <a:endParaRPr lang="en-GB" altLang="zh-CN" sz="2400"/>
          </a:p>
        </p:txBody>
      </p:sp>
      <p:sp>
        <p:nvSpPr>
          <p:cNvPr id="66563" name="Rectangle 2"/>
          <p:cNvSpPr>
            <a:spLocks noGrp="1" noChangeArrowheads="1"/>
          </p:cNvSpPr>
          <p:nvPr>
            <p:ph type="body" idx="4294967295"/>
          </p:nvPr>
        </p:nvSpPr>
        <p:spPr>
          <a:xfrm>
            <a:off x="684213" y="1647825"/>
            <a:ext cx="8280400" cy="4660900"/>
          </a:xfrm>
        </p:spPr>
        <p:txBody>
          <a:bodyPr/>
          <a:lstStyle/>
          <a:p>
            <a:r>
              <a:rPr lang="en-US" altLang="zh-CN" sz="2400"/>
              <a:t>How UML is used in the development process(Fig6-16)</a:t>
            </a:r>
          </a:p>
          <a:p>
            <a:endParaRPr lang="en-US" altLang="zh-CN" sz="2400"/>
          </a:p>
          <a:p>
            <a:endParaRPr lang="en-US" altLang="zh-CN" sz="2400"/>
          </a:p>
          <a:p>
            <a:endParaRPr lang="en-US" altLang="zh-CN" sz="2400"/>
          </a:p>
          <a:p>
            <a:endParaRPr lang="en-US" altLang="zh-CN" sz="2400"/>
          </a:p>
          <a:p>
            <a:endParaRPr lang="en-US" altLang="zh-CN" sz="2400"/>
          </a:p>
          <a:p>
            <a:endParaRPr lang="en-US" altLang="zh-CN" sz="2400"/>
          </a:p>
          <a:p>
            <a:endParaRPr lang="en-US" altLang="zh-CN" sz="2400"/>
          </a:p>
        </p:txBody>
      </p:sp>
      <p:grpSp>
        <p:nvGrpSpPr>
          <p:cNvPr id="66564" name="Group 4"/>
          <p:cNvGrpSpPr>
            <a:grpSpLocks/>
          </p:cNvGrpSpPr>
          <p:nvPr/>
        </p:nvGrpSpPr>
        <p:grpSpPr bwMode="auto">
          <a:xfrm>
            <a:off x="827088" y="2133600"/>
            <a:ext cx="8137525" cy="4535488"/>
            <a:chOff x="304800" y="152400"/>
            <a:chExt cx="8680452" cy="6400800"/>
          </a:xfrm>
        </p:grpSpPr>
        <p:sp>
          <p:nvSpPr>
            <p:cNvPr id="66565" name="Line 3"/>
            <p:cNvSpPr>
              <a:spLocks noChangeShapeType="1"/>
            </p:cNvSpPr>
            <p:nvPr/>
          </p:nvSpPr>
          <p:spPr bwMode="auto">
            <a:xfrm>
              <a:off x="2701925" y="182563"/>
              <a:ext cx="0" cy="6335712"/>
            </a:xfrm>
            <a:prstGeom prst="line">
              <a:avLst/>
            </a:prstGeom>
            <a:noFill/>
            <a:ln w="25400">
              <a:solidFill>
                <a:schemeClr val="bg2"/>
              </a:solidFill>
              <a:prstDash val="dash"/>
              <a:round/>
              <a:headEnd type="none" w="sm" len="sm"/>
              <a:tailEnd type="none" w="sm" len="sm"/>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66566" name="Line 4"/>
            <p:cNvSpPr>
              <a:spLocks noChangeShapeType="1"/>
            </p:cNvSpPr>
            <p:nvPr/>
          </p:nvSpPr>
          <p:spPr bwMode="auto">
            <a:xfrm>
              <a:off x="5181600" y="152400"/>
              <a:ext cx="0" cy="6400800"/>
            </a:xfrm>
            <a:prstGeom prst="line">
              <a:avLst/>
            </a:prstGeom>
            <a:noFill/>
            <a:ln w="25400">
              <a:solidFill>
                <a:schemeClr val="bg2"/>
              </a:solidFill>
              <a:prstDash val="dash"/>
              <a:round/>
              <a:headEnd type="none" w="sm" len="sm"/>
              <a:tailEnd type="none" w="sm" len="sm"/>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66567" name="Rectangle 5"/>
            <p:cNvSpPr>
              <a:spLocks noChangeArrowheads="1"/>
            </p:cNvSpPr>
            <p:nvPr/>
          </p:nvSpPr>
          <p:spPr bwMode="auto">
            <a:xfrm>
              <a:off x="304800" y="227013"/>
              <a:ext cx="2146904" cy="397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a:latin typeface="Bradley Hand ITC" panose="03070402050302030203" pitchFamily="66" charset="0"/>
                </a:rPr>
                <a:t>Requirements</a:t>
              </a:r>
            </a:p>
          </p:txBody>
        </p:sp>
        <p:sp>
          <p:nvSpPr>
            <p:cNvPr id="66568" name="Rectangle 6"/>
            <p:cNvSpPr>
              <a:spLocks noChangeArrowheads="1"/>
            </p:cNvSpPr>
            <p:nvPr/>
          </p:nvSpPr>
          <p:spPr bwMode="auto">
            <a:xfrm>
              <a:off x="6553200" y="152400"/>
              <a:ext cx="9008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Bradley Hand ITC" panose="03070402050302030203" pitchFamily="66" charset="0"/>
                </a:rPr>
                <a:t>Design</a:t>
              </a:r>
            </a:p>
          </p:txBody>
        </p:sp>
        <p:sp>
          <p:nvSpPr>
            <p:cNvPr id="66569" name="Rectangle 7"/>
            <p:cNvSpPr>
              <a:spLocks noChangeArrowheads="1"/>
            </p:cNvSpPr>
            <p:nvPr/>
          </p:nvSpPr>
          <p:spPr bwMode="auto">
            <a:xfrm>
              <a:off x="3335692" y="303762"/>
              <a:ext cx="1249976" cy="390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dirty="0">
                  <a:latin typeface="Bradley Hand ITC" panose="03070402050302030203" pitchFamily="66" charset="0"/>
                </a:rPr>
                <a:t>Architecture</a:t>
              </a:r>
            </a:p>
          </p:txBody>
        </p:sp>
        <p:sp>
          <p:nvSpPr>
            <p:cNvPr id="66570" name="Oval 8"/>
            <p:cNvSpPr>
              <a:spLocks noChangeArrowheads="1"/>
            </p:cNvSpPr>
            <p:nvPr/>
          </p:nvSpPr>
          <p:spPr bwMode="auto">
            <a:xfrm>
              <a:off x="527050" y="1895475"/>
              <a:ext cx="1974850" cy="744538"/>
            </a:xfrm>
            <a:prstGeom prst="ellipse">
              <a:avLst/>
            </a:prstGeom>
            <a:solidFill>
              <a:srgbClr val="EAEAEA"/>
            </a:solidFill>
            <a:ln w="25400">
              <a:solidFill>
                <a:schemeClr val="bg2"/>
              </a:solidFill>
              <a:round/>
              <a:headEnd/>
              <a:tailEnd/>
            </a:ln>
          </p:spPr>
          <p:txBody>
            <a:bodyPr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Bradley Hand ITC" panose="03070402050302030203" pitchFamily="66" charset="0"/>
                </a:rPr>
                <a:t>UML use case diagrams</a:t>
              </a:r>
            </a:p>
          </p:txBody>
        </p:sp>
        <p:grpSp>
          <p:nvGrpSpPr>
            <p:cNvPr id="66571" name="Group 9"/>
            <p:cNvGrpSpPr>
              <a:grpSpLocks/>
            </p:cNvGrpSpPr>
            <p:nvPr/>
          </p:nvGrpSpPr>
          <p:grpSpPr bwMode="auto">
            <a:xfrm>
              <a:off x="1470025" y="2627313"/>
              <a:ext cx="1163636" cy="366712"/>
              <a:chOff x="554" y="1941"/>
              <a:chExt cx="1048" cy="262"/>
            </a:xfrm>
          </p:grpSpPr>
          <p:sp>
            <p:nvSpPr>
              <p:cNvPr id="66625" name="Rectangle 10"/>
              <p:cNvSpPr>
                <a:spLocks noChangeArrowheads="1"/>
              </p:cNvSpPr>
              <p:nvPr/>
            </p:nvSpPr>
            <p:spPr bwMode="auto">
              <a:xfrm>
                <a:off x="554" y="1941"/>
                <a:ext cx="952" cy="185"/>
              </a:xfrm>
              <a:prstGeom prst="rect">
                <a:avLst/>
              </a:prstGeom>
              <a:solidFill>
                <a:srgbClr val="C6C6C6"/>
              </a:solidFill>
              <a:ln w="25400">
                <a:solidFill>
                  <a:schemeClr val="bg2"/>
                </a:solidFill>
                <a:miter lim="800000"/>
                <a:headEnd/>
                <a:tailEnd/>
              </a:ln>
            </p:spPr>
            <p:txBody>
              <a:bodyPr wrap="none"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626" name="Rectangle 11"/>
              <p:cNvSpPr>
                <a:spLocks noChangeArrowheads="1"/>
              </p:cNvSpPr>
              <p:nvPr/>
            </p:nvSpPr>
            <p:spPr bwMode="auto">
              <a:xfrm>
                <a:off x="602" y="1979"/>
                <a:ext cx="952" cy="186"/>
              </a:xfrm>
              <a:prstGeom prst="rect">
                <a:avLst/>
              </a:prstGeom>
              <a:solidFill>
                <a:srgbClr val="C6C6C6"/>
              </a:solidFill>
              <a:ln w="25400">
                <a:solidFill>
                  <a:schemeClr val="bg2"/>
                </a:solidFill>
                <a:miter lim="800000"/>
                <a:headEnd/>
                <a:tailEnd/>
              </a:ln>
            </p:spPr>
            <p:txBody>
              <a:bodyPr wrap="none"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627" name="Rectangle 12"/>
              <p:cNvSpPr>
                <a:spLocks noChangeArrowheads="1"/>
              </p:cNvSpPr>
              <p:nvPr/>
            </p:nvSpPr>
            <p:spPr bwMode="auto">
              <a:xfrm>
                <a:off x="650" y="2018"/>
                <a:ext cx="952" cy="185"/>
              </a:xfrm>
              <a:prstGeom prst="rect">
                <a:avLst/>
              </a:prstGeom>
              <a:solidFill>
                <a:srgbClr val="C6C6C6"/>
              </a:solidFill>
              <a:ln w="25400">
                <a:solidFill>
                  <a:schemeClr val="bg2"/>
                </a:solidFill>
                <a:miter lim="800000"/>
                <a:headEnd/>
                <a:tailEnd/>
              </a:ln>
            </p:spPr>
            <p:txBody>
              <a:bodyPr wrap="none"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Bradley Hand ITC" panose="03070402050302030203" pitchFamily="66" charset="0"/>
                  </a:rPr>
                  <a:t>Scenarios</a:t>
                </a:r>
              </a:p>
            </p:txBody>
          </p:sp>
        </p:grpSp>
        <p:grpSp>
          <p:nvGrpSpPr>
            <p:cNvPr id="66572" name="Group 16"/>
            <p:cNvGrpSpPr>
              <a:grpSpLocks/>
            </p:cNvGrpSpPr>
            <p:nvPr/>
          </p:nvGrpSpPr>
          <p:grpSpPr bwMode="auto">
            <a:xfrm>
              <a:off x="1111254" y="3765552"/>
              <a:ext cx="1358902" cy="676275"/>
              <a:chOff x="2090" y="559"/>
              <a:chExt cx="1048" cy="413"/>
            </a:xfrm>
          </p:grpSpPr>
          <p:sp>
            <p:nvSpPr>
              <p:cNvPr id="66622" name="Rectangle 17"/>
              <p:cNvSpPr>
                <a:spLocks noChangeArrowheads="1"/>
              </p:cNvSpPr>
              <p:nvPr/>
            </p:nvSpPr>
            <p:spPr bwMode="auto">
              <a:xfrm>
                <a:off x="2090" y="559"/>
                <a:ext cx="952" cy="293"/>
              </a:xfrm>
              <a:prstGeom prst="rect">
                <a:avLst/>
              </a:prstGeom>
              <a:solidFill>
                <a:srgbClr val="C6C6C6"/>
              </a:solidFill>
              <a:ln w="25400">
                <a:solidFill>
                  <a:schemeClr val="bg2"/>
                </a:solidFill>
                <a:miter lim="800000"/>
                <a:headEnd/>
                <a:tailEnd/>
              </a:ln>
            </p:spPr>
            <p:txBody>
              <a:bodyPr wrap="none"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623" name="Rectangle 18"/>
              <p:cNvSpPr>
                <a:spLocks noChangeArrowheads="1"/>
              </p:cNvSpPr>
              <p:nvPr/>
            </p:nvSpPr>
            <p:spPr bwMode="auto">
              <a:xfrm>
                <a:off x="2138" y="619"/>
                <a:ext cx="952" cy="293"/>
              </a:xfrm>
              <a:prstGeom prst="rect">
                <a:avLst/>
              </a:prstGeom>
              <a:solidFill>
                <a:srgbClr val="C6C6C6"/>
              </a:solidFill>
              <a:ln w="25400">
                <a:solidFill>
                  <a:schemeClr val="bg2"/>
                </a:solidFill>
                <a:miter lim="800000"/>
                <a:headEnd/>
                <a:tailEnd/>
              </a:ln>
            </p:spPr>
            <p:txBody>
              <a:bodyPr wrap="none"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624" name="Rectangle 19"/>
              <p:cNvSpPr>
                <a:spLocks noChangeArrowheads="1"/>
              </p:cNvSpPr>
              <p:nvPr/>
            </p:nvSpPr>
            <p:spPr bwMode="auto">
              <a:xfrm>
                <a:off x="2186" y="679"/>
                <a:ext cx="952" cy="293"/>
              </a:xfrm>
              <a:prstGeom prst="rect">
                <a:avLst/>
              </a:prstGeom>
              <a:solidFill>
                <a:srgbClr val="C6C6C6"/>
              </a:solidFill>
              <a:ln w="25400">
                <a:solidFill>
                  <a:schemeClr val="bg2"/>
                </a:solidFill>
                <a:miter lim="800000"/>
                <a:headEnd/>
                <a:tailEnd/>
              </a:ln>
            </p:spPr>
            <p:txBody>
              <a:bodyPr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Bradley Hand ITC" panose="03070402050302030203" pitchFamily="66" charset="0"/>
                  </a:rPr>
                  <a:t>UML activity diagrams</a:t>
                </a:r>
              </a:p>
            </p:txBody>
          </p:sp>
        </p:grpSp>
        <p:grpSp>
          <p:nvGrpSpPr>
            <p:cNvPr id="66573" name="Group 20"/>
            <p:cNvGrpSpPr>
              <a:grpSpLocks/>
            </p:cNvGrpSpPr>
            <p:nvPr/>
          </p:nvGrpSpPr>
          <p:grpSpPr bwMode="auto">
            <a:xfrm>
              <a:off x="7467607" y="5410202"/>
              <a:ext cx="1358902" cy="676275"/>
              <a:chOff x="3242" y="559"/>
              <a:chExt cx="1048" cy="413"/>
            </a:xfrm>
          </p:grpSpPr>
          <p:sp>
            <p:nvSpPr>
              <p:cNvPr id="66619" name="Rectangle 21"/>
              <p:cNvSpPr>
                <a:spLocks noChangeArrowheads="1"/>
              </p:cNvSpPr>
              <p:nvPr/>
            </p:nvSpPr>
            <p:spPr bwMode="auto">
              <a:xfrm>
                <a:off x="3242" y="559"/>
                <a:ext cx="952" cy="293"/>
              </a:xfrm>
              <a:prstGeom prst="rect">
                <a:avLst/>
              </a:prstGeom>
              <a:solidFill>
                <a:srgbClr val="C6C6C6"/>
              </a:solidFill>
              <a:ln w="25400">
                <a:solidFill>
                  <a:schemeClr val="bg2"/>
                </a:solidFill>
                <a:miter lim="800000"/>
                <a:headEnd/>
                <a:tailEnd/>
              </a:ln>
            </p:spPr>
            <p:txBody>
              <a:bodyPr wrap="none"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latin typeface="Bradley Hand ITC" panose="03070402050302030203" pitchFamily="66" charset="0"/>
                </a:endParaRPr>
              </a:p>
            </p:txBody>
          </p:sp>
          <p:sp>
            <p:nvSpPr>
              <p:cNvPr id="66620" name="Rectangle 22"/>
              <p:cNvSpPr>
                <a:spLocks noChangeArrowheads="1"/>
              </p:cNvSpPr>
              <p:nvPr/>
            </p:nvSpPr>
            <p:spPr bwMode="auto">
              <a:xfrm>
                <a:off x="3290" y="619"/>
                <a:ext cx="952" cy="293"/>
              </a:xfrm>
              <a:prstGeom prst="rect">
                <a:avLst/>
              </a:prstGeom>
              <a:solidFill>
                <a:srgbClr val="C6C6C6"/>
              </a:solidFill>
              <a:ln w="25400">
                <a:solidFill>
                  <a:schemeClr val="bg2"/>
                </a:solidFill>
                <a:miter lim="800000"/>
                <a:headEnd/>
                <a:tailEnd/>
              </a:ln>
            </p:spPr>
            <p:txBody>
              <a:bodyPr wrap="none"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latin typeface="Bradley Hand ITC" panose="03070402050302030203" pitchFamily="66" charset="0"/>
                </a:endParaRPr>
              </a:p>
            </p:txBody>
          </p:sp>
          <p:sp>
            <p:nvSpPr>
              <p:cNvPr id="66621" name="Rectangle 23"/>
              <p:cNvSpPr>
                <a:spLocks noChangeArrowheads="1"/>
              </p:cNvSpPr>
              <p:nvPr/>
            </p:nvSpPr>
            <p:spPr bwMode="auto">
              <a:xfrm>
                <a:off x="3338" y="679"/>
                <a:ext cx="952" cy="293"/>
              </a:xfrm>
              <a:prstGeom prst="rect">
                <a:avLst/>
              </a:prstGeom>
              <a:solidFill>
                <a:srgbClr val="C6C6C6"/>
              </a:solidFill>
              <a:ln w="25400">
                <a:solidFill>
                  <a:schemeClr val="bg2"/>
                </a:solidFill>
                <a:miter lim="800000"/>
                <a:headEnd/>
                <a:tailEnd/>
              </a:ln>
            </p:spPr>
            <p:txBody>
              <a:bodyPr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Bradley Hand ITC" panose="03070402050302030203" pitchFamily="66" charset="0"/>
                  </a:rPr>
                  <a:t>UML state diagrams</a:t>
                </a:r>
              </a:p>
            </p:txBody>
          </p:sp>
        </p:grpSp>
        <p:grpSp>
          <p:nvGrpSpPr>
            <p:cNvPr id="66574" name="Group 24"/>
            <p:cNvGrpSpPr>
              <a:grpSpLocks/>
            </p:cNvGrpSpPr>
            <p:nvPr/>
          </p:nvGrpSpPr>
          <p:grpSpPr bwMode="auto">
            <a:xfrm>
              <a:off x="5562603" y="3200400"/>
              <a:ext cx="1358902" cy="806450"/>
              <a:chOff x="1802" y="1518"/>
              <a:chExt cx="1048" cy="493"/>
            </a:xfrm>
          </p:grpSpPr>
          <p:sp>
            <p:nvSpPr>
              <p:cNvPr id="66616" name="Rectangle 25"/>
              <p:cNvSpPr>
                <a:spLocks noChangeArrowheads="1"/>
              </p:cNvSpPr>
              <p:nvPr/>
            </p:nvSpPr>
            <p:spPr bwMode="auto">
              <a:xfrm>
                <a:off x="1802" y="1518"/>
                <a:ext cx="952" cy="351"/>
              </a:xfrm>
              <a:prstGeom prst="rect">
                <a:avLst/>
              </a:prstGeom>
              <a:solidFill>
                <a:srgbClr val="EAEAEA"/>
              </a:solidFill>
              <a:ln w="25400">
                <a:solidFill>
                  <a:schemeClr val="bg2"/>
                </a:solidFill>
                <a:miter lim="800000"/>
                <a:headEnd/>
                <a:tailEnd/>
              </a:ln>
            </p:spPr>
            <p:txBody>
              <a:bodyPr wrap="none"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617" name="Rectangle 26"/>
              <p:cNvSpPr>
                <a:spLocks noChangeArrowheads="1"/>
              </p:cNvSpPr>
              <p:nvPr/>
            </p:nvSpPr>
            <p:spPr bwMode="auto">
              <a:xfrm>
                <a:off x="1850" y="1589"/>
                <a:ext cx="952" cy="351"/>
              </a:xfrm>
              <a:prstGeom prst="rect">
                <a:avLst/>
              </a:prstGeom>
              <a:solidFill>
                <a:srgbClr val="EAEAEA"/>
              </a:solidFill>
              <a:ln w="25400">
                <a:solidFill>
                  <a:schemeClr val="bg2"/>
                </a:solidFill>
                <a:miter lim="800000"/>
                <a:headEnd/>
                <a:tailEnd/>
              </a:ln>
            </p:spPr>
            <p:txBody>
              <a:bodyPr wrap="none"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618" name="Rectangle 27"/>
              <p:cNvSpPr>
                <a:spLocks noChangeArrowheads="1"/>
              </p:cNvSpPr>
              <p:nvPr/>
            </p:nvSpPr>
            <p:spPr bwMode="auto">
              <a:xfrm>
                <a:off x="1898" y="1660"/>
                <a:ext cx="952" cy="351"/>
              </a:xfrm>
              <a:prstGeom prst="rect">
                <a:avLst/>
              </a:prstGeom>
              <a:solidFill>
                <a:srgbClr val="EAEAEA"/>
              </a:solidFill>
              <a:ln w="25400">
                <a:solidFill>
                  <a:schemeClr val="bg2"/>
                </a:solidFill>
                <a:miter lim="800000"/>
                <a:headEnd/>
                <a:tailEnd/>
              </a:ln>
            </p:spPr>
            <p:txBody>
              <a:bodyPr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Bradley Hand ITC" panose="03070402050302030203" pitchFamily="66" charset="0"/>
                  </a:rPr>
                  <a:t>UML class diagrams</a:t>
                </a:r>
              </a:p>
            </p:txBody>
          </p:sp>
        </p:grpSp>
        <p:grpSp>
          <p:nvGrpSpPr>
            <p:cNvPr id="66575" name="Group 31"/>
            <p:cNvGrpSpPr>
              <a:grpSpLocks/>
            </p:cNvGrpSpPr>
            <p:nvPr/>
          </p:nvGrpSpPr>
          <p:grpSpPr bwMode="auto">
            <a:xfrm>
              <a:off x="7543806" y="2819400"/>
              <a:ext cx="1358902" cy="806450"/>
              <a:chOff x="2906" y="1518"/>
              <a:chExt cx="1048" cy="493"/>
            </a:xfrm>
          </p:grpSpPr>
          <p:sp>
            <p:nvSpPr>
              <p:cNvPr id="66613" name="Rectangle 32"/>
              <p:cNvSpPr>
                <a:spLocks noChangeArrowheads="1"/>
              </p:cNvSpPr>
              <p:nvPr/>
            </p:nvSpPr>
            <p:spPr bwMode="auto">
              <a:xfrm>
                <a:off x="2906" y="1518"/>
                <a:ext cx="952" cy="351"/>
              </a:xfrm>
              <a:prstGeom prst="rect">
                <a:avLst/>
              </a:prstGeom>
              <a:solidFill>
                <a:srgbClr val="EAEAEA"/>
              </a:solidFill>
              <a:ln w="25400">
                <a:solidFill>
                  <a:schemeClr val="bg2"/>
                </a:solidFill>
                <a:miter lim="800000"/>
                <a:headEnd/>
                <a:tailEnd/>
              </a:ln>
            </p:spPr>
            <p:txBody>
              <a:bodyPr wrap="none"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614" name="Rectangle 33"/>
              <p:cNvSpPr>
                <a:spLocks noChangeArrowheads="1"/>
              </p:cNvSpPr>
              <p:nvPr/>
            </p:nvSpPr>
            <p:spPr bwMode="auto">
              <a:xfrm>
                <a:off x="2954" y="1589"/>
                <a:ext cx="952" cy="351"/>
              </a:xfrm>
              <a:prstGeom prst="rect">
                <a:avLst/>
              </a:prstGeom>
              <a:solidFill>
                <a:srgbClr val="EAEAEA"/>
              </a:solidFill>
              <a:ln w="25400">
                <a:solidFill>
                  <a:schemeClr val="bg2"/>
                </a:solidFill>
                <a:miter lim="800000"/>
                <a:headEnd/>
                <a:tailEnd/>
              </a:ln>
            </p:spPr>
            <p:txBody>
              <a:bodyPr wrap="none"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615" name="Rectangle 34"/>
              <p:cNvSpPr>
                <a:spLocks noChangeArrowheads="1"/>
              </p:cNvSpPr>
              <p:nvPr/>
            </p:nvSpPr>
            <p:spPr bwMode="auto">
              <a:xfrm>
                <a:off x="3002" y="1660"/>
                <a:ext cx="952" cy="351"/>
              </a:xfrm>
              <a:prstGeom prst="rect">
                <a:avLst/>
              </a:prstGeom>
              <a:solidFill>
                <a:srgbClr val="EAEAEA"/>
              </a:solidFill>
              <a:ln w="25400">
                <a:solidFill>
                  <a:schemeClr val="bg2"/>
                </a:solidFill>
                <a:miter lim="800000"/>
                <a:headEnd/>
                <a:tailEnd/>
              </a:ln>
            </p:spPr>
            <p:txBody>
              <a:bodyPr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Bradley Hand ITC" panose="03070402050302030203" pitchFamily="66" charset="0"/>
                  </a:rPr>
                  <a:t>UML object diagrams</a:t>
                </a:r>
              </a:p>
            </p:txBody>
          </p:sp>
        </p:grpSp>
        <p:grpSp>
          <p:nvGrpSpPr>
            <p:cNvPr id="66576" name="Group 35"/>
            <p:cNvGrpSpPr>
              <a:grpSpLocks/>
            </p:cNvGrpSpPr>
            <p:nvPr/>
          </p:nvGrpSpPr>
          <p:grpSpPr bwMode="auto">
            <a:xfrm>
              <a:off x="5464178" y="981079"/>
              <a:ext cx="1358902" cy="1119189"/>
              <a:chOff x="1802" y="2670"/>
              <a:chExt cx="1048" cy="684"/>
            </a:xfrm>
          </p:grpSpPr>
          <p:sp>
            <p:nvSpPr>
              <p:cNvPr id="66610" name="Rectangle 36"/>
              <p:cNvSpPr>
                <a:spLocks noChangeArrowheads="1"/>
              </p:cNvSpPr>
              <p:nvPr/>
            </p:nvSpPr>
            <p:spPr bwMode="auto">
              <a:xfrm>
                <a:off x="1802" y="2670"/>
                <a:ext cx="952" cy="487"/>
              </a:xfrm>
              <a:prstGeom prst="rect">
                <a:avLst/>
              </a:prstGeom>
              <a:solidFill>
                <a:srgbClr val="C6C6C6"/>
              </a:solidFill>
              <a:ln w="25400">
                <a:solidFill>
                  <a:schemeClr val="bg2"/>
                </a:solidFill>
                <a:miter lim="800000"/>
                <a:headEnd/>
                <a:tailEnd/>
              </a:ln>
            </p:spPr>
            <p:txBody>
              <a:bodyPr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611" name="Rectangle 37"/>
              <p:cNvSpPr>
                <a:spLocks noChangeArrowheads="1"/>
              </p:cNvSpPr>
              <p:nvPr/>
            </p:nvSpPr>
            <p:spPr bwMode="auto">
              <a:xfrm>
                <a:off x="1850" y="2769"/>
                <a:ext cx="952" cy="486"/>
              </a:xfrm>
              <a:prstGeom prst="rect">
                <a:avLst/>
              </a:prstGeom>
              <a:solidFill>
                <a:srgbClr val="C6C6C6"/>
              </a:solidFill>
              <a:ln w="25400">
                <a:solidFill>
                  <a:schemeClr val="bg2"/>
                </a:solidFill>
                <a:miter lim="800000"/>
                <a:headEnd/>
                <a:tailEnd/>
              </a:ln>
            </p:spPr>
            <p:txBody>
              <a:bodyPr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612" name="Rectangle 38"/>
              <p:cNvSpPr>
                <a:spLocks noChangeArrowheads="1"/>
              </p:cNvSpPr>
              <p:nvPr/>
            </p:nvSpPr>
            <p:spPr bwMode="auto">
              <a:xfrm>
                <a:off x="1898" y="2867"/>
                <a:ext cx="952" cy="487"/>
              </a:xfrm>
              <a:prstGeom prst="rect">
                <a:avLst/>
              </a:prstGeom>
              <a:solidFill>
                <a:srgbClr val="C6C6C6"/>
              </a:solidFill>
              <a:ln w="25400">
                <a:solidFill>
                  <a:schemeClr val="bg2"/>
                </a:solidFill>
                <a:miter lim="800000"/>
                <a:headEnd/>
                <a:tailEnd/>
              </a:ln>
            </p:spPr>
            <p:txBody>
              <a:bodyPr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Bradley Hand ITC" panose="03070402050302030203" pitchFamily="66" charset="0"/>
                  </a:rPr>
                  <a:t>UML sequence diagrams</a:t>
                </a:r>
              </a:p>
            </p:txBody>
          </p:sp>
        </p:grpSp>
        <p:grpSp>
          <p:nvGrpSpPr>
            <p:cNvPr id="66577" name="Group 39"/>
            <p:cNvGrpSpPr>
              <a:grpSpLocks/>
            </p:cNvGrpSpPr>
            <p:nvPr/>
          </p:nvGrpSpPr>
          <p:grpSpPr bwMode="auto">
            <a:xfrm>
              <a:off x="7169144" y="990598"/>
              <a:ext cx="1719261" cy="1058863"/>
              <a:chOff x="2906" y="2670"/>
              <a:chExt cx="1144" cy="647"/>
            </a:xfrm>
          </p:grpSpPr>
          <p:sp>
            <p:nvSpPr>
              <p:cNvPr id="66607" name="Rectangle 40"/>
              <p:cNvSpPr>
                <a:spLocks noChangeArrowheads="1"/>
              </p:cNvSpPr>
              <p:nvPr/>
            </p:nvSpPr>
            <p:spPr bwMode="auto">
              <a:xfrm>
                <a:off x="2906" y="2670"/>
                <a:ext cx="1040" cy="460"/>
              </a:xfrm>
              <a:prstGeom prst="rect">
                <a:avLst/>
              </a:prstGeom>
              <a:solidFill>
                <a:srgbClr val="C6C6C6"/>
              </a:solidFill>
              <a:ln w="25400">
                <a:solidFill>
                  <a:schemeClr val="bg2"/>
                </a:solidFill>
                <a:miter lim="800000"/>
                <a:headEnd/>
                <a:tailEnd/>
              </a:ln>
            </p:spPr>
            <p:txBody>
              <a:bodyPr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608" name="Rectangle 41"/>
              <p:cNvSpPr>
                <a:spLocks noChangeArrowheads="1"/>
              </p:cNvSpPr>
              <p:nvPr/>
            </p:nvSpPr>
            <p:spPr bwMode="auto">
              <a:xfrm>
                <a:off x="2958" y="2764"/>
                <a:ext cx="1040" cy="459"/>
              </a:xfrm>
              <a:prstGeom prst="rect">
                <a:avLst/>
              </a:prstGeom>
              <a:solidFill>
                <a:srgbClr val="C6C6C6"/>
              </a:solidFill>
              <a:ln w="25400">
                <a:solidFill>
                  <a:schemeClr val="bg2"/>
                </a:solidFill>
                <a:miter lim="800000"/>
                <a:headEnd/>
                <a:tailEnd/>
              </a:ln>
            </p:spPr>
            <p:txBody>
              <a:bodyPr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609" name="Rectangle 42"/>
              <p:cNvSpPr>
                <a:spLocks noChangeArrowheads="1"/>
              </p:cNvSpPr>
              <p:nvPr/>
            </p:nvSpPr>
            <p:spPr bwMode="auto">
              <a:xfrm>
                <a:off x="3010" y="2857"/>
                <a:ext cx="1040" cy="460"/>
              </a:xfrm>
              <a:prstGeom prst="rect">
                <a:avLst/>
              </a:prstGeom>
              <a:solidFill>
                <a:srgbClr val="C6C6C6"/>
              </a:solidFill>
              <a:ln w="25400">
                <a:solidFill>
                  <a:schemeClr val="bg2"/>
                </a:solidFill>
                <a:miter lim="800000"/>
                <a:headEnd/>
                <a:tailEnd/>
              </a:ln>
            </p:spPr>
            <p:txBody>
              <a:bodyPr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Bradley Hand ITC" panose="03070402050302030203" pitchFamily="66" charset="0"/>
                  </a:rPr>
                  <a:t>UML communication diagrams</a:t>
                </a:r>
              </a:p>
            </p:txBody>
          </p:sp>
        </p:grpSp>
        <p:grpSp>
          <p:nvGrpSpPr>
            <p:cNvPr id="66578" name="Group 43"/>
            <p:cNvGrpSpPr>
              <a:grpSpLocks/>
            </p:cNvGrpSpPr>
            <p:nvPr/>
          </p:nvGrpSpPr>
          <p:grpSpPr bwMode="auto">
            <a:xfrm>
              <a:off x="7467602" y="3809999"/>
              <a:ext cx="1517650" cy="1074737"/>
              <a:chOff x="4490" y="635"/>
              <a:chExt cx="1144" cy="647"/>
            </a:xfrm>
          </p:grpSpPr>
          <p:sp>
            <p:nvSpPr>
              <p:cNvPr id="66604" name="Rectangle 44"/>
              <p:cNvSpPr>
                <a:spLocks noChangeArrowheads="1"/>
              </p:cNvSpPr>
              <p:nvPr/>
            </p:nvSpPr>
            <p:spPr bwMode="auto">
              <a:xfrm>
                <a:off x="4490" y="635"/>
                <a:ext cx="1040" cy="460"/>
              </a:xfrm>
              <a:prstGeom prst="rect">
                <a:avLst/>
              </a:prstGeom>
              <a:solidFill>
                <a:srgbClr val="EAEAEA"/>
              </a:solidFill>
              <a:ln w="25400">
                <a:solidFill>
                  <a:schemeClr val="bg2"/>
                </a:solidFill>
                <a:miter lim="800000"/>
                <a:headEnd/>
                <a:tailEnd/>
              </a:ln>
            </p:spPr>
            <p:txBody>
              <a:bodyPr wrap="none"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605" name="Rectangle 45"/>
              <p:cNvSpPr>
                <a:spLocks noChangeArrowheads="1"/>
              </p:cNvSpPr>
              <p:nvPr/>
            </p:nvSpPr>
            <p:spPr bwMode="auto">
              <a:xfrm>
                <a:off x="4542" y="729"/>
                <a:ext cx="1040" cy="459"/>
              </a:xfrm>
              <a:prstGeom prst="rect">
                <a:avLst/>
              </a:prstGeom>
              <a:solidFill>
                <a:srgbClr val="EAEAEA"/>
              </a:solidFill>
              <a:ln w="25400">
                <a:solidFill>
                  <a:schemeClr val="bg2"/>
                </a:solidFill>
                <a:miter lim="800000"/>
                <a:headEnd/>
                <a:tailEnd/>
              </a:ln>
            </p:spPr>
            <p:txBody>
              <a:bodyPr wrap="none"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606" name="Rectangle 46"/>
              <p:cNvSpPr>
                <a:spLocks noChangeArrowheads="1"/>
              </p:cNvSpPr>
              <p:nvPr/>
            </p:nvSpPr>
            <p:spPr bwMode="auto">
              <a:xfrm>
                <a:off x="4594" y="822"/>
                <a:ext cx="1040" cy="460"/>
              </a:xfrm>
              <a:prstGeom prst="rect">
                <a:avLst/>
              </a:prstGeom>
              <a:solidFill>
                <a:srgbClr val="EAEAEA"/>
              </a:solidFill>
              <a:ln w="25400">
                <a:solidFill>
                  <a:schemeClr val="bg2"/>
                </a:solidFill>
                <a:miter lim="800000"/>
                <a:headEnd/>
                <a:tailEnd/>
              </a:ln>
            </p:spPr>
            <p:txBody>
              <a:bodyPr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Bradley Hand ITC" panose="03070402050302030203" pitchFamily="66" charset="0"/>
                  </a:rPr>
                  <a:t>UML package diagrams</a:t>
                </a:r>
              </a:p>
            </p:txBody>
          </p:sp>
        </p:grpSp>
        <p:grpSp>
          <p:nvGrpSpPr>
            <p:cNvPr id="66579" name="Group 47"/>
            <p:cNvGrpSpPr>
              <a:grpSpLocks/>
            </p:cNvGrpSpPr>
            <p:nvPr/>
          </p:nvGrpSpPr>
          <p:grpSpPr bwMode="auto">
            <a:xfrm>
              <a:off x="3117852" y="3190878"/>
              <a:ext cx="1517650" cy="1073151"/>
              <a:chOff x="4490" y="1518"/>
              <a:chExt cx="1144" cy="646"/>
            </a:xfrm>
          </p:grpSpPr>
          <p:sp>
            <p:nvSpPr>
              <p:cNvPr id="66601" name="Rectangle 48"/>
              <p:cNvSpPr>
                <a:spLocks noChangeArrowheads="1"/>
              </p:cNvSpPr>
              <p:nvPr/>
            </p:nvSpPr>
            <p:spPr bwMode="auto">
              <a:xfrm>
                <a:off x="4490" y="1518"/>
                <a:ext cx="1040" cy="460"/>
              </a:xfrm>
              <a:prstGeom prst="rect">
                <a:avLst/>
              </a:prstGeom>
              <a:solidFill>
                <a:srgbClr val="EAEAEA"/>
              </a:solidFill>
              <a:ln w="25400">
                <a:solidFill>
                  <a:schemeClr val="bg2"/>
                </a:solidFill>
                <a:miter lim="800000"/>
                <a:headEnd/>
                <a:tailEnd/>
              </a:ln>
            </p:spPr>
            <p:txBody>
              <a:bodyPr wrap="none"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602" name="Rectangle 49"/>
              <p:cNvSpPr>
                <a:spLocks noChangeArrowheads="1"/>
              </p:cNvSpPr>
              <p:nvPr/>
            </p:nvSpPr>
            <p:spPr bwMode="auto">
              <a:xfrm>
                <a:off x="4542" y="1612"/>
                <a:ext cx="1040" cy="458"/>
              </a:xfrm>
              <a:prstGeom prst="rect">
                <a:avLst/>
              </a:prstGeom>
              <a:solidFill>
                <a:srgbClr val="EAEAEA"/>
              </a:solidFill>
              <a:ln w="25400">
                <a:solidFill>
                  <a:schemeClr val="bg2"/>
                </a:solidFill>
                <a:miter lim="800000"/>
                <a:headEnd/>
                <a:tailEnd/>
              </a:ln>
            </p:spPr>
            <p:txBody>
              <a:bodyPr wrap="none"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603" name="Rectangle 50"/>
              <p:cNvSpPr>
                <a:spLocks noChangeArrowheads="1"/>
              </p:cNvSpPr>
              <p:nvPr/>
            </p:nvSpPr>
            <p:spPr bwMode="auto">
              <a:xfrm>
                <a:off x="4594" y="1704"/>
                <a:ext cx="1040" cy="460"/>
              </a:xfrm>
              <a:prstGeom prst="rect">
                <a:avLst/>
              </a:prstGeom>
              <a:solidFill>
                <a:srgbClr val="EAEAEA"/>
              </a:solidFill>
              <a:ln w="25400">
                <a:solidFill>
                  <a:schemeClr val="bg2"/>
                </a:solidFill>
                <a:miter lim="800000"/>
                <a:headEnd/>
                <a:tailEnd/>
              </a:ln>
            </p:spPr>
            <p:txBody>
              <a:bodyPr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Bradley Hand ITC" panose="03070402050302030203" pitchFamily="66" charset="0"/>
                  </a:rPr>
                  <a:t>UML component diagrams</a:t>
                </a:r>
              </a:p>
            </p:txBody>
          </p:sp>
        </p:grpSp>
        <p:grpSp>
          <p:nvGrpSpPr>
            <p:cNvPr id="66580" name="Group 51"/>
            <p:cNvGrpSpPr>
              <a:grpSpLocks/>
            </p:cNvGrpSpPr>
            <p:nvPr/>
          </p:nvGrpSpPr>
          <p:grpSpPr bwMode="auto">
            <a:xfrm>
              <a:off x="3352802" y="4876794"/>
              <a:ext cx="1517650" cy="1074737"/>
              <a:chOff x="4538" y="2593"/>
              <a:chExt cx="1144" cy="647"/>
            </a:xfrm>
          </p:grpSpPr>
          <p:sp>
            <p:nvSpPr>
              <p:cNvPr id="66598" name="Rectangle 52"/>
              <p:cNvSpPr>
                <a:spLocks noChangeArrowheads="1"/>
              </p:cNvSpPr>
              <p:nvPr/>
            </p:nvSpPr>
            <p:spPr bwMode="auto">
              <a:xfrm>
                <a:off x="4538" y="2593"/>
                <a:ext cx="1040" cy="460"/>
              </a:xfrm>
              <a:prstGeom prst="rect">
                <a:avLst/>
              </a:prstGeom>
              <a:solidFill>
                <a:srgbClr val="EAEAEA"/>
              </a:solidFill>
              <a:ln w="25400">
                <a:solidFill>
                  <a:schemeClr val="bg2"/>
                </a:solidFill>
                <a:miter lim="800000"/>
                <a:headEnd/>
                <a:tailEnd/>
              </a:ln>
            </p:spPr>
            <p:txBody>
              <a:bodyPr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599" name="Rectangle 53"/>
              <p:cNvSpPr>
                <a:spLocks noChangeArrowheads="1"/>
              </p:cNvSpPr>
              <p:nvPr/>
            </p:nvSpPr>
            <p:spPr bwMode="auto">
              <a:xfrm>
                <a:off x="4590" y="2687"/>
                <a:ext cx="1040" cy="459"/>
              </a:xfrm>
              <a:prstGeom prst="rect">
                <a:avLst/>
              </a:prstGeom>
              <a:solidFill>
                <a:srgbClr val="EAEAEA"/>
              </a:solidFill>
              <a:ln w="25400">
                <a:solidFill>
                  <a:schemeClr val="bg2"/>
                </a:solidFill>
                <a:miter lim="800000"/>
                <a:headEnd/>
                <a:tailEnd/>
              </a:ln>
            </p:spPr>
            <p:txBody>
              <a:bodyPr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600" name="Rectangle 54"/>
              <p:cNvSpPr>
                <a:spLocks noChangeArrowheads="1"/>
              </p:cNvSpPr>
              <p:nvPr/>
            </p:nvSpPr>
            <p:spPr bwMode="auto">
              <a:xfrm>
                <a:off x="4642" y="2780"/>
                <a:ext cx="1040" cy="460"/>
              </a:xfrm>
              <a:prstGeom prst="rect">
                <a:avLst/>
              </a:prstGeom>
              <a:solidFill>
                <a:srgbClr val="EAEAEA"/>
              </a:solidFill>
              <a:ln w="25400">
                <a:solidFill>
                  <a:schemeClr val="bg2"/>
                </a:solidFill>
                <a:miter lim="800000"/>
                <a:headEnd/>
                <a:tailEnd/>
              </a:ln>
            </p:spPr>
            <p:txBody>
              <a:bodyPr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Bradley Hand ITC" panose="03070402050302030203" pitchFamily="66" charset="0"/>
                  </a:rPr>
                  <a:t>UML deployment diagrams</a:t>
                </a:r>
              </a:p>
            </p:txBody>
          </p:sp>
        </p:grpSp>
        <p:sp>
          <p:nvSpPr>
            <p:cNvPr id="66581" name="Rectangle 55"/>
            <p:cNvSpPr>
              <a:spLocks noChangeArrowheads="1"/>
            </p:cNvSpPr>
            <p:nvPr/>
          </p:nvSpPr>
          <p:spPr bwMode="auto">
            <a:xfrm>
              <a:off x="485775" y="1128713"/>
              <a:ext cx="1327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Bradley Hand ITC" panose="03070402050302030203" pitchFamily="66" charset="0"/>
                </a:rPr>
                <a:t>Domain models</a:t>
              </a:r>
            </a:p>
          </p:txBody>
        </p:sp>
        <p:cxnSp>
          <p:nvCxnSpPr>
            <p:cNvPr id="66582" name="AutoShape 56"/>
            <p:cNvCxnSpPr>
              <a:cxnSpLocks noChangeShapeType="1"/>
              <a:stCxn id="66581" idx="2"/>
              <a:endCxn id="66570" idx="0"/>
            </p:cNvCxnSpPr>
            <p:nvPr/>
          </p:nvCxnSpPr>
          <p:spPr bwMode="auto">
            <a:xfrm>
              <a:off x="1149350" y="1373188"/>
              <a:ext cx="365125" cy="509587"/>
            </a:xfrm>
            <a:prstGeom prst="straightConnector1">
              <a:avLst/>
            </a:prstGeom>
            <a:noFill/>
            <a:ln w="38100">
              <a:solidFill>
                <a:srgbClr val="808080"/>
              </a:solidFill>
              <a:round/>
              <a:headEnd type="none" w="sm" len="sm"/>
              <a:tailEnd type="stealth" w="lg" len="lg"/>
            </a:ln>
            <a:extLst>
              <a:ext uri="{909E8E84-426E-40DD-AFC4-6F175D3DCCD1}">
                <a14:hiddenFill xmlns:a14="http://schemas.microsoft.com/office/drawing/2010/main">
                  <a:noFill/>
                </a14:hiddenFill>
              </a:ext>
            </a:extLst>
          </p:spPr>
        </p:cxnSp>
        <p:sp>
          <p:nvSpPr>
            <p:cNvPr id="66583" name="Line 60"/>
            <p:cNvSpPr>
              <a:spLocks noChangeShapeType="1"/>
            </p:cNvSpPr>
            <p:nvPr/>
          </p:nvSpPr>
          <p:spPr bwMode="auto">
            <a:xfrm>
              <a:off x="2495550" y="2228850"/>
              <a:ext cx="1374775" cy="930275"/>
            </a:xfrm>
            <a:prstGeom prst="line">
              <a:avLst/>
            </a:prstGeom>
            <a:noFill/>
            <a:ln w="38100">
              <a:solidFill>
                <a:srgbClr val="808080"/>
              </a:solidFill>
              <a:round/>
              <a:headEnd type="none" w="sm" len="sm"/>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66584" name="Line 61"/>
            <p:cNvSpPr>
              <a:spLocks noChangeShapeType="1"/>
            </p:cNvSpPr>
            <p:nvPr/>
          </p:nvSpPr>
          <p:spPr bwMode="auto">
            <a:xfrm flipH="1">
              <a:off x="6223000" y="4013200"/>
              <a:ext cx="101600" cy="1393825"/>
            </a:xfrm>
            <a:prstGeom prst="line">
              <a:avLst/>
            </a:prstGeom>
            <a:noFill/>
            <a:ln w="38100">
              <a:solidFill>
                <a:srgbClr val="808080"/>
              </a:solidFill>
              <a:round/>
              <a:headEnd type="none" w="sm" len="sm"/>
              <a:tailEnd type="stealth" w="lg" len="lg"/>
            </a:ln>
            <a:extLst>
              <a:ext uri="{909E8E84-426E-40DD-AFC4-6F175D3DCCD1}">
                <a14:hiddenFill xmlns:a14="http://schemas.microsoft.com/office/drawing/2010/main">
                  <a:noFill/>
                </a14:hiddenFill>
              </a:ext>
            </a:extLst>
          </p:spPr>
          <p:txBody>
            <a:bodyPr/>
            <a:lstStyle/>
            <a:p>
              <a:endParaRPr lang="zh-CN" altLang="en-US"/>
            </a:p>
          </p:txBody>
        </p:sp>
        <p:cxnSp>
          <p:nvCxnSpPr>
            <p:cNvPr id="66585" name="AutoShape 62"/>
            <p:cNvCxnSpPr>
              <a:cxnSpLocks noChangeShapeType="1"/>
            </p:cNvCxnSpPr>
            <p:nvPr/>
          </p:nvCxnSpPr>
          <p:spPr bwMode="auto">
            <a:xfrm flipH="1" flipV="1">
              <a:off x="6737350" y="2082800"/>
              <a:ext cx="947738" cy="684213"/>
            </a:xfrm>
            <a:prstGeom prst="straightConnector1">
              <a:avLst/>
            </a:prstGeom>
            <a:noFill/>
            <a:ln w="38100">
              <a:solidFill>
                <a:srgbClr val="808080"/>
              </a:solidFill>
              <a:round/>
              <a:headEnd type="stealth" w="lg" len="lg"/>
              <a:tailEnd type="stealth" w="lg" len="lg"/>
            </a:ln>
            <a:extLst>
              <a:ext uri="{909E8E84-426E-40DD-AFC4-6F175D3DCCD1}">
                <a14:hiddenFill xmlns:a14="http://schemas.microsoft.com/office/drawing/2010/main">
                  <a:noFill/>
                </a14:hiddenFill>
              </a:ext>
            </a:extLst>
          </p:spPr>
        </p:cxnSp>
        <p:sp>
          <p:nvSpPr>
            <p:cNvPr id="66586" name="Line 63"/>
            <p:cNvSpPr>
              <a:spLocks noChangeShapeType="1"/>
            </p:cNvSpPr>
            <p:nvPr/>
          </p:nvSpPr>
          <p:spPr bwMode="auto">
            <a:xfrm flipH="1">
              <a:off x="2190750" y="2971800"/>
              <a:ext cx="19050" cy="812800"/>
            </a:xfrm>
            <a:prstGeom prst="line">
              <a:avLst/>
            </a:prstGeom>
            <a:noFill/>
            <a:ln w="38100">
              <a:solidFill>
                <a:srgbClr val="808080"/>
              </a:solidFill>
              <a:round/>
              <a:headEnd type="none" w="sm" len="sm"/>
              <a:tailEnd type="stealth" w="lg" len="lg"/>
            </a:ln>
            <a:extLst>
              <a:ext uri="{909E8E84-426E-40DD-AFC4-6F175D3DCCD1}">
                <a14:hiddenFill xmlns:a14="http://schemas.microsoft.com/office/drawing/2010/main">
                  <a:noFill/>
                </a14:hiddenFill>
              </a:ext>
            </a:extLst>
          </p:spPr>
          <p:txBody>
            <a:bodyPr/>
            <a:lstStyle/>
            <a:p>
              <a:endParaRPr lang="zh-CN" altLang="en-US"/>
            </a:p>
          </p:txBody>
        </p:sp>
        <p:cxnSp>
          <p:nvCxnSpPr>
            <p:cNvPr id="66587" name="AutoShape 69"/>
            <p:cNvCxnSpPr>
              <a:cxnSpLocks noChangeShapeType="1"/>
              <a:stCxn id="66613" idx="0"/>
              <a:endCxn id="66609" idx="2"/>
            </p:cNvCxnSpPr>
            <p:nvPr/>
          </p:nvCxnSpPr>
          <p:spPr bwMode="auto">
            <a:xfrm flipH="1" flipV="1">
              <a:off x="8107363" y="2062163"/>
              <a:ext cx="53975" cy="744537"/>
            </a:xfrm>
            <a:prstGeom prst="straightConnector1">
              <a:avLst/>
            </a:prstGeom>
            <a:noFill/>
            <a:ln w="38100">
              <a:solidFill>
                <a:srgbClr val="808080"/>
              </a:solidFill>
              <a:round/>
              <a:headEnd type="stealth" w="lg" len="lg"/>
              <a:tailEnd type="stealth" w="lg" len="lg"/>
            </a:ln>
            <a:extLst>
              <a:ext uri="{909E8E84-426E-40DD-AFC4-6F175D3DCCD1}">
                <a14:hiddenFill xmlns:a14="http://schemas.microsoft.com/office/drawing/2010/main">
                  <a:noFill/>
                </a14:hiddenFill>
              </a:ext>
            </a:extLst>
          </p:spPr>
        </p:cxnSp>
        <p:sp>
          <p:nvSpPr>
            <p:cNvPr id="66588" name="Freeform 70"/>
            <p:cNvSpPr>
              <a:spLocks/>
            </p:cNvSpPr>
            <p:nvPr/>
          </p:nvSpPr>
          <p:spPr bwMode="auto">
            <a:xfrm rot="-3420000">
              <a:off x="6794500" y="647700"/>
              <a:ext cx="584200" cy="520700"/>
            </a:xfrm>
            <a:custGeom>
              <a:avLst/>
              <a:gdLst>
                <a:gd name="T0" fmla="*/ 0 w 451"/>
                <a:gd name="T1" fmla="*/ 2147483646 h 12"/>
                <a:gd name="T2" fmla="*/ 2147483646 w 451"/>
                <a:gd name="T3" fmla="*/ 2147483646 h 12"/>
                <a:gd name="T4" fmla="*/ 2147483646 w 451"/>
                <a:gd name="T5" fmla="*/ 2147483646 h 12"/>
                <a:gd name="T6" fmla="*/ 0 60000 65536"/>
                <a:gd name="T7" fmla="*/ 0 60000 65536"/>
                <a:gd name="T8" fmla="*/ 0 60000 65536"/>
                <a:gd name="T9" fmla="*/ 0 w 451"/>
                <a:gd name="T10" fmla="*/ 0 h 12"/>
                <a:gd name="T11" fmla="*/ 451 w 451"/>
                <a:gd name="T12" fmla="*/ 12 h 12"/>
              </a:gdLst>
              <a:ahLst/>
              <a:cxnLst>
                <a:cxn ang="T6">
                  <a:pos x="T0" y="T1"/>
                </a:cxn>
                <a:cxn ang="T7">
                  <a:pos x="T2" y="T3"/>
                </a:cxn>
                <a:cxn ang="T8">
                  <a:pos x="T4" y="T5"/>
                </a:cxn>
              </a:cxnLst>
              <a:rect l="T9" t="T10" r="T11" b="T12"/>
              <a:pathLst>
                <a:path w="451" h="12">
                  <a:moveTo>
                    <a:pt x="0" y="2"/>
                  </a:moveTo>
                  <a:cubicBezTo>
                    <a:pt x="182" y="1"/>
                    <a:pt x="365" y="0"/>
                    <a:pt x="408" y="2"/>
                  </a:cubicBezTo>
                  <a:cubicBezTo>
                    <a:pt x="451" y="4"/>
                    <a:pt x="355" y="8"/>
                    <a:pt x="259" y="12"/>
                  </a:cubicBezTo>
                </a:path>
              </a:pathLst>
            </a:custGeom>
            <a:noFill/>
            <a:ln w="38100">
              <a:solidFill>
                <a:srgbClr val="808080"/>
              </a:solidFill>
              <a:round/>
              <a:headEnd type="stealth" w="lg" len="lg"/>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cxnSp>
          <p:nvCxnSpPr>
            <p:cNvPr id="66589" name="AutoShape 71"/>
            <p:cNvCxnSpPr>
              <a:cxnSpLocks noChangeShapeType="1"/>
            </p:cNvCxnSpPr>
            <p:nvPr/>
          </p:nvCxnSpPr>
          <p:spPr bwMode="auto">
            <a:xfrm>
              <a:off x="6788150" y="4025900"/>
              <a:ext cx="785813" cy="1362075"/>
            </a:xfrm>
            <a:prstGeom prst="straightConnector1">
              <a:avLst/>
            </a:prstGeom>
            <a:noFill/>
            <a:ln w="38100">
              <a:solidFill>
                <a:srgbClr val="808080"/>
              </a:solidFill>
              <a:round/>
              <a:headEnd type="stealth" w="lg" len="lg"/>
              <a:tailEnd type="stealth" w="lg" len="lg"/>
            </a:ln>
            <a:extLst>
              <a:ext uri="{909E8E84-426E-40DD-AFC4-6F175D3DCCD1}">
                <a14:hiddenFill xmlns:a14="http://schemas.microsoft.com/office/drawing/2010/main">
                  <a:noFill/>
                </a14:hiddenFill>
              </a:ext>
            </a:extLst>
          </p:spPr>
        </p:cxnSp>
        <p:grpSp>
          <p:nvGrpSpPr>
            <p:cNvPr id="66590" name="Group 73"/>
            <p:cNvGrpSpPr>
              <a:grpSpLocks/>
            </p:cNvGrpSpPr>
            <p:nvPr/>
          </p:nvGrpSpPr>
          <p:grpSpPr bwMode="auto">
            <a:xfrm>
              <a:off x="5486404" y="5410202"/>
              <a:ext cx="1358902" cy="676275"/>
              <a:chOff x="2090" y="559"/>
              <a:chExt cx="1048" cy="413"/>
            </a:xfrm>
          </p:grpSpPr>
          <p:sp>
            <p:nvSpPr>
              <p:cNvPr id="66595" name="Rectangle 74"/>
              <p:cNvSpPr>
                <a:spLocks noChangeArrowheads="1"/>
              </p:cNvSpPr>
              <p:nvPr/>
            </p:nvSpPr>
            <p:spPr bwMode="auto">
              <a:xfrm>
                <a:off x="2090" y="559"/>
                <a:ext cx="952" cy="293"/>
              </a:xfrm>
              <a:prstGeom prst="rect">
                <a:avLst/>
              </a:prstGeom>
              <a:solidFill>
                <a:srgbClr val="C6C6C6"/>
              </a:solidFill>
              <a:ln w="25400">
                <a:solidFill>
                  <a:schemeClr val="bg2"/>
                </a:solidFill>
                <a:miter lim="800000"/>
                <a:headEnd/>
                <a:tailEnd/>
              </a:ln>
            </p:spPr>
            <p:txBody>
              <a:bodyPr wrap="none"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596" name="Rectangle 75"/>
              <p:cNvSpPr>
                <a:spLocks noChangeArrowheads="1"/>
              </p:cNvSpPr>
              <p:nvPr/>
            </p:nvSpPr>
            <p:spPr bwMode="auto">
              <a:xfrm>
                <a:off x="2138" y="619"/>
                <a:ext cx="952" cy="293"/>
              </a:xfrm>
              <a:prstGeom prst="rect">
                <a:avLst/>
              </a:prstGeom>
              <a:solidFill>
                <a:srgbClr val="C6C6C6"/>
              </a:solidFill>
              <a:ln w="25400">
                <a:solidFill>
                  <a:schemeClr val="bg2"/>
                </a:solidFill>
                <a:miter lim="800000"/>
                <a:headEnd/>
                <a:tailEnd/>
              </a:ln>
            </p:spPr>
            <p:txBody>
              <a:bodyPr wrap="none"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597" name="Rectangle 76"/>
              <p:cNvSpPr>
                <a:spLocks noChangeArrowheads="1"/>
              </p:cNvSpPr>
              <p:nvPr/>
            </p:nvSpPr>
            <p:spPr bwMode="auto">
              <a:xfrm>
                <a:off x="2186" y="679"/>
                <a:ext cx="952" cy="293"/>
              </a:xfrm>
              <a:prstGeom prst="rect">
                <a:avLst/>
              </a:prstGeom>
              <a:solidFill>
                <a:srgbClr val="C6C6C6"/>
              </a:solidFill>
              <a:ln w="25400">
                <a:solidFill>
                  <a:schemeClr val="bg2"/>
                </a:solidFill>
                <a:miter lim="800000"/>
                <a:headEnd/>
                <a:tailEnd/>
              </a:ln>
            </p:spPr>
            <p:txBody>
              <a:bodyPr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Bradley Hand ITC" panose="03070402050302030203" pitchFamily="66" charset="0"/>
                  </a:rPr>
                  <a:t>UML activity diagrams</a:t>
                </a:r>
              </a:p>
            </p:txBody>
          </p:sp>
        </p:grpSp>
        <p:cxnSp>
          <p:nvCxnSpPr>
            <p:cNvPr id="66591" name="AutoShape 77"/>
            <p:cNvCxnSpPr>
              <a:cxnSpLocks noChangeShapeType="1"/>
              <a:stCxn id="66618" idx="3"/>
              <a:endCxn id="66604" idx="1"/>
            </p:cNvCxnSpPr>
            <p:nvPr/>
          </p:nvCxnSpPr>
          <p:spPr bwMode="auto">
            <a:xfrm>
              <a:off x="6934200" y="3719513"/>
              <a:ext cx="520700" cy="473075"/>
            </a:xfrm>
            <a:prstGeom prst="straightConnector1">
              <a:avLst/>
            </a:prstGeom>
            <a:noFill/>
            <a:ln w="38100">
              <a:solidFill>
                <a:srgbClr val="808080"/>
              </a:solidFill>
              <a:round/>
              <a:headEnd type="none" w="lg" len="lg"/>
              <a:tailEnd type="stealth" w="lg" len="lg"/>
            </a:ln>
            <a:extLst>
              <a:ext uri="{909E8E84-426E-40DD-AFC4-6F175D3DCCD1}">
                <a14:hiddenFill xmlns:a14="http://schemas.microsoft.com/office/drawing/2010/main">
                  <a:noFill/>
                </a14:hiddenFill>
              </a:ext>
            </a:extLst>
          </p:spPr>
        </p:cxnSp>
        <p:cxnSp>
          <p:nvCxnSpPr>
            <p:cNvPr id="66592" name="AutoShape 78"/>
            <p:cNvCxnSpPr>
              <a:cxnSpLocks noChangeShapeType="1"/>
            </p:cNvCxnSpPr>
            <p:nvPr/>
          </p:nvCxnSpPr>
          <p:spPr bwMode="auto">
            <a:xfrm flipH="1">
              <a:off x="6875463" y="3200400"/>
              <a:ext cx="752475" cy="93663"/>
            </a:xfrm>
            <a:prstGeom prst="straightConnector1">
              <a:avLst/>
            </a:prstGeom>
            <a:noFill/>
            <a:ln w="38100">
              <a:solidFill>
                <a:srgbClr val="808080"/>
              </a:solidFill>
              <a:round/>
              <a:headEnd type="stealth" w="lg" len="lg"/>
              <a:tailEnd type="stealth" w="lg" len="lg"/>
            </a:ln>
            <a:extLst>
              <a:ext uri="{909E8E84-426E-40DD-AFC4-6F175D3DCCD1}">
                <a14:hiddenFill xmlns:a14="http://schemas.microsoft.com/office/drawing/2010/main">
                  <a:noFill/>
                </a14:hiddenFill>
              </a:ext>
            </a:extLst>
          </p:spPr>
        </p:cxnSp>
        <p:sp>
          <p:nvSpPr>
            <p:cNvPr id="66593" name="Line 79"/>
            <p:cNvSpPr>
              <a:spLocks noChangeShapeType="1"/>
            </p:cNvSpPr>
            <p:nvPr/>
          </p:nvSpPr>
          <p:spPr bwMode="auto">
            <a:xfrm>
              <a:off x="3886200" y="4267200"/>
              <a:ext cx="152400" cy="609600"/>
            </a:xfrm>
            <a:prstGeom prst="line">
              <a:avLst/>
            </a:prstGeom>
            <a:noFill/>
            <a:ln w="38100">
              <a:solidFill>
                <a:srgbClr val="808080"/>
              </a:solidFill>
              <a:round/>
              <a:headEnd type="none" w="sm" len="sm"/>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66594" name="Freeform 80"/>
            <p:cNvSpPr>
              <a:spLocks/>
            </p:cNvSpPr>
            <p:nvPr/>
          </p:nvSpPr>
          <p:spPr bwMode="auto">
            <a:xfrm>
              <a:off x="2374900" y="1665288"/>
              <a:ext cx="3492500" cy="1547812"/>
            </a:xfrm>
            <a:custGeom>
              <a:avLst/>
              <a:gdLst>
                <a:gd name="T0" fmla="*/ 0 w 2200"/>
                <a:gd name="T1" fmla="*/ 2147483646 h 975"/>
                <a:gd name="T2" fmla="*/ 2147483646 w 2200"/>
                <a:gd name="T3" fmla="*/ 2147483646 h 975"/>
                <a:gd name="T4" fmla="*/ 2147483646 w 2200"/>
                <a:gd name="T5" fmla="*/ 2147483646 h 975"/>
                <a:gd name="T6" fmla="*/ 0 60000 65536"/>
                <a:gd name="T7" fmla="*/ 0 60000 65536"/>
                <a:gd name="T8" fmla="*/ 0 60000 65536"/>
                <a:gd name="T9" fmla="*/ 0 w 2200"/>
                <a:gd name="T10" fmla="*/ 0 h 975"/>
                <a:gd name="T11" fmla="*/ 2200 w 2200"/>
                <a:gd name="T12" fmla="*/ 975 h 975"/>
              </a:gdLst>
              <a:ahLst/>
              <a:cxnLst>
                <a:cxn ang="T6">
                  <a:pos x="T0" y="T1"/>
                </a:cxn>
                <a:cxn ang="T7">
                  <a:pos x="T2" y="T3"/>
                </a:cxn>
                <a:cxn ang="T8">
                  <a:pos x="T4" y="T5"/>
                </a:cxn>
              </a:cxnLst>
              <a:rect l="T9" t="T10" r="T11" b="T12"/>
              <a:pathLst>
                <a:path w="2200" h="975">
                  <a:moveTo>
                    <a:pt x="0" y="263"/>
                  </a:moveTo>
                  <a:cubicBezTo>
                    <a:pt x="139" y="240"/>
                    <a:pt x="465" y="0"/>
                    <a:pt x="832" y="119"/>
                  </a:cubicBezTo>
                  <a:cubicBezTo>
                    <a:pt x="1199" y="238"/>
                    <a:pt x="1915" y="797"/>
                    <a:pt x="2200" y="975"/>
                  </a:cubicBezTo>
                </a:path>
              </a:pathLst>
            </a:custGeom>
            <a:noFill/>
            <a:ln w="38100">
              <a:solidFill>
                <a:srgbClr val="808080"/>
              </a:solidFill>
              <a:round/>
              <a:headEnd type="none" w="lg" len="lg"/>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 name="文本框 1"/>
          <p:cNvSpPr txBox="1"/>
          <p:nvPr/>
        </p:nvSpPr>
        <p:spPr>
          <a:xfrm>
            <a:off x="104713" y="5725705"/>
            <a:ext cx="2595079" cy="1015663"/>
          </a:xfrm>
          <a:prstGeom prst="rect">
            <a:avLst/>
          </a:prstGeom>
          <a:noFill/>
          <a:ln w="19050">
            <a:solidFill>
              <a:srgbClr val="0000FF"/>
            </a:solidFill>
          </a:ln>
        </p:spPr>
        <p:txBody>
          <a:bodyPr wrap="square" rtlCol="0">
            <a:spAutoFit/>
          </a:bodyPr>
          <a:lstStyle/>
          <a:p>
            <a:r>
              <a:rPr lang="zh-CN" altLang="en-US" sz="2000" b="1" dirty="0"/>
              <a:t>注意</a:t>
            </a:r>
            <a:r>
              <a:rPr lang="en-US" altLang="zh-CN" sz="2000" b="1" dirty="0"/>
              <a:t>UML</a:t>
            </a:r>
            <a:r>
              <a:rPr lang="zh-CN" altLang="en-US" sz="2000" b="1" dirty="0"/>
              <a:t>指向：以此图为准，指明不同规模的习惯性做法</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1BD2225-BE79-443E-B5E5-BB4D88A0DFF4}" type="slidenum">
              <a:rPr kumimoji="0" lang="en-US" altLang="zh-CN" sz="2600">
                <a:solidFill>
                  <a:schemeClr val="bg1"/>
                </a:solidFill>
              </a:rPr>
              <a:pPr>
                <a:spcBef>
                  <a:spcPct val="0"/>
                </a:spcBef>
                <a:buClrTx/>
                <a:buSzTx/>
                <a:buFontTx/>
                <a:buNone/>
              </a:pPr>
              <a:t>35</a:t>
            </a:fld>
            <a:endParaRPr kumimoji="0" lang="en-US" altLang="zh-CN" sz="2600">
              <a:solidFill>
                <a:schemeClr val="bg1"/>
              </a:solidFill>
            </a:endParaRPr>
          </a:p>
        </p:txBody>
      </p:sp>
      <p:sp>
        <p:nvSpPr>
          <p:cNvPr id="68611" name="Rectangle 2"/>
          <p:cNvSpPr>
            <a:spLocks noGrp="1" noChangeArrowheads="1"/>
          </p:cNvSpPr>
          <p:nvPr>
            <p:ph type="title"/>
          </p:nvPr>
        </p:nvSpPr>
        <p:spPr/>
        <p:txBody>
          <a:bodyPr/>
          <a:lstStyle/>
          <a:p>
            <a:pPr eaLnBrk="1" hangingPunct="1"/>
            <a:r>
              <a:rPr lang="en-US" altLang="zh-CN" sz="3200"/>
              <a:t>     Chapter 6  Considering Object</a:t>
            </a:r>
          </a:p>
        </p:txBody>
      </p:sp>
      <p:sp>
        <p:nvSpPr>
          <p:cNvPr id="68612"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a:t>2. UML in the Process</a:t>
            </a:r>
            <a:r>
              <a:rPr lang="zh-CN" altLang="en-US" sz="2400" b="1"/>
              <a:t>（软件过程中的</a:t>
            </a:r>
            <a:r>
              <a:rPr lang="en-US" altLang="zh-CN" sz="2400" b="1"/>
              <a:t>UML</a:t>
            </a:r>
            <a:r>
              <a:rPr lang="zh-CN" altLang="en-US" sz="2400" b="1"/>
              <a:t>使用）</a:t>
            </a:r>
            <a:r>
              <a:rPr lang="zh-CN" altLang="en-US" b="1"/>
              <a:t> </a:t>
            </a:r>
          </a:p>
          <a:p>
            <a:pPr eaLnBrk="1" hangingPunct="1">
              <a:buFontTx/>
              <a:buNone/>
            </a:pPr>
            <a:r>
              <a:rPr lang="zh-CN" altLang="en-US" sz="2400" b="1">
                <a:solidFill>
                  <a:schemeClr val="bg2"/>
                </a:solidFill>
                <a:sym typeface="Wingdings 2" panose="05020102010507070707" pitchFamily="18" charset="2"/>
              </a:rPr>
              <a:t>  </a:t>
            </a:r>
            <a:r>
              <a:rPr lang="en-US" altLang="zh-CN" sz="2400" b="1">
                <a:solidFill>
                  <a:schemeClr val="bg2"/>
                </a:solidFill>
                <a:sym typeface="Wingdings 2" panose="05020102010507070707" pitchFamily="18" charset="2"/>
              </a:rPr>
              <a:t>requirement process </a:t>
            </a:r>
          </a:p>
          <a:p>
            <a:pPr eaLnBrk="1" hangingPunct="1">
              <a:buFontTx/>
              <a:buNone/>
            </a:pPr>
            <a:r>
              <a:rPr lang="en-US" altLang="zh-CN" sz="2400" b="1">
                <a:solidFill>
                  <a:schemeClr val="bg2"/>
                </a:solidFill>
                <a:sym typeface="Wingdings 2" panose="05020102010507070707" pitchFamily="18" charset="2"/>
              </a:rPr>
              <a:t>   A: workflow diagram (</a:t>
            </a:r>
            <a:r>
              <a:rPr lang="en-US" altLang="zh-CN" sz="2400" b="1" u="sng">
                <a:solidFill>
                  <a:srgbClr val="0000FF"/>
                </a:solidFill>
                <a:sym typeface="Wingdings 2" panose="05020102010507070707" pitchFamily="18" charset="2"/>
              </a:rPr>
              <a:t>DFD</a:t>
            </a:r>
            <a:r>
              <a:rPr lang="en-US" altLang="zh-CN" sz="2400" b="1">
                <a:solidFill>
                  <a:schemeClr val="bg2"/>
                </a:solidFill>
                <a:sym typeface="Wingdings 2" panose="05020102010507070707" pitchFamily="18" charset="2"/>
              </a:rPr>
              <a:t> or </a:t>
            </a:r>
            <a:r>
              <a:rPr lang="en-US" altLang="zh-CN" sz="2400" b="1" u="sng">
                <a:solidFill>
                  <a:srgbClr val="0000FF"/>
                </a:solidFill>
                <a:sym typeface="Wingdings 2" panose="05020102010507070707" pitchFamily="18" charset="2"/>
              </a:rPr>
              <a:t>activity diagram</a:t>
            </a:r>
            <a:r>
              <a:rPr lang="en-US" altLang="zh-CN" sz="2400" b="1">
                <a:solidFill>
                  <a:schemeClr val="bg2"/>
                </a:solidFill>
                <a:sym typeface="Wingdings 2" panose="05020102010507070707" pitchFamily="18" charset="2"/>
              </a:rPr>
              <a:t> in UML) </a:t>
            </a:r>
          </a:p>
          <a:p>
            <a:pPr eaLnBrk="1" hangingPunct="1">
              <a:buFontTx/>
              <a:buNone/>
            </a:pPr>
            <a:r>
              <a:rPr lang="en-US" altLang="zh-CN" sz="2400" b="1">
                <a:solidFill>
                  <a:schemeClr val="bg2"/>
                </a:solidFill>
                <a:sym typeface="Wingdings 2" panose="05020102010507070707" pitchFamily="18" charset="2"/>
              </a:rPr>
              <a:t>        (supplemented with </a:t>
            </a:r>
            <a:r>
              <a:rPr lang="en-US" altLang="zh-CN" sz="2400" b="1" u="sng">
                <a:solidFill>
                  <a:srgbClr val="0000FF"/>
                </a:solidFill>
                <a:sym typeface="Wingdings 2" panose="05020102010507070707" pitchFamily="18" charset="2"/>
              </a:rPr>
              <a:t>object model</a:t>
            </a:r>
            <a:r>
              <a:rPr lang="en-US" altLang="zh-CN" sz="2400" b="1">
                <a:solidFill>
                  <a:schemeClr val="bg2"/>
                </a:solidFill>
                <a:sym typeface="Wingdings 2" panose="05020102010507070707" pitchFamily="18" charset="2"/>
              </a:rPr>
              <a:t>-- </a:t>
            </a:r>
            <a:r>
              <a:rPr lang="en-US" altLang="zh-CN" sz="2400" b="1">
                <a:solidFill>
                  <a:srgbClr val="660066"/>
                </a:solidFill>
                <a:sym typeface="Wingdings 2" panose="05020102010507070707" pitchFamily="18" charset="2"/>
              </a:rPr>
              <a:t>conceptual </a:t>
            </a:r>
          </a:p>
          <a:p>
            <a:pPr eaLnBrk="1" hangingPunct="1">
              <a:buFontTx/>
              <a:buNone/>
            </a:pPr>
            <a:r>
              <a:rPr lang="en-US" altLang="zh-CN" sz="2400" b="1">
                <a:solidFill>
                  <a:srgbClr val="660066"/>
                </a:solidFill>
                <a:sym typeface="Wingdings 2" panose="05020102010507070707" pitchFamily="18" charset="2"/>
              </a:rPr>
              <a:t>                                                                     class diagram</a:t>
            </a:r>
            <a:r>
              <a:rPr lang="en-US" altLang="zh-CN" sz="2400" b="1">
                <a:solidFill>
                  <a:schemeClr val="bg2"/>
                </a:solidFill>
                <a:sym typeface="Wingdings 2" panose="05020102010507070707" pitchFamily="18" charset="2"/>
              </a:rPr>
              <a:t> )</a:t>
            </a:r>
          </a:p>
          <a:p>
            <a:pPr eaLnBrk="1" hangingPunct="1">
              <a:buFontTx/>
              <a:buNone/>
            </a:pPr>
            <a:r>
              <a:rPr lang="en-US" altLang="zh-CN" sz="2400" b="1">
                <a:solidFill>
                  <a:schemeClr val="bg2"/>
                </a:solidFill>
                <a:sym typeface="Wingdings 2" panose="05020102010507070707" pitchFamily="18" charset="2"/>
              </a:rPr>
              <a:t>   B: UML </a:t>
            </a:r>
            <a:r>
              <a:rPr lang="en-US" altLang="zh-CN" sz="2400" b="1" u="sng">
                <a:solidFill>
                  <a:srgbClr val="0000FF"/>
                </a:solidFill>
                <a:sym typeface="Wingdings 2" panose="05020102010507070707" pitchFamily="18" charset="2"/>
              </a:rPr>
              <a:t>use cases</a:t>
            </a:r>
            <a:r>
              <a:rPr lang="en-US" altLang="zh-CN" sz="2400" b="1">
                <a:solidFill>
                  <a:schemeClr val="bg2"/>
                </a:solidFill>
                <a:sym typeface="Wingdings 2" panose="05020102010507070707" pitchFamily="18" charset="2"/>
              </a:rPr>
              <a:t> (supplemented with </a:t>
            </a:r>
            <a:r>
              <a:rPr lang="en-US" altLang="zh-CN" sz="2400" b="1" u="sng">
                <a:solidFill>
                  <a:srgbClr val="0000FF"/>
                </a:solidFill>
                <a:sym typeface="Wingdings 2" panose="05020102010507070707" pitchFamily="18" charset="2"/>
              </a:rPr>
              <a:t>object model</a:t>
            </a:r>
            <a:r>
              <a:rPr lang="en-US" altLang="zh-CN" sz="2400" b="1">
                <a:solidFill>
                  <a:schemeClr val="bg2"/>
                </a:solidFill>
                <a:sym typeface="Wingdings 2" panose="05020102010507070707" pitchFamily="18" charset="2"/>
              </a:rPr>
              <a:t> )</a:t>
            </a:r>
          </a:p>
          <a:p>
            <a:pPr eaLnBrk="1" hangingPunct="1">
              <a:buFontTx/>
              <a:buNone/>
            </a:pPr>
            <a:r>
              <a:rPr lang="en-US" altLang="zh-CN" sz="2400" b="1">
                <a:solidFill>
                  <a:schemeClr val="bg2"/>
                </a:solidFill>
                <a:sym typeface="Wingdings 2" panose="05020102010507070707" pitchFamily="18" charset="2"/>
              </a:rPr>
              <a:t>        ----define classes by functions(in use case diagram) </a:t>
            </a:r>
          </a:p>
          <a:p>
            <a:pPr eaLnBrk="1" hangingPunct="1">
              <a:buFontTx/>
              <a:buNone/>
            </a:pPr>
            <a:r>
              <a:rPr lang="en-US" altLang="zh-CN" sz="2400" b="1">
                <a:solidFill>
                  <a:schemeClr val="bg2"/>
                </a:solidFill>
                <a:sym typeface="Wingdings 2" panose="05020102010507070707" pitchFamily="18" charset="2"/>
              </a:rPr>
              <a:t>   C: </a:t>
            </a:r>
            <a:r>
              <a:rPr lang="en-US" altLang="zh-CN" sz="2400" b="1" u="sng">
                <a:solidFill>
                  <a:srgbClr val="0000FF"/>
                </a:solidFill>
                <a:sym typeface="Wingdings 2" panose="05020102010507070707" pitchFamily="18" charset="2"/>
              </a:rPr>
              <a:t>scenarios</a:t>
            </a:r>
            <a:r>
              <a:rPr lang="en-US" altLang="zh-CN" sz="2400" b="1">
                <a:solidFill>
                  <a:schemeClr val="bg2"/>
                </a:solidFill>
                <a:sym typeface="Wingdings 2" panose="05020102010507070707" pitchFamily="18" charset="2"/>
              </a:rPr>
              <a:t>: </a:t>
            </a:r>
          </a:p>
          <a:p>
            <a:pPr eaLnBrk="1" hangingPunct="1">
              <a:buFontTx/>
              <a:buNone/>
            </a:pPr>
            <a:r>
              <a:rPr lang="en-US" altLang="zh-CN" sz="2400" b="1">
                <a:solidFill>
                  <a:schemeClr val="bg2"/>
                </a:solidFill>
                <a:sym typeface="Wingdings 2" panose="05020102010507070707" pitchFamily="18" charset="2"/>
              </a:rPr>
              <a:t>      textual description or formalized language statement </a:t>
            </a:r>
          </a:p>
          <a:p>
            <a:pPr eaLnBrk="1" hangingPunct="1">
              <a:buFontTx/>
              <a:buNone/>
            </a:pPr>
            <a:r>
              <a:rPr lang="en-US" altLang="zh-CN" sz="2400" b="1">
                <a:solidFill>
                  <a:schemeClr val="bg2"/>
                </a:solidFill>
                <a:sym typeface="Wingdings 2" panose="05020102010507070707" pitchFamily="18" charset="2"/>
              </a:rPr>
              <a:t>   ( involved in DFD, use cases, activity diagram, </a:t>
            </a:r>
          </a:p>
          <a:p>
            <a:pPr eaLnBrk="1" hangingPunct="1">
              <a:buFontTx/>
              <a:buNone/>
            </a:pPr>
            <a:r>
              <a:rPr lang="en-US" altLang="zh-CN" sz="2400" b="1">
                <a:solidFill>
                  <a:schemeClr val="bg2"/>
                </a:solidFill>
                <a:sym typeface="Wingdings 2" panose="05020102010507070707" pitchFamily="18" charset="2"/>
              </a:rPr>
              <a:t>     conceptual class diagram )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6745E76-D523-4FE4-A66E-B01072457006}" type="slidenum">
              <a:rPr kumimoji="0" lang="en-US" altLang="zh-CN" sz="2600">
                <a:solidFill>
                  <a:schemeClr val="bg1"/>
                </a:solidFill>
              </a:rPr>
              <a:pPr>
                <a:spcBef>
                  <a:spcPct val="0"/>
                </a:spcBef>
                <a:buClrTx/>
                <a:buSzTx/>
                <a:buFontTx/>
                <a:buNone/>
              </a:pPr>
              <a:t>36</a:t>
            </a:fld>
            <a:endParaRPr kumimoji="0" lang="en-US" altLang="zh-CN" sz="2600">
              <a:solidFill>
                <a:schemeClr val="bg1"/>
              </a:solidFill>
            </a:endParaRPr>
          </a:p>
        </p:txBody>
      </p:sp>
      <p:sp>
        <p:nvSpPr>
          <p:cNvPr id="70659" name="Rectangle 2"/>
          <p:cNvSpPr>
            <a:spLocks noGrp="1" noChangeArrowheads="1"/>
          </p:cNvSpPr>
          <p:nvPr>
            <p:ph type="title"/>
          </p:nvPr>
        </p:nvSpPr>
        <p:spPr/>
        <p:txBody>
          <a:bodyPr/>
          <a:lstStyle/>
          <a:p>
            <a:pPr eaLnBrk="1" hangingPunct="1"/>
            <a:r>
              <a:rPr lang="en-US" altLang="zh-CN" sz="3200"/>
              <a:t>     Chapter 6  Considering Object</a:t>
            </a:r>
          </a:p>
        </p:txBody>
      </p:sp>
      <p:sp>
        <p:nvSpPr>
          <p:cNvPr id="70660"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a:solidFill>
                  <a:schemeClr val="bg2"/>
                </a:solidFill>
                <a:sym typeface="Wingdings 2" panose="05020102010507070707" pitchFamily="18" charset="2"/>
              </a:rPr>
              <a:t>  </a:t>
            </a:r>
            <a:r>
              <a:rPr lang="en-US" altLang="zh-CN" sz="2400" b="1" u="sng">
                <a:solidFill>
                  <a:srgbClr val="0000FF"/>
                </a:solidFill>
                <a:sym typeface="Wingdings 2" panose="05020102010507070707" pitchFamily="18" charset="2"/>
              </a:rPr>
              <a:t>design process</a:t>
            </a:r>
            <a:r>
              <a:rPr lang="en-US" altLang="zh-CN" sz="2400" b="1">
                <a:solidFill>
                  <a:schemeClr val="bg2"/>
                </a:solidFill>
                <a:sym typeface="Wingdings 2" panose="05020102010507070707" pitchFamily="18" charset="2"/>
              </a:rPr>
              <a:t> </a:t>
            </a:r>
          </a:p>
          <a:p>
            <a:pPr eaLnBrk="1" hangingPunct="1">
              <a:lnSpc>
                <a:spcPct val="90000"/>
              </a:lnSpc>
              <a:buFontTx/>
              <a:buNone/>
            </a:pPr>
            <a:r>
              <a:rPr lang="en-US" altLang="zh-CN" sz="2400" b="1">
                <a:solidFill>
                  <a:schemeClr val="bg2"/>
                </a:solidFill>
                <a:sym typeface="Wingdings 2" panose="05020102010507070707" pitchFamily="18" charset="2"/>
              </a:rPr>
              <a:t>   A: first step: </a:t>
            </a:r>
          </a:p>
          <a:p>
            <a:pPr eaLnBrk="1" hangingPunct="1">
              <a:lnSpc>
                <a:spcPct val="90000"/>
              </a:lnSpc>
              <a:buFontTx/>
              <a:buNone/>
            </a:pPr>
            <a:r>
              <a:rPr lang="en-US" altLang="zh-CN" sz="2400" b="1">
                <a:solidFill>
                  <a:schemeClr val="bg2"/>
                </a:solidFill>
                <a:sym typeface="Wingdings 2" panose="05020102010507070707" pitchFamily="18" charset="2"/>
              </a:rPr>
              <a:t>     --</a:t>
            </a:r>
            <a:r>
              <a:rPr lang="en-US" altLang="zh-CN" sz="2400" b="1" u="sng">
                <a:solidFill>
                  <a:srgbClr val="0000FF"/>
                </a:solidFill>
                <a:sym typeface="Wingdings 2" panose="05020102010507070707" pitchFamily="18" charset="2"/>
              </a:rPr>
              <a:t>class diagram</a:t>
            </a:r>
            <a:r>
              <a:rPr lang="en-US" altLang="zh-CN" sz="2400" b="1">
                <a:solidFill>
                  <a:schemeClr val="bg2"/>
                </a:solidFill>
                <a:sym typeface="Wingdings 2" panose="05020102010507070707" pitchFamily="18" charset="2"/>
              </a:rPr>
              <a:t>(perfect or detailed or rewrite the </a:t>
            </a:r>
          </a:p>
          <a:p>
            <a:pPr eaLnBrk="1" hangingPunct="1">
              <a:lnSpc>
                <a:spcPct val="90000"/>
              </a:lnSpc>
              <a:buFontTx/>
              <a:buNone/>
            </a:pPr>
            <a:r>
              <a:rPr lang="en-US" altLang="zh-CN" sz="2400" b="1">
                <a:solidFill>
                  <a:schemeClr val="bg2"/>
                </a:solidFill>
                <a:sym typeface="Wingdings 2" panose="05020102010507070707" pitchFamily="18" charset="2"/>
              </a:rPr>
              <a:t>                                 conceptual class diagram) </a:t>
            </a:r>
          </a:p>
          <a:p>
            <a:pPr eaLnBrk="1" hangingPunct="1">
              <a:lnSpc>
                <a:spcPct val="90000"/>
              </a:lnSpc>
              <a:buFontTx/>
              <a:buNone/>
            </a:pPr>
            <a:r>
              <a:rPr lang="en-US" altLang="zh-CN" sz="2400" b="1">
                <a:solidFill>
                  <a:schemeClr val="bg2"/>
                </a:solidFill>
                <a:sym typeface="Wingdings 2" panose="05020102010507070707" pitchFamily="18" charset="2"/>
              </a:rPr>
              <a:t>     --</a:t>
            </a:r>
            <a:r>
              <a:rPr lang="en-US" altLang="zh-CN" sz="2400" b="1" u="sng">
                <a:solidFill>
                  <a:srgbClr val="0000FF"/>
                </a:solidFill>
                <a:sym typeface="Wingdings 2" panose="05020102010507070707" pitchFamily="18" charset="2"/>
              </a:rPr>
              <a:t>object diagram</a:t>
            </a:r>
            <a:r>
              <a:rPr lang="en-US" altLang="zh-CN" sz="2400" b="1">
                <a:solidFill>
                  <a:schemeClr val="bg2"/>
                </a:solidFill>
                <a:sym typeface="Wingdings 2" panose="05020102010507070707" pitchFamily="18" charset="2"/>
              </a:rPr>
              <a:t>(explain every object)</a:t>
            </a:r>
          </a:p>
          <a:p>
            <a:pPr eaLnBrk="1" hangingPunct="1">
              <a:lnSpc>
                <a:spcPct val="90000"/>
              </a:lnSpc>
              <a:buFontTx/>
              <a:buNone/>
            </a:pPr>
            <a:r>
              <a:rPr lang="en-US" altLang="zh-CN" sz="2400" b="1">
                <a:solidFill>
                  <a:schemeClr val="bg2"/>
                </a:solidFill>
                <a:sym typeface="Wingdings 2" panose="05020102010507070707" pitchFamily="18" charset="2"/>
              </a:rPr>
              <a:t>   B: second step:</a:t>
            </a:r>
          </a:p>
          <a:p>
            <a:pPr eaLnBrk="1" hangingPunct="1">
              <a:lnSpc>
                <a:spcPct val="90000"/>
              </a:lnSpc>
              <a:buFontTx/>
              <a:buNone/>
            </a:pPr>
            <a:r>
              <a:rPr lang="en-US" altLang="zh-CN" sz="2400" b="1">
                <a:solidFill>
                  <a:schemeClr val="bg2"/>
                </a:solidFill>
                <a:sym typeface="Wingdings 2" panose="05020102010507070707" pitchFamily="18" charset="2"/>
              </a:rPr>
              <a:t>   --</a:t>
            </a:r>
            <a:r>
              <a:rPr lang="en-US" altLang="zh-CN" sz="2400" b="1" u="sng">
                <a:solidFill>
                  <a:srgbClr val="0000FF"/>
                </a:solidFill>
                <a:sym typeface="Wingdings 2" panose="05020102010507070707" pitchFamily="18" charset="2"/>
              </a:rPr>
              <a:t>activity diagram</a:t>
            </a:r>
            <a:r>
              <a:rPr lang="en-US" altLang="zh-CN" sz="2400" b="1">
                <a:solidFill>
                  <a:schemeClr val="bg2"/>
                </a:solidFill>
                <a:sym typeface="Wingdings 2" panose="05020102010507070707" pitchFamily="18" charset="2"/>
              </a:rPr>
              <a:t>(display all the activities that can </a:t>
            </a:r>
          </a:p>
          <a:p>
            <a:pPr eaLnBrk="1" hangingPunct="1">
              <a:lnSpc>
                <a:spcPct val="90000"/>
              </a:lnSpc>
              <a:buFontTx/>
              <a:buNone/>
            </a:pPr>
            <a:r>
              <a:rPr lang="en-US" altLang="zh-CN" sz="2400" b="1">
                <a:solidFill>
                  <a:schemeClr val="bg2"/>
                </a:solidFill>
                <a:sym typeface="Wingdings 2" panose="05020102010507070707" pitchFamily="18" charset="2"/>
              </a:rPr>
              <a:t>    occur in the system as the values of an object change)</a:t>
            </a:r>
          </a:p>
          <a:p>
            <a:pPr eaLnBrk="1" hangingPunct="1">
              <a:lnSpc>
                <a:spcPct val="90000"/>
              </a:lnSpc>
              <a:buFontTx/>
              <a:buNone/>
            </a:pPr>
            <a:r>
              <a:rPr lang="en-US" altLang="zh-CN" sz="2400" b="1">
                <a:solidFill>
                  <a:schemeClr val="bg2"/>
                </a:solidFill>
                <a:sym typeface="Wingdings 2" panose="05020102010507070707" pitchFamily="18" charset="2"/>
              </a:rPr>
              <a:t>   --</a:t>
            </a:r>
            <a:r>
              <a:rPr lang="en-US" altLang="zh-CN" sz="2400" b="1" u="sng">
                <a:solidFill>
                  <a:srgbClr val="0000FF"/>
                </a:solidFill>
                <a:sym typeface="Wingdings 2" panose="05020102010507070707" pitchFamily="18" charset="2"/>
              </a:rPr>
              <a:t>state diagram </a:t>
            </a:r>
            <a:r>
              <a:rPr lang="en-US" altLang="zh-CN" sz="2400" b="1">
                <a:solidFill>
                  <a:schemeClr val="bg2"/>
                </a:solidFill>
                <a:sym typeface="Wingdings 2" panose="05020102010507070707" pitchFamily="18" charset="2"/>
              </a:rPr>
              <a:t>(show all the states (triggered by </a:t>
            </a:r>
          </a:p>
          <a:p>
            <a:pPr eaLnBrk="1" hangingPunct="1">
              <a:lnSpc>
                <a:spcPct val="90000"/>
              </a:lnSpc>
              <a:buFontTx/>
              <a:buNone/>
            </a:pPr>
            <a:r>
              <a:rPr lang="en-US" altLang="zh-CN" sz="2400" b="1">
                <a:solidFill>
                  <a:schemeClr val="bg2"/>
                </a:solidFill>
                <a:sym typeface="Wingdings 2" panose="05020102010507070707" pitchFamily="18" charset="2"/>
              </a:rPr>
              <a:t>                               messages) that an object can take) </a:t>
            </a:r>
          </a:p>
          <a:p>
            <a:pPr eaLnBrk="1" hangingPunct="1">
              <a:lnSpc>
                <a:spcPct val="90000"/>
              </a:lnSpc>
              <a:buFontTx/>
              <a:buNone/>
            </a:pPr>
            <a:r>
              <a:rPr lang="en-US" altLang="zh-CN" sz="2400" b="1">
                <a:solidFill>
                  <a:schemeClr val="bg2"/>
                </a:solidFill>
                <a:sym typeface="Wingdings 2" panose="05020102010507070707" pitchFamily="18" charset="2"/>
              </a:rPr>
              <a:t>   C: third step: </a:t>
            </a:r>
          </a:p>
          <a:p>
            <a:pPr eaLnBrk="1" hangingPunct="1">
              <a:lnSpc>
                <a:spcPct val="90000"/>
              </a:lnSpc>
              <a:buFontTx/>
              <a:buNone/>
            </a:pPr>
            <a:r>
              <a:rPr lang="en-US" altLang="zh-CN" sz="2400" b="1">
                <a:solidFill>
                  <a:schemeClr val="bg2"/>
                </a:solidFill>
                <a:sym typeface="Wingdings 2" panose="05020102010507070707" pitchFamily="18" charset="2"/>
              </a:rPr>
              <a:t>   --</a:t>
            </a:r>
            <a:r>
              <a:rPr lang="en-US" altLang="zh-CN" sz="2400" b="1" u="sng">
                <a:solidFill>
                  <a:srgbClr val="0000FF"/>
                </a:solidFill>
                <a:sym typeface="Wingdings 2" panose="05020102010507070707" pitchFamily="18" charset="2"/>
              </a:rPr>
              <a:t>sequence diagram</a:t>
            </a:r>
            <a:r>
              <a:rPr lang="en-US" altLang="zh-CN" sz="2400" b="1">
                <a:solidFill>
                  <a:schemeClr val="bg2"/>
                </a:solidFill>
                <a:sym typeface="Wingdings 2" panose="05020102010507070707" pitchFamily="18" charset="2"/>
              </a:rPr>
              <a:t>(show how messages flow from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2E2FC64-3C1C-46C5-B2B4-C2B095D73541}" type="slidenum">
              <a:rPr kumimoji="0" lang="en-US" altLang="zh-CN" sz="2600">
                <a:solidFill>
                  <a:schemeClr val="bg1"/>
                </a:solidFill>
              </a:rPr>
              <a:pPr>
                <a:spcBef>
                  <a:spcPct val="0"/>
                </a:spcBef>
                <a:buClrTx/>
                <a:buSzTx/>
                <a:buFontTx/>
                <a:buNone/>
              </a:pPr>
              <a:t>37</a:t>
            </a:fld>
            <a:endParaRPr kumimoji="0" lang="en-US" altLang="zh-CN" sz="2600">
              <a:solidFill>
                <a:schemeClr val="bg1"/>
              </a:solidFill>
            </a:endParaRPr>
          </a:p>
        </p:txBody>
      </p:sp>
      <p:sp>
        <p:nvSpPr>
          <p:cNvPr id="72707" name="Rectangle 2"/>
          <p:cNvSpPr>
            <a:spLocks noGrp="1" noChangeArrowheads="1"/>
          </p:cNvSpPr>
          <p:nvPr>
            <p:ph type="title"/>
          </p:nvPr>
        </p:nvSpPr>
        <p:spPr/>
        <p:txBody>
          <a:bodyPr/>
          <a:lstStyle/>
          <a:p>
            <a:pPr eaLnBrk="1" hangingPunct="1"/>
            <a:r>
              <a:rPr lang="en-US" altLang="zh-CN" sz="3200"/>
              <a:t>     Chapter 6  Considering Object</a:t>
            </a:r>
          </a:p>
        </p:txBody>
      </p:sp>
      <p:sp>
        <p:nvSpPr>
          <p:cNvPr id="72708" name="Rectangle 3"/>
          <p:cNvSpPr>
            <a:spLocks noGrp="1" noChangeArrowheads="1"/>
          </p:cNvSpPr>
          <p:nvPr>
            <p:ph type="body" idx="1"/>
          </p:nvPr>
        </p:nvSpPr>
        <p:spPr>
          <a:xfrm>
            <a:off x="762000" y="1752600"/>
            <a:ext cx="8382000" cy="5105400"/>
          </a:xfrm>
        </p:spPr>
        <p:txBody>
          <a:bodyPr/>
          <a:lstStyle/>
          <a:p>
            <a:pPr eaLnBrk="1" hangingPunct="1">
              <a:lnSpc>
                <a:spcPct val="80000"/>
              </a:lnSpc>
              <a:buFontTx/>
              <a:buNone/>
            </a:pPr>
            <a:r>
              <a:rPr lang="en-US" altLang="zh-CN" sz="2400" b="1"/>
              <a:t>      one object to another, formalizing(</a:t>
            </a:r>
            <a:r>
              <a:rPr lang="zh-CN" altLang="en-US" sz="2400" b="1"/>
              <a:t>形式化</a:t>
            </a:r>
            <a:r>
              <a:rPr lang="en-US" altLang="zh-CN" sz="2400" b="1"/>
              <a:t>) the </a:t>
            </a:r>
          </a:p>
          <a:p>
            <a:pPr eaLnBrk="1" hangingPunct="1">
              <a:lnSpc>
                <a:spcPct val="80000"/>
              </a:lnSpc>
              <a:buFontTx/>
              <a:buNone/>
            </a:pPr>
            <a:r>
              <a:rPr lang="en-US" altLang="zh-CN" sz="2400" b="1"/>
              <a:t>      informal descriptions of events in the requirements)</a:t>
            </a:r>
          </a:p>
          <a:p>
            <a:pPr eaLnBrk="1" hangingPunct="1">
              <a:lnSpc>
                <a:spcPct val="80000"/>
              </a:lnSpc>
              <a:buFontTx/>
              <a:buNone/>
            </a:pPr>
            <a:r>
              <a:rPr lang="en-US" altLang="zh-CN" sz="2400" b="1"/>
              <a:t>   --</a:t>
            </a:r>
            <a:r>
              <a:rPr lang="en-US" altLang="zh-CN" sz="2400" b="1" u="sng">
                <a:solidFill>
                  <a:srgbClr val="0000FF"/>
                </a:solidFill>
              </a:rPr>
              <a:t>collaboration diagram</a:t>
            </a:r>
            <a:r>
              <a:rPr lang="en-US" altLang="zh-CN" sz="2400" b="1"/>
              <a:t> (use object and sequence </a:t>
            </a:r>
          </a:p>
          <a:p>
            <a:pPr eaLnBrk="1" hangingPunct="1">
              <a:lnSpc>
                <a:spcPct val="80000"/>
              </a:lnSpc>
              <a:buFontTx/>
              <a:buNone/>
            </a:pPr>
            <a:r>
              <a:rPr lang="en-US" altLang="zh-CN" sz="2400" b="1"/>
              <a:t>      information to show the flow of events between </a:t>
            </a:r>
          </a:p>
          <a:p>
            <a:pPr eaLnBrk="1" hangingPunct="1">
              <a:lnSpc>
                <a:spcPct val="80000"/>
              </a:lnSpc>
              <a:buFontTx/>
              <a:buNone/>
            </a:pPr>
            <a:r>
              <a:rPr lang="en-US" altLang="zh-CN" sz="2400" b="1"/>
              <a:t>      objects) </a:t>
            </a:r>
          </a:p>
          <a:p>
            <a:pPr eaLnBrk="1" hangingPunct="1">
              <a:lnSpc>
                <a:spcPct val="80000"/>
              </a:lnSpc>
              <a:buFontTx/>
              <a:buNone/>
            </a:pPr>
            <a:r>
              <a:rPr lang="en-US" altLang="zh-CN" sz="2400" b="1">
                <a:solidFill>
                  <a:schemeClr val="bg2"/>
                </a:solidFill>
                <a:sym typeface="Wingdings 2" panose="05020102010507070707" pitchFamily="18" charset="2"/>
              </a:rPr>
              <a:t>  architecture and coding(implementation): </a:t>
            </a:r>
          </a:p>
          <a:p>
            <a:pPr eaLnBrk="1" hangingPunct="1">
              <a:lnSpc>
                <a:spcPct val="80000"/>
              </a:lnSpc>
              <a:buFontTx/>
              <a:buNone/>
            </a:pPr>
            <a:r>
              <a:rPr lang="en-US" altLang="zh-CN" sz="2400" b="1">
                <a:solidFill>
                  <a:schemeClr val="bg2"/>
                </a:solidFill>
                <a:sym typeface="Wingdings 2" panose="05020102010507070707" pitchFamily="18" charset="2"/>
              </a:rPr>
              <a:t>   --</a:t>
            </a:r>
            <a:r>
              <a:rPr lang="en-US" altLang="zh-CN" sz="2400" b="1">
                <a:solidFill>
                  <a:srgbClr val="0000FF"/>
                </a:solidFill>
                <a:sym typeface="Wingdings 2" panose="05020102010507070707" pitchFamily="18" charset="2"/>
              </a:rPr>
              <a:t>package diagram</a:t>
            </a:r>
            <a:r>
              <a:rPr lang="en-US" altLang="zh-CN" sz="2400" b="1">
                <a:solidFill>
                  <a:schemeClr val="bg2"/>
                </a:solidFill>
                <a:sym typeface="Wingdings 2" panose="05020102010507070707" pitchFamily="18" charset="2"/>
              </a:rPr>
              <a:t>(</a:t>
            </a:r>
            <a:r>
              <a:rPr lang="en-US" altLang="zh-CN" sz="2400" b="1"/>
              <a:t>show how classes are divided into </a:t>
            </a:r>
          </a:p>
          <a:p>
            <a:pPr eaLnBrk="1" hangingPunct="1">
              <a:lnSpc>
                <a:spcPct val="80000"/>
              </a:lnSpc>
              <a:buFontTx/>
              <a:buNone/>
            </a:pPr>
            <a:r>
              <a:rPr lang="en-US" altLang="zh-CN" sz="2400" b="1"/>
              <a:t>                                    models</a:t>
            </a:r>
            <a:r>
              <a:rPr lang="en-US" altLang="zh-CN" sz="2400" b="1">
                <a:solidFill>
                  <a:schemeClr val="bg2"/>
                </a:solidFill>
                <a:sym typeface="Wingdings 2" panose="05020102010507070707" pitchFamily="18" charset="2"/>
              </a:rPr>
              <a:t>) </a:t>
            </a:r>
          </a:p>
          <a:p>
            <a:pPr eaLnBrk="1" hangingPunct="1">
              <a:lnSpc>
                <a:spcPct val="80000"/>
              </a:lnSpc>
              <a:buFontTx/>
              <a:buNone/>
            </a:pPr>
            <a:r>
              <a:rPr lang="en-US" altLang="zh-CN" sz="2400" b="1">
                <a:solidFill>
                  <a:schemeClr val="bg2"/>
                </a:solidFill>
                <a:sym typeface="Wingdings 2" panose="05020102010507070707" pitchFamily="18" charset="2"/>
              </a:rPr>
              <a:t>   --</a:t>
            </a:r>
            <a:r>
              <a:rPr lang="en-US" altLang="zh-CN" sz="2400" b="1" u="sng">
                <a:solidFill>
                  <a:srgbClr val="0000FF"/>
                </a:solidFill>
                <a:sym typeface="Wingdings 2" panose="05020102010507070707" pitchFamily="18" charset="2"/>
              </a:rPr>
              <a:t>component diagram</a:t>
            </a:r>
            <a:r>
              <a:rPr lang="en-US" altLang="zh-CN" sz="2400" b="1">
                <a:solidFill>
                  <a:schemeClr val="bg2"/>
                </a:solidFill>
                <a:sym typeface="Wingdings 2" panose="05020102010507070707" pitchFamily="18" charset="2"/>
              </a:rPr>
              <a:t>(</a:t>
            </a:r>
            <a:r>
              <a:rPr lang="en-US" altLang="zh-CN" sz="2400" b="1"/>
              <a:t>reflect the final system modules</a:t>
            </a:r>
          </a:p>
          <a:p>
            <a:pPr eaLnBrk="1" hangingPunct="1">
              <a:lnSpc>
                <a:spcPct val="80000"/>
              </a:lnSpc>
              <a:buFontTx/>
              <a:buNone/>
            </a:pPr>
            <a:r>
              <a:rPr lang="en-US" altLang="zh-CN" sz="2400" b="1"/>
              <a:t>                                          and interdependency</a:t>
            </a:r>
            <a:r>
              <a:rPr lang="en-US" altLang="zh-CN" sz="2400" b="1">
                <a:solidFill>
                  <a:schemeClr val="bg2"/>
                </a:solidFill>
                <a:sym typeface="Wingdings 2" panose="05020102010507070707" pitchFamily="18" charset="2"/>
              </a:rPr>
              <a:t>)</a:t>
            </a:r>
          </a:p>
          <a:p>
            <a:pPr eaLnBrk="1" hangingPunct="1">
              <a:lnSpc>
                <a:spcPct val="80000"/>
              </a:lnSpc>
              <a:buFontTx/>
              <a:buNone/>
            </a:pPr>
            <a:r>
              <a:rPr lang="en-US" altLang="zh-CN" sz="2400" b="1">
                <a:solidFill>
                  <a:schemeClr val="bg2"/>
                </a:solidFill>
                <a:sym typeface="Wingdings 2" panose="05020102010507070707" pitchFamily="18" charset="2"/>
              </a:rPr>
              <a:t>   --</a:t>
            </a:r>
            <a:r>
              <a:rPr lang="en-US" altLang="zh-CN" sz="2400" b="1" u="sng">
                <a:solidFill>
                  <a:srgbClr val="0000FF"/>
                </a:solidFill>
                <a:sym typeface="Wingdings 2" panose="05020102010507070707" pitchFamily="18" charset="2"/>
              </a:rPr>
              <a:t>deployment diagram</a:t>
            </a:r>
            <a:r>
              <a:rPr lang="en-US" altLang="zh-CN" sz="2400" b="1">
                <a:solidFill>
                  <a:schemeClr val="bg2"/>
                </a:solidFill>
                <a:sym typeface="Wingdings 2" panose="05020102010507070707" pitchFamily="18" charset="2"/>
              </a:rPr>
              <a:t>(</a:t>
            </a:r>
            <a:r>
              <a:rPr lang="en-US" altLang="zh-CN" sz="2400" b="1"/>
              <a:t>show the network links </a:t>
            </a:r>
          </a:p>
          <a:p>
            <a:pPr eaLnBrk="1" hangingPunct="1">
              <a:lnSpc>
                <a:spcPct val="80000"/>
              </a:lnSpc>
              <a:buFontTx/>
              <a:buNone/>
            </a:pPr>
            <a:r>
              <a:rPr lang="en-US" altLang="zh-CN" sz="2400" b="1"/>
              <a:t>                                          involved with the application </a:t>
            </a:r>
          </a:p>
          <a:p>
            <a:pPr eaLnBrk="1" hangingPunct="1">
              <a:lnSpc>
                <a:spcPct val="80000"/>
              </a:lnSpc>
              <a:buFontTx/>
              <a:buNone/>
            </a:pPr>
            <a:r>
              <a:rPr lang="en-US" altLang="zh-CN" sz="2400" b="1"/>
              <a:t>                                          being built</a:t>
            </a:r>
            <a:r>
              <a:rPr lang="en-US" altLang="zh-CN" sz="2400" b="1">
                <a:solidFill>
                  <a:schemeClr val="bg2"/>
                </a:solidFill>
                <a:sym typeface="Wingdings 2" panose="05020102010507070707" pitchFamily="18" charset="2"/>
              </a:rPr>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F0540E4-E65E-439B-B3A5-6893003A33D7}" type="slidenum">
              <a:rPr kumimoji="0" lang="en-US" altLang="zh-CN" sz="2600">
                <a:solidFill>
                  <a:schemeClr val="bg1"/>
                </a:solidFill>
              </a:rPr>
              <a:pPr>
                <a:spcBef>
                  <a:spcPct val="0"/>
                </a:spcBef>
                <a:buClrTx/>
                <a:buSzTx/>
                <a:buFontTx/>
                <a:buNone/>
              </a:pPr>
              <a:t>38</a:t>
            </a:fld>
            <a:endParaRPr kumimoji="0" lang="en-US" altLang="zh-CN" sz="2600">
              <a:solidFill>
                <a:schemeClr val="bg1"/>
              </a:solidFill>
            </a:endParaRPr>
          </a:p>
        </p:txBody>
      </p:sp>
      <p:sp>
        <p:nvSpPr>
          <p:cNvPr id="74755" name="Rectangle 2"/>
          <p:cNvSpPr>
            <a:spLocks noGrp="1" noChangeArrowheads="1"/>
          </p:cNvSpPr>
          <p:nvPr>
            <p:ph type="title"/>
          </p:nvPr>
        </p:nvSpPr>
        <p:spPr>
          <a:xfrm>
            <a:off x="827088" y="1773238"/>
            <a:ext cx="6769100" cy="838200"/>
          </a:xfrm>
        </p:spPr>
        <p:txBody>
          <a:bodyPr/>
          <a:lstStyle/>
          <a:p>
            <a:pPr eaLnBrk="1" hangingPunct="1"/>
            <a:r>
              <a:rPr lang="zh-CN" altLang="en-US"/>
              <a:t>顺序图 </a:t>
            </a:r>
            <a:r>
              <a:rPr lang="en-US" altLang="zh-CN"/>
              <a:t>VS </a:t>
            </a:r>
            <a:r>
              <a:rPr lang="zh-CN" altLang="en-US"/>
              <a:t>协作图</a:t>
            </a:r>
          </a:p>
        </p:txBody>
      </p:sp>
      <p:sp>
        <p:nvSpPr>
          <p:cNvPr id="74756" name="Rectangle 3"/>
          <p:cNvSpPr>
            <a:spLocks noGrp="1" noChangeArrowheads="1"/>
          </p:cNvSpPr>
          <p:nvPr>
            <p:ph type="body" idx="1"/>
          </p:nvPr>
        </p:nvSpPr>
        <p:spPr>
          <a:xfrm>
            <a:off x="827088" y="2924175"/>
            <a:ext cx="8066087" cy="3529013"/>
          </a:xfrm>
        </p:spPr>
        <p:txBody>
          <a:bodyPr/>
          <a:lstStyle/>
          <a:p>
            <a:pPr eaLnBrk="1" hangingPunct="1"/>
            <a:r>
              <a:rPr lang="zh-CN" altLang="en-US" b="1" dirty="0"/>
              <a:t>都可以表示各对象间的交互关系 </a:t>
            </a:r>
          </a:p>
          <a:p>
            <a:pPr eaLnBrk="1" hangingPunct="1"/>
            <a:r>
              <a:rPr lang="zh-CN" altLang="en-US" b="1" dirty="0"/>
              <a:t>侧重点不同</a:t>
            </a:r>
          </a:p>
          <a:p>
            <a:pPr lvl="1" eaLnBrk="1" hangingPunct="1"/>
            <a:r>
              <a:rPr lang="zh-CN" altLang="en-US" b="1" dirty="0"/>
              <a:t>顺序图用消息的几何排列关系来表达消息的时间顺序，各角色</a:t>
            </a:r>
            <a:r>
              <a:rPr lang="en-US" altLang="zh-CN" b="1" dirty="0"/>
              <a:t>(</a:t>
            </a:r>
            <a:r>
              <a:rPr lang="zh-CN" altLang="en-US" b="1" dirty="0"/>
              <a:t>最上方实体序列可以使用各种角色</a:t>
            </a:r>
            <a:r>
              <a:rPr lang="en-US" altLang="zh-CN" b="1" dirty="0"/>
              <a:t>)</a:t>
            </a:r>
            <a:r>
              <a:rPr lang="zh-CN" altLang="en-US" b="1" dirty="0"/>
              <a:t>之间的相关关系是隐含的。有时用来表达重要任务的描述。</a:t>
            </a:r>
          </a:p>
          <a:p>
            <a:pPr lvl="1" eaLnBrk="1" hangingPunct="1"/>
            <a:r>
              <a:rPr lang="zh-CN" altLang="en-US" b="1" dirty="0"/>
              <a:t>协作图用各个角色的几何排列图形来表示角色或实体之间的关系，并用消息来说明这些关系 。</a:t>
            </a:r>
          </a:p>
          <a:p>
            <a:pPr eaLnBrk="1" hangingPunct="1"/>
            <a:endParaRPr lang="en-US" altLang="zh-CN" b="1" dirty="0"/>
          </a:p>
        </p:txBody>
      </p:sp>
      <p:sp>
        <p:nvSpPr>
          <p:cNvPr id="74757" name="Rectangle 4"/>
          <p:cNvSpPr>
            <a:spLocks noChangeArrowheads="1"/>
          </p:cNvSpPr>
          <p:nvPr/>
        </p:nvSpPr>
        <p:spPr bwMode="auto">
          <a:xfrm>
            <a:off x="914400" y="381000"/>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3200" b="1">
                <a:solidFill>
                  <a:schemeClr val="tx2"/>
                </a:solidFill>
              </a:rPr>
              <a:t>     Chapter 6  Considering Object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9F2F925-E55E-4060-883E-7CBDAC597AFB}" type="slidenum">
              <a:rPr kumimoji="0" lang="en-US" altLang="zh-CN" sz="2600">
                <a:solidFill>
                  <a:schemeClr val="bg1"/>
                </a:solidFill>
              </a:rPr>
              <a:pPr>
                <a:spcBef>
                  <a:spcPct val="0"/>
                </a:spcBef>
                <a:buClrTx/>
                <a:buSzTx/>
                <a:buFontTx/>
                <a:buNone/>
              </a:pPr>
              <a:t>39</a:t>
            </a:fld>
            <a:endParaRPr kumimoji="0" lang="en-US" altLang="zh-CN" sz="2600">
              <a:solidFill>
                <a:schemeClr val="bg1"/>
              </a:solidFill>
            </a:endParaRPr>
          </a:p>
        </p:txBody>
      </p:sp>
      <p:sp>
        <p:nvSpPr>
          <p:cNvPr id="75779" name="Rectangle 2"/>
          <p:cNvSpPr>
            <a:spLocks noGrp="1" noChangeArrowheads="1"/>
          </p:cNvSpPr>
          <p:nvPr>
            <p:ph type="title"/>
          </p:nvPr>
        </p:nvSpPr>
        <p:spPr>
          <a:xfrm>
            <a:off x="731838" y="1798638"/>
            <a:ext cx="1176337" cy="838200"/>
          </a:xfrm>
        </p:spPr>
        <p:txBody>
          <a:bodyPr/>
          <a:lstStyle/>
          <a:p>
            <a:pPr eaLnBrk="1" hangingPunct="1"/>
            <a:r>
              <a:rPr lang="zh-CN" altLang="en-US"/>
              <a:t>例子</a:t>
            </a:r>
          </a:p>
        </p:txBody>
      </p:sp>
      <p:pic>
        <p:nvPicPr>
          <p:cNvPr id="7578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1157288"/>
            <a:ext cx="7777162" cy="565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1" name="Rectangle 4"/>
          <p:cNvSpPr>
            <a:spLocks noChangeArrowheads="1"/>
          </p:cNvSpPr>
          <p:nvPr/>
        </p:nvSpPr>
        <p:spPr bwMode="auto">
          <a:xfrm>
            <a:off x="914400" y="381000"/>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3200" b="1">
                <a:solidFill>
                  <a:schemeClr val="tx2"/>
                </a:solidFill>
              </a:rPr>
              <a:t>     Chapter 6  Considering Object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1F439E7-CD20-421C-AD78-CD9E6EFB79E0}" type="slidenum">
              <a:rPr kumimoji="0" lang="en-US" altLang="zh-CN" sz="2600">
                <a:solidFill>
                  <a:schemeClr val="bg1"/>
                </a:solidFill>
              </a:rPr>
              <a:pPr>
                <a:spcBef>
                  <a:spcPct val="0"/>
                </a:spcBef>
                <a:buClrTx/>
                <a:buSzTx/>
                <a:buFontTx/>
                <a:buNone/>
              </a:pPr>
              <a:t>4</a:t>
            </a:fld>
            <a:endParaRPr kumimoji="0" lang="en-US" altLang="zh-CN" sz="2600">
              <a:solidFill>
                <a:schemeClr val="bg1"/>
              </a:solidFill>
            </a:endParaRPr>
          </a:p>
        </p:txBody>
      </p:sp>
      <p:sp>
        <p:nvSpPr>
          <p:cNvPr id="7171" name="Rectangle 2"/>
          <p:cNvSpPr>
            <a:spLocks noGrp="1" noChangeArrowheads="1"/>
          </p:cNvSpPr>
          <p:nvPr>
            <p:ph type="title"/>
          </p:nvPr>
        </p:nvSpPr>
        <p:spPr/>
        <p:txBody>
          <a:bodyPr/>
          <a:lstStyle/>
          <a:p>
            <a:pPr eaLnBrk="1" hangingPunct="1"/>
            <a:endParaRPr lang="zh-CN" altLang="zh-CN"/>
          </a:p>
        </p:txBody>
      </p:sp>
      <p:sp>
        <p:nvSpPr>
          <p:cNvPr id="7172" name="Rectangle 3"/>
          <p:cNvSpPr>
            <a:spLocks noGrp="1" noChangeArrowheads="1"/>
          </p:cNvSpPr>
          <p:nvPr>
            <p:ph type="body" idx="1"/>
          </p:nvPr>
        </p:nvSpPr>
        <p:spPr>
          <a:xfrm>
            <a:off x="684213" y="1700213"/>
            <a:ext cx="8459787" cy="5084762"/>
          </a:xfrm>
        </p:spPr>
        <p:txBody>
          <a:bodyPr/>
          <a:lstStyle/>
          <a:p>
            <a:pPr eaLnBrk="1" hangingPunct="1">
              <a:buFontTx/>
              <a:buNone/>
            </a:pPr>
            <a:r>
              <a:rPr lang="zh-CN" altLang="en-US" sz="2400" b="1" dirty="0"/>
              <a:t>（</a:t>
            </a:r>
            <a:r>
              <a:rPr lang="en-US" altLang="zh-CN" sz="2400" b="1" dirty="0"/>
              <a:t>11</a:t>
            </a:r>
            <a:r>
              <a:rPr lang="zh-CN" altLang="en-US" sz="2400" b="1" dirty="0"/>
              <a:t>） 系统维护一个账户信息库，可以根据账户号码和客户名称进行访问。</a:t>
            </a:r>
          </a:p>
          <a:p>
            <a:pPr eaLnBrk="1" hangingPunct="1">
              <a:buFontTx/>
              <a:buNone/>
            </a:pPr>
            <a:r>
              <a:rPr lang="zh-CN" altLang="en-US" sz="2400" b="1" dirty="0"/>
              <a:t>（</a:t>
            </a:r>
            <a:r>
              <a:rPr lang="en-US" altLang="zh-CN" sz="2400" b="1" dirty="0"/>
              <a:t>12</a:t>
            </a:r>
            <a:r>
              <a:rPr lang="zh-CN" altLang="en-US" sz="2400" b="1" dirty="0"/>
              <a:t>） 加油站经理必须在需要时能够察看帐户信息。</a:t>
            </a:r>
          </a:p>
          <a:p>
            <a:pPr eaLnBrk="1" hangingPunct="1">
              <a:buFontTx/>
              <a:buNone/>
            </a:pPr>
            <a:r>
              <a:rPr lang="zh-CN" altLang="en-US" sz="2400" b="1" dirty="0"/>
              <a:t>（</a:t>
            </a:r>
            <a:r>
              <a:rPr lang="en-US" altLang="zh-CN" sz="2400" b="1" dirty="0"/>
              <a:t>13</a:t>
            </a:r>
            <a:r>
              <a:rPr lang="zh-CN" altLang="en-US" sz="2400" b="1" dirty="0"/>
              <a:t>） 根据加油站经理提出的要求，系统能够给出对价格和折扣的分析报告。</a:t>
            </a:r>
          </a:p>
          <a:p>
            <a:pPr eaLnBrk="1" hangingPunct="1">
              <a:buFontTx/>
              <a:buNone/>
            </a:pPr>
            <a:r>
              <a:rPr lang="zh-CN" altLang="en-US" sz="2400" b="1" dirty="0"/>
              <a:t>（</a:t>
            </a:r>
            <a:r>
              <a:rPr lang="en-US" altLang="zh-CN" sz="2400" b="1" dirty="0"/>
              <a:t>14</a:t>
            </a:r>
            <a:r>
              <a:rPr lang="zh-CN" altLang="en-US" sz="2400" b="1" dirty="0"/>
              <a:t>） 系统能够自动通知休眠账户的所有者。也就是说，会联系那些超过两个月没有购买加油站服务的客户。</a:t>
            </a:r>
          </a:p>
          <a:p>
            <a:pPr eaLnBrk="1" hangingPunct="1">
              <a:buFontTx/>
              <a:buNone/>
            </a:pPr>
            <a:r>
              <a:rPr lang="zh-CN" altLang="en-US" sz="2400" b="1" dirty="0"/>
              <a:t>（</a:t>
            </a:r>
            <a:r>
              <a:rPr lang="en-US" altLang="zh-CN" sz="2400" b="1" dirty="0"/>
              <a:t>15</a:t>
            </a:r>
            <a:r>
              <a:rPr lang="zh-CN" altLang="en-US" sz="2400" b="1" dirty="0"/>
              <a:t>） 系统不可用的时间不能超过</a:t>
            </a:r>
            <a:r>
              <a:rPr lang="en-US" altLang="zh-CN" sz="2400" b="1" dirty="0"/>
              <a:t>24</a:t>
            </a:r>
            <a:r>
              <a:rPr lang="zh-CN" altLang="en-US" sz="2400" b="1" dirty="0"/>
              <a:t>小时。</a:t>
            </a:r>
          </a:p>
          <a:p>
            <a:pPr eaLnBrk="1" hangingPunct="1">
              <a:buFontTx/>
              <a:buNone/>
            </a:pPr>
            <a:r>
              <a:rPr lang="zh-CN" altLang="en-US" sz="2400" b="1" dirty="0"/>
              <a:t>（</a:t>
            </a:r>
            <a:r>
              <a:rPr lang="en-US" altLang="zh-CN" sz="2400" b="1" dirty="0"/>
              <a:t>16</a:t>
            </a:r>
            <a:r>
              <a:rPr lang="zh-CN" altLang="en-US" sz="2400" b="1" dirty="0"/>
              <a:t>） 系统应该保护客户的信息，以防未授权访问。</a:t>
            </a:r>
          </a:p>
          <a:p>
            <a:pPr eaLnBrk="1" hangingPunct="1">
              <a:buFontTx/>
              <a:buNone/>
            </a:pPr>
            <a:r>
              <a:rPr lang="zh-CN" altLang="en-US" sz="2400" b="1" dirty="0"/>
              <a:t>           </a:t>
            </a:r>
            <a:r>
              <a:rPr lang="zh-CN" altLang="en-US" sz="2000" b="1" dirty="0"/>
              <a:t>本章中的很多例子最初都是由巴西里约热内卢的</a:t>
            </a:r>
            <a:r>
              <a:rPr lang="en-US" altLang="zh-CN" sz="2000" b="1" dirty="0"/>
              <a:t>COPPE /</a:t>
            </a:r>
            <a:r>
              <a:rPr lang="en-US" altLang="zh-CN" sz="2000" b="1" dirty="0" err="1"/>
              <a:t>Sistemas</a:t>
            </a:r>
            <a:r>
              <a:rPr lang="en-US" altLang="zh-CN" sz="2000" b="1" dirty="0"/>
              <a:t> </a:t>
            </a:r>
            <a:r>
              <a:rPr lang="zh-CN" altLang="en-US" sz="2000" b="1" dirty="0"/>
              <a:t>实验室的</a:t>
            </a:r>
            <a:r>
              <a:rPr lang="en-US" altLang="zh-CN" sz="2000" b="1" dirty="0" err="1"/>
              <a:t>Guilherme</a:t>
            </a:r>
            <a:r>
              <a:rPr lang="en-US" altLang="zh-CN" sz="2000" b="1" dirty="0"/>
              <a:t> </a:t>
            </a:r>
            <a:r>
              <a:rPr lang="en-US" altLang="zh-CN" sz="2000" b="1" dirty="0" err="1"/>
              <a:t>Travassos</a:t>
            </a:r>
            <a:r>
              <a:rPr lang="zh-CN" altLang="en-US" sz="2000" b="1" dirty="0"/>
              <a:t>教授开发的。更多细节，以及更多丰富的例子可以从</a:t>
            </a:r>
            <a:r>
              <a:rPr lang="en-US" altLang="zh-CN" sz="2000" b="1" dirty="0" err="1"/>
              <a:t>Travassos</a:t>
            </a:r>
            <a:r>
              <a:rPr lang="en-US" altLang="zh-CN" sz="2000" b="1" dirty="0"/>
              <a:t> </a:t>
            </a:r>
            <a:r>
              <a:rPr lang="zh-CN" altLang="en-US" sz="2000" b="1" dirty="0"/>
              <a:t>教授的网站</a:t>
            </a:r>
            <a:r>
              <a:rPr lang="en-US" altLang="zh-CN" sz="2000" b="1" dirty="0"/>
              <a:t>http://www.cos.ufrj.br/~ght</a:t>
            </a:r>
            <a:r>
              <a:rPr lang="zh-CN" altLang="en-US" sz="2000" b="1" dirty="0"/>
              <a:t>中得到。</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C5E1C7C-4D31-43F9-AF93-A56D93D98200}" type="slidenum">
              <a:rPr kumimoji="0" lang="en-US" altLang="zh-CN" sz="2600">
                <a:solidFill>
                  <a:schemeClr val="bg1"/>
                </a:solidFill>
              </a:rPr>
              <a:pPr>
                <a:spcBef>
                  <a:spcPct val="0"/>
                </a:spcBef>
                <a:buClrTx/>
                <a:buSzTx/>
                <a:buFontTx/>
                <a:buNone/>
              </a:pPr>
              <a:t>40</a:t>
            </a:fld>
            <a:endParaRPr kumimoji="0" lang="en-US" altLang="zh-CN" sz="2600">
              <a:solidFill>
                <a:schemeClr val="bg1"/>
              </a:solidFill>
            </a:endParaRPr>
          </a:p>
        </p:txBody>
      </p:sp>
      <p:sp>
        <p:nvSpPr>
          <p:cNvPr id="76803" name="Rectangle 2"/>
          <p:cNvSpPr>
            <a:spLocks noGrp="1" noChangeArrowheads="1"/>
          </p:cNvSpPr>
          <p:nvPr>
            <p:ph type="title"/>
          </p:nvPr>
        </p:nvSpPr>
        <p:spPr>
          <a:xfrm>
            <a:off x="755650" y="1773238"/>
            <a:ext cx="1281113" cy="838200"/>
          </a:xfrm>
        </p:spPr>
        <p:txBody>
          <a:bodyPr/>
          <a:lstStyle/>
          <a:p>
            <a:pPr eaLnBrk="1" hangingPunct="1"/>
            <a:r>
              <a:rPr lang="zh-CN" altLang="en-US"/>
              <a:t>例子</a:t>
            </a:r>
          </a:p>
        </p:txBody>
      </p:sp>
      <p:pic>
        <p:nvPicPr>
          <p:cNvPr id="7680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1019175"/>
            <a:ext cx="7272783" cy="579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5" name="Rectangle 4"/>
          <p:cNvSpPr>
            <a:spLocks noChangeArrowheads="1"/>
          </p:cNvSpPr>
          <p:nvPr/>
        </p:nvSpPr>
        <p:spPr bwMode="auto">
          <a:xfrm>
            <a:off x="914400" y="381000"/>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3200" b="1">
                <a:solidFill>
                  <a:schemeClr val="tx2"/>
                </a:solidFill>
              </a:rPr>
              <a:t>     Chapter 6  Considering Object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CD0565B-D95C-4330-A2FE-5231A14193FD}" type="slidenum">
              <a:rPr kumimoji="0" lang="en-US" altLang="zh-CN" sz="2600">
                <a:solidFill>
                  <a:schemeClr val="bg1"/>
                </a:solidFill>
              </a:rPr>
              <a:pPr>
                <a:spcBef>
                  <a:spcPct val="0"/>
                </a:spcBef>
                <a:buClrTx/>
                <a:buSzTx/>
                <a:buFontTx/>
                <a:buNone/>
              </a:pPr>
              <a:t>41</a:t>
            </a:fld>
            <a:endParaRPr kumimoji="0" lang="en-US" altLang="zh-CN" sz="2600">
              <a:solidFill>
                <a:schemeClr val="bg1"/>
              </a:solidFill>
            </a:endParaRPr>
          </a:p>
        </p:txBody>
      </p:sp>
      <p:sp>
        <p:nvSpPr>
          <p:cNvPr id="77827" name="Rectangle 4"/>
          <p:cNvSpPr>
            <a:spLocks noChangeArrowheads="1"/>
          </p:cNvSpPr>
          <p:nvPr/>
        </p:nvSpPr>
        <p:spPr bwMode="auto">
          <a:xfrm>
            <a:off x="179388" y="0"/>
            <a:ext cx="8964612"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grpSp>
        <p:nvGrpSpPr>
          <p:cNvPr id="77828" name="Group 5"/>
          <p:cNvGrpSpPr>
            <a:grpSpLocks/>
          </p:cNvGrpSpPr>
          <p:nvPr/>
        </p:nvGrpSpPr>
        <p:grpSpPr bwMode="auto">
          <a:xfrm>
            <a:off x="0" y="0"/>
            <a:ext cx="9067800" cy="6021388"/>
            <a:chOff x="672" y="144"/>
            <a:chExt cx="5040" cy="3552"/>
          </a:xfrm>
        </p:grpSpPr>
        <p:sp>
          <p:nvSpPr>
            <p:cNvPr id="77830" name="Oval 6"/>
            <p:cNvSpPr>
              <a:spLocks noChangeArrowheads="1"/>
            </p:cNvSpPr>
            <p:nvPr/>
          </p:nvSpPr>
          <p:spPr bwMode="auto">
            <a:xfrm>
              <a:off x="1008" y="1584"/>
              <a:ext cx="912" cy="528"/>
            </a:xfrm>
            <a:prstGeom prst="ellipse">
              <a:avLst/>
            </a:prstGeom>
            <a:solidFill>
              <a:schemeClr val="bg1"/>
            </a:solidFill>
            <a:ln w="12700" cap="sq">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400" b="1">
                  <a:latin typeface="Comic Sans MS" panose="030F0702030302020204" pitchFamily="66" charset="0"/>
                </a:rPr>
                <a:t>Requirements</a:t>
              </a:r>
            </a:p>
            <a:p>
              <a:pPr algn="ctr">
                <a:spcBef>
                  <a:spcPct val="0"/>
                </a:spcBef>
                <a:buClrTx/>
                <a:buSzTx/>
                <a:buFontTx/>
                <a:buNone/>
              </a:pPr>
              <a:r>
                <a:rPr lang="en-US" altLang="zh-CN" sz="1400" b="1">
                  <a:latin typeface="Comic Sans MS" panose="030F0702030302020204" pitchFamily="66" charset="0"/>
                </a:rPr>
                <a:t>Specification</a:t>
              </a:r>
            </a:p>
          </p:txBody>
        </p:sp>
        <p:grpSp>
          <p:nvGrpSpPr>
            <p:cNvPr id="77831" name="Group 7"/>
            <p:cNvGrpSpPr>
              <a:grpSpLocks/>
            </p:cNvGrpSpPr>
            <p:nvPr/>
          </p:nvGrpSpPr>
          <p:grpSpPr bwMode="auto">
            <a:xfrm>
              <a:off x="1440" y="2064"/>
              <a:ext cx="864" cy="336"/>
              <a:chOff x="2592" y="2400"/>
              <a:chExt cx="864" cy="432"/>
            </a:xfrm>
          </p:grpSpPr>
          <p:sp>
            <p:nvSpPr>
              <p:cNvPr id="77893" name="Rectangle 8"/>
              <p:cNvSpPr>
                <a:spLocks noChangeArrowheads="1"/>
              </p:cNvSpPr>
              <p:nvPr/>
            </p:nvSpPr>
            <p:spPr bwMode="auto">
              <a:xfrm>
                <a:off x="2592" y="2400"/>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94" name="Rectangle 9"/>
              <p:cNvSpPr>
                <a:spLocks noChangeArrowheads="1"/>
              </p:cNvSpPr>
              <p:nvPr/>
            </p:nvSpPr>
            <p:spPr bwMode="auto">
              <a:xfrm>
                <a:off x="2640" y="2448"/>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95" name="Rectangle 10"/>
              <p:cNvSpPr>
                <a:spLocks noChangeArrowheads="1"/>
              </p:cNvSpPr>
              <p:nvPr/>
            </p:nvSpPr>
            <p:spPr bwMode="auto">
              <a:xfrm>
                <a:off x="2688" y="2496"/>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Scenarios</a:t>
                </a:r>
              </a:p>
            </p:txBody>
          </p:sp>
        </p:grpSp>
        <p:sp>
          <p:nvSpPr>
            <p:cNvPr id="77832" name="Text Box 11"/>
            <p:cNvSpPr txBox="1">
              <a:spLocks noChangeArrowheads="1"/>
            </p:cNvSpPr>
            <p:nvPr/>
          </p:nvSpPr>
          <p:spPr bwMode="auto">
            <a:xfrm>
              <a:off x="720" y="1248"/>
              <a:ext cx="96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Object models</a:t>
              </a:r>
            </a:p>
          </p:txBody>
        </p:sp>
        <p:sp>
          <p:nvSpPr>
            <p:cNvPr id="77833" name="Text Box 12"/>
            <p:cNvSpPr txBox="1">
              <a:spLocks noChangeArrowheads="1"/>
            </p:cNvSpPr>
            <p:nvPr/>
          </p:nvSpPr>
          <p:spPr bwMode="auto">
            <a:xfrm>
              <a:off x="1392" y="624"/>
              <a:ext cx="912" cy="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UML use case descriptions and diagrams</a:t>
              </a:r>
            </a:p>
          </p:txBody>
        </p:sp>
        <p:sp>
          <p:nvSpPr>
            <p:cNvPr id="77834" name="Text Box 13"/>
            <p:cNvSpPr txBox="1">
              <a:spLocks noChangeArrowheads="1"/>
            </p:cNvSpPr>
            <p:nvPr/>
          </p:nvSpPr>
          <p:spPr bwMode="auto">
            <a:xfrm>
              <a:off x="672" y="2640"/>
              <a:ext cx="129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Workflow diagrams</a:t>
              </a:r>
            </a:p>
          </p:txBody>
        </p:sp>
        <p:sp>
          <p:nvSpPr>
            <p:cNvPr id="77835" name="Text Box 14"/>
            <p:cNvSpPr txBox="1">
              <a:spLocks noChangeArrowheads="1"/>
            </p:cNvSpPr>
            <p:nvPr/>
          </p:nvSpPr>
          <p:spPr bwMode="auto">
            <a:xfrm>
              <a:off x="1152" y="3130"/>
              <a:ext cx="1296"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Class definitions and relationships</a:t>
              </a:r>
            </a:p>
          </p:txBody>
        </p:sp>
        <p:sp>
          <p:nvSpPr>
            <p:cNvPr id="77836" name="Line 15"/>
            <p:cNvSpPr>
              <a:spLocks noChangeShapeType="1"/>
            </p:cNvSpPr>
            <p:nvPr/>
          </p:nvSpPr>
          <p:spPr bwMode="auto">
            <a:xfrm>
              <a:off x="2400" y="144"/>
              <a:ext cx="0" cy="3552"/>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7837" name="Group 16"/>
            <p:cNvGrpSpPr>
              <a:grpSpLocks/>
            </p:cNvGrpSpPr>
            <p:nvPr/>
          </p:nvGrpSpPr>
          <p:grpSpPr bwMode="auto">
            <a:xfrm>
              <a:off x="2832" y="720"/>
              <a:ext cx="864" cy="480"/>
              <a:chOff x="2592" y="2400"/>
              <a:chExt cx="864" cy="432"/>
            </a:xfrm>
          </p:grpSpPr>
          <p:sp>
            <p:nvSpPr>
              <p:cNvPr id="77890" name="Rectangle 17"/>
              <p:cNvSpPr>
                <a:spLocks noChangeArrowheads="1"/>
              </p:cNvSpPr>
              <p:nvPr/>
            </p:nvSpPr>
            <p:spPr bwMode="auto">
              <a:xfrm>
                <a:off x="2592" y="2400"/>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91" name="Rectangle 18"/>
              <p:cNvSpPr>
                <a:spLocks noChangeArrowheads="1"/>
              </p:cNvSpPr>
              <p:nvPr/>
            </p:nvSpPr>
            <p:spPr bwMode="auto">
              <a:xfrm>
                <a:off x="2640" y="2448"/>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92" name="Rectangle 19"/>
              <p:cNvSpPr>
                <a:spLocks noChangeArrowheads="1"/>
              </p:cNvSpPr>
              <p:nvPr/>
            </p:nvSpPr>
            <p:spPr bwMode="auto">
              <a:xfrm>
                <a:off x="2688" y="2496"/>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UML activity</a:t>
                </a:r>
              </a:p>
              <a:p>
                <a:pPr algn="ctr" eaLnBrk="1" hangingPunct="1">
                  <a:spcBef>
                    <a:spcPct val="0"/>
                  </a:spcBef>
                  <a:buClrTx/>
                  <a:buSzTx/>
                  <a:buFontTx/>
                  <a:buNone/>
                </a:pPr>
                <a:r>
                  <a:rPr lang="en-US" altLang="zh-CN" sz="1400" b="1">
                    <a:latin typeface="Comic Sans MS" panose="030F0702030302020204" pitchFamily="66" charset="0"/>
                  </a:rPr>
                  <a:t>diagrams</a:t>
                </a:r>
              </a:p>
            </p:txBody>
          </p:sp>
        </p:grpSp>
        <p:grpSp>
          <p:nvGrpSpPr>
            <p:cNvPr id="77838" name="Group 20"/>
            <p:cNvGrpSpPr>
              <a:grpSpLocks/>
            </p:cNvGrpSpPr>
            <p:nvPr/>
          </p:nvGrpSpPr>
          <p:grpSpPr bwMode="auto">
            <a:xfrm>
              <a:off x="3840" y="720"/>
              <a:ext cx="864" cy="480"/>
              <a:chOff x="2592" y="2400"/>
              <a:chExt cx="864" cy="432"/>
            </a:xfrm>
          </p:grpSpPr>
          <p:sp>
            <p:nvSpPr>
              <p:cNvPr id="77887" name="Rectangle 21"/>
              <p:cNvSpPr>
                <a:spLocks noChangeArrowheads="1"/>
              </p:cNvSpPr>
              <p:nvPr/>
            </p:nvSpPr>
            <p:spPr bwMode="auto">
              <a:xfrm>
                <a:off x="2592" y="2400"/>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88" name="Rectangle 22"/>
              <p:cNvSpPr>
                <a:spLocks noChangeArrowheads="1"/>
              </p:cNvSpPr>
              <p:nvPr/>
            </p:nvSpPr>
            <p:spPr bwMode="auto">
              <a:xfrm>
                <a:off x="2640" y="2448"/>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89" name="Rectangle 23"/>
              <p:cNvSpPr>
                <a:spLocks noChangeArrowheads="1"/>
              </p:cNvSpPr>
              <p:nvPr/>
            </p:nvSpPr>
            <p:spPr bwMode="auto">
              <a:xfrm>
                <a:off x="2688" y="2496"/>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UML State</a:t>
                </a:r>
              </a:p>
              <a:p>
                <a:pPr algn="ctr" eaLnBrk="1" hangingPunct="1">
                  <a:spcBef>
                    <a:spcPct val="0"/>
                  </a:spcBef>
                  <a:buClrTx/>
                  <a:buSzTx/>
                  <a:buFontTx/>
                  <a:buNone/>
                </a:pPr>
                <a:r>
                  <a:rPr lang="en-US" altLang="zh-CN" sz="1400" b="1">
                    <a:latin typeface="Comic Sans MS" panose="030F0702030302020204" pitchFamily="66" charset="0"/>
                  </a:rPr>
                  <a:t>diagrams</a:t>
                </a:r>
              </a:p>
            </p:txBody>
          </p:sp>
        </p:grpSp>
        <p:grpSp>
          <p:nvGrpSpPr>
            <p:cNvPr id="77839" name="Group 24"/>
            <p:cNvGrpSpPr>
              <a:grpSpLocks/>
            </p:cNvGrpSpPr>
            <p:nvPr/>
          </p:nvGrpSpPr>
          <p:grpSpPr bwMode="auto">
            <a:xfrm>
              <a:off x="2592" y="1680"/>
              <a:ext cx="864" cy="480"/>
              <a:chOff x="2592" y="2400"/>
              <a:chExt cx="864" cy="432"/>
            </a:xfrm>
          </p:grpSpPr>
          <p:sp>
            <p:nvSpPr>
              <p:cNvPr id="77884" name="Rectangle 25"/>
              <p:cNvSpPr>
                <a:spLocks noChangeArrowheads="1"/>
              </p:cNvSpPr>
              <p:nvPr/>
            </p:nvSpPr>
            <p:spPr bwMode="auto">
              <a:xfrm>
                <a:off x="2592" y="2400"/>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85" name="Rectangle 26"/>
              <p:cNvSpPr>
                <a:spLocks noChangeArrowheads="1"/>
              </p:cNvSpPr>
              <p:nvPr/>
            </p:nvSpPr>
            <p:spPr bwMode="auto">
              <a:xfrm>
                <a:off x="2640" y="2448"/>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86" name="Rectangle 27"/>
              <p:cNvSpPr>
                <a:spLocks noChangeArrowheads="1"/>
              </p:cNvSpPr>
              <p:nvPr/>
            </p:nvSpPr>
            <p:spPr bwMode="auto">
              <a:xfrm>
                <a:off x="2688" y="2496"/>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UML class</a:t>
                </a:r>
              </a:p>
              <a:p>
                <a:pPr algn="ctr" eaLnBrk="1" hangingPunct="1">
                  <a:spcBef>
                    <a:spcPct val="0"/>
                  </a:spcBef>
                  <a:buClrTx/>
                  <a:buSzTx/>
                  <a:buFontTx/>
                  <a:buNone/>
                </a:pPr>
                <a:r>
                  <a:rPr lang="en-US" altLang="zh-CN" sz="1400" b="1">
                    <a:latin typeface="Comic Sans MS" panose="030F0702030302020204" pitchFamily="66" charset="0"/>
                  </a:rPr>
                  <a:t>diagrams</a:t>
                </a:r>
              </a:p>
            </p:txBody>
          </p:sp>
        </p:grpSp>
        <p:grpSp>
          <p:nvGrpSpPr>
            <p:cNvPr id="77840" name="Group 28"/>
            <p:cNvGrpSpPr>
              <a:grpSpLocks/>
            </p:cNvGrpSpPr>
            <p:nvPr/>
          </p:nvGrpSpPr>
          <p:grpSpPr bwMode="auto">
            <a:xfrm>
              <a:off x="3600" y="1680"/>
              <a:ext cx="864" cy="480"/>
              <a:chOff x="2592" y="2400"/>
              <a:chExt cx="864" cy="432"/>
            </a:xfrm>
          </p:grpSpPr>
          <p:sp>
            <p:nvSpPr>
              <p:cNvPr id="77881" name="Rectangle 29"/>
              <p:cNvSpPr>
                <a:spLocks noChangeArrowheads="1"/>
              </p:cNvSpPr>
              <p:nvPr/>
            </p:nvSpPr>
            <p:spPr bwMode="auto">
              <a:xfrm>
                <a:off x="2592" y="2400"/>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82" name="Rectangle 30"/>
              <p:cNvSpPr>
                <a:spLocks noChangeArrowheads="1"/>
              </p:cNvSpPr>
              <p:nvPr/>
            </p:nvSpPr>
            <p:spPr bwMode="auto">
              <a:xfrm>
                <a:off x="2640" y="2448"/>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83" name="Rectangle 31"/>
              <p:cNvSpPr>
                <a:spLocks noChangeArrowheads="1"/>
              </p:cNvSpPr>
              <p:nvPr/>
            </p:nvSpPr>
            <p:spPr bwMode="auto">
              <a:xfrm>
                <a:off x="2688" y="2496"/>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UML object</a:t>
                </a:r>
              </a:p>
              <a:p>
                <a:pPr algn="ctr" eaLnBrk="1" hangingPunct="1">
                  <a:spcBef>
                    <a:spcPct val="0"/>
                  </a:spcBef>
                  <a:buClrTx/>
                  <a:buSzTx/>
                  <a:buFontTx/>
                  <a:buNone/>
                </a:pPr>
                <a:r>
                  <a:rPr lang="en-US" altLang="zh-CN" sz="1400" b="1">
                    <a:latin typeface="Comic Sans MS" panose="030F0702030302020204" pitchFamily="66" charset="0"/>
                  </a:rPr>
                  <a:t>diagram</a:t>
                </a:r>
              </a:p>
            </p:txBody>
          </p:sp>
        </p:grpSp>
        <p:grpSp>
          <p:nvGrpSpPr>
            <p:cNvPr id="77841" name="Group 32"/>
            <p:cNvGrpSpPr>
              <a:grpSpLocks/>
            </p:cNvGrpSpPr>
            <p:nvPr/>
          </p:nvGrpSpPr>
          <p:grpSpPr bwMode="auto">
            <a:xfrm>
              <a:off x="2544" y="2832"/>
              <a:ext cx="864" cy="624"/>
              <a:chOff x="2592" y="2400"/>
              <a:chExt cx="864" cy="432"/>
            </a:xfrm>
          </p:grpSpPr>
          <p:sp>
            <p:nvSpPr>
              <p:cNvPr id="77878" name="Rectangle 33"/>
              <p:cNvSpPr>
                <a:spLocks noChangeArrowheads="1"/>
              </p:cNvSpPr>
              <p:nvPr/>
            </p:nvSpPr>
            <p:spPr bwMode="auto">
              <a:xfrm>
                <a:off x="2592" y="2400"/>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79" name="Rectangle 34"/>
              <p:cNvSpPr>
                <a:spLocks noChangeArrowheads="1"/>
              </p:cNvSpPr>
              <p:nvPr/>
            </p:nvSpPr>
            <p:spPr bwMode="auto">
              <a:xfrm>
                <a:off x="2640" y="2448"/>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80" name="Rectangle 35"/>
              <p:cNvSpPr>
                <a:spLocks noChangeArrowheads="1"/>
              </p:cNvSpPr>
              <p:nvPr/>
            </p:nvSpPr>
            <p:spPr bwMode="auto">
              <a:xfrm>
                <a:off x="2688" y="2496"/>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UML </a:t>
                </a:r>
              </a:p>
              <a:p>
                <a:pPr algn="ctr" eaLnBrk="1" hangingPunct="1">
                  <a:spcBef>
                    <a:spcPct val="0"/>
                  </a:spcBef>
                  <a:buClrTx/>
                  <a:buSzTx/>
                  <a:buFontTx/>
                  <a:buNone/>
                </a:pPr>
                <a:r>
                  <a:rPr lang="en-US" altLang="zh-CN" sz="1400" b="1">
                    <a:latin typeface="Comic Sans MS" panose="030F0702030302020204" pitchFamily="66" charset="0"/>
                  </a:rPr>
                  <a:t>sequence</a:t>
                </a:r>
              </a:p>
              <a:p>
                <a:pPr algn="ctr" eaLnBrk="1" hangingPunct="1">
                  <a:spcBef>
                    <a:spcPct val="0"/>
                  </a:spcBef>
                  <a:buClrTx/>
                  <a:buSzTx/>
                  <a:buFontTx/>
                  <a:buNone/>
                </a:pPr>
                <a:r>
                  <a:rPr lang="en-US" altLang="zh-CN" sz="1400" b="1">
                    <a:latin typeface="Comic Sans MS" panose="030F0702030302020204" pitchFamily="66" charset="0"/>
                  </a:rPr>
                  <a:t>diagrams</a:t>
                </a:r>
              </a:p>
            </p:txBody>
          </p:sp>
        </p:grpSp>
        <p:grpSp>
          <p:nvGrpSpPr>
            <p:cNvPr id="77842" name="Group 36"/>
            <p:cNvGrpSpPr>
              <a:grpSpLocks/>
            </p:cNvGrpSpPr>
            <p:nvPr/>
          </p:nvGrpSpPr>
          <p:grpSpPr bwMode="auto">
            <a:xfrm>
              <a:off x="3552" y="2832"/>
              <a:ext cx="864" cy="576"/>
              <a:chOff x="2592" y="2400"/>
              <a:chExt cx="864" cy="432"/>
            </a:xfrm>
          </p:grpSpPr>
          <p:sp>
            <p:nvSpPr>
              <p:cNvPr id="77875" name="Rectangle 37"/>
              <p:cNvSpPr>
                <a:spLocks noChangeArrowheads="1"/>
              </p:cNvSpPr>
              <p:nvPr/>
            </p:nvSpPr>
            <p:spPr bwMode="auto">
              <a:xfrm>
                <a:off x="2592" y="2400"/>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76" name="Rectangle 38"/>
              <p:cNvSpPr>
                <a:spLocks noChangeArrowheads="1"/>
              </p:cNvSpPr>
              <p:nvPr/>
            </p:nvSpPr>
            <p:spPr bwMode="auto">
              <a:xfrm>
                <a:off x="2640" y="2448"/>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77" name="Rectangle 39"/>
              <p:cNvSpPr>
                <a:spLocks noChangeArrowheads="1"/>
              </p:cNvSpPr>
              <p:nvPr/>
            </p:nvSpPr>
            <p:spPr bwMode="auto">
              <a:xfrm>
                <a:off x="2688" y="2496"/>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UML </a:t>
                </a:r>
              </a:p>
              <a:p>
                <a:pPr algn="ctr" eaLnBrk="1" hangingPunct="1">
                  <a:spcBef>
                    <a:spcPct val="0"/>
                  </a:spcBef>
                  <a:buClrTx/>
                  <a:buSzTx/>
                  <a:buFontTx/>
                  <a:buNone/>
                </a:pPr>
                <a:r>
                  <a:rPr lang="en-US" altLang="zh-CN" sz="1400" b="1">
                    <a:latin typeface="Comic Sans MS" panose="030F0702030302020204" pitchFamily="66" charset="0"/>
                  </a:rPr>
                  <a:t>collaboration</a:t>
                </a:r>
              </a:p>
              <a:p>
                <a:pPr algn="ctr" eaLnBrk="1" hangingPunct="1">
                  <a:spcBef>
                    <a:spcPct val="0"/>
                  </a:spcBef>
                  <a:buClrTx/>
                  <a:buSzTx/>
                  <a:buFontTx/>
                  <a:buNone/>
                </a:pPr>
                <a:r>
                  <a:rPr lang="en-US" altLang="zh-CN" sz="1400" b="1">
                    <a:latin typeface="Comic Sans MS" panose="030F0702030302020204" pitchFamily="66" charset="0"/>
                  </a:rPr>
                  <a:t>diagram</a:t>
                </a:r>
              </a:p>
            </p:txBody>
          </p:sp>
        </p:grpSp>
        <p:sp>
          <p:nvSpPr>
            <p:cNvPr id="77843" name="Line 40"/>
            <p:cNvSpPr>
              <a:spLocks noChangeShapeType="1"/>
            </p:cNvSpPr>
            <p:nvPr/>
          </p:nvSpPr>
          <p:spPr bwMode="auto">
            <a:xfrm>
              <a:off x="4800" y="144"/>
              <a:ext cx="0" cy="3552"/>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44" name="Text Box 41"/>
            <p:cNvSpPr txBox="1">
              <a:spLocks noChangeArrowheads="1"/>
            </p:cNvSpPr>
            <p:nvPr/>
          </p:nvSpPr>
          <p:spPr bwMode="auto">
            <a:xfrm rot="10800000">
              <a:off x="2401" y="719"/>
              <a:ext cx="220" cy="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vert="eaVert"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STATES</a:t>
              </a:r>
            </a:p>
          </p:txBody>
        </p:sp>
        <p:sp>
          <p:nvSpPr>
            <p:cNvPr id="77845" name="Text Box 42"/>
            <p:cNvSpPr txBox="1">
              <a:spLocks noChangeArrowheads="1"/>
            </p:cNvSpPr>
            <p:nvPr/>
          </p:nvSpPr>
          <p:spPr bwMode="auto">
            <a:xfrm rot="10800000">
              <a:off x="4514" y="1288"/>
              <a:ext cx="220" cy="1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vert="eaVert"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CLASS STRUCTRUE</a:t>
              </a:r>
            </a:p>
          </p:txBody>
        </p:sp>
        <p:sp>
          <p:nvSpPr>
            <p:cNvPr id="77846" name="Text Box 43"/>
            <p:cNvSpPr txBox="1">
              <a:spLocks noChangeArrowheads="1"/>
            </p:cNvSpPr>
            <p:nvPr/>
          </p:nvSpPr>
          <p:spPr bwMode="auto">
            <a:xfrm rot="10800000">
              <a:off x="4514" y="2701"/>
              <a:ext cx="220" cy="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vert="eaVert"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INTERACTIONS</a:t>
              </a:r>
            </a:p>
          </p:txBody>
        </p:sp>
        <p:grpSp>
          <p:nvGrpSpPr>
            <p:cNvPr id="77847" name="Group 44"/>
            <p:cNvGrpSpPr>
              <a:grpSpLocks/>
            </p:cNvGrpSpPr>
            <p:nvPr/>
          </p:nvGrpSpPr>
          <p:grpSpPr bwMode="auto">
            <a:xfrm>
              <a:off x="4848" y="720"/>
              <a:ext cx="864" cy="576"/>
              <a:chOff x="2592" y="2400"/>
              <a:chExt cx="864" cy="432"/>
            </a:xfrm>
          </p:grpSpPr>
          <p:sp>
            <p:nvSpPr>
              <p:cNvPr id="77872" name="Rectangle 45"/>
              <p:cNvSpPr>
                <a:spLocks noChangeArrowheads="1"/>
              </p:cNvSpPr>
              <p:nvPr/>
            </p:nvSpPr>
            <p:spPr bwMode="auto">
              <a:xfrm>
                <a:off x="2592" y="2400"/>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73" name="Rectangle 46"/>
              <p:cNvSpPr>
                <a:spLocks noChangeArrowheads="1"/>
              </p:cNvSpPr>
              <p:nvPr/>
            </p:nvSpPr>
            <p:spPr bwMode="auto">
              <a:xfrm>
                <a:off x="2640" y="2448"/>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74" name="Rectangle 47"/>
              <p:cNvSpPr>
                <a:spLocks noChangeArrowheads="1"/>
              </p:cNvSpPr>
              <p:nvPr/>
            </p:nvSpPr>
            <p:spPr bwMode="auto">
              <a:xfrm>
                <a:off x="2688" y="2496"/>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UML package</a:t>
                </a:r>
              </a:p>
              <a:p>
                <a:pPr algn="ctr" eaLnBrk="1" hangingPunct="1">
                  <a:spcBef>
                    <a:spcPct val="0"/>
                  </a:spcBef>
                  <a:buClrTx/>
                  <a:buSzTx/>
                  <a:buFontTx/>
                  <a:buNone/>
                </a:pPr>
                <a:r>
                  <a:rPr lang="en-US" altLang="zh-CN" sz="1400" b="1">
                    <a:latin typeface="Comic Sans MS" panose="030F0702030302020204" pitchFamily="66" charset="0"/>
                  </a:rPr>
                  <a:t>diagrams</a:t>
                </a:r>
              </a:p>
            </p:txBody>
          </p:sp>
        </p:grpSp>
        <p:grpSp>
          <p:nvGrpSpPr>
            <p:cNvPr id="77848" name="Group 48"/>
            <p:cNvGrpSpPr>
              <a:grpSpLocks/>
            </p:cNvGrpSpPr>
            <p:nvPr/>
          </p:nvGrpSpPr>
          <p:grpSpPr bwMode="auto">
            <a:xfrm>
              <a:off x="4848" y="1680"/>
              <a:ext cx="864" cy="624"/>
              <a:chOff x="2592" y="2400"/>
              <a:chExt cx="864" cy="432"/>
            </a:xfrm>
          </p:grpSpPr>
          <p:sp>
            <p:nvSpPr>
              <p:cNvPr id="77869" name="Rectangle 49"/>
              <p:cNvSpPr>
                <a:spLocks noChangeArrowheads="1"/>
              </p:cNvSpPr>
              <p:nvPr/>
            </p:nvSpPr>
            <p:spPr bwMode="auto">
              <a:xfrm>
                <a:off x="2592" y="2400"/>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70" name="Rectangle 50"/>
              <p:cNvSpPr>
                <a:spLocks noChangeArrowheads="1"/>
              </p:cNvSpPr>
              <p:nvPr/>
            </p:nvSpPr>
            <p:spPr bwMode="auto">
              <a:xfrm>
                <a:off x="2640" y="2448"/>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71" name="Rectangle 51"/>
              <p:cNvSpPr>
                <a:spLocks noChangeArrowheads="1"/>
              </p:cNvSpPr>
              <p:nvPr/>
            </p:nvSpPr>
            <p:spPr bwMode="auto">
              <a:xfrm>
                <a:off x="2688" y="2496"/>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UML</a:t>
                </a:r>
              </a:p>
              <a:p>
                <a:pPr algn="ctr" eaLnBrk="1" hangingPunct="1">
                  <a:spcBef>
                    <a:spcPct val="0"/>
                  </a:spcBef>
                  <a:buClrTx/>
                  <a:buSzTx/>
                  <a:buFontTx/>
                  <a:buNone/>
                </a:pPr>
                <a:r>
                  <a:rPr lang="en-US" altLang="zh-CN" sz="1400" b="1">
                    <a:latin typeface="Comic Sans MS" panose="030F0702030302020204" pitchFamily="66" charset="0"/>
                  </a:rPr>
                  <a:t>Component</a:t>
                </a:r>
              </a:p>
              <a:p>
                <a:pPr algn="ctr" eaLnBrk="1" hangingPunct="1">
                  <a:spcBef>
                    <a:spcPct val="0"/>
                  </a:spcBef>
                  <a:buClrTx/>
                  <a:buSzTx/>
                  <a:buFontTx/>
                  <a:buNone/>
                </a:pPr>
                <a:r>
                  <a:rPr lang="en-US" altLang="zh-CN" sz="1400" b="1">
                    <a:latin typeface="Comic Sans MS" panose="030F0702030302020204" pitchFamily="66" charset="0"/>
                  </a:rPr>
                  <a:t>diagrams</a:t>
                </a:r>
              </a:p>
            </p:txBody>
          </p:sp>
        </p:grpSp>
        <p:grpSp>
          <p:nvGrpSpPr>
            <p:cNvPr id="77849" name="Group 52"/>
            <p:cNvGrpSpPr>
              <a:grpSpLocks/>
            </p:cNvGrpSpPr>
            <p:nvPr/>
          </p:nvGrpSpPr>
          <p:grpSpPr bwMode="auto">
            <a:xfrm>
              <a:off x="4848" y="2832"/>
              <a:ext cx="864" cy="624"/>
              <a:chOff x="2592" y="2400"/>
              <a:chExt cx="864" cy="432"/>
            </a:xfrm>
          </p:grpSpPr>
          <p:sp>
            <p:nvSpPr>
              <p:cNvPr id="77866" name="Rectangle 53"/>
              <p:cNvSpPr>
                <a:spLocks noChangeArrowheads="1"/>
              </p:cNvSpPr>
              <p:nvPr/>
            </p:nvSpPr>
            <p:spPr bwMode="auto">
              <a:xfrm>
                <a:off x="2592" y="2400"/>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67" name="Rectangle 54"/>
              <p:cNvSpPr>
                <a:spLocks noChangeArrowheads="1"/>
              </p:cNvSpPr>
              <p:nvPr/>
            </p:nvSpPr>
            <p:spPr bwMode="auto">
              <a:xfrm>
                <a:off x="2640" y="2448"/>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68" name="Rectangle 55"/>
              <p:cNvSpPr>
                <a:spLocks noChangeArrowheads="1"/>
              </p:cNvSpPr>
              <p:nvPr/>
            </p:nvSpPr>
            <p:spPr bwMode="auto">
              <a:xfrm>
                <a:off x="2688" y="2496"/>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UML</a:t>
                </a:r>
              </a:p>
              <a:p>
                <a:pPr algn="ctr" eaLnBrk="1" hangingPunct="1">
                  <a:spcBef>
                    <a:spcPct val="0"/>
                  </a:spcBef>
                  <a:buClrTx/>
                  <a:buSzTx/>
                  <a:buFontTx/>
                  <a:buNone/>
                </a:pPr>
                <a:r>
                  <a:rPr lang="en-US" altLang="zh-CN" sz="1400" b="1">
                    <a:latin typeface="Comic Sans MS" panose="030F0702030302020204" pitchFamily="66" charset="0"/>
                  </a:rPr>
                  <a:t>deployment</a:t>
                </a:r>
              </a:p>
              <a:p>
                <a:pPr algn="ctr" eaLnBrk="1" hangingPunct="1">
                  <a:spcBef>
                    <a:spcPct val="0"/>
                  </a:spcBef>
                  <a:buClrTx/>
                  <a:buSzTx/>
                  <a:buFontTx/>
                  <a:buNone/>
                </a:pPr>
                <a:r>
                  <a:rPr lang="en-US" altLang="zh-CN" sz="1400" b="1">
                    <a:latin typeface="Comic Sans MS" panose="030F0702030302020204" pitchFamily="66" charset="0"/>
                  </a:rPr>
                  <a:t>diagrams</a:t>
                </a:r>
              </a:p>
            </p:txBody>
          </p:sp>
        </p:grpSp>
        <p:sp>
          <p:nvSpPr>
            <p:cNvPr id="77850" name="Text Box 56"/>
            <p:cNvSpPr txBox="1">
              <a:spLocks noChangeArrowheads="1"/>
            </p:cNvSpPr>
            <p:nvPr/>
          </p:nvSpPr>
          <p:spPr bwMode="auto">
            <a:xfrm>
              <a:off x="1056" y="240"/>
              <a:ext cx="1200"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latin typeface="Comic Sans MS" panose="030F0702030302020204" pitchFamily="66" charset="0"/>
                </a:rPr>
                <a:t>Requirements</a:t>
              </a:r>
            </a:p>
          </p:txBody>
        </p:sp>
        <p:sp>
          <p:nvSpPr>
            <p:cNvPr id="77851" name="Text Box 57"/>
            <p:cNvSpPr txBox="1">
              <a:spLocks noChangeArrowheads="1"/>
            </p:cNvSpPr>
            <p:nvPr/>
          </p:nvSpPr>
          <p:spPr bwMode="auto">
            <a:xfrm>
              <a:off x="2592" y="240"/>
              <a:ext cx="1200"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latin typeface="Comic Sans MS" panose="030F0702030302020204" pitchFamily="66" charset="0"/>
                </a:rPr>
                <a:t>Design</a:t>
              </a:r>
            </a:p>
          </p:txBody>
        </p:sp>
        <p:sp>
          <p:nvSpPr>
            <p:cNvPr id="77852" name="Text Box 58"/>
            <p:cNvSpPr txBox="1">
              <a:spLocks noChangeArrowheads="1"/>
            </p:cNvSpPr>
            <p:nvPr/>
          </p:nvSpPr>
          <p:spPr bwMode="auto">
            <a:xfrm>
              <a:off x="4944" y="240"/>
              <a:ext cx="624"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1800">
                  <a:latin typeface="Comic Sans MS" panose="030F0702030302020204" pitchFamily="66" charset="0"/>
                </a:rPr>
                <a:t>体系架构</a:t>
              </a:r>
            </a:p>
          </p:txBody>
        </p:sp>
        <p:sp>
          <p:nvSpPr>
            <p:cNvPr id="77853" name="Line 59"/>
            <p:cNvSpPr>
              <a:spLocks noChangeShapeType="1"/>
            </p:cNvSpPr>
            <p:nvPr/>
          </p:nvSpPr>
          <p:spPr bwMode="auto">
            <a:xfrm flipH="1">
              <a:off x="1680" y="1056"/>
              <a:ext cx="288" cy="528"/>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4" name="Line 60"/>
            <p:cNvSpPr>
              <a:spLocks noChangeShapeType="1"/>
            </p:cNvSpPr>
            <p:nvPr/>
          </p:nvSpPr>
          <p:spPr bwMode="auto">
            <a:xfrm>
              <a:off x="1200" y="1392"/>
              <a:ext cx="144" cy="192"/>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5" name="Line 61"/>
            <p:cNvSpPr>
              <a:spLocks noChangeShapeType="1"/>
            </p:cNvSpPr>
            <p:nvPr/>
          </p:nvSpPr>
          <p:spPr bwMode="auto">
            <a:xfrm flipV="1">
              <a:off x="1392" y="2400"/>
              <a:ext cx="96" cy="288"/>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6" name="Line 62"/>
            <p:cNvSpPr>
              <a:spLocks noChangeShapeType="1"/>
            </p:cNvSpPr>
            <p:nvPr/>
          </p:nvSpPr>
          <p:spPr bwMode="auto">
            <a:xfrm flipV="1">
              <a:off x="2064" y="2400"/>
              <a:ext cx="96" cy="816"/>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7" name="Line 63"/>
            <p:cNvSpPr>
              <a:spLocks noChangeShapeType="1"/>
            </p:cNvSpPr>
            <p:nvPr/>
          </p:nvSpPr>
          <p:spPr bwMode="auto">
            <a:xfrm flipV="1">
              <a:off x="1824" y="1200"/>
              <a:ext cx="1104" cy="480"/>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8" name="Line 64"/>
            <p:cNvSpPr>
              <a:spLocks noChangeShapeType="1"/>
            </p:cNvSpPr>
            <p:nvPr/>
          </p:nvSpPr>
          <p:spPr bwMode="auto">
            <a:xfrm flipV="1">
              <a:off x="2976" y="1200"/>
              <a:ext cx="960" cy="480"/>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9" name="Line 65"/>
            <p:cNvSpPr>
              <a:spLocks noChangeShapeType="1"/>
            </p:cNvSpPr>
            <p:nvPr/>
          </p:nvSpPr>
          <p:spPr bwMode="auto">
            <a:xfrm flipV="1">
              <a:off x="4224" y="1200"/>
              <a:ext cx="144" cy="480"/>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60" name="Line 66"/>
            <p:cNvSpPr>
              <a:spLocks noChangeShapeType="1"/>
            </p:cNvSpPr>
            <p:nvPr/>
          </p:nvSpPr>
          <p:spPr bwMode="auto">
            <a:xfrm flipV="1">
              <a:off x="2304" y="2160"/>
              <a:ext cx="384" cy="96"/>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61" name="Line 67"/>
            <p:cNvSpPr>
              <a:spLocks noChangeShapeType="1"/>
            </p:cNvSpPr>
            <p:nvPr/>
          </p:nvSpPr>
          <p:spPr bwMode="auto">
            <a:xfrm>
              <a:off x="2304" y="2304"/>
              <a:ext cx="576" cy="528"/>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62" name="Line 68"/>
            <p:cNvSpPr>
              <a:spLocks noChangeShapeType="1"/>
            </p:cNvSpPr>
            <p:nvPr/>
          </p:nvSpPr>
          <p:spPr bwMode="auto">
            <a:xfrm>
              <a:off x="3408" y="2160"/>
              <a:ext cx="384" cy="672"/>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63" name="Line 69"/>
            <p:cNvSpPr>
              <a:spLocks noChangeShapeType="1"/>
            </p:cNvSpPr>
            <p:nvPr/>
          </p:nvSpPr>
          <p:spPr bwMode="auto">
            <a:xfrm>
              <a:off x="3168" y="2160"/>
              <a:ext cx="0" cy="672"/>
            </a:xfrm>
            <a:prstGeom prst="line">
              <a:avLst/>
            </a:prstGeom>
            <a:noFill/>
            <a:ln w="12700" cap="sq">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64" name="Arc 70"/>
            <p:cNvSpPr>
              <a:spLocks/>
            </p:cNvSpPr>
            <p:nvPr/>
          </p:nvSpPr>
          <p:spPr bwMode="auto">
            <a:xfrm rot="10800000" flipV="1">
              <a:off x="3264" y="2640"/>
              <a:ext cx="336" cy="201"/>
            </a:xfrm>
            <a:custGeom>
              <a:avLst/>
              <a:gdLst>
                <a:gd name="T0" fmla="*/ 0 w 43200"/>
                <a:gd name="T1" fmla="*/ 0 h 22588"/>
                <a:gd name="T2" fmla="*/ 0 w 43200"/>
                <a:gd name="T3" fmla="*/ 0 h 22588"/>
                <a:gd name="T4" fmla="*/ 0 w 43200"/>
                <a:gd name="T5" fmla="*/ 0 h 22588"/>
                <a:gd name="T6" fmla="*/ 0 60000 65536"/>
                <a:gd name="T7" fmla="*/ 0 60000 65536"/>
                <a:gd name="T8" fmla="*/ 0 60000 65536"/>
                <a:gd name="T9" fmla="*/ 0 w 43200"/>
                <a:gd name="T10" fmla="*/ 0 h 22588"/>
                <a:gd name="T11" fmla="*/ 43200 w 43200"/>
                <a:gd name="T12" fmla="*/ 22588 h 22588"/>
              </a:gdLst>
              <a:ahLst/>
              <a:cxnLst>
                <a:cxn ang="T6">
                  <a:pos x="T0" y="T1"/>
                </a:cxn>
                <a:cxn ang="T7">
                  <a:pos x="T2" y="T3"/>
                </a:cxn>
                <a:cxn ang="T8">
                  <a:pos x="T4" y="T5"/>
                </a:cxn>
              </a:cxnLst>
              <a:rect l="T9" t="T10" r="T11" b="T12"/>
              <a:pathLst>
                <a:path w="43200" h="22588" fill="none" extrusionOk="0">
                  <a:moveTo>
                    <a:pt x="22" y="22588"/>
                  </a:moveTo>
                  <a:cubicBezTo>
                    <a:pt x="7" y="22258"/>
                    <a:pt x="0" y="21929"/>
                    <a:pt x="0" y="21600"/>
                  </a:cubicBezTo>
                  <a:cubicBezTo>
                    <a:pt x="0" y="9670"/>
                    <a:pt x="9670" y="0"/>
                    <a:pt x="21600" y="0"/>
                  </a:cubicBezTo>
                  <a:cubicBezTo>
                    <a:pt x="33529" y="0"/>
                    <a:pt x="43200" y="9670"/>
                    <a:pt x="43200" y="21600"/>
                  </a:cubicBezTo>
                  <a:cubicBezTo>
                    <a:pt x="43200" y="21924"/>
                    <a:pt x="43192" y="22248"/>
                    <a:pt x="43178" y="22573"/>
                  </a:cubicBezTo>
                </a:path>
                <a:path w="43200" h="22588" stroke="0" extrusionOk="0">
                  <a:moveTo>
                    <a:pt x="22" y="22588"/>
                  </a:moveTo>
                  <a:cubicBezTo>
                    <a:pt x="7" y="22258"/>
                    <a:pt x="0" y="21929"/>
                    <a:pt x="0" y="21600"/>
                  </a:cubicBezTo>
                  <a:cubicBezTo>
                    <a:pt x="0" y="9670"/>
                    <a:pt x="9670" y="0"/>
                    <a:pt x="21600" y="0"/>
                  </a:cubicBezTo>
                  <a:cubicBezTo>
                    <a:pt x="33529" y="0"/>
                    <a:pt x="43200" y="9670"/>
                    <a:pt x="43200" y="21600"/>
                  </a:cubicBezTo>
                  <a:cubicBezTo>
                    <a:pt x="43200" y="21924"/>
                    <a:pt x="43192" y="22248"/>
                    <a:pt x="43178" y="22573"/>
                  </a:cubicBezTo>
                  <a:lnTo>
                    <a:pt x="21600" y="21600"/>
                  </a:lnTo>
                  <a:lnTo>
                    <a:pt x="22" y="22588"/>
                  </a:lnTo>
                  <a:close/>
                </a:path>
              </a:pathLst>
            </a:custGeom>
            <a:noFill/>
            <a:ln w="12700" cap="sq">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7865" name="Arc 71"/>
            <p:cNvSpPr>
              <a:spLocks/>
            </p:cNvSpPr>
            <p:nvPr/>
          </p:nvSpPr>
          <p:spPr bwMode="auto">
            <a:xfrm rot="10800000" flipV="1">
              <a:off x="3360" y="1479"/>
              <a:ext cx="336" cy="201"/>
            </a:xfrm>
            <a:custGeom>
              <a:avLst/>
              <a:gdLst>
                <a:gd name="T0" fmla="*/ 0 w 43200"/>
                <a:gd name="T1" fmla="*/ 0 h 22588"/>
                <a:gd name="T2" fmla="*/ 0 w 43200"/>
                <a:gd name="T3" fmla="*/ 0 h 22588"/>
                <a:gd name="T4" fmla="*/ 0 w 43200"/>
                <a:gd name="T5" fmla="*/ 0 h 22588"/>
                <a:gd name="T6" fmla="*/ 0 60000 65536"/>
                <a:gd name="T7" fmla="*/ 0 60000 65536"/>
                <a:gd name="T8" fmla="*/ 0 60000 65536"/>
                <a:gd name="T9" fmla="*/ 0 w 43200"/>
                <a:gd name="T10" fmla="*/ 0 h 22588"/>
                <a:gd name="T11" fmla="*/ 43200 w 43200"/>
                <a:gd name="T12" fmla="*/ 22588 h 22588"/>
              </a:gdLst>
              <a:ahLst/>
              <a:cxnLst>
                <a:cxn ang="T6">
                  <a:pos x="T0" y="T1"/>
                </a:cxn>
                <a:cxn ang="T7">
                  <a:pos x="T2" y="T3"/>
                </a:cxn>
                <a:cxn ang="T8">
                  <a:pos x="T4" y="T5"/>
                </a:cxn>
              </a:cxnLst>
              <a:rect l="T9" t="T10" r="T11" b="T12"/>
              <a:pathLst>
                <a:path w="43200" h="22588" fill="none" extrusionOk="0">
                  <a:moveTo>
                    <a:pt x="22" y="22588"/>
                  </a:moveTo>
                  <a:cubicBezTo>
                    <a:pt x="7" y="22258"/>
                    <a:pt x="0" y="21929"/>
                    <a:pt x="0" y="21600"/>
                  </a:cubicBezTo>
                  <a:cubicBezTo>
                    <a:pt x="0" y="9670"/>
                    <a:pt x="9670" y="0"/>
                    <a:pt x="21600" y="0"/>
                  </a:cubicBezTo>
                  <a:cubicBezTo>
                    <a:pt x="33529" y="0"/>
                    <a:pt x="43200" y="9670"/>
                    <a:pt x="43200" y="21600"/>
                  </a:cubicBezTo>
                  <a:cubicBezTo>
                    <a:pt x="43200" y="21924"/>
                    <a:pt x="43192" y="22248"/>
                    <a:pt x="43178" y="22573"/>
                  </a:cubicBezTo>
                </a:path>
                <a:path w="43200" h="22588" stroke="0" extrusionOk="0">
                  <a:moveTo>
                    <a:pt x="22" y="22588"/>
                  </a:moveTo>
                  <a:cubicBezTo>
                    <a:pt x="7" y="22258"/>
                    <a:pt x="0" y="21929"/>
                    <a:pt x="0" y="21600"/>
                  </a:cubicBezTo>
                  <a:cubicBezTo>
                    <a:pt x="0" y="9670"/>
                    <a:pt x="9670" y="0"/>
                    <a:pt x="21600" y="0"/>
                  </a:cubicBezTo>
                  <a:cubicBezTo>
                    <a:pt x="33529" y="0"/>
                    <a:pt x="43200" y="9670"/>
                    <a:pt x="43200" y="21600"/>
                  </a:cubicBezTo>
                  <a:cubicBezTo>
                    <a:pt x="43200" y="21924"/>
                    <a:pt x="43192" y="22248"/>
                    <a:pt x="43178" y="22573"/>
                  </a:cubicBezTo>
                  <a:lnTo>
                    <a:pt x="21600" y="21600"/>
                  </a:lnTo>
                  <a:lnTo>
                    <a:pt x="22" y="22588"/>
                  </a:lnTo>
                  <a:close/>
                </a:path>
              </a:pathLst>
            </a:custGeom>
            <a:noFill/>
            <a:ln w="12700" cap="sq">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77829" name="Rectangle 72"/>
          <p:cNvSpPr>
            <a:spLocks noChangeArrowheads="1"/>
          </p:cNvSpPr>
          <p:nvPr/>
        </p:nvSpPr>
        <p:spPr bwMode="auto">
          <a:xfrm>
            <a:off x="0" y="6002176"/>
            <a:ext cx="9144000" cy="887160"/>
          </a:xfrm>
          <a:prstGeom prst="rect">
            <a:avLst/>
          </a:prstGeom>
          <a:noFill/>
          <a:ln w="9525">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2400" b="1" dirty="0">
                <a:solidFill>
                  <a:schemeClr val="bg2"/>
                </a:solidFill>
              </a:rPr>
              <a:t>Fig 6.16 How UML supports the development process</a:t>
            </a:r>
          </a:p>
          <a:p>
            <a:pPr eaLnBrk="1" hangingPunct="1">
              <a:lnSpc>
                <a:spcPct val="90000"/>
              </a:lnSpc>
              <a:spcBef>
                <a:spcPct val="0"/>
              </a:spcBef>
              <a:buClrTx/>
              <a:buSzTx/>
              <a:buFontTx/>
              <a:buNone/>
            </a:pPr>
            <a:r>
              <a:rPr lang="zh-CN" altLang="en-US" sz="2400" b="1" dirty="0">
                <a:solidFill>
                  <a:schemeClr val="bg2"/>
                </a:solidFill>
              </a:rPr>
              <a:t>（上图：若软件系统规模较小，则可以直接全面进入一般设计阶段）</a:t>
            </a:r>
            <a:endParaRPr lang="en-US" altLang="zh-CN" sz="2400" b="1" dirty="0">
              <a:solidFill>
                <a:schemeClr val="bg2"/>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90384C2-9A35-462A-9B26-03BAFCD5E364}" type="slidenum">
              <a:rPr kumimoji="0" lang="en-US" altLang="zh-CN" sz="2600">
                <a:solidFill>
                  <a:schemeClr val="bg1"/>
                </a:solidFill>
              </a:rPr>
              <a:pPr>
                <a:spcBef>
                  <a:spcPct val="0"/>
                </a:spcBef>
                <a:buClrTx/>
                <a:buSzTx/>
                <a:buFontTx/>
                <a:buNone/>
              </a:pPr>
              <a:t>42</a:t>
            </a:fld>
            <a:endParaRPr kumimoji="0" lang="en-US" altLang="zh-CN" sz="2600">
              <a:solidFill>
                <a:schemeClr val="bg1"/>
              </a:solidFill>
            </a:endParaRPr>
          </a:p>
        </p:txBody>
      </p:sp>
      <p:sp>
        <p:nvSpPr>
          <p:cNvPr id="79875" name="Rectangle 2"/>
          <p:cNvSpPr>
            <a:spLocks noGrp="1" noChangeArrowheads="1"/>
          </p:cNvSpPr>
          <p:nvPr>
            <p:ph type="title"/>
          </p:nvPr>
        </p:nvSpPr>
        <p:spPr/>
        <p:txBody>
          <a:bodyPr/>
          <a:lstStyle/>
          <a:p>
            <a:pPr eaLnBrk="1" hangingPunct="1"/>
            <a:r>
              <a:rPr lang="en-US" altLang="zh-CN" sz="3200"/>
              <a:t>     Chapter 6  Considering Object</a:t>
            </a:r>
          </a:p>
        </p:txBody>
      </p:sp>
      <p:sp>
        <p:nvSpPr>
          <p:cNvPr id="79876"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a:t>6.4+  OO System Design</a:t>
            </a:r>
            <a:r>
              <a:rPr lang="zh-CN" altLang="en-US" sz="2400" b="1" dirty="0"/>
              <a:t>（</a:t>
            </a:r>
            <a:r>
              <a:rPr lang="en-US" altLang="zh-CN" sz="2400" b="1" dirty="0"/>
              <a:t>OO</a:t>
            </a:r>
            <a:r>
              <a:rPr lang="zh-CN" altLang="en-US" sz="2400" b="1" dirty="0"/>
              <a:t>系统设计）</a:t>
            </a:r>
            <a:r>
              <a:rPr lang="zh-CN" altLang="en-US" b="1" dirty="0"/>
              <a:t> </a:t>
            </a:r>
          </a:p>
          <a:p>
            <a:pPr eaLnBrk="1" hangingPunct="1">
              <a:buFontTx/>
              <a:buNone/>
            </a:pPr>
            <a:r>
              <a:rPr lang="en-US" altLang="zh-CN" b="1" dirty="0"/>
              <a:t>1. Introduction </a:t>
            </a:r>
          </a:p>
          <a:p>
            <a:pPr eaLnBrk="1" hangingPunct="1">
              <a:buFontTx/>
              <a:buNone/>
            </a:pPr>
            <a:r>
              <a:rPr lang="en-US" altLang="zh-CN" sz="2400" b="1" dirty="0">
                <a:solidFill>
                  <a:schemeClr val="bg2"/>
                </a:solidFill>
                <a:sym typeface="Wingdings 2" panose="05020102010507070707" pitchFamily="18" charset="2"/>
              </a:rPr>
              <a:t>  purpose(of OO system design) </a:t>
            </a:r>
          </a:p>
          <a:p>
            <a:pPr eaLnBrk="1" hangingPunct="1">
              <a:buFontTx/>
              <a:buNone/>
            </a:pPr>
            <a:r>
              <a:rPr lang="en-US" altLang="zh-CN" sz="2400" b="1" dirty="0">
                <a:solidFill>
                  <a:schemeClr val="bg2"/>
                </a:solidFill>
                <a:sym typeface="Wingdings 2" panose="05020102010507070707" pitchFamily="18" charset="2"/>
              </a:rPr>
              <a:t>     requirement            system design</a:t>
            </a:r>
          </a:p>
          <a:p>
            <a:pPr eaLnBrk="1" hangingPunct="1">
              <a:buFontTx/>
              <a:buNone/>
            </a:pPr>
            <a:r>
              <a:rPr lang="en-US" altLang="zh-CN" sz="2400" b="1" dirty="0">
                <a:solidFill>
                  <a:schemeClr val="bg2"/>
                </a:solidFill>
                <a:sym typeface="Wingdings 2" panose="05020102010507070707" pitchFamily="18" charset="2"/>
              </a:rPr>
              <a:t>      </a:t>
            </a:r>
            <a:r>
              <a:rPr lang="en-US" altLang="zh-CN" sz="3200" b="1" baseline="40000" dirty="0">
                <a:solidFill>
                  <a:schemeClr val="bg2"/>
                </a:solidFill>
                <a:sym typeface="Wingdings 2" panose="05020102010507070707" pitchFamily="18" charset="2"/>
              </a:rPr>
              <a:t>(siderbar6.1)              (get class diagram as an example)</a:t>
            </a:r>
          </a:p>
          <a:p>
            <a:pPr eaLnBrk="1" hangingPunct="1">
              <a:lnSpc>
                <a:spcPts val="2600"/>
              </a:lnSpc>
              <a:spcBef>
                <a:spcPct val="0"/>
              </a:spcBef>
              <a:buFontTx/>
              <a:buNone/>
            </a:pPr>
            <a:r>
              <a:rPr lang="en-US" altLang="zh-CN" sz="3200" b="1" baseline="40000" dirty="0">
                <a:solidFill>
                  <a:schemeClr val="bg2"/>
                </a:solidFill>
                <a:sym typeface="Wingdings 2" panose="05020102010507070707" pitchFamily="18" charset="2"/>
              </a:rPr>
              <a:t>      (or use case diagram)</a:t>
            </a:r>
          </a:p>
          <a:p>
            <a:pPr eaLnBrk="1" hangingPunct="1">
              <a:lnSpc>
                <a:spcPts val="2600"/>
              </a:lnSpc>
              <a:spcBef>
                <a:spcPct val="0"/>
              </a:spcBef>
              <a:buFontTx/>
              <a:buNone/>
            </a:pPr>
            <a:r>
              <a:rPr lang="en-US" altLang="zh-CN" sz="2400" b="1" dirty="0">
                <a:solidFill>
                  <a:schemeClr val="bg2"/>
                </a:solidFill>
                <a:sym typeface="Wingdings 2" panose="05020102010507070707" pitchFamily="18" charset="2"/>
              </a:rPr>
              <a:t> class diagram (</a:t>
            </a:r>
            <a:r>
              <a:rPr lang="en-US" altLang="zh-CN" sz="2400" b="1" u="sng" dirty="0">
                <a:solidFill>
                  <a:srgbClr val="0000FF"/>
                </a:solidFill>
                <a:sym typeface="Wingdings 2" panose="05020102010507070707" pitchFamily="18" charset="2"/>
              </a:rPr>
              <a:t>describe the object types and their</a:t>
            </a:r>
          </a:p>
          <a:p>
            <a:pPr eaLnBrk="1" hangingPunct="1">
              <a:buFontTx/>
              <a:buNone/>
            </a:pPr>
            <a:r>
              <a:rPr lang="en-US" altLang="zh-CN" sz="2400" b="1" dirty="0">
                <a:solidFill>
                  <a:schemeClr val="bg2"/>
                </a:solidFill>
                <a:sym typeface="Wingdings 2" panose="05020102010507070707" pitchFamily="18" charset="2"/>
              </a:rPr>
              <a:t>                                </a:t>
            </a:r>
            <a:r>
              <a:rPr lang="en-US" altLang="zh-CN" sz="2400" b="1" u="sng" dirty="0">
                <a:solidFill>
                  <a:srgbClr val="0000FF"/>
                </a:solidFill>
                <a:sym typeface="Wingdings 2" panose="05020102010507070707" pitchFamily="18" charset="2"/>
              </a:rPr>
              <a:t>static relationships</a:t>
            </a:r>
            <a:r>
              <a:rPr lang="en-US" altLang="zh-CN" sz="2400" b="1" dirty="0">
                <a:solidFill>
                  <a:schemeClr val="bg2"/>
                </a:solidFill>
                <a:sym typeface="Wingdings 2" panose="05020102010507070707" pitchFamily="18" charset="2"/>
              </a:rPr>
              <a:t>) (P300) </a:t>
            </a:r>
          </a:p>
          <a:p>
            <a:pPr eaLnBrk="1" hangingPunct="1">
              <a:buFontTx/>
              <a:buNone/>
            </a:pPr>
            <a:r>
              <a:rPr lang="en-US" altLang="zh-CN" sz="2400" b="1" dirty="0">
                <a:solidFill>
                  <a:schemeClr val="bg2"/>
                </a:solidFill>
                <a:sym typeface="Wingdings 2" panose="05020102010507070707" pitchFamily="18" charset="2"/>
              </a:rPr>
              <a:t>      ---- </a:t>
            </a:r>
            <a:r>
              <a:rPr lang="en-US" altLang="zh-CN" sz="2400" b="1" u="sng" dirty="0">
                <a:solidFill>
                  <a:srgbClr val="0000FF"/>
                </a:solidFill>
                <a:sym typeface="Wingdings 2" panose="05020102010507070707" pitchFamily="18" charset="2"/>
              </a:rPr>
              <a:t>OO design begin with class diagram designing</a:t>
            </a:r>
          </a:p>
          <a:p>
            <a:pPr eaLnBrk="1" hangingPunct="1">
              <a:buFontTx/>
              <a:buNone/>
            </a:pPr>
            <a:r>
              <a:rPr lang="en-US" altLang="zh-CN" sz="2400" b="1" dirty="0">
                <a:solidFill>
                  <a:schemeClr val="bg2"/>
                </a:solidFill>
                <a:sym typeface="Wingdings 2" panose="05020102010507070707" pitchFamily="18" charset="2"/>
              </a:rPr>
              <a:t>              </a:t>
            </a:r>
            <a:r>
              <a:rPr lang="zh-CN" altLang="en-US" sz="2400" b="1" u="sng" dirty="0">
                <a:solidFill>
                  <a:srgbClr val="0000FF"/>
                </a:solidFill>
                <a:sym typeface="Wingdings 2" panose="05020102010507070707" pitchFamily="18" charset="2"/>
              </a:rPr>
              <a:t>（</a:t>
            </a:r>
            <a:r>
              <a:rPr lang="en-US" altLang="zh-CN" sz="2400" b="1" u="sng" dirty="0">
                <a:solidFill>
                  <a:srgbClr val="0000FF"/>
                </a:solidFill>
                <a:sym typeface="Wingdings 2" panose="05020102010507070707" pitchFamily="18" charset="2"/>
              </a:rPr>
              <a:t>OO</a:t>
            </a:r>
            <a:r>
              <a:rPr lang="zh-CN" altLang="en-US" sz="2400" b="1" u="sng" dirty="0">
                <a:solidFill>
                  <a:srgbClr val="0000FF"/>
                </a:solidFill>
                <a:sym typeface="Wingdings 2" panose="05020102010507070707" pitchFamily="18" charset="2"/>
              </a:rPr>
              <a:t>设计从类图开始）</a:t>
            </a:r>
            <a:endParaRPr lang="en-US" altLang="zh-CN" sz="2400" b="1" u="sng" dirty="0">
              <a:solidFill>
                <a:srgbClr val="0000FF"/>
              </a:solidFill>
              <a:sym typeface="Wingdings 2" panose="05020102010507070707" pitchFamily="18" charset="2"/>
            </a:endParaRPr>
          </a:p>
          <a:p>
            <a:pPr eaLnBrk="1" hangingPunct="1">
              <a:buFontTx/>
              <a:buNone/>
            </a:pPr>
            <a:r>
              <a:rPr lang="zh-CN" altLang="en-US" sz="2400" b="1" dirty="0">
                <a:solidFill>
                  <a:srgbClr val="0000FF"/>
                </a:solidFill>
                <a:sym typeface="Wingdings 2" panose="05020102010507070707" pitchFamily="18" charset="2"/>
              </a:rPr>
              <a:t>    以下：是皇家机动车服务站的设计，由于规模小，无需考虑正规体系结构设计，试图直接产生系统设计级别的类图。</a:t>
            </a:r>
          </a:p>
        </p:txBody>
      </p:sp>
      <p:sp>
        <p:nvSpPr>
          <p:cNvPr id="79877" name="Line 4"/>
          <p:cNvSpPr>
            <a:spLocks noChangeShapeType="1"/>
          </p:cNvSpPr>
          <p:nvPr/>
        </p:nvSpPr>
        <p:spPr bwMode="auto">
          <a:xfrm>
            <a:off x="3124200" y="3457575"/>
            <a:ext cx="838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 name="文本框 1"/>
          <p:cNvSpPr txBox="1"/>
          <p:nvPr/>
        </p:nvSpPr>
        <p:spPr>
          <a:xfrm>
            <a:off x="7164288" y="1340768"/>
            <a:ext cx="1979712" cy="2246769"/>
          </a:xfrm>
          <a:prstGeom prst="rect">
            <a:avLst/>
          </a:prstGeom>
          <a:solidFill>
            <a:schemeClr val="accent2">
              <a:lumMod val="40000"/>
              <a:lumOff val="60000"/>
            </a:schemeClr>
          </a:solidFill>
          <a:ln w="19050">
            <a:solidFill>
              <a:schemeClr val="accent1"/>
            </a:solidFill>
          </a:ln>
        </p:spPr>
        <p:txBody>
          <a:bodyPr wrap="square" rtlCol="0">
            <a:spAutoFit/>
          </a:bodyPr>
          <a:lstStyle/>
          <a:p>
            <a:r>
              <a:rPr lang="zh-CN" altLang="en-US" sz="2000" b="1" dirty="0"/>
              <a:t>此时阅读原始需求</a:t>
            </a:r>
            <a:r>
              <a:rPr lang="en-US" altLang="zh-CN" sz="2000" b="1" dirty="0"/>
              <a:t>(</a:t>
            </a:r>
            <a:r>
              <a:rPr lang="zh-CN" altLang="en-US" sz="2000" b="1" dirty="0"/>
              <a:t>机动车服务站</a:t>
            </a:r>
            <a:r>
              <a:rPr lang="en-US" altLang="zh-CN" sz="2000" b="1" dirty="0"/>
              <a:t>16</a:t>
            </a:r>
            <a:r>
              <a:rPr lang="zh-CN" altLang="en-US" sz="2000" b="1" dirty="0"/>
              <a:t>条</a:t>
            </a:r>
            <a:r>
              <a:rPr lang="en-US" altLang="zh-CN" sz="2000" b="1" dirty="0"/>
              <a:t>)</a:t>
            </a:r>
            <a:r>
              <a:rPr lang="zh-CN" altLang="en-US" sz="2000" b="1" dirty="0"/>
              <a:t>直接产生系统级类图，事后再参考正式需求</a:t>
            </a:r>
            <a:r>
              <a:rPr lang="en-US" altLang="zh-CN" sz="2000" b="1" dirty="0"/>
              <a:t>(</a:t>
            </a:r>
            <a:r>
              <a:rPr lang="zh-CN" altLang="en-US" sz="2000" b="1" dirty="0"/>
              <a:t>以用例图等予以调整</a:t>
            </a:r>
            <a:r>
              <a:rPr lang="en-US" altLang="zh-CN" sz="2000" b="1" dirty="0"/>
              <a:t>)</a:t>
            </a:r>
            <a:endParaRPr lang="zh-CN" altLang="en-US" sz="2000" b="1"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3DAC586-49F9-4908-B9F0-F272AE706FA9}" type="slidenum">
              <a:rPr kumimoji="0" lang="en-US" altLang="zh-CN" sz="2600">
                <a:solidFill>
                  <a:schemeClr val="bg1"/>
                </a:solidFill>
              </a:rPr>
              <a:pPr>
                <a:spcBef>
                  <a:spcPct val="0"/>
                </a:spcBef>
                <a:buClrTx/>
                <a:buSzTx/>
                <a:buFontTx/>
                <a:buNone/>
              </a:pPr>
              <a:t>43</a:t>
            </a:fld>
            <a:endParaRPr kumimoji="0" lang="en-US" altLang="zh-CN" sz="2600">
              <a:solidFill>
                <a:schemeClr val="bg1"/>
              </a:solidFill>
            </a:endParaRPr>
          </a:p>
        </p:txBody>
      </p:sp>
      <p:sp>
        <p:nvSpPr>
          <p:cNvPr id="81923" name="Rectangle 2"/>
          <p:cNvSpPr>
            <a:spLocks noGrp="1" noChangeArrowheads="1"/>
          </p:cNvSpPr>
          <p:nvPr>
            <p:ph type="title"/>
          </p:nvPr>
        </p:nvSpPr>
        <p:spPr/>
        <p:txBody>
          <a:bodyPr/>
          <a:lstStyle/>
          <a:p>
            <a:pPr eaLnBrk="1" hangingPunct="1"/>
            <a:r>
              <a:rPr lang="en-US" altLang="zh-CN" sz="3200"/>
              <a:t>     Chapter 6  Considering Object</a:t>
            </a:r>
          </a:p>
        </p:txBody>
      </p:sp>
      <p:sp>
        <p:nvSpPr>
          <p:cNvPr id="81924" name="Rectangle 3"/>
          <p:cNvSpPr>
            <a:spLocks noGrp="1" noChangeArrowheads="1"/>
          </p:cNvSpPr>
          <p:nvPr>
            <p:ph type="body" idx="1"/>
          </p:nvPr>
        </p:nvSpPr>
        <p:spPr>
          <a:xfrm>
            <a:off x="762000" y="1752600"/>
            <a:ext cx="8534400" cy="5105400"/>
          </a:xfrm>
        </p:spPr>
        <p:txBody>
          <a:bodyPr/>
          <a:lstStyle/>
          <a:p>
            <a:pPr eaLnBrk="1" hangingPunct="1">
              <a:buFontTx/>
              <a:buNone/>
            </a:pPr>
            <a:r>
              <a:rPr lang="en-US" altLang="zh-CN" b="1" dirty="0"/>
              <a:t>2. OO system design process (class diagram)</a:t>
            </a:r>
          </a:p>
          <a:p>
            <a:pPr eaLnBrk="1" hangingPunct="1">
              <a:buFontTx/>
              <a:buNone/>
            </a:pPr>
            <a:r>
              <a:rPr lang="en-US" altLang="zh-CN" sz="2400" b="1" dirty="0">
                <a:solidFill>
                  <a:schemeClr val="bg2"/>
                </a:solidFill>
                <a:sym typeface="Wingdings 2" panose="05020102010507070707" pitchFamily="18" charset="2"/>
              </a:rPr>
              <a:t>  </a:t>
            </a:r>
            <a:r>
              <a:rPr lang="en-US" altLang="zh-CN" sz="2400" b="1" u="sng" dirty="0">
                <a:solidFill>
                  <a:srgbClr val="0000FF"/>
                </a:solidFill>
                <a:sym typeface="Wingdings 2" panose="05020102010507070707" pitchFamily="18" charset="2"/>
              </a:rPr>
              <a:t>first cut</a:t>
            </a:r>
            <a:r>
              <a:rPr lang="en-US" altLang="zh-CN" sz="2400" b="1" dirty="0">
                <a:solidFill>
                  <a:schemeClr val="bg2"/>
                </a:solidFill>
                <a:sym typeface="Wingdings 2" panose="05020102010507070707" pitchFamily="18" charset="2"/>
              </a:rPr>
              <a:t> at class diagram</a:t>
            </a:r>
            <a:r>
              <a:rPr lang="zh-CN" altLang="en-US" sz="2400" b="1" dirty="0">
                <a:solidFill>
                  <a:schemeClr val="bg2"/>
                </a:solidFill>
                <a:sym typeface="Wingdings 2" panose="05020102010507070707" pitchFamily="18" charset="2"/>
              </a:rPr>
              <a:t>（类图的第一版） （</a:t>
            </a:r>
            <a:r>
              <a:rPr lang="en-US" altLang="zh-CN" sz="2400" b="1" dirty="0">
                <a:solidFill>
                  <a:schemeClr val="bg2"/>
                </a:solidFill>
                <a:sym typeface="Wingdings 2" panose="05020102010507070707" pitchFamily="18" charset="2"/>
              </a:rPr>
              <a:t>§6.4.2</a:t>
            </a:r>
            <a:r>
              <a:rPr lang="zh-CN" altLang="en-US" sz="2400" b="1" dirty="0">
                <a:solidFill>
                  <a:schemeClr val="bg2"/>
                </a:solidFill>
                <a:sym typeface="Wingdings 2" panose="05020102010507070707" pitchFamily="18" charset="2"/>
              </a:rPr>
              <a:t>）</a:t>
            </a:r>
          </a:p>
          <a:p>
            <a:pPr eaLnBrk="1" hangingPunct="1">
              <a:buFontTx/>
              <a:buNone/>
            </a:pPr>
            <a:r>
              <a:rPr lang="zh-CN" altLang="en-US" sz="2400" b="1" dirty="0">
                <a:solidFill>
                  <a:schemeClr val="bg2"/>
                </a:solidFill>
                <a:sym typeface="Wingdings 2" panose="05020102010507070707" pitchFamily="18" charset="2"/>
              </a:rPr>
              <a:t>   </a:t>
            </a:r>
            <a:r>
              <a:rPr lang="en-US" altLang="zh-CN" sz="2400" b="1" dirty="0">
                <a:solidFill>
                  <a:schemeClr val="bg2"/>
                </a:solidFill>
                <a:sym typeface="Wingdings 2" panose="05020102010507070707" pitchFamily="18" charset="2"/>
              </a:rPr>
              <a:t>A: identifying the classes and attributes(</a:t>
            </a:r>
            <a:r>
              <a:rPr lang="zh-CN" altLang="en-US" sz="2400" b="1" dirty="0">
                <a:solidFill>
                  <a:schemeClr val="bg2"/>
                </a:solidFill>
                <a:sym typeface="Wingdings 2" panose="05020102010507070707" pitchFamily="18" charset="2"/>
              </a:rPr>
              <a:t>确定类和属性</a:t>
            </a:r>
            <a:r>
              <a:rPr lang="en-US" altLang="zh-CN" sz="2400" b="1" dirty="0">
                <a:solidFill>
                  <a:schemeClr val="bg2"/>
                </a:solidFill>
                <a:sym typeface="Wingdings 2" panose="05020102010507070707" pitchFamily="18" charset="2"/>
              </a:rPr>
              <a:t>) </a:t>
            </a:r>
          </a:p>
          <a:p>
            <a:pPr eaLnBrk="1" hangingPunct="1">
              <a:buFontTx/>
              <a:buNone/>
            </a:pPr>
            <a:r>
              <a:rPr lang="en-US" altLang="zh-CN" sz="2400" b="1" dirty="0">
                <a:solidFill>
                  <a:schemeClr val="bg2"/>
                </a:solidFill>
                <a:sym typeface="Wingdings 2" panose="05020102010507070707" pitchFamily="18" charset="2"/>
              </a:rPr>
              <a:t>      X: looking items (</a:t>
            </a:r>
            <a:r>
              <a:rPr lang="en-US" altLang="zh-CN" sz="2400" b="1" dirty="0">
                <a:solidFill>
                  <a:srgbClr val="0000FF"/>
                </a:solidFill>
                <a:sym typeface="Wingdings 2" panose="05020102010507070707" pitchFamily="18" charset="2"/>
              </a:rPr>
              <a:t>extract nouns</a:t>
            </a:r>
            <a:r>
              <a:rPr lang="en-US" altLang="zh-CN" sz="2400" b="1" dirty="0">
                <a:solidFill>
                  <a:schemeClr val="bg2"/>
                </a:solidFill>
                <a:sym typeface="Wingdings 2" panose="05020102010507070707" pitchFamily="18" charset="2"/>
              </a:rPr>
              <a:t>) from requirements </a:t>
            </a:r>
          </a:p>
          <a:p>
            <a:pPr eaLnBrk="1" hangingPunct="1">
              <a:buFontTx/>
              <a:buNone/>
            </a:pPr>
            <a:r>
              <a:rPr lang="en-US" altLang="zh-CN" sz="2400" b="1" dirty="0">
                <a:solidFill>
                  <a:schemeClr val="bg2"/>
                </a:solidFill>
                <a:sym typeface="Wingdings 2" panose="05020102010507070707" pitchFamily="18" charset="2"/>
              </a:rPr>
              <a:t>        --guideline (in looking </a:t>
            </a:r>
            <a:r>
              <a:rPr lang="en-US" altLang="zh-CN" sz="2400" b="1" dirty="0">
                <a:solidFill>
                  <a:srgbClr val="660066"/>
                </a:solidFill>
                <a:sym typeface="Wingdings 2" panose="05020102010507070707" pitchFamily="18" charset="2"/>
              </a:rPr>
              <a:t>particular items</a:t>
            </a:r>
            <a:r>
              <a:rPr lang="en-US" altLang="zh-CN" sz="2400" b="1" dirty="0">
                <a:solidFill>
                  <a:schemeClr val="bg2"/>
                </a:solidFill>
                <a:sym typeface="Wingdings 2" panose="05020102010507070707" pitchFamily="18" charset="2"/>
              </a:rPr>
              <a:t>) (</a:t>
            </a:r>
            <a:r>
              <a:rPr lang="en-US" altLang="zh-CN" sz="2400" b="1" u="sng" dirty="0">
                <a:solidFill>
                  <a:srgbClr val="0000FF"/>
                </a:solidFill>
                <a:sym typeface="Wingdings 2" panose="05020102010507070707" pitchFamily="18" charset="2"/>
              </a:rPr>
              <a:t>P324-8 dots</a:t>
            </a:r>
            <a:r>
              <a:rPr lang="en-US" altLang="zh-CN" sz="2400" b="1" dirty="0">
                <a:solidFill>
                  <a:schemeClr val="bg2"/>
                </a:solidFill>
                <a:sym typeface="Wingdings 2" panose="05020102010507070707" pitchFamily="18" charset="2"/>
              </a:rPr>
              <a:t>)</a:t>
            </a:r>
          </a:p>
          <a:p>
            <a:pPr eaLnBrk="1" hangingPunct="1">
              <a:buFontTx/>
              <a:buNone/>
            </a:pPr>
            <a:r>
              <a:rPr lang="en-US" altLang="zh-CN" sz="2400" b="1" dirty="0">
                <a:solidFill>
                  <a:schemeClr val="bg2"/>
                </a:solidFill>
                <a:sym typeface="Wingdings 2" panose="05020102010507070707" pitchFamily="18" charset="2"/>
              </a:rPr>
              <a:t>        --</a:t>
            </a:r>
            <a:r>
              <a:rPr lang="en-US" altLang="zh-CN" sz="2400" b="1" dirty="0" err="1">
                <a:solidFill>
                  <a:schemeClr val="bg2"/>
                </a:solidFill>
                <a:sym typeface="Wingdings 2" panose="05020102010507070707" pitchFamily="18" charset="2"/>
              </a:rPr>
              <a:t>example:extract</a:t>
            </a:r>
            <a:r>
              <a:rPr lang="en-US" altLang="zh-CN" sz="2400" b="1" dirty="0">
                <a:solidFill>
                  <a:schemeClr val="bg2"/>
                </a:solidFill>
                <a:sym typeface="Wingdings 2" panose="05020102010507070707" pitchFamily="18" charset="2"/>
              </a:rPr>
              <a:t> several tentative classes in ”Royal </a:t>
            </a:r>
          </a:p>
          <a:p>
            <a:pPr eaLnBrk="1" hangingPunct="1">
              <a:buFontTx/>
              <a:buNone/>
            </a:pPr>
            <a:r>
              <a:rPr lang="en-US" altLang="zh-CN" sz="2400" b="1" dirty="0">
                <a:solidFill>
                  <a:schemeClr val="bg2"/>
                </a:solidFill>
                <a:sym typeface="Wingdings 2" panose="05020102010507070707" pitchFamily="18" charset="2"/>
              </a:rPr>
              <a:t>           Service Station” requirements (</a:t>
            </a:r>
            <a:r>
              <a:rPr lang="en-US" altLang="zh-CN" sz="2400" b="1" u="sng" dirty="0">
                <a:solidFill>
                  <a:srgbClr val="0000FF"/>
                </a:solidFill>
                <a:sym typeface="Wingdings 2" panose="05020102010507070707" pitchFamily="18" charset="2"/>
              </a:rPr>
              <a:t>P325-14 dots</a:t>
            </a:r>
            <a:r>
              <a:rPr lang="en-US" altLang="zh-CN" sz="2400" b="1" dirty="0">
                <a:solidFill>
                  <a:schemeClr val="bg2"/>
                </a:solidFill>
                <a:sym typeface="Wingdings 2" panose="05020102010507070707" pitchFamily="18" charset="2"/>
              </a:rPr>
              <a:t>)</a:t>
            </a:r>
          </a:p>
          <a:p>
            <a:pPr eaLnBrk="1" hangingPunct="1">
              <a:buFontTx/>
              <a:buNone/>
            </a:pPr>
            <a:r>
              <a:rPr lang="en-US" altLang="zh-CN" sz="2400" b="1" dirty="0">
                <a:solidFill>
                  <a:schemeClr val="bg2"/>
                </a:solidFill>
                <a:sym typeface="Wingdings 2" panose="05020102010507070707" pitchFamily="18" charset="2"/>
              </a:rPr>
              <a:t>        --guideline (for identifying classes and attributes) </a:t>
            </a:r>
          </a:p>
          <a:p>
            <a:pPr eaLnBrk="1" hangingPunct="1">
              <a:buFontTx/>
              <a:buNone/>
            </a:pPr>
            <a:r>
              <a:rPr lang="en-US" altLang="zh-CN" sz="2400" b="1" dirty="0">
                <a:solidFill>
                  <a:schemeClr val="bg2"/>
                </a:solidFill>
                <a:sym typeface="Wingdings 2" panose="05020102010507070707" pitchFamily="18" charset="2"/>
              </a:rPr>
              <a:t>            (</a:t>
            </a:r>
            <a:r>
              <a:rPr lang="en-US" altLang="zh-CN" sz="2400" b="1" u="sng" dirty="0">
                <a:solidFill>
                  <a:srgbClr val="0000FF"/>
                </a:solidFill>
                <a:sym typeface="Wingdings 2" panose="05020102010507070707" pitchFamily="18" charset="2"/>
              </a:rPr>
              <a:t>P301: 1-5 questions,   result is in P326-table6.1</a:t>
            </a:r>
            <a:r>
              <a:rPr lang="en-US" altLang="zh-CN" sz="2400" b="1" dirty="0">
                <a:solidFill>
                  <a:schemeClr val="bg2"/>
                </a:solidFill>
                <a:sym typeface="Wingdings 2" panose="05020102010507070707" pitchFamily="18" charset="2"/>
              </a:rPr>
              <a:t>) </a:t>
            </a:r>
          </a:p>
          <a:p>
            <a:pPr eaLnBrk="1" hangingPunct="1">
              <a:buFontTx/>
              <a:buNone/>
            </a:pPr>
            <a:r>
              <a:rPr lang="en-US" altLang="zh-CN" sz="2400" b="1" dirty="0">
                <a:solidFill>
                  <a:schemeClr val="bg2"/>
                </a:solidFill>
                <a:sym typeface="Wingdings 2" panose="05020102010507070707" pitchFamily="18" charset="2"/>
              </a:rPr>
              <a:t>      Y: improvement (by other requirements) </a:t>
            </a:r>
          </a:p>
          <a:p>
            <a:pPr eaLnBrk="1" hangingPunct="1">
              <a:buFontTx/>
              <a:buNone/>
            </a:pPr>
            <a:r>
              <a:rPr lang="en-US" altLang="zh-CN" sz="2400" b="1" dirty="0">
                <a:solidFill>
                  <a:schemeClr val="bg2"/>
                </a:solidFill>
                <a:sym typeface="Wingdings 2" panose="05020102010507070707" pitchFamily="18" charset="2"/>
              </a:rPr>
              <a:t>            (</a:t>
            </a:r>
            <a:r>
              <a:rPr lang="en-US" altLang="zh-CN" sz="2400" b="1" u="sng" dirty="0">
                <a:solidFill>
                  <a:srgbClr val="0000FF"/>
                </a:solidFill>
                <a:sym typeface="Wingdings 2" panose="05020102010507070707" pitchFamily="18" charset="2"/>
              </a:rPr>
              <a:t>P302,  table 6.2,  table6.3</a:t>
            </a:r>
            <a:r>
              <a:rPr lang="en-US" altLang="zh-CN" sz="2400" b="1" dirty="0">
                <a:solidFill>
                  <a:schemeClr val="bg2"/>
                </a:solidFill>
                <a:sym typeface="Wingdings 2" panose="05020102010507070707" pitchFamily="18" charset="2"/>
              </a:rPr>
              <a:t>) </a:t>
            </a:r>
          </a:p>
        </p:txBody>
      </p:sp>
      <p:sp>
        <p:nvSpPr>
          <p:cNvPr id="2" name="文本框 1"/>
          <p:cNvSpPr txBox="1"/>
          <p:nvPr/>
        </p:nvSpPr>
        <p:spPr>
          <a:xfrm>
            <a:off x="179511" y="1988840"/>
            <a:ext cx="492001" cy="3785652"/>
          </a:xfrm>
          <a:prstGeom prst="rect">
            <a:avLst/>
          </a:prstGeom>
          <a:solidFill>
            <a:schemeClr val="bg1">
              <a:lumMod val="75000"/>
            </a:schemeClr>
          </a:solidFill>
          <a:ln w="12700">
            <a:solidFill>
              <a:srgbClr val="FF0000"/>
            </a:solidFill>
          </a:ln>
        </p:spPr>
        <p:txBody>
          <a:bodyPr wrap="square" rtlCol="0">
            <a:spAutoFit/>
          </a:bodyPr>
          <a:lstStyle/>
          <a:p>
            <a:r>
              <a:rPr lang="zh-CN" altLang="en-US" b="1" dirty="0"/>
              <a:t>假设项目类型从未做过</a:t>
            </a:r>
          </a:p>
        </p:txBody>
      </p:sp>
      <p:cxnSp>
        <p:nvCxnSpPr>
          <p:cNvPr id="4" name="直接箭头连接符 3"/>
          <p:cNvCxnSpPr/>
          <p:nvPr/>
        </p:nvCxnSpPr>
        <p:spPr bwMode="auto">
          <a:xfrm flipV="1">
            <a:off x="539552" y="2132856"/>
            <a:ext cx="374848" cy="100811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BEF4129-B819-4D2B-80E3-5F93DA2F289A}" type="slidenum">
              <a:rPr kumimoji="0" lang="en-US" altLang="zh-CN" sz="2600">
                <a:solidFill>
                  <a:schemeClr val="bg1"/>
                </a:solidFill>
              </a:rPr>
              <a:pPr>
                <a:spcBef>
                  <a:spcPct val="0"/>
                </a:spcBef>
                <a:buClrTx/>
                <a:buSzTx/>
                <a:buFontTx/>
                <a:buNone/>
              </a:pPr>
              <a:t>44</a:t>
            </a:fld>
            <a:endParaRPr kumimoji="0" lang="en-US" altLang="zh-CN" sz="2600">
              <a:solidFill>
                <a:schemeClr val="bg1"/>
              </a:solidFill>
            </a:endParaRPr>
          </a:p>
        </p:txBody>
      </p:sp>
      <p:sp>
        <p:nvSpPr>
          <p:cNvPr id="83971" name="Rectangle 2"/>
          <p:cNvSpPr>
            <a:spLocks noGrp="1" noChangeArrowheads="1"/>
          </p:cNvSpPr>
          <p:nvPr>
            <p:ph type="title"/>
          </p:nvPr>
        </p:nvSpPr>
        <p:spPr/>
        <p:txBody>
          <a:bodyPr/>
          <a:lstStyle/>
          <a:p>
            <a:pPr eaLnBrk="1" hangingPunct="1"/>
            <a:r>
              <a:rPr lang="en-US" altLang="zh-CN" sz="3200"/>
              <a:t>     Chapter 6  </a:t>
            </a:r>
            <a:r>
              <a:rPr lang="zh-CN" altLang="en-US" sz="3200"/>
              <a:t>面向对象的思考方法</a:t>
            </a:r>
          </a:p>
        </p:txBody>
      </p:sp>
      <p:sp>
        <p:nvSpPr>
          <p:cNvPr id="83972" name="Rectangle 3"/>
          <p:cNvSpPr>
            <a:spLocks noGrp="1" noChangeArrowheads="1"/>
          </p:cNvSpPr>
          <p:nvPr>
            <p:ph type="body" idx="1"/>
          </p:nvPr>
        </p:nvSpPr>
        <p:spPr>
          <a:xfrm>
            <a:off x="827088" y="1700808"/>
            <a:ext cx="8316912" cy="5084762"/>
          </a:xfrm>
          <a:noFill/>
        </p:spPr>
        <p:txBody>
          <a:bodyPr/>
          <a:lstStyle/>
          <a:p>
            <a:pPr eaLnBrk="1" hangingPunct="1">
              <a:buFont typeface="Wingdings" panose="05000000000000000000" pitchFamily="2" charset="2"/>
              <a:buChar char="Ø"/>
            </a:pPr>
            <a:r>
              <a:rPr lang="zh-CN" altLang="en-US" b="1" dirty="0">
                <a:solidFill>
                  <a:srgbClr val="FF0000"/>
                </a:solidFill>
              </a:rPr>
              <a:t>如何确定候选类？</a:t>
            </a:r>
            <a:r>
              <a:rPr lang="en-US" altLang="zh-CN" b="1" dirty="0">
                <a:solidFill>
                  <a:srgbClr val="FF0000"/>
                </a:solidFill>
              </a:rPr>
              <a:t>----</a:t>
            </a:r>
            <a:r>
              <a:rPr lang="zh-CN" altLang="en-US" sz="2400" b="1" dirty="0"/>
              <a:t>“</a:t>
            </a:r>
            <a:r>
              <a:rPr lang="zh-CN" altLang="en-US" sz="2400" b="1" dirty="0">
                <a:solidFill>
                  <a:srgbClr val="0000FF"/>
                </a:solidFill>
              </a:rPr>
              <a:t>名词及名词短语法”</a:t>
            </a:r>
            <a:r>
              <a:rPr lang="zh-CN" altLang="en-US" sz="2400" b="1" dirty="0"/>
              <a:t>。</a:t>
            </a:r>
            <a:endParaRPr lang="en-US" altLang="zh-CN" sz="2400" b="1" dirty="0"/>
          </a:p>
          <a:p>
            <a:pPr eaLnBrk="1" hangingPunct="1">
              <a:buFontTx/>
              <a:buNone/>
            </a:pPr>
            <a:r>
              <a:rPr lang="zh-CN" altLang="en-US" sz="2400" b="1" dirty="0"/>
              <a:t>所寻找的特定项：             考虑机动车服务站的</a:t>
            </a:r>
            <a:r>
              <a:rPr lang="zh-CN" altLang="en-US" sz="2400" b="1" dirty="0">
                <a:solidFill>
                  <a:srgbClr val="C00000"/>
                </a:solidFill>
              </a:rPr>
              <a:t>需求</a:t>
            </a:r>
            <a:r>
              <a:rPr lang="en-US" altLang="zh-CN" sz="2400" b="1" dirty="0">
                <a:solidFill>
                  <a:srgbClr val="C00000"/>
                </a:solidFill>
              </a:rPr>
              <a:t>01</a:t>
            </a:r>
            <a:r>
              <a:rPr lang="zh-CN" altLang="en-US" sz="2400" b="1" dirty="0"/>
              <a:t>：</a:t>
            </a:r>
          </a:p>
        </p:txBody>
      </p:sp>
      <p:sp>
        <p:nvSpPr>
          <p:cNvPr id="83973" name="Text Box 4"/>
          <p:cNvSpPr txBox="1">
            <a:spLocks noChangeArrowheads="1"/>
          </p:cNvSpPr>
          <p:nvPr/>
        </p:nvSpPr>
        <p:spPr bwMode="auto">
          <a:xfrm>
            <a:off x="971550" y="2708920"/>
            <a:ext cx="2376488" cy="4064000"/>
          </a:xfrm>
          <a:prstGeom prst="rect">
            <a:avLst/>
          </a:prstGeom>
          <a:noFill/>
          <a:ln w="9525">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Blip>
                <a:blip r:embed="rId2"/>
              </a:buBlip>
            </a:pPr>
            <a:r>
              <a:rPr lang="zh-CN" altLang="en-US" sz="2000" b="1" dirty="0"/>
              <a:t>结构</a:t>
            </a:r>
          </a:p>
          <a:p>
            <a:pPr eaLnBrk="1" hangingPunct="1">
              <a:spcBef>
                <a:spcPct val="50000"/>
              </a:spcBef>
              <a:buClrTx/>
              <a:buSzTx/>
              <a:buFontTx/>
              <a:buBlip>
                <a:blip r:embed="rId2"/>
              </a:buBlip>
            </a:pPr>
            <a:r>
              <a:rPr lang="zh-CN" altLang="en-US" sz="2000" b="1" dirty="0"/>
              <a:t>外部系统</a:t>
            </a:r>
          </a:p>
          <a:p>
            <a:pPr eaLnBrk="1" hangingPunct="1">
              <a:spcBef>
                <a:spcPct val="50000"/>
              </a:spcBef>
              <a:buClrTx/>
              <a:buSzTx/>
              <a:buFontTx/>
              <a:buBlip>
                <a:blip r:embed="rId2"/>
              </a:buBlip>
            </a:pPr>
            <a:r>
              <a:rPr lang="zh-CN" altLang="en-US" sz="2000" b="1" dirty="0"/>
              <a:t>设备</a:t>
            </a:r>
          </a:p>
          <a:p>
            <a:pPr eaLnBrk="1" hangingPunct="1">
              <a:spcBef>
                <a:spcPct val="50000"/>
              </a:spcBef>
              <a:buClrTx/>
              <a:buSzTx/>
              <a:buFontTx/>
              <a:buBlip>
                <a:blip r:embed="rId2"/>
              </a:buBlip>
            </a:pPr>
            <a:r>
              <a:rPr lang="zh-CN" altLang="en-US" sz="2000" b="1" dirty="0"/>
              <a:t>角色</a:t>
            </a:r>
          </a:p>
          <a:p>
            <a:pPr eaLnBrk="1" hangingPunct="1">
              <a:spcBef>
                <a:spcPct val="50000"/>
              </a:spcBef>
              <a:buClrTx/>
              <a:buSzTx/>
              <a:buFontTx/>
              <a:buBlip>
                <a:blip r:embed="rId2"/>
              </a:buBlip>
            </a:pPr>
            <a:r>
              <a:rPr lang="zh-CN" altLang="en-US" sz="2000" b="1" dirty="0"/>
              <a:t>操作过程</a:t>
            </a:r>
          </a:p>
          <a:p>
            <a:pPr eaLnBrk="1" hangingPunct="1">
              <a:spcBef>
                <a:spcPct val="50000"/>
              </a:spcBef>
              <a:buClrTx/>
              <a:buSzTx/>
              <a:buFontTx/>
              <a:buBlip>
                <a:blip r:embed="rId2"/>
              </a:buBlip>
            </a:pPr>
            <a:r>
              <a:rPr lang="zh-CN" altLang="en-US" sz="2000" b="1" dirty="0"/>
              <a:t>地点</a:t>
            </a:r>
          </a:p>
          <a:p>
            <a:pPr eaLnBrk="1" hangingPunct="1">
              <a:spcBef>
                <a:spcPct val="50000"/>
              </a:spcBef>
              <a:buClrTx/>
              <a:buSzTx/>
              <a:buFontTx/>
              <a:buBlip>
                <a:blip r:embed="rId2"/>
              </a:buBlip>
            </a:pPr>
            <a:r>
              <a:rPr lang="zh-CN" altLang="en-US" sz="2000" b="1" dirty="0"/>
              <a:t>组织结构</a:t>
            </a:r>
          </a:p>
          <a:p>
            <a:pPr eaLnBrk="1" hangingPunct="1">
              <a:spcBef>
                <a:spcPct val="50000"/>
              </a:spcBef>
              <a:buClrTx/>
              <a:buSzTx/>
              <a:buFontTx/>
              <a:buBlip>
                <a:blip r:embed="rId2"/>
              </a:buBlip>
            </a:pPr>
            <a:r>
              <a:rPr lang="zh-CN" altLang="en-US" sz="2000" b="1" dirty="0"/>
              <a:t>将要构造的系统</a:t>
            </a:r>
          </a:p>
          <a:p>
            <a:pPr eaLnBrk="1" hangingPunct="1">
              <a:spcBef>
                <a:spcPct val="50000"/>
              </a:spcBef>
              <a:buClrTx/>
              <a:buSzTx/>
              <a:buFontTx/>
              <a:buNone/>
            </a:pPr>
            <a:r>
              <a:rPr lang="zh-CN" altLang="en-US" sz="2000" b="1" dirty="0"/>
              <a:t>   要操纵的事情</a:t>
            </a:r>
          </a:p>
        </p:txBody>
      </p:sp>
      <p:sp>
        <p:nvSpPr>
          <p:cNvPr id="83974" name="Text Box 5"/>
          <p:cNvSpPr txBox="1">
            <a:spLocks noChangeArrowheads="1"/>
          </p:cNvSpPr>
          <p:nvPr/>
        </p:nvSpPr>
        <p:spPr bwMode="auto">
          <a:xfrm>
            <a:off x="4643438" y="2708920"/>
            <a:ext cx="3529012" cy="406400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b="1" dirty="0"/>
              <a:t>个人支票              税</a:t>
            </a:r>
          </a:p>
          <a:p>
            <a:pPr eaLnBrk="1" hangingPunct="1">
              <a:spcBef>
                <a:spcPct val="50000"/>
              </a:spcBef>
              <a:buClrTx/>
              <a:buSzTx/>
              <a:buFontTx/>
              <a:buNone/>
            </a:pPr>
            <a:r>
              <a:rPr lang="zh-CN" altLang="en-US" sz="2000" b="1" dirty="0"/>
              <a:t>帐单                     停车位</a:t>
            </a:r>
          </a:p>
          <a:p>
            <a:pPr eaLnBrk="1" hangingPunct="1">
              <a:spcBef>
                <a:spcPct val="50000"/>
              </a:spcBef>
              <a:buClrTx/>
              <a:buSzTx/>
              <a:buFontTx/>
              <a:buNone/>
            </a:pPr>
            <a:r>
              <a:rPr lang="zh-CN" altLang="en-US" sz="2000" b="1" dirty="0"/>
              <a:t>信用卡                 维护</a:t>
            </a:r>
          </a:p>
          <a:p>
            <a:pPr eaLnBrk="1" hangingPunct="1">
              <a:spcBef>
                <a:spcPct val="50000"/>
              </a:spcBef>
              <a:buClrTx/>
              <a:buSzTx/>
              <a:buFontTx/>
              <a:buNone/>
            </a:pPr>
            <a:r>
              <a:rPr lang="zh-CN" altLang="en-US" sz="2000" b="1" dirty="0"/>
              <a:t>客户                     现金</a:t>
            </a:r>
          </a:p>
          <a:p>
            <a:pPr eaLnBrk="1" hangingPunct="1">
              <a:spcBef>
                <a:spcPct val="50000"/>
              </a:spcBef>
              <a:buClrTx/>
              <a:buSzTx/>
              <a:buFontTx/>
              <a:buNone/>
            </a:pPr>
            <a:r>
              <a:rPr lang="zh-CN" altLang="en-US" sz="2000" b="1" dirty="0"/>
              <a:t>加油站经理          价格</a:t>
            </a:r>
          </a:p>
          <a:p>
            <a:pPr eaLnBrk="1" hangingPunct="1">
              <a:spcBef>
                <a:spcPct val="50000"/>
              </a:spcBef>
              <a:buClrTx/>
              <a:buSzTx/>
              <a:buFontTx/>
              <a:buNone/>
            </a:pPr>
            <a:r>
              <a:rPr lang="zh-CN" altLang="en-US" sz="2000" b="1" dirty="0"/>
              <a:t>购买</a:t>
            </a:r>
          </a:p>
          <a:p>
            <a:pPr eaLnBrk="1" hangingPunct="1">
              <a:spcBef>
                <a:spcPct val="50000"/>
              </a:spcBef>
              <a:buClrTx/>
              <a:buSzTx/>
              <a:buFontTx/>
              <a:buNone/>
            </a:pPr>
            <a:r>
              <a:rPr lang="zh-CN" altLang="en-US" sz="2000" b="1" dirty="0"/>
              <a:t>燃料</a:t>
            </a:r>
          </a:p>
          <a:p>
            <a:pPr eaLnBrk="1" hangingPunct="1">
              <a:spcBef>
                <a:spcPct val="50000"/>
              </a:spcBef>
              <a:buClrTx/>
              <a:buSzTx/>
              <a:buFontTx/>
              <a:buNone/>
            </a:pPr>
            <a:r>
              <a:rPr lang="zh-CN" altLang="en-US" sz="2000" b="1" dirty="0"/>
              <a:t>服务</a:t>
            </a:r>
          </a:p>
          <a:p>
            <a:pPr eaLnBrk="1" hangingPunct="1">
              <a:spcBef>
                <a:spcPct val="50000"/>
              </a:spcBef>
              <a:buClrTx/>
              <a:buSzTx/>
              <a:buFontTx/>
              <a:buNone/>
            </a:pPr>
            <a:r>
              <a:rPr lang="zh-CN" altLang="en-US" sz="2000" b="1" dirty="0"/>
              <a:t>折扣</a:t>
            </a:r>
          </a:p>
        </p:txBody>
      </p:sp>
      <p:cxnSp>
        <p:nvCxnSpPr>
          <p:cNvPr id="83975" name="直接连接符 7"/>
          <p:cNvCxnSpPr>
            <a:cxnSpLocks noChangeShapeType="1"/>
          </p:cNvCxnSpPr>
          <p:nvPr/>
        </p:nvCxnSpPr>
        <p:spPr bwMode="auto">
          <a:xfrm flipV="1">
            <a:off x="1692275" y="3428406"/>
            <a:ext cx="4967288" cy="1800794"/>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83976" name="直接连接符 9"/>
          <p:cNvCxnSpPr>
            <a:cxnSpLocks noChangeShapeType="1"/>
          </p:cNvCxnSpPr>
          <p:nvPr/>
        </p:nvCxnSpPr>
        <p:spPr bwMode="auto">
          <a:xfrm>
            <a:off x="1692275" y="3861048"/>
            <a:ext cx="3095625"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83977" name="直接连接符 11"/>
          <p:cNvCxnSpPr>
            <a:cxnSpLocks noChangeShapeType="1"/>
          </p:cNvCxnSpPr>
          <p:nvPr/>
        </p:nvCxnSpPr>
        <p:spPr bwMode="auto">
          <a:xfrm>
            <a:off x="1692275" y="4294361"/>
            <a:ext cx="3095625" cy="430783"/>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83978" name="直接连接符 13"/>
          <p:cNvCxnSpPr>
            <a:cxnSpLocks noChangeShapeType="1"/>
          </p:cNvCxnSpPr>
          <p:nvPr/>
        </p:nvCxnSpPr>
        <p:spPr bwMode="auto">
          <a:xfrm flipV="1">
            <a:off x="3059113" y="3428901"/>
            <a:ext cx="1728787" cy="25923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3423047-68B5-4799-8338-0D3FEC71C5F8}" type="slidenum">
              <a:rPr kumimoji="0" lang="en-US" altLang="zh-CN" sz="2600">
                <a:solidFill>
                  <a:schemeClr val="bg1"/>
                </a:solidFill>
              </a:rPr>
              <a:pPr>
                <a:spcBef>
                  <a:spcPct val="0"/>
                </a:spcBef>
                <a:buClrTx/>
                <a:buSzTx/>
                <a:buFontTx/>
                <a:buNone/>
              </a:pPr>
              <a:t>45</a:t>
            </a:fld>
            <a:endParaRPr kumimoji="0" lang="en-US" altLang="zh-CN" sz="2600">
              <a:solidFill>
                <a:schemeClr val="bg1"/>
              </a:solidFill>
            </a:endParaRPr>
          </a:p>
        </p:txBody>
      </p:sp>
      <p:sp>
        <p:nvSpPr>
          <p:cNvPr id="84995" name="Rectangle 2"/>
          <p:cNvSpPr>
            <a:spLocks noGrp="1" noChangeArrowheads="1"/>
          </p:cNvSpPr>
          <p:nvPr>
            <p:ph type="title"/>
          </p:nvPr>
        </p:nvSpPr>
        <p:spPr/>
        <p:txBody>
          <a:bodyPr/>
          <a:lstStyle/>
          <a:p>
            <a:pPr eaLnBrk="1" hangingPunct="1"/>
            <a:r>
              <a:rPr lang="en-US" altLang="zh-CN" sz="3200"/>
              <a:t>     Chapter 6  </a:t>
            </a:r>
            <a:r>
              <a:rPr lang="zh-CN" altLang="en-US" sz="3200"/>
              <a:t>面向对象的思考方法</a:t>
            </a:r>
          </a:p>
        </p:txBody>
      </p:sp>
      <p:sp>
        <p:nvSpPr>
          <p:cNvPr id="84996" name="Rectangle 3"/>
          <p:cNvSpPr>
            <a:spLocks noGrp="1" noChangeArrowheads="1"/>
          </p:cNvSpPr>
          <p:nvPr>
            <p:ph type="body" idx="1"/>
          </p:nvPr>
        </p:nvSpPr>
        <p:spPr>
          <a:xfrm>
            <a:off x="819150" y="1773238"/>
            <a:ext cx="8324850" cy="4392612"/>
          </a:xfrm>
        </p:spPr>
        <p:txBody>
          <a:bodyPr/>
          <a:lstStyle/>
          <a:p>
            <a:pPr eaLnBrk="1" hangingPunct="1">
              <a:buFont typeface="Wingdings" panose="05000000000000000000" pitchFamily="2" charset="2"/>
              <a:buChar char="Ø"/>
            </a:pPr>
            <a:r>
              <a:rPr lang="zh-CN" altLang="en-US" sz="2400" b="1" dirty="0">
                <a:solidFill>
                  <a:srgbClr val="0000FF"/>
                </a:solidFill>
              </a:rPr>
              <a:t>下面这些问题询问可以作为指导，</a:t>
            </a:r>
            <a:r>
              <a:rPr lang="zh-CN" altLang="en-US" sz="2400" b="1" dirty="0">
                <a:solidFill>
                  <a:srgbClr val="FF0000"/>
                </a:solidFill>
              </a:rPr>
              <a:t>在候选类中进一步确定可能的类：</a:t>
            </a:r>
          </a:p>
          <a:p>
            <a:pPr eaLnBrk="1" hangingPunct="1">
              <a:buFontTx/>
              <a:buNone/>
            </a:pPr>
            <a:r>
              <a:rPr lang="zh-CN" altLang="en-US" sz="2400" b="1" dirty="0"/>
              <a:t>（</a:t>
            </a:r>
            <a:r>
              <a:rPr lang="en-US" altLang="zh-CN" sz="2400" b="1" dirty="0"/>
              <a:t>1</a:t>
            </a:r>
            <a:r>
              <a:rPr lang="zh-CN" altLang="en-US" sz="2400" b="1" dirty="0"/>
              <a:t>）用某些方式需要</a:t>
            </a:r>
            <a:r>
              <a:rPr lang="zh-CN" altLang="en-US" sz="2400" b="1" dirty="0">
                <a:latin typeface="Times New Roman" panose="02020603050405020304" pitchFamily="18" charset="0"/>
              </a:rPr>
              <a:t>“</a:t>
            </a:r>
            <a:r>
              <a:rPr lang="zh-CN" altLang="en-US" sz="2400" b="1" dirty="0"/>
              <a:t>处理</a:t>
            </a:r>
            <a:r>
              <a:rPr lang="zh-CN" altLang="en-US" sz="2400" b="1" dirty="0">
                <a:latin typeface="Times New Roman" panose="02020603050405020304" pitchFamily="18" charset="0"/>
              </a:rPr>
              <a:t>”</a:t>
            </a:r>
            <a:r>
              <a:rPr lang="zh-CN" altLang="en-US" sz="2400" b="1" dirty="0"/>
              <a:t>什么？</a:t>
            </a:r>
          </a:p>
          <a:p>
            <a:pPr eaLnBrk="1" hangingPunct="1">
              <a:buFontTx/>
              <a:buNone/>
            </a:pPr>
            <a:r>
              <a:rPr lang="zh-CN" altLang="en-US" sz="2400" b="1" dirty="0"/>
              <a:t>（</a:t>
            </a:r>
            <a:r>
              <a:rPr lang="en-US" altLang="zh-CN" sz="2400" b="1" dirty="0"/>
              <a:t>2</a:t>
            </a:r>
            <a:r>
              <a:rPr lang="zh-CN" altLang="en-US" sz="2400" b="1" dirty="0"/>
              <a:t>）哪些项或条目具有多个属性？（地址？库存清单？）</a:t>
            </a:r>
          </a:p>
          <a:p>
            <a:pPr eaLnBrk="1" hangingPunct="1">
              <a:buFontTx/>
              <a:buNone/>
            </a:pPr>
            <a:r>
              <a:rPr lang="zh-CN" altLang="en-US" sz="2400" b="1" dirty="0"/>
              <a:t>（</a:t>
            </a:r>
            <a:r>
              <a:rPr lang="en-US" altLang="zh-CN" sz="2400" b="1" dirty="0"/>
              <a:t>3</a:t>
            </a:r>
            <a:r>
              <a:rPr lang="zh-CN" altLang="en-US" sz="2400" b="1" dirty="0"/>
              <a:t>）什么时候一个类有多个对象？（账单？）</a:t>
            </a:r>
          </a:p>
          <a:p>
            <a:pPr eaLnBrk="1" hangingPunct="1">
              <a:buFontTx/>
              <a:buNone/>
            </a:pPr>
            <a:r>
              <a:rPr lang="zh-CN" altLang="en-US" sz="2400" b="1" dirty="0"/>
              <a:t>（</a:t>
            </a:r>
            <a:r>
              <a:rPr lang="en-US" altLang="zh-CN" sz="2400" b="1" dirty="0"/>
              <a:t>4</a:t>
            </a:r>
            <a:r>
              <a:rPr lang="zh-CN" altLang="en-US" sz="2400" b="1" dirty="0"/>
              <a:t>）什么是基于需求本身的，而不是从对需求的理解中导出的？（原始类，而非导出类）</a:t>
            </a:r>
          </a:p>
          <a:p>
            <a:pPr eaLnBrk="1" hangingPunct="1">
              <a:buFontTx/>
              <a:buNone/>
            </a:pPr>
            <a:r>
              <a:rPr lang="zh-CN" altLang="en-US" sz="2400" b="1" dirty="0"/>
              <a:t>（</a:t>
            </a:r>
            <a:r>
              <a:rPr lang="en-US" altLang="zh-CN" sz="2400" b="1" dirty="0"/>
              <a:t>5</a:t>
            </a:r>
            <a:r>
              <a:rPr lang="zh-CN" altLang="en-US" sz="2400" b="1" dirty="0"/>
              <a:t>）什么属性和操作总是适用于一个类或对象？</a:t>
            </a:r>
          </a:p>
          <a:p>
            <a:pPr eaLnBrk="1" hangingPunct="1">
              <a:buFontTx/>
              <a:buNone/>
            </a:pPr>
            <a:r>
              <a:rPr lang="en-US" altLang="zh-CN" sz="2400" b="1" dirty="0"/>
              <a:t>        </a:t>
            </a:r>
            <a:r>
              <a:rPr lang="zh-CN" altLang="en-US" sz="2400" b="1" dirty="0"/>
              <a:t>（零部件：数量，单价，型号，生产厂家等）</a:t>
            </a:r>
          </a:p>
          <a:p>
            <a:pPr eaLnBrk="1" hangingPunct="1">
              <a:buFontTx/>
              <a:buNone/>
            </a:pPr>
            <a:r>
              <a:rPr lang="zh-CN" altLang="en-US" sz="2400" b="1" dirty="0"/>
              <a:t> 根据上述原则将侯选类和对象分组，结果见下页表格所示：</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4704355-C149-49F5-A058-01803520D00A}" type="slidenum">
              <a:rPr kumimoji="0" lang="en-US" altLang="zh-CN" sz="2600">
                <a:solidFill>
                  <a:schemeClr val="bg1"/>
                </a:solidFill>
              </a:rPr>
              <a:pPr>
                <a:spcBef>
                  <a:spcPct val="0"/>
                </a:spcBef>
                <a:buClrTx/>
                <a:buSzTx/>
                <a:buFontTx/>
                <a:buNone/>
              </a:pPr>
              <a:t>46</a:t>
            </a:fld>
            <a:endParaRPr kumimoji="0" lang="en-US" altLang="zh-CN" sz="2600">
              <a:solidFill>
                <a:schemeClr val="bg1"/>
              </a:solidFill>
            </a:endParaRPr>
          </a:p>
        </p:txBody>
      </p:sp>
      <p:sp>
        <p:nvSpPr>
          <p:cNvPr id="86019" name="Rectangle 2"/>
          <p:cNvSpPr>
            <a:spLocks noGrp="1" noChangeArrowheads="1"/>
          </p:cNvSpPr>
          <p:nvPr>
            <p:ph type="title"/>
          </p:nvPr>
        </p:nvSpPr>
        <p:spPr/>
        <p:txBody>
          <a:bodyPr/>
          <a:lstStyle/>
          <a:p>
            <a:pPr eaLnBrk="1" hangingPunct="1"/>
            <a:r>
              <a:rPr lang="en-US" altLang="zh-CN" sz="3200"/>
              <a:t>     Chapter 6  </a:t>
            </a:r>
            <a:r>
              <a:rPr lang="zh-CN" altLang="en-US" sz="3200"/>
              <a:t>面向对象的思考方法</a:t>
            </a:r>
          </a:p>
        </p:txBody>
      </p:sp>
      <p:graphicFrame>
        <p:nvGraphicFramePr>
          <p:cNvPr id="215043" name="Group 3"/>
          <p:cNvGraphicFramePr>
            <a:graphicFrameLocks noGrp="1"/>
          </p:cNvGraphicFramePr>
          <p:nvPr>
            <p:ph idx="1"/>
            <p:extLst>
              <p:ext uri="{D42A27DB-BD31-4B8C-83A1-F6EECF244321}">
                <p14:modId xmlns:p14="http://schemas.microsoft.com/office/powerpoint/2010/main" val="3550274652"/>
              </p:ext>
            </p:extLst>
          </p:nvPr>
        </p:nvGraphicFramePr>
        <p:xfrm>
          <a:off x="1058565" y="2563682"/>
          <a:ext cx="6681787" cy="4105678"/>
        </p:xfrm>
        <a:graphic>
          <a:graphicData uri="http://schemas.openxmlformats.org/drawingml/2006/table">
            <a:tbl>
              <a:tblPr/>
              <a:tblGrid>
                <a:gridCol w="3341687">
                  <a:extLst>
                    <a:ext uri="{9D8B030D-6E8A-4147-A177-3AD203B41FA5}">
                      <a16:colId xmlns:a16="http://schemas.microsoft.com/office/drawing/2014/main" val="20000"/>
                    </a:ext>
                  </a:extLst>
                </a:gridCol>
                <a:gridCol w="3340100">
                  <a:extLst>
                    <a:ext uri="{9D8B030D-6E8A-4147-A177-3AD203B41FA5}">
                      <a16:colId xmlns:a16="http://schemas.microsoft.com/office/drawing/2014/main" val="20001"/>
                    </a:ext>
                  </a:extLst>
                </a:gridCol>
              </a:tblGrid>
              <a:tr h="576116">
                <a:tc>
                  <a:txBody>
                    <a:bodyPr/>
                    <a:lstStyle/>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400" b="0" i="0" u="none" strike="noStrike" cap="none" normalizeH="0" baseline="0" dirty="0">
                          <a:ln>
                            <a:noFill/>
                          </a:ln>
                          <a:solidFill>
                            <a:schemeClr val="tx1"/>
                          </a:solidFill>
                          <a:effectLst/>
                          <a:latin typeface="Arial" pitchFamily="34" charset="0"/>
                          <a:ea typeface="宋体" pitchFamily="2" charset="-122"/>
                        </a:rPr>
                        <a:t>属性</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400" b="0" i="0" u="none" strike="noStrike" cap="none" normalizeH="0" baseline="0">
                          <a:ln>
                            <a:noFill/>
                          </a:ln>
                          <a:solidFill>
                            <a:schemeClr val="tx1"/>
                          </a:solidFill>
                          <a:effectLst/>
                          <a:latin typeface="Arial" pitchFamily="34" charset="0"/>
                          <a:ea typeface="宋体" pitchFamily="2" charset="-122"/>
                        </a:rPr>
                        <a:t>类</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29159">
                <a:tc>
                  <a:txBody>
                    <a:bodyPr/>
                    <a:lstStyle/>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400" b="0" i="0" u="none" strike="noStrike" cap="none" normalizeH="0" baseline="0" dirty="0">
                          <a:ln>
                            <a:noFill/>
                          </a:ln>
                          <a:solidFill>
                            <a:schemeClr val="tx1"/>
                          </a:solidFill>
                          <a:effectLst/>
                          <a:latin typeface="Arial" pitchFamily="34" charset="0"/>
                          <a:ea typeface="宋体" pitchFamily="2" charset="-122"/>
                        </a:rPr>
                        <a:t>个人支票</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400" b="0" i="0" u="none" strike="noStrike" cap="none" normalizeH="0" baseline="0" dirty="0">
                          <a:ln>
                            <a:noFill/>
                          </a:ln>
                          <a:solidFill>
                            <a:schemeClr val="tx1"/>
                          </a:solidFill>
                          <a:effectLst/>
                          <a:latin typeface="Arial" pitchFamily="34" charset="0"/>
                          <a:ea typeface="宋体" pitchFamily="2" charset="-122"/>
                        </a:rPr>
                        <a:t>税</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400" b="0" i="0" u="none" strike="noStrike" cap="none" normalizeH="0" baseline="0" dirty="0">
                          <a:ln>
                            <a:noFill/>
                          </a:ln>
                          <a:solidFill>
                            <a:schemeClr val="tx1"/>
                          </a:solidFill>
                          <a:effectLst/>
                          <a:latin typeface="Arial" pitchFamily="34" charset="0"/>
                          <a:ea typeface="宋体" pitchFamily="2" charset="-122"/>
                        </a:rPr>
                        <a:t>价格</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400" b="0" i="0" u="none" strike="noStrike" cap="none" normalizeH="0" baseline="0" dirty="0">
                          <a:ln>
                            <a:noFill/>
                          </a:ln>
                          <a:solidFill>
                            <a:schemeClr val="tx1"/>
                          </a:solidFill>
                          <a:effectLst/>
                          <a:latin typeface="Arial" pitchFamily="34" charset="0"/>
                          <a:ea typeface="宋体" pitchFamily="2" charset="-122"/>
                        </a:rPr>
                        <a:t>现金</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400" b="0" i="0" u="none" strike="noStrike" cap="none" normalizeH="0" baseline="0" dirty="0">
                          <a:ln>
                            <a:noFill/>
                          </a:ln>
                          <a:solidFill>
                            <a:schemeClr val="tx1"/>
                          </a:solidFill>
                          <a:effectLst/>
                          <a:latin typeface="Arial" pitchFamily="34" charset="0"/>
                          <a:ea typeface="宋体" pitchFamily="2" charset="-122"/>
                        </a:rPr>
                        <a:t>信用卡</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400" b="0" i="0" u="none" strike="noStrike" cap="none" normalizeH="0" baseline="0" dirty="0">
                          <a:ln>
                            <a:noFill/>
                          </a:ln>
                          <a:solidFill>
                            <a:schemeClr val="tx1"/>
                          </a:solidFill>
                          <a:effectLst/>
                          <a:latin typeface="Arial" pitchFamily="34" charset="0"/>
                          <a:ea typeface="宋体" pitchFamily="2" charset="-122"/>
                        </a:rPr>
                        <a:t>折扣</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400" b="0" i="0" u="none" strike="noStrike" cap="none" normalizeH="0" baseline="0" dirty="0">
                          <a:ln>
                            <a:noFill/>
                          </a:ln>
                          <a:solidFill>
                            <a:schemeClr val="tx1"/>
                          </a:solidFill>
                          <a:effectLst/>
                          <a:latin typeface="Arial" pitchFamily="34" charset="0"/>
                          <a:ea typeface="宋体" pitchFamily="2" charset="-122"/>
                        </a:rPr>
                        <a:t>客户</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400" b="0" i="0" u="none" strike="noStrike" cap="none" normalizeH="0" baseline="0" dirty="0">
                          <a:ln>
                            <a:noFill/>
                          </a:ln>
                          <a:solidFill>
                            <a:schemeClr val="tx1"/>
                          </a:solidFill>
                          <a:effectLst/>
                          <a:latin typeface="Arial" pitchFamily="34" charset="0"/>
                          <a:ea typeface="宋体" pitchFamily="2" charset="-122"/>
                        </a:rPr>
                        <a:t>维护</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400" b="0" i="0" u="none" strike="noStrike" cap="none" normalizeH="0" baseline="0" dirty="0">
                          <a:ln>
                            <a:noFill/>
                          </a:ln>
                          <a:solidFill>
                            <a:schemeClr val="tx1"/>
                          </a:solidFill>
                          <a:effectLst/>
                          <a:latin typeface="Arial" pitchFamily="34" charset="0"/>
                          <a:ea typeface="宋体" pitchFamily="2" charset="-122"/>
                        </a:rPr>
                        <a:t>服务</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400" b="0" i="0" u="none" strike="noStrike" cap="none" normalizeH="0" baseline="0" dirty="0">
                          <a:ln>
                            <a:noFill/>
                          </a:ln>
                          <a:solidFill>
                            <a:schemeClr val="tx1"/>
                          </a:solidFill>
                          <a:effectLst/>
                          <a:latin typeface="Arial" pitchFamily="34" charset="0"/>
                          <a:ea typeface="宋体" pitchFamily="2" charset="-122"/>
                        </a:rPr>
                        <a:t>停车</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400" b="0" i="0" u="none" strike="noStrike" cap="none" normalizeH="0" baseline="0" dirty="0">
                          <a:ln>
                            <a:noFill/>
                          </a:ln>
                          <a:solidFill>
                            <a:schemeClr val="tx1"/>
                          </a:solidFill>
                          <a:effectLst/>
                          <a:latin typeface="Arial" pitchFamily="34" charset="0"/>
                          <a:ea typeface="宋体" pitchFamily="2" charset="-122"/>
                        </a:rPr>
                        <a:t>加油</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400" b="0" i="0" u="none" strike="noStrike" cap="none" normalizeH="0" baseline="0" dirty="0">
                          <a:ln>
                            <a:noFill/>
                          </a:ln>
                          <a:solidFill>
                            <a:schemeClr val="tx1"/>
                          </a:solidFill>
                          <a:effectLst/>
                          <a:latin typeface="Arial" pitchFamily="34" charset="0"/>
                          <a:ea typeface="宋体" pitchFamily="2" charset="-122"/>
                        </a:rPr>
                        <a:t>帐单</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400" b="0" i="0" u="none" strike="noStrike" cap="none" normalizeH="0" baseline="0" dirty="0">
                          <a:ln>
                            <a:noFill/>
                          </a:ln>
                          <a:solidFill>
                            <a:schemeClr val="tx1"/>
                          </a:solidFill>
                          <a:effectLst/>
                          <a:latin typeface="Arial" pitchFamily="34" charset="0"/>
                          <a:ea typeface="宋体" pitchFamily="2" charset="-122"/>
                        </a:rPr>
                        <a:t>购买</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400" b="0" i="0" u="none" strike="noStrike" cap="none" normalizeH="0" baseline="0" dirty="0">
                          <a:ln>
                            <a:noFill/>
                          </a:ln>
                          <a:solidFill>
                            <a:schemeClr val="tx1"/>
                          </a:solidFill>
                          <a:effectLst/>
                          <a:latin typeface="Arial" pitchFamily="34" charset="0"/>
                          <a:ea typeface="宋体" pitchFamily="2" charset="-122"/>
                        </a:rPr>
                        <a:t>加油站经理</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 name="文本框 1"/>
          <p:cNvSpPr txBox="1"/>
          <p:nvPr/>
        </p:nvSpPr>
        <p:spPr>
          <a:xfrm>
            <a:off x="1043609" y="1844824"/>
            <a:ext cx="6696744" cy="461665"/>
          </a:xfrm>
          <a:prstGeom prst="rect">
            <a:avLst/>
          </a:prstGeom>
          <a:solidFill>
            <a:schemeClr val="bg2">
              <a:lumMod val="20000"/>
              <a:lumOff val="80000"/>
            </a:schemeClr>
          </a:solidFill>
          <a:ln w="19050">
            <a:solidFill>
              <a:srgbClr val="C00000"/>
            </a:solidFill>
          </a:ln>
        </p:spPr>
        <p:txBody>
          <a:bodyPr wrap="square" rtlCol="0">
            <a:spAutoFit/>
          </a:bodyPr>
          <a:lstStyle/>
          <a:p>
            <a:r>
              <a:rPr lang="zh-CN" altLang="en-US" b="1" dirty="0"/>
              <a:t>皇家机动车服务站</a:t>
            </a:r>
            <a:r>
              <a:rPr lang="en-US" altLang="zh-CN" b="1" dirty="0"/>
              <a:t>16</a:t>
            </a:r>
            <a:r>
              <a:rPr lang="zh-CN" altLang="en-US" b="1" dirty="0"/>
              <a:t>条中，需求</a:t>
            </a:r>
            <a:r>
              <a:rPr lang="en-US" altLang="zh-CN" b="1" dirty="0"/>
              <a:t>01</a:t>
            </a:r>
            <a:r>
              <a:rPr lang="zh-CN" altLang="en-US" b="1" dirty="0"/>
              <a:t>的筛选结果：</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8C110BE-53A7-42E6-86DD-C6DC2223D691}" type="slidenum">
              <a:rPr kumimoji="0" lang="en-US" altLang="zh-CN" sz="2600">
                <a:solidFill>
                  <a:schemeClr val="bg1"/>
                </a:solidFill>
              </a:rPr>
              <a:pPr>
                <a:spcBef>
                  <a:spcPct val="0"/>
                </a:spcBef>
                <a:buClrTx/>
                <a:buSzTx/>
                <a:buFontTx/>
                <a:buNone/>
              </a:pPr>
              <a:t>47</a:t>
            </a:fld>
            <a:endParaRPr kumimoji="0" lang="en-US" altLang="zh-CN" sz="2600">
              <a:solidFill>
                <a:schemeClr val="bg1"/>
              </a:solidFill>
            </a:endParaRPr>
          </a:p>
        </p:txBody>
      </p:sp>
      <p:sp>
        <p:nvSpPr>
          <p:cNvPr id="87043" name="Rectangle 2"/>
          <p:cNvSpPr>
            <a:spLocks noGrp="1" noChangeArrowheads="1"/>
          </p:cNvSpPr>
          <p:nvPr>
            <p:ph type="title"/>
          </p:nvPr>
        </p:nvSpPr>
        <p:spPr/>
        <p:txBody>
          <a:bodyPr/>
          <a:lstStyle/>
          <a:p>
            <a:pPr eaLnBrk="1" hangingPunct="1"/>
            <a:r>
              <a:rPr lang="en-US" altLang="zh-CN" sz="3200"/>
              <a:t>     Chapter 6  </a:t>
            </a:r>
            <a:r>
              <a:rPr lang="zh-CN" altLang="en-US" sz="3200"/>
              <a:t>面向对象的思考方法</a:t>
            </a:r>
          </a:p>
        </p:txBody>
      </p:sp>
      <p:sp>
        <p:nvSpPr>
          <p:cNvPr id="87044" name="Rectangle 3"/>
          <p:cNvSpPr>
            <a:spLocks noGrp="1" noChangeArrowheads="1"/>
          </p:cNvSpPr>
          <p:nvPr>
            <p:ph type="body" sz="half" idx="1"/>
          </p:nvPr>
        </p:nvSpPr>
        <p:spPr>
          <a:xfrm>
            <a:off x="755650" y="1773238"/>
            <a:ext cx="7561263" cy="4322762"/>
          </a:xfrm>
        </p:spPr>
        <p:txBody>
          <a:bodyPr/>
          <a:lstStyle/>
          <a:p>
            <a:pPr eaLnBrk="1" hangingPunct="1">
              <a:buFontTx/>
              <a:buNone/>
            </a:pPr>
            <a:r>
              <a:rPr lang="zh-CN" altLang="en-US" sz="2400" b="1"/>
              <a:t>对整个需求的筛选结果：</a:t>
            </a:r>
          </a:p>
          <a:p>
            <a:pPr eaLnBrk="1" hangingPunct="1">
              <a:buFontTx/>
              <a:buNone/>
            </a:pPr>
            <a:endParaRPr lang="zh-CN" altLang="en-US" sz="2400"/>
          </a:p>
          <a:p>
            <a:pPr eaLnBrk="1" hangingPunct="1">
              <a:buFontTx/>
              <a:buNone/>
            </a:pPr>
            <a:endParaRPr lang="zh-CN" altLang="en-US" sz="2400"/>
          </a:p>
          <a:p>
            <a:pPr eaLnBrk="1" hangingPunct="1">
              <a:buFontTx/>
              <a:buNone/>
            </a:pPr>
            <a:endParaRPr lang="zh-CN" altLang="en-US" sz="2400"/>
          </a:p>
          <a:p>
            <a:pPr eaLnBrk="1" hangingPunct="1">
              <a:buFontTx/>
              <a:buNone/>
            </a:pPr>
            <a:endParaRPr lang="zh-CN" altLang="en-US" sz="2400"/>
          </a:p>
          <a:p>
            <a:pPr eaLnBrk="1" hangingPunct="1">
              <a:buFontTx/>
              <a:buNone/>
            </a:pPr>
            <a:endParaRPr lang="zh-CN" altLang="en-US" sz="2400"/>
          </a:p>
          <a:p>
            <a:pPr eaLnBrk="1" hangingPunct="1">
              <a:buFontTx/>
              <a:buNone/>
            </a:pPr>
            <a:endParaRPr lang="zh-CN" altLang="en-US" sz="2400"/>
          </a:p>
          <a:p>
            <a:pPr eaLnBrk="1" hangingPunct="1">
              <a:buFontTx/>
              <a:buNone/>
            </a:pPr>
            <a:endParaRPr lang="zh-CN" altLang="en-US" sz="2400"/>
          </a:p>
          <a:p>
            <a:pPr eaLnBrk="1" hangingPunct="1">
              <a:buFontTx/>
              <a:buNone/>
            </a:pPr>
            <a:endParaRPr lang="zh-CN" altLang="en-US" sz="2400"/>
          </a:p>
          <a:p>
            <a:pPr eaLnBrk="1" hangingPunct="1">
              <a:buFontTx/>
              <a:buNone/>
            </a:pPr>
            <a:endParaRPr lang="en-US" altLang="zh-CN" sz="2400"/>
          </a:p>
        </p:txBody>
      </p:sp>
      <p:graphicFrame>
        <p:nvGraphicFramePr>
          <p:cNvPr id="216068" name="Group 4"/>
          <p:cNvGraphicFramePr>
            <a:graphicFrameLocks noGrp="1"/>
          </p:cNvGraphicFramePr>
          <p:nvPr>
            <p:ph sz="half" idx="2"/>
          </p:nvPr>
        </p:nvGraphicFramePr>
        <p:xfrm>
          <a:off x="4140200" y="1773238"/>
          <a:ext cx="4319588" cy="5010150"/>
        </p:xfrm>
        <a:graphic>
          <a:graphicData uri="http://schemas.openxmlformats.org/drawingml/2006/table">
            <a:tbl>
              <a:tblPr/>
              <a:tblGrid>
                <a:gridCol w="2160588">
                  <a:extLst>
                    <a:ext uri="{9D8B030D-6E8A-4147-A177-3AD203B41FA5}">
                      <a16:colId xmlns:a16="http://schemas.microsoft.com/office/drawing/2014/main" val="20000"/>
                    </a:ext>
                  </a:extLst>
                </a:gridCol>
                <a:gridCol w="2159000">
                  <a:extLst>
                    <a:ext uri="{9D8B030D-6E8A-4147-A177-3AD203B41FA5}">
                      <a16:colId xmlns:a16="http://schemas.microsoft.com/office/drawing/2014/main" val="20001"/>
                    </a:ext>
                  </a:extLst>
                </a:gridCol>
              </a:tblGrid>
              <a:tr h="577909">
                <a:tc>
                  <a:txBody>
                    <a:bodyPr/>
                    <a:lstStyle/>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000" b="1" i="0" u="none" strike="noStrike" cap="none" normalizeH="0" baseline="0" dirty="0">
                          <a:ln>
                            <a:noFill/>
                          </a:ln>
                          <a:solidFill>
                            <a:schemeClr val="tx1"/>
                          </a:solidFill>
                          <a:effectLst/>
                          <a:latin typeface="Arial" pitchFamily="34" charset="0"/>
                          <a:ea typeface="宋体" pitchFamily="2" charset="-122"/>
                        </a:rPr>
                        <a:t>属性</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000" b="1" i="0" u="none" strike="noStrike" cap="none" normalizeH="0" baseline="0">
                          <a:ln>
                            <a:noFill/>
                          </a:ln>
                          <a:solidFill>
                            <a:schemeClr val="tx1"/>
                          </a:solidFill>
                          <a:effectLst/>
                          <a:latin typeface="Arial" pitchFamily="34" charset="0"/>
                          <a:ea typeface="宋体" pitchFamily="2" charset="-122"/>
                        </a:rPr>
                        <a:t>类</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32241">
                <a:tc>
                  <a:txBody>
                    <a:bodyPr/>
                    <a:lstStyle/>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000" b="1" i="0" u="none" strike="noStrike" cap="none" normalizeH="0" baseline="0">
                          <a:ln>
                            <a:noFill/>
                          </a:ln>
                          <a:solidFill>
                            <a:schemeClr val="tx1"/>
                          </a:solidFill>
                          <a:effectLst/>
                          <a:latin typeface="Arial" pitchFamily="34" charset="0"/>
                          <a:ea typeface="宋体" pitchFamily="2" charset="-122"/>
                        </a:rPr>
                        <a:t>个人支票</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000" b="1" i="0" u="none" strike="noStrike" cap="none" normalizeH="0" baseline="0">
                          <a:ln>
                            <a:noFill/>
                          </a:ln>
                          <a:solidFill>
                            <a:schemeClr val="tx1"/>
                          </a:solidFill>
                          <a:effectLst/>
                          <a:latin typeface="Arial" pitchFamily="34" charset="0"/>
                          <a:ea typeface="宋体" pitchFamily="2" charset="-122"/>
                        </a:rPr>
                        <a:t>税</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000" b="1" i="0" u="none" strike="noStrike" cap="none" normalizeH="0" baseline="0">
                          <a:ln>
                            <a:noFill/>
                          </a:ln>
                          <a:solidFill>
                            <a:schemeClr val="tx1"/>
                          </a:solidFill>
                          <a:effectLst/>
                          <a:latin typeface="Arial" pitchFamily="34" charset="0"/>
                          <a:ea typeface="宋体" pitchFamily="2" charset="-122"/>
                        </a:rPr>
                        <a:t>价格</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000" b="1" i="0" u="none" strike="noStrike" cap="none" normalizeH="0" baseline="0">
                          <a:ln>
                            <a:noFill/>
                          </a:ln>
                          <a:solidFill>
                            <a:schemeClr val="tx1"/>
                          </a:solidFill>
                          <a:effectLst/>
                          <a:latin typeface="Arial" pitchFamily="34" charset="0"/>
                          <a:ea typeface="宋体" pitchFamily="2" charset="-122"/>
                        </a:rPr>
                        <a:t>现金</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000" b="1" i="0" u="none" strike="noStrike" cap="none" normalizeH="0" baseline="0">
                          <a:ln>
                            <a:noFill/>
                          </a:ln>
                          <a:solidFill>
                            <a:schemeClr val="tx1"/>
                          </a:solidFill>
                          <a:effectLst/>
                          <a:latin typeface="Arial" pitchFamily="34" charset="0"/>
                          <a:ea typeface="宋体" pitchFamily="2" charset="-122"/>
                        </a:rPr>
                        <a:t>信用卡</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000" b="1" i="0" u="none" strike="noStrike" cap="none" normalizeH="0" baseline="0">
                          <a:ln>
                            <a:noFill/>
                          </a:ln>
                          <a:solidFill>
                            <a:schemeClr val="tx1"/>
                          </a:solidFill>
                          <a:effectLst/>
                          <a:latin typeface="Arial" pitchFamily="34" charset="0"/>
                          <a:ea typeface="宋体" pitchFamily="2" charset="-122"/>
                        </a:rPr>
                        <a:t>折扣</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a:ln>
                            <a:noFill/>
                          </a:ln>
                          <a:solidFill>
                            <a:schemeClr val="tx1"/>
                          </a:solidFill>
                          <a:effectLst/>
                          <a:latin typeface="Arial" pitchFamily="34" charset="0"/>
                          <a:ea typeface="宋体" pitchFamily="2" charset="-122"/>
                        </a:rPr>
                        <a:t>客户</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a:ln>
                            <a:noFill/>
                          </a:ln>
                          <a:solidFill>
                            <a:schemeClr val="tx1"/>
                          </a:solidFill>
                          <a:effectLst/>
                          <a:latin typeface="Arial" pitchFamily="34" charset="0"/>
                          <a:ea typeface="宋体" pitchFamily="2" charset="-122"/>
                        </a:rPr>
                        <a:t>维护</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a:ln>
                            <a:noFill/>
                          </a:ln>
                          <a:solidFill>
                            <a:schemeClr val="tx1"/>
                          </a:solidFill>
                          <a:effectLst/>
                          <a:latin typeface="Arial" pitchFamily="34" charset="0"/>
                          <a:ea typeface="宋体" pitchFamily="2" charset="-122"/>
                        </a:rPr>
                        <a:t>服务</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a:ln>
                            <a:noFill/>
                          </a:ln>
                          <a:solidFill>
                            <a:schemeClr val="tx1"/>
                          </a:solidFill>
                          <a:effectLst/>
                          <a:latin typeface="Arial" pitchFamily="34" charset="0"/>
                          <a:ea typeface="宋体" pitchFamily="2" charset="-122"/>
                        </a:rPr>
                        <a:t>停车</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a:ln>
                            <a:noFill/>
                          </a:ln>
                          <a:solidFill>
                            <a:schemeClr val="tx1"/>
                          </a:solidFill>
                          <a:effectLst/>
                          <a:latin typeface="Arial" pitchFamily="34" charset="0"/>
                          <a:ea typeface="宋体" pitchFamily="2" charset="-122"/>
                        </a:rPr>
                        <a:t>加油</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a:ln>
                            <a:noFill/>
                          </a:ln>
                          <a:solidFill>
                            <a:schemeClr val="tx1"/>
                          </a:solidFill>
                          <a:effectLst/>
                          <a:latin typeface="Arial" pitchFamily="34" charset="0"/>
                          <a:ea typeface="宋体" pitchFamily="2" charset="-122"/>
                        </a:rPr>
                        <a:t>帐单</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a:ln>
                            <a:noFill/>
                          </a:ln>
                          <a:solidFill>
                            <a:schemeClr val="tx1"/>
                          </a:solidFill>
                          <a:effectLst/>
                          <a:latin typeface="Arial" pitchFamily="34" charset="0"/>
                          <a:ea typeface="宋体" pitchFamily="2" charset="-122"/>
                        </a:rPr>
                        <a:t>购买</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a:ln>
                            <a:noFill/>
                          </a:ln>
                          <a:solidFill>
                            <a:schemeClr val="tx1"/>
                          </a:solidFill>
                          <a:effectLst/>
                          <a:latin typeface="Arial" pitchFamily="34" charset="0"/>
                          <a:ea typeface="宋体" pitchFamily="2" charset="-122"/>
                        </a:rPr>
                        <a:t>加油站经理</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a:ln>
                            <a:noFill/>
                          </a:ln>
                          <a:solidFill>
                            <a:schemeClr val="tx1"/>
                          </a:solidFill>
                          <a:effectLst/>
                          <a:latin typeface="Arial" pitchFamily="34" charset="0"/>
                          <a:ea typeface="宋体" pitchFamily="2" charset="-122"/>
                        </a:rPr>
                        <a:t>警告信</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a:ln>
                            <a:noFill/>
                          </a:ln>
                          <a:solidFill>
                            <a:schemeClr val="tx1"/>
                          </a:solidFill>
                          <a:effectLst/>
                          <a:latin typeface="Arial" pitchFamily="34" charset="0"/>
                          <a:ea typeface="宋体" pitchFamily="2" charset="-122"/>
                        </a:rPr>
                        <a:t>零配件</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a:ln>
                            <a:noFill/>
                          </a:ln>
                          <a:solidFill>
                            <a:schemeClr val="tx1"/>
                          </a:solidFill>
                          <a:effectLst/>
                          <a:latin typeface="Arial" pitchFamily="34" charset="0"/>
                          <a:ea typeface="宋体" pitchFamily="2" charset="-122"/>
                        </a:rPr>
                        <a:t>帐户</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a:ln>
                            <a:noFill/>
                          </a:ln>
                          <a:solidFill>
                            <a:schemeClr val="tx1"/>
                          </a:solidFill>
                          <a:effectLst/>
                          <a:latin typeface="Arial" pitchFamily="34" charset="0"/>
                          <a:ea typeface="宋体" pitchFamily="2" charset="-122"/>
                        </a:rPr>
                        <a:t>库存</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a:ln>
                            <a:noFill/>
                          </a:ln>
                          <a:solidFill>
                            <a:schemeClr val="tx1"/>
                          </a:solidFill>
                          <a:effectLst/>
                          <a:latin typeface="Arial" pitchFamily="34" charset="0"/>
                          <a:ea typeface="宋体" pitchFamily="2" charset="-122"/>
                        </a:rPr>
                        <a:t>信用卡系统</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a:ln>
                            <a:noFill/>
                          </a:ln>
                          <a:solidFill>
                            <a:schemeClr val="tx1"/>
                          </a:solidFill>
                          <a:effectLst/>
                          <a:latin typeface="Arial" pitchFamily="34" charset="0"/>
                          <a:ea typeface="宋体" pitchFamily="2" charset="-122"/>
                        </a:rPr>
                        <a:t>零配件订购系统</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a:ln>
                            <a:noFill/>
                          </a:ln>
                          <a:solidFill>
                            <a:schemeClr val="tx1"/>
                          </a:solidFill>
                          <a:effectLst/>
                          <a:latin typeface="Arial" pitchFamily="34" charset="0"/>
                          <a:ea typeface="宋体" pitchFamily="2" charset="-122"/>
                        </a:rPr>
                        <a:t>燃料订购系统</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9C0E9E1-C380-4B52-BB77-7E06C00C8D78}" type="slidenum">
              <a:rPr kumimoji="0" lang="en-US" altLang="zh-CN" sz="2600">
                <a:solidFill>
                  <a:schemeClr val="bg1"/>
                </a:solidFill>
              </a:rPr>
              <a:pPr>
                <a:spcBef>
                  <a:spcPct val="0"/>
                </a:spcBef>
                <a:buClrTx/>
                <a:buSzTx/>
                <a:buFontTx/>
                <a:buNone/>
              </a:pPr>
              <a:t>48</a:t>
            </a:fld>
            <a:endParaRPr kumimoji="0" lang="en-US" altLang="zh-CN" sz="2600">
              <a:solidFill>
                <a:schemeClr val="bg1"/>
              </a:solidFill>
            </a:endParaRPr>
          </a:p>
        </p:txBody>
      </p:sp>
      <p:sp>
        <p:nvSpPr>
          <p:cNvPr id="88067" name="Rectangle 2"/>
          <p:cNvSpPr>
            <a:spLocks noGrp="1" noChangeArrowheads="1"/>
          </p:cNvSpPr>
          <p:nvPr>
            <p:ph type="title"/>
          </p:nvPr>
        </p:nvSpPr>
        <p:spPr/>
        <p:txBody>
          <a:bodyPr/>
          <a:lstStyle/>
          <a:p>
            <a:pPr eaLnBrk="1" hangingPunct="1"/>
            <a:r>
              <a:rPr lang="en-US" altLang="zh-CN" sz="3200"/>
              <a:t>     Chapter 6  Considering Object</a:t>
            </a:r>
          </a:p>
        </p:txBody>
      </p:sp>
      <p:sp>
        <p:nvSpPr>
          <p:cNvPr id="88068"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dirty="0"/>
              <a:t>   B: identifying behaviors</a:t>
            </a:r>
            <a:r>
              <a:rPr lang="zh-CN" altLang="en-US" sz="2400" b="1" dirty="0"/>
              <a:t>（确定行为）</a:t>
            </a:r>
            <a:r>
              <a:rPr lang="en-US" altLang="zh-CN" sz="2400" b="1" dirty="0">
                <a:solidFill>
                  <a:srgbClr val="0000FF"/>
                </a:solidFill>
              </a:rPr>
              <a:t>----</a:t>
            </a:r>
            <a:r>
              <a:rPr lang="zh-CN" altLang="en-US" sz="2400" b="1" dirty="0">
                <a:solidFill>
                  <a:srgbClr val="0000FF"/>
                </a:solidFill>
              </a:rPr>
              <a:t>“</a:t>
            </a:r>
            <a:r>
              <a:rPr lang="zh-CN" altLang="en-US" sz="2400" b="1" dirty="0">
                <a:solidFill>
                  <a:srgbClr val="FF0000"/>
                </a:solidFill>
              </a:rPr>
              <a:t>动词法</a:t>
            </a:r>
            <a:r>
              <a:rPr lang="zh-CN" altLang="en-US" sz="2400" b="1" dirty="0">
                <a:solidFill>
                  <a:srgbClr val="0000FF"/>
                </a:solidFill>
              </a:rPr>
              <a:t>” </a:t>
            </a:r>
          </a:p>
          <a:p>
            <a:pPr eaLnBrk="1" hangingPunct="1">
              <a:lnSpc>
                <a:spcPct val="90000"/>
              </a:lnSpc>
              <a:buFontTx/>
              <a:buNone/>
            </a:pPr>
            <a:r>
              <a:rPr lang="zh-CN" altLang="en-US" sz="2400" b="1" dirty="0"/>
              <a:t>      </a:t>
            </a:r>
            <a:r>
              <a:rPr lang="en-US" altLang="zh-CN" sz="2400" b="1" dirty="0"/>
              <a:t>--guideline (</a:t>
            </a:r>
            <a:r>
              <a:rPr lang="en-US" altLang="zh-CN" sz="2400" b="1" dirty="0">
                <a:solidFill>
                  <a:srgbClr val="0000FF"/>
                </a:solidFill>
              </a:rPr>
              <a:t>extract verbs </a:t>
            </a:r>
            <a:r>
              <a:rPr lang="en-US" altLang="zh-CN" sz="2400" b="1" dirty="0"/>
              <a:t>from requirement) </a:t>
            </a:r>
          </a:p>
          <a:p>
            <a:pPr eaLnBrk="1" hangingPunct="1">
              <a:lnSpc>
                <a:spcPct val="90000"/>
              </a:lnSpc>
              <a:buFontTx/>
              <a:buNone/>
            </a:pPr>
            <a:r>
              <a:rPr lang="en-US" altLang="zh-CN" sz="2400" b="1" dirty="0"/>
              <a:t>                          (P327: 7 dots) </a:t>
            </a:r>
          </a:p>
          <a:p>
            <a:pPr eaLnBrk="1" hangingPunct="1">
              <a:lnSpc>
                <a:spcPct val="90000"/>
              </a:lnSpc>
              <a:buFontTx/>
              <a:buNone/>
            </a:pPr>
            <a:r>
              <a:rPr lang="en-US" altLang="zh-CN" sz="2400" b="1" dirty="0"/>
              <a:t>      --behavior (actions done to a class or objects) </a:t>
            </a:r>
          </a:p>
          <a:p>
            <a:pPr eaLnBrk="1" hangingPunct="1">
              <a:lnSpc>
                <a:spcPct val="90000"/>
              </a:lnSpc>
              <a:buFontTx/>
              <a:buNone/>
            </a:pPr>
            <a:r>
              <a:rPr lang="en-US" altLang="zh-CN" sz="2400" b="1" dirty="0"/>
              <a:t>                          (p328 ) </a:t>
            </a:r>
          </a:p>
          <a:p>
            <a:pPr eaLnBrk="1" hangingPunct="1">
              <a:lnSpc>
                <a:spcPct val="90000"/>
              </a:lnSpc>
              <a:buFontTx/>
              <a:buNone/>
            </a:pPr>
            <a:r>
              <a:rPr lang="en-US" altLang="zh-CN" sz="2400" b="1" dirty="0"/>
              <a:t>   C: UML </a:t>
            </a:r>
            <a:r>
              <a:rPr lang="en-US" altLang="zh-CN" sz="2400" b="1" u="sng" dirty="0">
                <a:solidFill>
                  <a:srgbClr val="FF0066"/>
                </a:solidFill>
              </a:rPr>
              <a:t>class diagram</a:t>
            </a:r>
            <a:r>
              <a:rPr lang="zh-CN" altLang="en-US" sz="2400" b="1" u="sng" dirty="0">
                <a:solidFill>
                  <a:schemeClr val="bg2"/>
                </a:solidFill>
              </a:rPr>
              <a:t>（</a:t>
            </a:r>
            <a:r>
              <a:rPr lang="en-US" altLang="zh-CN" sz="2400" b="1" u="sng" dirty="0">
                <a:solidFill>
                  <a:schemeClr val="bg2"/>
                </a:solidFill>
              </a:rPr>
              <a:t>UML</a:t>
            </a:r>
            <a:r>
              <a:rPr lang="zh-CN" altLang="en-US" sz="2400" b="1" u="sng" dirty="0">
                <a:solidFill>
                  <a:schemeClr val="bg2"/>
                </a:solidFill>
              </a:rPr>
              <a:t>类图）</a:t>
            </a:r>
            <a:r>
              <a:rPr lang="zh-CN" altLang="en-US" sz="2400" b="1" dirty="0"/>
              <a:t> </a:t>
            </a:r>
          </a:p>
          <a:p>
            <a:pPr eaLnBrk="1" hangingPunct="1">
              <a:lnSpc>
                <a:spcPct val="90000"/>
              </a:lnSpc>
              <a:buFontTx/>
              <a:buNone/>
            </a:pPr>
            <a:r>
              <a:rPr lang="zh-CN" altLang="en-US" sz="2400" b="1" dirty="0"/>
              <a:t>      </a:t>
            </a:r>
            <a:r>
              <a:rPr lang="en-US" altLang="zh-CN" sz="2400" b="1" dirty="0"/>
              <a:t>X: </a:t>
            </a:r>
            <a:r>
              <a:rPr lang="en-US" altLang="zh-CN" sz="2400" b="1" u="sng" dirty="0">
                <a:solidFill>
                  <a:srgbClr val="0000FF"/>
                </a:solidFill>
              </a:rPr>
              <a:t>structure</a:t>
            </a:r>
            <a:r>
              <a:rPr lang="en-US" altLang="zh-CN" sz="2400" b="1" dirty="0"/>
              <a:t>(</a:t>
            </a:r>
            <a:r>
              <a:rPr lang="zh-CN" altLang="en-US" sz="2400" b="1" dirty="0"/>
              <a:t>结构</a:t>
            </a:r>
            <a:r>
              <a:rPr lang="en-US" altLang="zh-CN" sz="2400" b="1" dirty="0"/>
              <a:t>):   </a:t>
            </a:r>
            <a:r>
              <a:rPr lang="zh-CN" altLang="en-US" sz="2400" b="1" dirty="0"/>
              <a:t>如下页图</a:t>
            </a:r>
            <a:r>
              <a:rPr lang="en-US" altLang="zh-CN" sz="2400" b="1" dirty="0"/>
              <a:t>--</a:t>
            </a:r>
            <a:r>
              <a:rPr lang="en-US" altLang="zh-CN" sz="2400" b="1" u="sng" dirty="0">
                <a:solidFill>
                  <a:srgbClr val="0000FF"/>
                </a:solidFill>
              </a:rPr>
              <a:t>three sections</a:t>
            </a:r>
            <a:r>
              <a:rPr lang="en-US" altLang="zh-CN" sz="2400" b="1" dirty="0"/>
              <a:t>: </a:t>
            </a:r>
          </a:p>
          <a:p>
            <a:pPr eaLnBrk="1" hangingPunct="1">
              <a:lnSpc>
                <a:spcPct val="90000"/>
              </a:lnSpc>
              <a:buFontTx/>
              <a:buNone/>
            </a:pPr>
            <a:r>
              <a:rPr lang="en-US" altLang="zh-CN" sz="2400" b="1" dirty="0"/>
              <a:t>                        class name: identify a class </a:t>
            </a:r>
          </a:p>
          <a:p>
            <a:pPr eaLnBrk="1" hangingPunct="1">
              <a:lnSpc>
                <a:spcPct val="90000"/>
              </a:lnSpc>
              <a:buFontTx/>
              <a:buNone/>
            </a:pPr>
            <a:r>
              <a:rPr lang="en-US" altLang="zh-CN" sz="2400" b="1" dirty="0"/>
              <a:t>                        attributes: </a:t>
            </a:r>
            <a:r>
              <a:rPr lang="en-US" altLang="zh-CN" sz="2400" b="1" dirty="0">
                <a:sym typeface="Wingdings" panose="05000000000000000000" pitchFamily="2" charset="2"/>
              </a:rPr>
              <a:t>(describe it </a:t>
            </a:r>
            <a:r>
              <a:rPr lang="en-US" altLang="zh-CN" sz="2400" b="1" dirty="0">
                <a:solidFill>
                  <a:srgbClr val="0000FF"/>
                </a:solidFill>
                <a:sym typeface="Wingdings" panose="05000000000000000000" pitchFamily="2" charset="2"/>
              </a:rPr>
              <a:t>only</a:t>
            </a:r>
            <a:r>
              <a:rPr lang="en-US" altLang="zh-CN" sz="2400" b="1" dirty="0">
                <a:sym typeface="Wingdings" panose="05000000000000000000" pitchFamily="2" charset="2"/>
              </a:rPr>
              <a:t> with name, </a:t>
            </a:r>
          </a:p>
          <a:p>
            <a:pPr eaLnBrk="1" hangingPunct="1">
              <a:lnSpc>
                <a:spcPct val="90000"/>
              </a:lnSpc>
              <a:buFontTx/>
              <a:buNone/>
            </a:pPr>
            <a:r>
              <a:rPr lang="en-US" altLang="zh-CN" sz="2400" b="1" dirty="0">
                <a:sym typeface="Wingdings" panose="05000000000000000000" pitchFamily="2" charset="2"/>
              </a:rPr>
              <a:t>                                            type, initial value)</a:t>
            </a:r>
            <a:endParaRPr lang="en-US" altLang="zh-CN" sz="2400" b="1" dirty="0"/>
          </a:p>
          <a:p>
            <a:pPr eaLnBrk="1" hangingPunct="1">
              <a:lnSpc>
                <a:spcPct val="90000"/>
              </a:lnSpc>
              <a:buFontTx/>
              <a:buNone/>
            </a:pPr>
            <a:r>
              <a:rPr lang="en-US" altLang="zh-CN" sz="2400" b="1" dirty="0"/>
              <a:t>                        operations: </a:t>
            </a:r>
            <a:r>
              <a:rPr lang="en-US" altLang="zh-CN" sz="2400" b="1" dirty="0">
                <a:sym typeface="Wingdings" panose="05000000000000000000" pitchFamily="2" charset="2"/>
              </a:rPr>
              <a:t>(describe it </a:t>
            </a:r>
            <a:r>
              <a:rPr lang="en-US" altLang="zh-CN" sz="2400" b="1" dirty="0">
                <a:solidFill>
                  <a:srgbClr val="0000FF"/>
                </a:solidFill>
                <a:sym typeface="Wingdings" panose="05000000000000000000" pitchFamily="2" charset="2"/>
              </a:rPr>
              <a:t>only</a:t>
            </a:r>
            <a:r>
              <a:rPr lang="en-US" altLang="zh-CN" sz="2400" b="1" dirty="0">
                <a:sym typeface="Wingdings" panose="05000000000000000000" pitchFamily="2" charset="2"/>
              </a:rPr>
              <a:t> with name, </a:t>
            </a:r>
          </a:p>
          <a:p>
            <a:pPr eaLnBrk="1" hangingPunct="1">
              <a:lnSpc>
                <a:spcPct val="90000"/>
              </a:lnSpc>
              <a:buFontTx/>
              <a:buNone/>
            </a:pPr>
            <a:r>
              <a:rPr lang="en-US" altLang="zh-CN" sz="2400" b="1" dirty="0">
                <a:sym typeface="Wingdings" panose="05000000000000000000" pitchFamily="2" charset="2"/>
              </a:rPr>
              <a:t>                                            argument list, return type)</a:t>
            </a:r>
            <a:r>
              <a:rPr lang="en-US" altLang="zh-CN" sz="2400" b="1" dirty="0"/>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53D4889-2ABE-4BF7-9472-1396A26907EC}" type="slidenum">
              <a:rPr kumimoji="0" lang="en-US" altLang="zh-CN" sz="2600">
                <a:solidFill>
                  <a:schemeClr val="bg1"/>
                </a:solidFill>
              </a:rPr>
              <a:pPr>
                <a:spcBef>
                  <a:spcPct val="0"/>
                </a:spcBef>
                <a:buClrTx/>
                <a:buSzTx/>
                <a:buFontTx/>
                <a:buNone/>
              </a:pPr>
              <a:t>49</a:t>
            </a:fld>
            <a:endParaRPr kumimoji="0" lang="en-US" altLang="zh-CN" sz="2600">
              <a:solidFill>
                <a:schemeClr val="bg1"/>
              </a:solidFill>
            </a:endParaRPr>
          </a:p>
        </p:txBody>
      </p:sp>
      <p:sp>
        <p:nvSpPr>
          <p:cNvPr id="90115" name="Rectangle 2"/>
          <p:cNvSpPr>
            <a:spLocks noGrp="1" noChangeArrowheads="1"/>
          </p:cNvSpPr>
          <p:nvPr>
            <p:ph type="title" idx="4294967295"/>
          </p:nvPr>
        </p:nvSpPr>
        <p:spPr>
          <a:xfrm>
            <a:off x="2447925" y="5734050"/>
            <a:ext cx="6445250" cy="685800"/>
          </a:xfrm>
        </p:spPr>
        <p:txBody>
          <a:bodyPr/>
          <a:lstStyle/>
          <a:p>
            <a:pPr eaLnBrk="1" hangingPunct="1"/>
            <a:r>
              <a:rPr lang="zh-CN" altLang="en-US" sz="2400"/>
              <a:t>示例图： </a:t>
            </a:r>
            <a:r>
              <a:rPr lang="en-US" altLang="zh-CN" sz="2400"/>
              <a:t>Class box representing a bill.</a:t>
            </a:r>
          </a:p>
        </p:txBody>
      </p:sp>
      <p:sp>
        <p:nvSpPr>
          <p:cNvPr id="90116" name="Rectangle 3"/>
          <p:cNvSpPr>
            <a:spLocks noChangeArrowheads="1"/>
          </p:cNvSpPr>
          <p:nvPr/>
        </p:nvSpPr>
        <p:spPr bwMode="auto">
          <a:xfrm>
            <a:off x="4495800" y="2084388"/>
            <a:ext cx="4397375" cy="3505200"/>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latin typeface="Comic Sans MS" panose="030F0702030302020204" pitchFamily="66" charset="0"/>
              </a:rPr>
              <a:t>              Bill</a:t>
            </a:r>
          </a:p>
          <a:p>
            <a:pPr eaLnBrk="1" hangingPunct="1">
              <a:spcBef>
                <a:spcPct val="0"/>
              </a:spcBef>
              <a:buClrTx/>
              <a:buSzTx/>
              <a:buFontTx/>
              <a:buNone/>
            </a:pPr>
            <a:endParaRPr lang="en-US" altLang="zh-CN" sz="1800" b="1">
              <a:latin typeface="Comic Sans MS" panose="030F0702030302020204" pitchFamily="66" charset="0"/>
            </a:endParaRPr>
          </a:p>
          <a:p>
            <a:pPr eaLnBrk="1" hangingPunct="1">
              <a:spcBef>
                <a:spcPct val="0"/>
              </a:spcBef>
              <a:buClrTx/>
              <a:buSzTx/>
              <a:buFontTx/>
              <a:buNone/>
            </a:pPr>
            <a:r>
              <a:rPr lang="en-US" altLang="zh-CN" sz="1800" b="1">
                <a:latin typeface="Comic Sans MS" panose="030F0702030302020204" pitchFamily="66" charset="0"/>
              </a:rPr>
              <a:t> -Issue_date:Date</a:t>
            </a:r>
          </a:p>
          <a:p>
            <a:pPr eaLnBrk="1" hangingPunct="1">
              <a:spcBef>
                <a:spcPct val="0"/>
              </a:spcBef>
              <a:buClrTx/>
              <a:buSzTx/>
              <a:buFontTx/>
              <a:buNone/>
            </a:pPr>
            <a:r>
              <a:rPr lang="en-US" altLang="zh-CN" sz="1800" b="1">
                <a:latin typeface="Comic Sans MS" panose="030F0702030302020204" pitchFamily="66" charset="0"/>
              </a:rPr>
              <a:t> +Payment_date:Date</a:t>
            </a:r>
          </a:p>
          <a:p>
            <a:pPr eaLnBrk="1" hangingPunct="1">
              <a:spcBef>
                <a:spcPct val="0"/>
              </a:spcBef>
              <a:buClrTx/>
              <a:buSzTx/>
              <a:buFontTx/>
              <a:buNone/>
            </a:pPr>
            <a:endParaRPr lang="en-US" altLang="zh-CN" sz="1800" b="1">
              <a:latin typeface="Comic Sans MS" panose="030F0702030302020204" pitchFamily="66" charset="0"/>
            </a:endParaRPr>
          </a:p>
          <a:p>
            <a:pPr eaLnBrk="1" hangingPunct="1">
              <a:spcBef>
                <a:spcPct val="0"/>
              </a:spcBef>
              <a:buClrTx/>
              <a:buSzTx/>
              <a:buFontTx/>
              <a:buNone/>
            </a:pPr>
            <a:r>
              <a:rPr lang="en-US" altLang="zh-CN" sz="1800" b="1">
                <a:latin typeface="Comic Sans MS" panose="030F0702030302020204" pitchFamily="66" charset="0"/>
              </a:rPr>
              <a:t> +price()</a:t>
            </a:r>
          </a:p>
          <a:p>
            <a:pPr eaLnBrk="1" hangingPunct="1">
              <a:spcBef>
                <a:spcPct val="0"/>
              </a:spcBef>
              <a:buClrTx/>
              <a:buSzTx/>
              <a:buFontTx/>
              <a:buNone/>
            </a:pPr>
            <a:r>
              <a:rPr lang="en-US" altLang="zh-CN" sz="1800" b="1">
                <a:latin typeface="Comic Sans MS" panose="030F0702030302020204" pitchFamily="66" charset="0"/>
              </a:rPr>
              <a:t> +taxes()</a:t>
            </a:r>
          </a:p>
          <a:p>
            <a:pPr eaLnBrk="1" hangingPunct="1">
              <a:spcBef>
                <a:spcPct val="0"/>
              </a:spcBef>
              <a:buClrTx/>
              <a:buSzTx/>
              <a:buFontTx/>
              <a:buNone/>
            </a:pPr>
            <a:r>
              <a:rPr lang="en-US" altLang="zh-CN" sz="1800" b="1">
                <a:latin typeface="Comic Sans MS" panose="030F0702030302020204" pitchFamily="66" charset="0"/>
              </a:rPr>
              <a:t> +customer()</a:t>
            </a:r>
          </a:p>
          <a:p>
            <a:pPr eaLnBrk="1" hangingPunct="1">
              <a:spcBef>
                <a:spcPct val="0"/>
              </a:spcBef>
              <a:buClrTx/>
              <a:buSzTx/>
              <a:buFontTx/>
              <a:buNone/>
            </a:pPr>
            <a:r>
              <a:rPr lang="en-US" altLang="zh-CN" sz="1800" b="1">
                <a:latin typeface="Comic Sans MS" panose="030F0702030302020204" pitchFamily="66" charset="0"/>
              </a:rPr>
              <a:t> +purchases()</a:t>
            </a:r>
            <a:br>
              <a:rPr lang="en-US" altLang="zh-CN" sz="1800" b="1">
                <a:latin typeface="Comic Sans MS" panose="030F0702030302020204" pitchFamily="66" charset="0"/>
              </a:rPr>
            </a:br>
            <a:r>
              <a:rPr lang="en-US" altLang="zh-CN" sz="1800" b="1">
                <a:latin typeface="Comic Sans MS" panose="030F0702030302020204" pitchFamily="66" charset="0"/>
              </a:rPr>
              <a:t> +add_to_bill(customer,amount,date)</a:t>
            </a:r>
          </a:p>
          <a:p>
            <a:pPr eaLnBrk="1" hangingPunct="1">
              <a:spcBef>
                <a:spcPct val="0"/>
              </a:spcBef>
              <a:buClrTx/>
              <a:buSzTx/>
              <a:buFontTx/>
              <a:buNone/>
            </a:pPr>
            <a:endParaRPr lang="en-US" altLang="zh-CN" sz="1800" b="1">
              <a:latin typeface="Comic Sans MS" panose="030F0702030302020204" pitchFamily="66" charset="0"/>
            </a:endParaRPr>
          </a:p>
        </p:txBody>
      </p:sp>
      <p:sp>
        <p:nvSpPr>
          <p:cNvPr id="90117" name="Line 4"/>
          <p:cNvSpPr>
            <a:spLocks noChangeShapeType="1"/>
          </p:cNvSpPr>
          <p:nvPr/>
        </p:nvSpPr>
        <p:spPr bwMode="auto">
          <a:xfrm>
            <a:off x="4495800" y="2693988"/>
            <a:ext cx="41910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18" name="Line 5"/>
          <p:cNvSpPr>
            <a:spLocks noChangeShapeType="1"/>
          </p:cNvSpPr>
          <p:nvPr/>
        </p:nvSpPr>
        <p:spPr bwMode="auto">
          <a:xfrm>
            <a:off x="4495800" y="3684588"/>
            <a:ext cx="41910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19" name="Text Box 6"/>
          <p:cNvSpPr txBox="1">
            <a:spLocks noChangeArrowheads="1"/>
          </p:cNvSpPr>
          <p:nvPr/>
        </p:nvSpPr>
        <p:spPr bwMode="auto">
          <a:xfrm>
            <a:off x="2286000" y="2236788"/>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latin typeface="Comic Sans MS" panose="030F0702030302020204" pitchFamily="66" charset="0"/>
              </a:rPr>
              <a:t>Class name</a:t>
            </a:r>
          </a:p>
        </p:txBody>
      </p:sp>
      <p:sp>
        <p:nvSpPr>
          <p:cNvPr id="90120" name="Text Box 7"/>
          <p:cNvSpPr txBox="1">
            <a:spLocks noChangeArrowheads="1"/>
          </p:cNvSpPr>
          <p:nvPr/>
        </p:nvSpPr>
        <p:spPr bwMode="auto">
          <a:xfrm>
            <a:off x="1143000" y="2998788"/>
            <a:ext cx="3200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latin typeface="Comic Sans MS" panose="030F0702030302020204" pitchFamily="66" charset="0"/>
              </a:rPr>
              <a:t>Attribute:type = initial value</a:t>
            </a:r>
          </a:p>
        </p:txBody>
      </p:sp>
      <p:sp>
        <p:nvSpPr>
          <p:cNvPr id="90121" name="Text Box 8"/>
          <p:cNvSpPr txBox="1">
            <a:spLocks noChangeArrowheads="1"/>
          </p:cNvSpPr>
          <p:nvPr/>
        </p:nvSpPr>
        <p:spPr bwMode="auto">
          <a:xfrm>
            <a:off x="1219200" y="4217988"/>
            <a:ext cx="3200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latin typeface="Comic Sans MS" panose="030F0702030302020204" pitchFamily="66" charset="0"/>
              </a:rPr>
              <a:t>Operation(arg list):return type</a:t>
            </a:r>
          </a:p>
        </p:txBody>
      </p:sp>
      <p:sp>
        <p:nvSpPr>
          <p:cNvPr id="90122" name="Rectangle 10"/>
          <p:cNvSpPr>
            <a:spLocks noChangeArrowheads="1"/>
          </p:cNvSpPr>
          <p:nvPr/>
        </p:nvSpPr>
        <p:spPr bwMode="auto">
          <a:xfrm>
            <a:off x="914400" y="381000"/>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3200" b="1">
                <a:solidFill>
                  <a:schemeClr val="tx2"/>
                </a:solidFill>
              </a:rPr>
              <a:t>     Chapter 6  Considering Object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8D6171A-7E26-4383-AB8E-2D425504D803}" type="slidenum">
              <a:rPr kumimoji="0" lang="en-US" altLang="zh-CN" sz="2600">
                <a:solidFill>
                  <a:schemeClr val="bg1"/>
                </a:solidFill>
              </a:rPr>
              <a:pPr>
                <a:spcBef>
                  <a:spcPct val="0"/>
                </a:spcBef>
                <a:buClrTx/>
                <a:buSzTx/>
                <a:buFontTx/>
                <a:buNone/>
              </a:pPr>
              <a:t>5</a:t>
            </a:fld>
            <a:endParaRPr kumimoji="0" lang="en-US" altLang="zh-CN" sz="2600">
              <a:solidFill>
                <a:schemeClr val="bg1"/>
              </a:solidFill>
            </a:endParaRPr>
          </a:p>
        </p:txBody>
      </p:sp>
      <p:sp>
        <p:nvSpPr>
          <p:cNvPr id="8195" name="Rectangle 2"/>
          <p:cNvSpPr>
            <a:spLocks noGrp="1" noChangeArrowheads="1"/>
          </p:cNvSpPr>
          <p:nvPr>
            <p:ph type="title"/>
          </p:nvPr>
        </p:nvSpPr>
        <p:spPr/>
        <p:txBody>
          <a:bodyPr/>
          <a:lstStyle/>
          <a:p>
            <a:pPr eaLnBrk="1" hangingPunct="1"/>
            <a:r>
              <a:rPr lang="en-US" altLang="zh-CN" sz="3200" dirty="0"/>
              <a:t>     Chapter 6  Considering Object </a:t>
            </a:r>
          </a:p>
        </p:txBody>
      </p:sp>
      <p:sp>
        <p:nvSpPr>
          <p:cNvPr id="8196"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dirty="0"/>
              <a:t>   Problem : Why should object-oriented development</a:t>
            </a:r>
          </a:p>
          <a:p>
            <a:pPr eaLnBrk="1" hangingPunct="1">
              <a:lnSpc>
                <a:spcPct val="90000"/>
              </a:lnSpc>
              <a:buFontTx/>
              <a:buNone/>
            </a:pPr>
            <a:r>
              <a:rPr lang="en-US" altLang="zh-CN" sz="2400" b="1" dirty="0"/>
              <a:t>                     deserve particular attention ? (P286)</a:t>
            </a:r>
          </a:p>
          <a:p>
            <a:pPr eaLnBrk="1" hangingPunct="1">
              <a:lnSpc>
                <a:spcPct val="90000"/>
              </a:lnSpc>
              <a:buFontTx/>
              <a:buNone/>
            </a:pPr>
            <a:r>
              <a:rPr lang="en-US" altLang="zh-CN" sz="2400" b="1" dirty="0"/>
              <a:t>          </a:t>
            </a:r>
            <a:r>
              <a:rPr lang="zh-CN" altLang="en-US" sz="2400" b="1" dirty="0"/>
              <a:t>（现在开发的很多新系统都部分或全部使用了</a:t>
            </a:r>
            <a:r>
              <a:rPr lang="en-US" altLang="zh-CN" sz="2400" b="1" dirty="0"/>
              <a:t>OO</a:t>
            </a:r>
            <a:r>
              <a:rPr lang="zh-CN" altLang="en-US" sz="2400" b="1" dirty="0"/>
              <a:t>概念）</a:t>
            </a:r>
            <a:endParaRPr lang="en-US" altLang="zh-CN" sz="2400" b="1" dirty="0"/>
          </a:p>
          <a:p>
            <a:pPr eaLnBrk="1" hangingPunct="1">
              <a:lnSpc>
                <a:spcPct val="90000"/>
              </a:lnSpc>
              <a:buFontTx/>
              <a:buNone/>
            </a:pPr>
            <a:r>
              <a:rPr lang="en-US" altLang="zh-CN" b="1" dirty="0"/>
              <a:t>6.1 What is OO?</a:t>
            </a:r>
            <a:r>
              <a:rPr lang="zh-CN" altLang="en-US" b="1" dirty="0"/>
              <a:t>（什么是面向对象</a:t>
            </a:r>
            <a:r>
              <a:rPr lang="en-US" altLang="zh-CN" b="1" dirty="0"/>
              <a:t>(§6.3</a:t>
            </a:r>
            <a:r>
              <a:rPr lang="zh-CN" altLang="en-US" b="1" dirty="0"/>
              <a:t>节</a:t>
            </a:r>
            <a:r>
              <a:rPr lang="en-US" altLang="zh-CN" b="1" dirty="0"/>
              <a:t>)</a:t>
            </a:r>
            <a:r>
              <a:rPr lang="zh-CN" altLang="en-US" b="1" dirty="0"/>
              <a:t>）</a:t>
            </a:r>
          </a:p>
          <a:p>
            <a:pPr eaLnBrk="1" hangingPunct="1">
              <a:lnSpc>
                <a:spcPct val="90000"/>
              </a:lnSpc>
              <a:buFontTx/>
              <a:buNone/>
            </a:pPr>
            <a:r>
              <a:rPr lang="en-US" altLang="zh-CN" b="1" dirty="0"/>
              <a:t>1. </a:t>
            </a:r>
            <a:r>
              <a:rPr lang="en-US" altLang="zh-CN" b="1" u="sng" dirty="0">
                <a:solidFill>
                  <a:srgbClr val="FF0066"/>
                </a:solidFill>
              </a:rPr>
              <a:t>Object Orientation </a:t>
            </a:r>
            <a:r>
              <a:rPr lang="en-US" altLang="zh-CN" sz="2400" b="1" dirty="0"/>
              <a:t>(OO):</a:t>
            </a:r>
            <a:r>
              <a:rPr lang="en-US" altLang="zh-CN" b="1" dirty="0"/>
              <a:t> </a:t>
            </a:r>
          </a:p>
          <a:p>
            <a:pPr eaLnBrk="1" hangingPunct="1">
              <a:lnSpc>
                <a:spcPct val="90000"/>
              </a:lnSpc>
              <a:buFontTx/>
              <a:buNone/>
            </a:pPr>
            <a:r>
              <a:rPr lang="en-US" altLang="zh-CN" sz="2400" b="1" dirty="0"/>
              <a:t>      -----</a:t>
            </a:r>
            <a:r>
              <a:rPr lang="zh-CN" altLang="en-US" sz="2400" b="1" dirty="0"/>
              <a:t>是一种软件开发方法，它将问题及其解决方法组织成</a:t>
            </a:r>
          </a:p>
          <a:p>
            <a:pPr eaLnBrk="1" hangingPunct="1">
              <a:lnSpc>
                <a:spcPct val="90000"/>
              </a:lnSpc>
              <a:buFontTx/>
              <a:buNone/>
            </a:pPr>
            <a:r>
              <a:rPr lang="zh-CN" altLang="en-US" sz="2400" b="1" dirty="0"/>
              <a:t>             一系列独立的对象，数据结构和动作都被包括在内。</a:t>
            </a:r>
          </a:p>
          <a:p>
            <a:pPr eaLnBrk="1" hangingPunct="1">
              <a:lnSpc>
                <a:spcPct val="90000"/>
              </a:lnSpc>
              <a:buFontTx/>
              <a:buNone/>
            </a:pPr>
            <a:r>
              <a:rPr lang="zh-CN" altLang="en-US" sz="2400" b="1" dirty="0"/>
              <a:t>      </a:t>
            </a:r>
            <a:r>
              <a:rPr lang="en-US" altLang="zh-CN" sz="2400" b="1" dirty="0"/>
              <a:t>-----Sidebar 6.4 : </a:t>
            </a:r>
            <a:r>
              <a:rPr lang="en-US" altLang="zh-CN" sz="2400" b="1" u="sng" dirty="0">
                <a:solidFill>
                  <a:srgbClr val="0000FF"/>
                </a:solidFill>
              </a:rPr>
              <a:t>natural requirements</a:t>
            </a:r>
            <a:r>
              <a:rPr lang="en-US" altLang="zh-CN" sz="2400" b="1" dirty="0"/>
              <a:t> of Royal </a:t>
            </a:r>
          </a:p>
          <a:p>
            <a:pPr eaLnBrk="1" hangingPunct="1">
              <a:lnSpc>
                <a:spcPct val="90000"/>
              </a:lnSpc>
              <a:buFontTx/>
              <a:buNone/>
            </a:pPr>
            <a:r>
              <a:rPr lang="en-US" altLang="zh-CN" sz="2400" b="1" dirty="0"/>
              <a:t>                                  Service Station system</a:t>
            </a:r>
          </a:p>
          <a:p>
            <a:pPr eaLnBrk="1" hangingPunct="1">
              <a:lnSpc>
                <a:spcPct val="90000"/>
              </a:lnSpc>
              <a:buFontTx/>
              <a:buNone/>
            </a:pPr>
            <a:r>
              <a:rPr lang="en-US" altLang="zh-CN" sz="2400" b="1" dirty="0"/>
              <a:t>      -----how to recognize an OO representation ?</a:t>
            </a:r>
          </a:p>
          <a:p>
            <a:pPr eaLnBrk="1" hangingPunct="1">
              <a:lnSpc>
                <a:spcPct val="90000"/>
              </a:lnSpc>
              <a:buFontTx/>
              <a:buNone/>
            </a:pPr>
            <a:r>
              <a:rPr lang="en-US" altLang="zh-CN" sz="2400" b="1" dirty="0"/>
              <a:t>            (by seven characteristics; some representations </a:t>
            </a:r>
          </a:p>
          <a:p>
            <a:pPr eaLnBrk="1" hangingPunct="1">
              <a:lnSpc>
                <a:spcPct val="90000"/>
              </a:lnSpc>
              <a:buFontTx/>
              <a:buNone/>
            </a:pPr>
            <a:r>
              <a:rPr lang="en-US" altLang="zh-CN" sz="2400" b="1" dirty="0"/>
              <a:t>             use only a subset of these seven)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B33A92C-E41E-471D-90E2-062F69028C57}" type="slidenum">
              <a:rPr kumimoji="0" lang="en-US" altLang="zh-CN" sz="2600">
                <a:solidFill>
                  <a:schemeClr val="bg1"/>
                </a:solidFill>
              </a:rPr>
              <a:pPr>
                <a:spcBef>
                  <a:spcPct val="0"/>
                </a:spcBef>
                <a:buClrTx/>
                <a:buSzTx/>
                <a:buFontTx/>
                <a:buNone/>
              </a:pPr>
              <a:t>50</a:t>
            </a:fld>
            <a:endParaRPr kumimoji="0" lang="en-US" altLang="zh-CN" sz="2600">
              <a:solidFill>
                <a:schemeClr val="bg1"/>
              </a:solidFill>
            </a:endParaRPr>
          </a:p>
        </p:txBody>
      </p:sp>
      <p:sp>
        <p:nvSpPr>
          <p:cNvPr id="91139" name="Rectangle 2"/>
          <p:cNvSpPr>
            <a:spLocks noGrp="1" noChangeArrowheads="1"/>
          </p:cNvSpPr>
          <p:nvPr>
            <p:ph type="title" idx="4294967295"/>
          </p:nvPr>
        </p:nvSpPr>
        <p:spPr>
          <a:xfrm>
            <a:off x="1731963" y="6092825"/>
            <a:ext cx="6153150" cy="533400"/>
          </a:xfrm>
        </p:spPr>
        <p:txBody>
          <a:bodyPr/>
          <a:lstStyle/>
          <a:p>
            <a:pPr eaLnBrk="1" hangingPunct="1"/>
            <a:r>
              <a:rPr lang="en-US" altLang="zh-CN" sz="2400"/>
              <a:t>Fig 6.19 Types of class relationship.</a:t>
            </a:r>
          </a:p>
        </p:txBody>
      </p:sp>
      <p:pic>
        <p:nvPicPr>
          <p:cNvPr id="9114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784350"/>
            <a:ext cx="3779838" cy="430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sp>
        <p:nvSpPr>
          <p:cNvPr id="91141" name="Text Box 4"/>
          <p:cNvSpPr txBox="1">
            <a:spLocks noChangeArrowheads="1"/>
          </p:cNvSpPr>
          <p:nvPr/>
        </p:nvSpPr>
        <p:spPr bwMode="auto">
          <a:xfrm>
            <a:off x="6553200" y="2012950"/>
            <a:ext cx="2286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b="1">
                <a:latin typeface="Comic Sans MS" panose="030F0702030302020204" pitchFamily="66" charset="0"/>
              </a:rPr>
              <a:t>association</a:t>
            </a:r>
          </a:p>
        </p:txBody>
      </p:sp>
      <p:sp>
        <p:nvSpPr>
          <p:cNvPr id="91142" name="Text Box 5"/>
          <p:cNvSpPr txBox="1">
            <a:spLocks noChangeArrowheads="1"/>
          </p:cNvSpPr>
          <p:nvPr/>
        </p:nvSpPr>
        <p:spPr bwMode="auto">
          <a:xfrm>
            <a:off x="6553200" y="2865438"/>
            <a:ext cx="228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b="1">
                <a:latin typeface="Comic Sans MS" panose="030F0702030302020204" pitchFamily="66" charset="0"/>
              </a:rPr>
              <a:t>composition</a:t>
            </a:r>
          </a:p>
        </p:txBody>
      </p:sp>
      <p:sp>
        <p:nvSpPr>
          <p:cNvPr id="91143" name="Text Box 6"/>
          <p:cNvSpPr txBox="1">
            <a:spLocks noChangeArrowheads="1"/>
          </p:cNvSpPr>
          <p:nvPr/>
        </p:nvSpPr>
        <p:spPr bwMode="auto">
          <a:xfrm>
            <a:off x="6553200" y="3779838"/>
            <a:ext cx="228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b="1">
                <a:latin typeface="Comic Sans MS" panose="030F0702030302020204" pitchFamily="66" charset="0"/>
              </a:rPr>
              <a:t>aggregation</a:t>
            </a:r>
          </a:p>
        </p:txBody>
      </p:sp>
      <p:sp>
        <p:nvSpPr>
          <p:cNvPr id="91144" name="Text Box 7"/>
          <p:cNvSpPr txBox="1">
            <a:spLocks noChangeArrowheads="1"/>
          </p:cNvSpPr>
          <p:nvPr/>
        </p:nvSpPr>
        <p:spPr bwMode="auto">
          <a:xfrm>
            <a:off x="6553200" y="4541838"/>
            <a:ext cx="228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b="1">
                <a:latin typeface="Comic Sans MS" panose="030F0702030302020204" pitchFamily="66" charset="0"/>
              </a:rPr>
              <a:t>dependency</a:t>
            </a:r>
          </a:p>
        </p:txBody>
      </p:sp>
      <p:sp>
        <p:nvSpPr>
          <p:cNvPr id="91145" name="Text Box 8"/>
          <p:cNvSpPr txBox="1">
            <a:spLocks noChangeArrowheads="1"/>
          </p:cNvSpPr>
          <p:nvPr/>
        </p:nvSpPr>
        <p:spPr bwMode="auto">
          <a:xfrm>
            <a:off x="6553200" y="5380038"/>
            <a:ext cx="228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b="1">
                <a:latin typeface="Comic Sans MS" panose="030F0702030302020204" pitchFamily="66" charset="0"/>
              </a:rPr>
              <a:t>navigation</a:t>
            </a:r>
          </a:p>
        </p:txBody>
      </p:sp>
      <p:sp>
        <p:nvSpPr>
          <p:cNvPr id="3" name="文本框 2"/>
          <p:cNvSpPr txBox="1"/>
          <p:nvPr/>
        </p:nvSpPr>
        <p:spPr>
          <a:xfrm>
            <a:off x="671513" y="386661"/>
            <a:ext cx="8364983" cy="954107"/>
          </a:xfrm>
          <a:prstGeom prst="rect">
            <a:avLst/>
          </a:prstGeom>
          <a:solidFill>
            <a:schemeClr val="bg1">
              <a:lumMod val="85000"/>
            </a:schemeClr>
          </a:solidFill>
        </p:spPr>
        <p:txBody>
          <a:bodyPr wrap="square" rtlCol="0">
            <a:spAutoFit/>
          </a:bodyPr>
          <a:lstStyle/>
          <a:p>
            <a:r>
              <a:rPr lang="zh-CN" altLang="en-US" sz="2800" b="1" dirty="0">
                <a:solidFill>
                  <a:srgbClr val="0000FF"/>
                </a:solidFill>
              </a:rPr>
              <a:t>识别或确定了类名和行为名之后</a:t>
            </a:r>
            <a:r>
              <a:rPr lang="en-US" altLang="zh-CN" sz="2800" b="1" dirty="0">
                <a:solidFill>
                  <a:srgbClr val="0000FF"/>
                </a:solidFill>
              </a:rPr>
              <a:t>,</a:t>
            </a:r>
            <a:r>
              <a:rPr lang="zh-CN" altLang="en-US" sz="2800" b="1" dirty="0">
                <a:solidFill>
                  <a:srgbClr val="0000FF"/>
                </a:solidFill>
              </a:rPr>
              <a:t>是否可以直接就画出类图</a:t>
            </a:r>
            <a:r>
              <a:rPr lang="en-US" altLang="zh-CN" sz="2800" b="1" dirty="0">
                <a:solidFill>
                  <a:srgbClr val="0000FF"/>
                </a:solidFill>
              </a:rPr>
              <a:t>? </a:t>
            </a:r>
            <a:r>
              <a:rPr lang="zh-CN" altLang="en-US" sz="2800" b="1" dirty="0">
                <a:solidFill>
                  <a:srgbClr val="0000FF"/>
                </a:solidFill>
              </a:rPr>
              <a:t>此处只从工程角度讲关联的基本外特性。</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AD96208-2F34-4E55-AC9A-6F87C89299B2}" type="slidenum">
              <a:rPr kumimoji="0" lang="en-US" altLang="zh-CN" sz="2600">
                <a:solidFill>
                  <a:schemeClr val="bg1"/>
                </a:solidFill>
              </a:rPr>
              <a:pPr>
                <a:spcBef>
                  <a:spcPct val="0"/>
                </a:spcBef>
                <a:buClrTx/>
                <a:buSzTx/>
                <a:buFontTx/>
                <a:buNone/>
              </a:pPr>
              <a:t>51</a:t>
            </a:fld>
            <a:endParaRPr kumimoji="0" lang="en-US" altLang="zh-CN" sz="2600">
              <a:solidFill>
                <a:schemeClr val="bg1"/>
              </a:solidFill>
            </a:endParaRPr>
          </a:p>
        </p:txBody>
      </p:sp>
      <p:sp>
        <p:nvSpPr>
          <p:cNvPr id="92163" name="Rectangle 2"/>
          <p:cNvSpPr>
            <a:spLocks noGrp="1" noChangeArrowheads="1"/>
          </p:cNvSpPr>
          <p:nvPr>
            <p:ph type="title"/>
          </p:nvPr>
        </p:nvSpPr>
        <p:spPr/>
        <p:txBody>
          <a:bodyPr/>
          <a:lstStyle/>
          <a:p>
            <a:pPr eaLnBrk="1" hangingPunct="1"/>
            <a:r>
              <a:rPr lang="en-US" altLang="zh-CN" sz="3200"/>
              <a:t>     Chapter 6  Considering Object</a:t>
            </a:r>
          </a:p>
        </p:txBody>
      </p:sp>
      <p:sp>
        <p:nvSpPr>
          <p:cNvPr id="92164"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a:t>      Y: </a:t>
            </a:r>
            <a:r>
              <a:rPr lang="en-US" altLang="zh-CN" sz="2400" b="1" u="sng">
                <a:solidFill>
                  <a:srgbClr val="FF0066"/>
                </a:solidFill>
              </a:rPr>
              <a:t>relationships</a:t>
            </a:r>
            <a:r>
              <a:rPr lang="en-US" altLang="zh-CN" sz="2400" b="1"/>
              <a:t> (between classes) </a:t>
            </a:r>
          </a:p>
          <a:p>
            <a:pPr eaLnBrk="1" hangingPunct="1">
              <a:buFontTx/>
              <a:buNone/>
            </a:pPr>
            <a:r>
              <a:rPr lang="en-US" altLang="zh-CN" sz="2400" b="1"/>
              <a:t>      (1):                   </a:t>
            </a:r>
            <a:r>
              <a:rPr lang="en-US" altLang="zh-CN" sz="2400" b="1" u="sng">
                <a:solidFill>
                  <a:srgbClr val="0000FF"/>
                </a:solidFill>
              </a:rPr>
              <a:t>inheritance(</a:t>
            </a:r>
            <a:r>
              <a:rPr lang="zh-CN" altLang="en-US" sz="2400" b="1" u="sng">
                <a:solidFill>
                  <a:srgbClr val="0000FF"/>
                </a:solidFill>
              </a:rPr>
              <a:t>继承</a:t>
            </a:r>
            <a:r>
              <a:rPr lang="en-US" altLang="zh-CN" sz="2400" b="1">
                <a:solidFill>
                  <a:srgbClr val="0000FF"/>
                </a:solidFill>
              </a:rPr>
              <a:t>) / generalization(</a:t>
            </a:r>
            <a:r>
              <a:rPr lang="zh-CN" altLang="en-US" sz="2400" b="1">
                <a:solidFill>
                  <a:srgbClr val="0000FF"/>
                </a:solidFill>
              </a:rPr>
              <a:t>泛化</a:t>
            </a:r>
            <a:r>
              <a:rPr lang="en-US" altLang="zh-CN" sz="2400" b="1">
                <a:solidFill>
                  <a:srgbClr val="0000FF"/>
                </a:solidFill>
              </a:rPr>
              <a:t>) </a:t>
            </a:r>
          </a:p>
          <a:p>
            <a:pPr eaLnBrk="1" hangingPunct="1">
              <a:buFontTx/>
              <a:buNone/>
            </a:pPr>
            <a:r>
              <a:rPr lang="en-US" altLang="zh-CN" sz="2400" b="1"/>
              <a:t>                         (the superclass generalizes the subclass)</a:t>
            </a:r>
          </a:p>
          <a:p>
            <a:pPr eaLnBrk="1" hangingPunct="1">
              <a:buFontTx/>
              <a:buNone/>
            </a:pPr>
            <a:r>
              <a:rPr lang="en-US" altLang="zh-CN" sz="2400" b="1"/>
              <a:t>                         (allow lower class to inherit the attributes </a:t>
            </a:r>
          </a:p>
          <a:p>
            <a:pPr eaLnBrk="1" hangingPunct="1">
              <a:buFontTx/>
              <a:buNone/>
            </a:pPr>
            <a:r>
              <a:rPr lang="en-US" altLang="zh-CN" sz="2400" b="1"/>
              <a:t>                          and behaviors of the upper class)</a:t>
            </a:r>
          </a:p>
          <a:p>
            <a:pPr eaLnBrk="1" hangingPunct="1">
              <a:buFontTx/>
              <a:buNone/>
            </a:pPr>
            <a:r>
              <a:rPr lang="en-US" altLang="zh-CN" sz="2400" b="1"/>
              <a:t>            java use</a:t>
            </a:r>
            <a:r>
              <a:rPr lang="zh-CN" altLang="en-US" sz="2400" b="1"/>
              <a:t>“</a:t>
            </a:r>
            <a:r>
              <a:rPr lang="en-US" altLang="zh-CN" sz="2400" b="1"/>
              <a:t>extends</a:t>
            </a:r>
            <a:r>
              <a:rPr lang="zh-CN" altLang="en-US" sz="2400" b="1"/>
              <a:t>”</a:t>
            </a:r>
            <a:endParaRPr lang="en-US" altLang="zh-CN" sz="2400" b="1"/>
          </a:p>
          <a:p>
            <a:pPr eaLnBrk="1" hangingPunct="1">
              <a:buFontTx/>
              <a:buNone/>
            </a:pPr>
            <a:r>
              <a:rPr lang="en-US" altLang="zh-CN" sz="2400" b="1"/>
              <a:t>            C++/C# use </a:t>
            </a:r>
            <a:r>
              <a:rPr lang="zh-CN" altLang="en-US" sz="2400" b="1"/>
              <a:t>“</a:t>
            </a:r>
            <a:r>
              <a:rPr lang="en-US" altLang="zh-CN" sz="2400" b="1"/>
              <a:t>:</a:t>
            </a:r>
            <a:r>
              <a:rPr lang="zh-CN" altLang="en-US" sz="2400" b="1"/>
              <a:t>”</a:t>
            </a:r>
            <a:endParaRPr lang="en-US" altLang="zh-CN" sz="2400" b="1"/>
          </a:p>
          <a:p>
            <a:pPr eaLnBrk="1" hangingPunct="1">
              <a:buFontTx/>
              <a:buNone/>
            </a:pPr>
            <a:r>
              <a:rPr lang="en-US" altLang="zh-CN" sz="2400" b="1"/>
              <a:t>            example: Fig6.XX(inheritance) (</a:t>
            </a:r>
            <a:r>
              <a:rPr lang="zh-CN" altLang="en-US" sz="2400" b="1"/>
              <a:t>下页：皇家机动车</a:t>
            </a:r>
            <a:endParaRPr lang="en-US" altLang="zh-CN" sz="2400" b="1"/>
          </a:p>
          <a:p>
            <a:pPr eaLnBrk="1" hangingPunct="1">
              <a:buFontTx/>
              <a:buNone/>
            </a:pPr>
            <a:r>
              <a:rPr lang="en-US" altLang="zh-CN" sz="2400" b="1"/>
              <a:t>                             </a:t>
            </a:r>
            <a:r>
              <a:rPr lang="zh-CN" altLang="en-US" sz="2400" b="1"/>
              <a:t>服务站中的类</a:t>
            </a:r>
            <a:r>
              <a:rPr lang="en-US" altLang="zh-CN" sz="2400" b="1"/>
              <a:t>)</a:t>
            </a:r>
          </a:p>
          <a:p>
            <a:pPr eaLnBrk="1" hangingPunct="1">
              <a:buFontTx/>
              <a:buNone/>
            </a:pPr>
            <a:r>
              <a:rPr lang="en-US" altLang="zh-CN" sz="2400" b="1"/>
              <a:t>            example: see next page</a:t>
            </a:r>
          </a:p>
        </p:txBody>
      </p:sp>
      <p:sp>
        <p:nvSpPr>
          <p:cNvPr id="92165" name="AutoShape 4"/>
          <p:cNvSpPr>
            <a:spLocks noChangeArrowheads="1"/>
          </p:cNvSpPr>
          <p:nvPr/>
        </p:nvSpPr>
        <p:spPr bwMode="auto">
          <a:xfrm rot="5009481">
            <a:off x="3035300" y="2333625"/>
            <a:ext cx="228600" cy="228600"/>
          </a:xfrm>
          <a:prstGeom prst="triangle">
            <a:avLst>
              <a:gd name="adj" fmla="val 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92166" name="Line 5"/>
          <p:cNvSpPr>
            <a:spLocks noChangeShapeType="1"/>
          </p:cNvSpPr>
          <p:nvPr/>
        </p:nvSpPr>
        <p:spPr bwMode="auto">
          <a:xfrm>
            <a:off x="1839913" y="2443163"/>
            <a:ext cx="1219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67E57D9-D69F-4A78-AD2F-1BE214D3FC59}" type="slidenum">
              <a:rPr kumimoji="0" lang="en-US" altLang="zh-CN" sz="2600">
                <a:solidFill>
                  <a:schemeClr val="bg1"/>
                </a:solidFill>
              </a:rPr>
              <a:pPr>
                <a:spcBef>
                  <a:spcPct val="0"/>
                </a:spcBef>
                <a:buClrTx/>
                <a:buSzTx/>
                <a:buFontTx/>
                <a:buNone/>
              </a:pPr>
              <a:t>52</a:t>
            </a:fld>
            <a:endParaRPr kumimoji="0" lang="en-US" altLang="zh-CN" sz="2600">
              <a:solidFill>
                <a:schemeClr val="bg1"/>
              </a:solidFill>
            </a:endParaRPr>
          </a:p>
        </p:txBody>
      </p:sp>
      <p:sp>
        <p:nvSpPr>
          <p:cNvPr id="94211" name="Rectangle 2"/>
          <p:cNvSpPr>
            <a:spLocks noGrp="1" noChangeArrowheads="1"/>
          </p:cNvSpPr>
          <p:nvPr>
            <p:ph type="title" idx="4294967295"/>
          </p:nvPr>
        </p:nvSpPr>
        <p:spPr>
          <a:xfrm>
            <a:off x="3814763" y="5949950"/>
            <a:ext cx="5078412" cy="609600"/>
          </a:xfrm>
        </p:spPr>
        <p:txBody>
          <a:bodyPr/>
          <a:lstStyle/>
          <a:p>
            <a:pPr eaLnBrk="1" hangingPunct="1"/>
            <a:r>
              <a:rPr lang="en-US" altLang="zh-CN" sz="2400"/>
              <a:t>Fig 6.XX Inheritance relationship</a:t>
            </a:r>
          </a:p>
        </p:txBody>
      </p:sp>
      <p:graphicFrame>
        <p:nvGraphicFramePr>
          <p:cNvPr id="94212" name="Object 3"/>
          <p:cNvGraphicFramePr>
            <a:graphicFrameLocks noChangeAspect="1"/>
          </p:cNvGraphicFramePr>
          <p:nvPr/>
        </p:nvGraphicFramePr>
        <p:xfrm>
          <a:off x="4932363" y="1730375"/>
          <a:ext cx="3600450" cy="4003675"/>
        </p:xfrm>
        <a:graphic>
          <a:graphicData uri="http://schemas.openxmlformats.org/presentationml/2006/ole">
            <mc:AlternateContent xmlns:mc="http://schemas.openxmlformats.org/markup-compatibility/2006">
              <mc:Choice xmlns:v="urn:schemas-microsoft-com:vml" Requires="v">
                <p:oleObj spid="_x0000_s94275" name="Visio" r:id="rId3" imgW="1296838" imgH="1620328" progId="Visio.Drawing.6">
                  <p:embed/>
                </p:oleObj>
              </mc:Choice>
              <mc:Fallback>
                <p:oleObj name="Visio" r:id="rId3" imgW="1296838" imgH="1620328" progId="Visio.Drawing.6">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1730375"/>
                        <a:ext cx="3600450" cy="4003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4213" name="Text Box 4"/>
          <p:cNvSpPr txBox="1">
            <a:spLocks noChangeArrowheads="1"/>
          </p:cNvSpPr>
          <p:nvPr/>
        </p:nvSpPr>
        <p:spPr bwMode="auto">
          <a:xfrm>
            <a:off x="1763713" y="1806575"/>
            <a:ext cx="3036887"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latin typeface="Comic Sans MS" panose="030F0702030302020204" pitchFamily="66" charset="0"/>
              </a:rPr>
              <a:t>Superclass</a:t>
            </a:r>
          </a:p>
          <a:p>
            <a:pPr algn="ctr" eaLnBrk="1" hangingPunct="1">
              <a:spcBef>
                <a:spcPct val="50000"/>
              </a:spcBef>
              <a:buClrTx/>
              <a:buSzTx/>
              <a:buFontTx/>
              <a:buNone/>
            </a:pPr>
            <a:r>
              <a:rPr lang="en-US" altLang="zh-CN" sz="2400" b="1">
                <a:latin typeface="Comic Sans MS" panose="030F0702030302020204" pitchFamily="66" charset="0"/>
              </a:rPr>
              <a:t>supertype</a:t>
            </a:r>
          </a:p>
        </p:txBody>
      </p:sp>
      <p:sp>
        <p:nvSpPr>
          <p:cNvPr id="94214" name="Text Box 5"/>
          <p:cNvSpPr txBox="1">
            <a:spLocks noChangeArrowheads="1"/>
          </p:cNvSpPr>
          <p:nvPr/>
        </p:nvSpPr>
        <p:spPr bwMode="auto">
          <a:xfrm>
            <a:off x="1979613" y="3330575"/>
            <a:ext cx="30495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latin typeface="Comic Sans MS" panose="030F0702030302020204" pitchFamily="66" charset="0"/>
              </a:rPr>
              <a:t>Inheritance(is-a)</a:t>
            </a:r>
          </a:p>
        </p:txBody>
      </p:sp>
      <p:sp>
        <p:nvSpPr>
          <p:cNvPr id="94215" name="Text Box 6"/>
          <p:cNvSpPr txBox="1">
            <a:spLocks noChangeArrowheads="1"/>
          </p:cNvSpPr>
          <p:nvPr/>
        </p:nvSpPr>
        <p:spPr bwMode="auto">
          <a:xfrm>
            <a:off x="1908175" y="4397375"/>
            <a:ext cx="3044825"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latin typeface="Comic Sans MS" panose="030F0702030302020204" pitchFamily="66" charset="0"/>
              </a:rPr>
              <a:t>Subclass</a:t>
            </a:r>
          </a:p>
          <a:p>
            <a:pPr algn="ctr" eaLnBrk="1" hangingPunct="1">
              <a:spcBef>
                <a:spcPct val="50000"/>
              </a:spcBef>
              <a:buClrTx/>
              <a:buSzTx/>
              <a:buFontTx/>
              <a:buNone/>
            </a:pPr>
            <a:r>
              <a:rPr lang="en-US" altLang="zh-CN" sz="2400" b="1">
                <a:latin typeface="Comic Sans MS" panose="030F0702030302020204" pitchFamily="66" charset="0"/>
              </a:rPr>
              <a:t>subtype</a:t>
            </a:r>
          </a:p>
        </p:txBody>
      </p:sp>
      <p:sp>
        <p:nvSpPr>
          <p:cNvPr id="94216" name="Rectangle 8"/>
          <p:cNvSpPr>
            <a:spLocks noChangeArrowheads="1"/>
          </p:cNvSpPr>
          <p:nvPr/>
        </p:nvSpPr>
        <p:spPr bwMode="auto">
          <a:xfrm>
            <a:off x="914400" y="381000"/>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3200" b="1">
                <a:solidFill>
                  <a:schemeClr val="tx2"/>
                </a:solidFill>
              </a:rPr>
              <a:t>     Chapter 6  Considering Object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7A30AEE-3551-4504-8732-16A92EBD3D6D}" type="slidenum">
              <a:rPr kumimoji="0" lang="en-US" altLang="zh-CN" sz="2600">
                <a:solidFill>
                  <a:schemeClr val="bg1"/>
                </a:solidFill>
              </a:rPr>
              <a:pPr>
                <a:spcBef>
                  <a:spcPct val="0"/>
                </a:spcBef>
                <a:buClrTx/>
                <a:buSzTx/>
                <a:buFontTx/>
                <a:buNone/>
              </a:pPr>
              <a:t>53</a:t>
            </a:fld>
            <a:endParaRPr kumimoji="0" lang="en-US" altLang="zh-CN" sz="2600">
              <a:solidFill>
                <a:schemeClr val="bg1"/>
              </a:solidFill>
            </a:endParaRPr>
          </a:p>
        </p:txBody>
      </p:sp>
      <p:sp>
        <p:nvSpPr>
          <p:cNvPr id="95235" name="Rectangle 2"/>
          <p:cNvSpPr>
            <a:spLocks noGrp="1" noChangeArrowheads="1"/>
          </p:cNvSpPr>
          <p:nvPr>
            <p:ph type="title"/>
          </p:nvPr>
        </p:nvSpPr>
        <p:spPr>
          <a:xfrm>
            <a:off x="914400" y="358775"/>
            <a:ext cx="8001000" cy="838200"/>
          </a:xfrm>
        </p:spPr>
        <p:txBody>
          <a:bodyPr/>
          <a:lstStyle/>
          <a:p>
            <a:pPr eaLnBrk="1" hangingPunct="1"/>
            <a:r>
              <a:rPr lang="en-US" altLang="zh-CN" sz="3200"/>
              <a:t>     Chapter 6  Considering Object</a:t>
            </a:r>
          </a:p>
        </p:txBody>
      </p:sp>
      <p:sp>
        <p:nvSpPr>
          <p:cNvPr id="95236" name="Rectangle 3"/>
          <p:cNvSpPr>
            <a:spLocks noGrp="1" noChangeArrowheads="1"/>
          </p:cNvSpPr>
          <p:nvPr>
            <p:ph type="body" idx="1"/>
          </p:nvPr>
        </p:nvSpPr>
        <p:spPr/>
        <p:txBody>
          <a:bodyPr/>
          <a:lstStyle/>
          <a:p>
            <a:pPr eaLnBrk="1" hangingPunct="1"/>
            <a:endParaRPr lang="zh-CN" altLang="zh-CN"/>
          </a:p>
        </p:txBody>
      </p:sp>
      <p:pic>
        <p:nvPicPr>
          <p:cNvPr id="9523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340768"/>
            <a:ext cx="8604250" cy="544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561BB3D-8FB5-4B75-9415-6F34B60A882B}" type="slidenum">
              <a:rPr kumimoji="0" lang="en-US" altLang="zh-CN" sz="2600">
                <a:solidFill>
                  <a:schemeClr val="bg1"/>
                </a:solidFill>
              </a:rPr>
              <a:pPr>
                <a:spcBef>
                  <a:spcPct val="0"/>
                </a:spcBef>
                <a:buClrTx/>
                <a:buSzTx/>
                <a:buFontTx/>
                <a:buNone/>
              </a:pPr>
              <a:t>54</a:t>
            </a:fld>
            <a:endParaRPr kumimoji="0" lang="en-US" altLang="zh-CN" sz="2600">
              <a:solidFill>
                <a:schemeClr val="bg1"/>
              </a:solidFill>
            </a:endParaRPr>
          </a:p>
        </p:txBody>
      </p:sp>
      <p:sp>
        <p:nvSpPr>
          <p:cNvPr id="97283" name="Rectangle 2"/>
          <p:cNvSpPr>
            <a:spLocks noGrp="1" noChangeArrowheads="1"/>
          </p:cNvSpPr>
          <p:nvPr>
            <p:ph type="title"/>
          </p:nvPr>
        </p:nvSpPr>
        <p:spPr/>
        <p:txBody>
          <a:bodyPr/>
          <a:lstStyle/>
          <a:p>
            <a:pPr eaLnBrk="1" hangingPunct="1"/>
            <a:r>
              <a:rPr lang="en-US" altLang="zh-CN" sz="3200"/>
              <a:t>     Chapter 6  Considering Object</a:t>
            </a:r>
          </a:p>
        </p:txBody>
      </p:sp>
      <p:sp>
        <p:nvSpPr>
          <p:cNvPr id="88068" name="Rectangle 3"/>
          <p:cNvSpPr>
            <a:spLocks noGrp="1" noChangeArrowheads="1"/>
          </p:cNvSpPr>
          <p:nvPr>
            <p:ph type="body" idx="1"/>
          </p:nvPr>
        </p:nvSpPr>
        <p:spPr>
          <a:xfrm>
            <a:off x="107950" y="1295400"/>
            <a:ext cx="8964613" cy="5518150"/>
          </a:xfrm>
          <a:solidFill>
            <a:schemeClr val="accent3">
              <a:lumMod val="95000"/>
            </a:schemeClr>
          </a:solidFill>
        </p:spPr>
        <p:txBody>
          <a:bodyPr/>
          <a:lstStyle/>
          <a:p>
            <a:pPr eaLnBrk="1" hangingPunct="1">
              <a:buFontTx/>
              <a:buNone/>
              <a:defRPr/>
            </a:pPr>
            <a:r>
              <a:rPr lang="zh-CN" altLang="en-US" dirty="0"/>
              <a:t>上图对应的</a:t>
            </a:r>
            <a:r>
              <a:rPr lang="en-US" altLang="zh-CN" b="1" u="sng" dirty="0">
                <a:solidFill>
                  <a:srgbClr val="0000FF"/>
                </a:solidFill>
              </a:rPr>
              <a:t>java</a:t>
            </a:r>
            <a:r>
              <a:rPr lang="zh-CN" altLang="en-US" b="1" u="sng" dirty="0">
                <a:solidFill>
                  <a:srgbClr val="0000FF"/>
                </a:solidFill>
              </a:rPr>
              <a:t>代码</a:t>
            </a:r>
            <a:r>
              <a:rPr lang="zh-CN" altLang="en-US" dirty="0"/>
              <a:t>片段如下：</a:t>
            </a:r>
            <a:endParaRPr lang="en-US" altLang="zh-CN" dirty="0"/>
          </a:p>
          <a:p>
            <a:pPr eaLnBrk="1" hangingPunct="1">
              <a:buFontTx/>
              <a:buNone/>
              <a:defRPr/>
            </a:pPr>
            <a:r>
              <a:rPr lang="en-US" altLang="zh-CN" dirty="0"/>
              <a:t>public class person{                     //</a:t>
            </a:r>
            <a:r>
              <a:rPr lang="zh-CN" altLang="en-US" dirty="0"/>
              <a:t>父类</a:t>
            </a:r>
            <a:endParaRPr lang="en-US" altLang="zh-CN" dirty="0"/>
          </a:p>
          <a:p>
            <a:pPr eaLnBrk="1" hangingPunct="1">
              <a:buFontTx/>
              <a:buNone/>
              <a:defRPr/>
            </a:pPr>
            <a:r>
              <a:rPr lang="en-US" altLang="zh-CN" dirty="0"/>
              <a:t>   protected String name; </a:t>
            </a:r>
          </a:p>
          <a:p>
            <a:pPr eaLnBrk="1" hangingPunct="1">
              <a:buFontTx/>
              <a:buNone/>
              <a:defRPr/>
            </a:pPr>
            <a:r>
              <a:rPr lang="en-US" altLang="zh-CN" dirty="0"/>
              <a:t>   protected </a:t>
            </a:r>
            <a:r>
              <a:rPr lang="en-US" altLang="zh-CN" dirty="0" err="1"/>
              <a:t>int</a:t>
            </a:r>
            <a:r>
              <a:rPr lang="en-US" altLang="zh-CN" dirty="0"/>
              <a:t> age; </a:t>
            </a:r>
          </a:p>
          <a:p>
            <a:pPr eaLnBrk="1" hangingPunct="1">
              <a:buFontTx/>
              <a:buNone/>
              <a:defRPr/>
            </a:pPr>
            <a:r>
              <a:rPr lang="en-US" altLang="zh-CN" dirty="0"/>
              <a:t>   public void move(){ …..}</a:t>
            </a:r>
          </a:p>
          <a:p>
            <a:pPr eaLnBrk="1" hangingPunct="1">
              <a:buFontTx/>
              <a:buNone/>
              <a:defRPr/>
            </a:pPr>
            <a:r>
              <a:rPr lang="en-US" altLang="zh-CN" dirty="0"/>
              <a:t>   public void say(){ …..}</a:t>
            </a:r>
          </a:p>
          <a:p>
            <a:pPr eaLnBrk="1" hangingPunct="1">
              <a:buFontTx/>
              <a:buNone/>
              <a:defRPr/>
            </a:pPr>
            <a:r>
              <a:rPr lang="en-US" altLang="zh-CN" dirty="0"/>
              <a:t>}</a:t>
            </a:r>
          </a:p>
          <a:p>
            <a:pPr eaLnBrk="1" hangingPunct="1">
              <a:buFontTx/>
              <a:buNone/>
              <a:defRPr/>
            </a:pPr>
            <a:r>
              <a:rPr lang="en-US" altLang="zh-CN" dirty="0"/>
              <a:t>public class Student </a:t>
            </a:r>
            <a:r>
              <a:rPr lang="en-US" altLang="zh-CN" dirty="0">
                <a:solidFill>
                  <a:srgbClr val="0000FF"/>
                </a:solidFill>
              </a:rPr>
              <a:t>extends</a:t>
            </a:r>
            <a:r>
              <a:rPr lang="en-US" altLang="zh-CN" dirty="0"/>
              <a:t> Person{…}   //</a:t>
            </a:r>
            <a:r>
              <a:rPr lang="zh-CN" altLang="en-US" dirty="0"/>
              <a:t>子类</a:t>
            </a:r>
            <a:endParaRPr lang="en-US" altLang="zh-CN" dirty="0"/>
          </a:p>
          <a:p>
            <a:pPr eaLnBrk="1" hangingPunct="1">
              <a:buFontTx/>
              <a:buNone/>
              <a:defRPr/>
            </a:pPr>
            <a:r>
              <a:rPr lang="en-US" altLang="zh-CN" dirty="0"/>
              <a:t>public class Teacher </a:t>
            </a:r>
            <a:r>
              <a:rPr lang="en-US" altLang="zh-CN" dirty="0">
                <a:solidFill>
                  <a:srgbClr val="0000FF"/>
                </a:solidFill>
              </a:rPr>
              <a:t>extends</a:t>
            </a:r>
            <a:r>
              <a:rPr lang="en-US" altLang="zh-CN" dirty="0"/>
              <a:t> Person{…}  //</a:t>
            </a:r>
            <a:r>
              <a:rPr lang="zh-CN" altLang="en-US" dirty="0"/>
              <a:t>子类</a:t>
            </a:r>
            <a:endParaRPr lang="zh-CN" altLang="zh-C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A3D2113-AB35-43EB-95E1-A2C41AABF68D}" type="slidenum">
              <a:rPr kumimoji="0" lang="en-US" altLang="zh-CN" sz="2600">
                <a:solidFill>
                  <a:schemeClr val="bg1"/>
                </a:solidFill>
              </a:rPr>
              <a:pPr>
                <a:spcBef>
                  <a:spcPct val="0"/>
                </a:spcBef>
                <a:buClrTx/>
                <a:buSzTx/>
                <a:buFontTx/>
                <a:buNone/>
              </a:pPr>
              <a:t>55</a:t>
            </a:fld>
            <a:endParaRPr kumimoji="0" lang="en-US" altLang="zh-CN" sz="2600">
              <a:solidFill>
                <a:schemeClr val="bg1"/>
              </a:solidFill>
            </a:endParaRPr>
          </a:p>
        </p:txBody>
      </p:sp>
      <p:sp>
        <p:nvSpPr>
          <p:cNvPr id="99331" name="Rectangle 2"/>
          <p:cNvSpPr>
            <a:spLocks noGrp="1" noChangeArrowheads="1"/>
          </p:cNvSpPr>
          <p:nvPr>
            <p:ph type="title"/>
          </p:nvPr>
        </p:nvSpPr>
        <p:spPr/>
        <p:txBody>
          <a:bodyPr/>
          <a:lstStyle/>
          <a:p>
            <a:pPr eaLnBrk="1" hangingPunct="1"/>
            <a:r>
              <a:rPr lang="en-US" altLang="zh-CN" sz="3200"/>
              <a:t>     Chapter 6  Considering Object</a:t>
            </a:r>
          </a:p>
        </p:txBody>
      </p:sp>
      <p:sp>
        <p:nvSpPr>
          <p:cNvPr id="99332" name="Rectangle 3"/>
          <p:cNvSpPr>
            <a:spLocks noGrp="1" noChangeArrowheads="1"/>
          </p:cNvSpPr>
          <p:nvPr>
            <p:ph type="body" idx="1"/>
          </p:nvPr>
        </p:nvSpPr>
        <p:spPr>
          <a:xfrm>
            <a:off x="762000" y="1700213"/>
            <a:ext cx="8382000" cy="5105400"/>
          </a:xfrm>
        </p:spPr>
        <p:txBody>
          <a:bodyPr/>
          <a:lstStyle/>
          <a:p>
            <a:pPr eaLnBrk="1" hangingPunct="1">
              <a:buFontTx/>
              <a:buNone/>
            </a:pPr>
            <a:r>
              <a:rPr lang="en-US" altLang="zh-CN" sz="2400" b="1" dirty="0"/>
              <a:t>         (2):  </a:t>
            </a:r>
            <a:r>
              <a:rPr lang="en-US" altLang="zh-CN" sz="2400" b="1" u="sng" dirty="0">
                <a:solidFill>
                  <a:srgbClr val="0000FF"/>
                </a:solidFill>
              </a:rPr>
              <a:t>association(</a:t>
            </a:r>
            <a:r>
              <a:rPr lang="zh-CN" altLang="en-US" sz="2400" b="1" u="sng" dirty="0">
                <a:solidFill>
                  <a:srgbClr val="0000FF"/>
                </a:solidFill>
              </a:rPr>
              <a:t>关联</a:t>
            </a:r>
            <a:r>
              <a:rPr lang="en-US" altLang="zh-CN" sz="2400" b="1" u="sng" dirty="0">
                <a:solidFill>
                  <a:srgbClr val="0000FF"/>
                </a:solidFill>
              </a:rPr>
              <a:t>)</a:t>
            </a:r>
            <a:r>
              <a:rPr lang="en-US" altLang="zh-CN" sz="2400" b="1" dirty="0"/>
              <a:t> (two classes have semantic</a:t>
            </a:r>
          </a:p>
          <a:p>
            <a:pPr eaLnBrk="1" hangingPunct="1">
              <a:buFontTx/>
              <a:buNone/>
            </a:pPr>
            <a:r>
              <a:rPr lang="en-US" altLang="zh-CN" sz="2400" b="1" dirty="0"/>
              <a:t>            relations) (or: they occur </a:t>
            </a:r>
            <a:r>
              <a:rPr lang="en-US" altLang="zh-CN" sz="2400" b="1" dirty="0" err="1"/>
              <a:t>together,and</a:t>
            </a:r>
            <a:r>
              <a:rPr lang="en-US" altLang="zh-CN" sz="2400" b="1" dirty="0"/>
              <a:t> when the </a:t>
            </a:r>
          </a:p>
          <a:p>
            <a:pPr eaLnBrk="1" hangingPunct="1">
              <a:buFontTx/>
              <a:buNone/>
            </a:pPr>
            <a:r>
              <a:rPr lang="en-US" altLang="zh-CN" sz="2400" b="1" dirty="0"/>
              <a:t>            relations will preserve for some period of time) </a:t>
            </a:r>
          </a:p>
          <a:p>
            <a:pPr eaLnBrk="1" hangingPunct="1">
              <a:buFontTx/>
              <a:buNone/>
            </a:pPr>
            <a:r>
              <a:rPr lang="en-US" altLang="zh-CN" sz="2400" b="1" dirty="0"/>
              <a:t>            example: Fig6.12 (association) </a:t>
            </a:r>
          </a:p>
          <a:p>
            <a:pPr eaLnBrk="1" hangingPunct="1">
              <a:buFontTx/>
              <a:buNone/>
            </a:pPr>
            <a:r>
              <a:rPr lang="en-US" altLang="zh-CN" sz="2400" b="1" dirty="0"/>
              <a:t>            </a:t>
            </a:r>
            <a:r>
              <a:rPr lang="zh-CN" altLang="en-US" sz="2400" b="1" dirty="0"/>
              <a:t>在使用</a:t>
            </a:r>
            <a:r>
              <a:rPr lang="en-US" altLang="zh-CN" sz="2400" b="1" dirty="0"/>
              <a:t>java</a:t>
            </a:r>
            <a:r>
              <a:rPr lang="zh-CN" altLang="en-US" sz="2400" b="1" dirty="0"/>
              <a:t>、</a:t>
            </a:r>
            <a:r>
              <a:rPr lang="en-US" altLang="zh-CN" sz="2400" b="1" dirty="0"/>
              <a:t>C#</a:t>
            </a:r>
            <a:r>
              <a:rPr lang="zh-CN" altLang="en-US" sz="2400" b="1" dirty="0"/>
              <a:t>或</a:t>
            </a:r>
            <a:r>
              <a:rPr lang="en-US" altLang="zh-CN" sz="2400" b="1" dirty="0"/>
              <a:t>C++</a:t>
            </a:r>
            <a:r>
              <a:rPr lang="zh-CN" altLang="en-US" sz="2400" b="1" dirty="0"/>
              <a:t>实现关联时，通常将一个类的</a:t>
            </a:r>
            <a:endParaRPr lang="en-US" altLang="zh-CN" sz="2400" b="1" dirty="0"/>
          </a:p>
          <a:p>
            <a:pPr eaLnBrk="1" hangingPunct="1">
              <a:buFontTx/>
              <a:buNone/>
            </a:pPr>
            <a:r>
              <a:rPr lang="en-US" altLang="zh-CN" sz="2400" b="1" dirty="0"/>
              <a:t>            </a:t>
            </a:r>
            <a:r>
              <a:rPr lang="zh-CN" altLang="en-US" sz="2400" b="1" dirty="0"/>
              <a:t>对象作为另一个类的成员变量，如下图：</a:t>
            </a:r>
            <a:endParaRPr lang="en-US" altLang="zh-CN" sz="2400" b="1" dirty="0"/>
          </a:p>
          <a:p>
            <a:pPr eaLnBrk="1" hangingPunct="1">
              <a:buFontTx/>
              <a:buNone/>
            </a:pPr>
            <a:endParaRPr lang="en-US" altLang="zh-CN" sz="2400" b="1" dirty="0"/>
          </a:p>
          <a:p>
            <a:pPr eaLnBrk="1" hangingPunct="1">
              <a:buFontTx/>
              <a:buNone/>
            </a:pPr>
            <a:endParaRPr lang="en-US" altLang="zh-CN" sz="2400" b="1" dirty="0"/>
          </a:p>
          <a:p>
            <a:pPr eaLnBrk="1" hangingPunct="1">
              <a:buFontTx/>
              <a:buNone/>
            </a:pPr>
            <a:endParaRPr lang="en-US" altLang="zh-CN" sz="2400" b="1" dirty="0"/>
          </a:p>
          <a:p>
            <a:pPr eaLnBrk="1" hangingPunct="1">
              <a:buFontTx/>
              <a:buNone/>
            </a:pPr>
            <a:r>
              <a:rPr lang="en-US" altLang="zh-CN" sz="2400" b="1" dirty="0"/>
              <a:t>        </a:t>
            </a:r>
          </a:p>
          <a:p>
            <a:pPr eaLnBrk="1" hangingPunct="1">
              <a:buFontTx/>
              <a:buNone/>
            </a:pPr>
            <a:r>
              <a:rPr lang="en-US" altLang="zh-CN" sz="2400" b="1" dirty="0"/>
              <a:t>     </a:t>
            </a:r>
            <a:r>
              <a:rPr lang="zh-CN" altLang="en-US" sz="2400" b="1" dirty="0"/>
              <a:t>其中：登录界面类</a:t>
            </a:r>
            <a:r>
              <a:rPr lang="en-US" altLang="zh-CN" sz="2400" b="1" dirty="0" err="1"/>
              <a:t>LoginForm</a:t>
            </a:r>
            <a:r>
              <a:rPr lang="zh-CN" altLang="en-US" sz="2400" b="1" dirty="0"/>
              <a:t>中</a:t>
            </a:r>
            <a:r>
              <a:rPr lang="zh-CN" altLang="en-US" sz="2400" b="1" u="sng" dirty="0">
                <a:solidFill>
                  <a:srgbClr val="0000FF"/>
                </a:solidFill>
              </a:rPr>
              <a:t>包含</a:t>
            </a:r>
            <a:r>
              <a:rPr lang="zh-CN" altLang="en-US" sz="2400" b="1" dirty="0"/>
              <a:t>一个</a:t>
            </a:r>
            <a:r>
              <a:rPr lang="en-US" altLang="zh-CN" sz="2400" b="1" dirty="0"/>
              <a:t> </a:t>
            </a:r>
            <a:r>
              <a:rPr lang="en-US" altLang="zh-CN" sz="2400" b="1" dirty="0" err="1"/>
              <a:t>JButton</a:t>
            </a:r>
            <a:r>
              <a:rPr lang="zh-CN" altLang="en-US" sz="2400" b="1" dirty="0"/>
              <a:t>类型的注册按钮</a:t>
            </a:r>
            <a:r>
              <a:rPr lang="en-US" altLang="zh-CN" sz="2400" b="1" dirty="0"/>
              <a:t> </a:t>
            </a:r>
            <a:r>
              <a:rPr lang="en-US" altLang="zh-CN" sz="2400" b="1" dirty="0" err="1"/>
              <a:t>LoginButton</a:t>
            </a:r>
            <a:r>
              <a:rPr lang="zh-CN" altLang="en-US" sz="2400" b="1" dirty="0"/>
              <a:t>，它们之间可以表示为关联关系</a:t>
            </a:r>
            <a:r>
              <a:rPr lang="en-US" altLang="zh-CN" sz="2400" b="1" dirty="0"/>
              <a:t>.</a:t>
            </a:r>
          </a:p>
          <a:p>
            <a:pPr eaLnBrk="1" hangingPunct="1">
              <a:buFontTx/>
              <a:buNone/>
            </a:pPr>
            <a:r>
              <a:rPr lang="en-US" altLang="zh-CN" sz="2400" b="1" dirty="0"/>
              <a:t>          </a:t>
            </a:r>
          </a:p>
        </p:txBody>
      </p:sp>
      <p:pic>
        <p:nvPicPr>
          <p:cNvPr id="9933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4365625"/>
            <a:ext cx="6983413"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79840D2-6587-4A3D-BFE1-0702FF03F67A}" type="slidenum">
              <a:rPr kumimoji="0" lang="en-US" altLang="zh-CN" sz="2600">
                <a:solidFill>
                  <a:schemeClr val="bg1"/>
                </a:solidFill>
              </a:rPr>
              <a:pPr>
                <a:spcBef>
                  <a:spcPct val="0"/>
                </a:spcBef>
                <a:buClrTx/>
                <a:buSzTx/>
                <a:buFontTx/>
                <a:buNone/>
              </a:pPr>
              <a:t>56</a:t>
            </a:fld>
            <a:endParaRPr kumimoji="0" lang="en-US" altLang="zh-CN" sz="2600">
              <a:solidFill>
                <a:schemeClr val="bg1"/>
              </a:solidFill>
            </a:endParaRPr>
          </a:p>
        </p:txBody>
      </p:sp>
      <p:sp>
        <p:nvSpPr>
          <p:cNvPr id="101379" name="Rectangle 2"/>
          <p:cNvSpPr>
            <a:spLocks noGrp="1" noChangeArrowheads="1"/>
          </p:cNvSpPr>
          <p:nvPr>
            <p:ph type="title"/>
          </p:nvPr>
        </p:nvSpPr>
        <p:spPr/>
        <p:txBody>
          <a:bodyPr/>
          <a:lstStyle/>
          <a:p>
            <a:pPr eaLnBrk="1" hangingPunct="1"/>
            <a:r>
              <a:rPr lang="en-US" altLang="zh-CN" sz="3200"/>
              <a:t>     Chapter 6  Considering Object</a:t>
            </a:r>
          </a:p>
        </p:txBody>
      </p:sp>
      <p:sp>
        <p:nvSpPr>
          <p:cNvPr id="101380" name="Rectangle 3"/>
          <p:cNvSpPr>
            <a:spLocks noGrp="1" noChangeArrowheads="1"/>
          </p:cNvSpPr>
          <p:nvPr>
            <p:ph type="body" idx="1"/>
          </p:nvPr>
        </p:nvSpPr>
        <p:spPr>
          <a:xfrm>
            <a:off x="755650" y="1700213"/>
            <a:ext cx="8388350" cy="5157787"/>
          </a:xfrm>
        </p:spPr>
        <p:txBody>
          <a:bodyPr/>
          <a:lstStyle/>
          <a:p>
            <a:pPr eaLnBrk="1" hangingPunct="1">
              <a:buFontTx/>
              <a:buNone/>
            </a:pPr>
            <a:r>
              <a:rPr lang="en-US" altLang="zh-CN"/>
              <a:t>    a: </a:t>
            </a:r>
            <a:r>
              <a:rPr lang="zh-CN" altLang="en-US"/>
              <a:t>双向关联：默认情况下，关联式双向的。例如顾客</a:t>
            </a:r>
            <a:r>
              <a:rPr lang="en-US" altLang="zh-CN"/>
              <a:t>(customer)</a:t>
            </a:r>
            <a:r>
              <a:rPr lang="zh-CN" altLang="en-US"/>
              <a:t>购买商品</a:t>
            </a:r>
            <a:r>
              <a:rPr lang="en-US" altLang="zh-CN"/>
              <a:t>(product)</a:t>
            </a:r>
            <a:r>
              <a:rPr lang="zh-CN" altLang="en-US"/>
              <a:t>并拥有商品，反之，</a:t>
            </a:r>
            <a:r>
              <a:rPr lang="zh-CN" altLang="en-US" b="1">
                <a:solidFill>
                  <a:srgbClr val="0000FF"/>
                </a:solidFill>
              </a:rPr>
              <a:t>卖出的每件商品</a:t>
            </a:r>
            <a:r>
              <a:rPr lang="zh-CN" altLang="en-US"/>
              <a:t>总有某个顾客与之相关联。</a:t>
            </a:r>
            <a:r>
              <a:rPr lang="en-US" altLang="zh-CN"/>
              <a:t>(</a:t>
            </a:r>
            <a:r>
              <a:rPr lang="zh-CN" altLang="en-US"/>
              <a:t>定制商品</a:t>
            </a:r>
            <a:r>
              <a:rPr lang="en-US" altLang="zh-CN"/>
              <a:t>)</a:t>
            </a:r>
            <a:r>
              <a:rPr lang="zh-CN" altLang="en-US"/>
              <a:t>如下图所示：</a:t>
            </a:r>
            <a:endParaRPr lang="en-US" altLang="zh-CN"/>
          </a:p>
          <a:p>
            <a:pPr eaLnBrk="1" hangingPunct="1">
              <a:buFontTx/>
              <a:buNone/>
            </a:pPr>
            <a:endParaRPr lang="en-US" altLang="zh-CN"/>
          </a:p>
          <a:p>
            <a:pPr eaLnBrk="1" hangingPunct="1">
              <a:buFontTx/>
              <a:buNone/>
            </a:pPr>
            <a:endParaRPr lang="en-US" altLang="zh-CN"/>
          </a:p>
          <a:p>
            <a:pPr eaLnBrk="1" hangingPunct="1">
              <a:buFontTx/>
              <a:buNone/>
            </a:pPr>
            <a:endParaRPr lang="en-US" altLang="zh-CN"/>
          </a:p>
          <a:p>
            <a:pPr eaLnBrk="1" hangingPunct="1">
              <a:buFontTx/>
              <a:buNone/>
            </a:pPr>
            <a:endParaRPr lang="en-US" altLang="zh-CN"/>
          </a:p>
        </p:txBody>
      </p:sp>
      <p:pic>
        <p:nvPicPr>
          <p:cNvPr id="10138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3652838"/>
            <a:ext cx="8388350" cy="207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2050" name="Ink 6"/>
              <p14:cNvContentPartPr>
                <a14:cpLocks xmlns:a14="http://schemas.microsoft.com/office/drawing/2010/main" noRot="1" noChangeAspect="1" noEditPoints="1" noChangeArrowheads="1" noChangeShapeType="1"/>
              </p14:cNvContentPartPr>
              <p14:nvPr/>
            </p14:nvContentPartPr>
            <p14:xfrm>
              <a:off x="3751263" y="4606925"/>
              <a:ext cx="142875" cy="215900"/>
            </p14:xfrm>
          </p:contentPart>
        </mc:Choice>
        <mc:Fallback xmlns="">
          <p:pic>
            <p:nvPicPr>
              <p:cNvPr id="2050" name="Ink 6"/>
              <p:cNvPicPr>
                <a:picLocks noRot="1" noChangeAspect="1" noEditPoints="1" noChangeArrowheads="1" noChangeShapeType="1"/>
              </p:cNvPicPr>
              <p:nvPr/>
            </p:nvPicPr>
            <p:blipFill>
              <a:blip r:embed="rId5"/>
              <a:stretch>
                <a:fillRect/>
              </a:stretch>
            </p:blipFill>
            <p:spPr>
              <a:xfrm>
                <a:off x="3741906" y="4597569"/>
                <a:ext cx="161589" cy="234611"/>
              </a:xfrm>
              <a:prstGeom prst="rect">
                <a:avLst/>
              </a:prstGeom>
            </p:spPr>
          </p:pic>
        </mc:Fallback>
      </mc:AlternateContent>
      <p:sp>
        <p:nvSpPr>
          <p:cNvPr id="2" name="文本框 1"/>
          <p:cNvSpPr txBox="1"/>
          <p:nvPr/>
        </p:nvSpPr>
        <p:spPr>
          <a:xfrm>
            <a:off x="755650" y="6105490"/>
            <a:ext cx="8388350" cy="707886"/>
          </a:xfrm>
          <a:prstGeom prst="rect">
            <a:avLst/>
          </a:prstGeom>
          <a:solidFill>
            <a:schemeClr val="bg1">
              <a:lumMod val="85000"/>
            </a:schemeClr>
          </a:solidFill>
          <a:ln w="15875">
            <a:solidFill>
              <a:srgbClr val="000000"/>
            </a:solidFill>
          </a:ln>
        </p:spPr>
        <p:txBody>
          <a:bodyPr wrap="square" rtlCol="0">
            <a:spAutoFit/>
          </a:bodyPr>
          <a:lstStyle/>
          <a:p>
            <a:r>
              <a:rPr lang="zh-CN" altLang="en-US" sz="2000" b="1" dirty="0"/>
              <a:t>关联是反映实体间关系时最一般的刻画，一开始可能只是简单的记录关系，而随着需求的变化或时间推移，可能需要有某些额外动作产生。</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7623A05-CAA6-4B09-99C1-E95804AFC880}" type="slidenum">
              <a:rPr kumimoji="0" lang="en-US" altLang="zh-CN" sz="2600">
                <a:solidFill>
                  <a:schemeClr val="bg1"/>
                </a:solidFill>
              </a:rPr>
              <a:pPr>
                <a:spcBef>
                  <a:spcPct val="0"/>
                </a:spcBef>
                <a:buClrTx/>
                <a:buSzTx/>
                <a:buFontTx/>
                <a:buNone/>
              </a:pPr>
              <a:t>57</a:t>
            </a:fld>
            <a:endParaRPr kumimoji="0" lang="en-US" altLang="zh-CN" sz="2600">
              <a:solidFill>
                <a:schemeClr val="bg1"/>
              </a:solidFill>
            </a:endParaRPr>
          </a:p>
        </p:txBody>
      </p:sp>
      <p:sp>
        <p:nvSpPr>
          <p:cNvPr id="103427" name="Rectangle 2"/>
          <p:cNvSpPr>
            <a:spLocks noGrp="1" noChangeArrowheads="1"/>
          </p:cNvSpPr>
          <p:nvPr>
            <p:ph type="title"/>
          </p:nvPr>
        </p:nvSpPr>
        <p:spPr/>
        <p:txBody>
          <a:bodyPr/>
          <a:lstStyle/>
          <a:p>
            <a:pPr eaLnBrk="1" hangingPunct="1"/>
            <a:r>
              <a:rPr lang="en-US" altLang="zh-CN" sz="3200"/>
              <a:t>     Chapter 6  Considering Object</a:t>
            </a:r>
          </a:p>
        </p:txBody>
      </p:sp>
      <p:sp>
        <p:nvSpPr>
          <p:cNvPr id="103428" name="Rectangle 3"/>
          <p:cNvSpPr>
            <a:spLocks noGrp="1" noChangeArrowheads="1"/>
          </p:cNvSpPr>
          <p:nvPr>
            <p:ph type="body" idx="1"/>
          </p:nvPr>
        </p:nvSpPr>
        <p:spPr>
          <a:xfrm>
            <a:off x="755650" y="1773238"/>
            <a:ext cx="8388350" cy="4895850"/>
          </a:xfrm>
        </p:spPr>
        <p:txBody>
          <a:bodyPr/>
          <a:lstStyle/>
          <a:p>
            <a:pPr eaLnBrk="1" hangingPunct="1">
              <a:buFontTx/>
              <a:buNone/>
            </a:pPr>
            <a:r>
              <a:rPr lang="zh-CN" altLang="en-US" dirty="0"/>
              <a:t>上图对应的</a:t>
            </a:r>
            <a:r>
              <a:rPr lang="en-US" altLang="zh-CN" dirty="0"/>
              <a:t>java</a:t>
            </a:r>
            <a:r>
              <a:rPr lang="zh-CN" altLang="en-US" dirty="0"/>
              <a:t>代码如下：在此基础上写程序。</a:t>
            </a:r>
            <a:endParaRPr lang="en-US" altLang="zh-CN" dirty="0"/>
          </a:p>
          <a:p>
            <a:pPr eaLnBrk="1" hangingPunct="1">
              <a:buFontTx/>
              <a:buNone/>
            </a:pPr>
            <a:r>
              <a:rPr lang="en-US" altLang="zh-CN" dirty="0"/>
              <a:t>public class Customer{</a:t>
            </a:r>
          </a:p>
          <a:p>
            <a:pPr eaLnBrk="1" hangingPunct="1">
              <a:buFontTx/>
              <a:buNone/>
            </a:pPr>
            <a:r>
              <a:rPr lang="en-US" altLang="zh-CN" dirty="0"/>
              <a:t>private  Product[]  products;</a:t>
            </a:r>
          </a:p>
          <a:p>
            <a:pPr eaLnBrk="1" hangingPunct="1">
              <a:buFontTx/>
              <a:buNone/>
            </a:pPr>
            <a:r>
              <a:rPr lang="en-US" altLang="zh-CN" dirty="0"/>
              <a:t>……</a:t>
            </a:r>
          </a:p>
          <a:p>
            <a:pPr eaLnBrk="1" hangingPunct="1">
              <a:buFontTx/>
              <a:buNone/>
            </a:pPr>
            <a:r>
              <a:rPr lang="en-US" altLang="zh-CN" dirty="0"/>
              <a:t>}</a:t>
            </a:r>
          </a:p>
          <a:p>
            <a:pPr eaLnBrk="1" hangingPunct="1">
              <a:buFontTx/>
              <a:buNone/>
            </a:pPr>
            <a:r>
              <a:rPr lang="en-US" altLang="zh-CN" dirty="0"/>
              <a:t>public class Product{</a:t>
            </a:r>
          </a:p>
          <a:p>
            <a:pPr eaLnBrk="1" hangingPunct="1">
              <a:buFontTx/>
              <a:buNone/>
            </a:pPr>
            <a:r>
              <a:rPr lang="en-US" altLang="zh-CN" dirty="0"/>
              <a:t>private  Customer  </a:t>
            </a:r>
            <a:r>
              <a:rPr lang="en-US" altLang="zh-CN" dirty="0" err="1"/>
              <a:t>customer</a:t>
            </a:r>
            <a:r>
              <a:rPr lang="en-US" altLang="zh-CN" dirty="0"/>
              <a:t> ;</a:t>
            </a:r>
          </a:p>
          <a:p>
            <a:pPr eaLnBrk="1" hangingPunct="1">
              <a:buFontTx/>
              <a:buNone/>
            </a:pPr>
            <a:r>
              <a:rPr lang="en-US" altLang="zh-CN" dirty="0"/>
              <a:t>……</a:t>
            </a:r>
          </a:p>
          <a:p>
            <a:pPr eaLnBrk="1" hangingPunct="1">
              <a:buFontTx/>
              <a:buNone/>
            </a:pPr>
            <a:r>
              <a:rPr lang="en-US" altLang="zh-CN" dirty="0"/>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D874155-0A25-42F8-AA90-24B891DE95B1}" type="slidenum">
              <a:rPr kumimoji="0" lang="en-US" altLang="zh-CN" sz="2600">
                <a:solidFill>
                  <a:schemeClr val="bg1"/>
                </a:solidFill>
              </a:rPr>
              <a:pPr>
                <a:spcBef>
                  <a:spcPct val="0"/>
                </a:spcBef>
                <a:buClrTx/>
                <a:buSzTx/>
                <a:buFontTx/>
                <a:buNone/>
              </a:pPr>
              <a:t>58</a:t>
            </a:fld>
            <a:endParaRPr kumimoji="0" lang="en-US" altLang="zh-CN" sz="2600">
              <a:solidFill>
                <a:schemeClr val="bg1"/>
              </a:solidFill>
            </a:endParaRPr>
          </a:p>
        </p:txBody>
      </p:sp>
      <p:sp>
        <p:nvSpPr>
          <p:cNvPr id="105475" name="Rectangle 2"/>
          <p:cNvSpPr>
            <a:spLocks noGrp="1" noChangeArrowheads="1"/>
          </p:cNvSpPr>
          <p:nvPr>
            <p:ph type="title"/>
          </p:nvPr>
        </p:nvSpPr>
        <p:spPr/>
        <p:txBody>
          <a:bodyPr/>
          <a:lstStyle/>
          <a:p>
            <a:pPr eaLnBrk="1" hangingPunct="1"/>
            <a:r>
              <a:rPr lang="en-US" altLang="zh-CN" sz="3200"/>
              <a:t>     Chapter 6  Considering Object</a:t>
            </a:r>
          </a:p>
        </p:txBody>
      </p:sp>
      <p:sp>
        <p:nvSpPr>
          <p:cNvPr id="105476" name="Rectangle 3"/>
          <p:cNvSpPr>
            <a:spLocks noGrp="1" noChangeArrowheads="1"/>
          </p:cNvSpPr>
          <p:nvPr>
            <p:ph type="body" idx="1"/>
          </p:nvPr>
        </p:nvSpPr>
        <p:spPr>
          <a:xfrm>
            <a:off x="755650" y="1700213"/>
            <a:ext cx="8388350" cy="5157787"/>
          </a:xfrm>
        </p:spPr>
        <p:txBody>
          <a:bodyPr/>
          <a:lstStyle/>
          <a:p>
            <a:pPr eaLnBrk="1" hangingPunct="1">
              <a:buFontTx/>
              <a:buNone/>
            </a:pPr>
            <a:r>
              <a:rPr lang="en-US" altLang="zh-CN"/>
              <a:t>    b: </a:t>
            </a:r>
            <a:r>
              <a:rPr lang="zh-CN" altLang="en-US"/>
              <a:t>单向关联：类的关联关系可以是单向的，在</a:t>
            </a:r>
            <a:r>
              <a:rPr lang="en-US" altLang="zh-CN"/>
              <a:t>UML</a:t>
            </a:r>
            <a:r>
              <a:rPr lang="zh-CN" altLang="en-US"/>
              <a:t>中单向关联是用带箭头的实线表示。例如顾客</a:t>
            </a:r>
            <a:r>
              <a:rPr lang="en-US" altLang="zh-CN"/>
              <a:t>(customer)</a:t>
            </a:r>
            <a:r>
              <a:rPr lang="zh-CN" altLang="en-US" u="sng">
                <a:solidFill>
                  <a:srgbClr val="0000FF"/>
                </a:solidFill>
              </a:rPr>
              <a:t>拥有</a:t>
            </a:r>
            <a:r>
              <a:rPr lang="zh-CN" altLang="en-US"/>
              <a:t>地址</a:t>
            </a:r>
            <a:r>
              <a:rPr lang="en-US" altLang="zh-CN"/>
              <a:t>(address)</a:t>
            </a:r>
            <a:r>
              <a:rPr lang="zh-CN" altLang="en-US"/>
              <a:t>，则</a:t>
            </a:r>
            <a:r>
              <a:rPr lang="en-US" altLang="zh-CN"/>
              <a:t>customer</a:t>
            </a:r>
            <a:r>
              <a:rPr lang="zh-CN" altLang="en-US"/>
              <a:t>类与</a:t>
            </a:r>
            <a:r>
              <a:rPr lang="en-US" altLang="zh-CN"/>
              <a:t>address</a:t>
            </a:r>
            <a:r>
              <a:rPr lang="zh-CN" altLang="en-US"/>
              <a:t>类具有单向关联关系，如下图所示：</a:t>
            </a:r>
            <a:endParaRPr lang="en-US" altLang="zh-CN"/>
          </a:p>
          <a:p>
            <a:pPr eaLnBrk="1" hangingPunct="1">
              <a:buFontTx/>
              <a:buNone/>
            </a:pPr>
            <a:endParaRPr lang="en-US" altLang="zh-CN"/>
          </a:p>
          <a:p>
            <a:pPr eaLnBrk="1" hangingPunct="1">
              <a:buFontTx/>
              <a:buNone/>
            </a:pPr>
            <a:endParaRPr lang="en-US" altLang="zh-CN"/>
          </a:p>
          <a:p>
            <a:pPr eaLnBrk="1" hangingPunct="1">
              <a:buFontTx/>
              <a:buNone/>
            </a:pPr>
            <a:endParaRPr lang="en-US" altLang="zh-CN"/>
          </a:p>
        </p:txBody>
      </p:sp>
      <p:pic>
        <p:nvPicPr>
          <p:cNvPr id="10547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350" y="3500438"/>
            <a:ext cx="8375650" cy="212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8828D1F-3198-4712-951B-4309E75C4318}" type="slidenum">
              <a:rPr kumimoji="0" lang="en-US" altLang="zh-CN" sz="2600">
                <a:solidFill>
                  <a:schemeClr val="bg1"/>
                </a:solidFill>
              </a:rPr>
              <a:pPr>
                <a:spcBef>
                  <a:spcPct val="0"/>
                </a:spcBef>
                <a:buClrTx/>
                <a:buSzTx/>
                <a:buFontTx/>
                <a:buNone/>
              </a:pPr>
              <a:t>59</a:t>
            </a:fld>
            <a:endParaRPr kumimoji="0" lang="en-US" altLang="zh-CN" sz="2600">
              <a:solidFill>
                <a:schemeClr val="bg1"/>
              </a:solidFill>
            </a:endParaRPr>
          </a:p>
        </p:txBody>
      </p:sp>
      <p:sp>
        <p:nvSpPr>
          <p:cNvPr id="107523" name="Rectangle 2"/>
          <p:cNvSpPr>
            <a:spLocks noGrp="1" noChangeArrowheads="1"/>
          </p:cNvSpPr>
          <p:nvPr>
            <p:ph type="title"/>
          </p:nvPr>
        </p:nvSpPr>
        <p:spPr/>
        <p:txBody>
          <a:bodyPr/>
          <a:lstStyle/>
          <a:p>
            <a:pPr eaLnBrk="1" hangingPunct="1"/>
            <a:r>
              <a:rPr lang="en-US" altLang="zh-CN" sz="3200"/>
              <a:t>     Chapter 6  Considering Object</a:t>
            </a:r>
          </a:p>
        </p:txBody>
      </p:sp>
      <p:sp>
        <p:nvSpPr>
          <p:cNvPr id="107524" name="Rectangle 3"/>
          <p:cNvSpPr>
            <a:spLocks noGrp="1" noChangeArrowheads="1"/>
          </p:cNvSpPr>
          <p:nvPr>
            <p:ph type="body" idx="1"/>
          </p:nvPr>
        </p:nvSpPr>
        <p:spPr>
          <a:xfrm>
            <a:off x="755650" y="1773238"/>
            <a:ext cx="8388350" cy="4895850"/>
          </a:xfrm>
        </p:spPr>
        <p:txBody>
          <a:bodyPr/>
          <a:lstStyle/>
          <a:p>
            <a:pPr eaLnBrk="1" hangingPunct="1">
              <a:buFontTx/>
              <a:buNone/>
            </a:pPr>
            <a:r>
              <a:rPr lang="zh-CN" altLang="en-US"/>
              <a:t>上图对应的</a:t>
            </a:r>
            <a:r>
              <a:rPr lang="en-US" altLang="zh-CN"/>
              <a:t>java</a:t>
            </a:r>
            <a:r>
              <a:rPr lang="zh-CN" altLang="en-US"/>
              <a:t>代码如下：</a:t>
            </a:r>
            <a:endParaRPr lang="en-US" altLang="zh-CN"/>
          </a:p>
          <a:p>
            <a:pPr eaLnBrk="1" hangingPunct="1">
              <a:buFontTx/>
              <a:buNone/>
            </a:pPr>
            <a:r>
              <a:rPr lang="en-US" altLang="zh-CN"/>
              <a:t>public class Customer{</a:t>
            </a:r>
          </a:p>
          <a:p>
            <a:pPr eaLnBrk="1" hangingPunct="1">
              <a:buFontTx/>
              <a:buNone/>
            </a:pPr>
            <a:r>
              <a:rPr lang="en-US" altLang="zh-CN"/>
              <a:t>private  Address  address ;</a:t>
            </a:r>
          </a:p>
          <a:p>
            <a:pPr eaLnBrk="1" hangingPunct="1">
              <a:buFontTx/>
              <a:buNone/>
            </a:pPr>
            <a:r>
              <a:rPr lang="en-US" altLang="zh-CN"/>
              <a:t>……</a:t>
            </a:r>
          </a:p>
          <a:p>
            <a:pPr eaLnBrk="1" hangingPunct="1">
              <a:buFontTx/>
              <a:buNone/>
            </a:pPr>
            <a:r>
              <a:rPr lang="en-US" altLang="zh-CN"/>
              <a:t>}</a:t>
            </a:r>
          </a:p>
          <a:p>
            <a:pPr eaLnBrk="1" hangingPunct="1">
              <a:buFontTx/>
              <a:buNone/>
            </a:pPr>
            <a:r>
              <a:rPr lang="en-US" altLang="zh-CN"/>
              <a:t>public class Address{</a:t>
            </a:r>
          </a:p>
          <a:p>
            <a:pPr eaLnBrk="1" hangingPunct="1">
              <a:buFontTx/>
              <a:buNone/>
            </a:pPr>
            <a:r>
              <a:rPr lang="en-US" altLang="zh-CN"/>
              <a:t>……</a:t>
            </a:r>
          </a:p>
          <a:p>
            <a:pPr eaLnBrk="1" hangingPunct="1">
              <a:buFontTx/>
              <a:buNone/>
            </a:pPr>
            <a:r>
              <a:rPr lang="en-US" altLang="zh-CN"/>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D82C5A4-2165-4CDF-B834-741B0970EC09}" type="slidenum">
              <a:rPr kumimoji="0" lang="en-US" altLang="zh-CN" sz="2600">
                <a:solidFill>
                  <a:schemeClr val="bg1"/>
                </a:solidFill>
              </a:rPr>
              <a:pPr>
                <a:spcBef>
                  <a:spcPct val="0"/>
                </a:spcBef>
                <a:buClrTx/>
                <a:buSzTx/>
                <a:buFontTx/>
                <a:buNone/>
              </a:pPr>
              <a:t>6</a:t>
            </a:fld>
            <a:endParaRPr kumimoji="0" lang="en-US" altLang="zh-CN" sz="2600">
              <a:solidFill>
                <a:schemeClr val="bg1"/>
              </a:solidFill>
            </a:endParaRPr>
          </a:p>
        </p:txBody>
      </p:sp>
      <p:sp>
        <p:nvSpPr>
          <p:cNvPr id="10243" name="Rectangle 2"/>
          <p:cNvSpPr>
            <a:spLocks noGrp="1" noChangeArrowheads="1"/>
          </p:cNvSpPr>
          <p:nvPr>
            <p:ph type="title"/>
          </p:nvPr>
        </p:nvSpPr>
        <p:spPr/>
        <p:txBody>
          <a:bodyPr/>
          <a:lstStyle/>
          <a:p>
            <a:pPr eaLnBrk="1" hangingPunct="1"/>
            <a:r>
              <a:rPr lang="en-US" altLang="zh-CN" sz="3200"/>
              <a:t>     Chapter 6  Considering Object</a:t>
            </a:r>
          </a:p>
        </p:txBody>
      </p:sp>
      <p:sp>
        <p:nvSpPr>
          <p:cNvPr id="10244" name="Rectangle 3"/>
          <p:cNvSpPr>
            <a:spLocks noGrp="1" noChangeArrowheads="1"/>
          </p:cNvSpPr>
          <p:nvPr>
            <p:ph type="body" idx="1"/>
          </p:nvPr>
        </p:nvSpPr>
        <p:spPr>
          <a:xfrm>
            <a:off x="755576" y="1773238"/>
            <a:ext cx="8388424" cy="5084762"/>
          </a:xfrm>
        </p:spPr>
        <p:txBody>
          <a:bodyPr/>
          <a:lstStyle/>
          <a:p>
            <a:pPr eaLnBrk="1" hangingPunct="1">
              <a:lnSpc>
                <a:spcPct val="90000"/>
              </a:lnSpc>
              <a:buFontTx/>
              <a:buNone/>
            </a:pPr>
            <a:r>
              <a:rPr lang="en-US" altLang="zh-CN" b="1" dirty="0"/>
              <a:t>2. Seven characteristics (of OO representation)</a:t>
            </a:r>
          </a:p>
          <a:p>
            <a:pPr eaLnBrk="1" hangingPunct="1">
              <a:lnSpc>
                <a:spcPct val="90000"/>
              </a:lnSpc>
              <a:buFontTx/>
              <a:buNone/>
            </a:pPr>
            <a:r>
              <a:rPr lang="en-US" altLang="zh-CN" sz="2400" b="1" dirty="0">
                <a:solidFill>
                  <a:schemeClr val="bg2"/>
                </a:solidFill>
                <a:sym typeface="Wingdings 2" panose="05020102010507070707" pitchFamily="18" charset="2"/>
              </a:rPr>
              <a:t>  </a:t>
            </a:r>
            <a:r>
              <a:rPr lang="en-US" altLang="zh-CN" sz="2400" b="1" u="sng" dirty="0">
                <a:solidFill>
                  <a:srgbClr val="0000FF"/>
                </a:solidFill>
                <a:sym typeface="Wingdings 2" panose="05020102010507070707" pitchFamily="18" charset="2"/>
              </a:rPr>
              <a:t>identity (</a:t>
            </a:r>
            <a:r>
              <a:rPr lang="zh-CN" altLang="en-US" sz="2400" b="1" u="sng" dirty="0">
                <a:solidFill>
                  <a:srgbClr val="0000FF"/>
                </a:solidFill>
                <a:sym typeface="Wingdings 2" panose="05020102010507070707" pitchFamily="18" charset="2"/>
              </a:rPr>
              <a:t>标识</a:t>
            </a:r>
            <a:r>
              <a:rPr lang="en-US" altLang="zh-CN" sz="2400" b="1" u="sng" dirty="0">
                <a:solidFill>
                  <a:srgbClr val="0000FF"/>
                </a:solidFill>
                <a:sym typeface="Wingdings 2" panose="05020102010507070707" pitchFamily="18" charset="2"/>
              </a:rPr>
              <a:t>) </a:t>
            </a:r>
            <a:r>
              <a:rPr lang="en-US" altLang="zh-CN" sz="2400" b="1" dirty="0">
                <a:solidFill>
                  <a:schemeClr val="bg2"/>
                </a:solidFill>
                <a:sym typeface="Wingdings 2" panose="05020102010507070707" pitchFamily="18" charset="2"/>
              </a:rPr>
              <a:t>: </a:t>
            </a:r>
          </a:p>
          <a:p>
            <a:pPr eaLnBrk="1" hangingPunct="1">
              <a:lnSpc>
                <a:spcPct val="90000"/>
              </a:lnSpc>
              <a:buFontTx/>
              <a:buNone/>
            </a:pPr>
            <a:r>
              <a:rPr lang="en-US" altLang="zh-CN" sz="2400" b="1" dirty="0">
                <a:solidFill>
                  <a:schemeClr val="bg2"/>
                </a:solidFill>
                <a:sym typeface="Wingdings 2" panose="05020102010507070707" pitchFamily="18" charset="2"/>
              </a:rPr>
              <a:t>      ( </a:t>
            </a:r>
            <a:r>
              <a:rPr lang="en-US" altLang="zh-CN" sz="2400" b="1" u="sng" dirty="0">
                <a:solidFill>
                  <a:schemeClr val="bg2"/>
                </a:solidFill>
                <a:sym typeface="Wingdings 2" panose="05020102010507070707" pitchFamily="18" charset="2"/>
              </a:rPr>
              <a:t>identify an object</a:t>
            </a: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确定</a:t>
            </a:r>
            <a:r>
              <a:rPr lang="zh-CN" altLang="en-US" sz="2400" b="1" u="sng" dirty="0">
                <a:solidFill>
                  <a:schemeClr val="bg2"/>
                </a:solidFill>
                <a:sym typeface="Wingdings 2" panose="05020102010507070707" pitchFamily="18" charset="2"/>
              </a:rPr>
              <a:t>对象</a:t>
            </a:r>
            <a:r>
              <a:rPr lang="zh-CN" altLang="en-US" sz="2400" b="1" dirty="0">
                <a:solidFill>
                  <a:schemeClr val="bg2"/>
                </a:solidFill>
                <a:sym typeface="Wingdings 2" panose="05020102010507070707" pitchFamily="18" charset="2"/>
              </a:rPr>
              <a:t>的身份</a:t>
            </a: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即对象的命名</a:t>
            </a:r>
            <a:r>
              <a:rPr lang="en-US" altLang="zh-CN" sz="2400" b="1" dirty="0">
                <a:solidFill>
                  <a:schemeClr val="bg2"/>
                </a:solidFill>
                <a:sym typeface="Wingdings 2" panose="05020102010507070707" pitchFamily="18" charset="2"/>
              </a:rPr>
              <a:t>.)</a:t>
            </a:r>
          </a:p>
          <a:p>
            <a:pPr eaLnBrk="1" hangingPunct="1">
              <a:lnSpc>
                <a:spcPct val="90000"/>
              </a:lnSpc>
              <a:buFontTx/>
              <a:buNone/>
            </a:pP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对象</a:t>
            </a:r>
            <a:r>
              <a:rPr lang="zh-CN" altLang="en-US" sz="2400" b="1" i="1" dirty="0">
                <a:solidFill>
                  <a:schemeClr val="bg2"/>
                </a:solidFill>
                <a:sym typeface="Wingdings 2" panose="05020102010507070707" pitchFamily="18" charset="2"/>
              </a:rPr>
              <a:t>名称将一个对象和另一个对象区别开来</a:t>
            </a:r>
            <a:r>
              <a:rPr lang="en-US" altLang="zh-CN" sz="2400" b="1" i="1" dirty="0">
                <a:solidFill>
                  <a:schemeClr val="bg2"/>
                </a:solidFill>
                <a:sym typeface="Wingdings 2" panose="05020102010507070707" pitchFamily="18" charset="2"/>
              </a:rPr>
              <a:t>; </a:t>
            </a:r>
            <a:r>
              <a:rPr lang="zh-CN" altLang="en-US" sz="2400" b="1" i="1" dirty="0">
                <a:solidFill>
                  <a:schemeClr val="bg2"/>
                </a:solidFill>
                <a:sym typeface="Wingdings 2" panose="05020102010507070707" pitchFamily="18" charset="2"/>
              </a:rPr>
              <a:t>或区分对</a:t>
            </a:r>
          </a:p>
          <a:p>
            <a:pPr eaLnBrk="1" hangingPunct="1">
              <a:lnSpc>
                <a:spcPct val="90000"/>
              </a:lnSpc>
              <a:buFontTx/>
              <a:buNone/>
            </a:pPr>
            <a:r>
              <a:rPr lang="zh-CN" altLang="en-US" sz="2400" b="1" i="1" dirty="0">
                <a:solidFill>
                  <a:schemeClr val="bg2"/>
                </a:solidFill>
                <a:sym typeface="Wingdings 2" panose="05020102010507070707" pitchFamily="18" charset="2"/>
              </a:rPr>
              <a:t>      象自身的状态</a:t>
            </a:r>
            <a:r>
              <a:rPr lang="en-US" altLang="zh-CN" sz="2400" b="1" i="1" dirty="0">
                <a:solidFill>
                  <a:schemeClr val="bg2"/>
                </a:solidFill>
                <a:sym typeface="Wingdings 2" panose="05020102010507070707" pitchFamily="18" charset="2"/>
              </a:rPr>
              <a:t>, </a:t>
            </a:r>
            <a:r>
              <a:rPr lang="zh-CN" altLang="en-US" sz="2400" b="1" i="1" dirty="0">
                <a:solidFill>
                  <a:schemeClr val="bg2"/>
                </a:solidFill>
                <a:sym typeface="Wingdings 2" panose="05020102010507070707" pitchFamily="18" charset="2"/>
              </a:rPr>
              <a:t>使对象可辨别</a:t>
            </a:r>
            <a:r>
              <a:rPr lang="en-US" altLang="zh-CN" sz="2400" b="1" i="1" dirty="0">
                <a:solidFill>
                  <a:schemeClr val="bg2"/>
                </a:solidFill>
                <a:sym typeface="Wingdings 2" panose="05020102010507070707" pitchFamily="18" charset="2"/>
              </a:rPr>
              <a:t>. </a:t>
            </a:r>
            <a:r>
              <a:rPr lang="zh-CN" altLang="en-US" sz="2400" b="1" i="1" dirty="0">
                <a:solidFill>
                  <a:schemeClr val="bg2"/>
                </a:solidFill>
                <a:sym typeface="Wingdings 2" panose="05020102010507070707" pitchFamily="18" charset="2"/>
              </a:rPr>
              <a:t>举例：水坝（见教材）</a:t>
            </a:r>
            <a:r>
              <a:rPr lang="en-US" altLang="zh-CN" sz="2400" b="1" dirty="0">
                <a:solidFill>
                  <a:schemeClr val="bg2"/>
                </a:solidFill>
                <a:sym typeface="Wingdings 2" panose="05020102010507070707" pitchFamily="18" charset="2"/>
              </a:rPr>
              <a:t>) </a:t>
            </a:r>
          </a:p>
          <a:p>
            <a:pPr eaLnBrk="1" hangingPunct="1">
              <a:lnSpc>
                <a:spcPct val="90000"/>
              </a:lnSpc>
              <a:buFontTx/>
              <a:buNone/>
            </a:pPr>
            <a:r>
              <a:rPr lang="en-US" altLang="zh-CN" sz="2400" b="1" dirty="0">
                <a:solidFill>
                  <a:schemeClr val="bg2"/>
                </a:solidFill>
                <a:sym typeface="Wingdings 2" panose="05020102010507070707" pitchFamily="18" charset="2"/>
              </a:rPr>
              <a:t>  </a:t>
            </a:r>
            <a:r>
              <a:rPr lang="en-US" altLang="zh-CN" sz="2400" b="1" u="sng" dirty="0">
                <a:solidFill>
                  <a:srgbClr val="0000FF"/>
                </a:solidFill>
                <a:sym typeface="Wingdings 2" panose="05020102010507070707" pitchFamily="18" charset="2"/>
              </a:rPr>
              <a:t>abstraction</a:t>
            </a:r>
            <a:r>
              <a:rPr lang="zh-CN" altLang="en-US" sz="2400" b="1" u="sng" dirty="0">
                <a:solidFill>
                  <a:srgbClr val="0000FF"/>
                </a:solidFill>
                <a:sym typeface="Wingdings 2" panose="05020102010507070707" pitchFamily="18" charset="2"/>
              </a:rPr>
              <a:t>（抽象）</a:t>
            </a:r>
            <a:r>
              <a:rPr lang="zh-CN" altLang="en-US" sz="2400" b="1" dirty="0">
                <a:solidFill>
                  <a:schemeClr val="bg2"/>
                </a:solidFill>
                <a:sym typeface="Wingdings 2" panose="05020102010507070707" pitchFamily="18" charset="2"/>
              </a:rPr>
              <a:t> </a:t>
            </a:r>
            <a:r>
              <a:rPr lang="en-US" altLang="zh-CN" sz="2400" b="1" dirty="0">
                <a:solidFill>
                  <a:schemeClr val="bg2"/>
                </a:solidFill>
                <a:sym typeface="Wingdings 2" panose="05020102010507070707" pitchFamily="18" charset="2"/>
              </a:rPr>
              <a:t>: ( describe software in different</a:t>
            </a:r>
          </a:p>
          <a:p>
            <a:pPr eaLnBrk="1" hangingPunct="1">
              <a:lnSpc>
                <a:spcPct val="90000"/>
              </a:lnSpc>
              <a:buFontTx/>
              <a:buNone/>
            </a:pPr>
            <a:r>
              <a:rPr lang="en-US" altLang="zh-CN" sz="2400" b="1" dirty="0">
                <a:solidFill>
                  <a:schemeClr val="bg2"/>
                </a:solidFill>
                <a:sym typeface="Wingdings 2" panose="05020102010507070707" pitchFamily="18" charset="2"/>
              </a:rPr>
              <a:t>      point of view , and form hierarchy )</a:t>
            </a:r>
          </a:p>
          <a:p>
            <a:pPr eaLnBrk="1" hangingPunct="1">
              <a:lnSpc>
                <a:spcPct val="90000"/>
              </a:lnSpc>
              <a:buFontTx/>
              <a:buNone/>
            </a:pP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（千万别轻易说自己懂得了抽象，因为工程抽象太宽泛。）</a:t>
            </a:r>
          </a:p>
          <a:p>
            <a:pPr eaLnBrk="1" hangingPunct="1">
              <a:lnSpc>
                <a:spcPct val="90000"/>
              </a:lnSpc>
              <a:buFontTx/>
              <a:buNone/>
            </a:pPr>
            <a:r>
              <a:rPr lang="zh-CN" altLang="en-US" sz="2400" b="1" dirty="0">
                <a:solidFill>
                  <a:schemeClr val="bg2"/>
                </a:solidFill>
                <a:sym typeface="Wingdings 2" panose="05020102010507070707" pitchFamily="18" charset="2"/>
              </a:rPr>
              <a:t>  </a:t>
            </a:r>
            <a:r>
              <a:rPr lang="en-US" altLang="zh-CN" sz="2400" b="1" u="sng" dirty="0">
                <a:solidFill>
                  <a:srgbClr val="0000FF"/>
                </a:solidFill>
              </a:rPr>
              <a:t>classification</a:t>
            </a:r>
            <a:r>
              <a:rPr lang="zh-CN" altLang="en-US" sz="2400" b="1" u="sng" dirty="0">
                <a:solidFill>
                  <a:srgbClr val="0000FF"/>
                </a:solidFill>
              </a:rPr>
              <a:t>（分类）</a:t>
            </a:r>
            <a:r>
              <a:rPr lang="zh-CN" altLang="en-US" sz="2400" b="1" dirty="0"/>
              <a:t> </a:t>
            </a:r>
            <a:r>
              <a:rPr lang="en-US" altLang="zh-CN" sz="2400" b="1" dirty="0"/>
              <a:t>: (a method of  grouping </a:t>
            </a:r>
          </a:p>
          <a:p>
            <a:pPr eaLnBrk="1" hangingPunct="1">
              <a:lnSpc>
                <a:spcPct val="90000"/>
              </a:lnSpc>
              <a:buFontTx/>
              <a:buNone/>
            </a:pPr>
            <a:r>
              <a:rPr lang="en-US" altLang="zh-CN" sz="2400" b="1" dirty="0"/>
              <a:t>             objects that have attributes and behaviors in </a:t>
            </a:r>
          </a:p>
          <a:p>
            <a:pPr eaLnBrk="1" hangingPunct="1">
              <a:lnSpc>
                <a:spcPct val="90000"/>
              </a:lnSpc>
              <a:buFontTx/>
              <a:buNone/>
            </a:pPr>
            <a:r>
              <a:rPr lang="en-US" altLang="zh-CN" sz="2400" b="1" dirty="0"/>
              <a:t>             common )  ( then form a class ) </a:t>
            </a:r>
          </a:p>
          <a:p>
            <a:pPr eaLnBrk="1" hangingPunct="1">
              <a:lnSpc>
                <a:spcPct val="90000"/>
              </a:lnSpc>
              <a:buFontTx/>
              <a:buNone/>
            </a:pPr>
            <a:r>
              <a:rPr lang="en-US" altLang="zh-CN" sz="2400" b="1" dirty="0"/>
              <a:t>    (</a:t>
            </a:r>
            <a:r>
              <a:rPr lang="zh-CN" altLang="en-US" sz="2400" b="1" dirty="0"/>
              <a:t>基于对实体的功能、作用的区分等因素慢慢抽象出一个类</a:t>
            </a:r>
            <a:r>
              <a:rPr lang="en-US" altLang="zh-CN" sz="2400" b="1" dirty="0"/>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76A42AB-3234-4D00-9423-67D47205CEEB}" type="slidenum">
              <a:rPr kumimoji="0" lang="en-US" altLang="zh-CN" sz="2600">
                <a:solidFill>
                  <a:schemeClr val="bg1"/>
                </a:solidFill>
              </a:rPr>
              <a:pPr>
                <a:spcBef>
                  <a:spcPct val="0"/>
                </a:spcBef>
                <a:buClrTx/>
                <a:buSzTx/>
                <a:buFontTx/>
                <a:buNone/>
              </a:pPr>
              <a:t>60</a:t>
            </a:fld>
            <a:endParaRPr kumimoji="0" lang="en-US" altLang="zh-CN" sz="2600">
              <a:solidFill>
                <a:schemeClr val="bg1"/>
              </a:solidFill>
            </a:endParaRPr>
          </a:p>
        </p:txBody>
      </p:sp>
      <p:sp>
        <p:nvSpPr>
          <p:cNvPr id="109571" name="Rectangle 2"/>
          <p:cNvSpPr>
            <a:spLocks noGrp="1" noChangeArrowheads="1"/>
          </p:cNvSpPr>
          <p:nvPr>
            <p:ph type="title"/>
          </p:nvPr>
        </p:nvSpPr>
        <p:spPr/>
        <p:txBody>
          <a:bodyPr/>
          <a:lstStyle/>
          <a:p>
            <a:pPr eaLnBrk="1" hangingPunct="1"/>
            <a:r>
              <a:rPr lang="en-US" altLang="zh-CN" sz="3200"/>
              <a:t>     Chapter 6  Considering Object</a:t>
            </a:r>
          </a:p>
        </p:txBody>
      </p:sp>
      <p:sp>
        <p:nvSpPr>
          <p:cNvPr id="109572" name="Rectangle 3"/>
          <p:cNvSpPr>
            <a:spLocks noGrp="1" noChangeArrowheads="1"/>
          </p:cNvSpPr>
          <p:nvPr>
            <p:ph type="body" idx="1"/>
          </p:nvPr>
        </p:nvSpPr>
        <p:spPr>
          <a:xfrm>
            <a:off x="755650" y="1700213"/>
            <a:ext cx="8388350" cy="5157787"/>
          </a:xfrm>
        </p:spPr>
        <p:txBody>
          <a:bodyPr/>
          <a:lstStyle/>
          <a:p>
            <a:pPr eaLnBrk="1" hangingPunct="1">
              <a:buFontTx/>
              <a:buNone/>
            </a:pPr>
            <a:r>
              <a:rPr lang="en-US" altLang="zh-CN" dirty="0"/>
              <a:t>    c: </a:t>
            </a:r>
            <a:r>
              <a:rPr lang="zh-CN" altLang="en-US" dirty="0"/>
              <a:t>自关联：在系统中可能会存在一些类的属性对象类型为该类本身</a:t>
            </a:r>
            <a:r>
              <a:rPr lang="en-US" altLang="zh-CN" dirty="0"/>
              <a:t>(</a:t>
            </a:r>
            <a:r>
              <a:rPr lang="zh-CN" altLang="en-US" dirty="0"/>
              <a:t>递归定义</a:t>
            </a:r>
            <a:r>
              <a:rPr lang="en-US" altLang="zh-CN" dirty="0"/>
              <a:t>)</a:t>
            </a:r>
            <a:r>
              <a:rPr lang="zh-CN" altLang="en-US" dirty="0"/>
              <a:t>，这种特殊的关系成为自关联。例如一个节点</a:t>
            </a:r>
            <a:r>
              <a:rPr lang="en-US" altLang="zh-CN" dirty="0"/>
              <a:t>(Node)</a:t>
            </a:r>
            <a:r>
              <a:rPr lang="zh-CN" altLang="en-US" dirty="0"/>
              <a:t>类的成员又是节点</a:t>
            </a:r>
            <a:r>
              <a:rPr lang="en-US" altLang="zh-CN" dirty="0"/>
              <a:t>Node</a:t>
            </a:r>
            <a:r>
              <a:rPr lang="zh-CN" altLang="en-US" dirty="0"/>
              <a:t>类型的对象，如下图所示：</a:t>
            </a:r>
            <a:endParaRPr lang="en-US" altLang="zh-CN" dirty="0"/>
          </a:p>
          <a:p>
            <a:pPr eaLnBrk="1" hangingPunct="1">
              <a:buFontTx/>
              <a:buNone/>
            </a:pPr>
            <a:r>
              <a:rPr lang="zh-CN" altLang="en-US" dirty="0"/>
              <a:t>对应的代码如下：</a:t>
            </a:r>
            <a:endParaRPr lang="en-US" altLang="zh-CN" dirty="0"/>
          </a:p>
          <a:p>
            <a:pPr eaLnBrk="1" hangingPunct="1">
              <a:buFontTx/>
              <a:buNone/>
            </a:pPr>
            <a:r>
              <a:rPr lang="en-US" altLang="zh-CN" dirty="0"/>
              <a:t>public class Node{</a:t>
            </a:r>
          </a:p>
          <a:p>
            <a:pPr eaLnBrk="1" hangingPunct="1">
              <a:buFontTx/>
              <a:buNone/>
            </a:pPr>
            <a:r>
              <a:rPr lang="en-US" altLang="zh-CN" dirty="0"/>
              <a:t>private  Node  </a:t>
            </a:r>
            <a:r>
              <a:rPr lang="en-US" altLang="zh-CN" dirty="0" err="1"/>
              <a:t>subNode</a:t>
            </a:r>
            <a:r>
              <a:rPr lang="en-US" altLang="zh-CN" dirty="0"/>
              <a:t> ;</a:t>
            </a:r>
          </a:p>
          <a:p>
            <a:pPr eaLnBrk="1" hangingPunct="1">
              <a:buFontTx/>
              <a:buNone/>
            </a:pPr>
            <a:r>
              <a:rPr lang="en-US" altLang="zh-CN" dirty="0"/>
              <a:t>……</a:t>
            </a:r>
          </a:p>
          <a:p>
            <a:pPr eaLnBrk="1" hangingPunct="1">
              <a:buFontTx/>
              <a:buNone/>
            </a:pPr>
            <a:r>
              <a:rPr lang="en-US" altLang="zh-CN" dirty="0"/>
              <a:t>}</a:t>
            </a:r>
          </a:p>
          <a:p>
            <a:pPr eaLnBrk="1" hangingPunct="1">
              <a:buFontTx/>
              <a:buNone/>
            </a:pPr>
            <a:endParaRPr lang="en-US" altLang="zh-CN" dirty="0"/>
          </a:p>
          <a:p>
            <a:pPr eaLnBrk="1" hangingPunct="1">
              <a:buFontTx/>
              <a:buNone/>
            </a:pPr>
            <a:endParaRPr lang="en-US" altLang="zh-CN" dirty="0"/>
          </a:p>
          <a:p>
            <a:pPr eaLnBrk="1" hangingPunct="1">
              <a:buFontTx/>
              <a:buNone/>
            </a:pPr>
            <a:endParaRPr lang="en-US" altLang="zh-CN" dirty="0"/>
          </a:p>
        </p:txBody>
      </p:sp>
      <p:pic>
        <p:nvPicPr>
          <p:cNvPr id="10957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7900" y="3429000"/>
            <a:ext cx="4284663"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74" name="TextBox 5"/>
          <p:cNvSpPr txBox="1">
            <a:spLocks noChangeArrowheads="1"/>
          </p:cNvSpPr>
          <p:nvPr/>
        </p:nvSpPr>
        <p:spPr bwMode="auto">
          <a:xfrm>
            <a:off x="4427538" y="6423421"/>
            <a:ext cx="4537075" cy="461963"/>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1"/>
              <a:t>上图代表一种实体类型的关系</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19F94CB-0B59-4C09-90C3-F47ED5EA7090}" type="slidenum">
              <a:rPr kumimoji="0" lang="en-US" altLang="zh-CN" sz="2600">
                <a:solidFill>
                  <a:schemeClr val="bg1"/>
                </a:solidFill>
              </a:rPr>
              <a:pPr>
                <a:spcBef>
                  <a:spcPct val="0"/>
                </a:spcBef>
                <a:buClrTx/>
                <a:buSzTx/>
                <a:buFontTx/>
                <a:buNone/>
              </a:pPr>
              <a:t>61</a:t>
            </a:fld>
            <a:endParaRPr kumimoji="0" lang="en-US" altLang="zh-CN" sz="2600">
              <a:solidFill>
                <a:schemeClr val="bg1"/>
              </a:solidFill>
            </a:endParaRPr>
          </a:p>
        </p:txBody>
      </p:sp>
      <p:sp>
        <p:nvSpPr>
          <p:cNvPr id="111619" name="Rectangle 2"/>
          <p:cNvSpPr>
            <a:spLocks noGrp="1" noChangeArrowheads="1"/>
          </p:cNvSpPr>
          <p:nvPr>
            <p:ph type="title"/>
          </p:nvPr>
        </p:nvSpPr>
        <p:spPr/>
        <p:txBody>
          <a:bodyPr/>
          <a:lstStyle/>
          <a:p>
            <a:pPr eaLnBrk="1" hangingPunct="1"/>
            <a:r>
              <a:rPr lang="en-US" altLang="zh-CN" sz="3200"/>
              <a:t>     Chapter 6  Considering Object</a:t>
            </a:r>
          </a:p>
        </p:txBody>
      </p:sp>
      <p:sp>
        <p:nvSpPr>
          <p:cNvPr id="111620" name="Rectangle 3"/>
          <p:cNvSpPr>
            <a:spLocks noGrp="1" noChangeArrowheads="1"/>
          </p:cNvSpPr>
          <p:nvPr>
            <p:ph type="body" idx="1"/>
          </p:nvPr>
        </p:nvSpPr>
        <p:spPr>
          <a:xfrm>
            <a:off x="755650" y="1700213"/>
            <a:ext cx="8388350" cy="5157787"/>
          </a:xfrm>
        </p:spPr>
        <p:txBody>
          <a:bodyPr/>
          <a:lstStyle/>
          <a:p>
            <a:pPr eaLnBrk="1" hangingPunct="1">
              <a:buFontTx/>
              <a:buNone/>
            </a:pPr>
            <a:r>
              <a:rPr lang="en-US" altLang="zh-CN" dirty="0"/>
              <a:t>    d: </a:t>
            </a:r>
            <a:r>
              <a:rPr lang="zh-CN" altLang="en-US" dirty="0"/>
              <a:t>多重性关联：又称为重数性关联关系，表示两个</a:t>
            </a:r>
            <a:r>
              <a:rPr lang="zh-CN" altLang="en-US" u="sng" dirty="0">
                <a:solidFill>
                  <a:srgbClr val="FF0000"/>
                </a:solidFill>
              </a:rPr>
              <a:t>关联对象</a:t>
            </a:r>
            <a:r>
              <a:rPr lang="zh-CN" altLang="en-US" dirty="0"/>
              <a:t>在数量上的对应关系。在</a:t>
            </a:r>
            <a:r>
              <a:rPr lang="en-US" altLang="zh-CN" dirty="0"/>
              <a:t>UML</a:t>
            </a:r>
            <a:r>
              <a:rPr lang="zh-CN" altLang="en-US" dirty="0"/>
              <a:t>中，对象之间的多重性可以直接在关联直线上用一个数字或一个数字范围表示。如下类图所示：一个表单界面</a:t>
            </a:r>
            <a:r>
              <a:rPr lang="en-US" altLang="zh-CN" dirty="0"/>
              <a:t>(Form)</a:t>
            </a:r>
            <a:r>
              <a:rPr lang="zh-CN" altLang="en-US" dirty="0"/>
              <a:t>可以拥有零个或多个按钮</a:t>
            </a:r>
            <a:r>
              <a:rPr lang="en-US" altLang="zh-CN" dirty="0"/>
              <a:t>(Button)</a:t>
            </a:r>
            <a:r>
              <a:rPr lang="zh-CN" altLang="en-US" dirty="0"/>
              <a:t>，但是一个按钮只能属于一个界面。</a:t>
            </a:r>
            <a:endParaRPr lang="en-US" altLang="zh-CN" dirty="0"/>
          </a:p>
          <a:p>
            <a:pPr eaLnBrk="1" hangingPunct="1">
              <a:buFontTx/>
              <a:buNone/>
            </a:pPr>
            <a:endParaRPr lang="en-US" altLang="zh-CN" dirty="0"/>
          </a:p>
          <a:p>
            <a:pPr eaLnBrk="1" hangingPunct="1">
              <a:buFontTx/>
              <a:buNone/>
            </a:pPr>
            <a:endParaRPr lang="en-US" altLang="zh-CN" dirty="0"/>
          </a:p>
          <a:p>
            <a:pPr eaLnBrk="1" hangingPunct="1">
              <a:buFontTx/>
              <a:buNone/>
            </a:pPr>
            <a:endParaRPr lang="en-US" altLang="zh-CN" dirty="0"/>
          </a:p>
        </p:txBody>
      </p:sp>
      <p:pic>
        <p:nvPicPr>
          <p:cNvPr id="11162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4292600"/>
            <a:ext cx="8388350" cy="256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2A65B38-8B97-4F6D-A94B-72D16D38FD6A}" type="slidenum">
              <a:rPr kumimoji="0" lang="en-US" altLang="zh-CN" sz="2600">
                <a:solidFill>
                  <a:schemeClr val="bg1"/>
                </a:solidFill>
              </a:rPr>
              <a:pPr>
                <a:spcBef>
                  <a:spcPct val="0"/>
                </a:spcBef>
                <a:buClrTx/>
                <a:buSzTx/>
                <a:buFontTx/>
                <a:buNone/>
              </a:pPr>
              <a:t>62</a:t>
            </a:fld>
            <a:endParaRPr kumimoji="0" lang="en-US" altLang="zh-CN" sz="2600">
              <a:solidFill>
                <a:schemeClr val="bg1"/>
              </a:solidFill>
            </a:endParaRPr>
          </a:p>
        </p:txBody>
      </p:sp>
      <p:sp>
        <p:nvSpPr>
          <p:cNvPr id="113667" name="Rectangle 2"/>
          <p:cNvSpPr>
            <a:spLocks noGrp="1" noChangeArrowheads="1"/>
          </p:cNvSpPr>
          <p:nvPr>
            <p:ph type="title"/>
          </p:nvPr>
        </p:nvSpPr>
        <p:spPr/>
        <p:txBody>
          <a:bodyPr/>
          <a:lstStyle/>
          <a:p>
            <a:pPr eaLnBrk="1" hangingPunct="1"/>
            <a:r>
              <a:rPr lang="en-US" altLang="zh-CN" sz="3200"/>
              <a:t>     Chapter 6  Considering Object</a:t>
            </a:r>
          </a:p>
        </p:txBody>
      </p:sp>
      <p:sp>
        <p:nvSpPr>
          <p:cNvPr id="113668" name="Rectangle 3"/>
          <p:cNvSpPr>
            <a:spLocks noGrp="1" noChangeArrowheads="1"/>
          </p:cNvSpPr>
          <p:nvPr>
            <p:ph type="body" idx="1"/>
          </p:nvPr>
        </p:nvSpPr>
        <p:spPr>
          <a:xfrm>
            <a:off x="755650" y="1773238"/>
            <a:ext cx="8388350" cy="4895850"/>
          </a:xfrm>
        </p:spPr>
        <p:txBody>
          <a:bodyPr/>
          <a:lstStyle/>
          <a:p>
            <a:pPr eaLnBrk="1" hangingPunct="1">
              <a:buFontTx/>
              <a:buNone/>
            </a:pPr>
            <a:r>
              <a:rPr lang="zh-CN" altLang="en-US"/>
              <a:t>常见的多重性表示方式如下表所示：</a:t>
            </a:r>
            <a:endParaRPr lang="en-US" altLang="zh-CN"/>
          </a:p>
        </p:txBody>
      </p:sp>
      <p:graphicFrame>
        <p:nvGraphicFramePr>
          <p:cNvPr id="6" name="表格 5"/>
          <p:cNvGraphicFramePr>
            <a:graphicFrameLocks noGrp="1"/>
          </p:cNvGraphicFramePr>
          <p:nvPr/>
        </p:nvGraphicFramePr>
        <p:xfrm>
          <a:off x="144463" y="2492375"/>
          <a:ext cx="8893175" cy="4206874"/>
        </p:xfrm>
        <a:graphic>
          <a:graphicData uri="http://schemas.openxmlformats.org/drawingml/2006/table">
            <a:tbl>
              <a:tblPr firstRow="1" bandRow="1">
                <a:tableStyleId>{5C22544A-7EE6-4342-B048-85BDC9FD1C3A}</a:tableStyleId>
              </a:tblPr>
              <a:tblGrid>
                <a:gridCol w="1475771">
                  <a:extLst>
                    <a:ext uri="{9D8B030D-6E8A-4147-A177-3AD203B41FA5}">
                      <a16:colId xmlns:a16="http://schemas.microsoft.com/office/drawing/2014/main" val="20000"/>
                    </a:ext>
                  </a:extLst>
                </a:gridCol>
                <a:gridCol w="7417404">
                  <a:extLst>
                    <a:ext uri="{9D8B030D-6E8A-4147-A177-3AD203B41FA5}">
                      <a16:colId xmlns:a16="http://schemas.microsoft.com/office/drawing/2014/main" val="20001"/>
                    </a:ext>
                  </a:extLst>
                </a:gridCol>
              </a:tblGrid>
              <a:tr h="457269">
                <a:tc>
                  <a:txBody>
                    <a:bodyPr/>
                    <a:lstStyle/>
                    <a:p>
                      <a:r>
                        <a:rPr lang="zh-CN" altLang="en-US" sz="2400" baseline="0" dirty="0">
                          <a:solidFill>
                            <a:srgbClr val="000000"/>
                          </a:solidFill>
                        </a:rPr>
                        <a:t>表示方式</a:t>
                      </a:r>
                    </a:p>
                  </a:txBody>
                  <a:tcPr marL="91447" marR="91447" marT="45727" marB="45727">
                    <a:solidFill>
                      <a:schemeClr val="tx1">
                        <a:lumMod val="20000"/>
                        <a:lumOff val="80000"/>
                      </a:schemeClr>
                    </a:solidFill>
                  </a:tcPr>
                </a:tc>
                <a:tc>
                  <a:txBody>
                    <a:bodyPr/>
                    <a:lstStyle/>
                    <a:p>
                      <a:r>
                        <a:rPr lang="zh-CN" altLang="en-US" sz="2400" baseline="0" dirty="0">
                          <a:solidFill>
                            <a:srgbClr val="000000"/>
                          </a:solidFill>
                        </a:rPr>
                        <a:t>多重性说明</a:t>
                      </a:r>
                    </a:p>
                  </a:txBody>
                  <a:tcPr marL="91447" marR="91447" marT="45727" marB="45727">
                    <a:solidFill>
                      <a:schemeClr val="tx1">
                        <a:lumMod val="20000"/>
                        <a:lumOff val="80000"/>
                      </a:schemeClr>
                    </a:solidFill>
                  </a:tcPr>
                </a:tc>
                <a:extLst>
                  <a:ext uri="{0D108BD9-81ED-4DB2-BD59-A6C34878D82A}">
                    <a16:rowId xmlns:a16="http://schemas.microsoft.com/office/drawing/2014/main" val="10000"/>
                  </a:ext>
                </a:extLst>
              </a:tr>
              <a:tr h="457269">
                <a:tc>
                  <a:txBody>
                    <a:bodyPr/>
                    <a:lstStyle/>
                    <a:p>
                      <a:r>
                        <a:rPr lang="en-US" altLang="zh-CN" sz="2400" baseline="0" dirty="0"/>
                        <a:t>1..1</a:t>
                      </a:r>
                      <a:endParaRPr lang="zh-CN" altLang="en-US" sz="2400" baseline="0" dirty="0"/>
                    </a:p>
                  </a:txBody>
                  <a:tcPr marL="91447" marR="91447" marT="45727" marB="45727">
                    <a:solidFill>
                      <a:schemeClr val="tx1">
                        <a:lumMod val="20000"/>
                        <a:lumOff val="80000"/>
                      </a:schemeClr>
                    </a:solidFill>
                  </a:tcPr>
                </a:tc>
                <a:tc>
                  <a:txBody>
                    <a:bodyPr/>
                    <a:lstStyle/>
                    <a:p>
                      <a:r>
                        <a:rPr lang="zh-CN" altLang="en-US" sz="2400" baseline="0" dirty="0"/>
                        <a:t>表示另一个类的一个对象只与该类的一个对象有关系</a:t>
                      </a:r>
                    </a:p>
                  </a:txBody>
                  <a:tcPr marL="91447" marR="91447" marT="45727" marB="45727">
                    <a:solidFill>
                      <a:schemeClr val="tx1">
                        <a:lumMod val="20000"/>
                        <a:lumOff val="80000"/>
                      </a:schemeClr>
                    </a:solidFill>
                  </a:tcPr>
                </a:tc>
                <a:extLst>
                  <a:ext uri="{0D108BD9-81ED-4DB2-BD59-A6C34878D82A}">
                    <a16:rowId xmlns:a16="http://schemas.microsoft.com/office/drawing/2014/main" val="10001"/>
                  </a:ext>
                </a:extLst>
              </a:tr>
              <a:tr h="823084">
                <a:tc>
                  <a:txBody>
                    <a:bodyPr/>
                    <a:lstStyle/>
                    <a:p>
                      <a:r>
                        <a:rPr lang="en-US" altLang="zh-CN" sz="2400" baseline="0" dirty="0"/>
                        <a:t>0..*</a:t>
                      </a:r>
                      <a:endParaRPr lang="zh-CN" altLang="en-US" sz="2400" baseline="0" dirty="0"/>
                    </a:p>
                  </a:txBody>
                  <a:tcPr marL="91447" marR="91447" marT="45727" marB="45727">
                    <a:solidFill>
                      <a:schemeClr val="tx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aseline="0" dirty="0"/>
                        <a:t>表示另一个类的一个对象只与该类的零个或多个对象有关系</a:t>
                      </a:r>
                    </a:p>
                  </a:txBody>
                  <a:tcPr marL="91447" marR="91447" marT="45727" marB="45727">
                    <a:solidFill>
                      <a:schemeClr val="tx1">
                        <a:lumMod val="20000"/>
                        <a:lumOff val="80000"/>
                      </a:schemeClr>
                    </a:solidFill>
                  </a:tcPr>
                </a:tc>
                <a:extLst>
                  <a:ext uri="{0D108BD9-81ED-4DB2-BD59-A6C34878D82A}">
                    <a16:rowId xmlns:a16="http://schemas.microsoft.com/office/drawing/2014/main" val="10002"/>
                  </a:ext>
                </a:extLst>
              </a:tr>
              <a:tr h="823084">
                <a:tc>
                  <a:txBody>
                    <a:bodyPr/>
                    <a:lstStyle/>
                    <a:p>
                      <a:r>
                        <a:rPr lang="en-US" altLang="zh-CN" sz="2400" baseline="0" dirty="0"/>
                        <a:t>1..*</a:t>
                      </a:r>
                      <a:endParaRPr lang="zh-CN" altLang="en-US" sz="2400" baseline="0" dirty="0"/>
                    </a:p>
                  </a:txBody>
                  <a:tcPr marL="91447" marR="91447" marT="45727" marB="45727">
                    <a:solidFill>
                      <a:schemeClr val="tx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aseline="0" dirty="0"/>
                        <a:t>表示另一个类的一个对象只与该类的一个或多个对象有关系</a:t>
                      </a:r>
                    </a:p>
                  </a:txBody>
                  <a:tcPr marL="91447" marR="91447" marT="45727" marB="45727">
                    <a:solidFill>
                      <a:schemeClr val="tx1">
                        <a:lumMod val="20000"/>
                        <a:lumOff val="80000"/>
                      </a:schemeClr>
                    </a:solidFill>
                  </a:tcPr>
                </a:tc>
                <a:extLst>
                  <a:ext uri="{0D108BD9-81ED-4DB2-BD59-A6C34878D82A}">
                    <a16:rowId xmlns:a16="http://schemas.microsoft.com/office/drawing/2014/main" val="10003"/>
                  </a:ext>
                </a:extLst>
              </a:tr>
              <a:tr h="823084">
                <a:tc>
                  <a:txBody>
                    <a:bodyPr/>
                    <a:lstStyle/>
                    <a:p>
                      <a:r>
                        <a:rPr lang="en-US" altLang="zh-CN" sz="2400" baseline="0" dirty="0"/>
                        <a:t>0..1</a:t>
                      </a:r>
                      <a:endParaRPr lang="zh-CN" altLang="en-US" sz="2400" baseline="0" dirty="0"/>
                    </a:p>
                  </a:txBody>
                  <a:tcPr marL="91447" marR="91447" marT="45727" marB="45727">
                    <a:solidFill>
                      <a:schemeClr val="tx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aseline="0" dirty="0"/>
                        <a:t>表示另一个类的一个对象没有或只与该类的一个对象有关系</a:t>
                      </a:r>
                    </a:p>
                  </a:txBody>
                  <a:tcPr marL="91447" marR="91447" marT="45727" marB="45727">
                    <a:solidFill>
                      <a:schemeClr val="tx1">
                        <a:lumMod val="20000"/>
                        <a:lumOff val="80000"/>
                      </a:schemeClr>
                    </a:solidFill>
                  </a:tcPr>
                </a:tc>
                <a:extLst>
                  <a:ext uri="{0D108BD9-81ED-4DB2-BD59-A6C34878D82A}">
                    <a16:rowId xmlns:a16="http://schemas.microsoft.com/office/drawing/2014/main" val="10004"/>
                  </a:ext>
                </a:extLst>
              </a:tr>
              <a:tr h="823084">
                <a:tc>
                  <a:txBody>
                    <a:bodyPr/>
                    <a:lstStyle/>
                    <a:p>
                      <a:r>
                        <a:rPr lang="en-US" altLang="zh-CN" sz="2400" baseline="0" dirty="0"/>
                        <a:t>m..n</a:t>
                      </a:r>
                      <a:endParaRPr lang="zh-CN" altLang="en-US" sz="2400" baseline="0" dirty="0"/>
                    </a:p>
                  </a:txBody>
                  <a:tcPr marL="91447" marR="91447" marT="45727" marB="45727">
                    <a:solidFill>
                      <a:schemeClr val="tx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aseline="0" dirty="0"/>
                        <a:t>表示另一个类的一个对象与该类最少</a:t>
                      </a:r>
                      <a:r>
                        <a:rPr lang="en-US" altLang="zh-CN" sz="2400" baseline="0" dirty="0"/>
                        <a:t>m</a:t>
                      </a:r>
                      <a:r>
                        <a:rPr lang="zh-CN" altLang="en-US" sz="2400" baseline="0" dirty="0"/>
                        <a:t>个，最多</a:t>
                      </a:r>
                      <a:r>
                        <a:rPr lang="en-US" altLang="zh-CN" sz="2400" baseline="0" dirty="0"/>
                        <a:t>n</a:t>
                      </a:r>
                      <a:r>
                        <a:rPr lang="zh-CN" altLang="en-US" sz="2400" baseline="0" dirty="0"/>
                        <a:t>个对象有关系（</a:t>
                      </a:r>
                      <a:r>
                        <a:rPr lang="en-US" altLang="zh-CN" sz="2400" baseline="0" dirty="0"/>
                        <a:t>m&lt;n</a:t>
                      </a:r>
                      <a:r>
                        <a:rPr lang="zh-CN" altLang="en-US" sz="2400" baseline="0" dirty="0"/>
                        <a:t>）</a:t>
                      </a:r>
                    </a:p>
                  </a:txBody>
                  <a:tcPr marL="91447" marR="91447" marT="45727" marB="45727">
                    <a:solidFill>
                      <a:schemeClr val="tx1">
                        <a:lumMod val="20000"/>
                        <a:lumOff val="80000"/>
                      </a:schemeClr>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8BACB49-BE13-492A-AD45-6058B1CD3910}" type="slidenum">
              <a:rPr kumimoji="0" lang="en-US" altLang="zh-CN" sz="2600">
                <a:solidFill>
                  <a:schemeClr val="bg1"/>
                </a:solidFill>
              </a:rPr>
              <a:pPr>
                <a:spcBef>
                  <a:spcPct val="0"/>
                </a:spcBef>
                <a:buClrTx/>
                <a:buSzTx/>
                <a:buFontTx/>
                <a:buNone/>
              </a:pPr>
              <a:t>63</a:t>
            </a:fld>
            <a:endParaRPr kumimoji="0" lang="en-US" altLang="zh-CN" sz="2600">
              <a:solidFill>
                <a:schemeClr val="bg1"/>
              </a:solidFill>
            </a:endParaRPr>
          </a:p>
        </p:txBody>
      </p:sp>
      <p:sp>
        <p:nvSpPr>
          <p:cNvPr id="115715" name="Rectangle 2"/>
          <p:cNvSpPr>
            <a:spLocks noGrp="1" noChangeArrowheads="1"/>
          </p:cNvSpPr>
          <p:nvPr>
            <p:ph type="title"/>
          </p:nvPr>
        </p:nvSpPr>
        <p:spPr/>
        <p:txBody>
          <a:bodyPr/>
          <a:lstStyle/>
          <a:p>
            <a:pPr eaLnBrk="1" hangingPunct="1"/>
            <a:r>
              <a:rPr lang="en-US" altLang="zh-CN" sz="3200"/>
              <a:t>     Chapter 6  Considering Object</a:t>
            </a:r>
          </a:p>
        </p:txBody>
      </p:sp>
      <p:sp>
        <p:nvSpPr>
          <p:cNvPr id="115716" name="Rectangle 3"/>
          <p:cNvSpPr>
            <a:spLocks noGrp="1" noChangeArrowheads="1"/>
          </p:cNvSpPr>
          <p:nvPr>
            <p:ph type="body" idx="1"/>
          </p:nvPr>
        </p:nvSpPr>
        <p:spPr>
          <a:xfrm>
            <a:off x="755650" y="1773238"/>
            <a:ext cx="8388350" cy="4895850"/>
          </a:xfrm>
        </p:spPr>
        <p:txBody>
          <a:bodyPr/>
          <a:lstStyle/>
          <a:p>
            <a:pPr eaLnBrk="1" hangingPunct="1">
              <a:buFontTx/>
              <a:buNone/>
            </a:pPr>
            <a:r>
              <a:rPr lang="zh-CN" altLang="en-US" dirty="0"/>
              <a:t>上图对应的</a:t>
            </a:r>
            <a:r>
              <a:rPr lang="en-US" altLang="zh-CN" dirty="0"/>
              <a:t>java</a:t>
            </a:r>
            <a:r>
              <a:rPr lang="zh-CN" altLang="en-US" dirty="0"/>
              <a:t>代码如下：</a:t>
            </a:r>
            <a:endParaRPr lang="en-US" altLang="zh-CN" dirty="0"/>
          </a:p>
          <a:p>
            <a:pPr eaLnBrk="1" hangingPunct="1">
              <a:buFontTx/>
              <a:buNone/>
            </a:pPr>
            <a:r>
              <a:rPr lang="en-US" altLang="zh-CN" dirty="0"/>
              <a:t>public class Form{</a:t>
            </a:r>
          </a:p>
          <a:p>
            <a:pPr eaLnBrk="1" hangingPunct="1">
              <a:buFontTx/>
              <a:buNone/>
            </a:pPr>
            <a:r>
              <a:rPr lang="en-US" altLang="zh-CN" dirty="0"/>
              <a:t>private  Button[]  buttons ;  //</a:t>
            </a:r>
            <a:r>
              <a:rPr lang="zh-CN" altLang="en-US" dirty="0"/>
              <a:t>定义一个集合对象</a:t>
            </a:r>
            <a:endParaRPr lang="en-US" altLang="zh-CN" dirty="0"/>
          </a:p>
          <a:p>
            <a:pPr eaLnBrk="1" hangingPunct="1">
              <a:buFontTx/>
              <a:buNone/>
            </a:pPr>
            <a:r>
              <a:rPr lang="en-US" altLang="zh-CN" dirty="0"/>
              <a:t>……</a:t>
            </a:r>
          </a:p>
          <a:p>
            <a:pPr eaLnBrk="1" hangingPunct="1">
              <a:buFontTx/>
              <a:buNone/>
            </a:pPr>
            <a:r>
              <a:rPr lang="en-US" altLang="zh-CN" dirty="0"/>
              <a:t>}</a:t>
            </a:r>
          </a:p>
          <a:p>
            <a:pPr eaLnBrk="1" hangingPunct="1">
              <a:buFontTx/>
              <a:buNone/>
            </a:pPr>
            <a:endParaRPr lang="en-US" altLang="zh-CN" dirty="0"/>
          </a:p>
          <a:p>
            <a:pPr eaLnBrk="1" hangingPunct="1">
              <a:buFontTx/>
              <a:buNone/>
            </a:pPr>
            <a:r>
              <a:rPr lang="en-US" altLang="zh-CN" dirty="0"/>
              <a:t>public class Button{</a:t>
            </a:r>
          </a:p>
          <a:p>
            <a:pPr eaLnBrk="1" hangingPunct="1">
              <a:buFontTx/>
              <a:buNone/>
            </a:pPr>
            <a:r>
              <a:rPr lang="en-US" altLang="zh-CN" dirty="0"/>
              <a:t>……</a:t>
            </a:r>
          </a:p>
          <a:p>
            <a:pPr eaLnBrk="1" hangingPunct="1">
              <a:buFontTx/>
              <a:buNone/>
            </a:pPr>
            <a:r>
              <a:rPr lang="en-US" altLang="zh-CN" dirty="0"/>
              <a: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3F8F78D-E7D7-405F-8036-9F3F1D408976}" type="slidenum">
              <a:rPr kumimoji="0" lang="en-US" altLang="zh-CN" sz="2600">
                <a:solidFill>
                  <a:schemeClr val="bg1"/>
                </a:solidFill>
              </a:rPr>
              <a:pPr>
                <a:spcBef>
                  <a:spcPct val="0"/>
                </a:spcBef>
                <a:buClrTx/>
                <a:buSzTx/>
                <a:buFontTx/>
                <a:buNone/>
              </a:pPr>
              <a:t>64</a:t>
            </a:fld>
            <a:endParaRPr kumimoji="0" lang="en-US" altLang="zh-CN" sz="2600">
              <a:solidFill>
                <a:schemeClr val="bg1"/>
              </a:solidFill>
            </a:endParaRPr>
          </a:p>
        </p:txBody>
      </p:sp>
      <p:sp>
        <p:nvSpPr>
          <p:cNvPr id="117763" name="Rectangle 5"/>
          <p:cNvSpPr>
            <a:spLocks noChangeArrowheads="1"/>
          </p:cNvSpPr>
          <p:nvPr/>
        </p:nvSpPr>
        <p:spPr bwMode="auto">
          <a:xfrm>
            <a:off x="179388" y="6208713"/>
            <a:ext cx="89646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2400" b="1">
                <a:solidFill>
                  <a:schemeClr val="bg2"/>
                </a:solidFill>
              </a:rPr>
              <a:t>Fig 6.WW   Additional UML notation for notes and qualifiers.</a:t>
            </a:r>
          </a:p>
        </p:txBody>
      </p:sp>
      <p:pic>
        <p:nvPicPr>
          <p:cNvPr id="11776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2276475"/>
            <a:ext cx="7921625"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sp>
        <p:nvSpPr>
          <p:cNvPr id="117765" name="Line 7"/>
          <p:cNvSpPr>
            <a:spLocks noChangeShapeType="1"/>
          </p:cNvSpPr>
          <p:nvPr/>
        </p:nvSpPr>
        <p:spPr bwMode="auto">
          <a:xfrm>
            <a:off x="4140200" y="2870200"/>
            <a:ext cx="0" cy="99060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66" name="Line 8"/>
          <p:cNvSpPr>
            <a:spLocks noChangeShapeType="1"/>
          </p:cNvSpPr>
          <p:nvPr/>
        </p:nvSpPr>
        <p:spPr bwMode="auto">
          <a:xfrm>
            <a:off x="2843213" y="5581650"/>
            <a:ext cx="873125" cy="1588"/>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67" name="Line 9"/>
          <p:cNvSpPr>
            <a:spLocks noChangeShapeType="1"/>
          </p:cNvSpPr>
          <p:nvPr/>
        </p:nvSpPr>
        <p:spPr bwMode="auto">
          <a:xfrm>
            <a:off x="2843213" y="5797550"/>
            <a:ext cx="873125" cy="1588"/>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68" name="Line 10"/>
          <p:cNvSpPr>
            <a:spLocks noChangeShapeType="1"/>
          </p:cNvSpPr>
          <p:nvPr/>
        </p:nvSpPr>
        <p:spPr bwMode="auto">
          <a:xfrm>
            <a:off x="3708400" y="5576888"/>
            <a:ext cx="0" cy="2286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69" name="Line 11"/>
          <p:cNvSpPr>
            <a:spLocks noChangeShapeType="1"/>
          </p:cNvSpPr>
          <p:nvPr/>
        </p:nvSpPr>
        <p:spPr bwMode="auto">
          <a:xfrm>
            <a:off x="3665538" y="5654675"/>
            <a:ext cx="1482725" cy="1588"/>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70" name="Text Box 12"/>
          <p:cNvSpPr txBox="1">
            <a:spLocks noChangeArrowheads="1"/>
          </p:cNvSpPr>
          <p:nvPr/>
        </p:nvSpPr>
        <p:spPr bwMode="auto">
          <a:xfrm>
            <a:off x="1763713" y="5870575"/>
            <a:ext cx="10461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b="1">
                <a:latin typeface="Comic Sans MS" panose="030F0702030302020204" pitchFamily="66" charset="0"/>
              </a:rPr>
              <a:t>class</a:t>
            </a:r>
          </a:p>
        </p:txBody>
      </p:sp>
      <p:sp>
        <p:nvSpPr>
          <p:cNvPr id="117771" name="Text Box 13"/>
          <p:cNvSpPr txBox="1">
            <a:spLocks noChangeArrowheads="1"/>
          </p:cNvSpPr>
          <p:nvPr/>
        </p:nvSpPr>
        <p:spPr bwMode="auto">
          <a:xfrm>
            <a:off x="3248025" y="5799138"/>
            <a:ext cx="13954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b="1">
                <a:latin typeface="Comic Sans MS" panose="030F0702030302020204" pitchFamily="66" charset="0"/>
              </a:rPr>
              <a:t>qualifier</a:t>
            </a:r>
          </a:p>
        </p:txBody>
      </p:sp>
      <p:sp>
        <p:nvSpPr>
          <p:cNvPr id="117772" name="Text Box 14"/>
          <p:cNvSpPr txBox="1">
            <a:spLocks noChangeArrowheads="1"/>
          </p:cNvSpPr>
          <p:nvPr/>
        </p:nvSpPr>
        <p:spPr bwMode="auto">
          <a:xfrm>
            <a:off x="4643438" y="5432425"/>
            <a:ext cx="34020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b="1">
                <a:latin typeface="Comic Sans MS" panose="030F0702030302020204" pitchFamily="66" charset="0"/>
              </a:rPr>
              <a:t> qualified association</a:t>
            </a:r>
          </a:p>
        </p:txBody>
      </p:sp>
      <p:sp>
        <p:nvSpPr>
          <p:cNvPr id="117773" name="Text Box 17"/>
          <p:cNvSpPr txBox="1">
            <a:spLocks noChangeArrowheads="1"/>
          </p:cNvSpPr>
          <p:nvPr/>
        </p:nvSpPr>
        <p:spPr bwMode="auto">
          <a:xfrm>
            <a:off x="684213" y="476250"/>
            <a:ext cx="8064500" cy="831850"/>
          </a:xfrm>
          <a:prstGeom prst="rect">
            <a:avLst/>
          </a:prstGeom>
          <a:noFill/>
          <a:ln w="19050">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a:t>关联的其他分类</a:t>
            </a:r>
            <a:r>
              <a:rPr lang="en-US" altLang="zh-CN" sz="2400" b="1"/>
              <a:t>: </a:t>
            </a:r>
            <a:r>
              <a:rPr kumimoji="0" lang="zh-CN" altLang="en-US" sz="2400" b="1"/>
              <a:t>普通关联、递归关联、限定关联、</a:t>
            </a:r>
            <a:endParaRPr kumimoji="0" lang="en-US" altLang="zh-CN" sz="2400" b="1"/>
          </a:p>
          <a:p>
            <a:pPr eaLnBrk="1" hangingPunct="1">
              <a:spcBef>
                <a:spcPct val="0"/>
              </a:spcBef>
              <a:buClrTx/>
              <a:buSzTx/>
              <a:buFontTx/>
              <a:buNone/>
            </a:pPr>
            <a:r>
              <a:rPr kumimoji="0" lang="en-US" altLang="zh-CN" sz="2400" b="1"/>
              <a:t>                          </a:t>
            </a:r>
            <a:r>
              <a:rPr kumimoji="0" lang="zh-CN" altLang="en-US" sz="2400" b="1"/>
              <a:t>有序关联、三元关联和聚合等等</a:t>
            </a:r>
            <a:r>
              <a:rPr kumimoji="0" lang="zh-CN" altLang="en-US" sz="2400"/>
              <a:t>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18522A4-D51A-455E-860E-4006529353A0}" type="slidenum">
              <a:rPr kumimoji="0" lang="en-US" altLang="zh-CN" sz="2600">
                <a:solidFill>
                  <a:schemeClr val="bg1"/>
                </a:solidFill>
              </a:rPr>
              <a:pPr>
                <a:spcBef>
                  <a:spcPct val="0"/>
                </a:spcBef>
                <a:buClrTx/>
                <a:buSzTx/>
                <a:buFontTx/>
                <a:buNone/>
              </a:pPr>
              <a:t>65</a:t>
            </a:fld>
            <a:endParaRPr kumimoji="0" lang="en-US" altLang="zh-CN" sz="2600">
              <a:solidFill>
                <a:schemeClr val="bg1"/>
              </a:solidFill>
            </a:endParaRPr>
          </a:p>
        </p:txBody>
      </p:sp>
      <p:sp>
        <p:nvSpPr>
          <p:cNvPr id="119811" name="Rectangle 2"/>
          <p:cNvSpPr>
            <a:spLocks noGrp="1" noChangeArrowheads="1"/>
          </p:cNvSpPr>
          <p:nvPr>
            <p:ph type="title"/>
          </p:nvPr>
        </p:nvSpPr>
        <p:spPr/>
        <p:txBody>
          <a:bodyPr/>
          <a:lstStyle/>
          <a:p>
            <a:pPr eaLnBrk="1" hangingPunct="1"/>
            <a:r>
              <a:rPr lang="en-US" altLang="zh-CN" sz="3200"/>
              <a:t>     Chapter 6  Considering Object</a:t>
            </a:r>
          </a:p>
        </p:txBody>
      </p:sp>
      <p:sp>
        <p:nvSpPr>
          <p:cNvPr id="119812" name="Rectangle 3"/>
          <p:cNvSpPr>
            <a:spLocks noGrp="1" noChangeArrowheads="1"/>
          </p:cNvSpPr>
          <p:nvPr>
            <p:ph type="body" idx="1"/>
          </p:nvPr>
        </p:nvSpPr>
        <p:spPr>
          <a:xfrm>
            <a:off x="755650" y="1700213"/>
            <a:ext cx="8388350" cy="5157787"/>
          </a:xfrm>
        </p:spPr>
        <p:txBody>
          <a:bodyPr/>
          <a:lstStyle/>
          <a:p>
            <a:pPr eaLnBrk="1" hangingPunct="1">
              <a:buFontTx/>
              <a:buNone/>
            </a:pPr>
            <a:r>
              <a:rPr lang="en-US" altLang="zh-CN" dirty="0"/>
              <a:t>    e: </a:t>
            </a:r>
            <a:r>
              <a:rPr lang="zh-CN" altLang="en-US" dirty="0"/>
              <a:t>聚合关系：聚合</a:t>
            </a:r>
            <a:r>
              <a:rPr lang="en-US" altLang="zh-CN" dirty="0">
                <a:sym typeface="Wingdings" panose="05000000000000000000" pitchFamily="2" charset="2"/>
              </a:rPr>
              <a:t>(Aggregation)</a:t>
            </a:r>
            <a:r>
              <a:rPr lang="zh-CN" altLang="en-US" dirty="0">
                <a:sym typeface="Wingdings" panose="05000000000000000000" pitchFamily="2" charset="2"/>
              </a:rPr>
              <a:t>关系表示部分与整体的关系。聚合关系中的成员对象是整体对象的一部分，但是成员对象可以脱离整体对象存在（此时不会影响整体对象的定义，例如</a:t>
            </a:r>
            <a:r>
              <a:rPr lang="zh-CN" altLang="en-US" b="1" u="sng" dirty="0">
                <a:solidFill>
                  <a:srgbClr val="0000FF"/>
                </a:solidFill>
                <a:sym typeface="Wingdings" panose="05000000000000000000" pitchFamily="2" charset="2"/>
              </a:rPr>
              <a:t>销售表</a:t>
            </a:r>
            <a:r>
              <a:rPr lang="zh-CN" altLang="en-US" dirty="0">
                <a:sym typeface="Wingdings" panose="05000000000000000000" pitchFamily="2" charset="2"/>
              </a:rPr>
              <a:t>和某个</a:t>
            </a:r>
            <a:r>
              <a:rPr lang="zh-CN" altLang="en-US" b="1" u="sng" dirty="0">
                <a:solidFill>
                  <a:srgbClr val="0000FF"/>
                </a:solidFill>
                <a:sym typeface="Wingdings" panose="05000000000000000000" pitchFamily="2" charset="2"/>
              </a:rPr>
              <a:t>单项销售记录</a:t>
            </a:r>
            <a:r>
              <a:rPr lang="zh-CN" altLang="en-US" dirty="0">
                <a:sym typeface="Wingdings" panose="05000000000000000000" pitchFamily="2" charset="2"/>
              </a:rPr>
              <a:t>的关系，钱包和人的关系等）。</a:t>
            </a:r>
            <a:r>
              <a:rPr lang="zh-CN" altLang="en-US" dirty="0"/>
              <a:t>类的聚合关系是用带空心菱形的直线表示。例如汽车发动机</a:t>
            </a:r>
            <a:r>
              <a:rPr lang="en-US" altLang="zh-CN" dirty="0"/>
              <a:t>(Engine)</a:t>
            </a:r>
            <a:r>
              <a:rPr lang="zh-CN" altLang="en-US" dirty="0"/>
              <a:t>是汽车</a:t>
            </a:r>
            <a:r>
              <a:rPr lang="en-US" altLang="zh-CN" dirty="0"/>
              <a:t>(car)</a:t>
            </a:r>
            <a:r>
              <a:rPr lang="zh-CN" altLang="en-US" dirty="0"/>
              <a:t>的组成部分，但是汽车发动机与汽车可以彼此独立存在。具体如下图所示：（没有发动机的车也可以独立存在，可以推着走！）</a:t>
            </a:r>
            <a:endParaRPr lang="en-US" altLang="zh-CN" dirty="0"/>
          </a:p>
          <a:p>
            <a:pPr eaLnBrk="1" hangingPunct="1">
              <a:buFontTx/>
              <a:buNone/>
            </a:pPr>
            <a:endParaRPr lang="en-US" altLang="zh-CN" dirty="0"/>
          </a:p>
          <a:p>
            <a:pPr eaLnBrk="1" hangingPunct="1">
              <a:buFontTx/>
              <a:buNone/>
            </a:pPr>
            <a:endParaRPr lang="en-US" altLang="zh-CN" dirty="0"/>
          </a:p>
          <a:p>
            <a:pPr eaLnBrk="1" hangingPunct="1">
              <a:buFontTx/>
              <a:buNone/>
            </a:pPr>
            <a:endParaRPr lang="en-US" altLang="zh-CN" dirty="0"/>
          </a:p>
        </p:txBody>
      </p:sp>
      <p:pic>
        <p:nvPicPr>
          <p:cNvPr id="1198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8388" y="5588397"/>
            <a:ext cx="7751762"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A3D0BB3-B7E6-4250-8D0A-2B25E6A3CCC4}" type="slidenum">
              <a:rPr kumimoji="0" lang="en-US" altLang="zh-CN" sz="2600">
                <a:solidFill>
                  <a:schemeClr val="bg1"/>
                </a:solidFill>
              </a:rPr>
              <a:pPr>
                <a:spcBef>
                  <a:spcPct val="0"/>
                </a:spcBef>
                <a:buClrTx/>
                <a:buSzTx/>
                <a:buFontTx/>
                <a:buNone/>
              </a:pPr>
              <a:t>66</a:t>
            </a:fld>
            <a:endParaRPr kumimoji="0" lang="en-US" altLang="zh-CN" sz="2600">
              <a:solidFill>
                <a:schemeClr val="bg1"/>
              </a:solidFill>
            </a:endParaRPr>
          </a:p>
        </p:txBody>
      </p:sp>
      <p:sp>
        <p:nvSpPr>
          <p:cNvPr id="121859" name="Rectangle 2"/>
          <p:cNvSpPr>
            <a:spLocks noGrp="1" noChangeArrowheads="1"/>
          </p:cNvSpPr>
          <p:nvPr>
            <p:ph type="title"/>
          </p:nvPr>
        </p:nvSpPr>
        <p:spPr/>
        <p:txBody>
          <a:bodyPr/>
          <a:lstStyle/>
          <a:p>
            <a:pPr eaLnBrk="1" hangingPunct="1"/>
            <a:r>
              <a:rPr lang="en-US" altLang="zh-CN" sz="3200"/>
              <a:t>     Chapter 6  Considering Object</a:t>
            </a:r>
          </a:p>
        </p:txBody>
      </p:sp>
      <p:sp>
        <p:nvSpPr>
          <p:cNvPr id="121860" name="Rectangle 3"/>
          <p:cNvSpPr>
            <a:spLocks noGrp="1" noChangeArrowheads="1"/>
          </p:cNvSpPr>
          <p:nvPr>
            <p:ph type="body" idx="1"/>
          </p:nvPr>
        </p:nvSpPr>
        <p:spPr>
          <a:xfrm>
            <a:off x="755650" y="1700213"/>
            <a:ext cx="8388350" cy="5084762"/>
          </a:xfrm>
        </p:spPr>
        <p:txBody>
          <a:bodyPr/>
          <a:lstStyle/>
          <a:p>
            <a:pPr eaLnBrk="1" hangingPunct="1">
              <a:buFontTx/>
              <a:buNone/>
            </a:pPr>
            <a:r>
              <a:rPr lang="zh-CN" altLang="en-US"/>
              <a:t>上图对应的</a:t>
            </a:r>
            <a:r>
              <a:rPr lang="en-US" altLang="zh-CN"/>
              <a:t>java</a:t>
            </a:r>
            <a:r>
              <a:rPr lang="zh-CN" altLang="en-US"/>
              <a:t>代码如下：</a:t>
            </a:r>
            <a:endParaRPr lang="en-US" altLang="zh-CN"/>
          </a:p>
          <a:p>
            <a:pPr eaLnBrk="1" hangingPunct="1">
              <a:spcBef>
                <a:spcPct val="0"/>
              </a:spcBef>
              <a:buFontTx/>
              <a:buNone/>
            </a:pPr>
            <a:r>
              <a:rPr lang="en-US" altLang="zh-CN"/>
              <a:t>public class Car{</a:t>
            </a:r>
          </a:p>
          <a:p>
            <a:pPr eaLnBrk="1" hangingPunct="1">
              <a:spcBef>
                <a:spcPct val="0"/>
              </a:spcBef>
              <a:buFontTx/>
              <a:buNone/>
            </a:pPr>
            <a:r>
              <a:rPr lang="en-US" altLang="zh-CN"/>
              <a:t>  private  Engine  engine ;</a:t>
            </a:r>
          </a:p>
          <a:p>
            <a:pPr eaLnBrk="1" hangingPunct="1">
              <a:spcBef>
                <a:spcPct val="0"/>
              </a:spcBef>
              <a:buFontTx/>
              <a:buNone/>
            </a:pPr>
            <a:r>
              <a:rPr lang="en-US" altLang="zh-CN"/>
              <a:t>  public Car(Engine  engine ){    //</a:t>
            </a:r>
            <a:r>
              <a:rPr lang="zh-CN" altLang="en-US"/>
              <a:t>构造注入</a:t>
            </a:r>
            <a:r>
              <a:rPr lang="en-US" altLang="zh-CN"/>
              <a:t>(</a:t>
            </a:r>
            <a:r>
              <a:rPr lang="zh-CN" altLang="en-US"/>
              <a:t>可为空</a:t>
            </a:r>
            <a:r>
              <a:rPr lang="en-US" altLang="zh-CN"/>
              <a:t>)</a:t>
            </a:r>
          </a:p>
          <a:p>
            <a:pPr eaLnBrk="1" hangingPunct="1">
              <a:spcBef>
                <a:spcPct val="0"/>
              </a:spcBef>
              <a:buFontTx/>
              <a:buNone/>
            </a:pPr>
            <a:r>
              <a:rPr lang="en-US" altLang="zh-CN"/>
              <a:t>     this.engine=engine;            }</a:t>
            </a:r>
          </a:p>
          <a:p>
            <a:pPr eaLnBrk="1" hangingPunct="1">
              <a:spcBef>
                <a:spcPct val="0"/>
              </a:spcBef>
              <a:buFontTx/>
              <a:buNone/>
            </a:pPr>
            <a:r>
              <a:rPr lang="en-US" altLang="zh-CN"/>
              <a:t>  public void setEngine(Engine  engine ){//</a:t>
            </a:r>
            <a:r>
              <a:rPr lang="zh-CN" altLang="en-US"/>
              <a:t>设置注入</a:t>
            </a:r>
            <a:endParaRPr lang="en-US" altLang="zh-CN"/>
          </a:p>
          <a:p>
            <a:pPr eaLnBrk="1" hangingPunct="1">
              <a:spcBef>
                <a:spcPct val="0"/>
              </a:spcBef>
              <a:buFontTx/>
              <a:buNone/>
            </a:pPr>
            <a:r>
              <a:rPr lang="en-US" altLang="zh-CN"/>
              <a:t>     this.engine=engine;  </a:t>
            </a:r>
          </a:p>
          <a:p>
            <a:pPr eaLnBrk="1" hangingPunct="1">
              <a:spcBef>
                <a:spcPct val="0"/>
              </a:spcBef>
              <a:buFontTx/>
              <a:buNone/>
            </a:pPr>
            <a:r>
              <a:rPr lang="en-US" altLang="zh-CN"/>
              <a:t>    }</a:t>
            </a:r>
          </a:p>
          <a:p>
            <a:pPr eaLnBrk="1" hangingPunct="1">
              <a:spcBef>
                <a:spcPct val="0"/>
              </a:spcBef>
              <a:buFontTx/>
              <a:buNone/>
            </a:pPr>
            <a:r>
              <a:rPr lang="en-US" altLang="zh-CN"/>
              <a:t> … }</a:t>
            </a:r>
          </a:p>
          <a:p>
            <a:pPr eaLnBrk="1" hangingPunct="1">
              <a:spcBef>
                <a:spcPct val="0"/>
              </a:spcBef>
              <a:buFontTx/>
              <a:buNone/>
            </a:pPr>
            <a:r>
              <a:rPr lang="en-US" altLang="zh-CN"/>
              <a:t>public class Engine {                  //</a:t>
            </a:r>
          </a:p>
          <a:p>
            <a:pPr eaLnBrk="1" hangingPunct="1">
              <a:spcBef>
                <a:spcPct val="0"/>
              </a:spcBef>
              <a:buFontTx/>
              <a:buNone/>
            </a:pPr>
            <a:r>
              <a:rPr lang="en-US" altLang="zh-CN"/>
              <a:t>……</a:t>
            </a:r>
          </a:p>
          <a:p>
            <a:pPr eaLnBrk="1" hangingPunct="1">
              <a:spcBef>
                <a:spcPct val="0"/>
              </a:spcBef>
              <a:buFontTx/>
              <a:buNone/>
            </a:pPr>
            <a:r>
              <a:rPr lang="en-US" altLang="zh-CN"/>
              <a: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FE15F6D-4881-45C6-9AF9-20E4EC763B63}" type="slidenum">
              <a:rPr kumimoji="0" lang="en-US" altLang="zh-CN" sz="2600">
                <a:solidFill>
                  <a:schemeClr val="bg1"/>
                </a:solidFill>
              </a:rPr>
              <a:pPr>
                <a:spcBef>
                  <a:spcPct val="0"/>
                </a:spcBef>
                <a:buClrTx/>
                <a:buSzTx/>
                <a:buFontTx/>
                <a:buNone/>
              </a:pPr>
              <a:t>67</a:t>
            </a:fld>
            <a:endParaRPr kumimoji="0" lang="en-US" altLang="zh-CN" sz="2600">
              <a:solidFill>
                <a:schemeClr val="bg1"/>
              </a:solidFill>
            </a:endParaRPr>
          </a:p>
        </p:txBody>
      </p:sp>
      <p:sp>
        <p:nvSpPr>
          <p:cNvPr id="123907" name="Rectangle 2"/>
          <p:cNvSpPr>
            <a:spLocks noGrp="1" noChangeArrowheads="1"/>
          </p:cNvSpPr>
          <p:nvPr>
            <p:ph type="title"/>
          </p:nvPr>
        </p:nvSpPr>
        <p:spPr/>
        <p:txBody>
          <a:bodyPr/>
          <a:lstStyle/>
          <a:p>
            <a:pPr eaLnBrk="1" hangingPunct="1"/>
            <a:r>
              <a:rPr lang="en-US" altLang="zh-CN" sz="3200"/>
              <a:t>     Chapter 6  Considering Object</a:t>
            </a:r>
          </a:p>
        </p:txBody>
      </p:sp>
      <p:sp>
        <p:nvSpPr>
          <p:cNvPr id="123908" name="Rectangle 3"/>
          <p:cNvSpPr>
            <a:spLocks noGrp="1" noChangeArrowheads="1"/>
          </p:cNvSpPr>
          <p:nvPr>
            <p:ph type="body" idx="1"/>
          </p:nvPr>
        </p:nvSpPr>
        <p:spPr>
          <a:xfrm>
            <a:off x="755650" y="1700213"/>
            <a:ext cx="8388350" cy="5157787"/>
          </a:xfrm>
        </p:spPr>
        <p:txBody>
          <a:bodyPr/>
          <a:lstStyle/>
          <a:p>
            <a:pPr eaLnBrk="1" hangingPunct="1">
              <a:buFontTx/>
              <a:buNone/>
            </a:pPr>
            <a:r>
              <a:rPr lang="en-US" altLang="zh-CN" dirty="0"/>
              <a:t>    f: </a:t>
            </a:r>
            <a:r>
              <a:rPr lang="zh-CN" altLang="en-US" dirty="0"/>
              <a:t>组合关系：组合</a:t>
            </a:r>
            <a:r>
              <a:rPr lang="en-US" altLang="zh-CN" dirty="0">
                <a:sym typeface="Wingdings" panose="05000000000000000000" pitchFamily="2" charset="2"/>
              </a:rPr>
              <a:t>(Composition)</a:t>
            </a:r>
            <a:r>
              <a:rPr lang="zh-CN" altLang="en-US" dirty="0">
                <a:sym typeface="Wingdings" panose="05000000000000000000" pitchFamily="2" charset="2"/>
              </a:rPr>
              <a:t>关系也表示部分与整体的关系。但是</a:t>
            </a:r>
            <a:r>
              <a:rPr lang="zh-CN" altLang="en-US" b="1" u="sng" dirty="0">
                <a:solidFill>
                  <a:srgbClr val="0000FF"/>
                </a:solidFill>
                <a:sym typeface="Wingdings" panose="05000000000000000000" pitchFamily="2" charset="2"/>
              </a:rPr>
              <a:t>组合关系中整体对象可以控制成员对象的生命周期，一旦整体对象不存在，成员对象也将不存在，两者是共生关系。</a:t>
            </a:r>
            <a:r>
              <a:rPr lang="zh-CN" altLang="en-US" dirty="0"/>
              <a:t>类的组合关系是用带实心菱形的直线表示。例如人的头</a:t>
            </a:r>
            <a:r>
              <a:rPr lang="en-US" altLang="zh-CN" dirty="0"/>
              <a:t>(Head)</a:t>
            </a:r>
            <a:r>
              <a:rPr lang="zh-CN" altLang="en-US" dirty="0"/>
              <a:t>与嘴巴</a:t>
            </a:r>
            <a:r>
              <a:rPr lang="en-US" altLang="zh-CN" dirty="0"/>
              <a:t>(mouth)</a:t>
            </a:r>
            <a:r>
              <a:rPr lang="zh-CN" altLang="en-US" dirty="0"/>
              <a:t>，嘴巴是头的组成部分，而且若头没了，嘴巴也就不存在了</a:t>
            </a:r>
            <a:r>
              <a:rPr lang="en-US" altLang="zh-CN" dirty="0"/>
              <a:t>(</a:t>
            </a:r>
            <a:r>
              <a:rPr lang="zh-CN" altLang="en-US" dirty="0"/>
              <a:t>逻辑上没有存在的必要</a:t>
            </a:r>
            <a:r>
              <a:rPr lang="en-US" altLang="zh-CN" dirty="0"/>
              <a:t>)</a:t>
            </a:r>
            <a:r>
              <a:rPr lang="zh-CN" altLang="en-US" dirty="0"/>
              <a:t>。如下图所示：</a:t>
            </a:r>
            <a:endParaRPr lang="en-US" altLang="zh-CN" dirty="0"/>
          </a:p>
          <a:p>
            <a:pPr eaLnBrk="1" hangingPunct="1">
              <a:buFontTx/>
              <a:buNone/>
            </a:pPr>
            <a:endParaRPr lang="en-US" altLang="zh-CN" dirty="0"/>
          </a:p>
          <a:p>
            <a:pPr eaLnBrk="1" hangingPunct="1">
              <a:buFontTx/>
              <a:buNone/>
            </a:pPr>
            <a:endParaRPr lang="en-US" altLang="zh-CN" dirty="0"/>
          </a:p>
          <a:p>
            <a:pPr eaLnBrk="1" hangingPunct="1">
              <a:buFontTx/>
              <a:buNone/>
            </a:pPr>
            <a:endParaRPr lang="en-US" altLang="zh-CN" dirty="0"/>
          </a:p>
        </p:txBody>
      </p:sp>
      <p:pic>
        <p:nvPicPr>
          <p:cNvPr id="12390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5085184"/>
            <a:ext cx="7416800" cy="1628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CBC09C9-A39D-4011-9174-EF82E0923965}" type="slidenum">
              <a:rPr kumimoji="0" lang="en-US" altLang="zh-CN" sz="2600">
                <a:solidFill>
                  <a:schemeClr val="bg1"/>
                </a:solidFill>
              </a:rPr>
              <a:pPr>
                <a:spcBef>
                  <a:spcPct val="0"/>
                </a:spcBef>
                <a:buClrTx/>
                <a:buSzTx/>
                <a:buFontTx/>
                <a:buNone/>
              </a:pPr>
              <a:t>68</a:t>
            </a:fld>
            <a:endParaRPr kumimoji="0" lang="en-US" altLang="zh-CN" sz="2600">
              <a:solidFill>
                <a:schemeClr val="bg1"/>
              </a:solidFill>
            </a:endParaRPr>
          </a:p>
        </p:txBody>
      </p:sp>
      <p:sp>
        <p:nvSpPr>
          <p:cNvPr id="125955" name="Rectangle 2"/>
          <p:cNvSpPr>
            <a:spLocks noGrp="1" noChangeArrowheads="1"/>
          </p:cNvSpPr>
          <p:nvPr>
            <p:ph type="title"/>
          </p:nvPr>
        </p:nvSpPr>
        <p:spPr/>
        <p:txBody>
          <a:bodyPr/>
          <a:lstStyle/>
          <a:p>
            <a:pPr eaLnBrk="1" hangingPunct="1"/>
            <a:r>
              <a:rPr lang="en-US" altLang="zh-CN" sz="3200"/>
              <a:t>     Chapter 6  Considering Object</a:t>
            </a:r>
          </a:p>
        </p:txBody>
      </p:sp>
      <p:sp>
        <p:nvSpPr>
          <p:cNvPr id="125956" name="Rectangle 3"/>
          <p:cNvSpPr>
            <a:spLocks noGrp="1" noChangeArrowheads="1"/>
          </p:cNvSpPr>
          <p:nvPr>
            <p:ph type="body" idx="1"/>
          </p:nvPr>
        </p:nvSpPr>
        <p:spPr>
          <a:xfrm>
            <a:off x="755650" y="1700213"/>
            <a:ext cx="8388350" cy="5084762"/>
          </a:xfrm>
        </p:spPr>
        <p:txBody>
          <a:bodyPr/>
          <a:lstStyle/>
          <a:p>
            <a:pPr eaLnBrk="1" hangingPunct="1">
              <a:buFontTx/>
              <a:buNone/>
            </a:pPr>
            <a:r>
              <a:rPr lang="zh-CN" altLang="en-US"/>
              <a:t>上图对应的</a:t>
            </a:r>
            <a:r>
              <a:rPr lang="en-US" altLang="zh-CN"/>
              <a:t>java</a:t>
            </a:r>
            <a:r>
              <a:rPr lang="zh-CN" altLang="en-US"/>
              <a:t>代码如下：</a:t>
            </a:r>
            <a:endParaRPr lang="en-US" altLang="zh-CN"/>
          </a:p>
          <a:p>
            <a:pPr eaLnBrk="1" hangingPunct="1">
              <a:spcBef>
                <a:spcPct val="0"/>
              </a:spcBef>
              <a:buFontTx/>
              <a:buNone/>
            </a:pPr>
            <a:r>
              <a:rPr lang="en-US" altLang="zh-CN"/>
              <a:t>public class Head{</a:t>
            </a:r>
          </a:p>
          <a:p>
            <a:pPr eaLnBrk="1" hangingPunct="1">
              <a:spcBef>
                <a:spcPct val="0"/>
              </a:spcBef>
              <a:buFontTx/>
              <a:buNone/>
            </a:pPr>
            <a:r>
              <a:rPr lang="en-US" altLang="zh-CN"/>
              <a:t>  private  Mouth mouth ;</a:t>
            </a:r>
          </a:p>
          <a:p>
            <a:pPr eaLnBrk="1" hangingPunct="1">
              <a:spcBef>
                <a:spcPct val="0"/>
              </a:spcBef>
              <a:buFontTx/>
              <a:buNone/>
            </a:pPr>
            <a:r>
              <a:rPr lang="en-US" altLang="zh-CN"/>
              <a:t>  public head(){         //</a:t>
            </a:r>
            <a:r>
              <a:rPr lang="zh-CN" altLang="en-US"/>
              <a:t>默认的构造方法就得构造嘴巴。</a:t>
            </a:r>
            <a:r>
              <a:rPr lang="en-US" altLang="zh-CN"/>
              <a:t> </a:t>
            </a:r>
          </a:p>
          <a:p>
            <a:pPr eaLnBrk="1" hangingPunct="1">
              <a:spcBef>
                <a:spcPct val="0"/>
              </a:spcBef>
              <a:buFontTx/>
              <a:buNone/>
            </a:pPr>
            <a:r>
              <a:rPr lang="en-US" altLang="zh-CN"/>
              <a:t>     mouth=new mouth();       //</a:t>
            </a:r>
            <a:r>
              <a:rPr lang="zh-CN" altLang="en-US"/>
              <a:t>构造不成功要退出。</a:t>
            </a:r>
            <a:r>
              <a:rPr lang="en-US" altLang="zh-CN"/>
              <a:t>   </a:t>
            </a:r>
          </a:p>
          <a:p>
            <a:pPr eaLnBrk="1" hangingPunct="1">
              <a:spcBef>
                <a:spcPct val="0"/>
              </a:spcBef>
              <a:buFontTx/>
              <a:buNone/>
            </a:pPr>
            <a:r>
              <a:rPr lang="en-US" altLang="zh-CN"/>
              <a:t>   }</a:t>
            </a:r>
          </a:p>
          <a:p>
            <a:pPr eaLnBrk="1" hangingPunct="1">
              <a:spcBef>
                <a:spcPct val="0"/>
              </a:spcBef>
              <a:buFontTx/>
              <a:buNone/>
            </a:pPr>
            <a:r>
              <a:rPr lang="en-US" altLang="zh-CN"/>
              <a:t> … </a:t>
            </a:r>
          </a:p>
          <a:p>
            <a:pPr eaLnBrk="1" hangingPunct="1">
              <a:spcBef>
                <a:spcPct val="0"/>
              </a:spcBef>
              <a:buFontTx/>
              <a:buNone/>
            </a:pPr>
            <a:r>
              <a:rPr lang="en-US" altLang="zh-CN"/>
              <a:t>}</a:t>
            </a:r>
          </a:p>
          <a:p>
            <a:pPr eaLnBrk="1" hangingPunct="1">
              <a:spcBef>
                <a:spcPct val="0"/>
              </a:spcBef>
              <a:buFontTx/>
              <a:buNone/>
            </a:pPr>
            <a:r>
              <a:rPr lang="en-US" altLang="zh-CN"/>
              <a:t>public class Mouth {                  </a:t>
            </a:r>
          </a:p>
          <a:p>
            <a:pPr eaLnBrk="1" hangingPunct="1">
              <a:spcBef>
                <a:spcPct val="0"/>
              </a:spcBef>
              <a:buFontTx/>
              <a:buNone/>
            </a:pPr>
            <a:r>
              <a:rPr lang="en-US" altLang="zh-CN"/>
              <a:t>……</a:t>
            </a:r>
          </a:p>
          <a:p>
            <a:pPr eaLnBrk="1" hangingPunct="1">
              <a:spcBef>
                <a:spcPct val="0"/>
              </a:spcBef>
              <a:buFontTx/>
              <a:buNone/>
            </a:pPr>
            <a:r>
              <a:rPr lang="en-US" altLang="zh-CN"/>
              <a: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CEE6D24-7F53-49EE-AFE1-755B1905A46E}" type="slidenum">
              <a:rPr kumimoji="0" lang="en-US" altLang="zh-CN" sz="2600">
                <a:solidFill>
                  <a:schemeClr val="bg1"/>
                </a:solidFill>
              </a:rPr>
              <a:pPr>
                <a:spcBef>
                  <a:spcPct val="0"/>
                </a:spcBef>
                <a:buClrTx/>
                <a:buSzTx/>
                <a:buFontTx/>
                <a:buNone/>
              </a:pPr>
              <a:t>69</a:t>
            </a:fld>
            <a:endParaRPr kumimoji="0" lang="en-US" altLang="zh-CN" sz="2600">
              <a:solidFill>
                <a:schemeClr val="bg1"/>
              </a:solidFill>
            </a:endParaRPr>
          </a:p>
        </p:txBody>
      </p:sp>
      <p:pic>
        <p:nvPicPr>
          <p:cNvPr id="12800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2205038"/>
            <a:ext cx="8424863" cy="417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004" name="Rectangle 5"/>
          <p:cNvSpPr>
            <a:spLocks noChangeArrowheads="1"/>
          </p:cNvSpPr>
          <p:nvPr/>
        </p:nvSpPr>
        <p:spPr bwMode="auto">
          <a:xfrm>
            <a:off x="2124075" y="6356350"/>
            <a:ext cx="6624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2400" b="1">
                <a:solidFill>
                  <a:schemeClr val="bg2"/>
                </a:solidFill>
              </a:rPr>
              <a:t>Fig 6.YY Association of classes.</a:t>
            </a:r>
          </a:p>
        </p:txBody>
      </p:sp>
      <p:sp>
        <p:nvSpPr>
          <p:cNvPr id="128005" name="Rectangle 7"/>
          <p:cNvSpPr>
            <a:spLocks noChangeArrowheads="1"/>
          </p:cNvSpPr>
          <p:nvPr/>
        </p:nvSpPr>
        <p:spPr bwMode="auto">
          <a:xfrm>
            <a:off x="914400" y="381000"/>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3200" b="1">
                <a:solidFill>
                  <a:schemeClr val="tx2"/>
                </a:solidFill>
              </a:rPr>
              <a:t>     Chapter 6  Considering Object</a:t>
            </a:r>
          </a:p>
        </p:txBody>
      </p:sp>
      <p:sp>
        <p:nvSpPr>
          <p:cNvPr id="128006" name="AutoShape 8"/>
          <p:cNvSpPr>
            <a:spLocks noChangeArrowheads="1"/>
          </p:cNvSpPr>
          <p:nvPr/>
        </p:nvSpPr>
        <p:spPr bwMode="auto">
          <a:xfrm>
            <a:off x="6804025" y="3717925"/>
            <a:ext cx="287338" cy="287338"/>
          </a:xfrm>
          <a:prstGeom prst="diamond">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28007" name="AutoShape 9"/>
          <p:cNvSpPr>
            <a:spLocks noChangeArrowheads="1"/>
          </p:cNvSpPr>
          <p:nvPr/>
        </p:nvSpPr>
        <p:spPr bwMode="auto">
          <a:xfrm rot="8340000">
            <a:off x="5885673" y="3666958"/>
            <a:ext cx="339081" cy="258818"/>
          </a:xfrm>
          <a:prstGeom prst="diamond">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28008" name="TextBox 7"/>
          <p:cNvSpPr txBox="1">
            <a:spLocks noChangeArrowheads="1"/>
          </p:cNvSpPr>
          <p:nvPr/>
        </p:nvSpPr>
        <p:spPr bwMode="auto">
          <a:xfrm>
            <a:off x="755650" y="1773238"/>
            <a:ext cx="83169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a:t>可以反映类之间较多关系的图如下：组合与聚合的另类解释</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F99355F-BE52-4B3F-9809-323131358368}" type="slidenum">
              <a:rPr kumimoji="0" lang="en-US" altLang="zh-CN" sz="2600">
                <a:solidFill>
                  <a:schemeClr val="bg1"/>
                </a:solidFill>
              </a:rPr>
              <a:pPr>
                <a:spcBef>
                  <a:spcPct val="0"/>
                </a:spcBef>
                <a:buClrTx/>
                <a:buSzTx/>
                <a:buFontTx/>
                <a:buNone/>
              </a:pPr>
              <a:t>7</a:t>
            </a:fld>
            <a:endParaRPr kumimoji="0" lang="en-US" altLang="zh-CN" sz="2600">
              <a:solidFill>
                <a:schemeClr val="bg1"/>
              </a:solidFill>
            </a:endParaRPr>
          </a:p>
        </p:txBody>
      </p:sp>
      <p:sp>
        <p:nvSpPr>
          <p:cNvPr id="12291" name="Rectangle 2"/>
          <p:cNvSpPr>
            <a:spLocks noGrp="1" noChangeArrowheads="1"/>
          </p:cNvSpPr>
          <p:nvPr>
            <p:ph type="title"/>
          </p:nvPr>
        </p:nvSpPr>
        <p:spPr/>
        <p:txBody>
          <a:bodyPr/>
          <a:lstStyle/>
          <a:p>
            <a:pPr eaLnBrk="1" hangingPunct="1"/>
            <a:r>
              <a:rPr lang="en-US" altLang="zh-CN" sz="3200"/>
              <a:t>     Chapter 6  Considering Object</a:t>
            </a:r>
          </a:p>
        </p:txBody>
      </p:sp>
      <p:sp>
        <p:nvSpPr>
          <p:cNvPr id="12292"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a:t>   A: focus : </a:t>
            </a:r>
            <a:r>
              <a:rPr lang="en-US" altLang="zh-CN" sz="2400" b="1" u="sng">
                <a:solidFill>
                  <a:srgbClr val="0000FF"/>
                </a:solidFill>
              </a:rPr>
              <a:t>have different ways to represent a class</a:t>
            </a:r>
          </a:p>
          <a:p>
            <a:pPr eaLnBrk="1" hangingPunct="1">
              <a:lnSpc>
                <a:spcPct val="90000"/>
              </a:lnSpc>
              <a:buFontTx/>
              <a:buNone/>
            </a:pPr>
            <a:r>
              <a:rPr lang="en-US" altLang="zh-CN" sz="2400" b="1"/>
              <a:t>        (Fig6.x, P289---- place the bicycle with the planes</a:t>
            </a:r>
          </a:p>
          <a:p>
            <a:pPr eaLnBrk="1" hangingPunct="1">
              <a:lnSpc>
                <a:spcPct val="90000"/>
              </a:lnSpc>
              <a:buFontTx/>
              <a:buNone/>
            </a:pPr>
            <a:r>
              <a:rPr lang="en-US" altLang="zh-CN" sz="2400" b="1"/>
              <a:t>         to form a class of transportation vehicles)</a:t>
            </a:r>
          </a:p>
          <a:p>
            <a:pPr eaLnBrk="1" hangingPunct="1">
              <a:lnSpc>
                <a:spcPct val="90000"/>
              </a:lnSpc>
              <a:buFontTx/>
              <a:buNone/>
            </a:pPr>
            <a:r>
              <a:rPr lang="en-US" altLang="zh-CN" sz="2400" b="1"/>
              <a:t>   B: </a:t>
            </a:r>
            <a:r>
              <a:rPr lang="en-US" altLang="zh-CN" sz="2400" b="1" u="sng">
                <a:solidFill>
                  <a:srgbClr val="0000FF"/>
                </a:solidFill>
              </a:rPr>
              <a:t>instance</a:t>
            </a:r>
            <a:r>
              <a:rPr lang="en-US" altLang="zh-CN" sz="2400" b="1"/>
              <a:t> : (each object is an instance of a class )</a:t>
            </a:r>
          </a:p>
          <a:p>
            <a:pPr eaLnBrk="1" hangingPunct="1">
              <a:lnSpc>
                <a:spcPct val="90000"/>
              </a:lnSpc>
              <a:buFontTx/>
              <a:buNone/>
            </a:pPr>
            <a:r>
              <a:rPr lang="en-US" altLang="zh-CN" sz="2400" b="1">
                <a:solidFill>
                  <a:schemeClr val="bg2"/>
                </a:solidFill>
                <a:sym typeface="Wingdings 2" panose="05020102010507070707" pitchFamily="18" charset="2"/>
              </a:rPr>
              <a:t>  </a:t>
            </a:r>
            <a:r>
              <a:rPr lang="en-US" altLang="zh-CN" sz="2400" b="1" u="sng">
                <a:solidFill>
                  <a:srgbClr val="0000FF"/>
                </a:solidFill>
              </a:rPr>
              <a:t>encapsulation (</a:t>
            </a:r>
            <a:r>
              <a:rPr lang="zh-CN" altLang="en-US" sz="2400" b="1" u="sng">
                <a:solidFill>
                  <a:srgbClr val="0000FF"/>
                </a:solidFill>
              </a:rPr>
              <a:t>封装</a:t>
            </a:r>
            <a:r>
              <a:rPr lang="en-US" altLang="zh-CN" sz="2400" b="1" u="sng">
                <a:solidFill>
                  <a:srgbClr val="0000FF"/>
                </a:solidFill>
              </a:rPr>
              <a:t>)</a:t>
            </a:r>
            <a:r>
              <a:rPr lang="en-US" altLang="zh-CN" sz="2000" b="1"/>
              <a:t> :</a:t>
            </a:r>
            <a:r>
              <a:rPr lang="en-US" altLang="zh-CN" sz="2400" b="1"/>
              <a:t> (encapsulates an object</a:t>
            </a:r>
            <a:r>
              <a:rPr lang="en-US" altLang="zh-CN" sz="2400" b="1">
                <a:latin typeface="Times New Roman" panose="02020603050405020304" pitchFamily="18" charset="0"/>
              </a:rPr>
              <a:t>’</a:t>
            </a:r>
            <a:r>
              <a:rPr lang="en-US" altLang="zh-CN" sz="2400" b="1"/>
              <a:t>s </a:t>
            </a:r>
          </a:p>
          <a:p>
            <a:pPr eaLnBrk="1" hangingPunct="1">
              <a:lnSpc>
                <a:spcPct val="90000"/>
              </a:lnSpc>
              <a:buFontTx/>
              <a:buNone/>
            </a:pPr>
            <a:r>
              <a:rPr lang="en-US" altLang="zh-CN" sz="2400" b="1"/>
              <a:t>      behaviors and attributes, hiding the implementation</a:t>
            </a:r>
          </a:p>
          <a:p>
            <a:pPr eaLnBrk="1" hangingPunct="1">
              <a:lnSpc>
                <a:spcPct val="90000"/>
              </a:lnSpc>
              <a:buFontTx/>
              <a:buNone/>
            </a:pPr>
            <a:r>
              <a:rPr lang="en-US" altLang="zh-CN" sz="2400" b="1"/>
              <a:t>      details )</a:t>
            </a:r>
            <a:endParaRPr lang="en-US" altLang="zh-CN" sz="2400" b="1">
              <a:solidFill>
                <a:schemeClr val="bg2"/>
              </a:solidFill>
              <a:sym typeface="Wingdings 2" panose="05020102010507070707" pitchFamily="18" charset="2"/>
            </a:endParaRPr>
          </a:p>
          <a:p>
            <a:pPr eaLnBrk="1" hangingPunct="1">
              <a:lnSpc>
                <a:spcPct val="90000"/>
              </a:lnSpc>
              <a:buFontTx/>
              <a:buNone/>
            </a:pPr>
            <a:r>
              <a:rPr lang="en-US" altLang="zh-CN" sz="2400" b="1">
                <a:solidFill>
                  <a:schemeClr val="bg2"/>
                </a:solidFill>
                <a:sym typeface="Wingdings 2" panose="05020102010507070707" pitchFamily="18" charset="2"/>
              </a:rPr>
              <a:t>  </a:t>
            </a:r>
            <a:r>
              <a:rPr lang="en-US" altLang="zh-CN" sz="2400" b="1" u="sng">
                <a:solidFill>
                  <a:srgbClr val="0000FF"/>
                </a:solidFill>
              </a:rPr>
              <a:t>inheritance (</a:t>
            </a:r>
            <a:r>
              <a:rPr lang="zh-CN" altLang="en-US" sz="2400" b="1" u="sng">
                <a:solidFill>
                  <a:srgbClr val="0000FF"/>
                </a:solidFill>
              </a:rPr>
              <a:t>继承</a:t>
            </a:r>
            <a:r>
              <a:rPr lang="en-US" altLang="zh-CN" sz="2400" b="1" u="sng">
                <a:solidFill>
                  <a:srgbClr val="0000FF"/>
                </a:solidFill>
              </a:rPr>
              <a:t>)</a:t>
            </a:r>
            <a:r>
              <a:rPr lang="en-US" altLang="zh-CN" sz="2400" b="1"/>
              <a:t> : ( organize classes hierarchically</a:t>
            </a:r>
          </a:p>
          <a:p>
            <a:pPr eaLnBrk="1" hangingPunct="1">
              <a:lnSpc>
                <a:spcPct val="90000"/>
              </a:lnSpc>
              <a:buFontTx/>
              <a:buNone/>
            </a:pPr>
            <a:r>
              <a:rPr lang="en-US" altLang="zh-CN" sz="2400" b="1"/>
              <a:t>         according to the sameness or differences among</a:t>
            </a:r>
          </a:p>
          <a:p>
            <a:pPr eaLnBrk="1" hangingPunct="1">
              <a:lnSpc>
                <a:spcPct val="90000"/>
              </a:lnSpc>
              <a:buFontTx/>
              <a:buNone/>
            </a:pPr>
            <a:r>
              <a:rPr lang="en-US" altLang="zh-CN" sz="2400" b="1"/>
              <a:t>         each) (</a:t>
            </a:r>
            <a:r>
              <a:rPr lang="en-US" altLang="zh-CN" sz="2400" b="1" u="sng">
                <a:solidFill>
                  <a:srgbClr val="0000FF"/>
                </a:solidFill>
              </a:rPr>
              <a:t> Fig6.X</a:t>
            </a:r>
            <a:r>
              <a:rPr lang="en-US" altLang="zh-CN" sz="2400" b="1"/>
              <a:t>)</a:t>
            </a:r>
          </a:p>
          <a:p>
            <a:pPr eaLnBrk="1" hangingPunct="1">
              <a:lnSpc>
                <a:spcPct val="90000"/>
              </a:lnSpc>
              <a:buFontTx/>
              <a:buNone/>
            </a:pPr>
            <a:r>
              <a:rPr lang="en-US" altLang="zh-CN" sz="2400" b="1"/>
              <a:t> </a:t>
            </a:r>
            <a:r>
              <a:rPr lang="en-US" altLang="zh-CN" sz="2400" b="1">
                <a:solidFill>
                  <a:schemeClr val="bg2"/>
                </a:solidFill>
                <a:sym typeface="Wingdings 2" panose="05020102010507070707" pitchFamily="18" charset="2"/>
              </a:rPr>
              <a:t></a:t>
            </a:r>
            <a:r>
              <a:rPr lang="en-US" altLang="zh-CN" sz="2400" b="1"/>
              <a:t> </a:t>
            </a:r>
            <a:r>
              <a:rPr lang="en-US" altLang="zh-CN" sz="2400" b="1" u="sng">
                <a:solidFill>
                  <a:srgbClr val="0000FF"/>
                </a:solidFill>
              </a:rPr>
              <a:t>polymorphism</a:t>
            </a:r>
            <a:r>
              <a:rPr lang="zh-CN" altLang="en-US" sz="2400" b="1" u="sng">
                <a:solidFill>
                  <a:srgbClr val="0000FF"/>
                </a:solidFill>
              </a:rPr>
              <a:t>（多态）</a:t>
            </a:r>
            <a:r>
              <a:rPr lang="zh-CN" altLang="en-US" sz="2400" b="1"/>
              <a:t> </a:t>
            </a:r>
            <a:r>
              <a:rPr lang="en-US" altLang="zh-CN" sz="2400" b="1"/>
              <a:t>: (redefine some actions to a</a:t>
            </a:r>
          </a:p>
          <a:p>
            <a:pPr eaLnBrk="1" hangingPunct="1">
              <a:lnSpc>
                <a:spcPct val="90000"/>
              </a:lnSpc>
              <a:buFontTx/>
              <a:buNone/>
            </a:pPr>
            <a:r>
              <a:rPr lang="en-US" altLang="zh-CN" sz="2400" b="1"/>
              <a:t>                                                 class by the subclasses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灯片编号占位符 5"/>
          <p:cNvSpPr>
            <a:spLocks noGrp="1"/>
          </p:cNvSpPr>
          <p:nvPr>
            <p:ph type="sldNum" sz="quarter" idx="12"/>
          </p:nvPr>
        </p:nvSpPr>
        <p:spPr>
          <a:xfrm>
            <a:off x="84138" y="6248400"/>
            <a:ext cx="887412"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D5919EC-C993-44A3-99FA-CF1D02E0CE58}" type="slidenum">
              <a:rPr kumimoji="0" lang="en-US" altLang="zh-CN" sz="2600">
                <a:solidFill>
                  <a:srgbClr val="FFFFFF"/>
                </a:solidFill>
              </a:rPr>
              <a:pPr>
                <a:spcBef>
                  <a:spcPct val="0"/>
                </a:spcBef>
                <a:buClrTx/>
                <a:buSzTx/>
                <a:buFontTx/>
                <a:buNone/>
              </a:pPr>
              <a:t>70</a:t>
            </a:fld>
            <a:endParaRPr kumimoji="0" lang="en-US" altLang="zh-CN" sz="2600">
              <a:solidFill>
                <a:srgbClr val="FFFFFF"/>
              </a:solidFill>
            </a:endParaRPr>
          </a:p>
        </p:txBody>
      </p:sp>
      <p:sp>
        <p:nvSpPr>
          <p:cNvPr id="217091" name="Rectangle 2"/>
          <p:cNvSpPr>
            <a:spLocks noGrp="1" noChangeArrowheads="1"/>
          </p:cNvSpPr>
          <p:nvPr>
            <p:ph type="title"/>
          </p:nvPr>
        </p:nvSpPr>
        <p:spPr/>
        <p:txBody>
          <a:bodyPr/>
          <a:lstStyle/>
          <a:p>
            <a:pPr eaLnBrk="1" hangingPunct="1"/>
            <a:r>
              <a:rPr lang="en-US" altLang="zh-CN" sz="3200"/>
              <a:t>     Chapter 6  Considering Object</a:t>
            </a:r>
          </a:p>
        </p:txBody>
      </p:sp>
      <p:sp>
        <p:nvSpPr>
          <p:cNvPr id="217092" name="Rectangle 3"/>
          <p:cNvSpPr>
            <a:spLocks noGrp="1" noChangeArrowheads="1"/>
          </p:cNvSpPr>
          <p:nvPr>
            <p:ph type="body" idx="1"/>
          </p:nvPr>
        </p:nvSpPr>
        <p:spPr>
          <a:xfrm>
            <a:off x="755576" y="5598303"/>
            <a:ext cx="8388424" cy="1259697"/>
          </a:xfrm>
        </p:spPr>
        <p:txBody>
          <a:bodyPr/>
          <a:lstStyle/>
          <a:p>
            <a:pPr eaLnBrk="1" hangingPunct="1"/>
            <a:r>
              <a:rPr lang="zh-CN" altLang="en-US" dirty="0"/>
              <a:t>图</a:t>
            </a:r>
            <a:r>
              <a:rPr lang="en-US" altLang="zh-CN" dirty="0"/>
              <a:t>6-10</a:t>
            </a:r>
            <a:r>
              <a:rPr lang="zh-CN" altLang="en-US" dirty="0"/>
              <a:t>组合关系实例：</a:t>
            </a:r>
            <a:r>
              <a:rPr lang="en-US" altLang="zh-CN" sz="2400" dirty="0"/>
              <a:t>sale----</a:t>
            </a:r>
            <a:r>
              <a:rPr lang="zh-CN" altLang="en-US" sz="2400" dirty="0"/>
              <a:t>一次销售活动的记录（商品列表、价格、营业税）；</a:t>
            </a:r>
            <a:r>
              <a:rPr lang="en-US" altLang="zh-CN" sz="2400" dirty="0"/>
              <a:t>item----</a:t>
            </a:r>
            <a:r>
              <a:rPr lang="zh-CN" altLang="en-US" sz="2400" dirty="0"/>
              <a:t>产品。（争议：实际应该是聚合关系，所以</a:t>
            </a:r>
            <a:r>
              <a:rPr lang="en-US" altLang="zh-CN" sz="2400" dirty="0"/>
              <a:t>UML</a:t>
            </a:r>
            <a:r>
              <a:rPr lang="zh-CN" altLang="en-US" sz="2400" dirty="0"/>
              <a:t>新版将聚合与组合合并。）</a:t>
            </a:r>
            <a:endParaRPr lang="zh-CN" altLang="zh-CN" sz="2400" dirty="0"/>
          </a:p>
        </p:txBody>
      </p:sp>
      <p:grpSp>
        <p:nvGrpSpPr>
          <p:cNvPr id="5" name="Group 19"/>
          <p:cNvGrpSpPr>
            <a:grpSpLocks/>
          </p:cNvGrpSpPr>
          <p:nvPr/>
        </p:nvGrpSpPr>
        <p:grpSpPr bwMode="auto">
          <a:xfrm>
            <a:off x="755576" y="1772816"/>
            <a:ext cx="8388424" cy="3759622"/>
            <a:chOff x="2438400" y="3856037"/>
            <a:chExt cx="3657600" cy="1676400"/>
          </a:xfrm>
        </p:grpSpPr>
        <p:grpSp>
          <p:nvGrpSpPr>
            <p:cNvPr id="6" name="Group 4"/>
            <p:cNvGrpSpPr>
              <a:grpSpLocks/>
            </p:cNvGrpSpPr>
            <p:nvPr/>
          </p:nvGrpSpPr>
          <p:grpSpPr bwMode="auto">
            <a:xfrm>
              <a:off x="2438400" y="3932237"/>
              <a:ext cx="1447800" cy="1573213"/>
              <a:chOff x="1968" y="930"/>
              <a:chExt cx="912" cy="990"/>
            </a:xfrm>
          </p:grpSpPr>
          <p:sp>
            <p:nvSpPr>
              <p:cNvPr id="18" name="Rectangle 5"/>
              <p:cNvSpPr>
                <a:spLocks noChangeArrowheads="1"/>
              </p:cNvSpPr>
              <p:nvPr/>
            </p:nvSpPr>
            <p:spPr bwMode="auto">
              <a:xfrm>
                <a:off x="1968" y="1344"/>
                <a:ext cx="912" cy="57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45720" rIns="45720" anchor="ctr"/>
              <a:lstStyle>
                <a:lvl1pPr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1pPr>
                <a:lvl2pPr marL="742950" indent="-28575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2pPr>
                <a:lvl3pPr marL="1143000" indent="-2286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3pPr>
                <a:lvl4pPr marL="1600200" indent="-2286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4pPr>
                <a:lvl5pPr marL="2057400" indent="-2286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5pPr>
                <a:lvl6pPr marL="25146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6pPr>
                <a:lvl7pPr marL="29718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7pPr>
                <a:lvl8pPr marL="34290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8pPr>
                <a:lvl9pPr marL="38862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9pPr>
              </a:lstStyle>
              <a:p>
                <a:pPr marL="0" marR="0" lvl="0" indent="0" defTabSz="914400" eaLnBrk="1" fontAlgn="auto" latinLnBrk="0" hangingPunct="1">
                  <a:lnSpc>
                    <a:spcPct val="100000"/>
                  </a:lnSpc>
                  <a:spcBef>
                    <a:spcPts val="600"/>
                  </a:spcBef>
                  <a:spcAft>
                    <a:spcPts val="0"/>
                  </a:spcAft>
                  <a:buClr>
                    <a:srgbClr val="003399"/>
                  </a:buClr>
                  <a:buSzPct val="100000"/>
                  <a:buFont typeface="Lucida Sans Unicode" panose="020B0602030504020204" pitchFamily="34" charset="0"/>
                  <a:buChar char="–"/>
                  <a:tabLst/>
                  <a:defRPr/>
                </a:pPr>
                <a:r>
                  <a:rPr kumimoji="0" lang="en-US" altLang="zh-CN" sz="1100" b="0" i="0" u="none" strike="noStrike" kern="0" cap="none" spc="0" normalizeH="0" baseline="0" noProof="0">
                    <a:ln>
                      <a:noFill/>
                    </a:ln>
                    <a:solidFill>
                      <a:srgbClr val="000099"/>
                    </a:solidFill>
                    <a:effectLst/>
                    <a:uLnTx/>
                    <a:uFillTx/>
                    <a:latin typeface="Courier New" panose="02070309020205020404" pitchFamily="49" charset="0"/>
                    <a:cs typeface="Courier New" panose="02070309020205020404" pitchFamily="49" charset="0"/>
                  </a:rPr>
                  <a:t>addItem(Item)</a:t>
                </a:r>
              </a:p>
              <a:p>
                <a:pPr marL="0" marR="0" lvl="0" indent="0" defTabSz="914400" eaLnBrk="1" fontAlgn="auto" latinLnBrk="0" hangingPunct="1">
                  <a:lnSpc>
                    <a:spcPct val="100000"/>
                  </a:lnSpc>
                  <a:spcBef>
                    <a:spcPts val="600"/>
                  </a:spcBef>
                  <a:spcAft>
                    <a:spcPts val="0"/>
                  </a:spcAft>
                  <a:buClr>
                    <a:srgbClr val="003399"/>
                  </a:buClr>
                  <a:buSzPct val="100000"/>
                  <a:buFont typeface="Lucida Sans Unicode" panose="020B0602030504020204" pitchFamily="34" charset="0"/>
                  <a:buChar char="–"/>
                  <a:tabLst/>
                  <a:defRPr/>
                </a:pPr>
                <a:r>
                  <a:rPr kumimoji="0" lang="en-US" altLang="zh-CN" sz="1100" b="0" i="0" u="none" strike="noStrike" kern="0" cap="none" spc="0" normalizeH="0" baseline="0" noProof="0">
                    <a:ln>
                      <a:noFill/>
                    </a:ln>
                    <a:solidFill>
                      <a:srgbClr val="000099"/>
                    </a:solidFill>
                    <a:effectLst/>
                    <a:uLnTx/>
                    <a:uFillTx/>
                    <a:latin typeface="Courier New" panose="02070309020205020404" pitchFamily="49" charset="0"/>
                    <a:cs typeface="Courier New" panose="02070309020205020404" pitchFamily="49" charset="0"/>
                  </a:rPr>
                  <a:t>removeItem(product No.)</a:t>
                </a:r>
              </a:p>
              <a:p>
                <a:pPr marL="0" marR="0" lvl="0" indent="0" defTabSz="914400" eaLnBrk="1" fontAlgn="auto" latinLnBrk="0" hangingPunct="1">
                  <a:lnSpc>
                    <a:spcPct val="100000"/>
                  </a:lnSpc>
                  <a:spcBef>
                    <a:spcPts val="600"/>
                  </a:spcBef>
                  <a:spcAft>
                    <a:spcPts val="0"/>
                  </a:spcAft>
                  <a:buClr>
                    <a:srgbClr val="003399"/>
                  </a:buClr>
                  <a:buSzPct val="100000"/>
                  <a:buFont typeface="Lucida Sans Unicode" panose="020B0602030504020204" pitchFamily="34" charset="0"/>
                  <a:buChar char="–"/>
                  <a:tabLst/>
                  <a:defRPr/>
                </a:pPr>
                <a:r>
                  <a:rPr kumimoji="0" lang="en-US" altLang="zh-CN" sz="1100" b="0" i="0" u="none" strike="noStrike" kern="0" cap="none" spc="0" normalizeH="0" baseline="0" noProof="0">
                    <a:ln>
                      <a:noFill/>
                    </a:ln>
                    <a:solidFill>
                      <a:srgbClr val="000099"/>
                    </a:solidFill>
                    <a:effectLst/>
                    <a:uLnTx/>
                    <a:uFillTx/>
                    <a:latin typeface="Courier New" panose="02070309020205020404" pitchFamily="49" charset="0"/>
                    <a:cs typeface="Courier New" panose="02070309020205020404" pitchFamily="49" charset="0"/>
                  </a:rPr>
                  <a:t>computeSubtotal()</a:t>
                </a:r>
              </a:p>
              <a:p>
                <a:pPr marL="0" marR="0" lvl="0" indent="0" defTabSz="914400" eaLnBrk="1" fontAlgn="auto" latinLnBrk="0" hangingPunct="1">
                  <a:lnSpc>
                    <a:spcPct val="100000"/>
                  </a:lnSpc>
                  <a:spcBef>
                    <a:spcPts val="600"/>
                  </a:spcBef>
                  <a:spcAft>
                    <a:spcPts val="0"/>
                  </a:spcAft>
                  <a:buClr>
                    <a:srgbClr val="003399"/>
                  </a:buClr>
                  <a:buSzPct val="100000"/>
                  <a:buFont typeface="Lucida Sans Unicode" panose="020B0602030504020204" pitchFamily="34" charset="0"/>
                  <a:buChar char="–"/>
                  <a:tabLst/>
                  <a:defRPr/>
                </a:pPr>
                <a:r>
                  <a:rPr kumimoji="0" lang="en-US" altLang="zh-CN" sz="1100" b="0" i="0" u="none" strike="noStrike" kern="0" cap="none" spc="0" normalizeH="0" baseline="0" noProof="0">
                    <a:ln>
                      <a:noFill/>
                    </a:ln>
                    <a:solidFill>
                      <a:srgbClr val="000099"/>
                    </a:solidFill>
                    <a:effectLst/>
                    <a:uLnTx/>
                    <a:uFillTx/>
                    <a:latin typeface="Courier New" panose="02070309020205020404" pitchFamily="49" charset="0"/>
                    <a:cs typeface="Courier New" panose="02070309020205020404" pitchFamily="49" charset="0"/>
                  </a:rPr>
                  <a:t>computeTax()</a:t>
                </a:r>
              </a:p>
              <a:p>
                <a:pPr marL="0" marR="0" lvl="0" indent="0" defTabSz="914400" eaLnBrk="1" fontAlgn="auto" latinLnBrk="0" hangingPunct="1">
                  <a:lnSpc>
                    <a:spcPct val="100000"/>
                  </a:lnSpc>
                  <a:spcBef>
                    <a:spcPts val="600"/>
                  </a:spcBef>
                  <a:spcAft>
                    <a:spcPts val="0"/>
                  </a:spcAft>
                  <a:buClr>
                    <a:srgbClr val="003399"/>
                  </a:buClr>
                  <a:buSzPct val="100000"/>
                  <a:buFont typeface="Lucida Sans Unicode" panose="020B0602030504020204" pitchFamily="34" charset="0"/>
                  <a:buChar char="–"/>
                  <a:tabLst/>
                  <a:defRPr/>
                </a:pPr>
                <a:r>
                  <a:rPr kumimoji="0" lang="en-US" altLang="zh-CN" sz="1100" b="0" i="0" u="none" strike="noStrike" kern="0" cap="none" spc="0" normalizeH="0" baseline="0" noProof="0">
                    <a:ln>
                      <a:noFill/>
                    </a:ln>
                    <a:solidFill>
                      <a:srgbClr val="000099"/>
                    </a:solidFill>
                    <a:effectLst/>
                    <a:uLnTx/>
                    <a:uFillTx/>
                    <a:latin typeface="Courier New" panose="02070309020205020404" pitchFamily="49" charset="0"/>
                    <a:cs typeface="Courier New" panose="02070309020205020404" pitchFamily="49" charset="0"/>
                  </a:rPr>
                  <a:t>computeTotal()</a:t>
                </a:r>
              </a:p>
              <a:p>
                <a:pPr marL="0" marR="0" lvl="0" indent="0" defTabSz="914400" eaLnBrk="1" fontAlgn="auto" latinLnBrk="0" hangingPunct="1">
                  <a:lnSpc>
                    <a:spcPct val="100000"/>
                  </a:lnSpc>
                  <a:spcBef>
                    <a:spcPts val="600"/>
                  </a:spcBef>
                  <a:spcAft>
                    <a:spcPts val="0"/>
                  </a:spcAft>
                  <a:buClr>
                    <a:srgbClr val="003399"/>
                  </a:buClr>
                  <a:buSzPct val="100000"/>
                  <a:buFont typeface="Lucida Sans Unicode" panose="020B0602030504020204" pitchFamily="34" charset="0"/>
                  <a:buChar char="–"/>
                  <a:tabLst/>
                  <a:defRPr/>
                </a:pPr>
                <a:r>
                  <a:rPr kumimoji="0" lang="en-US" altLang="zh-CN" sz="1100" b="0" i="0" u="none" strike="noStrike" kern="0" cap="none" spc="0" normalizeH="0" baseline="0" noProof="0">
                    <a:ln>
                      <a:noFill/>
                    </a:ln>
                    <a:solidFill>
                      <a:srgbClr val="000099"/>
                    </a:solidFill>
                    <a:effectLst/>
                    <a:uLnTx/>
                    <a:uFillTx/>
                    <a:latin typeface="Courier New" panose="02070309020205020404" pitchFamily="49" charset="0"/>
                    <a:cs typeface="Courier New" panose="02070309020205020404" pitchFamily="49" charset="0"/>
                  </a:rPr>
                  <a:t>voidSale()</a:t>
                </a:r>
              </a:p>
            </p:txBody>
          </p:sp>
          <p:grpSp>
            <p:nvGrpSpPr>
              <p:cNvPr id="19" name="Group 6"/>
              <p:cNvGrpSpPr>
                <a:grpSpLocks/>
              </p:cNvGrpSpPr>
              <p:nvPr/>
            </p:nvGrpSpPr>
            <p:grpSpPr bwMode="auto">
              <a:xfrm>
                <a:off x="1968" y="930"/>
                <a:ext cx="912" cy="414"/>
                <a:chOff x="1968" y="941"/>
                <a:chExt cx="912" cy="414"/>
              </a:xfrm>
            </p:grpSpPr>
            <p:sp>
              <p:nvSpPr>
                <p:cNvPr id="20" name="Rectangle 7"/>
                <p:cNvSpPr>
                  <a:spLocks noChangeArrowheads="1"/>
                </p:cNvSpPr>
                <p:nvPr/>
              </p:nvSpPr>
              <p:spPr bwMode="auto">
                <a:xfrm>
                  <a:off x="1968" y="941"/>
                  <a:ext cx="912" cy="11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1pPr>
                  <a:lvl2pPr marL="742950" indent="-28575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2pPr>
                  <a:lvl3pPr marL="1143000" indent="-2286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3pPr>
                  <a:lvl4pPr marL="1600200" indent="-2286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4pPr>
                  <a:lvl5pPr marL="2057400" indent="-2286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5pPr>
                  <a:lvl6pPr marL="25146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6pPr>
                  <a:lvl7pPr marL="29718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7pPr>
                  <a:lvl8pPr marL="34290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8pPr>
                  <a:lvl9pPr marL="38862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9pPr>
                </a:lstStyle>
                <a:p>
                  <a:pPr marL="0" marR="0" lvl="0" indent="0" algn="ctr" defTabSz="914400" eaLnBrk="1" fontAlgn="auto" latinLnBrk="0" hangingPunct="1">
                    <a:lnSpc>
                      <a:spcPct val="100000"/>
                    </a:lnSpc>
                    <a:spcBef>
                      <a:spcPts val="600"/>
                    </a:spcBef>
                    <a:spcAft>
                      <a:spcPts val="0"/>
                    </a:spcAft>
                    <a:buClr>
                      <a:srgbClr val="003399"/>
                    </a:buClr>
                    <a:buSzPct val="100000"/>
                    <a:buFont typeface="Lucida Sans Unicode" panose="020B0602030504020204" pitchFamily="34" charset="0"/>
                    <a:buNone/>
                    <a:tabLst/>
                    <a:defRPr/>
                  </a:pPr>
                  <a:r>
                    <a:rPr kumimoji="0" lang="en-US" altLang="zh-CN" sz="1600" b="1" i="0" u="none" strike="noStrike" kern="0" cap="none" spc="0" normalizeH="0" baseline="0" noProof="0" dirty="0">
                      <a:ln>
                        <a:noFill/>
                      </a:ln>
                      <a:solidFill>
                        <a:srgbClr val="000099"/>
                      </a:solidFill>
                      <a:effectLst/>
                      <a:uLnTx/>
                      <a:uFillTx/>
                      <a:latin typeface="Courier New" panose="02070309020205020404" pitchFamily="49" charset="0"/>
                      <a:cs typeface="Courier New" panose="02070309020205020404" pitchFamily="49" charset="0"/>
                    </a:rPr>
                    <a:t>Sale</a:t>
                  </a:r>
                </a:p>
              </p:txBody>
            </p:sp>
            <p:sp>
              <p:nvSpPr>
                <p:cNvPr id="21" name="Rectangle 8"/>
                <p:cNvSpPr>
                  <a:spLocks noChangeArrowheads="1"/>
                </p:cNvSpPr>
                <p:nvPr/>
              </p:nvSpPr>
              <p:spPr bwMode="auto">
                <a:xfrm>
                  <a:off x="1968" y="1056"/>
                  <a:ext cx="912" cy="29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45720" rIns="45720" anchor="ctr"/>
                <a:lstStyle>
                  <a:lvl1pPr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1pPr>
                  <a:lvl2pPr marL="742950" indent="-28575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2pPr>
                  <a:lvl3pPr marL="1143000" indent="-2286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3pPr>
                  <a:lvl4pPr marL="1600200" indent="-2286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4pPr>
                  <a:lvl5pPr marL="2057400" indent="-2286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5pPr>
                  <a:lvl6pPr marL="25146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6pPr>
                  <a:lvl7pPr marL="29718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7pPr>
                  <a:lvl8pPr marL="34290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8pPr>
                  <a:lvl9pPr marL="38862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9pPr>
                </a:lstStyle>
                <a:p>
                  <a:pPr marL="0" marR="0" lvl="0" indent="0" defTabSz="914400" eaLnBrk="1" fontAlgn="auto" latinLnBrk="0" hangingPunct="1">
                    <a:lnSpc>
                      <a:spcPct val="100000"/>
                    </a:lnSpc>
                    <a:spcBef>
                      <a:spcPts val="600"/>
                    </a:spcBef>
                    <a:spcAft>
                      <a:spcPts val="0"/>
                    </a:spcAft>
                    <a:buClr>
                      <a:srgbClr val="003399"/>
                    </a:buClr>
                    <a:buSzPct val="100000"/>
                    <a:buFont typeface="Lucida Sans Unicode" panose="020B0602030504020204" pitchFamily="34" charset="0"/>
                    <a:buChar char="–"/>
                    <a:tabLst/>
                    <a:defRPr/>
                  </a:pPr>
                  <a:r>
                    <a:rPr kumimoji="0" lang="en-US" altLang="zh-CN" sz="1100" b="0" i="0" u="none" strike="noStrike" kern="0" cap="none" spc="0" normalizeH="0" baseline="0" noProof="0" dirty="0">
                      <a:ln>
                        <a:noFill/>
                      </a:ln>
                      <a:solidFill>
                        <a:srgbClr val="000099"/>
                      </a:solidFill>
                      <a:effectLst/>
                      <a:uLnTx/>
                      <a:uFillTx/>
                      <a:latin typeface="Courier New" panose="02070309020205020404" pitchFamily="49" charset="0"/>
                      <a:cs typeface="Courier New" panose="02070309020205020404" pitchFamily="49" charset="0"/>
                    </a:rPr>
                    <a:t>subtotal : Money</a:t>
                  </a:r>
                </a:p>
                <a:p>
                  <a:pPr marL="0" marR="0" lvl="0" indent="0" defTabSz="914400" eaLnBrk="1" fontAlgn="auto" latinLnBrk="0" hangingPunct="1">
                    <a:lnSpc>
                      <a:spcPct val="100000"/>
                    </a:lnSpc>
                    <a:spcBef>
                      <a:spcPts val="600"/>
                    </a:spcBef>
                    <a:spcAft>
                      <a:spcPts val="0"/>
                    </a:spcAft>
                    <a:buClr>
                      <a:srgbClr val="003399"/>
                    </a:buClr>
                    <a:buSzPct val="100000"/>
                    <a:buFont typeface="Lucida Sans Unicode" panose="020B0602030504020204" pitchFamily="34" charset="0"/>
                    <a:buChar char="–"/>
                    <a:tabLst/>
                    <a:defRPr/>
                  </a:pPr>
                  <a:r>
                    <a:rPr kumimoji="0" lang="en-US" altLang="zh-CN" sz="1100" b="0" i="0" u="none" strike="noStrike" kern="0" cap="none" spc="0" normalizeH="0" baseline="0" noProof="0" dirty="0">
                      <a:ln>
                        <a:noFill/>
                      </a:ln>
                      <a:solidFill>
                        <a:srgbClr val="000099"/>
                      </a:solidFill>
                      <a:effectLst/>
                      <a:uLnTx/>
                      <a:uFillTx/>
                      <a:latin typeface="Courier New" panose="02070309020205020404" pitchFamily="49" charset="0"/>
                      <a:cs typeface="Courier New" panose="02070309020205020404" pitchFamily="49" charset="0"/>
                    </a:rPr>
                    <a:t>tax : Money</a:t>
                  </a:r>
                </a:p>
                <a:p>
                  <a:pPr marL="0" marR="0" lvl="0" indent="0" defTabSz="914400" eaLnBrk="1" fontAlgn="auto" latinLnBrk="0" hangingPunct="1">
                    <a:lnSpc>
                      <a:spcPct val="100000"/>
                    </a:lnSpc>
                    <a:spcBef>
                      <a:spcPts val="600"/>
                    </a:spcBef>
                    <a:spcAft>
                      <a:spcPts val="0"/>
                    </a:spcAft>
                    <a:buClr>
                      <a:srgbClr val="003399"/>
                    </a:buClr>
                    <a:buSzPct val="100000"/>
                    <a:buFont typeface="Lucida Sans Unicode" panose="020B0602030504020204" pitchFamily="34" charset="0"/>
                    <a:buChar char="–"/>
                    <a:tabLst/>
                    <a:defRPr/>
                  </a:pPr>
                  <a:r>
                    <a:rPr kumimoji="0" lang="en-US" altLang="zh-CN" sz="1100" b="0" i="0" u="none" strike="noStrike" kern="0" cap="none" spc="0" normalizeH="0" baseline="0" noProof="0" dirty="0">
                      <a:ln>
                        <a:noFill/>
                      </a:ln>
                      <a:solidFill>
                        <a:srgbClr val="000099"/>
                      </a:solidFill>
                      <a:effectLst/>
                      <a:uLnTx/>
                      <a:uFillTx/>
                      <a:latin typeface="Courier New" panose="02070309020205020404" pitchFamily="49" charset="0"/>
                      <a:cs typeface="Courier New" panose="02070309020205020404" pitchFamily="49" charset="0"/>
                    </a:rPr>
                    <a:t>total : Money</a:t>
                  </a:r>
                </a:p>
              </p:txBody>
            </p:sp>
          </p:grpSp>
        </p:grpSp>
        <p:grpSp>
          <p:nvGrpSpPr>
            <p:cNvPr id="7" name="Group 9"/>
            <p:cNvGrpSpPr>
              <a:grpSpLocks/>
            </p:cNvGrpSpPr>
            <p:nvPr/>
          </p:nvGrpSpPr>
          <p:grpSpPr bwMode="auto">
            <a:xfrm>
              <a:off x="4876800" y="3856037"/>
              <a:ext cx="1219200" cy="658813"/>
              <a:chOff x="3360" y="432"/>
              <a:chExt cx="768" cy="414"/>
            </a:xfrm>
          </p:grpSpPr>
          <p:sp>
            <p:nvSpPr>
              <p:cNvPr id="16" name="Rectangle 10"/>
              <p:cNvSpPr>
                <a:spLocks noChangeArrowheads="1"/>
              </p:cNvSpPr>
              <p:nvPr/>
            </p:nvSpPr>
            <p:spPr bwMode="auto">
              <a:xfrm>
                <a:off x="3360" y="432"/>
                <a:ext cx="768" cy="11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1pPr>
                <a:lvl2pPr marL="742950" indent="-28575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2pPr>
                <a:lvl3pPr marL="1143000" indent="-2286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3pPr>
                <a:lvl4pPr marL="1600200" indent="-2286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4pPr>
                <a:lvl5pPr marL="2057400" indent="-2286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5pPr>
                <a:lvl6pPr marL="25146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6pPr>
                <a:lvl7pPr marL="29718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7pPr>
                <a:lvl8pPr marL="34290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8pPr>
                <a:lvl9pPr marL="38862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9pPr>
              </a:lstStyle>
              <a:p>
                <a:pPr marL="0" marR="0" lvl="0" indent="0" algn="ctr" defTabSz="914400" eaLnBrk="1" fontAlgn="auto" latinLnBrk="0" hangingPunct="1">
                  <a:lnSpc>
                    <a:spcPct val="100000"/>
                  </a:lnSpc>
                  <a:spcBef>
                    <a:spcPts val="600"/>
                  </a:spcBef>
                  <a:spcAft>
                    <a:spcPts val="0"/>
                  </a:spcAft>
                  <a:buClr>
                    <a:srgbClr val="003399"/>
                  </a:buClr>
                  <a:buSzPct val="100000"/>
                  <a:buFont typeface="Lucida Sans Unicode" panose="020B0602030504020204" pitchFamily="34" charset="0"/>
                  <a:buNone/>
                  <a:tabLst/>
                  <a:defRPr/>
                </a:pPr>
                <a:r>
                  <a:rPr kumimoji="0" lang="en-US" altLang="zh-CN" sz="1800" b="1" i="0" u="none" strike="noStrike" kern="0" cap="none" spc="0" normalizeH="0" baseline="0" noProof="0">
                    <a:ln>
                      <a:noFill/>
                    </a:ln>
                    <a:solidFill>
                      <a:srgbClr val="000099"/>
                    </a:solidFill>
                    <a:effectLst/>
                    <a:uLnTx/>
                    <a:uFillTx/>
                    <a:latin typeface="Courier New" panose="02070309020205020404" pitchFamily="49" charset="0"/>
                    <a:cs typeface="Courier New" panose="02070309020205020404" pitchFamily="49" charset="0"/>
                  </a:rPr>
                  <a:t>Date</a:t>
                </a:r>
              </a:p>
            </p:txBody>
          </p:sp>
          <p:sp>
            <p:nvSpPr>
              <p:cNvPr id="17" name="Rectangle 11"/>
              <p:cNvSpPr>
                <a:spLocks noChangeArrowheads="1"/>
              </p:cNvSpPr>
              <p:nvPr/>
            </p:nvSpPr>
            <p:spPr bwMode="auto">
              <a:xfrm>
                <a:off x="3360" y="547"/>
                <a:ext cx="768" cy="29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45720" rIns="45720" anchor="ctr"/>
              <a:lstStyle>
                <a:lvl1pPr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1pPr>
                <a:lvl2pPr marL="742950" indent="-28575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2pPr>
                <a:lvl3pPr marL="1143000" indent="-2286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3pPr>
                <a:lvl4pPr marL="1600200" indent="-2286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4pPr>
                <a:lvl5pPr marL="2057400" indent="-2286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5pPr>
                <a:lvl6pPr marL="25146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6pPr>
                <a:lvl7pPr marL="29718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7pPr>
                <a:lvl8pPr marL="34290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8pPr>
                <a:lvl9pPr marL="38862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9pPr>
              </a:lstStyle>
              <a:p>
                <a:pPr marL="0" marR="0" lvl="0" indent="0" defTabSz="914400" eaLnBrk="1" fontAlgn="auto" latinLnBrk="0" hangingPunct="1">
                  <a:lnSpc>
                    <a:spcPct val="100000"/>
                  </a:lnSpc>
                  <a:spcBef>
                    <a:spcPts val="600"/>
                  </a:spcBef>
                  <a:spcAft>
                    <a:spcPts val="0"/>
                  </a:spcAft>
                  <a:buClr>
                    <a:srgbClr val="003399"/>
                  </a:buClr>
                  <a:buSzPct val="100000"/>
                  <a:buFont typeface="Lucida Sans Unicode" panose="020B0602030504020204" pitchFamily="34" charset="0"/>
                  <a:buChar char="–"/>
                  <a:tabLst/>
                  <a:defRPr/>
                </a:pPr>
                <a:r>
                  <a:rPr kumimoji="0" lang="en-US" altLang="zh-CN" sz="1200" b="0" i="0" u="none" strike="noStrike" kern="0" cap="none" spc="0" normalizeH="0" baseline="0" noProof="0">
                    <a:ln>
                      <a:noFill/>
                    </a:ln>
                    <a:solidFill>
                      <a:srgbClr val="000099"/>
                    </a:solidFill>
                    <a:effectLst/>
                    <a:uLnTx/>
                    <a:uFillTx/>
                    <a:latin typeface="Courier New" panose="02070309020205020404" pitchFamily="49" charset="0"/>
                    <a:cs typeface="Courier New" panose="02070309020205020404" pitchFamily="49" charset="0"/>
                  </a:rPr>
                  <a:t>day: 1..31</a:t>
                </a:r>
              </a:p>
              <a:p>
                <a:pPr marL="0" marR="0" lvl="0" indent="0" defTabSz="914400" eaLnBrk="1" fontAlgn="auto" latinLnBrk="0" hangingPunct="1">
                  <a:lnSpc>
                    <a:spcPct val="100000"/>
                  </a:lnSpc>
                  <a:spcBef>
                    <a:spcPts val="600"/>
                  </a:spcBef>
                  <a:spcAft>
                    <a:spcPts val="0"/>
                  </a:spcAft>
                  <a:buClr>
                    <a:srgbClr val="003399"/>
                  </a:buClr>
                  <a:buSzPct val="100000"/>
                  <a:buFont typeface="Lucida Sans Unicode" panose="020B0602030504020204" pitchFamily="34" charset="0"/>
                  <a:buChar char="–"/>
                  <a:tabLst/>
                  <a:defRPr/>
                </a:pPr>
                <a:r>
                  <a:rPr kumimoji="0" lang="en-US" altLang="zh-CN" sz="1200" b="0" i="0" u="none" strike="noStrike" kern="0" cap="none" spc="0" normalizeH="0" baseline="0" noProof="0">
                    <a:ln>
                      <a:noFill/>
                    </a:ln>
                    <a:solidFill>
                      <a:srgbClr val="000099"/>
                    </a:solidFill>
                    <a:effectLst/>
                    <a:uLnTx/>
                    <a:uFillTx/>
                    <a:latin typeface="Courier New" panose="02070309020205020404" pitchFamily="49" charset="0"/>
                    <a:cs typeface="Courier New" panose="02070309020205020404" pitchFamily="49" charset="0"/>
                  </a:rPr>
                  <a:t>month : 1..12</a:t>
                </a:r>
              </a:p>
              <a:p>
                <a:pPr marL="0" marR="0" lvl="0" indent="0" defTabSz="914400" eaLnBrk="1" fontAlgn="auto" latinLnBrk="0" hangingPunct="1">
                  <a:lnSpc>
                    <a:spcPct val="100000"/>
                  </a:lnSpc>
                  <a:spcBef>
                    <a:spcPts val="600"/>
                  </a:spcBef>
                  <a:spcAft>
                    <a:spcPts val="0"/>
                  </a:spcAft>
                  <a:buClr>
                    <a:srgbClr val="003399"/>
                  </a:buClr>
                  <a:buSzPct val="100000"/>
                  <a:buFont typeface="Lucida Sans Unicode" panose="020B0602030504020204" pitchFamily="34" charset="0"/>
                  <a:buChar char="–"/>
                  <a:tabLst/>
                  <a:defRPr/>
                </a:pPr>
                <a:r>
                  <a:rPr kumimoji="0" lang="en-US" altLang="zh-CN" sz="1200" b="0" i="0" u="none" strike="noStrike" kern="0" cap="none" spc="0" normalizeH="0" baseline="0" noProof="0">
                    <a:ln>
                      <a:noFill/>
                    </a:ln>
                    <a:solidFill>
                      <a:srgbClr val="000099"/>
                    </a:solidFill>
                    <a:effectLst/>
                    <a:uLnTx/>
                    <a:uFillTx/>
                    <a:latin typeface="Courier New" panose="02070309020205020404" pitchFamily="49" charset="0"/>
                    <a:cs typeface="Courier New" panose="02070309020205020404" pitchFamily="49" charset="0"/>
                  </a:rPr>
                  <a:t>year : integer</a:t>
                </a:r>
              </a:p>
            </p:txBody>
          </p:sp>
        </p:grpSp>
        <p:sp>
          <p:nvSpPr>
            <p:cNvPr id="8" name="Rectangle 12"/>
            <p:cNvSpPr>
              <a:spLocks noChangeArrowheads="1"/>
            </p:cNvSpPr>
            <p:nvPr/>
          </p:nvSpPr>
          <p:spPr bwMode="auto">
            <a:xfrm>
              <a:off x="4876800" y="4770437"/>
              <a:ext cx="1219200" cy="1825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1pPr>
              <a:lvl2pPr marL="742950" indent="-28575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2pPr>
              <a:lvl3pPr marL="1143000" indent="-2286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3pPr>
              <a:lvl4pPr marL="1600200" indent="-2286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4pPr>
              <a:lvl5pPr marL="2057400" indent="-2286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5pPr>
              <a:lvl6pPr marL="25146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6pPr>
              <a:lvl7pPr marL="29718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7pPr>
              <a:lvl8pPr marL="34290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8pPr>
              <a:lvl9pPr marL="38862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9pPr>
            </a:lstStyle>
            <a:p>
              <a:pPr marL="0" marR="0" lvl="0" indent="0" algn="ctr" defTabSz="914400" eaLnBrk="1" fontAlgn="auto" latinLnBrk="0" hangingPunct="1">
                <a:lnSpc>
                  <a:spcPct val="100000"/>
                </a:lnSpc>
                <a:spcBef>
                  <a:spcPts val="600"/>
                </a:spcBef>
                <a:spcAft>
                  <a:spcPts val="0"/>
                </a:spcAft>
                <a:buClr>
                  <a:srgbClr val="003399"/>
                </a:buClr>
                <a:buSzPct val="100000"/>
                <a:buFont typeface="Lucida Sans Unicode" panose="020B0602030504020204" pitchFamily="34" charset="0"/>
                <a:buNone/>
                <a:tabLst/>
                <a:defRPr/>
              </a:pPr>
              <a:r>
                <a:rPr kumimoji="0" lang="en-US" altLang="zh-CN" sz="1800" b="1" i="0" u="none" strike="noStrike" kern="0" cap="none" spc="0" normalizeH="0" baseline="0" noProof="0">
                  <a:ln>
                    <a:noFill/>
                  </a:ln>
                  <a:solidFill>
                    <a:srgbClr val="000099"/>
                  </a:solidFill>
                  <a:effectLst/>
                  <a:uLnTx/>
                  <a:uFillTx/>
                  <a:latin typeface="Courier New" panose="02070309020205020404" pitchFamily="49" charset="0"/>
                  <a:cs typeface="Courier New" panose="02070309020205020404" pitchFamily="49" charset="0"/>
                </a:rPr>
                <a:t>Item</a:t>
              </a:r>
            </a:p>
          </p:txBody>
        </p:sp>
        <p:sp>
          <p:nvSpPr>
            <p:cNvPr id="9" name="Rectangle 13"/>
            <p:cNvSpPr>
              <a:spLocks noChangeArrowheads="1"/>
            </p:cNvSpPr>
            <p:nvPr/>
          </p:nvSpPr>
          <p:spPr bwMode="auto">
            <a:xfrm>
              <a:off x="4876800" y="4953000"/>
              <a:ext cx="1219200" cy="5794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45720" rIns="45720" anchor="ctr"/>
            <a:lstStyle>
              <a:lvl1pPr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1pPr>
              <a:lvl2pPr marL="742950" indent="-28575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2pPr>
              <a:lvl3pPr marL="1143000" indent="-2286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3pPr>
              <a:lvl4pPr marL="1600200" indent="-2286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4pPr>
              <a:lvl5pPr marL="2057400" indent="-2286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5pPr>
              <a:lvl6pPr marL="25146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6pPr>
              <a:lvl7pPr marL="29718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7pPr>
              <a:lvl8pPr marL="34290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8pPr>
              <a:lvl9pPr marL="38862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9pPr>
            </a:lstStyle>
            <a:p>
              <a:pPr marL="0" marR="0" lvl="0" indent="0" defTabSz="914400" eaLnBrk="1" fontAlgn="auto" latinLnBrk="0" hangingPunct="1">
                <a:lnSpc>
                  <a:spcPct val="100000"/>
                </a:lnSpc>
                <a:spcBef>
                  <a:spcPts val="600"/>
                </a:spcBef>
                <a:spcAft>
                  <a:spcPts val="0"/>
                </a:spcAft>
                <a:buClr>
                  <a:srgbClr val="003399"/>
                </a:buClr>
                <a:buSzPct val="100000"/>
                <a:buFont typeface="Lucida Sans Unicode" panose="020B0602030504020204" pitchFamily="34" charset="0"/>
                <a:buChar char="–"/>
                <a:tabLst/>
                <a:defRPr/>
              </a:pPr>
              <a:r>
                <a:rPr kumimoji="0" lang="en-US" altLang="zh-CN" sz="1200" b="0" i="0" u="none" strike="noStrike" kern="0" cap="none" spc="0" normalizeH="0" baseline="0" noProof="0">
                  <a:ln>
                    <a:noFill/>
                  </a:ln>
                  <a:solidFill>
                    <a:srgbClr val="000099"/>
                  </a:solidFill>
                  <a:effectLst/>
                  <a:uLnTx/>
                  <a:uFillTx/>
                  <a:latin typeface="Courier New" panose="02070309020205020404" pitchFamily="49" charset="0"/>
                  <a:cs typeface="Courier New" panose="02070309020205020404" pitchFamily="49" charset="0"/>
                </a:rPr>
                <a:t>product No.</a:t>
              </a:r>
            </a:p>
            <a:p>
              <a:pPr marL="0" marR="0" lvl="0" indent="0" defTabSz="914400" eaLnBrk="1" fontAlgn="auto" latinLnBrk="0" hangingPunct="1">
                <a:lnSpc>
                  <a:spcPct val="100000"/>
                </a:lnSpc>
                <a:spcBef>
                  <a:spcPts val="600"/>
                </a:spcBef>
                <a:spcAft>
                  <a:spcPts val="0"/>
                </a:spcAft>
                <a:buClr>
                  <a:srgbClr val="003399"/>
                </a:buClr>
                <a:buSzPct val="100000"/>
                <a:buFont typeface="Lucida Sans Unicode" panose="020B0602030504020204" pitchFamily="34" charset="0"/>
                <a:buChar char="–"/>
                <a:tabLst/>
                <a:defRPr/>
              </a:pPr>
              <a:r>
                <a:rPr kumimoji="0" lang="en-US" altLang="zh-CN" sz="1200" b="0" i="0" u="none" strike="noStrike" kern="0" cap="none" spc="0" normalizeH="0" baseline="0" noProof="0">
                  <a:ln>
                    <a:noFill/>
                  </a:ln>
                  <a:solidFill>
                    <a:srgbClr val="000099"/>
                  </a:solidFill>
                  <a:effectLst/>
                  <a:uLnTx/>
                  <a:uFillTx/>
                  <a:latin typeface="Courier New" panose="02070309020205020404" pitchFamily="49" charset="0"/>
                  <a:cs typeface="Courier New" panose="02070309020205020404" pitchFamily="49" charset="0"/>
                </a:rPr>
                <a:t>name</a:t>
              </a:r>
            </a:p>
            <a:p>
              <a:pPr marL="0" marR="0" lvl="0" indent="0" defTabSz="914400" eaLnBrk="1" fontAlgn="auto" latinLnBrk="0" hangingPunct="1">
                <a:lnSpc>
                  <a:spcPct val="100000"/>
                </a:lnSpc>
                <a:spcBef>
                  <a:spcPts val="600"/>
                </a:spcBef>
                <a:spcAft>
                  <a:spcPts val="0"/>
                </a:spcAft>
                <a:buClr>
                  <a:srgbClr val="003399"/>
                </a:buClr>
                <a:buSzPct val="100000"/>
                <a:buFont typeface="Lucida Sans Unicode" panose="020B0602030504020204" pitchFamily="34" charset="0"/>
                <a:buChar char="–"/>
                <a:tabLst/>
                <a:defRPr/>
              </a:pPr>
              <a:r>
                <a:rPr kumimoji="0" lang="en-US" altLang="zh-CN" sz="1200" b="0" i="0" u="none" strike="noStrike" kern="0" cap="none" spc="0" normalizeH="0" baseline="0" noProof="0">
                  <a:ln>
                    <a:noFill/>
                  </a:ln>
                  <a:solidFill>
                    <a:srgbClr val="000099"/>
                  </a:solidFill>
                  <a:effectLst/>
                  <a:uLnTx/>
                  <a:uFillTx/>
                  <a:latin typeface="Courier New" panose="02070309020205020404" pitchFamily="49" charset="0"/>
                  <a:cs typeface="Courier New" panose="02070309020205020404" pitchFamily="49" charset="0"/>
                </a:rPr>
                <a:t>description</a:t>
              </a:r>
            </a:p>
            <a:p>
              <a:pPr marL="0" marR="0" lvl="0" indent="0" defTabSz="914400" eaLnBrk="1" fontAlgn="auto" latinLnBrk="0" hangingPunct="1">
                <a:lnSpc>
                  <a:spcPct val="100000"/>
                </a:lnSpc>
                <a:spcBef>
                  <a:spcPts val="600"/>
                </a:spcBef>
                <a:spcAft>
                  <a:spcPts val="0"/>
                </a:spcAft>
                <a:buClr>
                  <a:srgbClr val="003399"/>
                </a:buClr>
                <a:buSzPct val="100000"/>
                <a:buFont typeface="Lucida Sans Unicode" panose="020B0602030504020204" pitchFamily="34" charset="0"/>
                <a:buChar char="–"/>
                <a:tabLst/>
                <a:defRPr/>
              </a:pPr>
              <a:r>
                <a:rPr kumimoji="0" lang="en-US" altLang="zh-CN" sz="1200" b="0" i="0" u="none" strike="noStrike" kern="0" cap="none" spc="0" normalizeH="0" baseline="0" noProof="0">
                  <a:ln>
                    <a:noFill/>
                  </a:ln>
                  <a:solidFill>
                    <a:srgbClr val="000099"/>
                  </a:solidFill>
                  <a:effectLst/>
                  <a:uLnTx/>
                  <a:uFillTx/>
                  <a:latin typeface="Courier New" panose="02070309020205020404" pitchFamily="49" charset="0"/>
                  <a:cs typeface="Courier New" panose="02070309020205020404" pitchFamily="49" charset="0"/>
                </a:rPr>
                <a:t>price : Money</a:t>
              </a:r>
            </a:p>
          </p:txBody>
        </p:sp>
        <p:sp>
          <p:nvSpPr>
            <p:cNvPr id="10" name="Line 14"/>
            <p:cNvSpPr>
              <a:spLocks noChangeShapeType="1"/>
            </p:cNvSpPr>
            <p:nvPr/>
          </p:nvSpPr>
          <p:spPr bwMode="auto">
            <a:xfrm>
              <a:off x="3886200" y="4237037"/>
              <a:ext cx="990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600"/>
                </a:spcBef>
                <a:spcAft>
                  <a:spcPts val="0"/>
                </a:spcAft>
                <a:buClr>
                  <a:srgbClr val="003399"/>
                </a:buClr>
                <a:buSzPct val="100000"/>
                <a:buFont typeface="Lucida Sans Unicode" panose="020B0602030504020204" pitchFamily="34" charset="0"/>
                <a:buChar char="–"/>
                <a:tabLst/>
                <a:defRPr/>
              </a:pPr>
              <a:endParaRPr kumimoji="0" lang="zh-CN" altLang="en-US" sz="2800" b="0" i="0" u="none" strike="noStrike" kern="0" cap="none" spc="0" normalizeH="0" baseline="0" noProof="0">
                <a:ln>
                  <a:noFill/>
                </a:ln>
                <a:solidFill>
                  <a:srgbClr val="000099"/>
                </a:solidFill>
                <a:effectLst/>
                <a:uLnTx/>
                <a:uFillTx/>
                <a:latin typeface="Symbol" panose="05050102010706020507" pitchFamily="18" charset="2"/>
                <a:cs typeface="Lucida Sans Unicode" panose="020B0602030504020204" pitchFamily="34" charset="0"/>
              </a:endParaRPr>
            </a:p>
          </p:txBody>
        </p:sp>
        <p:sp>
          <p:nvSpPr>
            <p:cNvPr id="11" name="Line 15"/>
            <p:cNvSpPr>
              <a:spLocks noChangeShapeType="1"/>
            </p:cNvSpPr>
            <p:nvPr/>
          </p:nvSpPr>
          <p:spPr bwMode="auto">
            <a:xfrm flipV="1">
              <a:off x="3964123" y="5075237"/>
              <a:ext cx="912677" cy="2468"/>
            </a:xfrm>
            <a:prstGeom prst="line">
              <a:avLst/>
            </a:prstGeom>
            <a:noFill/>
            <a:ln w="9525">
              <a:solidFill>
                <a:srgbClr val="000000"/>
              </a:solidFill>
              <a:round/>
              <a:headEnd type="diamond" w="med"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600"/>
                </a:spcBef>
                <a:spcAft>
                  <a:spcPts val="0"/>
                </a:spcAft>
                <a:buClr>
                  <a:srgbClr val="003399"/>
                </a:buClr>
                <a:buSzPct val="100000"/>
                <a:buFont typeface="Lucida Sans Unicode" panose="020B0602030504020204" pitchFamily="34" charset="0"/>
                <a:buChar char="–"/>
                <a:tabLst/>
                <a:defRPr/>
              </a:pPr>
              <a:endParaRPr kumimoji="0" lang="zh-CN" altLang="en-US" sz="2800" b="0" i="0" u="none" strike="noStrike" kern="0" cap="none" spc="0" normalizeH="0" baseline="0" noProof="0">
                <a:ln>
                  <a:noFill/>
                </a:ln>
                <a:solidFill>
                  <a:srgbClr val="000099"/>
                </a:solidFill>
                <a:effectLst/>
                <a:uLnTx/>
                <a:uFillTx/>
                <a:latin typeface="Symbol" panose="05050102010706020507" pitchFamily="18" charset="2"/>
                <a:cs typeface="Lucida Sans Unicode" panose="020B0602030504020204" pitchFamily="34" charset="0"/>
              </a:endParaRPr>
            </a:p>
          </p:txBody>
        </p:sp>
        <p:sp>
          <p:nvSpPr>
            <p:cNvPr id="12" name="Text Box 16"/>
            <p:cNvSpPr txBox="1">
              <a:spLocks noChangeArrowheads="1"/>
            </p:cNvSpPr>
            <p:nvPr/>
          </p:nvSpPr>
          <p:spPr bwMode="auto">
            <a:xfrm>
              <a:off x="4267200" y="4267200"/>
              <a:ext cx="405115" cy="107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5720" tIns="27432" rIns="45720" bIns="27432">
              <a:spAutoFit/>
            </a:bodyPr>
            <a:lstStyle>
              <a:lvl1pPr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1pPr>
              <a:lvl2pPr marL="742950" indent="-28575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2pPr>
              <a:lvl3pPr marL="1143000" indent="-2286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3pPr>
              <a:lvl4pPr marL="1600200" indent="-2286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4pPr>
              <a:lvl5pPr marL="2057400" indent="-2286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5pPr>
              <a:lvl6pPr marL="25146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6pPr>
              <a:lvl7pPr marL="29718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7pPr>
              <a:lvl8pPr marL="34290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8pPr>
              <a:lvl9pPr marL="38862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9pPr>
            </a:lstStyle>
            <a:p>
              <a:pPr marL="0" marR="0" lvl="0" indent="0" defTabSz="914400" eaLnBrk="1" fontAlgn="auto" latinLnBrk="0" hangingPunct="1">
                <a:lnSpc>
                  <a:spcPct val="100000"/>
                </a:lnSpc>
                <a:spcBef>
                  <a:spcPts val="600"/>
                </a:spcBef>
                <a:spcAft>
                  <a:spcPts val="0"/>
                </a:spcAft>
                <a:buClr>
                  <a:srgbClr val="003399"/>
                </a:buClr>
                <a:buSzPct val="100000"/>
                <a:buFont typeface="Lucida Sans Unicode" panose="020B0602030504020204" pitchFamily="34" charset="0"/>
                <a:buNone/>
                <a:tabLst/>
                <a:defRPr/>
              </a:pPr>
              <a:r>
                <a:rPr kumimoji="0" lang="en-US" altLang="zh-CN" sz="1200" b="1" i="0" u="none" strike="noStrike" kern="0" cap="none" spc="0" normalizeH="0" baseline="0" noProof="0" dirty="0">
                  <a:ln>
                    <a:noFill/>
                  </a:ln>
                  <a:solidFill>
                    <a:srgbClr val="000099"/>
                  </a:solidFill>
                  <a:effectLst/>
                  <a:uLnTx/>
                  <a:uFillTx/>
                  <a:latin typeface="Courier New" panose="02070309020205020404" pitchFamily="49" charset="0"/>
                  <a:cs typeface="Courier New" panose="02070309020205020404" pitchFamily="49" charset="0"/>
                </a:rPr>
                <a:t>sale date</a:t>
              </a:r>
            </a:p>
          </p:txBody>
        </p:sp>
        <p:sp>
          <p:nvSpPr>
            <p:cNvPr id="13" name="Text Box 17"/>
            <p:cNvSpPr txBox="1">
              <a:spLocks noChangeArrowheads="1"/>
            </p:cNvSpPr>
            <p:nvPr/>
          </p:nvSpPr>
          <p:spPr bwMode="auto">
            <a:xfrm>
              <a:off x="4724400" y="4095750"/>
              <a:ext cx="73810" cy="107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5720" tIns="27432" rIns="45720" bIns="27432">
              <a:spAutoFit/>
            </a:bodyPr>
            <a:lstStyle>
              <a:lvl1pPr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1pPr>
              <a:lvl2pPr marL="742950" indent="-28575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2pPr>
              <a:lvl3pPr marL="1143000" indent="-2286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3pPr>
              <a:lvl4pPr marL="1600200" indent="-2286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4pPr>
              <a:lvl5pPr marL="2057400" indent="-2286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5pPr>
              <a:lvl6pPr marL="25146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6pPr>
              <a:lvl7pPr marL="29718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7pPr>
              <a:lvl8pPr marL="34290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8pPr>
              <a:lvl9pPr marL="38862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9pPr>
            </a:lstStyle>
            <a:p>
              <a:pPr marL="0" marR="0" lvl="0" indent="0" defTabSz="914400" eaLnBrk="1" fontAlgn="auto" latinLnBrk="0" hangingPunct="1">
                <a:lnSpc>
                  <a:spcPct val="100000"/>
                </a:lnSpc>
                <a:spcBef>
                  <a:spcPts val="600"/>
                </a:spcBef>
                <a:spcAft>
                  <a:spcPts val="0"/>
                </a:spcAft>
                <a:buClr>
                  <a:srgbClr val="003399"/>
                </a:buClr>
                <a:buSzPct val="100000"/>
                <a:buFont typeface="Lucida Sans Unicode" panose="020B0602030504020204" pitchFamily="34" charset="0"/>
                <a:buNone/>
                <a:tabLst/>
                <a:defRPr/>
              </a:pPr>
              <a:r>
                <a:rPr kumimoji="0" lang="en-US" altLang="zh-CN" sz="1200" b="0" i="0" u="none" strike="noStrike" kern="0" cap="none" spc="0" normalizeH="0" baseline="0" noProof="0" dirty="0">
                  <a:ln>
                    <a:noFill/>
                  </a:ln>
                  <a:solidFill>
                    <a:srgbClr val="000099"/>
                  </a:solidFill>
                  <a:effectLst/>
                  <a:uLnTx/>
                  <a:uFillTx/>
                  <a:latin typeface="Symbol" panose="05050102010706020507" pitchFamily="18" charset="2"/>
                  <a:cs typeface="Lucida Sans Unicode" panose="020B0602030504020204" pitchFamily="34" charset="0"/>
                </a:rPr>
                <a:t>1</a:t>
              </a:r>
            </a:p>
          </p:txBody>
        </p:sp>
        <p:sp>
          <p:nvSpPr>
            <p:cNvPr id="14" name="Text Box 18"/>
            <p:cNvSpPr txBox="1">
              <a:spLocks noChangeArrowheads="1"/>
            </p:cNvSpPr>
            <p:nvPr/>
          </p:nvSpPr>
          <p:spPr bwMode="auto">
            <a:xfrm>
              <a:off x="3886200" y="4095750"/>
              <a:ext cx="137217" cy="163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5720" tIns="27432" rIns="45720" bIns="27432">
              <a:spAutoFit/>
            </a:bodyPr>
            <a:lstStyle>
              <a:lvl1pPr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1pPr>
              <a:lvl2pPr marL="742950" indent="-28575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2pPr>
              <a:lvl3pPr marL="1143000" indent="-2286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3pPr>
              <a:lvl4pPr marL="1600200" indent="-2286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4pPr>
              <a:lvl5pPr marL="2057400" indent="-2286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5pPr>
              <a:lvl6pPr marL="25146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6pPr>
              <a:lvl7pPr marL="29718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7pPr>
              <a:lvl8pPr marL="34290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8pPr>
              <a:lvl9pPr marL="38862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9pPr>
            </a:lstStyle>
            <a:p>
              <a:pPr marL="0" marR="0" lvl="0" indent="0" defTabSz="914400" eaLnBrk="1" fontAlgn="auto" latinLnBrk="0" hangingPunct="1">
                <a:lnSpc>
                  <a:spcPct val="100000"/>
                </a:lnSpc>
                <a:spcBef>
                  <a:spcPts val="600"/>
                </a:spcBef>
                <a:spcAft>
                  <a:spcPts val="0"/>
                </a:spcAft>
                <a:buClr>
                  <a:srgbClr val="003399"/>
                </a:buClr>
                <a:buSzPct val="100000"/>
                <a:buFont typeface="Lucida Sans Unicode" panose="020B0602030504020204" pitchFamily="34" charset="0"/>
                <a:buNone/>
                <a:tabLst/>
                <a:defRPr/>
              </a:pPr>
              <a:r>
                <a:rPr kumimoji="0" lang="en-US" altLang="zh-CN" sz="700" b="0" i="0" u="none" strike="noStrike" kern="0" cap="none" spc="0" normalizeH="0" baseline="0" noProof="0">
                  <a:ln>
                    <a:noFill/>
                  </a:ln>
                  <a:solidFill>
                    <a:srgbClr val="000099"/>
                  </a:solidFill>
                  <a:effectLst/>
                  <a:uLnTx/>
                  <a:uFillTx/>
                  <a:latin typeface="Symbol" panose="05050102010706020507" pitchFamily="18" charset="2"/>
                  <a:cs typeface="Lucida Sans Unicode" panose="020B0602030504020204" pitchFamily="34" charset="0"/>
                </a:rPr>
                <a:t>*</a:t>
              </a:r>
            </a:p>
          </p:txBody>
        </p:sp>
        <p:sp>
          <p:nvSpPr>
            <p:cNvPr id="15" name="Text Box 19"/>
            <p:cNvSpPr txBox="1">
              <a:spLocks noChangeArrowheads="1"/>
            </p:cNvSpPr>
            <p:nvPr/>
          </p:nvSpPr>
          <p:spPr bwMode="auto">
            <a:xfrm>
              <a:off x="4745038" y="4933950"/>
              <a:ext cx="137217" cy="163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5720" tIns="27432" rIns="45720" bIns="27432">
              <a:spAutoFit/>
            </a:bodyPr>
            <a:lstStyle>
              <a:lvl1pPr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1pPr>
              <a:lvl2pPr marL="742950" indent="-28575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2pPr>
              <a:lvl3pPr marL="1143000" indent="-2286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3pPr>
              <a:lvl4pPr marL="1600200" indent="-2286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4pPr>
              <a:lvl5pPr marL="2057400" indent="-2286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5pPr>
              <a:lvl6pPr marL="25146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6pPr>
              <a:lvl7pPr marL="29718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7pPr>
              <a:lvl8pPr marL="34290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8pPr>
              <a:lvl9pPr marL="38862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9pPr>
            </a:lstStyle>
            <a:p>
              <a:pPr marL="0" marR="0" lvl="0" indent="0" defTabSz="914400" eaLnBrk="1" fontAlgn="auto" latinLnBrk="0" hangingPunct="1">
                <a:lnSpc>
                  <a:spcPct val="100000"/>
                </a:lnSpc>
                <a:spcBef>
                  <a:spcPts val="600"/>
                </a:spcBef>
                <a:spcAft>
                  <a:spcPts val="0"/>
                </a:spcAft>
                <a:buClr>
                  <a:srgbClr val="003399"/>
                </a:buClr>
                <a:buSzPct val="100000"/>
                <a:buFont typeface="Lucida Sans Unicode" panose="020B0602030504020204" pitchFamily="34" charset="0"/>
                <a:buNone/>
                <a:tabLst/>
                <a:defRPr/>
              </a:pPr>
              <a:r>
                <a:rPr kumimoji="0" lang="en-US" altLang="zh-CN" sz="700" b="0" i="0" u="none" strike="noStrike" kern="0" cap="none" spc="0" normalizeH="0" baseline="0" noProof="0">
                  <a:ln>
                    <a:noFill/>
                  </a:ln>
                  <a:solidFill>
                    <a:srgbClr val="000099"/>
                  </a:solidFill>
                  <a:effectLst/>
                  <a:uLnTx/>
                  <a:uFillTx/>
                  <a:latin typeface="Symbol" panose="05050102010706020507" pitchFamily="18" charset="2"/>
                  <a:cs typeface="Lucida Sans Unicode" panose="020B0602030504020204" pitchFamily="34" charset="0"/>
                </a:rPr>
                <a:t>*</a:t>
              </a:r>
            </a:p>
          </p:txBody>
        </p:sp>
      </p:grpSp>
      <p:sp>
        <p:nvSpPr>
          <p:cNvPr id="2" name="文本框 1"/>
          <p:cNvSpPr txBox="1"/>
          <p:nvPr/>
        </p:nvSpPr>
        <p:spPr>
          <a:xfrm>
            <a:off x="5773216" y="-27384"/>
            <a:ext cx="3335288" cy="830997"/>
          </a:xfrm>
          <a:prstGeom prst="rect">
            <a:avLst/>
          </a:prstGeom>
          <a:solidFill>
            <a:schemeClr val="bg1">
              <a:lumMod val="85000"/>
            </a:schemeClr>
          </a:solidFill>
          <a:ln w="15875">
            <a:solidFill>
              <a:srgbClr val="000000"/>
            </a:solidFill>
          </a:ln>
        </p:spPr>
        <p:txBody>
          <a:bodyPr wrap="square" rtlCol="0">
            <a:spAutoFit/>
          </a:bodyPr>
          <a:lstStyle/>
          <a:p>
            <a:r>
              <a:rPr lang="zh-CN" altLang="en-US" dirty="0"/>
              <a:t>有想法：此处每一个日期对应多个销售记录</a:t>
            </a:r>
          </a:p>
        </p:txBody>
      </p:sp>
      <p:cxnSp>
        <p:nvCxnSpPr>
          <p:cNvPr id="4" name="直接箭头连接符 3"/>
          <p:cNvCxnSpPr>
            <a:endCxn id="13" idx="0"/>
          </p:cNvCxnSpPr>
          <p:nvPr/>
        </p:nvCxnSpPr>
        <p:spPr bwMode="auto">
          <a:xfrm flipH="1">
            <a:off x="6082980" y="883745"/>
            <a:ext cx="1873396" cy="142667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076441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4362B93-326D-4837-B5B6-0EA5340DBD22}" type="slidenum">
              <a:rPr kumimoji="0" lang="en-US" altLang="zh-CN" sz="2600">
                <a:solidFill>
                  <a:schemeClr val="bg1"/>
                </a:solidFill>
              </a:rPr>
              <a:pPr>
                <a:spcBef>
                  <a:spcPct val="0"/>
                </a:spcBef>
                <a:buClrTx/>
                <a:buSzTx/>
                <a:buFontTx/>
                <a:buNone/>
              </a:pPr>
              <a:t>71</a:t>
            </a:fld>
            <a:endParaRPr kumimoji="0" lang="en-US" altLang="zh-CN" sz="2600">
              <a:solidFill>
                <a:schemeClr val="bg1"/>
              </a:solidFill>
            </a:endParaRPr>
          </a:p>
        </p:txBody>
      </p:sp>
      <p:sp>
        <p:nvSpPr>
          <p:cNvPr id="130051" name="Rectangle 2"/>
          <p:cNvSpPr>
            <a:spLocks noGrp="1" noChangeArrowheads="1"/>
          </p:cNvSpPr>
          <p:nvPr>
            <p:ph type="title"/>
          </p:nvPr>
        </p:nvSpPr>
        <p:spPr/>
        <p:txBody>
          <a:bodyPr/>
          <a:lstStyle/>
          <a:p>
            <a:pPr eaLnBrk="1" hangingPunct="1"/>
            <a:r>
              <a:rPr lang="en-US" altLang="zh-CN" sz="3200"/>
              <a:t>     Chapter 6  Considering Object</a:t>
            </a:r>
          </a:p>
        </p:txBody>
      </p:sp>
      <p:sp>
        <p:nvSpPr>
          <p:cNvPr id="58372" name="Rectangle 3"/>
          <p:cNvSpPr>
            <a:spLocks noGrp="1" noChangeArrowheads="1"/>
          </p:cNvSpPr>
          <p:nvPr>
            <p:ph type="body" idx="1"/>
          </p:nvPr>
        </p:nvSpPr>
        <p:spPr>
          <a:xfrm>
            <a:off x="179388" y="1268413"/>
            <a:ext cx="8964612" cy="2881312"/>
          </a:xfrm>
          <a:solidFill>
            <a:schemeClr val="bg1">
              <a:lumMod val="95000"/>
            </a:schemeClr>
          </a:solidFill>
        </p:spPr>
        <p:txBody>
          <a:bodyPr/>
          <a:lstStyle/>
          <a:p>
            <a:pPr eaLnBrk="1" hangingPunct="1">
              <a:buFontTx/>
              <a:buNone/>
              <a:defRPr/>
            </a:pPr>
            <a:r>
              <a:rPr lang="en-US" altLang="zh-CN" dirty="0"/>
              <a:t>    g: </a:t>
            </a:r>
            <a:r>
              <a:rPr lang="zh-CN" altLang="en-US" dirty="0"/>
              <a:t>依赖关系：</a:t>
            </a:r>
            <a:r>
              <a:rPr lang="zh-CN" altLang="en-US" sz="2400" dirty="0"/>
              <a:t>依赖</a:t>
            </a:r>
            <a:r>
              <a:rPr lang="en-US" altLang="zh-CN" sz="2400" dirty="0">
                <a:sym typeface="Wingdings" pitchFamily="2" charset="2"/>
              </a:rPr>
              <a:t>(Dependency)</a:t>
            </a:r>
            <a:r>
              <a:rPr lang="zh-CN" altLang="en-US" sz="2400" dirty="0">
                <a:sym typeface="Wingdings" pitchFamily="2" charset="2"/>
              </a:rPr>
              <a:t>关系是一种使用关系，大多数情况下依赖关系体现在某个类的一般方法使用另一个类的对象作为参数。</a:t>
            </a:r>
            <a:r>
              <a:rPr lang="zh-CN" altLang="en-US" sz="2400" dirty="0"/>
              <a:t>类的依赖关系是用带箭头的虚线表示，由依赖的一方指向被依赖的一方。例如驾驶员开车，在</a:t>
            </a:r>
            <a:r>
              <a:rPr lang="en-US" altLang="zh-CN" sz="2400" dirty="0"/>
              <a:t>Driver </a:t>
            </a:r>
            <a:r>
              <a:rPr lang="zh-CN" altLang="en-US" sz="2400" dirty="0"/>
              <a:t>类的</a:t>
            </a:r>
            <a:r>
              <a:rPr lang="en-US" altLang="zh-CN" sz="2400" dirty="0"/>
              <a:t>drive()</a:t>
            </a:r>
            <a:r>
              <a:rPr lang="zh-CN" altLang="en-US" sz="2400" dirty="0"/>
              <a:t>方法中将对象</a:t>
            </a:r>
            <a:r>
              <a:rPr lang="en-US" altLang="zh-CN" sz="2400" dirty="0"/>
              <a:t>Car</a:t>
            </a:r>
            <a:r>
              <a:rPr lang="zh-CN" altLang="en-US" sz="2400" dirty="0"/>
              <a:t>作为一个参数传递，以便在</a:t>
            </a:r>
            <a:r>
              <a:rPr lang="en-US" altLang="zh-CN" sz="2400" dirty="0"/>
              <a:t>drive()</a:t>
            </a:r>
            <a:r>
              <a:rPr lang="zh-CN" altLang="en-US" sz="2400" dirty="0"/>
              <a:t>方法中能够调用</a:t>
            </a:r>
            <a:r>
              <a:rPr lang="en-US" altLang="zh-CN" sz="2400" dirty="0"/>
              <a:t>Car </a:t>
            </a:r>
            <a:r>
              <a:rPr lang="zh-CN" altLang="en-US" sz="2400" dirty="0"/>
              <a:t>类的</a:t>
            </a:r>
            <a:r>
              <a:rPr lang="en-US" altLang="zh-CN" sz="2400" dirty="0"/>
              <a:t>move()</a:t>
            </a:r>
            <a:r>
              <a:rPr lang="zh-CN" altLang="en-US" sz="2400" dirty="0"/>
              <a:t>方法，则驾驶员的</a:t>
            </a:r>
            <a:r>
              <a:rPr lang="en-US" altLang="zh-CN" sz="2400" dirty="0"/>
              <a:t>drive()</a:t>
            </a:r>
            <a:r>
              <a:rPr lang="zh-CN" altLang="en-US" sz="2400" dirty="0"/>
              <a:t>方法依赖车的</a:t>
            </a:r>
            <a:r>
              <a:rPr lang="en-US" altLang="zh-CN" sz="2400" dirty="0"/>
              <a:t>move()</a:t>
            </a:r>
            <a:r>
              <a:rPr lang="zh-CN" altLang="en-US" sz="2400" dirty="0"/>
              <a:t>方法，因此</a:t>
            </a:r>
            <a:r>
              <a:rPr lang="zh-CN" altLang="en-US" sz="2400" b="1" dirty="0">
                <a:solidFill>
                  <a:srgbClr val="0000FF"/>
                </a:solidFill>
              </a:rPr>
              <a:t>类</a:t>
            </a:r>
            <a:r>
              <a:rPr lang="en-US" altLang="zh-CN" sz="2400" b="1" dirty="0">
                <a:solidFill>
                  <a:srgbClr val="0000FF"/>
                </a:solidFill>
              </a:rPr>
              <a:t>Driver</a:t>
            </a:r>
            <a:r>
              <a:rPr lang="zh-CN" altLang="en-US" sz="2400" b="1" dirty="0">
                <a:solidFill>
                  <a:srgbClr val="0000FF"/>
                </a:solidFill>
              </a:rPr>
              <a:t>依赖于类</a:t>
            </a:r>
            <a:r>
              <a:rPr lang="en-US" altLang="zh-CN" sz="2400" b="1" dirty="0">
                <a:solidFill>
                  <a:srgbClr val="0000FF"/>
                </a:solidFill>
              </a:rPr>
              <a:t>Car</a:t>
            </a:r>
            <a:r>
              <a:rPr lang="zh-CN" altLang="en-US" sz="2400" dirty="0"/>
              <a:t>。如下图所示：</a:t>
            </a:r>
            <a:endParaRPr lang="en-US" altLang="zh-CN" sz="2400" dirty="0"/>
          </a:p>
          <a:p>
            <a:pPr eaLnBrk="1" hangingPunct="1">
              <a:buFontTx/>
              <a:buNone/>
              <a:defRPr/>
            </a:pPr>
            <a:endParaRPr lang="en-US" altLang="zh-CN" dirty="0"/>
          </a:p>
          <a:p>
            <a:pPr eaLnBrk="1" hangingPunct="1">
              <a:buFontTx/>
              <a:buNone/>
              <a:defRPr/>
            </a:pPr>
            <a:endParaRPr lang="en-US" altLang="zh-CN" dirty="0"/>
          </a:p>
          <a:p>
            <a:pPr eaLnBrk="1" hangingPunct="1">
              <a:buFontTx/>
              <a:buNone/>
              <a:defRPr/>
            </a:pPr>
            <a:endParaRPr lang="en-US" altLang="zh-CN" dirty="0"/>
          </a:p>
        </p:txBody>
      </p:sp>
      <p:pic>
        <p:nvPicPr>
          <p:cNvPr id="13005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4005263"/>
            <a:ext cx="8353425" cy="285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7052FAD-477F-4BD6-9EF2-E6C61ECCA4AF}" type="slidenum">
              <a:rPr kumimoji="0" lang="en-US" altLang="zh-CN" sz="2600">
                <a:solidFill>
                  <a:schemeClr val="bg1"/>
                </a:solidFill>
              </a:rPr>
              <a:pPr>
                <a:spcBef>
                  <a:spcPct val="0"/>
                </a:spcBef>
                <a:buClrTx/>
                <a:buSzTx/>
                <a:buFontTx/>
                <a:buNone/>
              </a:pPr>
              <a:t>72</a:t>
            </a:fld>
            <a:endParaRPr kumimoji="0" lang="en-US" altLang="zh-CN" sz="2600">
              <a:solidFill>
                <a:schemeClr val="bg1"/>
              </a:solidFill>
            </a:endParaRPr>
          </a:p>
        </p:txBody>
      </p:sp>
      <p:sp>
        <p:nvSpPr>
          <p:cNvPr id="132099" name="Rectangle 2"/>
          <p:cNvSpPr>
            <a:spLocks noGrp="1" noChangeArrowheads="1"/>
          </p:cNvSpPr>
          <p:nvPr>
            <p:ph type="title"/>
          </p:nvPr>
        </p:nvSpPr>
        <p:spPr/>
        <p:txBody>
          <a:bodyPr/>
          <a:lstStyle/>
          <a:p>
            <a:pPr eaLnBrk="1" hangingPunct="1"/>
            <a:r>
              <a:rPr lang="en-US" altLang="zh-CN" sz="3200"/>
              <a:t>     Chapter 6  Considering Object</a:t>
            </a:r>
          </a:p>
        </p:txBody>
      </p:sp>
      <p:sp>
        <p:nvSpPr>
          <p:cNvPr id="132100" name="Rectangle 3"/>
          <p:cNvSpPr>
            <a:spLocks noGrp="1" noChangeArrowheads="1"/>
          </p:cNvSpPr>
          <p:nvPr>
            <p:ph type="body" idx="1"/>
          </p:nvPr>
        </p:nvSpPr>
        <p:spPr>
          <a:xfrm>
            <a:off x="755650" y="1700213"/>
            <a:ext cx="8388350" cy="5084762"/>
          </a:xfrm>
        </p:spPr>
        <p:txBody>
          <a:bodyPr/>
          <a:lstStyle/>
          <a:p>
            <a:pPr eaLnBrk="1" hangingPunct="1">
              <a:buFontTx/>
              <a:buNone/>
            </a:pPr>
            <a:r>
              <a:rPr lang="zh-CN" altLang="en-US" dirty="0"/>
              <a:t>上图对应的</a:t>
            </a:r>
            <a:r>
              <a:rPr lang="en-US" altLang="zh-CN" dirty="0"/>
              <a:t>java</a:t>
            </a:r>
            <a:r>
              <a:rPr lang="zh-CN" altLang="en-US" dirty="0"/>
              <a:t>代码如下：</a:t>
            </a:r>
            <a:endParaRPr lang="en-US" altLang="zh-CN" dirty="0"/>
          </a:p>
          <a:p>
            <a:pPr eaLnBrk="1" hangingPunct="1">
              <a:spcBef>
                <a:spcPct val="0"/>
              </a:spcBef>
              <a:buFontTx/>
              <a:buNone/>
            </a:pPr>
            <a:r>
              <a:rPr lang="en-US" altLang="zh-CN" dirty="0"/>
              <a:t>public class Driver{</a:t>
            </a:r>
          </a:p>
          <a:p>
            <a:pPr eaLnBrk="1" hangingPunct="1">
              <a:spcBef>
                <a:spcPct val="0"/>
              </a:spcBef>
              <a:buFontTx/>
              <a:buNone/>
            </a:pPr>
            <a:r>
              <a:rPr lang="en-US" altLang="zh-CN" dirty="0"/>
              <a:t> public void drive(Car car){    //</a:t>
            </a:r>
            <a:r>
              <a:rPr lang="zh-CN" altLang="en-US" dirty="0"/>
              <a:t>至于什么时候创建和</a:t>
            </a:r>
            <a:r>
              <a:rPr lang="en-US" altLang="zh-CN" dirty="0"/>
              <a:t> </a:t>
            </a:r>
          </a:p>
          <a:p>
            <a:pPr eaLnBrk="1" hangingPunct="1">
              <a:spcBef>
                <a:spcPct val="0"/>
              </a:spcBef>
              <a:buFontTx/>
              <a:buNone/>
            </a:pPr>
            <a:r>
              <a:rPr lang="en-US" altLang="zh-CN" dirty="0"/>
              <a:t>     </a:t>
            </a:r>
            <a:r>
              <a:rPr lang="en-US" altLang="zh-CN" dirty="0" err="1"/>
              <a:t>car.move</a:t>
            </a:r>
            <a:r>
              <a:rPr lang="en-US" altLang="zh-CN" dirty="0"/>
              <a:t>();               //</a:t>
            </a:r>
            <a:r>
              <a:rPr lang="zh-CN" altLang="en-US" dirty="0"/>
              <a:t>撤销对象</a:t>
            </a:r>
            <a:r>
              <a:rPr lang="en-US" altLang="zh-CN" dirty="0"/>
              <a:t>car,</a:t>
            </a:r>
            <a:r>
              <a:rPr lang="zh-CN" altLang="en-US" dirty="0"/>
              <a:t>则看具体情况</a:t>
            </a:r>
            <a:r>
              <a:rPr lang="en-US" altLang="zh-CN" dirty="0"/>
              <a:t>.</a:t>
            </a:r>
          </a:p>
          <a:p>
            <a:pPr eaLnBrk="1" hangingPunct="1">
              <a:spcBef>
                <a:spcPct val="0"/>
              </a:spcBef>
              <a:buFontTx/>
              <a:buNone/>
            </a:pPr>
            <a:r>
              <a:rPr lang="en-US" altLang="zh-CN" dirty="0"/>
              <a:t>   }                                  //</a:t>
            </a:r>
            <a:r>
              <a:rPr lang="zh-CN" altLang="en-US" dirty="0"/>
              <a:t>或看控制类的设计了。</a:t>
            </a:r>
            <a:endParaRPr lang="en-US" altLang="zh-CN" dirty="0"/>
          </a:p>
          <a:p>
            <a:pPr eaLnBrk="1" hangingPunct="1">
              <a:spcBef>
                <a:spcPct val="0"/>
              </a:spcBef>
              <a:buFontTx/>
              <a:buNone/>
            </a:pPr>
            <a:r>
              <a:rPr lang="en-US" altLang="zh-CN" dirty="0"/>
              <a:t> … </a:t>
            </a:r>
          </a:p>
          <a:p>
            <a:pPr eaLnBrk="1" hangingPunct="1">
              <a:spcBef>
                <a:spcPct val="0"/>
              </a:spcBef>
              <a:buFontTx/>
              <a:buNone/>
            </a:pPr>
            <a:r>
              <a:rPr lang="en-US" altLang="zh-CN" dirty="0"/>
              <a:t>}</a:t>
            </a:r>
          </a:p>
          <a:p>
            <a:pPr eaLnBrk="1" hangingPunct="1">
              <a:spcBef>
                <a:spcPct val="0"/>
              </a:spcBef>
              <a:buFontTx/>
              <a:buNone/>
            </a:pPr>
            <a:r>
              <a:rPr lang="en-US" altLang="zh-CN" dirty="0"/>
              <a:t>public class Car {   </a:t>
            </a:r>
          </a:p>
          <a:p>
            <a:pPr eaLnBrk="1" hangingPunct="1">
              <a:spcBef>
                <a:spcPct val="0"/>
              </a:spcBef>
              <a:buFontTx/>
              <a:buNone/>
            </a:pPr>
            <a:r>
              <a:rPr lang="en-US" altLang="zh-CN" dirty="0"/>
              <a:t> public void move(){</a:t>
            </a:r>
          </a:p>
          <a:p>
            <a:pPr eaLnBrk="1" hangingPunct="1">
              <a:spcBef>
                <a:spcPct val="0"/>
              </a:spcBef>
              <a:buFontTx/>
              <a:buNone/>
            </a:pPr>
            <a:r>
              <a:rPr lang="en-US" altLang="zh-CN" dirty="0"/>
              <a:t>  … }               </a:t>
            </a:r>
          </a:p>
          <a:p>
            <a:pPr eaLnBrk="1" hangingPunct="1">
              <a:spcBef>
                <a:spcPct val="0"/>
              </a:spcBef>
              <a:buFontTx/>
              <a:buNone/>
            </a:pPr>
            <a:r>
              <a:rPr lang="en-US" altLang="zh-CN" dirty="0"/>
              <a:t>……</a:t>
            </a:r>
          </a:p>
          <a:p>
            <a:pPr eaLnBrk="1" hangingPunct="1">
              <a:spcBef>
                <a:spcPct val="0"/>
              </a:spcBef>
              <a:buFontTx/>
              <a:buNone/>
            </a:pPr>
            <a:r>
              <a:rPr lang="en-US" altLang="zh-CN" dirty="0"/>
              <a: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C290BBD-D867-457F-8DBF-65EACF8A7CCE}" type="slidenum">
              <a:rPr kumimoji="0" lang="en-US" altLang="zh-CN" sz="2600">
                <a:solidFill>
                  <a:schemeClr val="bg1"/>
                </a:solidFill>
              </a:rPr>
              <a:pPr>
                <a:spcBef>
                  <a:spcPct val="0"/>
                </a:spcBef>
                <a:buClrTx/>
                <a:buSzTx/>
                <a:buFontTx/>
                <a:buNone/>
              </a:pPr>
              <a:t>73</a:t>
            </a:fld>
            <a:endParaRPr kumimoji="0" lang="en-US" altLang="zh-CN" sz="2600">
              <a:solidFill>
                <a:schemeClr val="bg1"/>
              </a:solidFill>
            </a:endParaRPr>
          </a:p>
        </p:txBody>
      </p:sp>
      <p:sp>
        <p:nvSpPr>
          <p:cNvPr id="134147" name="Rectangle 2"/>
          <p:cNvSpPr>
            <a:spLocks noGrp="1" noChangeArrowheads="1"/>
          </p:cNvSpPr>
          <p:nvPr>
            <p:ph type="title"/>
          </p:nvPr>
        </p:nvSpPr>
        <p:spPr/>
        <p:txBody>
          <a:bodyPr/>
          <a:lstStyle/>
          <a:p>
            <a:pPr eaLnBrk="1" hangingPunct="1"/>
            <a:r>
              <a:rPr lang="en-US" altLang="zh-CN" sz="3200"/>
              <a:t>     Chapter 6  Considering Object</a:t>
            </a:r>
          </a:p>
        </p:txBody>
      </p:sp>
      <p:sp>
        <p:nvSpPr>
          <p:cNvPr id="58372" name="Rectangle 3"/>
          <p:cNvSpPr>
            <a:spLocks noGrp="1" noChangeArrowheads="1"/>
          </p:cNvSpPr>
          <p:nvPr>
            <p:ph type="body" idx="1"/>
          </p:nvPr>
        </p:nvSpPr>
        <p:spPr>
          <a:xfrm>
            <a:off x="179388" y="1268413"/>
            <a:ext cx="8964612" cy="2881312"/>
          </a:xfrm>
          <a:solidFill>
            <a:schemeClr val="bg1">
              <a:lumMod val="95000"/>
            </a:schemeClr>
          </a:solidFill>
        </p:spPr>
        <p:txBody>
          <a:bodyPr/>
          <a:lstStyle/>
          <a:p>
            <a:pPr eaLnBrk="1" hangingPunct="1">
              <a:buFontTx/>
              <a:buNone/>
              <a:defRPr/>
            </a:pPr>
            <a:r>
              <a:rPr lang="en-US" altLang="zh-CN" dirty="0"/>
              <a:t>    h: </a:t>
            </a:r>
            <a:r>
              <a:rPr lang="zh-CN" altLang="en-US" dirty="0"/>
              <a:t>接口与实现关系：</a:t>
            </a:r>
            <a:r>
              <a:rPr lang="zh-CN" altLang="en-US" sz="2400" dirty="0"/>
              <a:t>在</a:t>
            </a:r>
            <a:r>
              <a:rPr lang="en-US" altLang="zh-CN" sz="2400" dirty="0"/>
              <a:t>java</a:t>
            </a:r>
            <a:r>
              <a:rPr lang="zh-CN" altLang="en-US" sz="2400" dirty="0"/>
              <a:t>和</a:t>
            </a:r>
            <a:r>
              <a:rPr lang="en-US" altLang="zh-CN" sz="2400" dirty="0"/>
              <a:t>C#</a:t>
            </a:r>
            <a:r>
              <a:rPr lang="zh-CN" altLang="en-US" sz="2400" dirty="0"/>
              <a:t>中都引入了接口，接口中通常没有属性，而且所有的操作都是抽象的。接口之间也有继承和依赖关系，但是接口设计很重要的一种关系是实现关系，即类实现了接口。该关系是用带</a:t>
            </a:r>
            <a:r>
              <a:rPr lang="zh-CN" altLang="en-US" sz="2400" u="sng" dirty="0">
                <a:solidFill>
                  <a:srgbClr val="0000FF"/>
                </a:solidFill>
              </a:rPr>
              <a:t>空心三角形箭头的虚线表示</a:t>
            </a:r>
            <a:r>
              <a:rPr lang="zh-CN" altLang="en-US" sz="2400" dirty="0"/>
              <a:t>。例如定义了一个交通工具接口</a:t>
            </a:r>
            <a:r>
              <a:rPr lang="en-US" altLang="zh-CN" sz="2400" dirty="0"/>
              <a:t>Vehicle</a:t>
            </a:r>
            <a:r>
              <a:rPr lang="zh-CN" altLang="en-US" sz="2400" dirty="0"/>
              <a:t>，包含一个抽象操作</a:t>
            </a:r>
            <a:r>
              <a:rPr lang="en-US" altLang="zh-CN" sz="2400" dirty="0"/>
              <a:t>move()</a:t>
            </a:r>
            <a:r>
              <a:rPr lang="zh-CN" altLang="en-US" sz="2400" dirty="0"/>
              <a:t>，在类</a:t>
            </a:r>
            <a:r>
              <a:rPr lang="en-US" altLang="zh-CN" sz="2400" dirty="0"/>
              <a:t>Ship</a:t>
            </a:r>
            <a:r>
              <a:rPr lang="zh-CN" altLang="en-US" sz="2400" dirty="0"/>
              <a:t>和类</a:t>
            </a:r>
            <a:r>
              <a:rPr lang="en-US" altLang="zh-CN" sz="2400" dirty="0"/>
              <a:t>Car</a:t>
            </a:r>
            <a:r>
              <a:rPr lang="zh-CN" altLang="en-US" sz="2400" dirty="0"/>
              <a:t>中都实现了该</a:t>
            </a:r>
            <a:r>
              <a:rPr lang="en-US" altLang="zh-CN" sz="2400" dirty="0"/>
              <a:t> move()</a:t>
            </a:r>
            <a:r>
              <a:rPr lang="zh-CN" altLang="en-US" sz="2400" dirty="0"/>
              <a:t>操作，但是实现细节不一样。如下图所示：</a:t>
            </a:r>
            <a:endParaRPr lang="en-US" altLang="zh-CN" sz="2400" dirty="0"/>
          </a:p>
          <a:p>
            <a:pPr eaLnBrk="1" hangingPunct="1">
              <a:buFontTx/>
              <a:buNone/>
              <a:defRPr/>
            </a:pPr>
            <a:endParaRPr lang="en-US" altLang="zh-CN" dirty="0"/>
          </a:p>
          <a:p>
            <a:pPr eaLnBrk="1" hangingPunct="1">
              <a:buFontTx/>
              <a:buNone/>
              <a:defRPr/>
            </a:pPr>
            <a:endParaRPr lang="en-US" altLang="zh-CN" dirty="0"/>
          </a:p>
          <a:p>
            <a:pPr eaLnBrk="1" hangingPunct="1">
              <a:buFontTx/>
              <a:buNone/>
              <a:defRPr/>
            </a:pPr>
            <a:endParaRPr lang="en-US" altLang="zh-CN" dirty="0"/>
          </a:p>
        </p:txBody>
      </p:sp>
      <p:pic>
        <p:nvPicPr>
          <p:cNvPr id="13414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4089400"/>
            <a:ext cx="7129462" cy="276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0C00C2B-9E30-43B7-B5B5-0A86050BA3C2}" type="slidenum">
              <a:rPr kumimoji="0" lang="en-US" altLang="zh-CN" sz="2600">
                <a:solidFill>
                  <a:schemeClr val="bg1"/>
                </a:solidFill>
              </a:rPr>
              <a:pPr>
                <a:spcBef>
                  <a:spcPct val="0"/>
                </a:spcBef>
                <a:buClrTx/>
                <a:buSzTx/>
                <a:buFontTx/>
                <a:buNone/>
              </a:pPr>
              <a:t>74</a:t>
            </a:fld>
            <a:endParaRPr kumimoji="0" lang="en-US" altLang="zh-CN" sz="2600">
              <a:solidFill>
                <a:schemeClr val="bg1"/>
              </a:solidFill>
            </a:endParaRPr>
          </a:p>
        </p:txBody>
      </p:sp>
      <p:sp>
        <p:nvSpPr>
          <p:cNvPr id="136195" name="Rectangle 2"/>
          <p:cNvSpPr>
            <a:spLocks noGrp="1" noChangeArrowheads="1"/>
          </p:cNvSpPr>
          <p:nvPr>
            <p:ph type="title"/>
          </p:nvPr>
        </p:nvSpPr>
        <p:spPr/>
        <p:txBody>
          <a:bodyPr/>
          <a:lstStyle/>
          <a:p>
            <a:pPr eaLnBrk="1" hangingPunct="1"/>
            <a:r>
              <a:rPr lang="en-US" altLang="zh-CN" sz="3200"/>
              <a:t>     Chapter 6  Considering Object</a:t>
            </a:r>
          </a:p>
        </p:txBody>
      </p:sp>
      <p:sp>
        <p:nvSpPr>
          <p:cNvPr id="136196" name="Rectangle 3"/>
          <p:cNvSpPr>
            <a:spLocks noGrp="1" noChangeArrowheads="1"/>
          </p:cNvSpPr>
          <p:nvPr>
            <p:ph type="body" idx="1"/>
          </p:nvPr>
        </p:nvSpPr>
        <p:spPr/>
        <p:txBody>
          <a:bodyPr/>
          <a:lstStyle/>
          <a:p>
            <a:pPr eaLnBrk="1" hangingPunct="1"/>
            <a:endParaRPr lang="zh-CN" altLang="zh-CN"/>
          </a:p>
        </p:txBody>
      </p:sp>
      <p:pic>
        <p:nvPicPr>
          <p:cNvPr id="1361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1989138"/>
            <a:ext cx="8066087"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A7DC204-6C9E-43C3-9C7B-E8462F7E5C50}" type="slidenum">
              <a:rPr kumimoji="0" lang="en-US" altLang="zh-CN" sz="2600">
                <a:solidFill>
                  <a:schemeClr val="bg1"/>
                </a:solidFill>
              </a:rPr>
              <a:pPr>
                <a:spcBef>
                  <a:spcPct val="0"/>
                </a:spcBef>
                <a:buClrTx/>
                <a:buSzTx/>
                <a:buFontTx/>
                <a:buNone/>
              </a:pPr>
              <a:t>75</a:t>
            </a:fld>
            <a:endParaRPr kumimoji="0" lang="en-US" altLang="zh-CN" sz="2600">
              <a:solidFill>
                <a:schemeClr val="bg1"/>
              </a:solidFill>
            </a:endParaRPr>
          </a:p>
        </p:txBody>
      </p:sp>
      <p:sp>
        <p:nvSpPr>
          <p:cNvPr id="138243" name="Rectangle 2"/>
          <p:cNvSpPr>
            <a:spLocks noGrp="1" noChangeArrowheads="1"/>
          </p:cNvSpPr>
          <p:nvPr>
            <p:ph type="title"/>
          </p:nvPr>
        </p:nvSpPr>
        <p:spPr/>
        <p:txBody>
          <a:bodyPr/>
          <a:lstStyle/>
          <a:p>
            <a:pPr eaLnBrk="1" hangingPunct="1"/>
            <a:r>
              <a:rPr lang="en-US" altLang="zh-CN" sz="3200"/>
              <a:t>     Chapter 6  Considering Object</a:t>
            </a:r>
          </a:p>
        </p:txBody>
      </p:sp>
      <p:sp>
        <p:nvSpPr>
          <p:cNvPr id="138244" name="Rectangle 3"/>
          <p:cNvSpPr>
            <a:spLocks noGrp="1" noChangeArrowheads="1"/>
          </p:cNvSpPr>
          <p:nvPr>
            <p:ph type="body" idx="1"/>
          </p:nvPr>
        </p:nvSpPr>
        <p:spPr>
          <a:xfrm>
            <a:off x="755650" y="1700213"/>
            <a:ext cx="8388350" cy="5084762"/>
          </a:xfrm>
        </p:spPr>
        <p:txBody>
          <a:bodyPr/>
          <a:lstStyle/>
          <a:p>
            <a:pPr eaLnBrk="1" hangingPunct="1">
              <a:buFontTx/>
              <a:buNone/>
            </a:pPr>
            <a:r>
              <a:rPr lang="zh-CN" altLang="en-US"/>
              <a:t>上图对应的</a:t>
            </a:r>
            <a:r>
              <a:rPr lang="en-US" altLang="zh-CN"/>
              <a:t>java</a:t>
            </a:r>
            <a:r>
              <a:rPr lang="zh-CN" altLang="en-US"/>
              <a:t>代码如下：</a:t>
            </a:r>
            <a:endParaRPr lang="en-US" altLang="zh-CN"/>
          </a:p>
          <a:p>
            <a:pPr eaLnBrk="1" hangingPunct="1">
              <a:spcBef>
                <a:spcPct val="0"/>
              </a:spcBef>
              <a:buFontTx/>
              <a:buNone/>
            </a:pPr>
            <a:r>
              <a:rPr lang="en-US" altLang="zh-CN"/>
              <a:t>public interface Vehicle{</a:t>
            </a:r>
          </a:p>
          <a:p>
            <a:pPr eaLnBrk="1" hangingPunct="1">
              <a:spcBef>
                <a:spcPct val="0"/>
              </a:spcBef>
              <a:buFontTx/>
              <a:buNone/>
            </a:pPr>
            <a:r>
              <a:rPr lang="en-US" altLang="zh-CN"/>
              <a:t>  public void move(); </a:t>
            </a:r>
          </a:p>
          <a:p>
            <a:pPr eaLnBrk="1" hangingPunct="1">
              <a:spcBef>
                <a:spcPct val="0"/>
              </a:spcBef>
              <a:buFontTx/>
              <a:buNone/>
            </a:pPr>
            <a:r>
              <a:rPr lang="en-US" altLang="zh-CN"/>
              <a:t>}  </a:t>
            </a:r>
          </a:p>
          <a:p>
            <a:pPr eaLnBrk="1" hangingPunct="1">
              <a:spcBef>
                <a:spcPct val="0"/>
              </a:spcBef>
              <a:buFontTx/>
              <a:buNone/>
            </a:pPr>
            <a:r>
              <a:rPr lang="en-US" altLang="zh-CN"/>
              <a:t>public class Ship implements Vehicle{</a:t>
            </a:r>
          </a:p>
          <a:p>
            <a:pPr eaLnBrk="1" hangingPunct="1">
              <a:spcBef>
                <a:spcPct val="0"/>
              </a:spcBef>
              <a:buFontTx/>
              <a:buNone/>
            </a:pPr>
            <a:r>
              <a:rPr lang="en-US" altLang="zh-CN"/>
              <a:t>  public void move(){    </a:t>
            </a:r>
          </a:p>
          <a:p>
            <a:pPr eaLnBrk="1" hangingPunct="1">
              <a:spcBef>
                <a:spcPct val="0"/>
              </a:spcBef>
              <a:buFontTx/>
              <a:buNone/>
            </a:pPr>
            <a:r>
              <a:rPr lang="en-US" altLang="zh-CN"/>
              <a:t>   ….                        }</a:t>
            </a:r>
          </a:p>
          <a:p>
            <a:pPr eaLnBrk="1" hangingPunct="1">
              <a:spcBef>
                <a:spcPct val="0"/>
              </a:spcBef>
              <a:buFontTx/>
              <a:buNone/>
            </a:pPr>
            <a:r>
              <a:rPr lang="en-US" altLang="zh-CN"/>
              <a:t>}</a:t>
            </a:r>
          </a:p>
          <a:p>
            <a:pPr eaLnBrk="1" hangingPunct="1">
              <a:spcBef>
                <a:spcPct val="0"/>
              </a:spcBef>
              <a:buFontTx/>
              <a:buNone/>
            </a:pPr>
            <a:r>
              <a:rPr lang="en-US" altLang="zh-CN"/>
              <a:t>public class Car implements Vehicle{   </a:t>
            </a:r>
          </a:p>
          <a:p>
            <a:pPr eaLnBrk="1" hangingPunct="1">
              <a:spcBef>
                <a:spcPct val="0"/>
              </a:spcBef>
              <a:buFontTx/>
              <a:buNone/>
            </a:pPr>
            <a:r>
              <a:rPr lang="en-US" altLang="zh-CN"/>
              <a:t> public void move(){</a:t>
            </a:r>
          </a:p>
          <a:p>
            <a:pPr eaLnBrk="1" hangingPunct="1">
              <a:spcBef>
                <a:spcPct val="0"/>
              </a:spcBef>
              <a:buFontTx/>
              <a:buNone/>
            </a:pPr>
            <a:r>
              <a:rPr lang="en-US" altLang="zh-CN"/>
              <a:t>  … }               </a:t>
            </a:r>
          </a:p>
          <a:p>
            <a:pPr eaLnBrk="1" hangingPunct="1">
              <a:spcBef>
                <a:spcPct val="0"/>
              </a:spcBef>
              <a:buFontTx/>
              <a:buNone/>
            </a:pPr>
            <a:r>
              <a:rPr lang="en-US" altLang="zh-CN"/>
              <a: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1E083B2-F9E4-40A5-B2EC-D8B214C3CE8F}" type="slidenum">
              <a:rPr kumimoji="0" lang="en-US" altLang="zh-CN" sz="2600">
                <a:solidFill>
                  <a:schemeClr val="bg1"/>
                </a:solidFill>
              </a:rPr>
              <a:pPr>
                <a:spcBef>
                  <a:spcPct val="0"/>
                </a:spcBef>
                <a:buClrTx/>
                <a:buSzTx/>
                <a:buFontTx/>
                <a:buNone/>
              </a:pPr>
              <a:t>76</a:t>
            </a:fld>
            <a:endParaRPr kumimoji="0" lang="en-US" altLang="zh-CN" sz="2600">
              <a:solidFill>
                <a:schemeClr val="bg1"/>
              </a:solidFill>
            </a:endParaRPr>
          </a:p>
        </p:txBody>
      </p:sp>
      <p:sp>
        <p:nvSpPr>
          <p:cNvPr id="140291" name="Rectangle 2"/>
          <p:cNvSpPr>
            <a:spLocks noGrp="1" noChangeArrowheads="1"/>
          </p:cNvSpPr>
          <p:nvPr>
            <p:ph type="title"/>
          </p:nvPr>
        </p:nvSpPr>
        <p:spPr/>
        <p:txBody>
          <a:bodyPr/>
          <a:lstStyle/>
          <a:p>
            <a:pPr eaLnBrk="1" hangingPunct="1"/>
            <a:r>
              <a:rPr lang="en-US" altLang="zh-CN" sz="3200"/>
              <a:t>     Chapter 6  Considering Object</a:t>
            </a:r>
          </a:p>
        </p:txBody>
      </p:sp>
      <p:sp>
        <p:nvSpPr>
          <p:cNvPr id="140292" name="Rectangle 3"/>
          <p:cNvSpPr>
            <a:spLocks noGrp="1" noChangeArrowheads="1"/>
          </p:cNvSpPr>
          <p:nvPr>
            <p:ph type="body" idx="1"/>
          </p:nvPr>
        </p:nvSpPr>
        <p:spPr>
          <a:xfrm>
            <a:off x="914400" y="1981200"/>
            <a:ext cx="8001000" cy="4327525"/>
          </a:xfrm>
        </p:spPr>
        <p:txBody>
          <a:bodyPr/>
          <a:lstStyle/>
          <a:p>
            <a:pPr eaLnBrk="1" hangingPunct="1">
              <a:buFontTx/>
              <a:buNone/>
            </a:pPr>
            <a:r>
              <a:rPr lang="zh-CN" altLang="en-US" dirty="0"/>
              <a:t>          </a:t>
            </a:r>
            <a:r>
              <a:rPr lang="zh-CN" altLang="en-US" sz="4000" b="1" dirty="0"/>
              <a:t>面向对象设计原则概述</a:t>
            </a:r>
            <a:endParaRPr lang="en-US" altLang="zh-CN" sz="4000" b="1" dirty="0"/>
          </a:p>
          <a:p>
            <a:pPr eaLnBrk="1" hangingPunct="1">
              <a:buFontTx/>
              <a:buNone/>
            </a:pPr>
            <a:r>
              <a:rPr lang="en-US" altLang="zh-CN" sz="4000" b="1" dirty="0"/>
              <a:t>              </a:t>
            </a:r>
            <a:r>
              <a:rPr lang="zh-CN" altLang="en-US" sz="4000" b="1" dirty="0"/>
              <a:t>（部分补充）</a:t>
            </a:r>
            <a:endParaRPr lang="en-US" altLang="zh-CN" sz="4000" b="1" dirty="0"/>
          </a:p>
          <a:p>
            <a:pPr eaLnBrk="1" hangingPunct="1"/>
            <a:r>
              <a:rPr lang="zh-CN" altLang="en-US" b="1" u="sng" dirty="0"/>
              <a:t>面向对象设计的目标之一是在于支持可维护性复用，一方面需要实现设计方案或者源代码的重用，另一方面要确保系统能够易于扩展和修改，具有较好的灵活性。</a:t>
            </a:r>
            <a:endParaRPr lang="en-US" altLang="zh-CN" b="1" u="sng" dirty="0"/>
          </a:p>
          <a:p>
            <a:pPr eaLnBrk="1" hangingPunct="1"/>
            <a:r>
              <a:rPr lang="zh-CN" altLang="en-US" dirty="0"/>
              <a:t>面向对象设计原则为支持可维护性复用而诞生，这些原则蕴含在很多设计模式中。</a:t>
            </a:r>
            <a:endParaRPr lang="zh-CN" altLang="zh-CN"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1CF8CC9-8D8A-47D6-8A99-E22ED7A44D14}" type="slidenum">
              <a:rPr kumimoji="0" lang="en-US" altLang="zh-CN" sz="2600">
                <a:solidFill>
                  <a:schemeClr val="bg1"/>
                </a:solidFill>
              </a:rPr>
              <a:pPr>
                <a:spcBef>
                  <a:spcPct val="0"/>
                </a:spcBef>
                <a:buClrTx/>
                <a:buSzTx/>
                <a:buFontTx/>
                <a:buNone/>
              </a:pPr>
              <a:t>77</a:t>
            </a:fld>
            <a:endParaRPr kumimoji="0" lang="en-US" altLang="zh-CN" sz="2600">
              <a:solidFill>
                <a:schemeClr val="bg1"/>
              </a:solidFill>
            </a:endParaRPr>
          </a:p>
        </p:txBody>
      </p:sp>
      <p:sp>
        <p:nvSpPr>
          <p:cNvPr id="142339" name="Rectangle 2"/>
          <p:cNvSpPr>
            <a:spLocks noGrp="1" noChangeArrowheads="1"/>
          </p:cNvSpPr>
          <p:nvPr>
            <p:ph type="title"/>
          </p:nvPr>
        </p:nvSpPr>
        <p:spPr/>
        <p:txBody>
          <a:bodyPr/>
          <a:lstStyle/>
          <a:p>
            <a:pPr eaLnBrk="1" hangingPunct="1"/>
            <a:r>
              <a:rPr lang="en-US" altLang="zh-CN" sz="3200"/>
              <a:t>     Chapter 6  Considering Object</a:t>
            </a:r>
          </a:p>
        </p:txBody>
      </p:sp>
      <p:sp>
        <p:nvSpPr>
          <p:cNvPr id="142340" name="Rectangle 3"/>
          <p:cNvSpPr>
            <a:spLocks noGrp="1" noChangeArrowheads="1"/>
          </p:cNvSpPr>
          <p:nvPr>
            <p:ph type="body" idx="1"/>
          </p:nvPr>
        </p:nvSpPr>
        <p:spPr>
          <a:xfrm>
            <a:off x="755650" y="1844675"/>
            <a:ext cx="8388350" cy="4941888"/>
          </a:xfrm>
        </p:spPr>
        <p:txBody>
          <a:bodyPr/>
          <a:lstStyle/>
          <a:p>
            <a:pPr eaLnBrk="1" hangingPunct="1"/>
            <a:r>
              <a:rPr lang="zh-CN" altLang="en-US" b="1" dirty="0">
                <a:solidFill>
                  <a:schemeClr val="tx2"/>
                </a:solidFill>
              </a:rPr>
              <a:t>设计原则之一：</a:t>
            </a:r>
            <a:r>
              <a:rPr lang="zh-CN" altLang="en-US" b="1" u="sng" dirty="0">
                <a:solidFill>
                  <a:srgbClr val="0033CC"/>
                </a:solidFill>
              </a:rPr>
              <a:t>单一职责原则</a:t>
            </a:r>
            <a:endParaRPr lang="en-US" altLang="zh-CN" b="1" u="sng" dirty="0">
              <a:solidFill>
                <a:srgbClr val="0033CC"/>
              </a:solidFill>
            </a:endParaRPr>
          </a:p>
          <a:p>
            <a:pPr eaLnBrk="1" hangingPunct="1">
              <a:buFontTx/>
              <a:buNone/>
            </a:pPr>
            <a:r>
              <a:rPr lang="zh-CN" altLang="en-US" b="1" dirty="0">
                <a:solidFill>
                  <a:srgbClr val="0033CC"/>
                </a:solidFill>
              </a:rPr>
              <a:t>（</a:t>
            </a:r>
            <a:r>
              <a:rPr lang="en-US" altLang="zh-CN" b="1" dirty="0">
                <a:solidFill>
                  <a:schemeClr val="tx2"/>
                </a:solidFill>
              </a:rPr>
              <a:t>The single responsibility principle</a:t>
            </a:r>
            <a:r>
              <a:rPr lang="zh-CN" altLang="en-US" b="1" dirty="0">
                <a:solidFill>
                  <a:schemeClr val="tx2"/>
                </a:solidFill>
              </a:rPr>
              <a:t>，</a:t>
            </a:r>
            <a:r>
              <a:rPr lang="en-US" altLang="zh-CN" b="1" dirty="0">
                <a:solidFill>
                  <a:schemeClr val="tx2"/>
                </a:solidFill>
              </a:rPr>
              <a:t> SRP </a:t>
            </a:r>
            <a:r>
              <a:rPr lang="zh-CN" altLang="en-US" b="1" dirty="0">
                <a:solidFill>
                  <a:srgbClr val="0033CC"/>
                </a:solidFill>
              </a:rPr>
              <a:t>）</a:t>
            </a:r>
            <a:endParaRPr lang="en-US" altLang="zh-CN" b="1" dirty="0">
              <a:solidFill>
                <a:srgbClr val="0033CC"/>
              </a:solidFill>
            </a:endParaRPr>
          </a:p>
          <a:p>
            <a:pPr lvl="1" eaLnBrk="1" hangingPunct="1"/>
            <a:r>
              <a:rPr lang="zh-CN" altLang="en-US" dirty="0"/>
              <a:t>含义：一个类只负责一个功能领域中的相应职责。</a:t>
            </a:r>
            <a:endParaRPr lang="en-US" altLang="zh-CN" dirty="0"/>
          </a:p>
          <a:p>
            <a:pPr lvl="1" eaLnBrk="1" hangingPunct="1"/>
            <a:r>
              <a:rPr lang="zh-CN" altLang="en-US" dirty="0"/>
              <a:t>核心思想：</a:t>
            </a:r>
            <a:r>
              <a:rPr lang="zh-CN" altLang="en-US" b="1" dirty="0">
                <a:solidFill>
                  <a:srgbClr val="FF0000"/>
                </a:solidFill>
              </a:rPr>
              <a:t>一个类不能太累</a:t>
            </a:r>
            <a:r>
              <a:rPr lang="zh-CN" altLang="en-US" dirty="0"/>
              <a:t>。否则若一个类承担的职责种类过多，就相当于将这些职责耦合在一起，当其中一个职责发生变化时，可能会影响到其他职责的运作，因此需要将这些职责分离，将不同的职责封装到不同的类中。</a:t>
            </a:r>
            <a:endParaRPr lang="en-US" altLang="zh-CN" dirty="0"/>
          </a:p>
          <a:p>
            <a:pPr lvl="1" eaLnBrk="1" hangingPunct="1"/>
            <a:r>
              <a:rPr lang="zh-CN" altLang="en-US" dirty="0"/>
              <a:t>举例：某软件公司开发人员针对</a:t>
            </a:r>
            <a:r>
              <a:rPr lang="en-US" altLang="zh-CN" dirty="0"/>
              <a:t>CRM(</a:t>
            </a:r>
            <a:r>
              <a:rPr lang="zh-CN" altLang="en-US" dirty="0"/>
              <a:t>客户关系管理</a:t>
            </a:r>
            <a:r>
              <a:rPr lang="en-US" altLang="zh-CN" dirty="0"/>
              <a:t>)</a:t>
            </a:r>
            <a:r>
              <a:rPr lang="zh-CN" altLang="en-US" dirty="0"/>
              <a:t>系统中</a:t>
            </a:r>
            <a:r>
              <a:rPr lang="zh-CN" altLang="en-US" b="1" dirty="0">
                <a:solidFill>
                  <a:srgbClr val="0000FF"/>
                </a:solidFill>
              </a:rPr>
              <a:t>客户信息图形统计模块</a:t>
            </a:r>
            <a:r>
              <a:rPr lang="zh-CN" altLang="en-US" dirty="0"/>
              <a:t>提出了如下图所示的初始设计方案结构类图</a:t>
            </a:r>
            <a:r>
              <a:rPr lang="zh-CN" altLang="en-US" dirty="0">
                <a:sym typeface="Wingdings" panose="05000000000000000000" pitchFamily="2" charset="2"/>
              </a:rPr>
              <a:t>（</a:t>
            </a:r>
            <a:r>
              <a:rPr lang="zh-CN" altLang="en-US" b="1" dirty="0">
                <a:sym typeface="Wingdings" panose="05000000000000000000" pitchFamily="2" charset="2"/>
              </a:rPr>
              <a:t>从软件工程设计的角度扯一扯</a:t>
            </a:r>
            <a:r>
              <a:rPr lang="zh-CN" altLang="en-US" dirty="0">
                <a:sym typeface="Wingdings" panose="05000000000000000000" pitchFamily="2" charset="2"/>
              </a:rPr>
              <a:t>。）</a:t>
            </a:r>
            <a:endParaRPr lang="en-US" altLang="zh-CN"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941E31D-DA62-4FF0-BB9A-7D7338632D40}" type="slidenum">
              <a:rPr kumimoji="0" lang="en-US" altLang="zh-CN" sz="2600">
                <a:solidFill>
                  <a:schemeClr val="bg1"/>
                </a:solidFill>
              </a:rPr>
              <a:pPr>
                <a:spcBef>
                  <a:spcPct val="0"/>
                </a:spcBef>
                <a:buClrTx/>
                <a:buSzTx/>
                <a:buFontTx/>
                <a:buNone/>
              </a:pPr>
              <a:t>78</a:t>
            </a:fld>
            <a:endParaRPr kumimoji="0" lang="en-US" altLang="zh-CN" sz="2600">
              <a:solidFill>
                <a:schemeClr val="bg1"/>
              </a:solidFill>
            </a:endParaRPr>
          </a:p>
        </p:txBody>
      </p:sp>
      <p:sp>
        <p:nvSpPr>
          <p:cNvPr id="144387" name="Rectangle 2"/>
          <p:cNvSpPr>
            <a:spLocks noGrp="1" noChangeArrowheads="1"/>
          </p:cNvSpPr>
          <p:nvPr>
            <p:ph type="title"/>
          </p:nvPr>
        </p:nvSpPr>
        <p:spPr/>
        <p:txBody>
          <a:bodyPr/>
          <a:lstStyle/>
          <a:p>
            <a:pPr eaLnBrk="1" hangingPunct="1"/>
            <a:r>
              <a:rPr lang="en-US" altLang="zh-CN" sz="3200"/>
              <a:t>     Chapter 6  Considering Object</a:t>
            </a:r>
          </a:p>
        </p:txBody>
      </p:sp>
      <p:sp>
        <p:nvSpPr>
          <p:cNvPr id="144388" name="Rectangle 3"/>
          <p:cNvSpPr>
            <a:spLocks noGrp="1" noChangeArrowheads="1"/>
          </p:cNvSpPr>
          <p:nvPr>
            <p:ph type="body" idx="1"/>
          </p:nvPr>
        </p:nvSpPr>
        <p:spPr>
          <a:xfrm>
            <a:off x="755650" y="1628775"/>
            <a:ext cx="8388350" cy="4824413"/>
          </a:xfrm>
        </p:spPr>
        <p:txBody>
          <a:bodyPr/>
          <a:lstStyle/>
          <a:p>
            <a:pPr lvl="1" eaLnBrk="1" hangingPunct="1">
              <a:spcBef>
                <a:spcPct val="0"/>
              </a:spcBef>
            </a:pPr>
            <a:r>
              <a:rPr lang="zh-CN" altLang="en-US" b="1" dirty="0">
                <a:solidFill>
                  <a:schemeClr val="tx2"/>
                </a:solidFill>
              </a:rPr>
              <a:t>下图各个方法说明如下：</a:t>
            </a:r>
            <a:endParaRPr lang="en-US" altLang="zh-CN" b="1" dirty="0">
              <a:solidFill>
                <a:schemeClr val="tx2"/>
              </a:solidFill>
            </a:endParaRPr>
          </a:p>
          <a:p>
            <a:pPr lvl="2" eaLnBrk="1" hangingPunct="1">
              <a:spcBef>
                <a:spcPct val="0"/>
              </a:spcBef>
            </a:pPr>
            <a:r>
              <a:rPr lang="en-US" altLang="zh-CN" sz="2400" dirty="0" err="1"/>
              <a:t>getConnection</a:t>
            </a:r>
            <a:r>
              <a:rPr lang="en-US" altLang="zh-CN" sz="2400" dirty="0"/>
              <a:t>()</a:t>
            </a:r>
            <a:r>
              <a:rPr lang="zh-CN" altLang="en-US" sz="2400" dirty="0"/>
              <a:t>方法用于连接数据库。</a:t>
            </a:r>
            <a:endParaRPr lang="en-US" altLang="zh-CN" sz="2400" dirty="0"/>
          </a:p>
          <a:p>
            <a:pPr lvl="2" eaLnBrk="1" hangingPunct="1">
              <a:spcBef>
                <a:spcPct val="0"/>
              </a:spcBef>
            </a:pPr>
            <a:r>
              <a:rPr lang="en-US" altLang="zh-CN" sz="2400" dirty="0" err="1"/>
              <a:t>findCustomers</a:t>
            </a:r>
            <a:r>
              <a:rPr lang="en-US" altLang="zh-CN" sz="2400" dirty="0"/>
              <a:t>()</a:t>
            </a:r>
            <a:r>
              <a:rPr lang="zh-CN" altLang="en-US" sz="2400" dirty="0"/>
              <a:t>用于查询所有的客户信息。</a:t>
            </a:r>
            <a:endParaRPr lang="en-US" altLang="zh-CN" sz="2400" dirty="0"/>
          </a:p>
          <a:p>
            <a:pPr lvl="2" eaLnBrk="1" hangingPunct="1">
              <a:spcBef>
                <a:spcPct val="0"/>
              </a:spcBef>
            </a:pPr>
            <a:r>
              <a:rPr lang="en-US" altLang="zh-CN" sz="2400" dirty="0" err="1"/>
              <a:t>createChart</a:t>
            </a:r>
            <a:r>
              <a:rPr lang="en-US" altLang="zh-CN" sz="2400" dirty="0"/>
              <a:t>()</a:t>
            </a:r>
            <a:r>
              <a:rPr lang="zh-CN" altLang="en-US" sz="2400" dirty="0"/>
              <a:t>用于创建图表。</a:t>
            </a:r>
            <a:endParaRPr lang="en-US" altLang="zh-CN" sz="2400" dirty="0"/>
          </a:p>
          <a:p>
            <a:pPr lvl="2" eaLnBrk="1" hangingPunct="1">
              <a:spcBef>
                <a:spcPct val="0"/>
              </a:spcBef>
            </a:pPr>
            <a:r>
              <a:rPr lang="en-US" altLang="zh-CN" sz="2400" dirty="0" err="1"/>
              <a:t>displayChart</a:t>
            </a:r>
            <a:r>
              <a:rPr lang="en-US" altLang="zh-CN" sz="2400" dirty="0"/>
              <a:t>()</a:t>
            </a:r>
            <a:r>
              <a:rPr lang="zh-CN" altLang="en-US" sz="2400" dirty="0"/>
              <a:t>用于显示图表。</a:t>
            </a:r>
          </a:p>
          <a:p>
            <a:pPr lvl="1" eaLnBrk="1" hangingPunct="1">
              <a:spcBef>
                <a:spcPct val="0"/>
              </a:spcBef>
            </a:pPr>
            <a:r>
              <a:rPr lang="zh-CN" altLang="en-US" b="1" dirty="0">
                <a:solidFill>
                  <a:schemeClr val="tx2"/>
                </a:solidFill>
              </a:rPr>
              <a:t>设计要求：采用单一职责原则对其进行重构。</a:t>
            </a:r>
            <a:endParaRPr lang="en-US" altLang="zh-CN" b="1" dirty="0">
              <a:solidFill>
                <a:schemeClr val="tx2"/>
              </a:solidFill>
            </a:endParaRPr>
          </a:p>
        </p:txBody>
      </p:sp>
      <p:pic>
        <p:nvPicPr>
          <p:cNvPr id="14438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3933825"/>
            <a:ext cx="7062787"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2F25DCE-373B-41CE-9BA1-4A475E17B49C}" type="slidenum">
              <a:rPr kumimoji="0" lang="en-US" altLang="zh-CN" sz="2600">
                <a:solidFill>
                  <a:schemeClr val="bg1"/>
                </a:solidFill>
              </a:rPr>
              <a:pPr>
                <a:spcBef>
                  <a:spcPct val="0"/>
                </a:spcBef>
                <a:buClrTx/>
                <a:buSzTx/>
                <a:buFontTx/>
                <a:buNone/>
              </a:pPr>
              <a:t>79</a:t>
            </a:fld>
            <a:endParaRPr kumimoji="0" lang="en-US" altLang="zh-CN" sz="2600">
              <a:solidFill>
                <a:schemeClr val="bg1"/>
              </a:solidFill>
            </a:endParaRPr>
          </a:p>
        </p:txBody>
      </p:sp>
      <p:sp>
        <p:nvSpPr>
          <p:cNvPr id="146435" name="Rectangle 2"/>
          <p:cNvSpPr>
            <a:spLocks noGrp="1" noChangeArrowheads="1"/>
          </p:cNvSpPr>
          <p:nvPr>
            <p:ph type="title"/>
          </p:nvPr>
        </p:nvSpPr>
        <p:spPr/>
        <p:txBody>
          <a:bodyPr/>
          <a:lstStyle/>
          <a:p>
            <a:pPr eaLnBrk="1" hangingPunct="1"/>
            <a:r>
              <a:rPr lang="en-US" altLang="zh-CN" sz="3200"/>
              <a:t>     Chapter 6  Considering Object</a:t>
            </a:r>
          </a:p>
        </p:txBody>
      </p:sp>
      <p:sp>
        <p:nvSpPr>
          <p:cNvPr id="146436" name="Rectangle 3"/>
          <p:cNvSpPr>
            <a:spLocks noGrp="1" noChangeArrowheads="1"/>
          </p:cNvSpPr>
          <p:nvPr>
            <p:ph type="body" idx="1"/>
          </p:nvPr>
        </p:nvSpPr>
        <p:spPr>
          <a:xfrm>
            <a:off x="755650" y="1700931"/>
            <a:ext cx="8388350" cy="4824413"/>
          </a:xfrm>
        </p:spPr>
        <p:txBody>
          <a:bodyPr/>
          <a:lstStyle/>
          <a:p>
            <a:pPr lvl="1" eaLnBrk="1" hangingPunct="1">
              <a:spcBef>
                <a:spcPct val="0"/>
              </a:spcBef>
            </a:pPr>
            <a:r>
              <a:rPr lang="zh-CN" altLang="en-US" b="1" dirty="0">
                <a:solidFill>
                  <a:schemeClr val="tx2"/>
                </a:solidFill>
              </a:rPr>
              <a:t>设计思路：类</a:t>
            </a:r>
            <a:r>
              <a:rPr lang="en-US" altLang="zh-CN" b="1" dirty="0" err="1">
                <a:solidFill>
                  <a:schemeClr val="tx2"/>
                </a:solidFill>
              </a:rPr>
              <a:t>CustomerDataChart</a:t>
            </a:r>
            <a:r>
              <a:rPr lang="zh-CN" altLang="en-US" b="1" dirty="0">
                <a:solidFill>
                  <a:schemeClr val="tx2"/>
                </a:solidFill>
              </a:rPr>
              <a:t>可以拆分为如下三个类：</a:t>
            </a:r>
            <a:endParaRPr lang="en-US" altLang="zh-CN" b="1" dirty="0">
              <a:solidFill>
                <a:schemeClr val="tx2"/>
              </a:solidFill>
            </a:endParaRPr>
          </a:p>
          <a:p>
            <a:pPr lvl="2" eaLnBrk="1" hangingPunct="1">
              <a:spcBef>
                <a:spcPct val="0"/>
              </a:spcBef>
            </a:pPr>
            <a:r>
              <a:rPr lang="en-US" altLang="zh-CN" sz="2400" dirty="0" err="1"/>
              <a:t>DBUtil</a:t>
            </a:r>
            <a:r>
              <a:rPr lang="zh-CN" altLang="en-US" sz="2400" dirty="0"/>
              <a:t>：负责连接数据库。包含数据库连接方法</a:t>
            </a:r>
            <a:r>
              <a:rPr lang="en-US" altLang="zh-CN" sz="2400" dirty="0" err="1"/>
              <a:t>getConnection</a:t>
            </a:r>
            <a:r>
              <a:rPr lang="en-US" altLang="zh-CN" sz="2400" dirty="0"/>
              <a:t>()</a:t>
            </a:r>
            <a:r>
              <a:rPr lang="zh-CN" altLang="en-US" sz="2400" dirty="0"/>
              <a:t>。</a:t>
            </a:r>
            <a:endParaRPr lang="en-US" altLang="zh-CN" sz="2400" dirty="0"/>
          </a:p>
          <a:p>
            <a:pPr lvl="2" eaLnBrk="1" hangingPunct="1">
              <a:spcBef>
                <a:spcPct val="0"/>
              </a:spcBef>
            </a:pPr>
            <a:r>
              <a:rPr lang="en-US" altLang="zh-CN" sz="2400" dirty="0" err="1"/>
              <a:t>CustomerDAO</a:t>
            </a:r>
            <a:r>
              <a:rPr lang="zh-CN" altLang="en-US" sz="2400" dirty="0"/>
              <a:t>：负责操作数据库的</a:t>
            </a:r>
            <a:r>
              <a:rPr lang="en-US" altLang="zh-CN" sz="2400" dirty="0"/>
              <a:t>Customer</a:t>
            </a:r>
            <a:r>
              <a:rPr lang="zh-CN" altLang="en-US" sz="2400" dirty="0"/>
              <a:t>表，包含对</a:t>
            </a:r>
            <a:r>
              <a:rPr lang="en-US" altLang="zh-CN" sz="2400" dirty="0"/>
              <a:t>Customer</a:t>
            </a:r>
            <a:r>
              <a:rPr lang="zh-CN" altLang="en-US" sz="2400" dirty="0"/>
              <a:t>表的增、删、改、查，如：</a:t>
            </a:r>
            <a:r>
              <a:rPr lang="en-US" altLang="zh-CN" sz="2400" dirty="0" err="1"/>
              <a:t>findCustomers</a:t>
            </a:r>
            <a:r>
              <a:rPr lang="en-US" altLang="zh-CN" sz="2400" dirty="0"/>
              <a:t>()----</a:t>
            </a:r>
            <a:r>
              <a:rPr lang="zh-CN" altLang="en-US" sz="2400" dirty="0"/>
              <a:t>用于查询所有的客户信息。</a:t>
            </a:r>
            <a:endParaRPr lang="en-US" altLang="zh-CN" sz="2400" dirty="0"/>
          </a:p>
          <a:p>
            <a:pPr lvl="2" eaLnBrk="1" hangingPunct="1">
              <a:spcBef>
                <a:spcPct val="0"/>
              </a:spcBef>
            </a:pPr>
            <a:r>
              <a:rPr lang="en-US" altLang="zh-CN" sz="2400" dirty="0" err="1"/>
              <a:t>CustomerDataChart</a:t>
            </a:r>
            <a:r>
              <a:rPr lang="zh-CN" altLang="en-US" sz="2400" dirty="0"/>
              <a:t>：负责图表的生成和显示，包含方法</a:t>
            </a:r>
            <a:r>
              <a:rPr lang="en-US" altLang="zh-CN" sz="2400" dirty="0" err="1"/>
              <a:t>createChart</a:t>
            </a:r>
            <a:r>
              <a:rPr lang="en-US" altLang="zh-CN" sz="2400" dirty="0"/>
              <a:t>()--</a:t>
            </a:r>
            <a:r>
              <a:rPr lang="zh-CN" altLang="en-US" sz="2400" dirty="0"/>
              <a:t>用于创建图表；还有方法 </a:t>
            </a:r>
            <a:endParaRPr lang="en-US" altLang="zh-CN" sz="2400" dirty="0"/>
          </a:p>
          <a:p>
            <a:pPr marL="914400" lvl="2" indent="0" eaLnBrk="1" hangingPunct="1">
              <a:spcBef>
                <a:spcPct val="0"/>
              </a:spcBef>
              <a:buNone/>
            </a:pPr>
            <a:r>
              <a:rPr lang="en-US" altLang="zh-CN" sz="2400" dirty="0"/>
              <a:t>          </a:t>
            </a:r>
            <a:r>
              <a:rPr lang="en-US" altLang="zh-CN" sz="2400" dirty="0" err="1"/>
              <a:t>displayChart</a:t>
            </a:r>
            <a:r>
              <a:rPr lang="en-US" altLang="zh-CN" sz="2400" dirty="0"/>
              <a:t>()----</a:t>
            </a:r>
            <a:r>
              <a:rPr lang="zh-CN" altLang="en-US" sz="2400" dirty="0"/>
              <a:t>用于显示图表。</a:t>
            </a:r>
            <a:endParaRPr lang="en-US" altLang="zh-CN" sz="2400" dirty="0"/>
          </a:p>
          <a:p>
            <a:pPr lvl="1" eaLnBrk="1" hangingPunct="1">
              <a:spcBef>
                <a:spcPct val="0"/>
              </a:spcBef>
            </a:pPr>
            <a:r>
              <a:rPr lang="zh-CN" altLang="en-US" dirty="0"/>
              <a:t>重构后的结果如下图</a:t>
            </a:r>
            <a:r>
              <a:rPr lang="zh-CN" altLang="en-US" dirty="0">
                <a:sym typeface="Wingdings" panose="05000000000000000000" pitchFamily="2" charset="2"/>
              </a:rPr>
              <a:t>（方法之间的嵌套调用等，省略）</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D960B03-D4BF-4E67-9A52-06A9335BCA82}" type="slidenum">
              <a:rPr kumimoji="0" lang="en-US" altLang="zh-CN" sz="2600">
                <a:solidFill>
                  <a:schemeClr val="bg1"/>
                </a:solidFill>
              </a:rPr>
              <a:pPr>
                <a:spcBef>
                  <a:spcPct val="0"/>
                </a:spcBef>
                <a:buClrTx/>
                <a:buSzTx/>
                <a:buFontTx/>
                <a:buNone/>
              </a:pPr>
              <a:t>8</a:t>
            </a:fld>
            <a:endParaRPr kumimoji="0" lang="en-US" altLang="zh-CN" sz="2600">
              <a:solidFill>
                <a:schemeClr val="bg1"/>
              </a:solidFill>
            </a:endParaRPr>
          </a:p>
        </p:txBody>
      </p:sp>
      <p:sp>
        <p:nvSpPr>
          <p:cNvPr id="14339" name="Rectangle 4"/>
          <p:cNvSpPr>
            <a:spLocks noChangeArrowheads="1"/>
          </p:cNvSpPr>
          <p:nvPr/>
        </p:nvSpPr>
        <p:spPr bwMode="auto">
          <a:xfrm>
            <a:off x="179388" y="0"/>
            <a:ext cx="8964612" cy="6858000"/>
          </a:xfrm>
          <a:prstGeom prst="rect">
            <a:avLst/>
          </a:prstGeom>
          <a:solidFill>
            <a:schemeClr val="bg1"/>
          </a:solidFill>
          <a:ln w="9525">
            <a:solidFill>
              <a:srgbClr val="800080"/>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grpSp>
        <p:nvGrpSpPr>
          <p:cNvPr id="14340" name="Group 5"/>
          <p:cNvGrpSpPr>
            <a:grpSpLocks/>
          </p:cNvGrpSpPr>
          <p:nvPr/>
        </p:nvGrpSpPr>
        <p:grpSpPr bwMode="auto">
          <a:xfrm>
            <a:off x="539750" y="44450"/>
            <a:ext cx="8280400" cy="5976938"/>
            <a:chOff x="1056" y="240"/>
            <a:chExt cx="4608" cy="3504"/>
          </a:xfrm>
        </p:grpSpPr>
        <p:grpSp>
          <p:nvGrpSpPr>
            <p:cNvPr id="14342" name="Group 6"/>
            <p:cNvGrpSpPr>
              <a:grpSpLocks/>
            </p:cNvGrpSpPr>
            <p:nvPr/>
          </p:nvGrpSpPr>
          <p:grpSpPr bwMode="auto">
            <a:xfrm>
              <a:off x="1056" y="912"/>
              <a:ext cx="1296" cy="1152"/>
              <a:chOff x="1248" y="672"/>
              <a:chExt cx="1296" cy="1152"/>
            </a:xfrm>
          </p:grpSpPr>
          <p:sp>
            <p:nvSpPr>
              <p:cNvPr id="14364" name="Rectangle 7"/>
              <p:cNvSpPr>
                <a:spLocks noChangeArrowheads="1"/>
              </p:cNvSpPr>
              <p:nvPr/>
            </p:nvSpPr>
            <p:spPr bwMode="auto">
              <a:xfrm>
                <a:off x="1248" y="672"/>
                <a:ext cx="1296" cy="384"/>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Comic Sans MS" panose="030F0702030302020204" pitchFamily="66" charset="0"/>
                  </a:rPr>
                  <a:t>Diesel Fuel</a:t>
                </a:r>
              </a:p>
            </p:txBody>
          </p:sp>
          <p:sp>
            <p:nvSpPr>
              <p:cNvPr id="14365" name="Rectangle 8"/>
              <p:cNvSpPr>
                <a:spLocks noChangeArrowheads="1"/>
              </p:cNvSpPr>
              <p:nvPr/>
            </p:nvSpPr>
            <p:spPr bwMode="auto">
              <a:xfrm>
                <a:off x="1248" y="1056"/>
                <a:ext cx="1296" cy="384"/>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600">
                    <a:latin typeface="Comic Sans MS" panose="030F0702030302020204" pitchFamily="66" charset="0"/>
                  </a:rPr>
                  <a:t>Octane</a:t>
                </a:r>
              </a:p>
              <a:p>
                <a:pPr eaLnBrk="1" hangingPunct="1">
                  <a:spcBef>
                    <a:spcPct val="0"/>
                  </a:spcBef>
                  <a:buClrTx/>
                  <a:buSzTx/>
                  <a:buFontTx/>
                  <a:buNone/>
                </a:pPr>
                <a:r>
                  <a:rPr lang="en-US" altLang="zh-CN" sz="1600">
                    <a:latin typeface="Comic Sans MS" panose="030F0702030302020204" pitchFamily="66" charset="0"/>
                  </a:rPr>
                  <a:t>Cost_per_gallon</a:t>
                </a:r>
              </a:p>
            </p:txBody>
          </p:sp>
          <p:sp>
            <p:nvSpPr>
              <p:cNvPr id="14366" name="Rectangle 9"/>
              <p:cNvSpPr>
                <a:spLocks noChangeArrowheads="1"/>
              </p:cNvSpPr>
              <p:nvPr/>
            </p:nvSpPr>
            <p:spPr bwMode="auto">
              <a:xfrm>
                <a:off x="1248" y="1440"/>
                <a:ext cx="1296" cy="384"/>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600">
                    <a:latin typeface="Comic Sans MS" panose="030F0702030302020204" pitchFamily="66" charset="0"/>
                  </a:rPr>
                  <a:t>amount_remaining()</a:t>
                </a:r>
              </a:p>
            </p:txBody>
          </p:sp>
        </p:grpSp>
        <p:grpSp>
          <p:nvGrpSpPr>
            <p:cNvPr id="14343" name="Group 10"/>
            <p:cNvGrpSpPr>
              <a:grpSpLocks/>
            </p:cNvGrpSpPr>
            <p:nvPr/>
          </p:nvGrpSpPr>
          <p:grpSpPr bwMode="auto">
            <a:xfrm>
              <a:off x="1056" y="2256"/>
              <a:ext cx="1296" cy="1152"/>
              <a:chOff x="1296" y="2112"/>
              <a:chExt cx="1296" cy="1152"/>
            </a:xfrm>
          </p:grpSpPr>
          <p:sp>
            <p:nvSpPr>
              <p:cNvPr id="14361" name="Rectangle 11"/>
              <p:cNvSpPr>
                <a:spLocks noChangeArrowheads="1"/>
              </p:cNvSpPr>
              <p:nvPr/>
            </p:nvSpPr>
            <p:spPr bwMode="auto">
              <a:xfrm>
                <a:off x="1296" y="2112"/>
                <a:ext cx="1296" cy="384"/>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Comic Sans MS" panose="030F0702030302020204" pitchFamily="66" charset="0"/>
                  </a:rPr>
                  <a:t>Auto Fuel</a:t>
                </a:r>
              </a:p>
            </p:txBody>
          </p:sp>
          <p:sp>
            <p:nvSpPr>
              <p:cNvPr id="14362" name="Rectangle 12"/>
              <p:cNvSpPr>
                <a:spLocks noChangeArrowheads="1"/>
              </p:cNvSpPr>
              <p:nvPr/>
            </p:nvSpPr>
            <p:spPr bwMode="auto">
              <a:xfrm>
                <a:off x="1296" y="2496"/>
                <a:ext cx="1296" cy="384"/>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600">
                    <a:latin typeface="Comic Sans MS" panose="030F0702030302020204" pitchFamily="66" charset="0"/>
                  </a:rPr>
                  <a:t>Octane</a:t>
                </a:r>
              </a:p>
              <a:p>
                <a:pPr eaLnBrk="1" hangingPunct="1">
                  <a:spcBef>
                    <a:spcPct val="0"/>
                  </a:spcBef>
                  <a:buClrTx/>
                  <a:buSzTx/>
                  <a:buFontTx/>
                  <a:buNone/>
                </a:pPr>
                <a:r>
                  <a:rPr lang="en-US" altLang="zh-CN" sz="1600">
                    <a:latin typeface="Comic Sans MS" panose="030F0702030302020204" pitchFamily="66" charset="0"/>
                  </a:rPr>
                  <a:t>Cost_per_gallon</a:t>
                </a:r>
              </a:p>
            </p:txBody>
          </p:sp>
          <p:sp>
            <p:nvSpPr>
              <p:cNvPr id="14363" name="Rectangle 13"/>
              <p:cNvSpPr>
                <a:spLocks noChangeArrowheads="1"/>
              </p:cNvSpPr>
              <p:nvPr/>
            </p:nvSpPr>
            <p:spPr bwMode="auto">
              <a:xfrm>
                <a:off x="1296" y="2880"/>
                <a:ext cx="1296" cy="384"/>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600">
                    <a:latin typeface="Comic Sans MS" panose="030F0702030302020204" pitchFamily="66" charset="0"/>
                  </a:rPr>
                  <a:t>amount_remaining()</a:t>
                </a:r>
              </a:p>
            </p:txBody>
          </p:sp>
        </p:grpSp>
        <p:sp>
          <p:nvSpPr>
            <p:cNvPr id="14344" name="Text Box 14"/>
            <p:cNvSpPr txBox="1">
              <a:spLocks noChangeArrowheads="1"/>
            </p:cNvSpPr>
            <p:nvPr/>
          </p:nvSpPr>
          <p:spPr bwMode="auto">
            <a:xfrm>
              <a:off x="1248" y="384"/>
              <a:ext cx="816"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Comic Sans MS" panose="030F0702030302020204" pitchFamily="66" charset="0"/>
                </a:rPr>
                <a:t>Before</a:t>
              </a:r>
            </a:p>
          </p:txBody>
        </p:sp>
        <p:sp>
          <p:nvSpPr>
            <p:cNvPr id="14345" name="Line 15"/>
            <p:cNvSpPr>
              <a:spLocks noChangeShapeType="1"/>
            </p:cNvSpPr>
            <p:nvPr/>
          </p:nvSpPr>
          <p:spPr bwMode="auto">
            <a:xfrm>
              <a:off x="2592" y="240"/>
              <a:ext cx="0" cy="3504"/>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4346" name="Text Box 16"/>
            <p:cNvSpPr txBox="1">
              <a:spLocks noChangeArrowheads="1"/>
            </p:cNvSpPr>
            <p:nvPr/>
          </p:nvSpPr>
          <p:spPr bwMode="auto">
            <a:xfrm>
              <a:off x="3888" y="384"/>
              <a:ext cx="816"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Comic Sans MS" panose="030F0702030302020204" pitchFamily="66" charset="0"/>
                </a:rPr>
                <a:t>After</a:t>
              </a:r>
            </a:p>
          </p:txBody>
        </p:sp>
        <p:grpSp>
          <p:nvGrpSpPr>
            <p:cNvPr id="14347" name="Group 17"/>
            <p:cNvGrpSpPr>
              <a:grpSpLocks/>
            </p:cNvGrpSpPr>
            <p:nvPr/>
          </p:nvGrpSpPr>
          <p:grpSpPr bwMode="auto">
            <a:xfrm>
              <a:off x="3504" y="864"/>
              <a:ext cx="1296" cy="912"/>
              <a:chOff x="3648" y="1104"/>
              <a:chExt cx="1296" cy="912"/>
            </a:xfrm>
          </p:grpSpPr>
          <p:sp>
            <p:nvSpPr>
              <p:cNvPr id="14358" name="Rectangle 18"/>
              <p:cNvSpPr>
                <a:spLocks noChangeArrowheads="1"/>
              </p:cNvSpPr>
              <p:nvPr/>
            </p:nvSpPr>
            <p:spPr bwMode="auto">
              <a:xfrm>
                <a:off x="3648" y="1104"/>
                <a:ext cx="1296" cy="272"/>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Comic Sans MS" panose="030F0702030302020204" pitchFamily="66" charset="0"/>
                  </a:rPr>
                  <a:t>Fuel</a:t>
                </a:r>
              </a:p>
            </p:txBody>
          </p:sp>
          <p:sp>
            <p:nvSpPr>
              <p:cNvPr id="14359" name="Rectangle 19"/>
              <p:cNvSpPr>
                <a:spLocks noChangeArrowheads="1"/>
              </p:cNvSpPr>
              <p:nvPr/>
            </p:nvSpPr>
            <p:spPr bwMode="auto">
              <a:xfrm>
                <a:off x="3648" y="1376"/>
                <a:ext cx="1296" cy="36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600">
                    <a:latin typeface="Comic Sans MS" panose="030F0702030302020204" pitchFamily="66" charset="0"/>
                  </a:rPr>
                  <a:t>Octane</a:t>
                </a:r>
              </a:p>
              <a:p>
                <a:pPr eaLnBrk="1" hangingPunct="1">
                  <a:spcBef>
                    <a:spcPct val="0"/>
                  </a:spcBef>
                  <a:buClrTx/>
                  <a:buSzTx/>
                  <a:buFontTx/>
                  <a:buNone/>
                </a:pPr>
                <a:r>
                  <a:rPr lang="en-US" altLang="zh-CN" sz="1600">
                    <a:latin typeface="Comic Sans MS" panose="030F0702030302020204" pitchFamily="66" charset="0"/>
                  </a:rPr>
                  <a:t>Cost_per_gallon</a:t>
                </a:r>
              </a:p>
            </p:txBody>
          </p:sp>
          <p:sp>
            <p:nvSpPr>
              <p:cNvPr id="14360" name="Rectangle 20"/>
              <p:cNvSpPr>
                <a:spLocks noChangeArrowheads="1"/>
              </p:cNvSpPr>
              <p:nvPr/>
            </p:nvSpPr>
            <p:spPr bwMode="auto">
              <a:xfrm>
                <a:off x="3648" y="1744"/>
                <a:ext cx="1296" cy="272"/>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600">
                    <a:latin typeface="Comic Sans MS" panose="030F0702030302020204" pitchFamily="66" charset="0"/>
                  </a:rPr>
                  <a:t>amount_remaining()</a:t>
                </a:r>
              </a:p>
            </p:txBody>
          </p:sp>
        </p:grpSp>
        <p:grpSp>
          <p:nvGrpSpPr>
            <p:cNvPr id="14348" name="Group 21"/>
            <p:cNvGrpSpPr>
              <a:grpSpLocks/>
            </p:cNvGrpSpPr>
            <p:nvPr/>
          </p:nvGrpSpPr>
          <p:grpSpPr bwMode="auto">
            <a:xfrm>
              <a:off x="2784" y="2544"/>
              <a:ext cx="1296" cy="672"/>
              <a:chOff x="3024" y="2544"/>
              <a:chExt cx="1296" cy="672"/>
            </a:xfrm>
          </p:grpSpPr>
          <p:sp>
            <p:nvSpPr>
              <p:cNvPr id="14355" name="Rectangle 22"/>
              <p:cNvSpPr>
                <a:spLocks noChangeArrowheads="1"/>
              </p:cNvSpPr>
              <p:nvPr/>
            </p:nvSpPr>
            <p:spPr bwMode="auto">
              <a:xfrm>
                <a:off x="3024" y="2544"/>
                <a:ext cx="1296" cy="28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Comic Sans MS" panose="030F0702030302020204" pitchFamily="66" charset="0"/>
                  </a:rPr>
                  <a:t>Diesel Fuel</a:t>
                </a:r>
              </a:p>
            </p:txBody>
          </p:sp>
          <p:sp>
            <p:nvSpPr>
              <p:cNvPr id="14356" name="Rectangle 23"/>
              <p:cNvSpPr>
                <a:spLocks noChangeArrowheads="1"/>
              </p:cNvSpPr>
              <p:nvPr/>
            </p:nvSpPr>
            <p:spPr bwMode="auto">
              <a:xfrm>
                <a:off x="3024" y="2832"/>
                <a:ext cx="1296" cy="192"/>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1600">
                  <a:latin typeface="Comic Sans MS" panose="030F0702030302020204" pitchFamily="66" charset="0"/>
                </a:endParaRPr>
              </a:p>
            </p:txBody>
          </p:sp>
          <p:sp>
            <p:nvSpPr>
              <p:cNvPr id="14357" name="Rectangle 24"/>
              <p:cNvSpPr>
                <a:spLocks noChangeArrowheads="1"/>
              </p:cNvSpPr>
              <p:nvPr/>
            </p:nvSpPr>
            <p:spPr bwMode="auto">
              <a:xfrm>
                <a:off x="3024" y="3024"/>
                <a:ext cx="1296" cy="192"/>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1600">
                  <a:latin typeface="Comic Sans MS" panose="030F0702030302020204" pitchFamily="66" charset="0"/>
                </a:endParaRPr>
              </a:p>
            </p:txBody>
          </p:sp>
        </p:grpSp>
        <p:grpSp>
          <p:nvGrpSpPr>
            <p:cNvPr id="14349" name="Group 25"/>
            <p:cNvGrpSpPr>
              <a:grpSpLocks/>
            </p:cNvGrpSpPr>
            <p:nvPr/>
          </p:nvGrpSpPr>
          <p:grpSpPr bwMode="auto">
            <a:xfrm>
              <a:off x="4368" y="2544"/>
              <a:ext cx="1296" cy="672"/>
              <a:chOff x="4464" y="2544"/>
              <a:chExt cx="1296" cy="672"/>
            </a:xfrm>
          </p:grpSpPr>
          <p:sp>
            <p:nvSpPr>
              <p:cNvPr id="14352" name="Rectangle 26"/>
              <p:cNvSpPr>
                <a:spLocks noChangeArrowheads="1"/>
              </p:cNvSpPr>
              <p:nvPr/>
            </p:nvSpPr>
            <p:spPr bwMode="auto">
              <a:xfrm>
                <a:off x="4464" y="2544"/>
                <a:ext cx="1296" cy="28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Comic Sans MS" panose="030F0702030302020204" pitchFamily="66" charset="0"/>
                  </a:rPr>
                  <a:t>Auto Fuel</a:t>
                </a:r>
              </a:p>
            </p:txBody>
          </p:sp>
          <p:sp>
            <p:nvSpPr>
              <p:cNvPr id="14353" name="Rectangle 27"/>
              <p:cNvSpPr>
                <a:spLocks noChangeArrowheads="1"/>
              </p:cNvSpPr>
              <p:nvPr/>
            </p:nvSpPr>
            <p:spPr bwMode="auto">
              <a:xfrm>
                <a:off x="4464" y="2832"/>
                <a:ext cx="1296" cy="192"/>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1600">
                  <a:latin typeface="Comic Sans MS" panose="030F0702030302020204" pitchFamily="66" charset="0"/>
                </a:endParaRPr>
              </a:p>
            </p:txBody>
          </p:sp>
          <p:sp>
            <p:nvSpPr>
              <p:cNvPr id="14354" name="Rectangle 28"/>
              <p:cNvSpPr>
                <a:spLocks noChangeArrowheads="1"/>
              </p:cNvSpPr>
              <p:nvPr/>
            </p:nvSpPr>
            <p:spPr bwMode="auto">
              <a:xfrm>
                <a:off x="4464" y="3024"/>
                <a:ext cx="1296" cy="192"/>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1600">
                  <a:latin typeface="Comic Sans MS" panose="030F0702030302020204" pitchFamily="66" charset="0"/>
                </a:endParaRPr>
              </a:p>
            </p:txBody>
          </p:sp>
        </p:grpSp>
        <p:sp>
          <p:nvSpPr>
            <p:cNvPr id="14350" name="Line 29"/>
            <p:cNvSpPr>
              <a:spLocks noChangeShapeType="1"/>
            </p:cNvSpPr>
            <p:nvPr/>
          </p:nvSpPr>
          <p:spPr bwMode="auto">
            <a:xfrm flipV="1">
              <a:off x="3408" y="1776"/>
              <a:ext cx="672" cy="768"/>
            </a:xfrm>
            <a:prstGeom prst="line">
              <a:avLst/>
            </a:prstGeom>
            <a:noFill/>
            <a:ln w="12700" cap="sq">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4351" name="Line 30"/>
            <p:cNvSpPr>
              <a:spLocks noChangeShapeType="1"/>
            </p:cNvSpPr>
            <p:nvPr/>
          </p:nvSpPr>
          <p:spPr bwMode="auto">
            <a:xfrm flipH="1" flipV="1">
              <a:off x="4128" y="1776"/>
              <a:ext cx="912" cy="768"/>
            </a:xfrm>
            <a:prstGeom prst="line">
              <a:avLst/>
            </a:prstGeom>
            <a:noFill/>
            <a:ln w="12700" cap="sq">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grpSp>
      <p:sp>
        <p:nvSpPr>
          <p:cNvPr id="14341" name="Rectangle 31"/>
          <p:cNvSpPr>
            <a:spLocks noChangeArrowheads="1"/>
          </p:cNvSpPr>
          <p:nvPr/>
        </p:nvSpPr>
        <p:spPr bwMode="auto">
          <a:xfrm>
            <a:off x="2051050" y="6165850"/>
            <a:ext cx="4681538" cy="457200"/>
          </a:xfrm>
          <a:prstGeom prst="rect">
            <a:avLst/>
          </a:prstGeom>
          <a:noFill/>
          <a:ln w="9525">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2400" b="1"/>
              <a:t>Fig 6.X Forming a hierarchy</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DFF3E22-159E-4DA5-9A52-E04222433FEB}" type="slidenum">
              <a:rPr kumimoji="0" lang="en-US" altLang="zh-CN" sz="2600">
                <a:solidFill>
                  <a:schemeClr val="bg1"/>
                </a:solidFill>
              </a:rPr>
              <a:pPr>
                <a:spcBef>
                  <a:spcPct val="0"/>
                </a:spcBef>
                <a:buClrTx/>
                <a:buSzTx/>
                <a:buFontTx/>
                <a:buNone/>
              </a:pPr>
              <a:t>80</a:t>
            </a:fld>
            <a:endParaRPr kumimoji="0" lang="en-US" altLang="zh-CN" sz="2600">
              <a:solidFill>
                <a:schemeClr val="bg1"/>
              </a:solidFill>
            </a:endParaRPr>
          </a:p>
        </p:txBody>
      </p:sp>
      <p:sp>
        <p:nvSpPr>
          <p:cNvPr id="148483" name="Rectangle 2"/>
          <p:cNvSpPr>
            <a:spLocks noGrp="1" noChangeArrowheads="1"/>
          </p:cNvSpPr>
          <p:nvPr>
            <p:ph type="title"/>
          </p:nvPr>
        </p:nvSpPr>
        <p:spPr/>
        <p:txBody>
          <a:bodyPr/>
          <a:lstStyle/>
          <a:p>
            <a:pPr eaLnBrk="1" hangingPunct="1"/>
            <a:r>
              <a:rPr lang="en-US" altLang="zh-CN" sz="3200"/>
              <a:t>     Chapter 6  Considering Object</a:t>
            </a:r>
          </a:p>
        </p:txBody>
      </p:sp>
      <p:sp>
        <p:nvSpPr>
          <p:cNvPr id="148484" name="Rectangle 3"/>
          <p:cNvSpPr>
            <a:spLocks noGrp="1" noChangeArrowheads="1"/>
          </p:cNvSpPr>
          <p:nvPr>
            <p:ph type="body" idx="1"/>
          </p:nvPr>
        </p:nvSpPr>
        <p:spPr>
          <a:xfrm>
            <a:off x="755650" y="1916113"/>
            <a:ext cx="8388350" cy="4608512"/>
          </a:xfrm>
        </p:spPr>
        <p:txBody>
          <a:bodyPr/>
          <a:lstStyle/>
          <a:p>
            <a:pPr eaLnBrk="1" hangingPunct="1"/>
            <a:endParaRPr lang="en-US" altLang="zh-CN"/>
          </a:p>
        </p:txBody>
      </p:sp>
      <p:pic>
        <p:nvPicPr>
          <p:cNvPr id="14848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687513"/>
            <a:ext cx="8388350" cy="498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8486" name="TextBox 5"/>
          <p:cNvSpPr txBox="1">
            <a:spLocks noChangeArrowheads="1"/>
          </p:cNvSpPr>
          <p:nvPr/>
        </p:nvSpPr>
        <p:spPr bwMode="auto">
          <a:xfrm>
            <a:off x="1042988" y="4797425"/>
            <a:ext cx="3097212" cy="1938338"/>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1"/>
              <a:t>实体的单一职责有利于系统功能的再扩展：比如</a:t>
            </a:r>
            <a:r>
              <a:rPr lang="en-US" altLang="zh-CN" sz="2400" b="1"/>
              <a:t>CustomerDAO</a:t>
            </a:r>
            <a:r>
              <a:rPr lang="zh-CN" altLang="en-US" sz="2400" b="1"/>
              <a:t>中可以添加用户的维护等相关功能</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BB6831F-349F-4F91-8FF5-6289F76CBFCD}" type="slidenum">
              <a:rPr kumimoji="0" lang="en-US" altLang="zh-CN" sz="2600">
                <a:solidFill>
                  <a:schemeClr val="bg1"/>
                </a:solidFill>
              </a:rPr>
              <a:pPr>
                <a:spcBef>
                  <a:spcPct val="0"/>
                </a:spcBef>
                <a:buClrTx/>
                <a:buSzTx/>
                <a:buFontTx/>
                <a:buNone/>
              </a:pPr>
              <a:t>81</a:t>
            </a:fld>
            <a:endParaRPr kumimoji="0" lang="en-US" altLang="zh-CN" sz="2600">
              <a:solidFill>
                <a:schemeClr val="bg1"/>
              </a:solidFill>
            </a:endParaRPr>
          </a:p>
        </p:txBody>
      </p:sp>
      <p:sp>
        <p:nvSpPr>
          <p:cNvPr id="150531" name="Rectangle 2"/>
          <p:cNvSpPr>
            <a:spLocks noGrp="1" noChangeArrowheads="1"/>
          </p:cNvSpPr>
          <p:nvPr>
            <p:ph type="title"/>
          </p:nvPr>
        </p:nvSpPr>
        <p:spPr/>
        <p:txBody>
          <a:bodyPr/>
          <a:lstStyle/>
          <a:p>
            <a:pPr eaLnBrk="1" hangingPunct="1"/>
            <a:r>
              <a:rPr lang="en-US" altLang="zh-CN" sz="3200"/>
              <a:t>     Chapter 6  Considering Object</a:t>
            </a:r>
          </a:p>
        </p:txBody>
      </p:sp>
      <p:sp>
        <p:nvSpPr>
          <p:cNvPr id="150532" name="Rectangle 3"/>
          <p:cNvSpPr>
            <a:spLocks noGrp="1" noChangeArrowheads="1"/>
          </p:cNvSpPr>
          <p:nvPr>
            <p:ph type="body" idx="1"/>
          </p:nvPr>
        </p:nvSpPr>
        <p:spPr>
          <a:xfrm>
            <a:off x="755650" y="1916113"/>
            <a:ext cx="8388350" cy="4608512"/>
          </a:xfrm>
        </p:spPr>
        <p:txBody>
          <a:bodyPr/>
          <a:lstStyle/>
          <a:p>
            <a:pPr eaLnBrk="1" hangingPunct="1"/>
            <a:r>
              <a:rPr lang="zh-CN" altLang="en-US" b="1">
                <a:solidFill>
                  <a:schemeClr val="tx2"/>
                </a:solidFill>
              </a:rPr>
              <a:t>设计原则之二：</a:t>
            </a:r>
            <a:r>
              <a:rPr kumimoji="0" lang="zh-CN" altLang="en-US" b="1">
                <a:solidFill>
                  <a:srgbClr val="0000FF"/>
                </a:solidFill>
              </a:rPr>
              <a:t>重用原则</a:t>
            </a:r>
            <a:endParaRPr lang="en-US" altLang="zh-CN" b="1" u="sng">
              <a:solidFill>
                <a:srgbClr val="0000FF"/>
              </a:solidFill>
            </a:endParaRPr>
          </a:p>
          <a:p>
            <a:pPr eaLnBrk="1" hangingPunct="1">
              <a:buFontTx/>
              <a:buNone/>
            </a:pPr>
            <a:r>
              <a:rPr lang="zh-CN" altLang="en-US" b="1">
                <a:solidFill>
                  <a:srgbClr val="0033CC"/>
                </a:solidFill>
              </a:rPr>
              <a:t>（</a:t>
            </a:r>
            <a:r>
              <a:rPr kumimoji="0" lang="en-US" altLang="zh-CN" b="1">
                <a:solidFill>
                  <a:schemeClr val="tx2"/>
                </a:solidFill>
              </a:rPr>
              <a:t>Don‘t repeat yourself Principle </a:t>
            </a:r>
            <a:r>
              <a:rPr kumimoji="0" lang="zh-CN" altLang="en-US" b="1">
                <a:solidFill>
                  <a:schemeClr val="tx2"/>
                </a:solidFill>
              </a:rPr>
              <a:t>，</a:t>
            </a:r>
            <a:r>
              <a:rPr kumimoji="0" lang="en-US" altLang="zh-CN" b="1">
                <a:solidFill>
                  <a:schemeClr val="tx2"/>
                </a:solidFill>
              </a:rPr>
              <a:t> DRY</a:t>
            </a:r>
            <a:r>
              <a:rPr lang="zh-CN" altLang="en-US" b="1">
                <a:solidFill>
                  <a:srgbClr val="0033CC"/>
                </a:solidFill>
              </a:rPr>
              <a:t>）</a:t>
            </a:r>
            <a:endParaRPr lang="en-US" altLang="zh-CN" b="1">
              <a:solidFill>
                <a:srgbClr val="0033CC"/>
              </a:solidFill>
            </a:endParaRPr>
          </a:p>
          <a:p>
            <a:pPr eaLnBrk="1" hangingPunct="1"/>
            <a:endParaRPr lang="en-US" altLang="zh-CN"/>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9E2FF9D-C82C-41B5-9045-0F628381901C}" type="slidenum">
              <a:rPr kumimoji="0" lang="en-US" altLang="zh-CN" sz="2600">
                <a:solidFill>
                  <a:schemeClr val="bg1"/>
                </a:solidFill>
              </a:rPr>
              <a:pPr>
                <a:spcBef>
                  <a:spcPct val="0"/>
                </a:spcBef>
                <a:buClrTx/>
                <a:buSzTx/>
                <a:buFontTx/>
                <a:buNone/>
              </a:pPr>
              <a:t>82</a:t>
            </a:fld>
            <a:endParaRPr kumimoji="0" lang="en-US" altLang="zh-CN" sz="2600">
              <a:solidFill>
                <a:schemeClr val="bg1"/>
              </a:solidFill>
            </a:endParaRPr>
          </a:p>
        </p:txBody>
      </p:sp>
      <p:sp>
        <p:nvSpPr>
          <p:cNvPr id="152579" name="Rectangle 2"/>
          <p:cNvSpPr>
            <a:spLocks noGrp="1" noChangeArrowheads="1"/>
          </p:cNvSpPr>
          <p:nvPr>
            <p:ph type="title"/>
          </p:nvPr>
        </p:nvSpPr>
        <p:spPr/>
        <p:txBody>
          <a:bodyPr/>
          <a:lstStyle/>
          <a:p>
            <a:pPr eaLnBrk="1" hangingPunct="1"/>
            <a:r>
              <a:rPr lang="en-US" altLang="zh-CN" sz="3200"/>
              <a:t>     Chapter 6  Considering Object</a:t>
            </a:r>
          </a:p>
        </p:txBody>
      </p:sp>
      <p:sp>
        <p:nvSpPr>
          <p:cNvPr id="152580" name="Rectangle 3"/>
          <p:cNvSpPr>
            <a:spLocks noGrp="1" noChangeArrowheads="1"/>
          </p:cNvSpPr>
          <p:nvPr>
            <p:ph type="body" idx="1"/>
          </p:nvPr>
        </p:nvSpPr>
        <p:spPr>
          <a:xfrm>
            <a:off x="755650" y="1916113"/>
            <a:ext cx="8388350" cy="4608512"/>
          </a:xfrm>
        </p:spPr>
        <p:txBody>
          <a:bodyPr/>
          <a:lstStyle/>
          <a:p>
            <a:pPr eaLnBrk="1" hangingPunct="1"/>
            <a:r>
              <a:rPr lang="zh-CN" altLang="en-US" b="1">
                <a:solidFill>
                  <a:schemeClr val="tx2"/>
                </a:solidFill>
              </a:rPr>
              <a:t>设计原则之三：</a:t>
            </a:r>
            <a:r>
              <a:rPr lang="zh-CN" altLang="en-US" b="1">
                <a:solidFill>
                  <a:srgbClr val="0000FF"/>
                </a:solidFill>
              </a:rPr>
              <a:t>开闭原则</a:t>
            </a:r>
            <a:endParaRPr lang="en-US" altLang="zh-CN" b="1" u="sng">
              <a:solidFill>
                <a:srgbClr val="0033CC"/>
              </a:solidFill>
            </a:endParaRPr>
          </a:p>
          <a:p>
            <a:pPr eaLnBrk="1" hangingPunct="1">
              <a:buFontTx/>
              <a:buNone/>
            </a:pPr>
            <a:r>
              <a:rPr lang="zh-CN" altLang="en-US" b="1">
                <a:solidFill>
                  <a:srgbClr val="0033CC"/>
                </a:solidFill>
              </a:rPr>
              <a:t>（</a:t>
            </a:r>
            <a:r>
              <a:rPr lang="en-US" altLang="zh-CN" b="1">
                <a:solidFill>
                  <a:schemeClr val="tx2"/>
                </a:solidFill>
              </a:rPr>
              <a:t>Open-Close Principle</a:t>
            </a:r>
            <a:r>
              <a:rPr lang="zh-CN" altLang="en-US" b="1">
                <a:solidFill>
                  <a:schemeClr val="tx2"/>
                </a:solidFill>
              </a:rPr>
              <a:t>，</a:t>
            </a:r>
            <a:r>
              <a:rPr lang="en-US" altLang="zh-CN" b="1">
                <a:solidFill>
                  <a:schemeClr val="tx2"/>
                </a:solidFill>
              </a:rPr>
              <a:t> OCP</a:t>
            </a:r>
            <a:r>
              <a:rPr lang="zh-CN" altLang="en-US" b="1">
                <a:solidFill>
                  <a:srgbClr val="0033CC"/>
                </a:solidFill>
              </a:rPr>
              <a:t>）</a:t>
            </a:r>
            <a:endParaRPr lang="en-US" altLang="zh-CN" b="1">
              <a:solidFill>
                <a:srgbClr val="0033CC"/>
              </a:solidFill>
            </a:endParaRPr>
          </a:p>
          <a:p>
            <a:pPr eaLnBrk="1" hangingPunct="1"/>
            <a:endParaRPr lang="en-US" altLang="zh-CN"/>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8ADF6C1-B4F8-4AEB-B7FD-F744A8F4EF7A}" type="slidenum">
              <a:rPr kumimoji="0" lang="en-US" altLang="zh-CN" sz="2600">
                <a:solidFill>
                  <a:schemeClr val="bg1"/>
                </a:solidFill>
              </a:rPr>
              <a:pPr>
                <a:spcBef>
                  <a:spcPct val="0"/>
                </a:spcBef>
                <a:buClrTx/>
                <a:buSzTx/>
                <a:buFontTx/>
                <a:buNone/>
              </a:pPr>
              <a:t>83</a:t>
            </a:fld>
            <a:endParaRPr kumimoji="0" lang="en-US" altLang="zh-CN" sz="2600">
              <a:solidFill>
                <a:schemeClr val="bg1"/>
              </a:solidFill>
            </a:endParaRPr>
          </a:p>
        </p:txBody>
      </p:sp>
      <p:sp>
        <p:nvSpPr>
          <p:cNvPr id="154627" name="Rectangle 2"/>
          <p:cNvSpPr>
            <a:spLocks noGrp="1" noChangeArrowheads="1"/>
          </p:cNvSpPr>
          <p:nvPr>
            <p:ph type="title"/>
          </p:nvPr>
        </p:nvSpPr>
        <p:spPr/>
        <p:txBody>
          <a:bodyPr/>
          <a:lstStyle/>
          <a:p>
            <a:pPr eaLnBrk="1" hangingPunct="1"/>
            <a:r>
              <a:rPr lang="en-US" altLang="zh-CN" sz="3200"/>
              <a:t>     Chapter 6  Considering Object</a:t>
            </a:r>
          </a:p>
        </p:txBody>
      </p:sp>
      <p:sp>
        <p:nvSpPr>
          <p:cNvPr id="154628" name="Rectangle 3"/>
          <p:cNvSpPr>
            <a:spLocks noGrp="1" noChangeArrowheads="1"/>
          </p:cNvSpPr>
          <p:nvPr>
            <p:ph type="body" idx="1"/>
          </p:nvPr>
        </p:nvSpPr>
        <p:spPr>
          <a:xfrm>
            <a:off x="755650" y="1916113"/>
            <a:ext cx="8388350" cy="4608512"/>
          </a:xfrm>
        </p:spPr>
        <p:txBody>
          <a:bodyPr/>
          <a:lstStyle/>
          <a:p>
            <a:pPr eaLnBrk="1" hangingPunct="1"/>
            <a:r>
              <a:rPr lang="zh-CN" altLang="en-US" b="1">
                <a:solidFill>
                  <a:schemeClr val="tx2"/>
                </a:solidFill>
              </a:rPr>
              <a:t>设计原则之四：</a:t>
            </a:r>
            <a:r>
              <a:rPr lang="zh-CN" altLang="en-US" b="1">
                <a:solidFill>
                  <a:srgbClr val="0000FF"/>
                </a:solidFill>
              </a:rPr>
              <a:t>替换原则</a:t>
            </a:r>
            <a:endParaRPr lang="en-US" altLang="zh-CN" b="1" u="sng">
              <a:solidFill>
                <a:srgbClr val="0000FF"/>
              </a:solidFill>
            </a:endParaRPr>
          </a:p>
          <a:p>
            <a:pPr eaLnBrk="1" hangingPunct="1">
              <a:buFontTx/>
              <a:buNone/>
            </a:pPr>
            <a:r>
              <a:rPr lang="zh-CN" altLang="en-US" b="1">
                <a:solidFill>
                  <a:srgbClr val="0033CC"/>
                </a:solidFill>
              </a:rPr>
              <a:t>（</a:t>
            </a:r>
            <a:r>
              <a:rPr kumimoji="0" lang="en-US" altLang="zh-CN" b="1">
                <a:solidFill>
                  <a:schemeClr val="tx2"/>
                </a:solidFill>
              </a:rPr>
              <a:t>The Liskov substitution principle </a:t>
            </a:r>
            <a:r>
              <a:rPr kumimoji="0" lang="zh-CN" altLang="en-US" b="1">
                <a:solidFill>
                  <a:schemeClr val="tx2"/>
                </a:solidFill>
              </a:rPr>
              <a:t>，</a:t>
            </a:r>
            <a:r>
              <a:rPr kumimoji="0" lang="en-US" altLang="zh-CN" b="1">
                <a:solidFill>
                  <a:schemeClr val="tx2"/>
                </a:solidFill>
              </a:rPr>
              <a:t> LSP </a:t>
            </a:r>
            <a:r>
              <a:rPr lang="zh-CN" altLang="en-US" b="1">
                <a:solidFill>
                  <a:srgbClr val="0033CC"/>
                </a:solidFill>
              </a:rPr>
              <a:t>）</a:t>
            </a:r>
            <a:endParaRPr lang="en-US" altLang="zh-CN" b="1">
              <a:solidFill>
                <a:srgbClr val="0033CC"/>
              </a:solidFill>
            </a:endParaRPr>
          </a:p>
          <a:p>
            <a:pPr eaLnBrk="1" hangingPunct="1"/>
            <a:endParaRPr lang="en-US" altLang="zh-CN"/>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78BE234-7229-463D-BCD6-1C6FB74354A0}" type="slidenum">
              <a:rPr kumimoji="0" lang="en-US" altLang="zh-CN" sz="2600">
                <a:solidFill>
                  <a:schemeClr val="bg1"/>
                </a:solidFill>
              </a:rPr>
              <a:pPr>
                <a:spcBef>
                  <a:spcPct val="0"/>
                </a:spcBef>
                <a:buClrTx/>
                <a:buSzTx/>
                <a:buFontTx/>
                <a:buNone/>
              </a:pPr>
              <a:t>84</a:t>
            </a:fld>
            <a:endParaRPr kumimoji="0" lang="en-US" altLang="zh-CN" sz="2600">
              <a:solidFill>
                <a:schemeClr val="bg1"/>
              </a:solidFill>
            </a:endParaRPr>
          </a:p>
        </p:txBody>
      </p:sp>
      <p:sp>
        <p:nvSpPr>
          <p:cNvPr id="156675" name="Rectangle 2"/>
          <p:cNvSpPr>
            <a:spLocks noGrp="1" noChangeArrowheads="1"/>
          </p:cNvSpPr>
          <p:nvPr>
            <p:ph type="title"/>
          </p:nvPr>
        </p:nvSpPr>
        <p:spPr/>
        <p:txBody>
          <a:bodyPr/>
          <a:lstStyle/>
          <a:p>
            <a:pPr eaLnBrk="1" hangingPunct="1"/>
            <a:r>
              <a:rPr lang="en-US" altLang="zh-CN" sz="3200"/>
              <a:t>     Chapter 6  Considering Object</a:t>
            </a:r>
          </a:p>
        </p:txBody>
      </p:sp>
      <p:sp>
        <p:nvSpPr>
          <p:cNvPr id="156676" name="Rectangle 3"/>
          <p:cNvSpPr>
            <a:spLocks noGrp="1" noChangeArrowheads="1"/>
          </p:cNvSpPr>
          <p:nvPr>
            <p:ph type="body" idx="1"/>
          </p:nvPr>
        </p:nvSpPr>
        <p:spPr>
          <a:xfrm>
            <a:off x="755650" y="1916113"/>
            <a:ext cx="8388350" cy="4608512"/>
          </a:xfrm>
        </p:spPr>
        <p:txBody>
          <a:bodyPr/>
          <a:lstStyle/>
          <a:p>
            <a:pPr eaLnBrk="1" hangingPunct="1"/>
            <a:r>
              <a:rPr lang="zh-CN" altLang="en-US" b="1">
                <a:solidFill>
                  <a:schemeClr val="tx2"/>
                </a:solidFill>
              </a:rPr>
              <a:t>设计原则之五：</a:t>
            </a:r>
            <a:r>
              <a:rPr kumimoji="0" lang="zh-CN" altLang="en-US" b="1">
                <a:solidFill>
                  <a:srgbClr val="0000FF"/>
                </a:solidFill>
              </a:rPr>
              <a:t>依赖倒置原则</a:t>
            </a:r>
            <a:endParaRPr lang="en-US" altLang="zh-CN" b="1" u="sng">
              <a:solidFill>
                <a:srgbClr val="0000FF"/>
              </a:solidFill>
            </a:endParaRPr>
          </a:p>
          <a:p>
            <a:pPr eaLnBrk="1" hangingPunct="1">
              <a:buFontTx/>
              <a:buNone/>
            </a:pPr>
            <a:r>
              <a:rPr lang="zh-CN" altLang="en-US" b="1">
                <a:solidFill>
                  <a:srgbClr val="0033CC"/>
                </a:solidFill>
              </a:rPr>
              <a:t>（</a:t>
            </a:r>
            <a:r>
              <a:rPr lang="en-US" altLang="zh-CN" b="1">
                <a:solidFill>
                  <a:schemeClr val="tx2"/>
                </a:solidFill>
              </a:rPr>
              <a:t> </a:t>
            </a:r>
            <a:r>
              <a:rPr lang="zh-CN" altLang="en-US" b="1">
                <a:solidFill>
                  <a:srgbClr val="0033CC"/>
                </a:solidFill>
              </a:rPr>
              <a:t>）</a:t>
            </a:r>
            <a:endParaRPr lang="en-US" altLang="zh-CN" b="1">
              <a:solidFill>
                <a:srgbClr val="0033CC"/>
              </a:solidFill>
            </a:endParaRPr>
          </a:p>
          <a:p>
            <a:pPr eaLnBrk="1" hangingPunct="1"/>
            <a:endParaRPr lang="en-US" altLang="zh-CN"/>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292E0E8-8A4A-490D-AC61-789B6EB87D8C}" type="slidenum">
              <a:rPr kumimoji="0" lang="en-US" altLang="zh-CN" sz="2600">
                <a:solidFill>
                  <a:schemeClr val="bg1"/>
                </a:solidFill>
              </a:rPr>
              <a:pPr>
                <a:spcBef>
                  <a:spcPct val="0"/>
                </a:spcBef>
                <a:buClrTx/>
                <a:buSzTx/>
                <a:buFontTx/>
                <a:buNone/>
              </a:pPr>
              <a:t>85</a:t>
            </a:fld>
            <a:endParaRPr kumimoji="0" lang="en-US" altLang="zh-CN" sz="2600">
              <a:solidFill>
                <a:schemeClr val="bg1"/>
              </a:solidFill>
            </a:endParaRPr>
          </a:p>
        </p:txBody>
      </p:sp>
      <p:sp>
        <p:nvSpPr>
          <p:cNvPr id="158723" name="Rectangle 2"/>
          <p:cNvSpPr>
            <a:spLocks noGrp="1" noChangeArrowheads="1"/>
          </p:cNvSpPr>
          <p:nvPr>
            <p:ph type="title"/>
          </p:nvPr>
        </p:nvSpPr>
        <p:spPr/>
        <p:txBody>
          <a:bodyPr/>
          <a:lstStyle/>
          <a:p>
            <a:pPr eaLnBrk="1" hangingPunct="1"/>
            <a:r>
              <a:rPr lang="en-US" altLang="zh-CN" sz="3200"/>
              <a:t>     Chapter 6  Considering Object</a:t>
            </a:r>
          </a:p>
        </p:txBody>
      </p:sp>
      <p:sp>
        <p:nvSpPr>
          <p:cNvPr id="158724" name="Rectangle 3"/>
          <p:cNvSpPr>
            <a:spLocks noGrp="1" noChangeArrowheads="1"/>
          </p:cNvSpPr>
          <p:nvPr>
            <p:ph type="body" idx="1"/>
          </p:nvPr>
        </p:nvSpPr>
        <p:spPr>
          <a:xfrm>
            <a:off x="755650" y="1916113"/>
            <a:ext cx="8388350" cy="4608512"/>
          </a:xfrm>
        </p:spPr>
        <p:txBody>
          <a:bodyPr/>
          <a:lstStyle/>
          <a:p>
            <a:pPr eaLnBrk="1" hangingPunct="1"/>
            <a:r>
              <a:rPr lang="zh-CN" altLang="en-US" b="1">
                <a:solidFill>
                  <a:schemeClr val="tx2"/>
                </a:solidFill>
              </a:rPr>
              <a:t>设计原则之六：</a:t>
            </a:r>
            <a:r>
              <a:rPr kumimoji="0" lang="zh-CN" altLang="en-US" b="1">
                <a:solidFill>
                  <a:srgbClr val="0000FF"/>
                </a:solidFill>
              </a:rPr>
              <a:t>接口隔离原则</a:t>
            </a:r>
            <a:endParaRPr lang="en-US" altLang="zh-CN" b="1" u="sng">
              <a:solidFill>
                <a:srgbClr val="0000FF"/>
              </a:solidFill>
            </a:endParaRPr>
          </a:p>
          <a:p>
            <a:pPr eaLnBrk="1" hangingPunct="1">
              <a:buFontTx/>
              <a:buNone/>
            </a:pPr>
            <a:r>
              <a:rPr lang="zh-CN" altLang="en-US" b="1">
                <a:solidFill>
                  <a:srgbClr val="0033CC"/>
                </a:solidFill>
              </a:rPr>
              <a:t>（</a:t>
            </a:r>
            <a:r>
              <a:rPr lang="en-US" altLang="zh-CN" b="1">
                <a:solidFill>
                  <a:schemeClr val="tx2"/>
                </a:solidFill>
              </a:rPr>
              <a:t> </a:t>
            </a:r>
            <a:r>
              <a:rPr lang="zh-CN" altLang="en-US" b="1">
                <a:solidFill>
                  <a:srgbClr val="0033CC"/>
                </a:solidFill>
              </a:rPr>
              <a:t>）</a:t>
            </a:r>
            <a:endParaRPr lang="en-US" altLang="zh-CN" b="1">
              <a:solidFill>
                <a:srgbClr val="0033CC"/>
              </a:solidFill>
            </a:endParaRPr>
          </a:p>
          <a:p>
            <a:pPr eaLnBrk="1" hangingPunct="1"/>
            <a:endParaRPr lang="en-US" altLang="zh-CN"/>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07A1BA2-4A58-4E38-98AB-04976F0A6F16}" type="slidenum">
              <a:rPr kumimoji="0" lang="en-US" altLang="zh-CN" sz="2600">
                <a:solidFill>
                  <a:schemeClr val="bg1"/>
                </a:solidFill>
              </a:rPr>
              <a:pPr>
                <a:spcBef>
                  <a:spcPct val="0"/>
                </a:spcBef>
                <a:buClrTx/>
                <a:buSzTx/>
                <a:buFontTx/>
                <a:buNone/>
              </a:pPr>
              <a:t>86</a:t>
            </a:fld>
            <a:endParaRPr kumimoji="0" lang="en-US" altLang="zh-CN" sz="2600">
              <a:solidFill>
                <a:schemeClr val="bg1"/>
              </a:solidFill>
            </a:endParaRPr>
          </a:p>
        </p:txBody>
      </p:sp>
      <p:sp>
        <p:nvSpPr>
          <p:cNvPr id="160771" name="Rectangle 2"/>
          <p:cNvSpPr>
            <a:spLocks noGrp="1" noChangeArrowheads="1"/>
          </p:cNvSpPr>
          <p:nvPr>
            <p:ph type="title"/>
          </p:nvPr>
        </p:nvSpPr>
        <p:spPr/>
        <p:txBody>
          <a:bodyPr/>
          <a:lstStyle/>
          <a:p>
            <a:pPr eaLnBrk="1" hangingPunct="1"/>
            <a:r>
              <a:rPr lang="en-US" altLang="zh-CN" sz="3200"/>
              <a:t>     Chapter 6  Considering Object</a:t>
            </a:r>
          </a:p>
        </p:txBody>
      </p:sp>
      <p:sp>
        <p:nvSpPr>
          <p:cNvPr id="160772" name="Rectangle 3"/>
          <p:cNvSpPr>
            <a:spLocks noGrp="1" noChangeArrowheads="1"/>
          </p:cNvSpPr>
          <p:nvPr>
            <p:ph type="body" idx="1"/>
          </p:nvPr>
        </p:nvSpPr>
        <p:spPr>
          <a:xfrm>
            <a:off x="755650" y="1700213"/>
            <a:ext cx="8388350" cy="5157787"/>
          </a:xfrm>
        </p:spPr>
        <p:txBody>
          <a:bodyPr/>
          <a:lstStyle/>
          <a:p>
            <a:pPr eaLnBrk="1" hangingPunct="1">
              <a:spcBef>
                <a:spcPct val="0"/>
              </a:spcBef>
            </a:pPr>
            <a:r>
              <a:rPr lang="zh-CN" altLang="en-US" b="1">
                <a:solidFill>
                  <a:schemeClr val="tx2"/>
                </a:solidFill>
              </a:rPr>
              <a:t>设计原则之七：</a:t>
            </a:r>
            <a:r>
              <a:rPr lang="zh-CN" altLang="en-US" b="1">
                <a:solidFill>
                  <a:srgbClr val="0033CC"/>
                </a:solidFill>
              </a:rPr>
              <a:t>迪米特法则</a:t>
            </a:r>
            <a:endParaRPr lang="en-US" altLang="zh-CN" b="1">
              <a:solidFill>
                <a:srgbClr val="0033CC"/>
              </a:solidFill>
            </a:endParaRPr>
          </a:p>
          <a:p>
            <a:pPr eaLnBrk="1" hangingPunct="1">
              <a:spcBef>
                <a:spcPct val="0"/>
              </a:spcBef>
              <a:buFontTx/>
              <a:buNone/>
            </a:pPr>
            <a:r>
              <a:rPr lang="zh-CN" altLang="en-US" b="1">
                <a:solidFill>
                  <a:srgbClr val="0033CC"/>
                </a:solidFill>
              </a:rPr>
              <a:t>   （</a:t>
            </a:r>
            <a:r>
              <a:rPr lang="en-US" altLang="zh-CN" b="1">
                <a:solidFill>
                  <a:srgbClr val="0033CC"/>
                </a:solidFill>
              </a:rPr>
              <a:t>Law of Demeter,LoD</a:t>
            </a:r>
            <a:r>
              <a:rPr lang="zh-CN" altLang="en-US" b="1">
                <a:solidFill>
                  <a:srgbClr val="0033CC"/>
                </a:solidFill>
              </a:rPr>
              <a:t>）</a:t>
            </a:r>
            <a:endParaRPr lang="en-US" altLang="zh-CN" b="1">
              <a:solidFill>
                <a:srgbClr val="0033CC"/>
              </a:solidFill>
            </a:endParaRPr>
          </a:p>
          <a:p>
            <a:pPr lvl="1" eaLnBrk="1" hangingPunct="1"/>
            <a:r>
              <a:rPr lang="zh-CN" altLang="en-US"/>
              <a:t>含义：一个软件实体应当尽可能少地与其他实体发生相互作用。</a:t>
            </a:r>
            <a:endParaRPr lang="en-US" altLang="zh-CN"/>
          </a:p>
          <a:p>
            <a:pPr lvl="1" eaLnBrk="1" hangingPunct="1"/>
            <a:r>
              <a:rPr lang="zh-CN" altLang="en-US"/>
              <a:t>核心思想：该法则要求在设计系统时，尽量创建松耦合的类，即“</a:t>
            </a:r>
            <a:r>
              <a:rPr lang="zh-CN" altLang="en-US" b="1">
                <a:solidFill>
                  <a:srgbClr val="0000FF"/>
                </a:solidFill>
              </a:rPr>
              <a:t>尽量不直接与陌生人说话</a:t>
            </a:r>
            <a:r>
              <a:rPr lang="zh-CN" altLang="en-US"/>
              <a:t>”。（中介者模式）</a:t>
            </a:r>
            <a:endParaRPr lang="en-US" altLang="zh-CN"/>
          </a:p>
          <a:p>
            <a:pPr lvl="1" eaLnBrk="1" hangingPunct="1"/>
            <a:r>
              <a:rPr lang="zh-CN" altLang="en-US"/>
              <a:t>举例：某软件公司开发的</a:t>
            </a:r>
            <a:r>
              <a:rPr lang="en-US" altLang="zh-CN"/>
              <a:t>CRM(</a:t>
            </a:r>
            <a:r>
              <a:rPr lang="zh-CN" altLang="en-US"/>
              <a:t>客户关系管理</a:t>
            </a:r>
            <a:r>
              <a:rPr lang="en-US" altLang="zh-CN"/>
              <a:t>)</a:t>
            </a:r>
            <a:r>
              <a:rPr lang="zh-CN" altLang="en-US"/>
              <a:t>系统，包含很多业务操作窗口，这些窗口中，某些界面控件之间存在复杂的交互关系，一个控件事件的触发将导致多个其他界面控件产生响应。例如当一个按钮</a:t>
            </a:r>
            <a:r>
              <a:rPr lang="en-US" altLang="zh-CN"/>
              <a:t>(Button)</a:t>
            </a:r>
            <a:r>
              <a:rPr lang="zh-CN" altLang="en-US"/>
              <a:t>被单击时，对应的列表框</a:t>
            </a:r>
            <a:r>
              <a:rPr lang="en-US" altLang="zh-CN"/>
              <a:t>(List)</a:t>
            </a:r>
            <a:r>
              <a:rPr lang="zh-CN" altLang="en-US"/>
              <a:t>、组合框</a:t>
            </a:r>
            <a:r>
              <a:rPr lang="en-US" altLang="zh-CN"/>
              <a:t>(ComboBox)</a:t>
            </a:r>
            <a:r>
              <a:rPr lang="zh-CN" altLang="en-US"/>
              <a:t>、文本框</a:t>
            </a:r>
            <a:r>
              <a:rPr lang="en-US" altLang="zh-CN"/>
              <a:t>(TextBox)</a:t>
            </a:r>
            <a:r>
              <a:rPr lang="zh-CN" altLang="en-US"/>
              <a:t>、文本标签</a:t>
            </a:r>
            <a:r>
              <a:rPr lang="en-US" altLang="zh-CN"/>
              <a:t>(Label)</a:t>
            </a:r>
            <a:r>
              <a:rPr lang="zh-CN" altLang="en-US"/>
              <a:t>等都将发生改变。如下图所示的是初始设计方案结构图：</a:t>
            </a:r>
            <a:endParaRPr lang="en-US" altLang="zh-CN"/>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14E6BE2-565D-4340-95F7-D39872568F8C}" type="slidenum">
              <a:rPr kumimoji="0" lang="en-US" altLang="zh-CN" sz="2600">
                <a:solidFill>
                  <a:schemeClr val="bg1"/>
                </a:solidFill>
              </a:rPr>
              <a:pPr>
                <a:spcBef>
                  <a:spcPct val="0"/>
                </a:spcBef>
                <a:buClrTx/>
                <a:buSzTx/>
                <a:buFontTx/>
                <a:buNone/>
              </a:pPr>
              <a:t>87</a:t>
            </a:fld>
            <a:endParaRPr kumimoji="0" lang="en-US" altLang="zh-CN" sz="2600">
              <a:solidFill>
                <a:schemeClr val="bg1"/>
              </a:solidFill>
            </a:endParaRPr>
          </a:p>
        </p:txBody>
      </p:sp>
      <p:sp>
        <p:nvSpPr>
          <p:cNvPr id="162819" name="Rectangle 2"/>
          <p:cNvSpPr>
            <a:spLocks noGrp="1" noChangeArrowheads="1"/>
          </p:cNvSpPr>
          <p:nvPr>
            <p:ph type="title"/>
          </p:nvPr>
        </p:nvSpPr>
        <p:spPr/>
        <p:txBody>
          <a:bodyPr/>
          <a:lstStyle/>
          <a:p>
            <a:pPr eaLnBrk="1" hangingPunct="1"/>
            <a:r>
              <a:rPr lang="en-US" altLang="zh-CN" sz="3200"/>
              <a:t>     Chapter 6  Considering Object</a:t>
            </a:r>
          </a:p>
        </p:txBody>
      </p:sp>
      <p:sp>
        <p:nvSpPr>
          <p:cNvPr id="162820" name="Rectangle 3"/>
          <p:cNvSpPr>
            <a:spLocks noGrp="1" noChangeArrowheads="1"/>
          </p:cNvSpPr>
          <p:nvPr>
            <p:ph type="body" idx="1"/>
          </p:nvPr>
        </p:nvSpPr>
        <p:spPr/>
        <p:txBody>
          <a:bodyPr/>
          <a:lstStyle/>
          <a:p>
            <a:pPr eaLnBrk="1" hangingPunct="1"/>
            <a:endParaRPr lang="zh-CN" altLang="zh-CN"/>
          </a:p>
        </p:txBody>
      </p:sp>
      <p:pic>
        <p:nvPicPr>
          <p:cNvPr id="16282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844675"/>
            <a:ext cx="8388350"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D9ACD52-888D-4871-A74B-6328EF5F88AD}" type="slidenum">
              <a:rPr kumimoji="0" lang="en-US" altLang="zh-CN" sz="2600">
                <a:solidFill>
                  <a:schemeClr val="bg1"/>
                </a:solidFill>
              </a:rPr>
              <a:pPr>
                <a:spcBef>
                  <a:spcPct val="0"/>
                </a:spcBef>
                <a:buClrTx/>
                <a:buSzTx/>
                <a:buFontTx/>
                <a:buNone/>
              </a:pPr>
              <a:t>88</a:t>
            </a:fld>
            <a:endParaRPr kumimoji="0" lang="en-US" altLang="zh-CN" sz="2600">
              <a:solidFill>
                <a:schemeClr val="bg1"/>
              </a:solidFill>
            </a:endParaRPr>
          </a:p>
        </p:txBody>
      </p:sp>
      <p:sp>
        <p:nvSpPr>
          <p:cNvPr id="164867" name="Rectangle 2"/>
          <p:cNvSpPr>
            <a:spLocks noGrp="1" noChangeArrowheads="1"/>
          </p:cNvSpPr>
          <p:nvPr>
            <p:ph type="title"/>
          </p:nvPr>
        </p:nvSpPr>
        <p:spPr/>
        <p:txBody>
          <a:bodyPr/>
          <a:lstStyle/>
          <a:p>
            <a:pPr eaLnBrk="1" hangingPunct="1"/>
            <a:r>
              <a:rPr lang="en-US" altLang="zh-CN" sz="3200"/>
              <a:t>     Chapter 6  Considering Object</a:t>
            </a:r>
          </a:p>
        </p:txBody>
      </p:sp>
      <p:sp>
        <p:nvSpPr>
          <p:cNvPr id="164868" name="Rectangle 3"/>
          <p:cNvSpPr>
            <a:spLocks noGrp="1" noChangeArrowheads="1"/>
          </p:cNvSpPr>
          <p:nvPr>
            <p:ph type="body" idx="1"/>
          </p:nvPr>
        </p:nvSpPr>
        <p:spPr>
          <a:xfrm>
            <a:off x="755650" y="1628775"/>
            <a:ext cx="8388350" cy="4968875"/>
          </a:xfrm>
        </p:spPr>
        <p:txBody>
          <a:bodyPr/>
          <a:lstStyle/>
          <a:p>
            <a:pPr lvl="1" eaLnBrk="1" hangingPunct="1">
              <a:spcBef>
                <a:spcPct val="0"/>
              </a:spcBef>
            </a:pPr>
            <a:r>
              <a:rPr lang="zh-CN" altLang="en-US" b="1" dirty="0">
                <a:solidFill>
                  <a:schemeClr val="tx2"/>
                </a:solidFill>
              </a:rPr>
              <a:t>上图的问题：由于界面控件之间的交互关系复杂，导致在</a:t>
            </a:r>
            <a:r>
              <a:rPr lang="zh-CN" altLang="en-US" b="1" u="sng" dirty="0">
                <a:solidFill>
                  <a:srgbClr val="0000FF"/>
                </a:solidFill>
              </a:rPr>
              <a:t>该窗口中增加新的界面控件时需要修改与之交互的其他控件的源代码，可能就彼此产生影响，系统扩展性差</a:t>
            </a:r>
            <a:r>
              <a:rPr lang="zh-CN" altLang="en-US" b="1" dirty="0">
                <a:solidFill>
                  <a:schemeClr val="tx2"/>
                </a:solidFill>
              </a:rPr>
              <a:t>，也不便于增加和删除新控件。</a:t>
            </a:r>
            <a:endParaRPr lang="en-US" altLang="zh-CN" b="1" dirty="0">
              <a:solidFill>
                <a:schemeClr val="tx2"/>
              </a:solidFill>
            </a:endParaRPr>
          </a:p>
          <a:p>
            <a:pPr lvl="1" eaLnBrk="1" hangingPunct="1">
              <a:spcBef>
                <a:spcPct val="0"/>
              </a:spcBef>
            </a:pPr>
            <a:r>
              <a:rPr lang="zh-CN" altLang="en-US" b="1" dirty="0">
                <a:solidFill>
                  <a:schemeClr val="tx2"/>
                </a:solidFill>
              </a:rPr>
              <a:t>设计思路：引入一个专门用于控制界面控件交互的中间类</a:t>
            </a:r>
            <a:r>
              <a:rPr lang="en-US" altLang="zh-CN" b="1" dirty="0">
                <a:solidFill>
                  <a:schemeClr val="tx2"/>
                </a:solidFill>
              </a:rPr>
              <a:t>(Mediator)</a:t>
            </a:r>
            <a:r>
              <a:rPr lang="zh-CN" altLang="en-US" b="1" dirty="0">
                <a:solidFill>
                  <a:schemeClr val="tx2"/>
                </a:solidFill>
              </a:rPr>
              <a:t>来降低界面控件之间的耦合度。引入中间类之后，界面控件之间不再发生直接引用，而是将请求先转发给中间类，再用中间类来完成对其他控件的调用。当需要增加或删除新的控件时，只需要修改中间类即可，无需修改新增控件和已有控件的源代码。</a:t>
            </a:r>
            <a:endParaRPr lang="en-US" altLang="zh-CN" b="1" dirty="0">
              <a:solidFill>
                <a:schemeClr val="tx2"/>
              </a:solidFill>
            </a:endParaRPr>
          </a:p>
          <a:p>
            <a:pPr lvl="1" eaLnBrk="1" hangingPunct="1">
              <a:spcBef>
                <a:spcPct val="0"/>
              </a:spcBef>
            </a:pPr>
            <a:r>
              <a:rPr lang="zh-CN" altLang="en-US" b="1" dirty="0">
                <a:solidFill>
                  <a:schemeClr val="tx2"/>
                </a:solidFill>
              </a:rPr>
              <a:t>这是</a:t>
            </a:r>
            <a:r>
              <a:rPr lang="zh-CN" altLang="en-US" b="1" dirty="0">
                <a:solidFill>
                  <a:srgbClr val="0000FF"/>
                </a:solidFill>
              </a:rPr>
              <a:t>中介者模式</a:t>
            </a:r>
            <a:r>
              <a:rPr lang="zh-CN" altLang="en-US" b="1" dirty="0">
                <a:solidFill>
                  <a:schemeClr val="tx2"/>
                </a:solidFill>
              </a:rPr>
              <a:t>的基本思路：网状结构变为星型结构，把复杂的多对多关系降低为不太复杂的中心式结构。</a:t>
            </a:r>
            <a:endParaRPr lang="en-US" altLang="zh-CN" b="1" dirty="0">
              <a:solidFill>
                <a:schemeClr val="tx2"/>
              </a:solidFill>
            </a:endParaRPr>
          </a:p>
          <a:p>
            <a:pPr lvl="1" eaLnBrk="1" hangingPunct="1">
              <a:spcBef>
                <a:spcPct val="0"/>
              </a:spcBef>
            </a:pPr>
            <a:r>
              <a:rPr lang="zh-CN" altLang="en-US" b="1" dirty="0"/>
              <a:t>重构后的结果如下图：</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F4AAE22-0B60-4FE6-818B-EAC6FBF9B474}" type="slidenum">
              <a:rPr kumimoji="0" lang="en-US" altLang="zh-CN" sz="2600">
                <a:solidFill>
                  <a:schemeClr val="bg1"/>
                </a:solidFill>
              </a:rPr>
              <a:pPr>
                <a:spcBef>
                  <a:spcPct val="0"/>
                </a:spcBef>
                <a:buClrTx/>
                <a:buSzTx/>
                <a:buFontTx/>
                <a:buNone/>
              </a:pPr>
              <a:t>89</a:t>
            </a:fld>
            <a:endParaRPr kumimoji="0" lang="en-US" altLang="zh-CN" sz="2600">
              <a:solidFill>
                <a:schemeClr val="bg1"/>
              </a:solidFill>
            </a:endParaRPr>
          </a:p>
        </p:txBody>
      </p:sp>
      <p:sp>
        <p:nvSpPr>
          <p:cNvPr id="166915" name="Rectangle 2"/>
          <p:cNvSpPr>
            <a:spLocks noGrp="1" noChangeArrowheads="1"/>
          </p:cNvSpPr>
          <p:nvPr>
            <p:ph type="title"/>
          </p:nvPr>
        </p:nvSpPr>
        <p:spPr/>
        <p:txBody>
          <a:bodyPr/>
          <a:lstStyle/>
          <a:p>
            <a:pPr eaLnBrk="1" hangingPunct="1"/>
            <a:r>
              <a:rPr lang="en-US" altLang="zh-CN" sz="3200"/>
              <a:t>     Chapter 6  Considering Object</a:t>
            </a:r>
          </a:p>
        </p:txBody>
      </p:sp>
      <p:sp>
        <p:nvSpPr>
          <p:cNvPr id="166916" name="Rectangle 3"/>
          <p:cNvSpPr>
            <a:spLocks noGrp="1" noChangeArrowheads="1"/>
          </p:cNvSpPr>
          <p:nvPr>
            <p:ph type="body" idx="1"/>
          </p:nvPr>
        </p:nvSpPr>
        <p:spPr/>
        <p:txBody>
          <a:bodyPr/>
          <a:lstStyle/>
          <a:p>
            <a:pPr eaLnBrk="1" hangingPunct="1"/>
            <a:endParaRPr lang="zh-CN" altLang="zh-CN"/>
          </a:p>
        </p:txBody>
      </p:sp>
      <p:pic>
        <p:nvPicPr>
          <p:cNvPr id="1669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700213"/>
            <a:ext cx="8388350" cy="515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ACB2235-4BCE-4947-96EC-C09CD94D3F0F}" type="slidenum">
              <a:rPr kumimoji="0" lang="en-US" altLang="zh-CN" sz="2600">
                <a:solidFill>
                  <a:schemeClr val="bg1"/>
                </a:solidFill>
              </a:rPr>
              <a:pPr>
                <a:spcBef>
                  <a:spcPct val="0"/>
                </a:spcBef>
                <a:buClrTx/>
                <a:buSzTx/>
                <a:buFontTx/>
                <a:buNone/>
              </a:pPr>
              <a:t>9</a:t>
            </a:fld>
            <a:endParaRPr kumimoji="0" lang="en-US" altLang="zh-CN" sz="2600">
              <a:solidFill>
                <a:schemeClr val="bg1"/>
              </a:solidFill>
            </a:endParaRPr>
          </a:p>
        </p:txBody>
      </p:sp>
      <p:sp>
        <p:nvSpPr>
          <p:cNvPr id="16387" name="Rectangle 2"/>
          <p:cNvSpPr>
            <a:spLocks noGrp="1" noChangeArrowheads="1"/>
          </p:cNvSpPr>
          <p:nvPr>
            <p:ph type="title"/>
          </p:nvPr>
        </p:nvSpPr>
        <p:spPr/>
        <p:txBody>
          <a:bodyPr/>
          <a:lstStyle/>
          <a:p>
            <a:pPr eaLnBrk="1" hangingPunct="1"/>
            <a:r>
              <a:rPr lang="en-US" altLang="zh-CN" sz="3200"/>
              <a:t>     Chapter 6  Considering Object</a:t>
            </a:r>
          </a:p>
        </p:txBody>
      </p:sp>
      <p:sp>
        <p:nvSpPr>
          <p:cNvPr id="16388"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dirty="0">
                <a:solidFill>
                  <a:schemeClr val="bg2"/>
                </a:solidFill>
                <a:cs typeface="Arial" panose="020B0604020202020204" pitchFamily="34" charset="0"/>
                <a:sym typeface="Wingdings 2" panose="05020102010507070707" pitchFamily="18" charset="2"/>
              </a:rPr>
              <a:t>   A: behavior: ( action or transformation performed</a:t>
            </a:r>
          </a:p>
          <a:p>
            <a:pPr eaLnBrk="1" hangingPunct="1">
              <a:buFontTx/>
              <a:buNone/>
            </a:pPr>
            <a:r>
              <a:rPr lang="en-US" altLang="zh-CN" sz="2400" b="1" dirty="0">
                <a:solidFill>
                  <a:schemeClr val="bg2"/>
                </a:solidFill>
                <a:cs typeface="Arial" panose="020B0604020202020204" pitchFamily="34" charset="0"/>
                <a:sym typeface="Wingdings 2" panose="05020102010507070707" pitchFamily="18" charset="2"/>
              </a:rPr>
              <a:t>                           actively or passively by an object )</a:t>
            </a:r>
          </a:p>
          <a:p>
            <a:pPr eaLnBrk="1" hangingPunct="1">
              <a:buFontTx/>
              <a:buNone/>
            </a:pPr>
            <a:r>
              <a:rPr lang="en-US" altLang="zh-CN" sz="2400" b="1" dirty="0">
                <a:solidFill>
                  <a:schemeClr val="bg2"/>
                </a:solidFill>
                <a:cs typeface="Arial" panose="020B0604020202020204" pitchFamily="34" charset="0"/>
                <a:sym typeface="Wingdings 2" panose="05020102010507070707" pitchFamily="18" charset="2"/>
              </a:rPr>
              <a:t>   B: method: ( a specific implementation of an operation</a:t>
            </a:r>
          </a:p>
          <a:p>
            <a:pPr eaLnBrk="1" hangingPunct="1">
              <a:buFontTx/>
              <a:buNone/>
            </a:pPr>
            <a:r>
              <a:rPr lang="en-US" altLang="zh-CN" sz="2400" b="1" dirty="0">
                <a:solidFill>
                  <a:schemeClr val="bg2"/>
                </a:solidFill>
                <a:cs typeface="Arial" panose="020B0604020202020204" pitchFamily="34" charset="0"/>
                <a:sym typeface="Wingdings 2" panose="05020102010507070707" pitchFamily="18" charset="2"/>
              </a:rPr>
              <a:t>                          for a certain class )</a:t>
            </a:r>
          </a:p>
          <a:p>
            <a:pPr eaLnBrk="1" hangingPunct="1">
              <a:buFontTx/>
              <a:buNone/>
            </a:pPr>
            <a:r>
              <a:rPr lang="en-US" altLang="zh-CN" sz="2400" b="1" dirty="0">
                <a:solidFill>
                  <a:schemeClr val="bg2"/>
                </a:solidFill>
                <a:cs typeface="Arial" panose="020B0604020202020204" pitchFamily="34" charset="0"/>
                <a:sym typeface="Wingdings 2" panose="05020102010507070707" pitchFamily="18" charset="2"/>
              </a:rPr>
              <a:t>   C: note: X: in </a:t>
            </a:r>
            <a:r>
              <a:rPr lang="en-US" altLang="zh-CN" sz="2400" b="1" u="sng" dirty="0">
                <a:solidFill>
                  <a:srgbClr val="0000FF"/>
                </a:solidFill>
              </a:rPr>
              <a:t>polymorphism</a:t>
            </a:r>
            <a:r>
              <a:rPr lang="en-US" altLang="zh-CN" sz="2400" b="1" dirty="0"/>
              <a:t>, one behavior has several</a:t>
            </a:r>
          </a:p>
          <a:p>
            <a:pPr eaLnBrk="1" hangingPunct="1">
              <a:buFontTx/>
              <a:buNone/>
            </a:pPr>
            <a:r>
              <a:rPr lang="en-US" altLang="zh-CN" sz="2400" b="1" dirty="0"/>
              <a:t>                      methods </a:t>
            </a:r>
          </a:p>
          <a:p>
            <a:pPr eaLnBrk="1" hangingPunct="1">
              <a:buFontTx/>
              <a:buNone/>
            </a:pPr>
            <a:r>
              <a:rPr lang="en-US" altLang="zh-CN" sz="2400" b="1" dirty="0"/>
              <a:t>                  Y: </a:t>
            </a:r>
            <a:r>
              <a:rPr lang="en-US" altLang="zh-CN" sz="2400" b="1" dirty="0">
                <a:solidFill>
                  <a:schemeClr val="bg2"/>
                </a:solidFill>
                <a:cs typeface="Arial" panose="020B0604020202020204" pitchFamily="34" charset="0"/>
                <a:sym typeface="Wingdings 2" panose="05020102010507070707" pitchFamily="18" charset="2"/>
              </a:rPr>
              <a:t>in </a:t>
            </a:r>
            <a:r>
              <a:rPr lang="en-US" altLang="zh-CN" sz="2400" b="1" u="sng" dirty="0">
                <a:solidFill>
                  <a:srgbClr val="0000FF"/>
                </a:solidFill>
              </a:rPr>
              <a:t>polymorphism</a:t>
            </a:r>
            <a:r>
              <a:rPr lang="en-US" altLang="zh-CN" sz="2400" b="1" dirty="0"/>
              <a:t>, new classes can be</a:t>
            </a:r>
          </a:p>
          <a:p>
            <a:pPr eaLnBrk="1" hangingPunct="1">
              <a:buFontTx/>
              <a:buNone/>
            </a:pPr>
            <a:r>
              <a:rPr lang="en-US" altLang="zh-CN" sz="2400" b="1" dirty="0"/>
              <a:t>                      added easily </a:t>
            </a:r>
            <a:r>
              <a:rPr lang="en-US" altLang="zh-CN" sz="2400" b="1" u="sng" dirty="0">
                <a:solidFill>
                  <a:srgbClr val="0000FF"/>
                </a:solidFill>
              </a:rPr>
              <a:t>(P291,Fig6.3)</a:t>
            </a:r>
            <a:endParaRPr lang="en-US" altLang="zh-CN" sz="2400" b="1" u="sng" dirty="0">
              <a:solidFill>
                <a:srgbClr val="0000FF"/>
              </a:solidFill>
              <a:sym typeface="Wingdings 2" panose="05020102010507070707" pitchFamily="18" charset="2"/>
            </a:endParaRPr>
          </a:p>
          <a:p>
            <a:pPr eaLnBrk="1" hangingPunct="1">
              <a:buFontTx/>
              <a:buNone/>
            </a:pPr>
            <a:r>
              <a:rPr lang="en-US" altLang="zh-CN" sz="1800" b="1" dirty="0">
                <a:solidFill>
                  <a:schemeClr val="bg2"/>
                </a:solidFill>
                <a:cs typeface="Arial" panose="020B0604020202020204" pitchFamily="34" charset="0"/>
                <a:sym typeface="Wingdings 2" panose="05020102010507070707" pitchFamily="18" charset="2"/>
              </a:rPr>
              <a:t> ⑦ </a:t>
            </a:r>
            <a:r>
              <a:rPr lang="en-US" altLang="zh-CN" sz="2400" b="1" u="sng" dirty="0">
                <a:solidFill>
                  <a:srgbClr val="0000FF"/>
                </a:solidFill>
              </a:rPr>
              <a:t>persistence</a:t>
            </a:r>
            <a:r>
              <a:rPr lang="zh-CN" altLang="en-US" sz="2400" b="1" u="sng" dirty="0">
                <a:solidFill>
                  <a:srgbClr val="0000FF"/>
                </a:solidFill>
              </a:rPr>
              <a:t>（持久性）</a:t>
            </a:r>
            <a:r>
              <a:rPr lang="zh-CN" altLang="en-US" sz="2400" b="1" dirty="0"/>
              <a:t> </a:t>
            </a:r>
            <a:r>
              <a:rPr lang="en-US" altLang="zh-CN" sz="2400" b="1" dirty="0"/>
              <a:t>: ( the ability of an object</a:t>
            </a:r>
            <a:r>
              <a:rPr lang="en-US" altLang="zh-CN" sz="2400" b="1" dirty="0">
                <a:latin typeface="Times New Roman" panose="02020603050405020304" pitchFamily="18" charset="0"/>
              </a:rPr>
              <a:t>’</a:t>
            </a:r>
            <a:r>
              <a:rPr lang="en-US" altLang="zh-CN" sz="2400" b="1" dirty="0"/>
              <a:t>s </a:t>
            </a:r>
          </a:p>
          <a:p>
            <a:pPr eaLnBrk="1" hangingPunct="1">
              <a:buFontTx/>
              <a:buNone/>
            </a:pPr>
            <a:r>
              <a:rPr lang="en-US" altLang="zh-CN" sz="2400" b="1" dirty="0"/>
              <a:t>    name,</a:t>
            </a:r>
            <a:r>
              <a:rPr lang="zh-CN" altLang="en-US" sz="2400" b="1" dirty="0"/>
              <a:t>、</a:t>
            </a:r>
            <a:r>
              <a:rPr lang="en-US" altLang="zh-CN" sz="2400" b="1" dirty="0"/>
              <a:t>state,</a:t>
            </a:r>
            <a:r>
              <a:rPr lang="zh-CN" altLang="en-US" sz="2400" b="1" dirty="0"/>
              <a:t>、</a:t>
            </a:r>
            <a:r>
              <a:rPr lang="en-US" altLang="zh-CN" sz="2400" b="1" dirty="0"/>
              <a:t>and behaviors to transcend time or </a:t>
            </a:r>
          </a:p>
          <a:p>
            <a:pPr eaLnBrk="1" hangingPunct="1">
              <a:buFontTx/>
              <a:buNone/>
            </a:pPr>
            <a:r>
              <a:rPr lang="en-US" altLang="zh-CN" sz="2400" b="1" dirty="0"/>
              <a:t>    space)</a:t>
            </a:r>
            <a:r>
              <a:rPr lang="en-US" altLang="zh-CN" sz="2400" b="1" dirty="0">
                <a:solidFill>
                  <a:schemeClr val="bg2"/>
                </a:solidFill>
                <a:cs typeface="Arial" panose="020B0604020202020204" pitchFamily="34" charset="0"/>
                <a:sym typeface="Wingdings 2" panose="05020102010507070707" pitchFamily="18" charset="2"/>
              </a:rPr>
              <a:t> </a:t>
            </a:r>
            <a:r>
              <a:rPr lang="en-US" altLang="zh-CN" sz="2400" b="1" u="sng" dirty="0">
                <a:solidFill>
                  <a:srgbClr val="0000FF"/>
                </a:solidFill>
                <a:ea typeface="Arial Unicode MS" panose="020B0604020202020204" pitchFamily="34" charset="-122"/>
                <a:cs typeface="Arial Unicode MS" panose="020B0604020202020204" pitchFamily="34" charset="-122"/>
                <a:sym typeface="Wingdings 2" panose="05020102010507070707" pitchFamily="18" charset="2"/>
              </a:rPr>
              <a:t>(P291)</a:t>
            </a:r>
          </a:p>
        </p:txBody>
      </p:sp>
      <p:sp>
        <p:nvSpPr>
          <p:cNvPr id="81924" name="AutoShape 4"/>
          <p:cNvSpPr>
            <a:spLocks noChangeArrowheads="1"/>
          </p:cNvSpPr>
          <p:nvPr/>
        </p:nvSpPr>
        <p:spPr bwMode="auto">
          <a:xfrm>
            <a:off x="0" y="2996952"/>
            <a:ext cx="3851275" cy="2016373"/>
          </a:xfrm>
          <a:prstGeom prst="wedgeRectCallout">
            <a:avLst>
              <a:gd name="adj1" fmla="val -17065"/>
              <a:gd name="adj2" fmla="val 70565"/>
            </a:avLst>
          </a:prstGeom>
          <a:solidFill>
            <a:srgbClr val="99CCFF"/>
          </a:solidFill>
          <a:ln w="9525">
            <a:solidFill>
              <a:schemeClr val="tx1"/>
            </a:solidFill>
            <a:miter lim="800000"/>
            <a:headEnd/>
            <a:tailEnd/>
          </a:ln>
          <a:effectLst/>
        </p:spPr>
        <p:txBody>
          <a:bodyPr anchor="ctr"/>
          <a:lstStyle/>
          <a:p>
            <a:pPr algn="ctr" eaLnBrk="1" hangingPunct="1">
              <a:buClr>
                <a:srgbClr val="FF0066"/>
              </a:buClr>
              <a:buFont typeface="Wingdings" pitchFamily="2" charset="2"/>
              <a:buChar char="Ø"/>
              <a:defRPr/>
            </a:pPr>
            <a:r>
              <a:rPr kumimoji="0" lang="zh-CN" altLang="en-US" b="1" dirty="0"/>
              <a:t>将建立好的问题域模型映射为数据库中的关系模型</a:t>
            </a:r>
            <a:endParaRPr kumimoji="0" lang="en-US" altLang="zh-CN" b="1" dirty="0"/>
          </a:p>
          <a:p>
            <a:pPr algn="ctr" eaLnBrk="1" hangingPunct="1">
              <a:buClr>
                <a:srgbClr val="FF0066"/>
              </a:buClr>
              <a:buFont typeface="Wingdings" pitchFamily="2" charset="2"/>
              <a:buChar char="Ø"/>
              <a:defRPr/>
            </a:pPr>
            <a:r>
              <a:rPr kumimoji="0" lang="zh-CN" altLang="en-US" b="1" dirty="0"/>
              <a:t> 持久对象不随着创建</a:t>
            </a:r>
          </a:p>
          <a:p>
            <a:pPr algn="ctr" eaLnBrk="1" hangingPunct="1">
              <a:buClr>
                <a:srgbClr val="FF0066"/>
              </a:buClr>
              <a:buFont typeface="Wingdings" pitchFamily="2" charset="2"/>
              <a:buNone/>
              <a:defRPr/>
            </a:pPr>
            <a:r>
              <a:rPr kumimoji="0" lang="zh-CN" altLang="en-US" b="1" dirty="0"/>
              <a:t>    它的进程结束而消亡，可在外存中存贮</a:t>
            </a:r>
            <a:r>
              <a:rPr kumimoji="0" lang="zh-CN" altLang="en-US" dirty="0">
                <a:effectLst>
                  <a:outerShdw blurRad="38100" dist="38100" dir="2700000" algn="tl">
                    <a:srgbClr val="000000"/>
                  </a:outerShdw>
                </a:effectLst>
              </a:rPr>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24"/>
                                        </p:tgtEl>
                                        <p:attrNameLst>
                                          <p:attrName>style.visibility</p:attrName>
                                        </p:attrNameLst>
                                      </p:cBhvr>
                                      <p:to>
                                        <p:strVal val="visible"/>
                                      </p:to>
                                    </p:set>
                                    <p:anim calcmode="lin" valueType="num">
                                      <p:cBhvr additive="base">
                                        <p:cTn id="7" dur="1000" fill="hold"/>
                                        <p:tgtEl>
                                          <p:spTgt spid="81924"/>
                                        </p:tgtEl>
                                        <p:attrNameLst>
                                          <p:attrName>ppt_x</p:attrName>
                                        </p:attrNameLst>
                                      </p:cBhvr>
                                      <p:tavLst>
                                        <p:tav tm="0">
                                          <p:val>
                                            <p:strVal val="0-#ppt_w/2"/>
                                          </p:val>
                                        </p:tav>
                                        <p:tav tm="100000">
                                          <p:val>
                                            <p:strVal val="#ppt_x"/>
                                          </p:val>
                                        </p:tav>
                                      </p:tavLst>
                                    </p:anim>
                                    <p:anim calcmode="lin" valueType="num">
                                      <p:cBhvr additive="base">
                                        <p:cTn id="8" dur="1000" fill="hold"/>
                                        <p:tgtEl>
                                          <p:spTgt spid="819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80E0C79-5A13-4C92-872A-B77BE476027D}" type="slidenum">
              <a:rPr kumimoji="0" lang="en-US" altLang="zh-CN" sz="2600">
                <a:solidFill>
                  <a:schemeClr val="bg1"/>
                </a:solidFill>
              </a:rPr>
              <a:pPr>
                <a:spcBef>
                  <a:spcPct val="0"/>
                </a:spcBef>
                <a:buClrTx/>
                <a:buSzTx/>
                <a:buFontTx/>
                <a:buNone/>
              </a:pPr>
              <a:t>90</a:t>
            </a:fld>
            <a:endParaRPr kumimoji="0" lang="en-US" altLang="zh-CN" sz="2600">
              <a:solidFill>
                <a:schemeClr val="bg1"/>
              </a:solidFill>
            </a:endParaRPr>
          </a:p>
        </p:txBody>
      </p:sp>
      <p:sp>
        <p:nvSpPr>
          <p:cNvPr id="168963" name="Rectangle 2"/>
          <p:cNvSpPr>
            <a:spLocks noGrp="1" noChangeArrowheads="1"/>
          </p:cNvSpPr>
          <p:nvPr>
            <p:ph type="title"/>
          </p:nvPr>
        </p:nvSpPr>
        <p:spPr/>
        <p:txBody>
          <a:bodyPr/>
          <a:lstStyle/>
          <a:p>
            <a:pPr eaLnBrk="1" hangingPunct="1"/>
            <a:r>
              <a:rPr lang="en-US" altLang="zh-CN" sz="3200"/>
              <a:t>     Chapter 6  Considering Object</a:t>
            </a:r>
          </a:p>
        </p:txBody>
      </p:sp>
      <p:sp>
        <p:nvSpPr>
          <p:cNvPr id="168964" name="Rectangle 3"/>
          <p:cNvSpPr>
            <a:spLocks noGrp="1" noChangeArrowheads="1"/>
          </p:cNvSpPr>
          <p:nvPr>
            <p:ph type="body" idx="1"/>
          </p:nvPr>
        </p:nvSpPr>
        <p:spPr/>
        <p:txBody>
          <a:bodyPr/>
          <a:lstStyle/>
          <a:p>
            <a:pPr eaLnBrk="1" hangingPunct="1"/>
            <a:endParaRPr lang="zh-CN" altLang="zh-CN"/>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BF8C324-F5D0-4D1E-B3A5-54A61CB3F229}" type="slidenum">
              <a:rPr kumimoji="0" lang="en-US" altLang="zh-CN" sz="2600">
                <a:solidFill>
                  <a:schemeClr val="bg1"/>
                </a:solidFill>
              </a:rPr>
              <a:pPr>
                <a:spcBef>
                  <a:spcPct val="0"/>
                </a:spcBef>
                <a:buClrTx/>
                <a:buSzTx/>
                <a:buFontTx/>
                <a:buNone/>
              </a:pPr>
              <a:t>91</a:t>
            </a:fld>
            <a:endParaRPr kumimoji="0" lang="en-US" altLang="zh-CN" sz="2600">
              <a:solidFill>
                <a:schemeClr val="bg1"/>
              </a:solidFill>
            </a:endParaRPr>
          </a:p>
        </p:txBody>
      </p:sp>
      <p:sp>
        <p:nvSpPr>
          <p:cNvPr id="171011" name="Rectangle 3"/>
          <p:cNvSpPr>
            <a:spLocks noGrp="1" noChangeArrowheads="1"/>
          </p:cNvSpPr>
          <p:nvPr>
            <p:ph type="body" idx="1"/>
          </p:nvPr>
        </p:nvSpPr>
        <p:spPr/>
        <p:txBody>
          <a:bodyPr/>
          <a:lstStyle/>
          <a:p>
            <a:pPr eaLnBrk="1" hangingPunct="1"/>
            <a:r>
              <a:rPr lang="en-US" altLang="zh-CN" b="1"/>
              <a:t>UML 2.0 </a:t>
            </a:r>
            <a:r>
              <a:rPr lang="zh-CN" altLang="en-US" b="1"/>
              <a:t>去掉了聚合</a:t>
            </a:r>
          </a:p>
          <a:p>
            <a:pPr lvl="1" eaLnBrk="1" hangingPunct="1"/>
            <a:r>
              <a:rPr lang="zh-CN" altLang="en-US" b="1"/>
              <a:t>很多人认为聚合几乎没有包含任何语义</a:t>
            </a:r>
          </a:p>
          <a:p>
            <a:pPr lvl="1" eaLnBrk="1" hangingPunct="1"/>
            <a:r>
              <a:rPr lang="en-US" altLang="zh-CN" b="1"/>
              <a:t>Rumbaugh</a:t>
            </a:r>
            <a:r>
              <a:rPr lang="zh-CN" altLang="en-US" b="1"/>
              <a:t>说，</a:t>
            </a:r>
            <a:r>
              <a:rPr lang="zh-CN" altLang="en-US" b="1">
                <a:solidFill>
                  <a:srgbClr val="FF0066"/>
                </a:solidFill>
              </a:rPr>
              <a:t>聚合只是一种建模安慰剂</a:t>
            </a:r>
          </a:p>
          <a:p>
            <a:pPr lvl="1" eaLnBrk="1" hangingPunct="1"/>
            <a:endParaRPr lang="zh-CN" altLang="en-US" b="1"/>
          </a:p>
          <a:p>
            <a:pPr eaLnBrk="1" hangingPunct="1"/>
            <a:endParaRPr lang="en-US" altLang="zh-CN" b="1"/>
          </a:p>
        </p:txBody>
      </p:sp>
      <p:sp>
        <p:nvSpPr>
          <p:cNvPr id="171012" name="Text Box 4"/>
          <p:cNvSpPr txBox="1">
            <a:spLocks noChangeArrowheads="1"/>
          </p:cNvSpPr>
          <p:nvPr/>
        </p:nvSpPr>
        <p:spPr bwMode="auto">
          <a:xfrm>
            <a:off x="1476375" y="4437063"/>
            <a:ext cx="5543550" cy="604837"/>
          </a:xfrm>
          <a:prstGeom prst="rect">
            <a:avLst/>
          </a:prstGeom>
          <a:solidFill>
            <a:srgbClr val="CCFFCC"/>
          </a:solidFill>
          <a:ln w="25400">
            <a:solidFill>
              <a:srgbClr val="800000"/>
            </a:solidFill>
            <a:miter lim="800000"/>
            <a:headEnd/>
            <a:tailEnd/>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3200" b="1">
                <a:solidFill>
                  <a:srgbClr val="0000FF"/>
                </a:solidFill>
                <a:latin typeface="隶书" panose="02010509060101010101" pitchFamily="49" charset="-122"/>
                <a:ea typeface="隶书" panose="02010509060101010101" pitchFamily="49" charset="-122"/>
              </a:rPr>
              <a:t>设计者也在争论不休</a:t>
            </a:r>
            <a:r>
              <a:rPr lang="en-US" altLang="zh-CN" sz="3200" b="1">
                <a:solidFill>
                  <a:srgbClr val="0000FF"/>
                </a:solidFill>
                <a:latin typeface="隶书" panose="02010509060101010101" pitchFamily="49" charset="-122"/>
                <a:ea typeface="隶书" panose="02010509060101010101" pitchFamily="49" charset="-122"/>
              </a:rPr>
              <a:t>!</a:t>
            </a:r>
          </a:p>
        </p:txBody>
      </p:sp>
      <p:sp>
        <p:nvSpPr>
          <p:cNvPr id="171013" name="AutoShape 5"/>
          <p:cNvSpPr>
            <a:spLocks noChangeArrowheads="1"/>
          </p:cNvSpPr>
          <p:nvPr/>
        </p:nvSpPr>
        <p:spPr bwMode="auto">
          <a:xfrm rot="-3326591">
            <a:off x="1547019" y="3645694"/>
            <a:ext cx="720725" cy="576263"/>
          </a:xfrm>
          <a:prstGeom prst="rightArrow">
            <a:avLst>
              <a:gd name="adj1" fmla="val 50000"/>
              <a:gd name="adj2" fmla="val 31267"/>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71014" name="Rectangle 6"/>
          <p:cNvSpPr>
            <a:spLocks noChangeArrowheads="1"/>
          </p:cNvSpPr>
          <p:nvPr/>
        </p:nvSpPr>
        <p:spPr bwMode="auto">
          <a:xfrm>
            <a:off x="917575" y="392113"/>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3200" b="1">
                <a:solidFill>
                  <a:schemeClr val="tx2"/>
                </a:solidFill>
              </a:rPr>
              <a:t>     Chapter 6  Considering Object</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8C110BE-53A7-42E6-86DD-C6DC2223D691}" type="slidenum">
              <a:rPr kumimoji="0" lang="en-US" altLang="zh-CN" sz="2600">
                <a:solidFill>
                  <a:srgbClr val="FFFFFF"/>
                </a:solidFill>
              </a:rPr>
              <a:pPr>
                <a:spcBef>
                  <a:spcPct val="0"/>
                </a:spcBef>
                <a:buClrTx/>
                <a:buSzTx/>
                <a:buFontTx/>
                <a:buNone/>
              </a:pPr>
              <a:t>92</a:t>
            </a:fld>
            <a:endParaRPr kumimoji="0" lang="en-US" altLang="zh-CN" sz="2600">
              <a:solidFill>
                <a:srgbClr val="FFFFFF"/>
              </a:solidFill>
            </a:endParaRPr>
          </a:p>
        </p:txBody>
      </p:sp>
      <p:sp>
        <p:nvSpPr>
          <p:cNvPr id="87043" name="Rectangle 2"/>
          <p:cNvSpPr>
            <a:spLocks noGrp="1" noChangeArrowheads="1"/>
          </p:cNvSpPr>
          <p:nvPr>
            <p:ph type="title"/>
          </p:nvPr>
        </p:nvSpPr>
        <p:spPr/>
        <p:txBody>
          <a:bodyPr/>
          <a:lstStyle/>
          <a:p>
            <a:pPr eaLnBrk="1" hangingPunct="1"/>
            <a:r>
              <a:rPr lang="en-US" altLang="zh-CN" sz="3200"/>
              <a:t>     Chapter 6  </a:t>
            </a:r>
            <a:r>
              <a:rPr lang="zh-CN" altLang="en-US" sz="3200"/>
              <a:t>面向对象的思考方法</a:t>
            </a:r>
          </a:p>
        </p:txBody>
      </p:sp>
      <p:sp>
        <p:nvSpPr>
          <p:cNvPr id="87044" name="Rectangle 3"/>
          <p:cNvSpPr>
            <a:spLocks noGrp="1" noChangeArrowheads="1"/>
          </p:cNvSpPr>
          <p:nvPr>
            <p:ph type="body" sz="half" idx="1"/>
          </p:nvPr>
        </p:nvSpPr>
        <p:spPr>
          <a:xfrm>
            <a:off x="755650" y="1773238"/>
            <a:ext cx="7561263" cy="4322762"/>
          </a:xfrm>
        </p:spPr>
        <p:txBody>
          <a:bodyPr/>
          <a:lstStyle/>
          <a:p>
            <a:pPr eaLnBrk="1" hangingPunct="1">
              <a:buFontTx/>
              <a:buNone/>
            </a:pPr>
            <a:r>
              <a:rPr lang="zh-CN" altLang="en-US" sz="2400" b="1"/>
              <a:t>对整个需求的筛选结果：</a:t>
            </a:r>
          </a:p>
          <a:p>
            <a:pPr eaLnBrk="1" hangingPunct="1">
              <a:buFontTx/>
              <a:buNone/>
            </a:pPr>
            <a:endParaRPr lang="zh-CN" altLang="en-US" sz="2400"/>
          </a:p>
          <a:p>
            <a:pPr eaLnBrk="1" hangingPunct="1">
              <a:buFontTx/>
              <a:buNone/>
            </a:pPr>
            <a:endParaRPr lang="zh-CN" altLang="en-US" sz="2400"/>
          </a:p>
          <a:p>
            <a:pPr eaLnBrk="1" hangingPunct="1">
              <a:buFontTx/>
              <a:buNone/>
            </a:pPr>
            <a:endParaRPr lang="zh-CN" altLang="en-US" sz="2400"/>
          </a:p>
          <a:p>
            <a:pPr eaLnBrk="1" hangingPunct="1">
              <a:buFontTx/>
              <a:buNone/>
            </a:pPr>
            <a:endParaRPr lang="zh-CN" altLang="en-US" sz="2400"/>
          </a:p>
          <a:p>
            <a:pPr eaLnBrk="1" hangingPunct="1">
              <a:buFontTx/>
              <a:buNone/>
            </a:pPr>
            <a:endParaRPr lang="zh-CN" altLang="en-US" sz="2400"/>
          </a:p>
          <a:p>
            <a:pPr eaLnBrk="1" hangingPunct="1">
              <a:buFontTx/>
              <a:buNone/>
            </a:pPr>
            <a:endParaRPr lang="zh-CN" altLang="en-US" sz="2400"/>
          </a:p>
          <a:p>
            <a:pPr eaLnBrk="1" hangingPunct="1">
              <a:buFontTx/>
              <a:buNone/>
            </a:pPr>
            <a:endParaRPr lang="zh-CN" altLang="en-US" sz="2400"/>
          </a:p>
          <a:p>
            <a:pPr eaLnBrk="1" hangingPunct="1">
              <a:buFontTx/>
              <a:buNone/>
            </a:pPr>
            <a:endParaRPr lang="zh-CN" altLang="en-US" sz="2400"/>
          </a:p>
          <a:p>
            <a:pPr eaLnBrk="1" hangingPunct="1">
              <a:buFontTx/>
              <a:buNone/>
            </a:pPr>
            <a:endParaRPr lang="en-US" altLang="zh-CN" sz="2400"/>
          </a:p>
        </p:txBody>
      </p:sp>
      <p:graphicFrame>
        <p:nvGraphicFramePr>
          <p:cNvPr id="216068" name="Group 4"/>
          <p:cNvGraphicFramePr>
            <a:graphicFrameLocks noGrp="1"/>
          </p:cNvGraphicFramePr>
          <p:nvPr>
            <p:ph sz="half" idx="2"/>
          </p:nvPr>
        </p:nvGraphicFramePr>
        <p:xfrm>
          <a:off x="4140200" y="1773238"/>
          <a:ext cx="4319588" cy="5010150"/>
        </p:xfrm>
        <a:graphic>
          <a:graphicData uri="http://schemas.openxmlformats.org/drawingml/2006/table">
            <a:tbl>
              <a:tblPr/>
              <a:tblGrid>
                <a:gridCol w="2160588">
                  <a:extLst>
                    <a:ext uri="{9D8B030D-6E8A-4147-A177-3AD203B41FA5}">
                      <a16:colId xmlns:a16="http://schemas.microsoft.com/office/drawing/2014/main" val="20000"/>
                    </a:ext>
                  </a:extLst>
                </a:gridCol>
                <a:gridCol w="2159000">
                  <a:extLst>
                    <a:ext uri="{9D8B030D-6E8A-4147-A177-3AD203B41FA5}">
                      <a16:colId xmlns:a16="http://schemas.microsoft.com/office/drawing/2014/main" val="20001"/>
                    </a:ext>
                  </a:extLst>
                </a:gridCol>
              </a:tblGrid>
              <a:tr h="577909">
                <a:tc>
                  <a:txBody>
                    <a:bodyPr/>
                    <a:lstStyle/>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000" b="1" i="0" u="none" strike="noStrike" cap="none" normalizeH="0" baseline="0" dirty="0">
                          <a:ln>
                            <a:noFill/>
                          </a:ln>
                          <a:solidFill>
                            <a:schemeClr val="tx1"/>
                          </a:solidFill>
                          <a:effectLst/>
                          <a:latin typeface="Arial" pitchFamily="34" charset="0"/>
                          <a:ea typeface="宋体" pitchFamily="2" charset="-122"/>
                        </a:rPr>
                        <a:t>属性</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000" b="1" i="0" u="none" strike="noStrike" cap="none" normalizeH="0" baseline="0">
                          <a:ln>
                            <a:noFill/>
                          </a:ln>
                          <a:solidFill>
                            <a:schemeClr val="tx1"/>
                          </a:solidFill>
                          <a:effectLst/>
                          <a:latin typeface="Arial" pitchFamily="34" charset="0"/>
                          <a:ea typeface="宋体" pitchFamily="2" charset="-122"/>
                        </a:rPr>
                        <a:t>类</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32241">
                <a:tc>
                  <a:txBody>
                    <a:bodyPr/>
                    <a:lstStyle/>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000" b="1" i="0" u="none" strike="noStrike" cap="none" normalizeH="0" baseline="0">
                          <a:ln>
                            <a:noFill/>
                          </a:ln>
                          <a:solidFill>
                            <a:schemeClr val="tx1"/>
                          </a:solidFill>
                          <a:effectLst/>
                          <a:latin typeface="Arial" pitchFamily="34" charset="0"/>
                          <a:ea typeface="宋体" pitchFamily="2" charset="-122"/>
                        </a:rPr>
                        <a:t>个人支票</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000" b="1" i="0" u="none" strike="noStrike" cap="none" normalizeH="0" baseline="0">
                          <a:ln>
                            <a:noFill/>
                          </a:ln>
                          <a:solidFill>
                            <a:schemeClr val="tx1"/>
                          </a:solidFill>
                          <a:effectLst/>
                          <a:latin typeface="Arial" pitchFamily="34" charset="0"/>
                          <a:ea typeface="宋体" pitchFamily="2" charset="-122"/>
                        </a:rPr>
                        <a:t>税</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000" b="1" i="0" u="none" strike="noStrike" cap="none" normalizeH="0" baseline="0">
                          <a:ln>
                            <a:noFill/>
                          </a:ln>
                          <a:solidFill>
                            <a:schemeClr val="tx1"/>
                          </a:solidFill>
                          <a:effectLst/>
                          <a:latin typeface="Arial" pitchFamily="34" charset="0"/>
                          <a:ea typeface="宋体" pitchFamily="2" charset="-122"/>
                        </a:rPr>
                        <a:t>价格</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000" b="1" i="0" u="none" strike="noStrike" cap="none" normalizeH="0" baseline="0">
                          <a:ln>
                            <a:noFill/>
                          </a:ln>
                          <a:solidFill>
                            <a:schemeClr val="tx1"/>
                          </a:solidFill>
                          <a:effectLst/>
                          <a:latin typeface="Arial" pitchFamily="34" charset="0"/>
                          <a:ea typeface="宋体" pitchFamily="2" charset="-122"/>
                        </a:rPr>
                        <a:t>现金</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000" b="1" i="0" u="none" strike="noStrike" cap="none" normalizeH="0" baseline="0">
                          <a:ln>
                            <a:noFill/>
                          </a:ln>
                          <a:solidFill>
                            <a:schemeClr val="tx1"/>
                          </a:solidFill>
                          <a:effectLst/>
                          <a:latin typeface="Arial" pitchFamily="34" charset="0"/>
                          <a:ea typeface="宋体" pitchFamily="2" charset="-122"/>
                        </a:rPr>
                        <a:t>信用卡</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000" b="1" i="0" u="none" strike="noStrike" cap="none" normalizeH="0" baseline="0">
                          <a:ln>
                            <a:noFill/>
                          </a:ln>
                          <a:solidFill>
                            <a:schemeClr val="tx1"/>
                          </a:solidFill>
                          <a:effectLst/>
                          <a:latin typeface="Arial" pitchFamily="34" charset="0"/>
                          <a:ea typeface="宋体" pitchFamily="2" charset="-122"/>
                        </a:rPr>
                        <a:t>折扣</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a:ln>
                            <a:noFill/>
                          </a:ln>
                          <a:solidFill>
                            <a:schemeClr val="tx1"/>
                          </a:solidFill>
                          <a:effectLst/>
                          <a:latin typeface="Arial" pitchFamily="34" charset="0"/>
                          <a:ea typeface="宋体" pitchFamily="2" charset="-122"/>
                        </a:rPr>
                        <a:t>客户</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a:ln>
                            <a:noFill/>
                          </a:ln>
                          <a:solidFill>
                            <a:schemeClr val="tx1"/>
                          </a:solidFill>
                          <a:effectLst/>
                          <a:latin typeface="Arial" pitchFamily="34" charset="0"/>
                          <a:ea typeface="宋体" pitchFamily="2" charset="-122"/>
                        </a:rPr>
                        <a:t>维护</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a:ln>
                            <a:noFill/>
                          </a:ln>
                          <a:solidFill>
                            <a:schemeClr val="tx1"/>
                          </a:solidFill>
                          <a:effectLst/>
                          <a:latin typeface="Arial" pitchFamily="34" charset="0"/>
                          <a:ea typeface="宋体" pitchFamily="2" charset="-122"/>
                        </a:rPr>
                        <a:t>服务</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a:ln>
                            <a:noFill/>
                          </a:ln>
                          <a:solidFill>
                            <a:schemeClr val="tx1"/>
                          </a:solidFill>
                          <a:effectLst/>
                          <a:latin typeface="Arial" pitchFamily="34" charset="0"/>
                          <a:ea typeface="宋体" pitchFamily="2" charset="-122"/>
                        </a:rPr>
                        <a:t>停车</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a:ln>
                            <a:noFill/>
                          </a:ln>
                          <a:solidFill>
                            <a:schemeClr val="tx1"/>
                          </a:solidFill>
                          <a:effectLst/>
                          <a:latin typeface="Arial" pitchFamily="34" charset="0"/>
                          <a:ea typeface="宋体" pitchFamily="2" charset="-122"/>
                        </a:rPr>
                        <a:t>加油</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a:ln>
                            <a:noFill/>
                          </a:ln>
                          <a:solidFill>
                            <a:schemeClr val="tx1"/>
                          </a:solidFill>
                          <a:effectLst/>
                          <a:latin typeface="Arial" pitchFamily="34" charset="0"/>
                          <a:ea typeface="宋体" pitchFamily="2" charset="-122"/>
                        </a:rPr>
                        <a:t>帐单</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a:ln>
                            <a:noFill/>
                          </a:ln>
                          <a:solidFill>
                            <a:schemeClr val="tx1"/>
                          </a:solidFill>
                          <a:effectLst/>
                          <a:latin typeface="Arial" pitchFamily="34" charset="0"/>
                          <a:ea typeface="宋体" pitchFamily="2" charset="-122"/>
                        </a:rPr>
                        <a:t>购买</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a:ln>
                            <a:noFill/>
                          </a:ln>
                          <a:solidFill>
                            <a:schemeClr val="tx1"/>
                          </a:solidFill>
                          <a:effectLst/>
                          <a:latin typeface="Arial" pitchFamily="34" charset="0"/>
                          <a:ea typeface="宋体" pitchFamily="2" charset="-122"/>
                        </a:rPr>
                        <a:t>加油站经理</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a:ln>
                            <a:noFill/>
                          </a:ln>
                          <a:solidFill>
                            <a:schemeClr val="tx1"/>
                          </a:solidFill>
                          <a:effectLst/>
                          <a:latin typeface="Arial" pitchFamily="34" charset="0"/>
                          <a:ea typeface="宋体" pitchFamily="2" charset="-122"/>
                        </a:rPr>
                        <a:t>警告信</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a:ln>
                            <a:noFill/>
                          </a:ln>
                          <a:solidFill>
                            <a:schemeClr val="tx1"/>
                          </a:solidFill>
                          <a:effectLst/>
                          <a:latin typeface="Arial" pitchFamily="34" charset="0"/>
                          <a:ea typeface="宋体" pitchFamily="2" charset="-122"/>
                        </a:rPr>
                        <a:t>零配件</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a:ln>
                            <a:noFill/>
                          </a:ln>
                          <a:solidFill>
                            <a:schemeClr val="tx1"/>
                          </a:solidFill>
                          <a:effectLst/>
                          <a:latin typeface="Arial" pitchFamily="34" charset="0"/>
                          <a:ea typeface="宋体" pitchFamily="2" charset="-122"/>
                        </a:rPr>
                        <a:t>帐户</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a:ln>
                            <a:noFill/>
                          </a:ln>
                          <a:solidFill>
                            <a:schemeClr val="tx1"/>
                          </a:solidFill>
                          <a:effectLst/>
                          <a:latin typeface="Arial" pitchFamily="34" charset="0"/>
                          <a:ea typeface="宋体" pitchFamily="2" charset="-122"/>
                        </a:rPr>
                        <a:t>库存</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a:ln>
                            <a:noFill/>
                          </a:ln>
                          <a:solidFill>
                            <a:schemeClr val="tx1"/>
                          </a:solidFill>
                          <a:effectLst/>
                          <a:latin typeface="Arial" pitchFamily="34" charset="0"/>
                          <a:ea typeface="宋体" pitchFamily="2" charset="-122"/>
                        </a:rPr>
                        <a:t>信用卡系统</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a:ln>
                            <a:noFill/>
                          </a:ln>
                          <a:solidFill>
                            <a:schemeClr val="tx1"/>
                          </a:solidFill>
                          <a:effectLst/>
                          <a:latin typeface="Arial" pitchFamily="34" charset="0"/>
                          <a:ea typeface="宋体" pitchFamily="2" charset="-122"/>
                        </a:rPr>
                        <a:t>零配件订购系统</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a:ln>
                            <a:noFill/>
                          </a:ln>
                          <a:solidFill>
                            <a:schemeClr val="tx1"/>
                          </a:solidFill>
                          <a:effectLst/>
                          <a:latin typeface="Arial" pitchFamily="34" charset="0"/>
                          <a:ea typeface="宋体" pitchFamily="2" charset="-122"/>
                        </a:rPr>
                        <a:t>燃料订购系统</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2607734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F8F02F2-9B07-4108-A558-2CFDEEE0C56D}" type="slidenum">
              <a:rPr kumimoji="0" lang="en-US" altLang="zh-CN" sz="2600">
                <a:solidFill>
                  <a:schemeClr val="bg1"/>
                </a:solidFill>
              </a:rPr>
              <a:pPr>
                <a:spcBef>
                  <a:spcPct val="0"/>
                </a:spcBef>
                <a:buClrTx/>
                <a:buSzTx/>
                <a:buFontTx/>
                <a:buNone/>
              </a:pPr>
              <a:t>93</a:t>
            </a:fld>
            <a:endParaRPr kumimoji="0" lang="en-US" altLang="zh-CN" sz="2600">
              <a:solidFill>
                <a:schemeClr val="bg1"/>
              </a:solidFill>
            </a:endParaRPr>
          </a:p>
        </p:txBody>
      </p:sp>
      <p:sp>
        <p:nvSpPr>
          <p:cNvPr id="172035" name="Rectangle 2"/>
          <p:cNvSpPr>
            <a:spLocks noGrp="1" noChangeArrowheads="1"/>
          </p:cNvSpPr>
          <p:nvPr>
            <p:ph type="title"/>
          </p:nvPr>
        </p:nvSpPr>
        <p:spPr/>
        <p:txBody>
          <a:bodyPr/>
          <a:lstStyle/>
          <a:p>
            <a:pPr eaLnBrk="1" hangingPunct="1"/>
            <a:r>
              <a:rPr lang="en-US" altLang="zh-CN" sz="3200"/>
              <a:t>     Chapter 6  Considering Object</a:t>
            </a:r>
          </a:p>
        </p:txBody>
      </p:sp>
      <p:sp>
        <p:nvSpPr>
          <p:cNvPr id="172036" name="Rectangle 3"/>
          <p:cNvSpPr>
            <a:spLocks noGrp="1" noChangeArrowheads="1"/>
          </p:cNvSpPr>
          <p:nvPr>
            <p:ph type="body" idx="1"/>
          </p:nvPr>
        </p:nvSpPr>
        <p:spPr>
          <a:xfrm>
            <a:off x="762000" y="1769422"/>
            <a:ext cx="8382000" cy="5088577"/>
          </a:xfrm>
        </p:spPr>
        <p:txBody>
          <a:bodyPr/>
          <a:lstStyle/>
          <a:p>
            <a:pPr eaLnBrk="1" hangingPunct="1">
              <a:buFontTx/>
              <a:buNone/>
            </a:pPr>
            <a:r>
              <a:rPr lang="zh-CN" altLang="en-US" b="1" dirty="0">
                <a:solidFill>
                  <a:srgbClr val="0000FF"/>
                </a:solidFill>
              </a:rPr>
              <a:t>依照上述设计原则，综合考虑得到的初始类图：</a:t>
            </a:r>
            <a:endParaRPr lang="en-US" altLang="zh-CN" b="1" dirty="0">
              <a:solidFill>
                <a:srgbClr val="0000FF"/>
              </a:solidFill>
            </a:endParaRPr>
          </a:p>
          <a:p>
            <a:pPr eaLnBrk="1" hangingPunct="1">
              <a:buFontTx/>
              <a:buNone/>
            </a:pPr>
            <a:endParaRPr lang="en-US" altLang="zh-CN" sz="1200" b="1" dirty="0">
              <a:solidFill>
                <a:srgbClr val="0000FF"/>
              </a:solidFill>
            </a:endParaRPr>
          </a:p>
          <a:p>
            <a:pPr eaLnBrk="1" hangingPunct="1">
              <a:buFontTx/>
              <a:buNone/>
            </a:pPr>
            <a:r>
              <a:rPr lang="en-US" altLang="zh-CN" sz="2400" b="1" dirty="0"/>
              <a:t> result-</a:t>
            </a:r>
            <a:r>
              <a:rPr lang="en-US" altLang="zh-CN" sz="2400" b="1" u="sng" dirty="0">
                <a:solidFill>
                  <a:srgbClr val="0000FF"/>
                </a:solidFill>
              </a:rPr>
              <a:t>first cut</a:t>
            </a:r>
            <a:r>
              <a:rPr lang="en-US" altLang="zh-CN" sz="2400" b="1" dirty="0"/>
              <a:t> of class diagram</a:t>
            </a:r>
          </a:p>
          <a:p>
            <a:pPr eaLnBrk="1" hangingPunct="1">
              <a:buFontTx/>
              <a:buNone/>
            </a:pPr>
            <a:r>
              <a:rPr lang="en-US" altLang="zh-CN" sz="2400" b="1" dirty="0"/>
              <a:t>         X: Fig6.18(summarized from Table 6.3) </a:t>
            </a:r>
          </a:p>
          <a:p>
            <a:pPr eaLnBrk="1" hangingPunct="1">
              <a:buFontTx/>
              <a:buNone/>
            </a:pPr>
            <a:r>
              <a:rPr lang="en-US" altLang="zh-CN" sz="2400" b="1" dirty="0"/>
              <a:t>         Y: improvement (P305--s4, P306--s1: ) </a:t>
            </a:r>
          </a:p>
          <a:p>
            <a:pPr eaLnBrk="1" hangingPunct="1">
              <a:buFontTx/>
              <a:buNone/>
            </a:pPr>
            <a:r>
              <a:rPr lang="en-US" altLang="zh-CN" sz="2400" b="1" dirty="0">
                <a:solidFill>
                  <a:schemeClr val="bg2"/>
                </a:solidFill>
                <a:sym typeface="Wingdings 2" panose="05020102010507070707" pitchFamily="18" charset="2"/>
              </a:rPr>
              <a:t>  </a:t>
            </a:r>
            <a:r>
              <a:rPr lang="en-US" altLang="zh-CN" sz="2400" b="1" u="sng" dirty="0">
                <a:solidFill>
                  <a:srgbClr val="0000FF"/>
                </a:solidFill>
                <a:sym typeface="Wingdings 2" panose="05020102010507070707" pitchFamily="18" charset="2"/>
              </a:rPr>
              <a:t>second cut</a:t>
            </a: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（类图的第二版） </a:t>
            </a:r>
          </a:p>
          <a:p>
            <a:pPr eaLnBrk="1" hangingPunct="1">
              <a:buFontTx/>
              <a:buNone/>
            </a:pPr>
            <a:r>
              <a:rPr lang="zh-CN" altLang="en-US" sz="2400" b="1" dirty="0">
                <a:solidFill>
                  <a:schemeClr val="bg2"/>
                </a:solidFill>
                <a:sym typeface="Wingdings 2" panose="05020102010507070707" pitchFamily="18" charset="2"/>
              </a:rPr>
              <a:t>      </a:t>
            </a:r>
            <a:r>
              <a:rPr lang="en-US" altLang="zh-CN" sz="2400" b="1" dirty="0">
                <a:solidFill>
                  <a:schemeClr val="bg2"/>
                </a:solidFill>
                <a:sym typeface="Wingdings 2" panose="05020102010507070707" pitchFamily="18" charset="2"/>
              </a:rPr>
              <a:t>X: improvement (P306—s1,s2)</a:t>
            </a:r>
          </a:p>
          <a:p>
            <a:pPr eaLnBrk="1" hangingPunct="1">
              <a:buFontTx/>
              <a:buNone/>
            </a:pPr>
            <a:r>
              <a:rPr lang="en-US" altLang="zh-CN" sz="2400" b="1" dirty="0">
                <a:solidFill>
                  <a:schemeClr val="bg2"/>
                </a:solidFill>
                <a:sym typeface="Wingdings 2" panose="05020102010507070707" pitchFamily="18" charset="2"/>
              </a:rPr>
              <a:t>      Y: Fig6.16 (change from Fig6.20) </a:t>
            </a:r>
          </a:p>
          <a:p>
            <a:pPr eaLnBrk="1" hangingPunct="1">
              <a:buFontTx/>
              <a:buNone/>
            </a:pPr>
            <a:r>
              <a:rPr lang="en-US" altLang="zh-CN" sz="2400" b="1" dirty="0">
                <a:solidFill>
                  <a:schemeClr val="bg2"/>
                </a:solidFill>
                <a:sym typeface="Wingdings 2" panose="05020102010507070707" pitchFamily="18" charset="2"/>
              </a:rPr>
              <a:t>  </a:t>
            </a:r>
            <a:r>
              <a:rPr lang="en-US" altLang="zh-CN" sz="2400" b="1" u="sng" dirty="0">
                <a:solidFill>
                  <a:srgbClr val="0000FF"/>
                </a:solidFill>
                <a:sym typeface="Wingdings 2" panose="05020102010507070707" pitchFamily="18" charset="2"/>
              </a:rPr>
              <a:t>third cut</a:t>
            </a:r>
            <a:r>
              <a:rPr lang="en-US" altLang="zh-CN" sz="2400" b="1" u="sng" dirty="0">
                <a:solidFill>
                  <a:srgbClr val="FF0066"/>
                </a:solidFill>
                <a:sym typeface="Wingdings 2" panose="05020102010507070707" pitchFamily="18" charset="2"/>
              </a:rPr>
              <a:t> </a:t>
            </a:r>
            <a:r>
              <a:rPr lang="zh-CN" altLang="en-US" sz="2400" b="1" dirty="0">
                <a:solidFill>
                  <a:schemeClr val="bg2"/>
                </a:solidFill>
                <a:sym typeface="Wingdings 2" panose="05020102010507070707" pitchFamily="18" charset="2"/>
              </a:rPr>
              <a:t>（类图的第三版）</a:t>
            </a:r>
            <a:r>
              <a:rPr lang="zh-CN" altLang="en-US" sz="2400" b="1" dirty="0">
                <a:sym typeface="Wingdings 2" panose="05020102010507070707" pitchFamily="18" charset="2"/>
              </a:rPr>
              <a:t> </a:t>
            </a:r>
          </a:p>
          <a:p>
            <a:pPr eaLnBrk="1" hangingPunct="1">
              <a:buFontTx/>
              <a:buNone/>
            </a:pPr>
            <a:r>
              <a:rPr lang="zh-CN" altLang="en-US" sz="2400" b="1" dirty="0">
                <a:sym typeface="Wingdings 2" panose="05020102010507070707" pitchFamily="18" charset="2"/>
              </a:rPr>
              <a:t>     </a:t>
            </a:r>
            <a:r>
              <a:rPr lang="en-US" altLang="zh-CN" sz="2400" b="1" dirty="0">
                <a:sym typeface="Wingdings 2" panose="05020102010507070707" pitchFamily="18" charset="2"/>
              </a:rPr>
              <a:t>X: improvement (P306—s3, P307—s1) </a:t>
            </a:r>
          </a:p>
          <a:p>
            <a:pPr eaLnBrk="1" hangingPunct="1">
              <a:buFontTx/>
              <a:buNone/>
            </a:pPr>
            <a:r>
              <a:rPr lang="en-US" altLang="zh-CN" sz="2400" b="1" dirty="0">
                <a:sym typeface="Wingdings 2" panose="05020102010507070707" pitchFamily="18" charset="2"/>
              </a:rPr>
              <a:t>     Y: Fig6.21 (change from )</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accent3">
            <a:lumMod val="85000"/>
          </a:schemeClr>
        </a:solidFill>
        <a:effectLst/>
      </p:bgPr>
    </p:bg>
    <p:spTree>
      <p:nvGrpSpPr>
        <p:cNvPr id="1" name=""/>
        <p:cNvGrpSpPr/>
        <p:nvPr/>
      </p:nvGrpSpPr>
      <p:grpSpPr>
        <a:xfrm>
          <a:off x="0" y="0"/>
          <a:ext cx="0" cy="0"/>
          <a:chOff x="0" y="0"/>
          <a:chExt cx="0" cy="0"/>
        </a:xfrm>
      </p:grpSpPr>
      <p:sp>
        <p:nvSpPr>
          <p:cNvPr id="17408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5713C71-6230-42F5-911E-19D77E5F7F4D}" type="slidenum">
              <a:rPr kumimoji="0" lang="en-US" altLang="zh-CN" sz="2600">
                <a:solidFill>
                  <a:schemeClr val="bg1"/>
                </a:solidFill>
              </a:rPr>
              <a:pPr>
                <a:spcBef>
                  <a:spcPct val="0"/>
                </a:spcBef>
                <a:buClrTx/>
                <a:buSzTx/>
                <a:buFontTx/>
                <a:buNone/>
              </a:pPr>
              <a:t>94</a:t>
            </a:fld>
            <a:endParaRPr kumimoji="0" lang="en-US" altLang="zh-CN" sz="2600">
              <a:solidFill>
                <a:schemeClr val="bg1"/>
              </a:solidFill>
            </a:endParaRPr>
          </a:p>
        </p:txBody>
      </p:sp>
      <p:sp>
        <p:nvSpPr>
          <p:cNvPr id="174083" name="Rectangle 6"/>
          <p:cNvSpPr>
            <a:spLocks noChangeArrowheads="1"/>
          </p:cNvSpPr>
          <p:nvPr/>
        </p:nvSpPr>
        <p:spPr bwMode="auto">
          <a:xfrm>
            <a:off x="179388" y="0"/>
            <a:ext cx="8964612"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pic>
        <p:nvPicPr>
          <p:cNvPr id="1740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308725"/>
          </a:xfrm>
          <a:prstGeom prst="rect">
            <a:avLst/>
          </a:prstGeom>
          <a:solidFill>
            <a:schemeClr val="accent3">
              <a:lumMod val="85000"/>
            </a:schemeClr>
          </a:solidFill>
          <a:ln>
            <a:noFill/>
          </a:ln>
        </p:spPr>
      </p:pic>
      <p:sp>
        <p:nvSpPr>
          <p:cNvPr id="174085" name="Rectangle 7"/>
          <p:cNvSpPr>
            <a:spLocks noChangeArrowheads="1"/>
          </p:cNvSpPr>
          <p:nvPr/>
        </p:nvSpPr>
        <p:spPr bwMode="auto">
          <a:xfrm>
            <a:off x="827088" y="6092825"/>
            <a:ext cx="80883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2400" b="1">
                <a:solidFill>
                  <a:schemeClr val="bg2"/>
                </a:solidFill>
              </a:rPr>
              <a:t>Fig 6.18 First cut at Royal Service station design</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A27BCF5-550D-4FE0-8A6E-52B7A2659701}" type="slidenum">
              <a:rPr kumimoji="0" lang="en-US" altLang="zh-CN" sz="2600">
                <a:solidFill>
                  <a:schemeClr val="bg1"/>
                </a:solidFill>
              </a:rPr>
              <a:pPr>
                <a:spcBef>
                  <a:spcPct val="0"/>
                </a:spcBef>
                <a:buClrTx/>
                <a:buSzTx/>
                <a:buFontTx/>
                <a:buNone/>
              </a:pPr>
              <a:t>95</a:t>
            </a:fld>
            <a:endParaRPr kumimoji="0" lang="en-US" altLang="zh-CN" sz="2600">
              <a:solidFill>
                <a:schemeClr val="bg1"/>
              </a:solidFill>
            </a:endParaRPr>
          </a:p>
        </p:txBody>
      </p:sp>
      <p:sp>
        <p:nvSpPr>
          <p:cNvPr id="176131" name="Rectangle 2"/>
          <p:cNvSpPr>
            <a:spLocks noGrp="1" noChangeArrowheads="1"/>
          </p:cNvSpPr>
          <p:nvPr>
            <p:ph type="title"/>
          </p:nvPr>
        </p:nvSpPr>
        <p:spPr/>
        <p:txBody>
          <a:bodyPr/>
          <a:lstStyle/>
          <a:p>
            <a:pPr eaLnBrk="1" hangingPunct="1"/>
            <a:endParaRPr lang="zh-CN" altLang="zh-CN"/>
          </a:p>
        </p:txBody>
      </p:sp>
      <p:sp>
        <p:nvSpPr>
          <p:cNvPr id="176132" name="Rectangle 3"/>
          <p:cNvSpPr>
            <a:spLocks noGrp="1" noChangeArrowheads="1"/>
          </p:cNvSpPr>
          <p:nvPr>
            <p:ph type="body" idx="1"/>
          </p:nvPr>
        </p:nvSpPr>
        <p:spPr>
          <a:xfrm>
            <a:off x="827088" y="1773238"/>
            <a:ext cx="8316912" cy="5084762"/>
          </a:xfrm>
        </p:spPr>
        <p:txBody>
          <a:bodyPr/>
          <a:lstStyle/>
          <a:p>
            <a:pPr eaLnBrk="1" hangingPunct="1">
              <a:buFontTx/>
              <a:buNone/>
            </a:pPr>
            <a:r>
              <a:rPr lang="zh-CN" altLang="en-US" sz="2400" b="1"/>
              <a:t>通过将上述图</a:t>
            </a:r>
            <a:r>
              <a:rPr lang="en-US" altLang="zh-CN" sz="2400" b="1"/>
              <a:t>6.18</a:t>
            </a:r>
            <a:r>
              <a:rPr lang="zh-CN" altLang="en-US" sz="2400" b="1"/>
              <a:t>所示的设计方案与原始需求定义进行对比</a:t>
            </a:r>
            <a:r>
              <a:rPr lang="en-US" altLang="zh-CN" sz="2400" b="1"/>
              <a:t>,</a:t>
            </a:r>
          </a:p>
          <a:p>
            <a:pPr eaLnBrk="1" hangingPunct="1">
              <a:buFontTx/>
              <a:buNone/>
            </a:pPr>
            <a:r>
              <a:rPr lang="zh-CN" altLang="en-US" sz="2400" b="1"/>
              <a:t>发现的若干问题及改进措施</a:t>
            </a:r>
            <a:r>
              <a:rPr lang="en-US" altLang="zh-CN" sz="2400" b="1">
                <a:sym typeface="Wingdings" panose="05000000000000000000" pitchFamily="2" charset="2"/>
              </a:rPr>
              <a:t>(</a:t>
            </a:r>
            <a:r>
              <a:rPr lang="zh-CN" altLang="en-US" sz="2400" b="1">
                <a:sym typeface="Wingdings" panose="05000000000000000000" pitchFamily="2" charset="2"/>
              </a:rPr>
              <a:t>得到</a:t>
            </a:r>
            <a:r>
              <a:rPr lang="zh-CN" altLang="en-US" sz="2400" b="1"/>
              <a:t>图</a:t>
            </a:r>
            <a:r>
              <a:rPr lang="en-US" altLang="zh-CN" sz="2400" b="1"/>
              <a:t>6.20</a:t>
            </a:r>
            <a:r>
              <a:rPr lang="en-US" altLang="zh-CN" sz="2400" b="1">
                <a:sym typeface="Wingdings" panose="05000000000000000000" pitchFamily="2" charset="2"/>
              </a:rPr>
              <a:t>):</a:t>
            </a:r>
            <a:endParaRPr lang="en-US" altLang="zh-CN" sz="2400" b="1"/>
          </a:p>
          <a:p>
            <a:pPr eaLnBrk="1" hangingPunct="1">
              <a:buFontTx/>
              <a:buNone/>
            </a:pPr>
            <a:r>
              <a:rPr lang="en-US" altLang="zh-CN" sz="2400" b="1"/>
              <a:t>(1). </a:t>
            </a:r>
            <a:r>
              <a:rPr lang="zh-CN" altLang="en-US" sz="2400" b="1"/>
              <a:t>可以增加一个</a:t>
            </a:r>
            <a:r>
              <a:rPr lang="en-US" altLang="zh-CN" sz="2400" b="1"/>
              <a:t>message(</a:t>
            </a:r>
            <a:r>
              <a:rPr lang="zh-CN" altLang="en-US" sz="2400" b="1"/>
              <a:t>消息</a:t>
            </a:r>
            <a:r>
              <a:rPr lang="en-US" altLang="zh-CN" sz="2400" b="1"/>
              <a:t>)</a:t>
            </a:r>
            <a:r>
              <a:rPr lang="zh-CN" altLang="en-US" sz="2400" b="1"/>
              <a:t>类</a:t>
            </a:r>
            <a:r>
              <a:rPr lang="en-US" altLang="zh-CN" sz="2400" b="1"/>
              <a:t>.</a:t>
            </a:r>
          </a:p>
          <a:p>
            <a:pPr eaLnBrk="1" hangingPunct="1">
              <a:buFontTx/>
              <a:buNone/>
            </a:pPr>
            <a:r>
              <a:rPr lang="en-US" altLang="zh-CN" sz="2400" b="1"/>
              <a:t>(2). </a:t>
            </a:r>
            <a:r>
              <a:rPr lang="zh-CN" altLang="en-US" sz="2400" b="1"/>
              <a:t>从业务关系与逻辑上</a:t>
            </a:r>
            <a:r>
              <a:rPr lang="en-US" altLang="zh-CN" sz="2400" b="1"/>
              <a:t>, </a:t>
            </a:r>
            <a:r>
              <a:rPr lang="zh-CN" altLang="en-US" sz="2400" b="1"/>
              <a:t>应该将燃料</a:t>
            </a:r>
            <a:r>
              <a:rPr lang="en-US" altLang="zh-CN" sz="2400" b="1"/>
              <a:t>(Fuel)</a:t>
            </a:r>
            <a:r>
              <a:rPr lang="zh-CN" altLang="en-US" sz="2400" b="1"/>
              <a:t>与库存</a:t>
            </a:r>
            <a:r>
              <a:rPr lang="en-US" altLang="zh-CN" sz="2400" b="1"/>
              <a:t>(Inventory)</a:t>
            </a:r>
            <a:r>
              <a:rPr lang="zh-CN" altLang="en-US" sz="2400" b="1"/>
              <a:t>类连接起来</a:t>
            </a:r>
            <a:r>
              <a:rPr lang="en-US" altLang="zh-CN" sz="2400" b="1"/>
              <a:t>. (Inventory</a:t>
            </a:r>
            <a:r>
              <a:rPr lang="zh-CN" altLang="en-US" sz="2400" b="1"/>
              <a:t>类须追踪燃料数量</a:t>
            </a:r>
            <a:r>
              <a:rPr lang="en-US" altLang="zh-CN" sz="2400" b="1"/>
              <a:t>,</a:t>
            </a:r>
            <a:r>
              <a:rPr lang="zh-CN" altLang="en-US" sz="2400" b="1"/>
              <a:t>数量下降到一定值时</a:t>
            </a:r>
            <a:r>
              <a:rPr lang="en-US" altLang="zh-CN" sz="2400" b="1"/>
              <a:t>, </a:t>
            </a:r>
            <a:r>
              <a:rPr lang="zh-CN" altLang="en-US" sz="2400" b="1"/>
              <a:t>将启动另外的燃料订购系统</a:t>
            </a:r>
            <a:r>
              <a:rPr lang="en-US" altLang="zh-CN" sz="2400" b="1"/>
              <a:t>)</a:t>
            </a:r>
          </a:p>
          <a:p>
            <a:pPr eaLnBrk="1" hangingPunct="1">
              <a:buFontTx/>
              <a:buNone/>
            </a:pPr>
            <a:r>
              <a:rPr lang="en-US" altLang="zh-CN" sz="2400" b="1"/>
              <a:t>(3). </a:t>
            </a:r>
            <a:r>
              <a:rPr lang="zh-CN" altLang="en-US" sz="2400" b="1"/>
              <a:t>应该删除</a:t>
            </a:r>
            <a:r>
              <a:rPr lang="en-US" altLang="zh-CN" sz="2400" b="1"/>
              <a:t>Account</a:t>
            </a:r>
            <a:r>
              <a:rPr lang="zh-CN" altLang="en-US" sz="2400" b="1"/>
              <a:t>类</a:t>
            </a:r>
            <a:r>
              <a:rPr lang="en-US" altLang="zh-CN" sz="2400" b="1"/>
              <a:t>, </a:t>
            </a:r>
            <a:r>
              <a:rPr lang="zh-CN" altLang="en-US" sz="2400" b="1"/>
              <a:t>并将其唯一属性添加到</a:t>
            </a:r>
            <a:r>
              <a:rPr lang="en-US" altLang="zh-CN" sz="2400" b="1"/>
              <a:t>Customer</a:t>
            </a:r>
            <a:r>
              <a:rPr lang="zh-CN" altLang="en-US" sz="2400" b="1"/>
              <a:t>类中</a:t>
            </a:r>
            <a:r>
              <a:rPr lang="en-US" altLang="zh-CN" sz="2400" b="1"/>
              <a:t>(</a:t>
            </a:r>
            <a:r>
              <a:rPr lang="zh-CN" altLang="en-US" sz="2400" b="1"/>
              <a:t>因为按业务处理及语义逻辑上应该这样归类</a:t>
            </a:r>
            <a:r>
              <a:rPr lang="en-US" altLang="zh-CN" sz="2400" b="1"/>
              <a:t>).</a:t>
            </a:r>
          </a:p>
          <a:p>
            <a:pPr eaLnBrk="1" hangingPunct="1">
              <a:buFontTx/>
              <a:buNone/>
            </a:pPr>
            <a:r>
              <a:rPr lang="en-US" altLang="zh-CN" sz="2400" b="1"/>
              <a:t>(4). </a:t>
            </a:r>
            <a:r>
              <a:rPr lang="zh-CN" altLang="en-US" sz="2400" b="1"/>
              <a:t>应该从燃料类中删除价格这个属性</a:t>
            </a:r>
            <a:r>
              <a:rPr lang="en-US" altLang="zh-CN" sz="2400" b="1"/>
              <a:t>,</a:t>
            </a:r>
            <a:r>
              <a:rPr lang="zh-CN" altLang="en-US" sz="2400" b="1"/>
              <a:t>并将其加入到新增加的</a:t>
            </a:r>
            <a:r>
              <a:rPr lang="en-US" altLang="zh-CN" sz="2400" b="1"/>
              <a:t>Refuel</a:t>
            </a:r>
            <a:r>
              <a:rPr lang="zh-CN" altLang="en-US" sz="2400" b="1"/>
              <a:t>类中</a:t>
            </a:r>
            <a:r>
              <a:rPr lang="en-US" altLang="zh-CN" sz="2400" b="1"/>
              <a:t>(</a:t>
            </a:r>
            <a:r>
              <a:rPr lang="zh-CN" altLang="en-US" sz="2400" b="1"/>
              <a:t>目的</a:t>
            </a:r>
            <a:r>
              <a:rPr lang="en-US" altLang="zh-CN" sz="2400" b="1"/>
              <a:t>:</a:t>
            </a:r>
            <a:r>
              <a:rPr lang="zh-CN" altLang="en-US" sz="2400" b="1"/>
              <a:t>使</a:t>
            </a:r>
            <a:r>
              <a:rPr lang="en-US" altLang="zh-CN" sz="2400" b="1"/>
              <a:t>Fuel</a:t>
            </a:r>
            <a:r>
              <a:rPr lang="zh-CN" altLang="en-US" sz="2400" b="1"/>
              <a:t>类只追踪数量</a:t>
            </a:r>
            <a:r>
              <a:rPr lang="en-US" altLang="zh-CN" sz="2400" b="1"/>
              <a:t>,</a:t>
            </a:r>
            <a:r>
              <a:rPr lang="zh-CN" altLang="en-US" sz="2400" b="1"/>
              <a:t>而</a:t>
            </a:r>
            <a:r>
              <a:rPr lang="en-US" altLang="zh-CN" sz="2400" b="1"/>
              <a:t>Refuel</a:t>
            </a:r>
            <a:r>
              <a:rPr lang="zh-CN" altLang="en-US" sz="2400" b="1"/>
              <a:t>类处理与特定销售相关的加仑数和价格</a:t>
            </a:r>
            <a:r>
              <a:rPr lang="en-US" altLang="zh-CN" sz="2400" b="1"/>
              <a:t>----</a:t>
            </a:r>
            <a:r>
              <a:rPr lang="zh-CN" altLang="en-US" sz="2400" b="1"/>
              <a:t>使类的功能单一化</a:t>
            </a:r>
            <a:r>
              <a:rPr lang="en-US" altLang="zh-CN" sz="2400" b="1"/>
              <a:t>).</a:t>
            </a:r>
          </a:p>
          <a:p>
            <a:pPr eaLnBrk="1" hangingPunct="1">
              <a:buFontTx/>
              <a:buNone/>
            </a:pPr>
            <a:r>
              <a:rPr lang="en-US" altLang="zh-CN" sz="2400" b="1"/>
              <a:t>(5). </a:t>
            </a:r>
            <a:r>
              <a:rPr lang="zh-CN" altLang="en-US" sz="2400" b="1"/>
              <a:t>等等问题</a:t>
            </a:r>
            <a:r>
              <a:rPr lang="en-US" altLang="zh-CN" sz="2400" b="1"/>
              <a:t>.</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E96C460-71B0-47F5-A086-E0B99286F43B}" type="slidenum">
              <a:rPr kumimoji="0" lang="en-US" altLang="zh-CN" sz="2600">
                <a:solidFill>
                  <a:schemeClr val="bg1"/>
                </a:solidFill>
              </a:rPr>
              <a:pPr>
                <a:spcBef>
                  <a:spcPct val="0"/>
                </a:spcBef>
                <a:buClrTx/>
                <a:buSzTx/>
                <a:buFontTx/>
                <a:buNone/>
              </a:pPr>
              <a:t>96</a:t>
            </a:fld>
            <a:endParaRPr kumimoji="0" lang="en-US" altLang="zh-CN" sz="2600">
              <a:solidFill>
                <a:schemeClr val="bg1"/>
              </a:solidFill>
            </a:endParaRPr>
          </a:p>
        </p:txBody>
      </p:sp>
      <p:sp>
        <p:nvSpPr>
          <p:cNvPr id="177155" name="Rectangle 4"/>
          <p:cNvSpPr>
            <a:spLocks noChangeArrowheads="1"/>
          </p:cNvSpPr>
          <p:nvPr/>
        </p:nvSpPr>
        <p:spPr bwMode="auto">
          <a:xfrm>
            <a:off x="179388" y="0"/>
            <a:ext cx="8964612"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pic>
        <p:nvPicPr>
          <p:cNvPr id="17715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308725"/>
          </a:xfrm>
          <a:prstGeom prst="rect">
            <a:avLst/>
          </a:prstGeom>
          <a:solidFill>
            <a:schemeClr val="accent3">
              <a:lumMod val="85000"/>
            </a:schemeClr>
          </a:solidFill>
          <a:ln>
            <a:noFill/>
          </a:ln>
        </p:spPr>
      </p:pic>
      <p:sp>
        <p:nvSpPr>
          <p:cNvPr id="177157" name="Rectangle 6"/>
          <p:cNvSpPr>
            <a:spLocks noChangeArrowheads="1"/>
          </p:cNvSpPr>
          <p:nvPr/>
        </p:nvSpPr>
        <p:spPr bwMode="auto">
          <a:xfrm>
            <a:off x="755650" y="6096000"/>
            <a:ext cx="81597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2400" b="1" dirty="0">
                <a:solidFill>
                  <a:schemeClr val="bg2"/>
                </a:solidFill>
              </a:rPr>
              <a:t>Fig 6.20 Second cut at Royal Service Station design.</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8B37F25-4DDF-4183-821D-B25D0CAB7F03}" type="slidenum">
              <a:rPr kumimoji="0" lang="en-US" altLang="zh-CN" sz="2600">
                <a:solidFill>
                  <a:schemeClr val="bg1"/>
                </a:solidFill>
              </a:rPr>
              <a:pPr>
                <a:spcBef>
                  <a:spcPct val="0"/>
                </a:spcBef>
                <a:buClrTx/>
                <a:buSzTx/>
                <a:buFontTx/>
                <a:buNone/>
              </a:pPr>
              <a:t>97</a:t>
            </a:fld>
            <a:endParaRPr kumimoji="0" lang="en-US" altLang="zh-CN" sz="2600">
              <a:solidFill>
                <a:schemeClr val="bg1"/>
              </a:solidFill>
            </a:endParaRPr>
          </a:p>
        </p:txBody>
      </p:sp>
      <p:sp>
        <p:nvSpPr>
          <p:cNvPr id="179203" name="Rectangle 2"/>
          <p:cNvSpPr>
            <a:spLocks noGrp="1" noChangeArrowheads="1"/>
          </p:cNvSpPr>
          <p:nvPr>
            <p:ph type="title"/>
          </p:nvPr>
        </p:nvSpPr>
        <p:spPr/>
        <p:txBody>
          <a:bodyPr/>
          <a:lstStyle/>
          <a:p>
            <a:pPr eaLnBrk="1" hangingPunct="1"/>
            <a:endParaRPr lang="zh-CN" altLang="zh-CN"/>
          </a:p>
        </p:txBody>
      </p:sp>
      <p:sp>
        <p:nvSpPr>
          <p:cNvPr id="179204" name="Rectangle 3"/>
          <p:cNvSpPr>
            <a:spLocks noGrp="1" noChangeArrowheads="1"/>
          </p:cNvSpPr>
          <p:nvPr>
            <p:ph type="body" idx="1"/>
          </p:nvPr>
        </p:nvSpPr>
        <p:spPr>
          <a:xfrm>
            <a:off x="827088" y="1773238"/>
            <a:ext cx="8316912" cy="5084762"/>
          </a:xfrm>
        </p:spPr>
        <p:txBody>
          <a:bodyPr/>
          <a:lstStyle/>
          <a:p>
            <a:pPr eaLnBrk="1" hangingPunct="1">
              <a:buFontTx/>
              <a:buNone/>
            </a:pPr>
            <a:r>
              <a:rPr lang="zh-CN" altLang="en-US" sz="2400" b="1" dirty="0"/>
              <a:t>将图</a:t>
            </a:r>
            <a:r>
              <a:rPr lang="en-US" altLang="zh-CN" sz="2400" b="1" dirty="0"/>
              <a:t>6.20</a:t>
            </a:r>
            <a:r>
              <a:rPr lang="zh-CN" altLang="en-US" sz="2400" b="1" dirty="0"/>
              <a:t>所示的设计方案进一步与原始需求定义进行对比</a:t>
            </a:r>
            <a:r>
              <a:rPr lang="en-US" altLang="zh-CN" sz="2400" b="1" dirty="0"/>
              <a:t>,</a:t>
            </a:r>
          </a:p>
          <a:p>
            <a:pPr eaLnBrk="1" hangingPunct="1">
              <a:buFontTx/>
              <a:buNone/>
            </a:pPr>
            <a:r>
              <a:rPr lang="zh-CN" altLang="en-US" sz="2400" b="1" dirty="0"/>
              <a:t>发现的问题及改进措施</a:t>
            </a:r>
            <a:r>
              <a:rPr lang="en-US" altLang="zh-CN" sz="2400" b="1" dirty="0">
                <a:sym typeface="Wingdings" panose="05000000000000000000" pitchFamily="2" charset="2"/>
              </a:rPr>
              <a:t>(</a:t>
            </a:r>
            <a:r>
              <a:rPr lang="zh-CN" altLang="en-US" sz="2400" b="1" dirty="0">
                <a:sym typeface="Wingdings" panose="05000000000000000000" pitchFamily="2" charset="2"/>
              </a:rPr>
              <a:t>得到</a:t>
            </a:r>
            <a:r>
              <a:rPr lang="zh-CN" altLang="en-US" sz="2400" b="1" dirty="0"/>
              <a:t>图</a:t>
            </a:r>
            <a:r>
              <a:rPr lang="en-US" altLang="zh-CN" sz="2400" b="1" dirty="0"/>
              <a:t>6.21</a:t>
            </a:r>
            <a:r>
              <a:rPr lang="en-US" altLang="zh-CN" sz="2400" b="1" dirty="0">
                <a:sym typeface="Wingdings" panose="05000000000000000000" pitchFamily="2" charset="2"/>
              </a:rPr>
              <a:t>):</a:t>
            </a:r>
            <a:endParaRPr lang="en-US" altLang="zh-CN" sz="2400" b="1" dirty="0"/>
          </a:p>
          <a:p>
            <a:pPr eaLnBrk="1" hangingPunct="1">
              <a:buFontTx/>
              <a:buNone/>
            </a:pPr>
            <a:r>
              <a:rPr lang="en-US" altLang="zh-CN" sz="2400" b="1" dirty="0"/>
              <a:t>(1). Station Manager</a:t>
            </a:r>
            <a:r>
              <a:rPr lang="zh-CN" altLang="en-US" sz="2400" b="1" dirty="0"/>
              <a:t>类与其他类皆无关联</a:t>
            </a:r>
            <a:r>
              <a:rPr lang="en-US" altLang="zh-CN" sz="2400" b="1" dirty="0"/>
              <a:t>,</a:t>
            </a:r>
            <a:r>
              <a:rPr lang="zh-CN" altLang="en-US" sz="2400" b="1" dirty="0"/>
              <a:t>删除之</a:t>
            </a:r>
            <a:r>
              <a:rPr lang="en-US" altLang="zh-CN" sz="2400" b="1" dirty="0"/>
              <a:t>.</a:t>
            </a:r>
          </a:p>
          <a:p>
            <a:pPr eaLnBrk="1" hangingPunct="1">
              <a:buFontTx/>
              <a:buNone/>
            </a:pPr>
            <a:r>
              <a:rPr lang="en-US" altLang="zh-CN" sz="2400" b="1" dirty="0"/>
              <a:t>(2). </a:t>
            </a:r>
            <a:r>
              <a:rPr lang="zh-CN" altLang="en-US" sz="2400" b="1" dirty="0"/>
              <a:t>增加新的类</a:t>
            </a:r>
            <a:r>
              <a:rPr lang="en-US" altLang="zh-CN" sz="2400" b="1" dirty="0"/>
              <a:t>Service Station, </a:t>
            </a:r>
            <a:r>
              <a:rPr lang="zh-CN" altLang="en-US" sz="2400" b="1" dirty="0"/>
              <a:t>以处理对休眠帐户的跟踪</a:t>
            </a:r>
            <a:r>
              <a:rPr lang="en-US" altLang="zh-CN" sz="2400" b="1" dirty="0"/>
              <a:t>.</a:t>
            </a:r>
          </a:p>
          <a:p>
            <a:pPr eaLnBrk="1" hangingPunct="1">
              <a:buFontTx/>
              <a:buNone/>
            </a:pPr>
            <a:r>
              <a:rPr lang="en-US" altLang="zh-CN" sz="2400" b="1" dirty="0"/>
              <a:t>(3). </a:t>
            </a:r>
            <a:r>
              <a:rPr lang="zh-CN" altLang="en-US" sz="2400" b="1" dirty="0"/>
              <a:t>在每个类中加入操作</a:t>
            </a:r>
            <a:r>
              <a:rPr lang="en-US" altLang="zh-CN" sz="2400" b="1" dirty="0"/>
              <a:t>(</a:t>
            </a:r>
            <a:r>
              <a:rPr lang="zh-CN" altLang="en-US" sz="2400" b="1" dirty="0"/>
              <a:t>方法</a:t>
            </a:r>
            <a:r>
              <a:rPr lang="en-US" altLang="zh-CN" sz="2400" b="1" dirty="0"/>
              <a:t>), </a:t>
            </a:r>
            <a:r>
              <a:rPr lang="zh-CN" altLang="en-US" sz="2400" b="1" dirty="0"/>
              <a:t>以完成具体的功能</a:t>
            </a:r>
            <a:r>
              <a:rPr lang="en-US" altLang="zh-CN" sz="2400" b="1" dirty="0"/>
              <a:t>.</a:t>
            </a:r>
          </a:p>
          <a:p>
            <a:pPr eaLnBrk="1" hangingPunct="1">
              <a:buFontTx/>
              <a:buNone/>
            </a:pPr>
            <a:r>
              <a:rPr lang="en-US" altLang="zh-CN" sz="2400" b="1" dirty="0"/>
              <a:t> </a:t>
            </a:r>
            <a:r>
              <a:rPr lang="zh-CN" altLang="en-US" sz="2400" b="1" dirty="0"/>
              <a:t>例如</a:t>
            </a:r>
            <a:r>
              <a:rPr lang="en-US" altLang="zh-CN" sz="2400" b="1" dirty="0"/>
              <a:t>: Bill</a:t>
            </a:r>
            <a:r>
              <a:rPr lang="zh-CN" altLang="en-US" sz="2400" b="1" dirty="0"/>
              <a:t>类需要有一个操作</a:t>
            </a:r>
            <a:r>
              <a:rPr lang="en-US" altLang="zh-CN" sz="2400" b="1" dirty="0"/>
              <a:t>price()</a:t>
            </a:r>
            <a:r>
              <a:rPr lang="zh-CN" altLang="en-US" sz="2400" b="1" dirty="0"/>
              <a:t>来计算总价</a:t>
            </a:r>
            <a:r>
              <a:rPr lang="en-US" altLang="zh-CN" sz="2400" b="1" dirty="0"/>
              <a:t>,</a:t>
            </a:r>
            <a:r>
              <a:rPr lang="zh-CN" altLang="en-US" sz="2400" b="1" dirty="0"/>
              <a:t>另一个操作</a:t>
            </a:r>
            <a:r>
              <a:rPr lang="en-US" altLang="zh-CN" sz="2400" b="1" dirty="0"/>
              <a:t>tax()</a:t>
            </a:r>
            <a:r>
              <a:rPr lang="zh-CN" altLang="en-US" sz="2400" b="1" dirty="0"/>
              <a:t>来计算购买税</a:t>
            </a:r>
            <a:r>
              <a:rPr lang="en-US" altLang="zh-CN" sz="2400" b="1" dirty="0"/>
              <a:t>(</a:t>
            </a:r>
            <a:r>
              <a:rPr lang="zh-CN" altLang="en-US" sz="2400" b="1" dirty="0"/>
              <a:t>交易税</a:t>
            </a:r>
            <a:r>
              <a:rPr lang="en-US" altLang="zh-CN" sz="2400" b="1" dirty="0"/>
              <a:t>)</a:t>
            </a:r>
          </a:p>
          <a:p>
            <a:pPr eaLnBrk="1" hangingPunct="1">
              <a:buFontTx/>
              <a:buNone/>
            </a:pPr>
            <a:r>
              <a:rPr lang="en-US" altLang="zh-CN" sz="2400" b="1" dirty="0"/>
              <a:t>           Parking Space(</a:t>
            </a:r>
            <a:r>
              <a:rPr lang="zh-CN" altLang="en-US" sz="2400" b="1" dirty="0"/>
              <a:t>停车位</a:t>
            </a:r>
            <a:r>
              <a:rPr lang="en-US" altLang="zh-CN" sz="2400" b="1" dirty="0"/>
              <a:t>)</a:t>
            </a:r>
            <a:r>
              <a:rPr lang="zh-CN" altLang="en-US" sz="2400" b="1" dirty="0"/>
              <a:t>类需要一个操作来指示是否某   </a:t>
            </a:r>
          </a:p>
          <a:p>
            <a:pPr eaLnBrk="1" hangingPunct="1">
              <a:buFontTx/>
              <a:buNone/>
            </a:pPr>
            <a:r>
              <a:rPr lang="zh-CN" altLang="en-US" sz="2400" b="1" dirty="0"/>
              <a:t>           个车位可用</a:t>
            </a:r>
            <a:r>
              <a:rPr lang="en-US" altLang="zh-CN" sz="2400" b="1" dirty="0"/>
              <a:t>.</a:t>
            </a:r>
          </a:p>
          <a:p>
            <a:pPr eaLnBrk="1" hangingPunct="1">
              <a:buFontTx/>
              <a:buNone/>
            </a:pPr>
            <a:r>
              <a:rPr lang="en-US" altLang="zh-CN" sz="2400" b="1" dirty="0"/>
              <a:t>(4). </a:t>
            </a:r>
            <a:r>
              <a:rPr lang="zh-CN" altLang="en-US" sz="2400" b="1" dirty="0"/>
              <a:t>加入各种基数</a:t>
            </a:r>
            <a:r>
              <a:rPr lang="en-US" altLang="zh-CN" sz="2400" b="1" dirty="0"/>
              <a:t>.</a:t>
            </a:r>
          </a:p>
          <a:p>
            <a:pPr eaLnBrk="1" hangingPunct="1">
              <a:buFontTx/>
              <a:buNone/>
            </a:pPr>
            <a:r>
              <a:rPr lang="en-US" altLang="zh-CN" sz="2400" b="1" dirty="0"/>
              <a:t>(5). </a:t>
            </a:r>
            <a:r>
              <a:rPr lang="zh-CN" altLang="en-US" sz="2400" b="1" dirty="0"/>
              <a:t>等等问题</a:t>
            </a:r>
            <a:r>
              <a:rPr lang="en-US" altLang="zh-CN" sz="2400" b="1" dirty="0"/>
              <a:t>.</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1981125-473E-489D-893B-7560E9381015}" type="slidenum">
              <a:rPr kumimoji="0" lang="en-US" altLang="zh-CN" sz="2600">
                <a:solidFill>
                  <a:schemeClr val="bg1"/>
                </a:solidFill>
              </a:rPr>
              <a:pPr>
                <a:spcBef>
                  <a:spcPct val="0"/>
                </a:spcBef>
                <a:buClrTx/>
                <a:buSzTx/>
                <a:buFontTx/>
                <a:buNone/>
              </a:pPr>
              <a:t>98</a:t>
            </a:fld>
            <a:endParaRPr kumimoji="0" lang="en-US" altLang="zh-CN" sz="2600">
              <a:solidFill>
                <a:schemeClr val="bg1"/>
              </a:solidFill>
            </a:endParaRPr>
          </a:p>
        </p:txBody>
      </p:sp>
      <p:sp>
        <p:nvSpPr>
          <p:cNvPr id="180227" name="Rectangle 4"/>
          <p:cNvSpPr>
            <a:spLocks noChangeArrowheads="1"/>
          </p:cNvSpPr>
          <p:nvPr/>
        </p:nvSpPr>
        <p:spPr bwMode="auto">
          <a:xfrm>
            <a:off x="179388" y="0"/>
            <a:ext cx="9001125"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pic>
        <p:nvPicPr>
          <p:cNvPr id="18022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381750"/>
          </a:xfrm>
          <a:prstGeom prst="rect">
            <a:avLst/>
          </a:prstGeom>
          <a:solidFill>
            <a:schemeClr val="accent3">
              <a:lumMod val="85000"/>
            </a:schemeClr>
          </a:solidFill>
          <a:ln>
            <a:noFill/>
          </a:ln>
        </p:spPr>
      </p:pic>
      <p:sp>
        <p:nvSpPr>
          <p:cNvPr id="180229" name="Rectangle 6"/>
          <p:cNvSpPr>
            <a:spLocks noChangeArrowheads="1"/>
          </p:cNvSpPr>
          <p:nvPr/>
        </p:nvSpPr>
        <p:spPr bwMode="auto">
          <a:xfrm>
            <a:off x="323850" y="6172200"/>
            <a:ext cx="874871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2400" b="1">
                <a:solidFill>
                  <a:schemeClr val="bg2"/>
                </a:solidFill>
              </a:rPr>
              <a:t>Fig 6.21 Third and final cut at Royal Service Station design</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28EF547-5A42-458A-A92F-6D3222A1BD16}" type="slidenum">
              <a:rPr kumimoji="0" lang="en-US" altLang="zh-CN" sz="2600">
                <a:solidFill>
                  <a:schemeClr val="bg1"/>
                </a:solidFill>
              </a:rPr>
              <a:pPr>
                <a:spcBef>
                  <a:spcPct val="0"/>
                </a:spcBef>
                <a:buClrTx/>
                <a:buSzTx/>
                <a:buFontTx/>
                <a:buNone/>
              </a:pPr>
              <a:t>99</a:t>
            </a:fld>
            <a:endParaRPr kumimoji="0" lang="en-US" altLang="zh-CN" sz="2600">
              <a:solidFill>
                <a:schemeClr val="bg1"/>
              </a:solidFill>
            </a:endParaRPr>
          </a:p>
        </p:txBody>
      </p:sp>
      <p:sp>
        <p:nvSpPr>
          <p:cNvPr id="182275" name="Rectangle 2"/>
          <p:cNvSpPr>
            <a:spLocks noGrp="1" noChangeArrowheads="1"/>
          </p:cNvSpPr>
          <p:nvPr>
            <p:ph type="title"/>
          </p:nvPr>
        </p:nvSpPr>
        <p:spPr/>
        <p:txBody>
          <a:bodyPr/>
          <a:lstStyle/>
          <a:p>
            <a:pPr eaLnBrk="1" hangingPunct="1"/>
            <a:endParaRPr lang="zh-CN" altLang="zh-CN"/>
          </a:p>
        </p:txBody>
      </p:sp>
      <p:sp>
        <p:nvSpPr>
          <p:cNvPr id="182276" name="Rectangle 3"/>
          <p:cNvSpPr>
            <a:spLocks noGrp="1" noChangeArrowheads="1"/>
          </p:cNvSpPr>
          <p:nvPr>
            <p:ph type="body" idx="1"/>
          </p:nvPr>
        </p:nvSpPr>
        <p:spPr>
          <a:xfrm>
            <a:off x="755650" y="1700808"/>
            <a:ext cx="8388350" cy="4895850"/>
          </a:xfrm>
        </p:spPr>
        <p:txBody>
          <a:bodyPr/>
          <a:lstStyle/>
          <a:p>
            <a:pPr eaLnBrk="1" hangingPunct="1">
              <a:buFontTx/>
              <a:buNone/>
            </a:pPr>
            <a:r>
              <a:rPr lang="zh-CN" altLang="en-US" sz="2400" b="1" dirty="0"/>
              <a:t>备注：图</a:t>
            </a:r>
            <a:r>
              <a:rPr lang="en-US" altLang="zh-CN" sz="2400" b="1" dirty="0"/>
              <a:t>6.21</a:t>
            </a:r>
            <a:r>
              <a:rPr lang="zh-CN" altLang="en-US" sz="2400" b="1" dirty="0"/>
              <a:t>所示的并非是真正意义上的最终方案，它只是</a:t>
            </a:r>
          </a:p>
          <a:p>
            <a:pPr eaLnBrk="1" hangingPunct="1">
              <a:buFontTx/>
              <a:buNone/>
            </a:pPr>
            <a:r>
              <a:rPr lang="zh-CN" altLang="en-US" sz="2400" b="1" dirty="0"/>
              <a:t>本阶段的</a:t>
            </a:r>
            <a:r>
              <a:rPr lang="zh-CN" altLang="en-US" sz="2400" b="1" dirty="0">
                <a:latin typeface="Times New Roman" panose="02020603050405020304" pitchFamily="18" charset="0"/>
              </a:rPr>
              <a:t>“</a:t>
            </a:r>
            <a:r>
              <a:rPr lang="zh-CN" altLang="en-US" sz="2400" b="1" dirty="0"/>
              <a:t>最终方案</a:t>
            </a:r>
            <a:r>
              <a:rPr lang="zh-CN" altLang="en-US" sz="2400" b="1" dirty="0">
                <a:latin typeface="Times New Roman" panose="02020603050405020304" pitchFamily="18" charset="0"/>
              </a:rPr>
              <a:t>”</a:t>
            </a:r>
            <a:r>
              <a:rPr lang="zh-CN" altLang="en-US" sz="2400" b="1" dirty="0"/>
              <a:t>。应该还要结合其他需求文档或设计</a:t>
            </a:r>
            <a:endParaRPr lang="en-US" altLang="zh-CN" sz="2400" b="1" dirty="0"/>
          </a:p>
          <a:p>
            <a:pPr eaLnBrk="1" hangingPunct="1">
              <a:buFontTx/>
              <a:buNone/>
            </a:pPr>
            <a:r>
              <a:rPr lang="zh-CN" altLang="en-US" sz="2400" b="1" dirty="0"/>
              <a:t>文档，将该设计方案加以综合考虑以图进一步改进</a:t>
            </a:r>
            <a:r>
              <a:rPr lang="zh-CN" altLang="en-US" sz="2400" b="1" dirty="0">
                <a:sym typeface="Wingdings" panose="05000000000000000000" pitchFamily="2" charset="2"/>
              </a:rPr>
              <a:t>，例如：</a:t>
            </a:r>
            <a:endParaRPr lang="zh-CN" altLang="en-US" sz="2400" b="1" dirty="0"/>
          </a:p>
          <a:p>
            <a:pPr eaLnBrk="1" hangingPunct="1">
              <a:buFontTx/>
              <a:buNone/>
            </a:pPr>
            <a:r>
              <a:rPr lang="en-US" altLang="zh-CN" sz="2400" b="1" dirty="0"/>
              <a:t>(1). </a:t>
            </a:r>
            <a:r>
              <a:rPr lang="zh-CN" altLang="en-US" sz="2400" b="1" dirty="0"/>
              <a:t>考虑或</a:t>
            </a:r>
            <a:r>
              <a:rPr lang="zh-CN" altLang="en-US" sz="2400" b="1" u="sng" dirty="0">
                <a:solidFill>
                  <a:srgbClr val="0000FF"/>
                </a:solidFill>
              </a:rPr>
              <a:t>兼顾用例图</a:t>
            </a:r>
            <a:r>
              <a:rPr lang="zh-CN" altLang="en-US" sz="2400" b="1" dirty="0"/>
              <a:t>的各种功能，需要进一步调整该类图，同时使之满足实现用例所示功能的方便性和系统效率等诸多因素要求。</a:t>
            </a:r>
            <a:r>
              <a:rPr lang="en-US" altLang="zh-CN" sz="2400" b="1" dirty="0"/>
              <a:t>(</a:t>
            </a:r>
            <a:r>
              <a:rPr lang="zh-CN" altLang="en-US" sz="2400" b="1" dirty="0"/>
              <a:t>功能性需求与部分非功能性需求</a:t>
            </a:r>
            <a:r>
              <a:rPr lang="en-US" altLang="zh-CN" sz="2400" b="1" dirty="0"/>
              <a:t>)</a:t>
            </a:r>
            <a:endParaRPr lang="zh-CN" altLang="en-US" sz="2400" b="1" dirty="0"/>
          </a:p>
          <a:p>
            <a:pPr eaLnBrk="1" hangingPunct="1">
              <a:buFontTx/>
              <a:buNone/>
            </a:pPr>
            <a:r>
              <a:rPr lang="en-US" altLang="zh-CN" sz="2400" b="1" dirty="0"/>
              <a:t>(2). </a:t>
            </a:r>
            <a:r>
              <a:rPr lang="zh-CN" altLang="en-US" sz="2400" b="1" u="sng" dirty="0">
                <a:solidFill>
                  <a:srgbClr val="0000FF"/>
                </a:solidFill>
              </a:rPr>
              <a:t>兼顾包图</a:t>
            </a:r>
            <a:r>
              <a:rPr lang="zh-CN" altLang="en-US" sz="2400" b="1" dirty="0"/>
              <a:t>所示的模块或构件间的依赖性等设计初衷，进一步调整类图中的属性与方法的基本分布。</a:t>
            </a:r>
            <a:r>
              <a:rPr lang="en-US" altLang="zh-CN" sz="2400" b="1" dirty="0"/>
              <a:t>(</a:t>
            </a:r>
            <a:r>
              <a:rPr lang="zh-CN" altLang="en-US" sz="2400" b="1" dirty="0"/>
              <a:t>体现部分系统设计的思想</a:t>
            </a:r>
            <a:r>
              <a:rPr lang="en-US" altLang="zh-CN" sz="2400" b="1" dirty="0"/>
              <a:t>)</a:t>
            </a:r>
          </a:p>
          <a:p>
            <a:pPr eaLnBrk="1" hangingPunct="1">
              <a:buFontTx/>
              <a:buNone/>
            </a:pPr>
            <a:r>
              <a:rPr lang="en-US" altLang="zh-CN" sz="2400" b="1" dirty="0"/>
              <a:t>(3). </a:t>
            </a:r>
            <a:r>
              <a:rPr lang="zh-CN" altLang="en-US" sz="2400" b="1" dirty="0"/>
              <a:t>到目前为止，上述设计是从问题域中存在的概念或对象抽象而来。以后需要调整设计、添加控制类和界面类等等，画出代码实现级别的类图。</a:t>
            </a:r>
            <a:r>
              <a:rPr lang="en-US" altLang="zh-CN" sz="2400" b="1" dirty="0"/>
              <a:t>(</a:t>
            </a:r>
            <a:r>
              <a:rPr lang="zh-CN" altLang="en-US" sz="2400" b="1" dirty="0"/>
              <a:t>下一步：详细设计</a:t>
            </a:r>
            <a:r>
              <a:rPr lang="en-US" altLang="zh-CN" sz="2400" b="1" dirty="0"/>
              <a:t>)</a:t>
            </a:r>
            <a:endParaRPr lang="zh-CN" altLang="en-US" sz="2400" b="1" dirty="0"/>
          </a:p>
        </p:txBody>
      </p:sp>
    </p:spTree>
  </p:cSld>
  <p:clrMapOvr>
    <a:masterClrMapping/>
  </p:clrMapOvr>
</p:sld>
</file>

<file path=ppt/theme/theme1.xml><?xml version="1.0" encoding="utf-8"?>
<a:theme xmlns:a="http://schemas.openxmlformats.org/drawingml/2006/main" name="Capsules">
  <a:themeElements>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Capsule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C:\pffice2000\Templates\Presentation Designs\Capsules.pot</Template>
  <TotalTime>29627</TotalTime>
  <Words>11778</Words>
  <Application>Microsoft Office PowerPoint</Application>
  <PresentationFormat>全屏显示(4:3)</PresentationFormat>
  <Paragraphs>1470</Paragraphs>
  <Slides>139</Slides>
  <Notes>101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139</vt:i4>
      </vt:variant>
    </vt:vector>
  </HeadingPairs>
  <TitlesOfParts>
    <vt:vector size="152" baseType="lpstr">
      <vt:lpstr>隶书</vt:lpstr>
      <vt:lpstr>宋体</vt:lpstr>
      <vt:lpstr>Arial</vt:lpstr>
      <vt:lpstr>Bradley Hand ITC</vt:lpstr>
      <vt:lpstr>Calibri</vt:lpstr>
      <vt:lpstr>Comic Sans MS</vt:lpstr>
      <vt:lpstr>Courier New</vt:lpstr>
      <vt:lpstr>Lucida Sans Unicode</vt:lpstr>
      <vt:lpstr>Symbol</vt:lpstr>
      <vt:lpstr>Times New Roman</vt:lpstr>
      <vt:lpstr>Wingdings</vt:lpstr>
      <vt:lpstr>Capsules</vt:lpstr>
      <vt:lpstr>Visio</vt:lpstr>
      <vt:lpstr>补充材料6-4: 皇家汽车服务站系统的需求</vt:lpstr>
      <vt:lpstr>PowerPoint 演示文稿</vt:lpstr>
      <vt:lpstr>PowerPoint 演示文稿</vt:lpstr>
      <vt:lpstr>PowerPoint 演示文稿</vt:lpstr>
      <vt:lpstr>     Chapter 6  Considering Object </vt:lpstr>
      <vt:lpstr>     Chapter 6  Considering Object</vt:lpstr>
      <vt:lpstr>     Chapter 6  Considering Object</vt:lpstr>
      <vt:lpstr>PowerPoint 演示文稿</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PowerPoint 演示文稿</vt:lpstr>
      <vt:lpstr>     Chapter 6  Considering Object</vt:lpstr>
      <vt:lpstr>     Chapter 6  Considering Object</vt:lpstr>
      <vt:lpstr>     Chapter 6  Considering Object</vt:lpstr>
      <vt:lpstr>     Chapter 6  Considering Object</vt:lpstr>
      <vt:lpstr>     Chapter 6  Considering Object</vt:lpstr>
      <vt:lpstr>     Chapter 6  Considering Object</vt:lpstr>
      <vt:lpstr>PowerPoint 演示文稿</vt:lpstr>
      <vt:lpstr>PowerPoint 演示文稿</vt:lpstr>
      <vt:lpstr>PowerPoint 演示文稿</vt:lpstr>
      <vt:lpstr>     Chapter 6  Considering Object</vt:lpstr>
      <vt:lpstr>UML  Diagram (continued)</vt:lpstr>
      <vt:lpstr>     Chapter 6  Considering Object</vt:lpstr>
      <vt:lpstr>     Chapter 6  Considering Object</vt:lpstr>
      <vt:lpstr>    领域的概念模型－简单实例</vt:lpstr>
      <vt:lpstr>PowerPoint 演示文稿</vt:lpstr>
      <vt:lpstr>     Chapter 6  Considering Object</vt:lpstr>
      <vt:lpstr>6.4 Representing OO Designs in the UML UML in the Process (continued)</vt:lpstr>
      <vt:lpstr>     Chapter 6  Considering Object</vt:lpstr>
      <vt:lpstr>     Chapter 6  Considering Object</vt:lpstr>
      <vt:lpstr>     Chapter 6  Considering Object</vt:lpstr>
      <vt:lpstr>顺序图 VS 协作图</vt:lpstr>
      <vt:lpstr>例子</vt:lpstr>
      <vt:lpstr>例子</vt:lpstr>
      <vt:lpstr>PowerPoint 演示文稿</vt:lpstr>
      <vt:lpstr>     Chapter 6  Considering Object</vt:lpstr>
      <vt:lpstr>     Chapter 6  Considering Object</vt:lpstr>
      <vt:lpstr>     Chapter 6  面向对象的思考方法</vt:lpstr>
      <vt:lpstr>     Chapter 6  面向对象的思考方法</vt:lpstr>
      <vt:lpstr>     Chapter 6  面向对象的思考方法</vt:lpstr>
      <vt:lpstr>     Chapter 6  面向对象的思考方法</vt:lpstr>
      <vt:lpstr>     Chapter 6  Considering Object</vt:lpstr>
      <vt:lpstr>示例图： Class box representing a bill.</vt:lpstr>
      <vt:lpstr>Fig 6.19 Types of class relationship.</vt:lpstr>
      <vt:lpstr>     Chapter 6  Considering Object</vt:lpstr>
      <vt:lpstr>Fig 6.XX Inheritance relationship</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PowerPoint 演示文稿</vt:lpstr>
      <vt:lpstr>     Chapter 6  Considering Object</vt:lpstr>
      <vt:lpstr>     Chapter 6  Considering Object</vt:lpstr>
      <vt:lpstr>     Chapter 6  Considering Object</vt:lpstr>
      <vt:lpstr>     Chapter 6  Considering Object</vt:lpstr>
      <vt:lpstr>PowerPoint 演示文稿</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PowerPoint 演示文稿</vt:lpstr>
      <vt:lpstr>     Chapter 6  面向对象的思考方法</vt:lpstr>
      <vt:lpstr>     Chapter 6  Considering Object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6.4 Representing OO Designs in the UML Final Cut at Royal Service Station Design</vt:lpstr>
      <vt:lpstr>     Chapter 6  Considering Object</vt:lpstr>
      <vt:lpstr>     Chapter 6  Considering Object</vt:lpstr>
      <vt:lpstr>Fig 6.22 Package diagram for the Royal Service Station</vt:lpstr>
      <vt:lpstr>6.4 Representing OO Designs in the UML Other UML Diagrams – Package Diagram</vt:lpstr>
      <vt:lpstr>     Chapter 6  Considering Object</vt:lpstr>
      <vt:lpstr>Fig 6.27 Activity diagram notation</vt:lpstr>
      <vt:lpstr>Fig 6.XX Activity diagram notation</vt:lpstr>
      <vt:lpstr>     Chapter 6  Considering Object</vt:lpstr>
      <vt:lpstr>     Chapter 6  Considering Object</vt:lpstr>
      <vt:lpstr>PowerPoint 演示文稿</vt:lpstr>
      <vt:lpstr>OO Program Design </vt:lpstr>
      <vt:lpstr> 6.6.1 Design Aids (设计助手)</vt:lpstr>
      <vt:lpstr> 6.6.2 User Interface Design (用户界面设计)</vt:lpstr>
      <vt:lpstr>Fig 6.26 Transition from paper to screen.</vt:lpstr>
      <vt:lpstr>Fig 6.27 Possible design for new billing screen</vt:lpstr>
      <vt:lpstr>Designing User Interfaces (continued)</vt:lpstr>
      <vt:lpstr>6.6.3 Data Management Design (数据管理设计) </vt:lpstr>
      <vt:lpstr>Fig 6.36 Implementing the classes using a relational database</vt:lpstr>
      <vt:lpstr>6.6.4 Task Management Design (任务管理设计) </vt:lpstr>
      <vt:lpstr>Task Management Design </vt:lpstr>
      <vt:lpstr>Task Management Design </vt:lpstr>
      <vt:lpstr>Fig 6.29 Relationship among Observer pattern constructs(Gamma et al.1995)</vt:lpstr>
      <vt:lpstr>Fig 6.30 Sequence diagram for Observer pattern(Gamma et al.1995)</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Chapter 9  Testing the System </vt:lpstr>
      <vt:lpstr>Fig 6-16 How UML supports the development process    （第三版教材）</vt:lpstr>
      <vt:lpstr>     Chapter 6  Considering Object</vt:lpstr>
    </vt:vector>
  </TitlesOfParts>
  <Company>SDU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Considering Objects</dc:title>
  <dc:creator>SQH</dc:creator>
  <cp:lastModifiedBy>史 清华</cp:lastModifiedBy>
  <cp:revision>294</cp:revision>
  <dcterms:created xsi:type="dcterms:W3CDTF">2003-11-03T03:09:18Z</dcterms:created>
  <dcterms:modified xsi:type="dcterms:W3CDTF">2022-11-09T10:25:51Z</dcterms:modified>
</cp:coreProperties>
</file>