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sldIdLst>
    <p:sldId id="397" r:id="rId2"/>
    <p:sldId id="398" r:id="rId3"/>
    <p:sldId id="363" r:id="rId4"/>
    <p:sldId id="381" r:id="rId5"/>
    <p:sldId id="364" r:id="rId6"/>
    <p:sldId id="379" r:id="rId7"/>
    <p:sldId id="365" r:id="rId8"/>
    <p:sldId id="380" r:id="rId9"/>
    <p:sldId id="384" r:id="rId10"/>
    <p:sldId id="366" r:id="rId11"/>
    <p:sldId id="371" r:id="rId12"/>
    <p:sldId id="385" r:id="rId13"/>
    <p:sldId id="386" r:id="rId14"/>
    <p:sldId id="372" r:id="rId15"/>
    <p:sldId id="373" r:id="rId16"/>
    <p:sldId id="374" r:id="rId17"/>
    <p:sldId id="388" r:id="rId18"/>
    <p:sldId id="389" r:id="rId19"/>
    <p:sldId id="390" r:id="rId20"/>
    <p:sldId id="391" r:id="rId21"/>
    <p:sldId id="387" r:id="rId22"/>
    <p:sldId id="375" r:id="rId23"/>
    <p:sldId id="399" r:id="rId24"/>
    <p:sldId id="400" r:id="rId25"/>
    <p:sldId id="376" r:id="rId26"/>
    <p:sldId id="377" r:id="rId27"/>
    <p:sldId id="370" r:id="rId28"/>
    <p:sldId id="378" r:id="rId29"/>
    <p:sldId id="369" r:id="rId30"/>
    <p:sldId id="368" r:id="rId31"/>
    <p:sldId id="382" r:id="rId32"/>
    <p:sldId id="383" r:id="rId33"/>
    <p:sldId id="392" r:id="rId34"/>
    <p:sldId id="393" r:id="rId35"/>
    <p:sldId id="394" r:id="rId36"/>
    <p:sldId id="395" r:id="rId37"/>
    <p:sldId id="256" r:id="rId3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6600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80" autoAdjust="0"/>
    <p:restoredTop sz="90969" autoAdjust="0"/>
  </p:normalViewPr>
  <p:slideViewPr>
    <p:cSldViewPr>
      <p:cViewPr varScale="1">
        <p:scale>
          <a:sx n="82" d="100"/>
          <a:sy n="82" d="100"/>
        </p:scale>
        <p:origin x="74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7DA789E-25AD-4E73-9079-6E1F054EF8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9536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8C95D8A-DFD6-4781-9356-07289AAE9859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75871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2D20EEE-FEA8-458F-999B-8F9293E0B8F4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6891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0748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ADD130A-990C-466C-8E3C-60A811AC08C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45045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46190CD-16F2-4A32-88F2-C17D840F31F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24922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C0A043-13C6-4A4D-BD34-3FBCF13D1A7A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17248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9319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2840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6375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562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934AAC7-B62E-45A6-A738-F550243A056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25402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BE1BE64-E242-47C5-8A02-E5B2DA676760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52837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64C02AE-F644-4B08-9AEC-FC42B55354BE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453612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4C02AE-F644-4B08-9AEC-FC42B55354B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92496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4C02AE-F644-4B08-9AEC-FC42B55354B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783072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5A263C-893C-4753-8A41-B9E19A41ED90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5577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42161DF-0C75-4521-AAF3-362310E1A9F7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141285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273140F-C72C-4E45-9B1E-5EEE7EB527D5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26778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20581B3-60B4-4437-B04C-D5C76B35DAA6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543259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4F415A1-9680-4527-9A44-17CA4C38B709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41147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D22CB79-B89E-43B1-B865-12021037F77B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67579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CF17BEF-5CE7-43C9-84A3-B10F29796E45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02310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4816A75-F4A7-4C51-9B86-2AB8195E63A0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91444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A863975-89A1-4E62-9330-D24E7F298527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065912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D22CB79-B89E-43B1-B865-12021037F77B}" type="slidenum">
              <a:rPr lang="en-US" altLang="zh-CN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387322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D22CB79-B89E-43B1-B865-12021037F77B}" type="slidenum">
              <a:rPr lang="en-US" altLang="zh-CN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18918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D22CB79-B89E-43B1-B865-12021037F77B}" type="slidenum">
              <a:rPr lang="en-US" altLang="zh-CN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96603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D22CB79-B89E-43B1-B865-12021037F77B}" type="slidenum">
              <a:rPr lang="en-US" altLang="zh-CN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428436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FF980F1-148C-444E-80BB-A0304D3CA235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46960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8AEE4EC-0123-401F-A1DA-C5C26719A706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63324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BEE38E-F7B7-4403-8234-6DA96DCBBBE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63198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4E2828D-A20E-48A4-8820-4C2056D4800B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97613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FE75232-2684-4A9A-AAE4-4632374CA87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464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ED296D2-D63F-43E3-B86E-0714C7A87D06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07818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3125776-F804-4E93-9381-D62F9B78110E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46432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>
              <a:latin typeface="Times New Roman" panose="02020603050405020304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>
              <a:latin typeface="Times New Roman" panose="02020603050405020304" pitchFamily="18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1255AA5B-85C4-4D3A-82A5-A92DF4D058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713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EFD82-B124-48B5-BF8A-980E930ECA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149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3810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810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821FC-1A92-43E2-BA81-6D95F3368C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9583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16900" cy="1131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8216900" cy="2255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856038"/>
            <a:ext cx="8216900" cy="2257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665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D5803-4AE3-429F-9E3A-FDDD8B6BC5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865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B0FCC-7031-46C0-927B-96F5CBE3D7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160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924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1981200"/>
            <a:ext cx="3924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9E252-ECFA-467D-B3ED-CD8D30472A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713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C157A-6917-4566-A5DA-DBCA1F20F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227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E479-323D-4DF6-AA6E-7EF64A1732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552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C33A6-144D-4833-9F5B-A965FD504F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962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98F3F-E6F2-47E5-B9B1-7E11CCBB1E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516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20F26-5A93-4B8C-9560-CF30F90036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062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3127375" cy="6859588"/>
            <a:chOff x="0" y="0"/>
            <a:chExt cx="2016" cy="4320"/>
          </a:xfrm>
        </p:grpSpPr>
        <p:sp>
          <p:nvSpPr>
            <p:cNvPr id="1036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7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7" name="AutoShape 1029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>
              <a:latin typeface="Times New Roman" panose="02020603050405020304" pitchFamily="18" charset="0"/>
            </a:endParaRPr>
          </a:p>
        </p:txBody>
      </p:sp>
      <p:sp>
        <p:nvSpPr>
          <p:cNvPr id="1028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8001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0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kumimoji="0"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1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kumimoji="0"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2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840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algn="l" eaLnBrk="1" hangingPunct="1">
              <a:defRPr kumimoji="0"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30BA3A2-326D-444D-961C-70D385E543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Group 1035"/>
          <p:cNvGrpSpPr>
            <a:grpSpLocks/>
          </p:cNvGrpSpPr>
          <p:nvPr/>
        </p:nvGrpSpPr>
        <p:grpSpPr bwMode="auto">
          <a:xfrm>
            <a:off x="457200" y="1371600"/>
            <a:ext cx="7391400" cy="320675"/>
            <a:chOff x="144" y="1248"/>
            <a:chExt cx="4656" cy="201"/>
          </a:xfrm>
        </p:grpSpPr>
        <p:sp>
          <p:nvSpPr>
            <p:cNvPr id="1034" name="AutoShape 103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5" name="AutoShape 103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3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SzPct val="150000"/>
        <a:buChar char="•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08504" cy="685800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CD5803-4AE3-429F-9E3A-FDDD8B6BC5A5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3722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BF8C80-C0D2-4081-9445-CFFCF45514CC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     Chapter 7  Writing the Programs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/>
              <a:t>2. </a:t>
            </a:r>
            <a:r>
              <a:rPr lang="en-US" altLang="zh-CN" b="1" dirty="0">
                <a:solidFill>
                  <a:srgbClr val="FF0066"/>
                </a:solidFill>
              </a:rPr>
              <a:t>Algorithms 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----the coders have great deal of flexibility in converting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   the algorithm to code.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 pursuing efficiency may have hidden cost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(</a:t>
            </a:r>
            <a:r>
              <a:rPr lang="zh-CN" altLang="en-US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追求效率可能有潜在成本：编写更快代码的代价，测试代码的时间代价，用户理解代码的时间代价等等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example----(P378--4 dots)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 pursuing efficiency may sacrifice clarity and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correctness </a:t>
            </a:r>
            <a:r>
              <a:rPr lang="zh-CN" altLang="en-US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（一般情况下，清晰度第一，效率第二。）</a:t>
            </a:r>
            <a:endParaRPr lang="en-US" altLang="zh-CN" sz="2400" b="1" dirty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 learning how to optimizing codes by compiler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example----compute index of an array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C3774A-BDB1-440C-A9B4-DF2537FB368B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     Chapter 7  Writing the Programs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/>
              <a:t>3. </a:t>
            </a:r>
            <a:r>
              <a:rPr lang="en-US" altLang="zh-CN" b="1">
                <a:solidFill>
                  <a:srgbClr val="FF0066"/>
                </a:solidFill>
              </a:rPr>
              <a:t>Data Structures</a:t>
            </a:r>
            <a:r>
              <a:rPr lang="en-US" altLang="zh-CN" b="1"/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sym typeface="Wingdings 2" panose="05020102010507070707" pitchFamily="18" charset="2"/>
              </a:rPr>
              <a:t>  keeping the program simple (</a:t>
            </a:r>
            <a:r>
              <a:rPr lang="zh-CN" altLang="en-US" sz="2400" b="1">
                <a:solidFill>
                  <a:schemeClr val="bg2"/>
                </a:solidFill>
                <a:sym typeface="Wingdings 2" panose="05020102010507070707" pitchFamily="18" charset="2"/>
              </a:rPr>
              <a:t>简化程序</a:t>
            </a:r>
            <a:r>
              <a:rPr lang="en-US" altLang="zh-CN" sz="2400" b="1">
                <a:solidFill>
                  <a:schemeClr val="bg2"/>
                </a:solidFill>
                <a:sym typeface="Wingdings 2" panose="05020102010507070707" pitchFamily="18" charset="2"/>
              </a:rPr>
              <a:t>(</a:t>
            </a:r>
            <a:r>
              <a:rPr lang="zh-CN" altLang="en-US" sz="2000" b="1">
                <a:solidFill>
                  <a:schemeClr val="bg2"/>
                </a:solidFill>
                <a:sym typeface="Wingdings 2" panose="05020102010507070707" pitchFamily="18" charset="2"/>
              </a:rPr>
              <a:t>通过改变模块</a:t>
            </a:r>
            <a:r>
              <a:rPr lang="en-US" altLang="zh-CN" sz="2000" b="1">
                <a:solidFill>
                  <a:schemeClr val="bg2"/>
                </a:solidFill>
                <a:sym typeface="Wingdings 2" panose="05020102010507070707" pitchFamily="18" charset="2"/>
              </a:rPr>
              <a:t>DS) </a:t>
            </a:r>
            <a:r>
              <a:rPr lang="en-US" altLang="zh-CN" sz="2400" b="1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</a:p>
          <a:p>
            <a:pPr eaLnBrk="1" hangingPunct="1"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sym typeface="Wingdings 2" panose="05020102010507070707" pitchFamily="18" charset="2"/>
              </a:rPr>
              <a:t>       ----</a:t>
            </a:r>
            <a:r>
              <a:rPr lang="en-US" altLang="zh-CN" sz="2400" b="1">
                <a:solidFill>
                  <a:srgbClr val="0000FF"/>
                </a:solidFill>
                <a:sym typeface="Wingdings 2" panose="05020102010507070707" pitchFamily="18" charset="2"/>
              </a:rPr>
              <a:t>restructuring data can simplify a program’s </a:t>
            </a:r>
          </a:p>
          <a:p>
            <a:pPr eaLnBrk="1" hangingPunct="1"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sym typeface="Wingdings 2" panose="05020102010507070707" pitchFamily="18" charset="2"/>
              </a:rPr>
              <a:t>            calculation</a:t>
            </a:r>
            <a:r>
              <a:rPr lang="en-US" altLang="zh-CN" sz="2400" b="1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sym typeface="Wingdings 2" panose="05020102010507070707" pitchFamily="18" charset="2"/>
              </a:rPr>
              <a:t>       ----example (calculate the federal income tax due)</a:t>
            </a:r>
          </a:p>
          <a:p>
            <a:pPr eaLnBrk="1" hangingPunct="1"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sym typeface="Wingdings 2" panose="05020102010507070707" pitchFamily="18" charset="2"/>
              </a:rPr>
              <a:t>            (P379-380)</a:t>
            </a:r>
          </a:p>
          <a:p>
            <a:pPr eaLnBrk="1" hangingPunct="1"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sym typeface="Wingdings 2" panose="05020102010507070707" pitchFamily="18" charset="2"/>
              </a:rPr>
              <a:t>  using a data structure to determine a program</a:t>
            </a:r>
          </a:p>
          <a:p>
            <a:pPr eaLnBrk="1" hangingPunct="1"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sym typeface="Wingdings 2" panose="05020102010507070707" pitchFamily="18" charset="2"/>
              </a:rPr>
              <a:t>      structure           </a:t>
            </a:r>
            <a:r>
              <a:rPr lang="en-US" altLang="zh-CN" sz="3200" b="1" baseline="-40000">
                <a:solidFill>
                  <a:schemeClr val="bg2"/>
                </a:solidFill>
                <a:sym typeface="Wingdings 2" panose="05020102010507070707" pitchFamily="18" charset="2"/>
              </a:rPr>
              <a:t>determine</a:t>
            </a:r>
          </a:p>
          <a:p>
            <a:pPr eaLnBrk="1" hangingPunct="1"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sym typeface="Wingdings 2" panose="05020102010507070707" pitchFamily="18" charset="2"/>
              </a:rPr>
              <a:t>   A: data structure                   program structure </a:t>
            </a:r>
          </a:p>
          <a:p>
            <a:pPr eaLnBrk="1" hangingPunct="1"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sym typeface="Wingdings 2" panose="05020102010507070707" pitchFamily="18" charset="2"/>
              </a:rPr>
              <a:t>   B: data structure </a:t>
            </a:r>
            <a:r>
              <a:rPr lang="en-US" altLang="zh-CN" sz="3200" b="1" baseline="-40000">
                <a:solidFill>
                  <a:schemeClr val="bg2"/>
                </a:solidFill>
                <a:sym typeface="Wingdings 2" panose="05020102010507070707" pitchFamily="18" charset="2"/>
              </a:rPr>
              <a:t>determine   </a:t>
            </a:r>
            <a:r>
              <a:rPr lang="en-US" altLang="zh-CN" sz="2400" b="1">
                <a:solidFill>
                  <a:schemeClr val="bg2"/>
                </a:solidFill>
                <a:sym typeface="Wingdings 2" panose="05020102010507070707" pitchFamily="18" charset="2"/>
              </a:rPr>
              <a:t>the choice of language </a:t>
            </a:r>
          </a:p>
          <a:p>
            <a:pPr eaLnBrk="1" hangingPunct="1">
              <a:buFontTx/>
              <a:buNone/>
            </a:pPr>
            <a:r>
              <a:rPr lang="en-US" altLang="zh-CN" sz="2400" b="1"/>
              <a:t>   example----a recursive defined tree</a:t>
            </a:r>
            <a:endParaRPr lang="en-US" altLang="zh-CN" sz="2400" b="1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3657600" y="55626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3657600" y="60198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A8CAC5-15F2-4B91-9D11-BC1D75B829FD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Example: Determining Federal Income Tax</a:t>
            </a:r>
            <a:endParaRPr lang="en-US" altLang="zh-CN" sz="320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00808"/>
            <a:ext cx="8382000" cy="5156200"/>
          </a:xfrm>
        </p:spPr>
        <p:txBody>
          <a:bodyPr/>
          <a:lstStyle/>
          <a:p>
            <a:pPr marL="168275" indent="-168275" eaLnBrk="1" hangingPunct="1">
              <a:lnSpc>
                <a:spcPct val="80000"/>
              </a:lnSpc>
              <a:buFont typeface="Lucida Sans Unicode" pitchFamily="34" charset="0"/>
              <a:buAutoNum type="arabicPeriod"/>
              <a:defRPr/>
            </a:pPr>
            <a:r>
              <a:rPr lang="en-GB" altLang="zh-CN" sz="1800" dirty="0"/>
              <a:t>For the first $10,000 of income, the tax is 10%</a:t>
            </a:r>
          </a:p>
          <a:p>
            <a:pPr marL="168275" indent="-168275" eaLnBrk="1" hangingPunct="1">
              <a:lnSpc>
                <a:spcPct val="80000"/>
              </a:lnSpc>
              <a:buFont typeface="Lucida Sans Unicode" pitchFamily="34" charset="0"/>
              <a:buAutoNum type="arabicPeriod"/>
              <a:defRPr/>
            </a:pPr>
            <a:r>
              <a:rPr lang="en-GB" altLang="zh-CN" sz="1800" dirty="0"/>
              <a:t>For the next $10,000 of income above $10,000, the tax is 12 percent</a:t>
            </a:r>
          </a:p>
          <a:p>
            <a:pPr marL="168275" indent="-168275" eaLnBrk="1" hangingPunct="1">
              <a:lnSpc>
                <a:spcPct val="80000"/>
              </a:lnSpc>
              <a:buFont typeface="Lucida Sans Unicode" pitchFamily="34" charset="0"/>
              <a:buAutoNum type="arabicPeriod"/>
              <a:defRPr/>
            </a:pPr>
            <a:r>
              <a:rPr lang="en-GB" altLang="zh-CN" sz="1800" dirty="0"/>
              <a:t>For the next $10,000 of income above $20,000, the tax is 15 percent</a:t>
            </a:r>
          </a:p>
          <a:p>
            <a:pPr marL="168275" indent="-168275" eaLnBrk="1" hangingPunct="1">
              <a:lnSpc>
                <a:spcPct val="80000"/>
              </a:lnSpc>
              <a:buFont typeface="Lucida Sans Unicode" pitchFamily="34" charset="0"/>
              <a:buAutoNum type="arabicPeriod"/>
              <a:defRPr/>
            </a:pPr>
            <a:r>
              <a:rPr lang="en-GB" altLang="zh-CN" sz="1800" dirty="0"/>
              <a:t>For the next $10,000 of income above $30,000, the tax is 18 percent</a:t>
            </a:r>
          </a:p>
          <a:p>
            <a:pPr marL="168275" indent="-168275" eaLnBrk="1" hangingPunct="1">
              <a:lnSpc>
                <a:spcPct val="80000"/>
              </a:lnSpc>
              <a:buFont typeface="Lucida Sans Unicode" pitchFamily="34" charset="0"/>
              <a:buAutoNum type="arabicPeriod"/>
              <a:defRPr/>
            </a:pPr>
            <a:r>
              <a:rPr lang="en-GB" altLang="zh-CN" sz="1800" dirty="0"/>
              <a:t>For any income above $40,000, the tax is 20 percent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/>
              <a:t>tax = 0.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/>
              <a:t>if (</a:t>
            </a:r>
            <a:r>
              <a:rPr lang="en-US" altLang="zh-CN" sz="1400" dirty="0" err="1"/>
              <a:t>taxable_income</a:t>
            </a:r>
            <a:r>
              <a:rPr lang="en-US" altLang="zh-CN" sz="1400" dirty="0"/>
              <a:t> == 0) </a:t>
            </a:r>
            <a:r>
              <a:rPr lang="en-US" altLang="zh-CN" sz="1400" dirty="0" err="1"/>
              <a:t>goto</a:t>
            </a:r>
            <a:r>
              <a:rPr lang="en-US" altLang="zh-CN" sz="1400" dirty="0"/>
              <a:t> EXIT;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/>
              <a:t>if (</a:t>
            </a:r>
            <a:r>
              <a:rPr lang="en-US" altLang="zh-CN" sz="1400" dirty="0" err="1"/>
              <a:t>taxable_income</a:t>
            </a:r>
            <a:r>
              <a:rPr lang="en-US" altLang="zh-CN" sz="1400" dirty="0"/>
              <a:t> &gt; 10000) tax = tax + 1000;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/>
              <a:t>else{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/>
              <a:t>	tax = tax + .10*</a:t>
            </a:r>
            <a:r>
              <a:rPr lang="en-US" altLang="zh-CN" sz="1400" dirty="0" err="1"/>
              <a:t>taxable_income</a:t>
            </a:r>
            <a:r>
              <a:rPr lang="en-US" altLang="zh-CN" sz="1400" dirty="0"/>
              <a:t>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/>
              <a:t>	</a:t>
            </a:r>
            <a:r>
              <a:rPr lang="en-US" altLang="zh-CN" sz="1400" dirty="0" err="1"/>
              <a:t>goto</a:t>
            </a:r>
            <a:r>
              <a:rPr lang="en-US" altLang="zh-CN" sz="1400" dirty="0"/>
              <a:t> EXIT;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/>
              <a:t>}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/>
              <a:t>if (</a:t>
            </a:r>
            <a:r>
              <a:rPr lang="en-US" altLang="zh-CN" sz="1400" dirty="0" err="1"/>
              <a:t>taxable_income</a:t>
            </a:r>
            <a:r>
              <a:rPr lang="en-US" altLang="zh-CN" sz="1400" dirty="0"/>
              <a:t> &gt; 20000) tax = tax + 1200;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/>
              <a:t>else{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/>
              <a:t>	tax = tax + .12*(taxable_income-10000):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/>
              <a:t>	</a:t>
            </a:r>
            <a:r>
              <a:rPr lang="en-US" altLang="zh-CN" sz="1400" dirty="0" err="1"/>
              <a:t>goto</a:t>
            </a:r>
            <a:r>
              <a:rPr lang="en-US" altLang="zh-CN" sz="1400" dirty="0"/>
              <a:t> EXIT;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/>
              <a:t>}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/>
              <a:t>if (</a:t>
            </a:r>
            <a:r>
              <a:rPr lang="en-US" altLang="zh-CN" sz="1400" dirty="0" err="1"/>
              <a:t>taxable_income</a:t>
            </a:r>
            <a:r>
              <a:rPr lang="en-US" altLang="zh-CN" sz="1400" dirty="0"/>
              <a:t> &gt; 30000) tax = tax + 1500;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/>
              <a:t>else{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/>
              <a:t>	tax = tax + .15*(taxable_income-20000);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/>
              <a:t>	</a:t>
            </a:r>
            <a:r>
              <a:rPr lang="en-US" altLang="zh-CN" sz="1400" dirty="0" err="1"/>
              <a:t>goto</a:t>
            </a:r>
            <a:r>
              <a:rPr lang="en-US" altLang="zh-CN" sz="1400" dirty="0"/>
              <a:t> EXIT;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/>
              <a:t>}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/>
              <a:t>if (</a:t>
            </a:r>
            <a:r>
              <a:rPr lang="en-US" altLang="zh-CN" sz="1400" dirty="0" err="1"/>
              <a:t>taxable_income</a:t>
            </a:r>
            <a:r>
              <a:rPr lang="en-US" altLang="zh-CN" sz="1400" dirty="0"/>
              <a:t> &lt; 40000){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/>
              <a:t>	tax = tax + .18*(taxable_income-30000);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/>
              <a:t>	</a:t>
            </a:r>
            <a:r>
              <a:rPr lang="en-US" altLang="zh-CN" sz="1400" dirty="0" err="1"/>
              <a:t>goto</a:t>
            </a:r>
            <a:r>
              <a:rPr lang="en-US" altLang="zh-CN" sz="1400" dirty="0"/>
              <a:t> EXIT;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/>
              <a:t>}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US" altLang="zh-CN" sz="1400" dirty="0"/>
              <a:t>else	tax = tax + 1800. + .20*(taxable_income-40000);</a:t>
            </a:r>
          </a:p>
          <a:p>
            <a:pPr marL="2293938" lvl="3" indent="-457200" eaLnBrk="1" hangingPunct="1">
              <a:lnSpc>
                <a:spcPct val="80000"/>
              </a:lnSpc>
              <a:spcBef>
                <a:spcPct val="0"/>
              </a:spcBef>
              <a:buFont typeface="Lucida Sans Unicode" pitchFamily="34" charset="0"/>
              <a:buNone/>
              <a:defRPr/>
            </a:pPr>
            <a:r>
              <a:rPr lang="en-GB" altLang="zh-CN" sz="1400" dirty="0"/>
              <a:t>EXIT;</a:t>
            </a:r>
            <a:r>
              <a:rPr lang="en-US" altLang="zh-CN" sz="1400" b="1" dirty="0">
                <a:solidFill>
                  <a:schemeClr val="bg2"/>
                </a:solidFill>
                <a:sym typeface="Wingdings 2" pitchFamily="18" charset="2"/>
              </a:rPr>
              <a:t> </a:t>
            </a:r>
            <a:endParaRPr lang="en-GB" altLang="zh-CN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260350"/>
            <a:ext cx="8216900" cy="1131888"/>
          </a:xfrm>
        </p:spPr>
        <p:txBody>
          <a:bodyPr/>
          <a:lstStyle/>
          <a:p>
            <a:pPr eaLnBrk="1" hangingPunct="1"/>
            <a:r>
              <a:rPr lang="en-US" altLang="zh-CN"/>
              <a:t>7.2 Programming Guidelines</a:t>
            </a:r>
            <a:br>
              <a:rPr lang="en-US" altLang="zh-CN"/>
            </a:br>
            <a:r>
              <a:rPr lang="en-US" altLang="zh-CN" sz="2800"/>
              <a:t>Keep the Program Simple Example (continued)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22313" y="1797050"/>
            <a:ext cx="8458200" cy="5060950"/>
          </a:xfrm>
        </p:spPr>
        <p:txBody>
          <a:bodyPr/>
          <a:lstStyle/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zh-CN" dirty="0"/>
              <a:t>Define a tax table for each “bracket” of tax liability</a:t>
            </a:r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US" altLang="zh-CN" sz="2400" dirty="0"/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US" altLang="zh-CN" sz="2400" dirty="0"/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US" altLang="zh-CN" sz="2400" dirty="0"/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US" altLang="zh-CN" sz="2400" dirty="0"/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zh-CN" sz="2400" dirty="0"/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zh-CN" dirty="0"/>
              <a:t>Simplified algorithm</a:t>
            </a:r>
          </a:p>
          <a:p>
            <a:pPr lvl="1" eaLnBrk="1" hangingPunct="1">
              <a:spcBef>
                <a:spcPts val="10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000" dirty="0"/>
              <a:t>		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=2; level=1;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&lt;= 5;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</a:t>
            </a:r>
          </a:p>
          <a:p>
            <a:pPr lvl="1" eaLnBrk="1" hangingPunct="1">
              <a:spcBef>
                <a:spcPts val="10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000" dirty="0"/>
              <a:t>			  if (</a:t>
            </a:r>
            <a:r>
              <a:rPr lang="en-US" altLang="zh-CN" sz="2000" dirty="0" err="1"/>
              <a:t>taxable_icome</a:t>
            </a:r>
            <a:r>
              <a:rPr lang="en-US" altLang="zh-CN" sz="2000" dirty="0"/>
              <a:t> &gt; bracket[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</a:t>
            </a:r>
          </a:p>
          <a:p>
            <a:pPr lvl="1" eaLnBrk="1" hangingPunct="1">
              <a:spcBef>
                <a:spcPts val="10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000" dirty="0"/>
              <a:t>				  level = level + 1;</a:t>
            </a:r>
          </a:p>
          <a:p>
            <a:pPr lvl="1" eaLnBrk="1" hangingPunct="1">
              <a:spcBef>
                <a:spcPts val="10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000" dirty="0"/>
              <a:t>	  tax= base[level]+percent[level] * (</a:t>
            </a:r>
            <a:r>
              <a:rPr lang="en-US" altLang="zh-CN" sz="2000" dirty="0" err="1"/>
              <a:t>taxable_income</a:t>
            </a:r>
            <a:r>
              <a:rPr lang="en-US" altLang="zh-CN" sz="2000" dirty="0"/>
              <a:t> -  </a:t>
            </a:r>
          </a:p>
          <a:p>
            <a:pPr lvl="1" eaLnBrk="1" hangingPunct="1">
              <a:spcBef>
                <a:spcPts val="10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zh-CN" sz="2000" dirty="0"/>
              <a:t>       bracket[level]);</a:t>
            </a:r>
          </a:p>
        </p:txBody>
      </p:sp>
      <p:graphicFrame>
        <p:nvGraphicFramePr>
          <p:cNvPr id="457770" name="Group 42"/>
          <p:cNvGraphicFramePr>
            <a:graphicFrameLocks noGrp="1"/>
          </p:cNvGraphicFramePr>
          <p:nvPr>
            <p:ph sz="half" idx="2"/>
          </p:nvPr>
        </p:nvGraphicFramePr>
        <p:xfrm>
          <a:off x="1828800" y="2438400"/>
          <a:ext cx="4800600" cy="1892300"/>
        </p:xfrm>
        <a:graphic>
          <a:graphicData uri="http://schemas.openxmlformats.org/drawingml/2006/table">
            <a:tbl>
              <a:tblPr/>
              <a:tblGrid>
                <a:gridCol w="170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Bracket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Base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Percent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10,000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20,000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2200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30,000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3700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40,000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55000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4572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457200" eaLnBrk="0" hangingPunct="0">
                        <a:spcBef>
                          <a:spcPct val="20000"/>
                        </a:spcBef>
                        <a:buClr>
                          <a:srgbClr val="FF0066"/>
                        </a:buClr>
                        <a:buSzPct val="150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4572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457200" eaLnBrk="0" hangingPunct="0">
                        <a:spcBef>
                          <a:spcPct val="20000"/>
                        </a:spcBef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5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3352800" y="2362200"/>
            <a:ext cx="25400" cy="2540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</p:txBody>
      </p:sp>
      <p:sp>
        <p:nvSpPr>
          <p:cNvPr id="25635" name="Rectangle 35"/>
          <p:cNvSpPr>
            <a:spLocks noChangeArrowheads="1"/>
          </p:cNvSpPr>
          <p:nvPr/>
        </p:nvSpPr>
        <p:spPr bwMode="auto">
          <a:xfrm>
            <a:off x="6000750" y="2228850"/>
            <a:ext cx="25400" cy="2540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</p:txBody>
      </p:sp>
      <p:sp>
        <p:nvSpPr>
          <p:cNvPr id="25636" name="Rectangle 36"/>
          <p:cNvSpPr>
            <a:spLocks noChangeArrowheads="1"/>
          </p:cNvSpPr>
          <p:nvPr/>
        </p:nvSpPr>
        <p:spPr bwMode="auto">
          <a:xfrm>
            <a:off x="3365500" y="2466975"/>
            <a:ext cx="12700" cy="1270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</p:txBody>
      </p:sp>
      <p:sp>
        <p:nvSpPr>
          <p:cNvPr id="25637" name="Rectangle 37"/>
          <p:cNvSpPr>
            <a:spLocks noChangeArrowheads="1"/>
          </p:cNvSpPr>
          <p:nvPr/>
        </p:nvSpPr>
        <p:spPr bwMode="auto">
          <a:xfrm>
            <a:off x="6000750" y="2466975"/>
            <a:ext cx="12700" cy="1270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</p:txBody>
      </p:sp>
      <p:sp>
        <p:nvSpPr>
          <p:cNvPr id="25638" name="Rectangle 38"/>
          <p:cNvSpPr>
            <a:spLocks noChangeArrowheads="1"/>
          </p:cNvSpPr>
          <p:nvPr/>
        </p:nvSpPr>
        <p:spPr bwMode="auto">
          <a:xfrm>
            <a:off x="3365500" y="3540125"/>
            <a:ext cx="25400" cy="2540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</p:txBody>
      </p:sp>
      <p:sp>
        <p:nvSpPr>
          <p:cNvPr id="25639" name="Rectangle 39"/>
          <p:cNvSpPr>
            <a:spLocks noChangeArrowheads="1"/>
          </p:cNvSpPr>
          <p:nvPr/>
        </p:nvSpPr>
        <p:spPr bwMode="auto">
          <a:xfrm>
            <a:off x="6000750" y="3540125"/>
            <a:ext cx="25400" cy="2540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BB3943-5269-4EA2-A472-24F522D2424E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     Chapter 7  Writing the Programs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/>
              <a:t>4. </a:t>
            </a:r>
            <a:r>
              <a:rPr lang="en-US" altLang="zh-CN" b="1" dirty="0">
                <a:solidFill>
                  <a:srgbClr val="FF0066"/>
                </a:solidFill>
              </a:rPr>
              <a:t>General Guidelines/strategies</a:t>
            </a:r>
            <a:r>
              <a:rPr lang="en-US" altLang="zh-CN" sz="2400" b="1" dirty="0">
                <a:solidFill>
                  <a:schemeClr val="bg2"/>
                </a:solidFill>
              </a:rPr>
              <a:t>(</a:t>
            </a:r>
            <a:r>
              <a:rPr lang="zh-CN" altLang="en-US" sz="2400" b="1" dirty="0"/>
              <a:t>其他通用编程</a:t>
            </a:r>
            <a:r>
              <a:rPr lang="zh-CN" altLang="en-US" sz="2400" b="1" dirty="0">
                <a:solidFill>
                  <a:srgbClr val="0000FF"/>
                </a:solidFill>
              </a:rPr>
              <a:t>策略</a:t>
            </a:r>
            <a:r>
              <a:rPr lang="en-US" altLang="zh-CN" sz="2400" b="1" dirty="0">
                <a:solidFill>
                  <a:srgbClr val="0000FF"/>
                </a:solidFill>
              </a:rPr>
              <a:t>)</a:t>
            </a:r>
            <a:endParaRPr lang="en-US" altLang="zh-CN" sz="2400" b="1" dirty="0"/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 localizing input and output (</a:t>
            </a:r>
            <a:r>
              <a:rPr lang="zh-CN" altLang="en-US" sz="2000" b="1" dirty="0">
                <a:solidFill>
                  <a:schemeClr val="bg2"/>
                </a:solidFill>
                <a:sym typeface="Wingdings 2" panose="05020102010507070707" pitchFamily="18" charset="2"/>
              </a:rPr>
              <a:t>局部化输入输出 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/</a:t>
            </a:r>
            <a:r>
              <a:rPr lang="en-US" altLang="zh-CN" sz="2000" b="1" dirty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r>
              <a:rPr lang="zh-CN" altLang="en-US" sz="2000" b="1" dirty="0">
                <a:solidFill>
                  <a:schemeClr val="bg2"/>
                </a:solidFill>
                <a:sym typeface="Wingdings 2" panose="05020102010507070707" pitchFamily="18" charset="2"/>
              </a:rPr>
              <a:t>单独设计</a:t>
            </a:r>
            <a:r>
              <a:rPr lang="en-US" altLang="zh-CN" sz="2000" b="1" dirty="0">
                <a:solidFill>
                  <a:schemeClr val="bg2"/>
                </a:solidFill>
                <a:sym typeface="Wingdings 2" panose="05020102010507070707" pitchFamily="18" charset="2"/>
              </a:rPr>
              <a:t>I/O )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----making maintenance more easily </a:t>
            </a:r>
            <a:r>
              <a:rPr lang="zh-CN" altLang="en-US" sz="2000" b="1" dirty="0">
                <a:solidFill>
                  <a:schemeClr val="bg2"/>
                </a:solidFill>
                <a:sym typeface="Wingdings 2" panose="05020102010507070707" pitchFamily="18" charset="2"/>
              </a:rPr>
              <a:t>（尽量本地化）</a:t>
            </a:r>
            <a:endParaRPr lang="en-US" altLang="zh-CN" sz="2000" b="1" dirty="0"/>
          </a:p>
          <a:p>
            <a:pPr eaLnBrk="1" hangingPunct="1"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 including Pseudocode (</a:t>
            </a:r>
            <a:r>
              <a:rPr lang="zh-CN" altLang="en-US" sz="2400" b="1" u="sng" dirty="0">
                <a:solidFill>
                  <a:srgbClr val="0000FF"/>
                </a:solidFill>
                <a:sym typeface="Wingdings 2" panose="05020102010507070707" pitchFamily="18" charset="2"/>
              </a:rPr>
              <a:t>设计阶段包含伪代码及其改进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  <a:endParaRPr lang="en-US" altLang="zh-CN" sz="2000" b="1" dirty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A: focus on:    </a:t>
            </a:r>
            <a:r>
              <a:rPr lang="en-US" altLang="zh-CN" sz="3200" b="1" baseline="-25000" dirty="0">
                <a:solidFill>
                  <a:schemeClr val="bg2"/>
                </a:solidFill>
                <a:sym typeface="Wingdings 2" panose="05020102010507070707" pitchFamily="18" charset="2"/>
              </a:rPr>
              <a:t>creativity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Pseudocode               source code(have most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</a:t>
            </a:r>
            <a:r>
              <a:rPr lang="en-US" altLang="zh-CN" sz="3200" b="1" baseline="30000" dirty="0">
                <a:solidFill>
                  <a:schemeClr val="bg2"/>
                </a:solidFill>
                <a:sym typeface="Wingdings 2" panose="05020102010507070707" pitchFamily="18" charset="2"/>
              </a:rPr>
              <a:t>expertise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desirable structure)</a:t>
            </a:r>
            <a:endParaRPr lang="en-US" altLang="zh-CN" sz="2400" b="1" dirty="0"/>
          </a:p>
          <a:p>
            <a:pPr eaLnBrk="1" hangingPunct="1">
              <a:buFontTx/>
              <a:buNone/>
            </a:pPr>
            <a:r>
              <a:rPr lang="en-US" altLang="zh-CN" sz="2400" b="1" dirty="0"/>
              <a:t>   B: example</a:t>
            </a:r>
            <a:r>
              <a:rPr lang="en-US" altLang="zh-CN" sz="2400" b="1" dirty="0">
                <a:latin typeface="Times New Roman" panose="02020603050405020304" pitchFamily="18" charset="0"/>
              </a:rPr>
              <a:t>—</a:t>
            </a:r>
            <a:r>
              <a:rPr lang="en-US" altLang="zh-CN" sz="2400" b="1" dirty="0"/>
              <a:t>text process system </a:t>
            </a:r>
            <a:r>
              <a:rPr lang="zh-CN" altLang="en-US" sz="2400" b="1" dirty="0"/>
              <a:t>（有时详细设计太粗）</a:t>
            </a:r>
            <a:endParaRPr lang="en-US" altLang="zh-CN" sz="2400" b="1" dirty="0"/>
          </a:p>
          <a:p>
            <a:pPr eaLnBrk="1" hangingPunct="1">
              <a:buFontTx/>
              <a:buNone/>
            </a:pPr>
            <a:r>
              <a:rPr lang="en-US" altLang="zh-CN" sz="2400" b="1" dirty="0"/>
              <a:t>     a: Pseudocode (in program design stage) (P382-385) 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 b: list intermediate Pseudocode (</a:t>
            </a:r>
            <a:r>
              <a:rPr lang="en-US" altLang="zh-CN" sz="2400" b="1" dirty="0" err="1"/>
              <a:t>subactions</a:t>
            </a:r>
            <a:r>
              <a:rPr lang="en-US" altLang="zh-CN" sz="2400" b="1" dirty="0"/>
              <a:t>)(P383) </a:t>
            </a:r>
          </a:p>
        </p:txBody>
      </p:sp>
      <p:sp>
        <p:nvSpPr>
          <p:cNvPr id="27653" name="Line 4"/>
          <p:cNvSpPr>
            <a:spLocks noChangeShapeType="1"/>
          </p:cNvSpPr>
          <p:nvPr/>
        </p:nvSpPr>
        <p:spPr bwMode="auto">
          <a:xfrm>
            <a:off x="3276600" y="4292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BAA89D-2DF9-4183-9C6D-A2E228F6E5E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     Chapter 7  Writing the Programs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/>
              <a:t>     c: regroup the common sub-actions(P383-384) 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 d: improvement (P384) 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 e: final design document (P384-385) 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C: note: </a:t>
            </a:r>
            <a:r>
              <a:rPr lang="en-US" altLang="zh-CN" sz="2400" b="1" u="sng" dirty="0"/>
              <a:t>it is possible and necessary to change 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              </a:t>
            </a:r>
            <a:r>
              <a:rPr lang="en-US" altLang="zh-CN" sz="2400" b="1" u="sng" dirty="0"/>
              <a:t>program design 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 revising and rewriting, not patching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</a:t>
            </a:r>
            <a:r>
              <a:rPr lang="zh-CN" altLang="en-US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（改动时从需求改动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重新设计、重新编码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不要打补丁）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 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reuse</a:t>
            </a:r>
            <a:r>
              <a:rPr lang="zh-CN" altLang="en-US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（重用）  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A: two kind of reuse: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X: producer reuse</a:t>
            </a:r>
            <a:r>
              <a:rPr lang="zh-CN" altLang="en-US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（生产者自重用） 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Y: customer reuse</a:t>
            </a:r>
            <a:r>
              <a:rPr lang="zh-CN" altLang="en-US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（外部用户重用）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F2E7E4-7F3B-4A0C-BBAD-9FE54EE260FD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     Chapter 7  Writing the Programs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   B: </a:t>
            </a:r>
            <a:r>
              <a:rPr lang="en-US" altLang="zh-CN" sz="2400" b="1" u="sng">
                <a:solidFill>
                  <a:srgbClr val="FF0066"/>
                </a:solidFill>
              </a:rPr>
              <a:t>four key characteristics</a:t>
            </a:r>
            <a:r>
              <a:rPr lang="en-US" altLang="zh-CN" sz="2400" b="1"/>
              <a:t> (about consumer reuse)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        ----1-4 characteristics(P386) (1.</a:t>
            </a:r>
            <a:r>
              <a:rPr lang="zh-CN" altLang="en-US" sz="2400" b="1"/>
              <a:t>良好的功能 </a:t>
            </a:r>
            <a:r>
              <a:rPr lang="en-US" altLang="zh-CN" sz="2400" b="1"/>
              <a:t>2.</a:t>
            </a:r>
            <a:r>
              <a:rPr lang="zh-CN" altLang="en-US" sz="2400" b="1"/>
              <a:t>易修改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/>
              <a:t>             性 </a:t>
            </a:r>
            <a:r>
              <a:rPr lang="en-US" altLang="zh-CN" sz="2400" b="1"/>
              <a:t>3.</a:t>
            </a:r>
            <a:r>
              <a:rPr lang="zh-CN" altLang="en-US" sz="2400" b="1"/>
              <a:t>文档化水平 </a:t>
            </a:r>
            <a:r>
              <a:rPr lang="en-US" altLang="zh-CN" sz="2400" b="1"/>
              <a:t>4.</a:t>
            </a:r>
            <a:r>
              <a:rPr lang="zh-CN" altLang="en-US" sz="2400" b="1"/>
              <a:t>测试记录</a:t>
            </a:r>
            <a:r>
              <a:rPr lang="en-US" altLang="zh-CN" sz="2400" b="1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   C: several things (in producer reuse)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        ----1-7 dots(P386)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5050" y="503238"/>
            <a:ext cx="8001000" cy="838200"/>
          </a:xfrm>
        </p:spPr>
        <p:txBody>
          <a:bodyPr/>
          <a:lstStyle/>
          <a:p>
            <a:pPr eaLnBrk="1" hangingPunct="1"/>
            <a:r>
              <a:rPr lang="en-US" altLang="zh-CN"/>
              <a:t>7.2 Programming Guidelines</a:t>
            </a:r>
            <a:br>
              <a:rPr lang="en-US" altLang="zh-CN"/>
            </a:br>
            <a:r>
              <a:rPr lang="en-US" altLang="zh-CN" sz="2800"/>
              <a:t>Example of Pseudocode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00213"/>
            <a:ext cx="8388350" cy="51577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The design for a component of a text processing system states</a:t>
            </a:r>
            <a:r>
              <a:rPr lang="zh-CN" altLang="en-US" sz="2400" dirty="0"/>
              <a:t>（本阶段不太关心实现，只大致罗列各功能模块）</a:t>
            </a:r>
            <a:endParaRPr lang="en-US" altLang="zh-CN" sz="2400" dirty="0"/>
          </a:p>
          <a:p>
            <a:pPr marL="762000" lvl="1" indent="-30480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    COMPONENT PARSE_LINE</a:t>
            </a:r>
          </a:p>
          <a:p>
            <a:pPr marL="1200150" lvl="2" indent="-28575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Read nest eighty characters.</a:t>
            </a:r>
          </a:p>
          <a:p>
            <a:pPr marL="1638300" lvl="3" indent="-26670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IF this is a continuation of the previous line,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zh-CN" sz="1600" dirty="0"/>
              <a:t>Call CONTINUE</a:t>
            </a:r>
          </a:p>
          <a:p>
            <a:pPr marL="1638300" lvl="3" indent="-26670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ELSE determine command type</a:t>
            </a:r>
          </a:p>
          <a:p>
            <a:pPr marL="1638300" lvl="3" indent="-26670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ENDIF</a:t>
            </a:r>
          </a:p>
          <a:p>
            <a:pPr marL="1200150" lvl="2" indent="-28575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CASE of COMMAND_TYPE</a:t>
            </a:r>
          </a:p>
          <a:p>
            <a:pPr marL="1638300" lvl="3" indent="-26670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COMMAND_TYPE is paragraph: Call PARAGRAPH (</a:t>
            </a:r>
            <a:r>
              <a:rPr lang="zh-CN" altLang="en-US" sz="1600" dirty="0"/>
              <a:t>段落操作</a:t>
            </a:r>
            <a:r>
              <a:rPr lang="en-US" altLang="zh-CN" sz="1600" dirty="0"/>
              <a:t>)</a:t>
            </a:r>
          </a:p>
          <a:p>
            <a:pPr marL="1638300" lvl="3" indent="-26670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COMMAND_TYPE is indent : Call INDENT </a:t>
            </a:r>
            <a:r>
              <a:rPr lang="zh-CN" altLang="en-US" sz="1600" dirty="0"/>
              <a:t>（缩进</a:t>
            </a:r>
            <a:r>
              <a:rPr lang="en-US" altLang="zh-CN" sz="1600" dirty="0"/>
              <a:t>--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1638300" lvl="3" indent="-26670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COMMAND_TYPE is skip line: Call SKIP_LINE </a:t>
            </a:r>
            <a:r>
              <a:rPr lang="zh-CN" altLang="en-US" sz="1600" dirty="0"/>
              <a:t>（跳行</a:t>
            </a:r>
            <a:r>
              <a:rPr lang="en-US" altLang="zh-CN" sz="1600" dirty="0"/>
              <a:t>--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1638300" lvl="3" indent="-26670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COMMAND_TYPE is margin : Call MARGIN </a:t>
            </a:r>
            <a:r>
              <a:rPr lang="zh-CN" altLang="en-US" sz="1600" dirty="0"/>
              <a:t>（页边距操作）</a:t>
            </a:r>
            <a:endParaRPr lang="en-US" altLang="zh-CN" sz="1600" dirty="0"/>
          </a:p>
          <a:p>
            <a:pPr marL="1638300" lvl="3" indent="-26670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COMMAND_TYPE is new page : Call PAGE </a:t>
            </a:r>
            <a:r>
              <a:rPr lang="zh-CN" altLang="en-US" sz="1600" dirty="0"/>
              <a:t>（分页</a:t>
            </a:r>
            <a:r>
              <a:rPr lang="en-US" altLang="zh-CN" sz="1600" dirty="0"/>
              <a:t>--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1638300" lvl="3" indent="-26670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COMMAND_TYPE is double space : Call DOUBLE_SPACE </a:t>
            </a:r>
            <a:r>
              <a:rPr lang="zh-CN" altLang="en-US" sz="1600" dirty="0"/>
              <a:t>（双倍行间距）</a:t>
            </a:r>
            <a:endParaRPr lang="en-US" altLang="zh-CN" sz="1600" dirty="0"/>
          </a:p>
          <a:p>
            <a:pPr marL="1638300" lvl="3" indent="-26670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COMMAND_TYPE is single space : Call SINGLE_SPACE</a:t>
            </a:r>
          </a:p>
          <a:p>
            <a:pPr marL="1638300" lvl="3" indent="-26670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COMMAND_TYPE is break : Call BREAK </a:t>
            </a:r>
            <a:r>
              <a:rPr lang="zh-CN" altLang="en-US" sz="1600" dirty="0"/>
              <a:t>（断行</a:t>
            </a:r>
            <a:r>
              <a:rPr lang="en-US" altLang="zh-CN" sz="1600" dirty="0"/>
              <a:t>--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1638300" lvl="3" indent="-26670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COMMAND_TYPE is anything else: Call ERROR </a:t>
            </a:r>
            <a:r>
              <a:rPr lang="zh-CN" altLang="en-US" sz="1600" dirty="0"/>
              <a:t>（错误处理</a:t>
            </a:r>
            <a:r>
              <a:rPr lang="en-US" altLang="zh-CN" sz="1600" dirty="0"/>
              <a:t>--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1200150" lvl="2" indent="-28575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ENDCASE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5050" y="574675"/>
            <a:ext cx="8001000" cy="838200"/>
          </a:xfrm>
        </p:spPr>
        <p:txBody>
          <a:bodyPr/>
          <a:lstStyle/>
          <a:p>
            <a:pPr eaLnBrk="1" hangingPunct="1"/>
            <a:r>
              <a:rPr lang="en-US" altLang="zh-CN"/>
              <a:t>7.2 Programming Guidelines</a:t>
            </a:r>
            <a:br>
              <a:rPr lang="en-US" altLang="zh-CN"/>
            </a:br>
            <a:r>
              <a:rPr lang="en-US" altLang="zh-CN" sz="2800"/>
              <a:t>Example of Pseudocode (continued)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703388"/>
            <a:ext cx="8229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/>
              <a:t>Intermediate pseudocode</a:t>
            </a:r>
            <a:r>
              <a:rPr lang="zh-CN" altLang="en-US" dirty="0"/>
              <a:t>（细化成各个子动作）</a:t>
            </a:r>
            <a:endParaRPr lang="en-US" altLang="zh-CN" dirty="0"/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PARAGRAPH:</a:t>
            </a:r>
          </a:p>
          <a:p>
            <a:pPr marL="1371600" lvl="3" indent="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Break line, flush line buffer. Advance one line between paragraph. If fewer than 2 line left on page, eject. Set line pointer to paragraph indent.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INDENT:</a:t>
            </a:r>
          </a:p>
          <a:p>
            <a:pPr marL="1371600" lvl="3" indent="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Break line, flush line buffer. Get indent parameter. Set line pointer to indent parameter, set left margin to indent.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SKIP_LINE:</a:t>
            </a:r>
          </a:p>
          <a:p>
            <a:pPr marL="1371600" lvl="3" indent="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Break line, flush line buffer. Get line parameter. Advance (parameter) lines or eject if not enough space left on current page.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MARGIN:</a:t>
            </a:r>
          </a:p>
          <a:p>
            <a:pPr marL="1371600" lvl="3" indent="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Break line, flush line buffer. Get margin parameter. Set line pointer to left margin. Set right margin to margin.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PAGE:</a:t>
            </a:r>
          </a:p>
          <a:p>
            <a:pPr marL="1371600" lvl="3" indent="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Break line, flush line buffer. Eject page. Set line pointer to left margin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SOUBLE_SPACE:</a:t>
            </a:r>
          </a:p>
          <a:p>
            <a:pPr marL="1371600" lvl="3" indent="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Set interline space to 2.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SINGLE_SPACE:</a:t>
            </a:r>
          </a:p>
          <a:p>
            <a:pPr marL="1371600" lvl="3" indent="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Set interline space to 1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BREAK:</a:t>
            </a:r>
          </a:p>
          <a:p>
            <a:pPr marL="1371600" lvl="3" indent="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Break line, flush line buffer. Set pointer to left margin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74675"/>
            <a:ext cx="8001000" cy="838200"/>
          </a:xfrm>
        </p:spPr>
        <p:txBody>
          <a:bodyPr/>
          <a:lstStyle/>
          <a:p>
            <a:pPr eaLnBrk="1" hangingPunct="1"/>
            <a:r>
              <a:rPr lang="en-US" altLang="zh-CN"/>
              <a:t>7.2 Programming Guidelines</a:t>
            </a:r>
            <a:br>
              <a:rPr lang="en-US" altLang="zh-CN"/>
            </a:br>
            <a:r>
              <a:rPr lang="en-US" altLang="zh-CN" sz="2800"/>
              <a:t>Example of Pseudocode (continued)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720850"/>
            <a:ext cx="8229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/>
              <a:t>Regrouped</a:t>
            </a:r>
            <a:r>
              <a:rPr lang="zh-CN" altLang="en-US" dirty="0"/>
              <a:t>（整理出各个公共子动作组）</a:t>
            </a:r>
            <a:endParaRPr lang="en-US" altLang="zh-CN" dirty="0"/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FIRST: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		PARAGRAPH, INDENT, SKIP_LINE, MARGIN, BREAK, PAGE:</a:t>
            </a:r>
          </a:p>
          <a:p>
            <a:pPr marL="1371600" lvl="3" indent="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	Break line, flush line buffer. 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		SOUBLE_SPACE, SINGLE_SPACE :</a:t>
            </a:r>
          </a:p>
          <a:p>
            <a:pPr marL="1371600" lvl="3" indent="0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	No break line, no flush line buffer.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SECOND: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		INDENT, SKIP_LINE, MARGIN: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			Get parameter.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		PARAGRAPH, BREAK, PAGE, DOUBLE_SPACE, SINGLE_SPACE: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			No parameter needed.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THIRD: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		PARAGRAPH, INDENT, SKIP_LINE, MARGIN, BREAK, PAGE: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			Set new line pointer.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		DOUBLE_SPACE, SINGLE_SPACE: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			New line pointer unchanged.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FOURTH:</a:t>
            </a:r>
          </a:p>
          <a:p>
            <a:pPr marL="1136650" lvl="2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600" dirty="0"/>
              <a:t>			Individual action taken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55AA5B-85C4-4D3A-82A5-A92DF4D0582D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-1182"/>
            <a:ext cx="9071992" cy="685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80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74675"/>
            <a:ext cx="8001000" cy="838200"/>
          </a:xfrm>
        </p:spPr>
        <p:txBody>
          <a:bodyPr/>
          <a:lstStyle/>
          <a:p>
            <a:pPr eaLnBrk="1" hangingPunct="1"/>
            <a:r>
              <a:rPr lang="en-US" altLang="zh-CN"/>
              <a:t>7.2 Programming Guidelines</a:t>
            </a:r>
            <a:br>
              <a:rPr lang="en-US" altLang="zh-CN"/>
            </a:br>
            <a:r>
              <a:rPr lang="en-US" altLang="zh-CN" sz="2800"/>
              <a:t>Example of Pseudocode (continued)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2" y="1720850"/>
            <a:ext cx="8408987" cy="51371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/>
              <a:t>Final pseudocode</a:t>
            </a:r>
            <a:r>
              <a:rPr lang="zh-CN" altLang="en-US" sz="2000" b="1" dirty="0"/>
              <a:t>（根据子动作的依赖关系进行进一步改进）</a:t>
            </a:r>
            <a:endParaRPr lang="en-US" altLang="zh-CN" sz="2000" b="1" dirty="0"/>
          </a:p>
          <a:p>
            <a:pPr marL="1203325" lvl="2" indent="-288925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800" dirty="0"/>
              <a:t>INITIAL:</a:t>
            </a:r>
          </a:p>
          <a:p>
            <a:pPr marL="2003425" lvl="3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dirty="0"/>
              <a:t>Get parameter for indent, </a:t>
            </a:r>
            <a:r>
              <a:rPr lang="en-US" altLang="zh-CN" dirty="0" err="1"/>
              <a:t>skip_line</a:t>
            </a:r>
            <a:r>
              <a:rPr lang="en-US" altLang="zh-CN" dirty="0"/>
              <a:t>, margin.</a:t>
            </a:r>
          </a:p>
          <a:p>
            <a:pPr marL="2003425" lvl="3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dirty="0"/>
              <a:t>Set left margin to parameter for indent.</a:t>
            </a:r>
          </a:p>
          <a:p>
            <a:pPr marL="2003425" lvl="3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dirty="0"/>
              <a:t>Set temporary line pointer to left margin for all but paragraph; for paragraph, set to paragraph indent.</a:t>
            </a:r>
          </a:p>
          <a:p>
            <a:pPr marL="1203325" lvl="2" indent="-288925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800" dirty="0"/>
              <a:t>LINE_BREAKS:</a:t>
            </a:r>
          </a:p>
          <a:p>
            <a:pPr marL="2003425" lvl="3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dirty="0"/>
              <a:t>If not (DOUBLE_SPACE or SINGLE_SPACE), break line, flush line buffer and set line pointer to temporary line pointer</a:t>
            </a:r>
          </a:p>
          <a:p>
            <a:pPr marL="2003425" lvl="3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dirty="0"/>
              <a:t>If 0 lines left on page, eject page and print page header.</a:t>
            </a:r>
          </a:p>
          <a:p>
            <a:pPr marL="1203325" lvl="2" indent="-288925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sz="1800" dirty="0"/>
              <a:t>INDIVIDUAL CASES:</a:t>
            </a:r>
          </a:p>
          <a:p>
            <a:pPr marL="2003425" lvl="3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dirty="0"/>
              <a:t>INDENT, BREAK: do nothing.</a:t>
            </a:r>
          </a:p>
          <a:p>
            <a:pPr marL="2003425" lvl="3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dirty="0"/>
              <a:t>SKIP_LINE: skip parameter lines or eject</a:t>
            </a:r>
          </a:p>
          <a:p>
            <a:pPr marL="2003425" lvl="3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dirty="0"/>
              <a:t>PARAGRAPH: advance 1 line; if &lt; 2 lines or page, eject.</a:t>
            </a:r>
          </a:p>
          <a:p>
            <a:pPr marL="2003425" lvl="3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dirty="0"/>
              <a:t>MARGIN: </a:t>
            </a:r>
            <a:r>
              <a:rPr lang="en-US" altLang="zh-CN" dirty="0" err="1"/>
              <a:t>right_margin</a:t>
            </a:r>
            <a:r>
              <a:rPr lang="en-US" altLang="zh-CN" dirty="0"/>
              <a:t> = parameter.</a:t>
            </a:r>
          </a:p>
          <a:p>
            <a:pPr marL="2003425" lvl="3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dirty="0"/>
              <a:t>DOUBLE_SPACE: </a:t>
            </a:r>
            <a:r>
              <a:rPr lang="en-US" altLang="zh-CN" dirty="0" err="1"/>
              <a:t>interline_space</a:t>
            </a:r>
            <a:r>
              <a:rPr lang="en-US" altLang="zh-CN" dirty="0"/>
              <a:t> = 2.</a:t>
            </a:r>
          </a:p>
          <a:p>
            <a:pPr marL="2003425" lvl="3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dirty="0"/>
              <a:t>SINGLE_SPACE: </a:t>
            </a:r>
            <a:r>
              <a:rPr lang="en-US" altLang="zh-CN" dirty="0" err="1"/>
              <a:t>interline_space</a:t>
            </a:r>
            <a:r>
              <a:rPr lang="en-US" altLang="zh-CN" dirty="0"/>
              <a:t> = 1;</a:t>
            </a:r>
          </a:p>
          <a:p>
            <a:pPr marL="2003425" lvl="3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r>
              <a:rPr lang="en-US" altLang="zh-CN" dirty="0"/>
              <a:t>PAGE: eject page, print page header</a:t>
            </a:r>
          </a:p>
          <a:p>
            <a:pPr marL="1203325" lvl="2" indent="-288925" eaLnBrk="1" hangingPunct="1">
              <a:lnSpc>
                <a:spcPct val="80000"/>
              </a:lnSpc>
              <a:buFont typeface="Lucida Sans Unicode" panose="020B0602030504020204" pitchFamily="34" charset="0"/>
              <a:buNone/>
            </a:pPr>
            <a:endParaRPr lang="en-US" altLang="zh-CN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251520" y="5910371"/>
            <a:ext cx="1728192" cy="830997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注：最后一段没有展示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6181E1-0F23-4C52-A207-17667E01D1D4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     Chapter 7  Writing the Programs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/>
              <a:t>7.3 Documentation</a:t>
            </a:r>
            <a:r>
              <a:rPr lang="zh-CN" altLang="en-US" b="1" dirty="0"/>
              <a:t>（文档化）</a:t>
            </a:r>
            <a:r>
              <a:rPr lang="en-US" altLang="zh-CN" b="1" dirty="0"/>
              <a:t>(in coding stage)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program documentation: a </a:t>
            </a:r>
            <a:r>
              <a:rPr lang="en-US" altLang="zh-CN" sz="2400" b="1" dirty="0">
                <a:solidFill>
                  <a:srgbClr val="0000FF"/>
                </a:solidFill>
              </a:rPr>
              <a:t>written description</a:t>
            </a:r>
            <a:r>
              <a:rPr lang="en-US" altLang="zh-CN" sz="2400" b="1" dirty="0"/>
              <a:t>, explain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                                 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“</a:t>
            </a:r>
            <a:r>
              <a:rPr lang="en-US" altLang="zh-CN" sz="2400" b="1" dirty="0"/>
              <a:t>what</a:t>
            </a:r>
            <a:r>
              <a:rPr lang="en-US" altLang="zh-CN" sz="2400" b="1" dirty="0">
                <a:latin typeface="Times New Roman" panose="02020603050405020304" pitchFamily="18" charset="0"/>
              </a:rPr>
              <a:t>”</a:t>
            </a:r>
            <a:r>
              <a:rPr lang="en-US" altLang="zh-CN" sz="2400" b="1" dirty="0"/>
              <a:t> and </a:t>
            </a:r>
            <a:r>
              <a:rPr lang="en-US" altLang="zh-CN" sz="2400" b="1" dirty="0">
                <a:latin typeface="Times New Roman" panose="02020603050405020304" pitchFamily="18" charset="0"/>
              </a:rPr>
              <a:t>“</a:t>
            </a:r>
            <a:r>
              <a:rPr lang="en-US" altLang="zh-CN" sz="2400" b="1" dirty="0"/>
              <a:t>how</a:t>
            </a:r>
            <a:r>
              <a:rPr lang="en-US" altLang="zh-CN" sz="2400" b="1" dirty="0">
                <a:latin typeface="Times New Roman" panose="02020603050405020304" pitchFamily="18" charset="0"/>
              </a:rPr>
              <a:t>”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which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                                        includes: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 internal documentation: description material (within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                                           the source codes 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 external documentation: all other documentation</a:t>
            </a:r>
          </a:p>
        </p:txBody>
      </p:sp>
      <p:sp>
        <p:nvSpPr>
          <p:cNvPr id="41989" name="AutoShape 4"/>
          <p:cNvSpPr>
            <a:spLocks/>
          </p:cNvSpPr>
          <p:nvPr/>
        </p:nvSpPr>
        <p:spPr bwMode="auto">
          <a:xfrm>
            <a:off x="1187450" y="3594100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BEA96F-12A7-488A-B9EC-CFED899FAA30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     Chapter 7  Writing the Programs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/>
              <a:t>1. Internal documentation</a:t>
            </a:r>
            <a:r>
              <a:rPr lang="zh-CN" altLang="en-US" b="1" dirty="0"/>
              <a:t>（内部文档） </a:t>
            </a:r>
          </a:p>
          <a:p>
            <a:pPr eaLnBrk="1" hangingPunct="1">
              <a:buFontTx/>
              <a:buNone/>
            </a:pPr>
            <a:r>
              <a:rPr lang="zh-CN" altLang="en-US" b="1" dirty="0"/>
              <a:t> </a:t>
            </a:r>
            <a:r>
              <a:rPr lang="en-US" altLang="zh-CN" sz="2400" b="1" dirty="0"/>
              <a:t>note: </a:t>
            </a:r>
            <a:r>
              <a:rPr lang="en-US" altLang="zh-CN" sz="2400" b="1" u="sng" dirty="0">
                <a:solidFill>
                  <a:srgbClr val="0000FF"/>
                </a:solidFill>
              </a:rPr>
              <a:t>comment information</a:t>
            </a:r>
            <a:r>
              <a:rPr lang="en-US" altLang="zh-CN" sz="2400" b="1" dirty="0"/>
              <a:t> for source codes reader. 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       Include header comment and other program 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       comments.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 </a:t>
            </a:r>
            <a:r>
              <a:rPr lang="en-US" altLang="zh-CN" sz="2400" b="1" u="sng" dirty="0">
                <a:solidFill>
                  <a:srgbClr val="FF0066"/>
                </a:solidFill>
                <a:sym typeface="Wingdings 2" panose="05020102010507070707" pitchFamily="18" charset="2"/>
              </a:rPr>
              <a:t>header comment block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r>
              <a:rPr lang="zh-CN" altLang="en-US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（头部注释版块）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(</a:t>
            </a:r>
            <a:r>
              <a:rPr lang="en-US" altLang="zh-CN" sz="2400" b="1" u="sng" dirty="0">
                <a:solidFill>
                  <a:srgbClr val="0000FF"/>
                </a:solidFill>
                <a:sym typeface="Wingdings 2" panose="05020102010507070707" pitchFamily="18" charset="2"/>
              </a:rPr>
              <a:t>HCB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A: definition: the summary information (used to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identify the program, and describe data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structure, algorithms, control flow)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B: explaining of HCB (P387: 1-6 and text explaining)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C: detailed explaining (P387: 5 dots)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D: example of HCB (P388 ) </a:t>
            </a:r>
            <a:r>
              <a:rPr lang="zh-CN" altLang="en-US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（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7.3.1</a:t>
            </a:r>
            <a:r>
              <a:rPr lang="zh-CN" altLang="en-US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节）</a:t>
            </a:r>
            <a:endParaRPr lang="en-US" altLang="zh-CN" sz="2400" b="1" dirty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BEA96F-12A7-488A-B9EC-CFED899FAA30}" type="slidenum"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2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     Chapter 7  Writing the Programs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marL="0" lvl="0" indent="0" algn="just">
              <a:lnSpc>
                <a:spcPts val="2600"/>
              </a:lnSpc>
              <a:spcBef>
                <a:spcPts val="1050"/>
              </a:spcBef>
              <a:buNone/>
            </a:pPr>
            <a:r>
              <a:rPr lang="zh-CN" altLang="zh-CN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说明性文件（如头文件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.h</a:t>
            </a:r>
            <a:r>
              <a:rPr lang="zh-CN" altLang="zh-CN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文件、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0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inc</a:t>
            </a:r>
            <a:r>
              <a:rPr lang="zh-CN" altLang="zh-CN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文件、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.def</a:t>
            </a:r>
            <a:r>
              <a:rPr lang="zh-CN" altLang="zh-CN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文件、编译说明文件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r>
              <a:rPr lang="en-US" altLang="zh-CN" sz="20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cfg</a:t>
            </a:r>
            <a:r>
              <a:rPr lang="zh-CN" altLang="zh-CN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等）头部应进行注释，注释必须列出：版权说明、版本号、生成日期、作者、内容、功能、与其它文件的关系、修改日志等，头文件的注释中还应有函数功能简要说明。</a:t>
            </a:r>
          </a:p>
          <a:p>
            <a:pPr marL="0" indent="0" algn="l">
              <a:lnSpc>
                <a:spcPts val="2200"/>
              </a:lnSpc>
              <a:spcBef>
                <a:spcPts val="0"/>
              </a:spcBef>
              <a:buNone/>
            </a:pP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 algn="l">
              <a:lnSpc>
                <a:spcPts val="2200"/>
              </a:lnSpc>
              <a:spcBef>
                <a:spcPts val="0"/>
              </a:spcBef>
              <a:buNone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示例：下面这段头文件的</a:t>
            </a:r>
            <a:r>
              <a:rPr lang="zh-CN" altLang="zh-CN" sz="18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头注释</a:t>
            </a:r>
            <a:r>
              <a:rPr lang="zh-CN" altLang="en-US" sz="18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18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HCB</a:t>
            </a:r>
            <a:r>
              <a:rPr lang="zh-CN" altLang="en-US" sz="18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比较标准，当然，并不局限于此格式，但上述信息建议要包含在内。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l">
              <a:lnSpc>
                <a:spcPts val="2200"/>
              </a:lnSpc>
              <a:spcBef>
                <a:spcPts val="0"/>
              </a:spcBef>
              <a:buNone/>
            </a:pPr>
            <a:endParaRPr lang="en-US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 algn="l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/*************************************************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l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Copyright (C), 1988-1999, Huawei Tech. Co., Ltd.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l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File name:      //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文件名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l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Author:     Version:      Date:  </a:t>
            </a:r>
            <a:r>
              <a:rPr lang="en-US" altLang="zh-CN" sz="18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8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作者、版本及完成日期</a:t>
            </a:r>
            <a:endParaRPr lang="zh-CN" altLang="zh-CN" sz="1800" kern="1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l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Description: </a:t>
            </a:r>
            <a:r>
              <a:rPr lang="en-US" altLang="zh-CN" sz="18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//</a:t>
            </a:r>
            <a:r>
              <a:rPr lang="zh-CN" altLang="zh-CN" sz="18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用于详细说明此程序文件完成的主要功能，与其他模块</a:t>
            </a:r>
            <a:endParaRPr lang="zh-CN" altLang="zh-CN" sz="1800" kern="1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l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           // </a:t>
            </a:r>
            <a:r>
              <a:rPr lang="zh-CN" altLang="zh-CN" sz="18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或函数的接口，输出值、取值范围、含义及参数间的控</a:t>
            </a:r>
            <a:endParaRPr lang="zh-CN" altLang="zh-CN" sz="1800" kern="1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l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           // </a:t>
            </a:r>
            <a:r>
              <a:rPr lang="zh-CN" altLang="zh-CN" sz="18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制、顺序、独立或依赖等关系</a:t>
            </a:r>
            <a:endParaRPr lang="zh-CN" altLang="zh-CN" sz="1800" kern="1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l">
              <a:lnSpc>
                <a:spcPts val="2200"/>
              </a:lnSpc>
              <a:buNone/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Others:      </a:t>
            </a:r>
            <a:r>
              <a:rPr lang="en-US" altLang="zh-CN" sz="18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8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其它内容的说明</a:t>
            </a:r>
            <a:r>
              <a:rPr lang="zh-CN" altLang="en-US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ingdings 2" panose="05020102010507070707" pitchFamily="18" charset="2"/>
              </a:rPr>
              <a:t>。</a:t>
            </a:r>
            <a:endParaRPr lang="zh-CN" altLang="zh-CN" sz="1800" kern="1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530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BEA96F-12A7-488A-B9EC-CFED899FAA30}" type="slidenum"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2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     Chapter 7  Writing the Programs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marL="0" lvl="0" indent="0" algn="just">
              <a:lnSpc>
                <a:spcPts val="2160"/>
              </a:lnSpc>
              <a:spcBef>
                <a:spcPts val="1050"/>
              </a:spcBef>
              <a:buNone/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Function List:  </a:t>
            </a:r>
            <a:r>
              <a:rPr lang="en-US" altLang="zh-CN" sz="18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8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主要函数列表，每条记录应包括函数名及功能简要说明</a:t>
            </a:r>
            <a:endParaRPr lang="zh-CN" altLang="zh-CN" sz="1800" kern="1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l">
              <a:lnSpc>
                <a:spcPts val="2160"/>
              </a:lnSpc>
              <a:buNone/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1. ....</a:t>
            </a:r>
          </a:p>
          <a:p>
            <a:pPr marL="0" indent="0" algn="l">
              <a:lnSpc>
                <a:spcPts val="2160"/>
              </a:lnSpc>
              <a:buNone/>
            </a:pP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2. ....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l">
              <a:lnSpc>
                <a:spcPts val="2160"/>
              </a:lnSpc>
              <a:buNone/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History:      </a:t>
            </a:r>
            <a:r>
              <a:rPr lang="en-US" altLang="zh-CN" sz="18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8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修改历史记录列表，每条修改记录应包括修改日期、修改</a:t>
            </a:r>
            <a:endParaRPr lang="zh-CN" altLang="zh-CN" sz="1800" kern="1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l">
              <a:lnSpc>
                <a:spcPts val="2160"/>
              </a:lnSpc>
              <a:buNone/>
            </a:pPr>
            <a:r>
              <a:rPr lang="en-US" altLang="zh-CN" sz="18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          // </a:t>
            </a:r>
            <a:r>
              <a:rPr lang="zh-CN" altLang="zh-CN" sz="18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者及修改内容简述</a:t>
            </a:r>
            <a:r>
              <a:rPr lang="en-US" altLang="zh-CN" sz="1800" kern="1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endParaRPr lang="zh-CN" altLang="zh-CN" sz="1800" kern="1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l">
              <a:lnSpc>
                <a:spcPts val="2160"/>
              </a:lnSpc>
              <a:buNone/>
            </a:pPr>
            <a:r>
              <a:rPr lang="en-US" altLang="zh-CN" sz="18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1. Date: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l">
              <a:lnSpc>
                <a:spcPts val="2160"/>
              </a:lnSpc>
              <a:buNone/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   Author: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l">
              <a:lnSpc>
                <a:spcPts val="2160"/>
              </a:lnSpc>
              <a:buNone/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   Modification: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l">
              <a:lnSpc>
                <a:spcPts val="2160"/>
              </a:lnSpc>
              <a:buNone/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   2. ...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l">
              <a:lnSpc>
                <a:spcPts val="2160"/>
              </a:lnSpc>
              <a:buNone/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*************************************************/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 b="1" dirty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84237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F6EE6C-9B89-4D1F-9BBE-E23AE5F72788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     Chapter 7  Writing the Programs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00213"/>
            <a:ext cx="8382000" cy="51577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 </a:t>
            </a:r>
            <a:r>
              <a:rPr lang="en-US" altLang="zh-CN" sz="2400" b="1" u="sng" dirty="0">
                <a:solidFill>
                  <a:srgbClr val="FF0066"/>
                </a:solidFill>
                <a:sym typeface="Wingdings 2" panose="05020102010507070707" pitchFamily="18" charset="2"/>
              </a:rPr>
              <a:t>other program comments</a:t>
            </a:r>
            <a:r>
              <a:rPr lang="zh-CN" altLang="en-US" sz="2400" b="1" u="sng" dirty="0">
                <a:solidFill>
                  <a:srgbClr val="FF0066"/>
                </a:solidFill>
                <a:sym typeface="Wingdings 2" panose="05020102010507070707" pitchFamily="18" charset="2"/>
              </a:rPr>
              <a:t>（其他程序注释）</a:t>
            </a:r>
            <a:r>
              <a:rPr lang="zh-CN" altLang="en-US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A: explaining: other explaining (exclude HCB) to help readers understand all intentions about source codes.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B: simple guidelines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note: additional comments are useful although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        structured code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u: </a:t>
            </a:r>
            <a:r>
              <a:rPr lang="en-US" altLang="zh-CN" sz="2400" b="1" u="sng" dirty="0">
                <a:solidFill>
                  <a:srgbClr val="FF0066"/>
                </a:solidFill>
                <a:sym typeface="Wingdings 2" panose="05020102010507070707" pitchFamily="18" charset="2"/>
              </a:rPr>
              <a:t>phased comments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(</a:t>
            </a:r>
            <a:r>
              <a:rPr lang="en-US" altLang="zh-CN" sz="2400" b="1" u="sng" dirty="0">
                <a:solidFill>
                  <a:srgbClr val="FF0066"/>
                </a:solidFill>
                <a:sym typeface="Wingdings 2" panose="05020102010507070707" pitchFamily="18" charset="2"/>
              </a:rPr>
              <a:t>exclude lined comments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v: </a:t>
            </a:r>
            <a:r>
              <a:rPr lang="en-US" altLang="zh-CN" sz="2400" b="1" u="sng" dirty="0">
                <a:solidFill>
                  <a:srgbClr val="FF0066"/>
                </a:solidFill>
                <a:sym typeface="Wingdings 2" panose="05020102010507070707" pitchFamily="18" charset="2"/>
              </a:rPr>
              <a:t>code change accompanying comment update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 </a:t>
            </a:r>
            <a:r>
              <a:rPr lang="zh-CN" altLang="en-US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（一定要养成这个习惯：修改代码与修改注释相伴而行）</a:t>
            </a:r>
            <a:endParaRPr lang="en-US" altLang="zh-CN" sz="2400" b="1" dirty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w: </a:t>
            </a:r>
            <a:r>
              <a:rPr lang="en-US" altLang="zh-CN" sz="2400" b="1" u="sng" dirty="0">
                <a:solidFill>
                  <a:srgbClr val="FF0066"/>
                </a:solidFill>
                <a:sym typeface="Wingdings 2" panose="05020102010507070707" pitchFamily="18" charset="2"/>
              </a:rPr>
              <a:t>comments should have new information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   example—(P388 )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x: </a:t>
            </a:r>
            <a:r>
              <a:rPr lang="en-US" altLang="zh-CN" sz="2400" b="1" u="sng" dirty="0">
                <a:solidFill>
                  <a:srgbClr val="FF0066"/>
                </a:solidFill>
                <a:sym typeface="Wingdings 2" panose="05020102010507070707" pitchFamily="18" charset="2"/>
              </a:rPr>
              <a:t>writing comments as writing code: not afterward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AFCD79-ECDA-4E56-82E5-E9E39312783E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     Chapter 7  Writing the Programs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 </a:t>
            </a:r>
            <a:r>
              <a:rPr lang="en-US" altLang="zh-CN" sz="2400" b="1" u="sng" dirty="0">
                <a:solidFill>
                  <a:srgbClr val="FF0066"/>
                </a:solidFill>
                <a:sym typeface="Wingdings 2" panose="05020102010507070707" pitchFamily="18" charset="2"/>
              </a:rPr>
              <a:t>meaningful variable names and statement labels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A: express specific meaning or </a:t>
            </a:r>
            <a:r>
              <a:rPr lang="en-US" altLang="zh-CN" sz="2400" b="1" dirty="0" err="1">
                <a:solidFill>
                  <a:schemeClr val="bg2"/>
                </a:solidFill>
                <a:sym typeface="Wingdings 2" panose="05020102010507070707" pitchFamily="18" charset="2"/>
              </a:rPr>
              <a:t>useness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B: it is better alphabetic statement labels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 </a:t>
            </a:r>
            <a:r>
              <a:rPr lang="en-US" altLang="zh-CN" sz="2400" b="1" u="sng" dirty="0">
                <a:solidFill>
                  <a:srgbClr val="FF0066"/>
                </a:solidFill>
                <a:sym typeface="Wingdings 2" panose="05020102010507070707" pitchFamily="18" charset="2"/>
              </a:rPr>
              <a:t>formatting to enhance understanding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(</a:t>
            </a:r>
            <a:r>
              <a:rPr lang="zh-CN" altLang="en-US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格式化问题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A: indentation and spacing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----clarity and formatting (of the source code)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B: right comments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 </a:t>
            </a:r>
            <a:r>
              <a:rPr lang="en-US" altLang="zh-CN" sz="2400" b="1" u="sng" dirty="0">
                <a:solidFill>
                  <a:srgbClr val="FF0066"/>
                </a:solidFill>
                <a:sym typeface="Wingdings 2" panose="05020102010507070707" pitchFamily="18" charset="2"/>
              </a:rPr>
              <a:t>documenting data</a:t>
            </a:r>
            <a:r>
              <a:rPr lang="zh-CN" altLang="en-US" sz="2400" b="1" u="sng" dirty="0">
                <a:solidFill>
                  <a:srgbClr val="FF0066"/>
                </a:solidFill>
                <a:sym typeface="Wingdings 2" panose="05020102010507070707" pitchFamily="18" charset="2"/>
              </a:rPr>
              <a:t>（数据文档化</a:t>
            </a:r>
            <a:r>
              <a:rPr lang="en-US" altLang="zh-CN" sz="2400" b="1" u="sng" dirty="0">
                <a:solidFill>
                  <a:srgbClr val="FF0066"/>
                </a:solidFill>
                <a:sym typeface="Wingdings 2" panose="05020102010507070707" pitchFamily="18" charset="2"/>
              </a:rPr>
              <a:t>/</a:t>
            </a:r>
            <a:r>
              <a:rPr lang="zh-CN" altLang="en-US" sz="2400" b="1" u="sng" dirty="0">
                <a:solidFill>
                  <a:schemeClr val="bg2"/>
                </a:solidFill>
                <a:sym typeface="Wingdings 2" panose="05020102010507070707" pitchFamily="18" charset="2"/>
              </a:rPr>
              <a:t>记录数据</a:t>
            </a:r>
            <a:r>
              <a:rPr lang="zh-CN" altLang="en-US" sz="2400" b="1" u="sng" dirty="0">
                <a:solidFill>
                  <a:srgbClr val="FF0066"/>
                </a:solidFill>
                <a:sym typeface="Wingdings 2" panose="05020102010507070707" pitchFamily="18" charset="2"/>
              </a:rPr>
              <a:t>）</a:t>
            </a:r>
            <a:r>
              <a:rPr lang="zh-CN" altLang="en-US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A: internal document should include description for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DS and its </a:t>
            </a:r>
            <a:r>
              <a:rPr lang="en-US" altLang="zh-CN" sz="2400" b="1" dirty="0" err="1">
                <a:solidFill>
                  <a:schemeClr val="bg2"/>
                </a:solidFill>
                <a:sym typeface="Wingdings 2" panose="05020102010507070707" pitchFamily="18" charset="2"/>
              </a:rPr>
              <a:t>useness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B: information hiding in OO make it even more difficult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to understand how a data value is changed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D78E44-FA74-4988-8CB8-52F6B2367655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     Chapter 7  Writing the Programs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00808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/>
              <a:t>2. External Documentation(</a:t>
            </a:r>
            <a:r>
              <a:rPr lang="zh-CN" altLang="en-US" b="1" dirty="0"/>
              <a:t>外部文档</a:t>
            </a:r>
            <a:r>
              <a:rPr lang="en-US" altLang="zh-CN" b="1" dirty="0"/>
              <a:t>) 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Note: 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A: </a:t>
            </a:r>
            <a:r>
              <a:rPr lang="en-US" altLang="zh-CN" sz="2400" b="1" u="sng" dirty="0">
                <a:solidFill>
                  <a:srgbClr val="0000FF"/>
                </a:solidFill>
                <a:sym typeface="Wingdings 2" panose="05020102010507070707" pitchFamily="18" charset="2"/>
              </a:rPr>
              <a:t>internal document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is for programmer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</a:t>
            </a:r>
            <a:r>
              <a:rPr lang="en-US" altLang="zh-CN" sz="2400" b="1" u="sng" dirty="0">
                <a:solidFill>
                  <a:srgbClr val="0000FF"/>
                </a:solidFill>
                <a:sym typeface="Wingdings 2" panose="05020102010507070707" pitchFamily="18" charset="2"/>
              </a:rPr>
              <a:t>external document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is for those who never read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codes (for example: designer will taking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modification or enhancement); it answers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questions in a system view. </a:t>
            </a:r>
            <a:r>
              <a:rPr lang="zh-CN" altLang="en-US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（如：奉命修改某算法，则需要调查该算法的出处，则需要这样的外部文档说明）</a:t>
            </a:r>
            <a:endParaRPr lang="en-US" altLang="zh-CN" sz="2400" b="1" dirty="0"/>
          </a:p>
          <a:p>
            <a:pPr eaLnBrk="1" hangingPunct="1">
              <a:buFontTx/>
              <a:buNone/>
            </a:pPr>
            <a:r>
              <a:rPr lang="en-US" altLang="zh-CN" sz="2400" b="1" dirty="0"/>
              <a:t>   B: content: X: overview </a:t>
            </a:r>
            <a:r>
              <a:rPr lang="zh-CN" altLang="en-US" sz="2400" b="1" dirty="0"/>
              <a:t>（概述</a:t>
            </a:r>
            <a:r>
              <a:rPr lang="en-US" altLang="zh-CN" sz="2400" b="1" dirty="0"/>
              <a:t>—</a:t>
            </a:r>
            <a:r>
              <a:rPr lang="zh-CN" altLang="en-US" sz="2400" b="1" dirty="0"/>
              <a:t>算法出处，比较优势等）</a:t>
            </a:r>
            <a:endParaRPr lang="en-US" altLang="zh-CN" sz="2400" b="1" dirty="0"/>
          </a:p>
          <a:p>
            <a:pPr eaLnBrk="1" hangingPunct="1">
              <a:buFontTx/>
              <a:buNone/>
            </a:pPr>
            <a:r>
              <a:rPr lang="en-US" altLang="zh-CN" sz="2400" b="1" dirty="0"/>
              <a:t>                       Y: data sharing and using </a:t>
            </a:r>
            <a:r>
              <a:rPr lang="zh-CN" altLang="en-US" sz="2400" b="1" dirty="0"/>
              <a:t>（如何共享）</a:t>
            </a:r>
            <a:endParaRPr lang="en-US" altLang="zh-CN" sz="2400" b="1" dirty="0"/>
          </a:p>
          <a:p>
            <a:pPr eaLnBrk="1" hangingPunct="1">
              <a:buFontTx/>
              <a:buNone/>
            </a:pPr>
            <a:r>
              <a:rPr lang="en-US" altLang="zh-CN" sz="2400" b="1" dirty="0"/>
              <a:t>                       Z:  explain object classes and inheritance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/>
              <a:t>                            hierarchy  </a:t>
            </a:r>
            <a:r>
              <a:rPr lang="zh-CN" altLang="en-US" sz="2400" b="1" dirty="0"/>
              <a:t>（类与继承层次的实现目的）</a:t>
            </a:r>
            <a:endParaRPr lang="en-US" altLang="zh-CN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84138" y="3429000"/>
            <a:ext cx="95947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外部文档类似于拓展阅读</a:t>
            </a:r>
          </a:p>
        </p:txBody>
      </p:sp>
      <p:cxnSp>
        <p:nvCxnSpPr>
          <p:cNvPr id="4" name="直接箭头连接符 3"/>
          <p:cNvCxnSpPr/>
          <p:nvPr/>
        </p:nvCxnSpPr>
        <p:spPr bwMode="auto">
          <a:xfrm flipV="1">
            <a:off x="1043608" y="3429000"/>
            <a:ext cx="432048" cy="57606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7C9067-8CD1-4705-BB42-F58A6000929A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     Chapter 7  Writing the Programs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/>
              <a:t>   C: different with the design documentation:  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    design document----skeleton 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    external document----flesh / muscle 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 describing the problem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A: </a:t>
            </a:r>
            <a:r>
              <a:rPr lang="en-US" altLang="zh-CN" sz="2400" b="1" u="sng" dirty="0">
                <a:solidFill>
                  <a:srgbClr val="0000FF"/>
                </a:solidFill>
                <a:sym typeface="Wingdings 2" panose="05020102010507070707" pitchFamily="18" charset="2"/>
              </a:rPr>
              <a:t>why a particular solution was chosen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B: </a:t>
            </a:r>
            <a:r>
              <a:rPr lang="en-US" altLang="zh-CN" sz="2400" b="1" u="sng" dirty="0">
                <a:solidFill>
                  <a:srgbClr val="0000FF"/>
                </a:solidFill>
                <a:sym typeface="Wingdings 2" panose="05020102010507070707" pitchFamily="18" charset="2"/>
              </a:rPr>
              <a:t>discussing the background of the problem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 describing the algorithms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focus: where, formula, boundary condition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          ----supplement explaining about algorithm in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design or other document.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45C01B-6069-4673-91A5-F8A1D5DA867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     Chapter 7  Writing the Programs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 describing the data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A: data flow description in model level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B: </a:t>
            </a:r>
            <a:r>
              <a:rPr lang="en-US" altLang="zh-CN" sz="2400" b="1" u="sng" dirty="0">
                <a:solidFill>
                  <a:srgbClr val="0000FF"/>
                </a:solidFill>
                <a:sym typeface="Wingdings 2" panose="05020102010507070707" pitchFamily="18" charset="2"/>
              </a:rPr>
              <a:t>explaining the interaction among objects 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in OO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components.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(interdependency, dealing sequence, constraints, </a:t>
            </a:r>
            <a:r>
              <a:rPr lang="en-US" altLang="zh-CN" sz="2400" b="1" dirty="0" err="1">
                <a:solidFill>
                  <a:schemeClr val="bg2"/>
                </a:solidFill>
                <a:sym typeface="Wingdings 2" panose="05020102010507070707" pitchFamily="18" charset="2"/>
              </a:rPr>
              <a:t>etc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11E811-79CD-4F1C-BCC5-5C0E7A37203A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     Chapter 7  Writing the Programs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u="sng" dirty="0">
                <a:solidFill>
                  <a:srgbClr val="FF0066"/>
                </a:solidFill>
              </a:rPr>
              <a:t>Daunting Task</a:t>
            </a:r>
            <a:r>
              <a:rPr lang="en-US" altLang="zh-CN" sz="2400" b="1" dirty="0"/>
              <a:t>:</a:t>
            </a:r>
            <a:endParaRPr lang="en-US" altLang="zh-CN" sz="2400" b="1" dirty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（令人气馁的任务）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    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design is not always straightforward to coding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    coding should be understandable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    considering reuse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    check design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      (</a:t>
            </a:r>
            <a:r>
              <a:rPr lang="zh-CN" altLang="en-US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聪明的程序员借此检查检验</a:t>
            </a:r>
            <a:r>
              <a:rPr lang="zh-CN" altLang="en-US" sz="2400" b="1" dirty="0">
                <a:sym typeface="Wingdings 2" panose="05020102010507070707" pitchFamily="18" charset="2"/>
              </a:rPr>
              <a:t>设计的诸多原则，同时</a:t>
            </a:r>
            <a:endParaRPr lang="en-US" altLang="zh-CN" sz="2400" b="1" dirty="0">
              <a:sym typeface="Wingdings 2" panose="050201020105070707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ym typeface="Wingdings 2" panose="05020102010507070707" pitchFamily="18" charset="2"/>
              </a:rPr>
              <a:t>               </a:t>
            </a:r>
            <a:r>
              <a:rPr lang="zh-CN" altLang="en-US" sz="2400" b="1" dirty="0">
                <a:sym typeface="Wingdings 2" panose="05020102010507070707" pitchFamily="18" charset="2"/>
              </a:rPr>
              <a:t>也达到学习系统设计的目的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  <a:r>
              <a:rPr lang="en-US" altLang="zh-CN" sz="2400" b="1" dirty="0">
                <a:sym typeface="Wingdings 2" panose="05020102010507070707" pitchFamily="18" charset="2"/>
              </a:rPr>
              <a:t>Purpose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(of the chapter):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    this chapter does not teach you how to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        program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    this chapter explains some of the software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       engineering practices</a:t>
            </a:r>
            <a:endParaRPr lang="en-US" altLang="zh-CN" sz="2400" b="1" u="sng" dirty="0">
              <a:solidFill>
                <a:srgbClr val="0000FF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       ( guidelines or experience for implementation ) 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01FEE9-8459-4F74-BD39-F550C8A12ADA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     Chapter 7  Writing the Programs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773238"/>
            <a:ext cx="8388424" cy="50847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/>
              <a:t>7.4 The Programming Process(</a:t>
            </a:r>
            <a:r>
              <a:rPr lang="zh-CN" altLang="en-US" b="1" dirty="0"/>
              <a:t>编程过程</a:t>
            </a:r>
            <a:r>
              <a:rPr lang="en-US" altLang="zh-CN" b="1" dirty="0"/>
              <a:t>)</a:t>
            </a:r>
            <a:r>
              <a:rPr lang="en-US" altLang="zh-CN" sz="3200" b="1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Note: guidelines(</a:t>
            </a:r>
            <a:r>
              <a:rPr lang="zh-CN" altLang="en-US" sz="2400" b="1" dirty="0"/>
              <a:t>指导原则</a:t>
            </a:r>
            <a:r>
              <a:rPr lang="en-US" altLang="zh-CN" sz="2400" b="1" dirty="0"/>
              <a:t>) of programming process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/>
              <a:t>1. Programming as Problem Solving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/>
              <a:t>    (</a:t>
            </a:r>
            <a:r>
              <a:rPr lang="zh-CN" altLang="en-US" b="1" dirty="0"/>
              <a:t>将编程作为问题求解过程</a:t>
            </a:r>
            <a:r>
              <a:rPr lang="en-US" altLang="zh-CN" b="1" dirty="0"/>
              <a:t>) </a:t>
            </a:r>
            <a:r>
              <a:rPr lang="zh-CN" altLang="en-US" b="1" dirty="0"/>
              <a:t>（理解与学习的过程）</a:t>
            </a:r>
            <a:endParaRPr lang="en-US" altLang="zh-CN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/>
              <a:t>  four stages </a:t>
            </a:r>
            <a:r>
              <a:rPr lang="zh-CN" altLang="en-US" b="1" dirty="0"/>
              <a:t>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 </a:t>
            </a:r>
            <a:r>
              <a:rPr lang="en-US" altLang="zh-CN" sz="2400" b="1" dirty="0"/>
              <a:t>(1) Understanding the problem(nature about a problem)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(2) Devising a plan (solution)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(3) Carrying out the plan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 (finish the solution and implementation)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(4) Looking back (</a:t>
            </a:r>
            <a:r>
              <a:rPr lang="zh-CN" altLang="en-US" sz="2400" b="1" dirty="0"/>
              <a:t>回顾</a:t>
            </a:r>
            <a:r>
              <a:rPr lang="en-US" altLang="zh-CN" sz="2400" b="1" dirty="0"/>
              <a:t>----check, modify the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                                      implementation 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5D3AFA-1BEE-4FCF-B8E5-4C4208E076CB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     Chapter 7  Writing the Programs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773238"/>
            <a:ext cx="8316912" cy="50847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/>
              <a:t>2.Extreme Programming</a:t>
            </a:r>
            <a:r>
              <a:rPr lang="en-US" altLang="zh-CN" sz="3200" b="1"/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/>
              <a:t>           </a:t>
            </a:r>
            <a:r>
              <a:rPr lang="zh-CN" altLang="en-US" sz="2400" b="1" u="sng">
                <a:solidFill>
                  <a:srgbClr val="0000FF"/>
                </a:solidFill>
              </a:rPr>
              <a:t>极限编程（</a:t>
            </a:r>
            <a:r>
              <a:rPr lang="en-US" altLang="zh-CN" sz="2400" b="1" u="sng">
                <a:solidFill>
                  <a:srgbClr val="0000FF"/>
                </a:solidFill>
              </a:rPr>
              <a:t>XP</a:t>
            </a:r>
            <a:r>
              <a:rPr lang="zh-CN" altLang="en-US" sz="2400" b="1" u="sng">
                <a:solidFill>
                  <a:srgbClr val="0000FF"/>
                </a:solidFill>
              </a:rPr>
              <a:t>）是一种轻量级的软件开发方法论，属于敏捷开发方法</a:t>
            </a:r>
            <a:r>
              <a:rPr lang="zh-CN" altLang="en-US" sz="2400" b="1">
                <a:solidFill>
                  <a:srgbClr val="0000FF"/>
                </a:solidFill>
              </a:rPr>
              <a:t>。</a:t>
            </a:r>
            <a:r>
              <a:rPr lang="en-US" altLang="zh-CN" sz="2400" b="1"/>
              <a:t>XP</a:t>
            </a:r>
            <a:r>
              <a:rPr lang="zh-CN" altLang="en-US" sz="2400" b="1"/>
              <a:t>从实践中来，是对实践的总结，也是经过实践检验的，其</a:t>
            </a:r>
            <a:r>
              <a:rPr lang="zh-CN" altLang="en-US" sz="2400" b="1" u="sng">
                <a:solidFill>
                  <a:srgbClr val="0000FF"/>
                </a:solidFill>
              </a:rPr>
              <a:t>主要特征是要适应环境变化和需求变化，充分发挥开发人员的主动精神</a:t>
            </a:r>
            <a:r>
              <a:rPr lang="zh-CN" altLang="en-US" sz="2400" b="1"/>
              <a:t>。</a:t>
            </a:r>
            <a:r>
              <a:rPr lang="en-US" altLang="zh-CN" sz="2400" b="1" u="sng"/>
              <a:t>XP</a:t>
            </a:r>
            <a:r>
              <a:rPr lang="zh-CN" altLang="en-US" sz="2400" b="1" u="sng"/>
              <a:t>承诺降低软件项目风险，改善业务变化的反应能力，提高开发期间的生产力，为软件开发过程增加乐趣等等</a:t>
            </a:r>
            <a:r>
              <a:rPr lang="zh-CN" altLang="en-US" sz="2400"/>
              <a:t> </a:t>
            </a:r>
            <a:r>
              <a:rPr lang="zh-CN" altLang="en-US" sz="2400" b="1"/>
              <a:t>。</a:t>
            </a:r>
            <a:r>
              <a:rPr lang="zh-CN" altLang="en-US" sz="2400"/>
              <a:t> </a:t>
            </a:r>
            <a:endParaRPr lang="zh-CN" altLang="en-US" sz="2400" b="1"/>
          </a:p>
          <a:p>
            <a:pPr eaLnBrk="1" hangingPunct="1">
              <a:buFontTx/>
              <a:buNone/>
            </a:pPr>
            <a:r>
              <a:rPr lang="zh-CN" altLang="en-US" sz="2400" b="1"/>
              <a:t>            两类参与者</a:t>
            </a:r>
            <a:r>
              <a:rPr lang="en-US" altLang="zh-CN" sz="2400" b="1"/>
              <a:t>: </a:t>
            </a:r>
          </a:p>
          <a:p>
            <a:pPr eaLnBrk="1" hangingPunct="1">
              <a:buFontTx/>
              <a:buNone/>
            </a:pPr>
            <a:r>
              <a:rPr lang="en-US" altLang="zh-CN" sz="2400" b="1"/>
              <a:t>                </a:t>
            </a:r>
            <a:r>
              <a:rPr lang="zh-CN" altLang="en-US" sz="2400" b="1"/>
              <a:t>客户</a:t>
            </a:r>
            <a:r>
              <a:rPr lang="en-US" altLang="zh-CN" sz="2400" b="1"/>
              <a:t>: </a:t>
            </a:r>
            <a:r>
              <a:rPr lang="zh-CN" altLang="en-US" sz="2400" b="1"/>
              <a:t>定义将要实现的系统之特征</a:t>
            </a:r>
            <a:r>
              <a:rPr lang="en-US" altLang="zh-CN" sz="2400" b="1"/>
              <a:t>; </a:t>
            </a:r>
            <a:r>
              <a:rPr lang="zh-CN" altLang="en-US" sz="2400" b="1"/>
              <a:t>描述测试计划</a:t>
            </a:r>
            <a:r>
              <a:rPr lang="en-US" altLang="zh-CN" sz="2400" b="1"/>
              <a:t>; </a:t>
            </a:r>
          </a:p>
          <a:p>
            <a:pPr eaLnBrk="1" hangingPunct="1">
              <a:buFontTx/>
              <a:buNone/>
            </a:pPr>
            <a:r>
              <a:rPr lang="en-US" altLang="zh-CN" sz="2400" b="1"/>
              <a:t>                          </a:t>
            </a:r>
            <a:r>
              <a:rPr lang="zh-CN" altLang="en-US" sz="2400" b="1"/>
              <a:t>分配系统实现和测试的优先级</a:t>
            </a:r>
          </a:p>
          <a:p>
            <a:pPr eaLnBrk="1" hangingPunct="1">
              <a:buFontTx/>
              <a:buNone/>
            </a:pPr>
            <a:r>
              <a:rPr lang="zh-CN" altLang="en-US" sz="2400" b="1"/>
              <a:t>                程序员</a:t>
            </a:r>
            <a:r>
              <a:rPr lang="en-US" altLang="zh-CN" sz="2400" b="1"/>
              <a:t>: </a:t>
            </a:r>
            <a:r>
              <a:rPr lang="zh-CN" altLang="en-US" sz="2400" b="1"/>
              <a:t>将客户的上述诉求予以编程实现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E98854-3B98-42D3-8CB1-AC7BBD3ACDA4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     Chapter 7  Writing the Programs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700808"/>
            <a:ext cx="8388424" cy="50847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/>
              <a:t>3.Pair Programming</a:t>
            </a:r>
            <a:r>
              <a:rPr lang="en-US" altLang="zh-CN" sz="3200" b="1" dirty="0"/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       </a:t>
            </a:r>
            <a:r>
              <a:rPr lang="zh-CN" altLang="en-US" sz="2400" b="1" u="sng" dirty="0">
                <a:solidFill>
                  <a:srgbClr val="0000FF"/>
                </a:solidFill>
              </a:rPr>
              <a:t>派对编程</a:t>
            </a:r>
            <a:r>
              <a:rPr lang="zh-CN" altLang="en-US" sz="2400" b="1" dirty="0"/>
              <a:t>属于主要的</a:t>
            </a:r>
            <a:r>
              <a:rPr lang="zh-CN" altLang="en-US" sz="2400" b="1" u="sng" dirty="0"/>
              <a:t>敏捷开发方法</a:t>
            </a:r>
            <a:r>
              <a:rPr lang="zh-CN" altLang="en-US" sz="2400" b="1" dirty="0"/>
              <a:t>，其</a:t>
            </a:r>
            <a:r>
              <a:rPr lang="zh-CN" altLang="en-US" sz="2400" b="1" u="sng" dirty="0"/>
              <a:t>开发方式是两个程序员共同开发程序，且角色分工明确。一个负责编写程序，另一个负责复审与测试。两人定期交换角色</a:t>
            </a:r>
            <a:r>
              <a:rPr lang="zh-CN" altLang="en-US" sz="2400" b="1" dirty="0"/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     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思考</a:t>
            </a:r>
            <a:r>
              <a:rPr lang="en-US" altLang="zh-CN" sz="2400" b="1" dirty="0"/>
              <a:t>: </a:t>
            </a:r>
            <a:r>
              <a:rPr lang="zh-CN" altLang="en-US" sz="2400" b="1" dirty="0"/>
              <a:t>敏捷开发方法的问题或弱点可能会出在哪里</a:t>
            </a:r>
            <a:r>
              <a:rPr lang="en-US" altLang="zh-CN" sz="2400" b="1" dirty="0"/>
              <a:t>?)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4.Whither Programming ? (</a:t>
            </a:r>
            <a:r>
              <a:rPr lang="zh-CN" altLang="en-US" b="1" dirty="0"/>
              <a:t>编程向何处去</a:t>
            </a:r>
            <a:r>
              <a:rPr lang="en-US" altLang="zh-CN" b="1" dirty="0"/>
              <a:t>?)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面对大型的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关键任务的软件</a:t>
            </a:r>
            <a:r>
              <a:rPr lang="en-US" altLang="zh-CN" sz="2400" b="1" dirty="0"/>
              <a:t>: </a:t>
            </a:r>
            <a:r>
              <a:rPr lang="zh-CN" altLang="en-US" sz="2400" b="1" dirty="0"/>
              <a:t>需要对极限编程添加额外的步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骤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文档化思想</a:t>
            </a:r>
            <a:r>
              <a:rPr lang="en-US" altLang="zh-CN" sz="2400" b="1" dirty="0"/>
              <a:t>----</a:t>
            </a:r>
            <a:r>
              <a:rPr lang="zh-CN" altLang="en-US" sz="2400" b="1" dirty="0"/>
              <a:t>定义基线体系结构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使用文档化场景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定义系统边界等等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（</a:t>
            </a:r>
            <a:r>
              <a:rPr lang="zh-CN" altLang="en-US" sz="2000" b="1" dirty="0"/>
              <a:t>产业界敏捷，实际上提取了重量级方法的若干要素）</a:t>
            </a:r>
            <a:endParaRPr lang="en-US" altLang="zh-CN" sz="2000" b="1" dirty="0"/>
          </a:p>
          <a:p>
            <a:pPr eaLnBrk="1" hangingPunct="1">
              <a:buFontTx/>
              <a:buNone/>
            </a:pPr>
            <a:r>
              <a:rPr lang="en-US" altLang="zh-CN" b="1" dirty="0"/>
              <a:t>5.</a:t>
            </a:r>
            <a:r>
              <a:rPr lang="zh-CN" altLang="en-US" b="1" dirty="0"/>
              <a:t>课程设计与班级练习项目所采用的过程或方法</a:t>
            </a:r>
          </a:p>
          <a:p>
            <a:pPr eaLnBrk="1" hangingPunct="1">
              <a:buFontTx/>
              <a:buNone/>
            </a:pPr>
            <a:r>
              <a:rPr lang="zh-CN" altLang="en-US" b="1" dirty="0"/>
              <a:t>    </a:t>
            </a:r>
            <a:r>
              <a:rPr lang="en-US" altLang="zh-CN" b="1" dirty="0"/>
              <a:t>----</a:t>
            </a:r>
            <a:r>
              <a:rPr lang="zh-CN" altLang="en-US" b="1" dirty="0"/>
              <a:t>可能比敏捷方法复杂些</a:t>
            </a:r>
            <a:r>
              <a:rPr lang="en-US" altLang="zh-CN" b="1" dirty="0"/>
              <a:t>, </a:t>
            </a:r>
            <a:r>
              <a:rPr lang="zh-CN" altLang="en-US" b="1" dirty="0"/>
              <a:t>远低于重量级方法</a:t>
            </a:r>
            <a:r>
              <a:rPr lang="en-US" altLang="zh-CN" b="1" dirty="0"/>
              <a:t>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01FEE9-8459-4F74-BD39-F550C8A12ADA}" type="slidenum">
              <a:rPr kumimoji="0" lang="en-US" altLang="zh-CN" sz="260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zh-CN" sz="2600">
              <a:solidFill>
                <a:srgbClr val="FFFFFF"/>
              </a:solidFill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     Chapter 7  Writing the Programs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773238"/>
            <a:ext cx="8388424" cy="50847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/>
              <a:t>7.5 The Code Review (</a:t>
            </a:r>
            <a:r>
              <a:rPr lang="zh-CN" altLang="en-US" b="1" dirty="0"/>
              <a:t>代码复审</a:t>
            </a:r>
            <a:r>
              <a:rPr lang="en-US" altLang="zh-CN" b="1" dirty="0"/>
              <a:t>) </a:t>
            </a:r>
            <a:r>
              <a:rPr lang="zh-CN" altLang="en-US" b="1" dirty="0"/>
              <a:t>（补充内容）</a:t>
            </a:r>
            <a:endParaRPr lang="en-US" altLang="zh-CN" sz="32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    代码复审是在代码编写完成后，由</a:t>
            </a:r>
            <a:r>
              <a:rPr lang="zh-CN" altLang="en-US" sz="2400" b="1" u="sng" dirty="0">
                <a:solidFill>
                  <a:srgbClr val="0000FF"/>
                </a:solidFill>
              </a:rPr>
              <a:t>专门的复审人员</a:t>
            </a:r>
            <a:r>
              <a:rPr lang="zh-CN" altLang="en-US" sz="2400" b="1" dirty="0"/>
              <a:t>参照编码规范对源代码重新进行阅读和检查的过程。构建高质量的软件时，代码复审是对编译、集成和测试等其他质量保证机制的补充，在复审代码之前，要对其进行编译，并使用诸如代码规则检查器之类的工具发现尽可能多的错误。如果使用可在运行时检测错误的工具来执行代码，还能够在进行代码复审之前检测和消除其他错误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1.</a:t>
            </a:r>
            <a:r>
              <a:rPr lang="zh-CN" altLang="en-US" sz="2400" b="1" dirty="0"/>
              <a:t>复审代码的意义（大体上的意义和要求）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加强和鼓励在项目中使用一种</a:t>
            </a:r>
            <a:r>
              <a:rPr lang="zh-CN" altLang="en-US" sz="2400" b="1" dirty="0">
                <a:solidFill>
                  <a:srgbClr val="0000FF"/>
                </a:solidFill>
              </a:rPr>
              <a:t>共同的编码风格</a:t>
            </a:r>
            <a:r>
              <a:rPr lang="zh-CN" altLang="en-US" sz="2400" b="1" dirty="0"/>
              <a:t>。复审代码是一种有效的让成员遵循编程指南的方法。要确保成员遵循编程指南，复审所有作者和实施者的工作结果比复审所有源代码文件重要得多。（编码阶段，只审核一部分内容吧，有时是看表面，有时要细查。）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70192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01FEE9-8459-4F74-BD39-F550C8A12ADA}" type="slidenum">
              <a:rPr kumimoji="0" lang="en-US" altLang="zh-CN" sz="260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zh-CN" sz="2600">
              <a:solidFill>
                <a:srgbClr val="FFFFFF"/>
              </a:solidFill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     Chapter 7  Writing the Programs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728614"/>
            <a:ext cx="8472487" cy="50847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发现自动测试发现不了的错误。代码复审捕捉到的错误与测试发现的错误不同，利于交流个人知识，让富有经验的个人将知识传授给经验较少的新手。（合理性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有效性）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2.</a:t>
            </a:r>
            <a:r>
              <a:rPr lang="zh-CN" altLang="en-US" sz="2400" b="1" dirty="0"/>
              <a:t>复审代码的方法。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zh-CN" altLang="en-US" sz="2400" b="1" dirty="0">
                <a:solidFill>
                  <a:srgbClr val="0000FF"/>
                </a:solidFill>
              </a:rPr>
              <a:t>检查</a:t>
            </a:r>
            <a:r>
              <a:rPr lang="zh-CN" altLang="en-US" sz="2400" b="1" dirty="0"/>
              <a:t>。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正式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一种用来详细检查代码的正式评估方法。尽管需要培训和准备，但检查仍被认为是最有效复审方法。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zh-CN" altLang="en-US" sz="2400" b="1" dirty="0">
                <a:solidFill>
                  <a:srgbClr val="0000FF"/>
                </a:solidFill>
              </a:rPr>
              <a:t>走查</a:t>
            </a:r>
            <a:r>
              <a:rPr lang="zh-CN" altLang="en-US" sz="2400" b="1" dirty="0"/>
              <a:t>。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走马观花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一种由代码制作者带领一个或多个复审员遍历代码的评估方法。复审员针对技术、风格、可能出现的错误、是否违反编码标准等提出问题，并发表意见。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</a:t>
            </a:r>
            <a:r>
              <a:rPr lang="zh-CN" altLang="en-US" sz="2400" b="1" dirty="0">
                <a:solidFill>
                  <a:srgbClr val="0000FF"/>
                </a:solidFill>
              </a:rPr>
              <a:t>阅读代码</a:t>
            </a:r>
            <a:r>
              <a:rPr lang="zh-CN" altLang="en-US" sz="2400" b="1" dirty="0"/>
              <a:t>。由一两个人阅读代码，如果复审员阅读完毕，他们可以碰头并提出各自的问题和意见。尽管碰头也可以省略，但复审员可以通过书面形式向代码制作者提出他们的问题和意见。在对一些小的改动进行检验时，建议使用阅读代码方法，它是一种“正常性检查”。（中等认真）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4213518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01FEE9-8459-4F74-BD39-F550C8A12ADA}" type="slidenum">
              <a:rPr kumimoji="0" lang="en-US" altLang="zh-CN" sz="260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zh-CN" sz="2600">
              <a:solidFill>
                <a:srgbClr val="FFFFFF"/>
              </a:solidFill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     Chapter 7  Writing the Programs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700808"/>
            <a:ext cx="8388424" cy="50847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、源代码检查要点</a:t>
            </a:r>
            <a:endParaRPr lang="en-US" altLang="zh-CN" sz="2400" b="1" dirty="0"/>
          </a:p>
          <a:p>
            <a:pPr eaLnBrk="1" hangingPunct="1">
              <a:lnSpc>
                <a:spcPts val="2400"/>
              </a:lnSpc>
              <a:buFontTx/>
              <a:buNone/>
            </a:pPr>
            <a:r>
              <a:rPr lang="en-US" altLang="zh-CN" sz="2400" b="1" dirty="0"/>
              <a:t>   </a:t>
            </a:r>
            <a:r>
              <a:rPr lang="zh-CN" altLang="en-US" sz="2400" b="1" dirty="0"/>
              <a:t>本部分给出了一些通用的代码复审检查要点，仅作为复审查找对象的示例，编程指南应作为代码质量的主要信息源。</a:t>
            </a:r>
            <a:endParaRPr lang="en-US" altLang="zh-CN" sz="2400" b="1" dirty="0"/>
          </a:p>
          <a:p>
            <a:pPr eaLnBrk="1" hangingPunct="1">
              <a:lnSpc>
                <a:spcPts val="2400"/>
              </a:lnSpc>
              <a:buFontTx/>
              <a:buNone/>
            </a:pPr>
            <a:r>
              <a:rPr lang="en-US" altLang="zh-CN" sz="2400" b="1" dirty="0"/>
              <a:t> (1)</a:t>
            </a:r>
            <a:r>
              <a:rPr lang="zh-CN" altLang="en-US" sz="2400" b="1" dirty="0"/>
              <a:t>概述</a:t>
            </a:r>
            <a:endParaRPr lang="en-US" altLang="zh-CN" sz="2400" b="1" dirty="0"/>
          </a:p>
          <a:p>
            <a:pPr eaLnBrk="1" hangingPunct="1">
              <a:lnSpc>
                <a:spcPts val="2400"/>
              </a:lnSpc>
              <a:buFontTx/>
              <a:buNone/>
            </a:pPr>
            <a:r>
              <a:rPr lang="en-US" altLang="zh-CN" sz="2400" b="1" dirty="0"/>
              <a:t>      A: </a:t>
            </a:r>
            <a:r>
              <a:rPr lang="zh-CN" altLang="en-US" sz="2400" b="1" dirty="0"/>
              <a:t>代码是否遵循编程规范</a:t>
            </a:r>
            <a:r>
              <a:rPr lang="en-US" altLang="zh-CN" sz="2400" b="1" dirty="0"/>
              <a:t>?</a:t>
            </a:r>
          </a:p>
          <a:p>
            <a:pPr eaLnBrk="1" hangingPunct="1">
              <a:lnSpc>
                <a:spcPts val="2400"/>
              </a:lnSpc>
              <a:buFontTx/>
              <a:buNone/>
            </a:pPr>
            <a:r>
              <a:rPr lang="en-US" altLang="zh-CN" sz="2400" b="1" dirty="0"/>
              <a:t>      B: </a:t>
            </a:r>
            <a:r>
              <a:rPr lang="zh-CN" altLang="en-US" sz="2400" b="1" dirty="0"/>
              <a:t>通过阅读能否较好地理解代码</a:t>
            </a:r>
            <a:r>
              <a:rPr lang="en-US" altLang="zh-CN" sz="2400" b="1" dirty="0"/>
              <a:t>?</a:t>
            </a:r>
          </a:p>
          <a:p>
            <a:pPr eaLnBrk="1" hangingPunct="1">
              <a:lnSpc>
                <a:spcPts val="2400"/>
              </a:lnSpc>
              <a:buFontTx/>
              <a:buNone/>
            </a:pPr>
            <a:r>
              <a:rPr lang="en-US" altLang="zh-CN" sz="2400" b="1" dirty="0"/>
              <a:t>      C: </a:t>
            </a:r>
            <a:r>
              <a:rPr lang="zh-CN" altLang="en-US" sz="2400" b="1" dirty="0"/>
              <a:t>是否已经解决了代码规则检查和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或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运行错误检测工具发现的所有错误</a:t>
            </a:r>
            <a:r>
              <a:rPr lang="en-US" altLang="zh-CN" sz="2400" b="1" dirty="0"/>
              <a:t>?</a:t>
            </a:r>
          </a:p>
          <a:p>
            <a:pPr eaLnBrk="1" hangingPunct="1">
              <a:lnSpc>
                <a:spcPts val="2400"/>
              </a:lnSpc>
              <a:buFontTx/>
              <a:buNone/>
            </a:pPr>
            <a:r>
              <a:rPr lang="en-US" altLang="zh-CN" sz="2400" b="1" dirty="0"/>
              <a:t> (2)</a:t>
            </a:r>
            <a:r>
              <a:rPr lang="zh-CN" altLang="en-US" sz="2400" b="1" dirty="0"/>
              <a:t>注释</a:t>
            </a:r>
            <a:endParaRPr lang="en-US" altLang="zh-CN" sz="2400" b="1" dirty="0"/>
          </a:p>
          <a:p>
            <a:pPr eaLnBrk="1" hangingPunct="1">
              <a:lnSpc>
                <a:spcPts val="2400"/>
              </a:lnSpc>
              <a:buFontTx/>
              <a:buNone/>
            </a:pPr>
            <a:r>
              <a:rPr lang="en-US" altLang="zh-CN" sz="2400" b="1" dirty="0"/>
              <a:t>      A: </a:t>
            </a:r>
            <a:r>
              <a:rPr lang="zh-CN" altLang="en-US" sz="2400" b="1" dirty="0"/>
              <a:t>注释是否反映了最新的修改情况</a:t>
            </a:r>
            <a:r>
              <a:rPr lang="en-US" altLang="zh-CN" sz="2400" b="1" dirty="0"/>
              <a:t>?</a:t>
            </a:r>
          </a:p>
          <a:p>
            <a:pPr eaLnBrk="1" hangingPunct="1">
              <a:lnSpc>
                <a:spcPts val="2400"/>
              </a:lnSpc>
              <a:buFontTx/>
              <a:buNone/>
            </a:pPr>
            <a:r>
              <a:rPr lang="en-US" altLang="zh-CN" sz="2400" b="1" dirty="0"/>
              <a:t>      B: </a:t>
            </a:r>
            <a:r>
              <a:rPr lang="zh-CN" altLang="en-US" sz="2400" b="1" dirty="0"/>
              <a:t>注释是否清晰、正确</a:t>
            </a:r>
            <a:r>
              <a:rPr lang="en-US" altLang="zh-CN" sz="2400" b="1" dirty="0"/>
              <a:t>?</a:t>
            </a:r>
          </a:p>
          <a:p>
            <a:pPr eaLnBrk="1" hangingPunct="1">
              <a:lnSpc>
                <a:spcPts val="2400"/>
              </a:lnSpc>
              <a:buFontTx/>
              <a:buNone/>
            </a:pPr>
            <a:r>
              <a:rPr lang="en-US" altLang="zh-CN" sz="2400" b="1" dirty="0"/>
              <a:t>      C: </a:t>
            </a:r>
            <a:r>
              <a:rPr lang="zh-CN" altLang="en-US" sz="2400" b="1" dirty="0"/>
              <a:t>如果代码被变更，修改注释是否容易</a:t>
            </a:r>
            <a:r>
              <a:rPr lang="en-US" altLang="zh-CN" sz="2400" b="1" dirty="0"/>
              <a:t>?</a:t>
            </a:r>
          </a:p>
          <a:p>
            <a:pPr eaLnBrk="1" hangingPunct="1">
              <a:lnSpc>
                <a:spcPts val="2400"/>
              </a:lnSpc>
              <a:buFontTx/>
              <a:buNone/>
            </a:pPr>
            <a:r>
              <a:rPr lang="en-US" altLang="zh-CN" sz="2400" b="1" dirty="0"/>
              <a:t>      D: </a:t>
            </a:r>
            <a:r>
              <a:rPr lang="zh-CN" altLang="en-US" sz="2400" b="1" dirty="0"/>
              <a:t>注释是否着重解释了为什么，而不是怎么样</a:t>
            </a:r>
            <a:r>
              <a:rPr lang="en-US" altLang="zh-CN" sz="2400" b="1" dirty="0"/>
              <a:t>?</a:t>
            </a:r>
          </a:p>
          <a:p>
            <a:pPr eaLnBrk="1" hangingPunct="1">
              <a:lnSpc>
                <a:spcPts val="2400"/>
              </a:lnSpc>
              <a:buFontTx/>
              <a:buNone/>
            </a:pPr>
            <a:r>
              <a:rPr lang="en-US" altLang="zh-CN" sz="2400" b="1" dirty="0"/>
              <a:t>      E: </a:t>
            </a:r>
            <a:r>
              <a:rPr lang="zh-CN" altLang="en-US" sz="2400" b="1" dirty="0"/>
              <a:t>是否所有的意外、异常情况和解决方法错误都有注释</a:t>
            </a:r>
            <a:r>
              <a:rPr lang="en-US" altLang="zh-CN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79141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01FEE9-8459-4F74-BD39-F550C8A12ADA}" type="slidenum">
              <a:rPr kumimoji="0" lang="en-US" altLang="zh-CN" sz="260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zh-CN" sz="2600">
              <a:solidFill>
                <a:srgbClr val="FFFFFF"/>
              </a:solidFill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     Chapter 7  Writing the Programs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700808"/>
            <a:ext cx="8388424" cy="5157192"/>
          </a:xfrm>
        </p:spPr>
        <p:txBody>
          <a:bodyPr/>
          <a:lstStyle/>
          <a:p>
            <a:pPr eaLnBrk="1" hangingPunct="1">
              <a:lnSpc>
                <a:spcPts val="2300"/>
              </a:lnSpc>
              <a:buFontTx/>
              <a:buNone/>
            </a:pPr>
            <a:r>
              <a:rPr lang="en-US" altLang="zh-CN" sz="2400" b="1" dirty="0"/>
              <a:t>      F: </a:t>
            </a:r>
            <a:r>
              <a:rPr lang="zh-CN" altLang="en-US" sz="2400" b="1" dirty="0"/>
              <a:t>每个操作的目的是否都有注释</a:t>
            </a:r>
            <a:r>
              <a:rPr lang="en-US" altLang="zh-CN" sz="2400" b="1" dirty="0"/>
              <a:t>?</a:t>
            </a:r>
          </a:p>
          <a:p>
            <a:pPr eaLnBrk="1" hangingPunct="1">
              <a:lnSpc>
                <a:spcPts val="2300"/>
              </a:lnSpc>
              <a:buFontTx/>
              <a:buNone/>
            </a:pPr>
            <a:r>
              <a:rPr lang="en-US" altLang="zh-CN" sz="2400" b="1" dirty="0"/>
              <a:t>      G:</a:t>
            </a:r>
            <a:r>
              <a:rPr lang="zh-CN" altLang="en-US" sz="2400" b="1" dirty="0"/>
              <a:t>与每个操作有关的其他事实是否都有注释</a:t>
            </a:r>
            <a:r>
              <a:rPr lang="en-US" altLang="zh-CN" sz="2400" b="1" dirty="0"/>
              <a:t>?</a:t>
            </a:r>
          </a:p>
          <a:p>
            <a:pPr eaLnBrk="1" hangingPunct="1">
              <a:lnSpc>
                <a:spcPts val="2300"/>
              </a:lnSpc>
              <a:buFontTx/>
              <a:buNone/>
            </a:pPr>
            <a:r>
              <a:rPr lang="en-US" altLang="zh-CN" sz="2400" b="1" dirty="0"/>
              <a:t> (3)</a:t>
            </a:r>
            <a:r>
              <a:rPr lang="zh-CN" altLang="en-US" sz="2400" b="1" dirty="0"/>
              <a:t>源代码</a:t>
            </a:r>
            <a:endParaRPr lang="en-US" altLang="zh-CN" sz="2400" b="1" dirty="0"/>
          </a:p>
          <a:p>
            <a:pPr eaLnBrk="1" hangingPunct="1">
              <a:lnSpc>
                <a:spcPts val="2300"/>
              </a:lnSpc>
              <a:buFontTx/>
              <a:buNone/>
            </a:pPr>
            <a:r>
              <a:rPr lang="en-US" altLang="zh-CN" sz="2400" b="1" dirty="0"/>
              <a:t>      A: </a:t>
            </a:r>
            <a:r>
              <a:rPr lang="zh-CN" altLang="en-US" sz="2400" b="1" dirty="0"/>
              <a:t>是否每一个操作都有一个描述其操作内容的名称</a:t>
            </a:r>
            <a:r>
              <a:rPr lang="en-US" altLang="zh-CN" sz="2400" b="1" dirty="0"/>
              <a:t>?</a:t>
            </a:r>
          </a:p>
          <a:p>
            <a:pPr eaLnBrk="1" hangingPunct="1">
              <a:lnSpc>
                <a:spcPts val="2300"/>
              </a:lnSpc>
              <a:buFontTx/>
              <a:buNone/>
            </a:pPr>
            <a:r>
              <a:rPr lang="en-US" altLang="zh-CN" sz="2400" b="1" dirty="0"/>
              <a:t>      B: </a:t>
            </a:r>
            <a:r>
              <a:rPr lang="zh-CN" altLang="en-US" sz="2400" b="1" dirty="0"/>
              <a:t>参数是否有描述性的名称</a:t>
            </a:r>
            <a:r>
              <a:rPr lang="en-US" altLang="zh-CN" sz="2400" b="1" dirty="0"/>
              <a:t>?</a:t>
            </a:r>
          </a:p>
          <a:p>
            <a:pPr eaLnBrk="1" hangingPunct="1">
              <a:lnSpc>
                <a:spcPts val="2300"/>
              </a:lnSpc>
              <a:buFontTx/>
              <a:buNone/>
            </a:pPr>
            <a:r>
              <a:rPr lang="en-US" altLang="zh-CN" sz="2400" b="1" dirty="0"/>
              <a:t>      C: </a:t>
            </a:r>
            <a:r>
              <a:rPr lang="zh-CN" altLang="en-US" sz="2400" b="1" dirty="0"/>
              <a:t>完成各个操作的正常路径是否与其他异常路径有明显区别</a:t>
            </a:r>
            <a:r>
              <a:rPr lang="en-US" altLang="zh-CN" sz="2400" b="1" dirty="0"/>
              <a:t>?</a:t>
            </a:r>
          </a:p>
          <a:p>
            <a:pPr eaLnBrk="1" hangingPunct="1">
              <a:lnSpc>
                <a:spcPts val="2300"/>
              </a:lnSpc>
              <a:buFontTx/>
              <a:buNone/>
            </a:pPr>
            <a:r>
              <a:rPr lang="en-US" altLang="zh-CN" sz="2400" b="1" dirty="0"/>
              <a:t>      D: </a:t>
            </a:r>
            <a:r>
              <a:rPr lang="zh-CN" altLang="en-US" sz="2400" b="1" dirty="0"/>
              <a:t>操作是否太长，它能否通过将有关语句提取到专用操作中进行简化</a:t>
            </a:r>
            <a:r>
              <a:rPr lang="en-US" altLang="zh-CN" sz="2400" b="1" dirty="0"/>
              <a:t>?</a:t>
            </a:r>
          </a:p>
          <a:p>
            <a:pPr eaLnBrk="1" hangingPunct="1">
              <a:lnSpc>
                <a:spcPts val="2300"/>
              </a:lnSpc>
              <a:buFontTx/>
              <a:buNone/>
            </a:pPr>
            <a:r>
              <a:rPr lang="en-US" altLang="zh-CN" sz="2400" b="1" dirty="0"/>
              <a:t>      E: </a:t>
            </a:r>
            <a:r>
              <a:rPr lang="zh-CN" altLang="en-US" sz="2400" b="1" dirty="0"/>
              <a:t>操作是否太长，它能否通过减少判定点的数目进行简化</a:t>
            </a:r>
            <a:r>
              <a:rPr lang="en-US" altLang="zh-CN" sz="2400" b="1" dirty="0"/>
              <a:t>?</a:t>
            </a:r>
            <a:r>
              <a:rPr lang="zh-CN" altLang="en-US" sz="2400" b="1" dirty="0"/>
              <a:t>决策点是代码可以采取不同路径的语句，例如，</a:t>
            </a:r>
            <a:r>
              <a:rPr lang="en-US" altLang="zh-CN" sz="2400" b="1" dirty="0" err="1"/>
              <a:t>ifelse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while </a:t>
            </a:r>
            <a:r>
              <a:rPr lang="zh-CN" altLang="en-US" sz="2400" b="1" dirty="0"/>
              <a:t>和 </a:t>
            </a:r>
            <a:r>
              <a:rPr lang="en-US" altLang="zh-CN" sz="2400" b="1" dirty="0"/>
              <a:t>switch </a:t>
            </a:r>
            <a:r>
              <a:rPr lang="zh-CN" altLang="en-US" sz="2400" b="1" dirty="0"/>
              <a:t>语句。</a:t>
            </a:r>
            <a:endParaRPr lang="en-US" altLang="zh-CN" sz="2400" b="1" dirty="0"/>
          </a:p>
          <a:p>
            <a:pPr eaLnBrk="1" hangingPunct="1">
              <a:lnSpc>
                <a:spcPts val="2300"/>
              </a:lnSpc>
              <a:buFontTx/>
              <a:buNone/>
            </a:pPr>
            <a:r>
              <a:rPr lang="en-US" altLang="zh-CN" sz="2400" b="1" dirty="0"/>
              <a:t>      F: </a:t>
            </a:r>
            <a:r>
              <a:rPr lang="zh-CN" altLang="en-US" sz="2400" b="1" dirty="0"/>
              <a:t>循环嵌套是否已减至最少</a:t>
            </a:r>
            <a:r>
              <a:rPr lang="en-US" altLang="zh-CN" sz="2400" b="1" dirty="0"/>
              <a:t>?</a:t>
            </a:r>
          </a:p>
          <a:p>
            <a:pPr eaLnBrk="1" hangingPunct="1">
              <a:lnSpc>
                <a:spcPts val="2300"/>
              </a:lnSpc>
              <a:buFontTx/>
              <a:buNone/>
            </a:pPr>
            <a:r>
              <a:rPr lang="en-US" altLang="zh-CN" sz="2400" b="1" dirty="0"/>
              <a:t>      G: </a:t>
            </a:r>
            <a:r>
              <a:rPr lang="zh-CN" altLang="en-US" sz="2400" b="1" dirty="0"/>
              <a:t>变量命名是否适当</a:t>
            </a:r>
            <a:r>
              <a:rPr lang="en-US" altLang="zh-CN" sz="2400" b="1" dirty="0"/>
              <a:t>?</a:t>
            </a:r>
          </a:p>
          <a:p>
            <a:pPr eaLnBrk="1" hangingPunct="1">
              <a:lnSpc>
                <a:spcPts val="2300"/>
              </a:lnSpc>
              <a:buFontTx/>
              <a:buNone/>
            </a:pPr>
            <a:r>
              <a:rPr lang="en-US" altLang="zh-CN" sz="2400" b="1" dirty="0"/>
              <a:t>      H:</a:t>
            </a:r>
            <a:r>
              <a:rPr lang="zh-CN" altLang="en-US" sz="2400" b="1" dirty="0"/>
              <a:t>代码是否简单明了，是否过度使用“技巧”？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9633541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96CA95-BF43-45CD-B6EC-530D699D3F4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zh-CN"/>
              <a:t>Chapter 9</a:t>
            </a:r>
            <a:r>
              <a:rPr lang="en-US" altLang="zh-CN">
                <a:solidFill>
                  <a:srgbClr val="000000"/>
                </a:solidFill>
              </a:rPr>
              <a:t>  Testing the System 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8001000" cy="4800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zh-CN" sz="3200" b="1"/>
              <a:t> </a:t>
            </a:r>
            <a:r>
              <a:rPr lang="en-US" altLang="zh-CN" b="1">
                <a:solidFill>
                  <a:srgbClr val="000000"/>
                </a:solidFill>
              </a:rPr>
              <a:t>Note  A:unit and integration testing----by   </a:t>
            </a:r>
          </a:p>
          <a:p>
            <a:pPr lvl="1" eaLnBrk="1" hangingPunct="1"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                  yourself or a small part of the </a:t>
            </a:r>
          </a:p>
          <a:p>
            <a:pPr lvl="1" eaLnBrk="1" hangingPunct="1"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                  development team</a:t>
            </a:r>
          </a:p>
          <a:p>
            <a:pPr lvl="1" eaLnBrk="1" hangingPunct="1"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           B:system testing----by the entire  </a:t>
            </a:r>
          </a:p>
          <a:p>
            <a:pPr lvl="1" eaLnBrk="1" hangingPunct="1"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                 develop team</a:t>
            </a:r>
          </a:p>
          <a:p>
            <a:pPr eaLnBrk="1" hangingPunct="1"/>
            <a:r>
              <a:rPr lang="en-US" altLang="zh-CN" sz="3200" b="1">
                <a:solidFill>
                  <a:srgbClr val="000000"/>
                </a:solidFill>
              </a:rPr>
              <a:t>9.1 Principles of system testing</a:t>
            </a:r>
          </a:p>
          <a:p>
            <a:pPr eaLnBrk="1" hangingPunct="1">
              <a:buFontTx/>
              <a:buNone/>
            </a:pPr>
            <a:r>
              <a:rPr lang="en-US" altLang="zh-CN" sz="3200">
                <a:solidFill>
                  <a:srgbClr val="000000"/>
                </a:solidFill>
              </a:rPr>
              <a:t>    </a:t>
            </a:r>
            <a:r>
              <a:rPr lang="en-US" altLang="zh-CN" sz="2400" b="1">
                <a:solidFill>
                  <a:srgbClr val="000000"/>
                </a:solidFill>
              </a:rPr>
              <a:t>Focus A: </a:t>
            </a:r>
            <a:r>
              <a:rPr lang="en-US" altLang="zh-CN">
                <a:solidFill>
                  <a:srgbClr val="000000"/>
                </a:solidFill>
                <a:sym typeface="Wingdings 2" panose="05020102010507070707" pitchFamily="18" charset="2"/>
              </a:rPr>
              <a:t>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en-US" altLang="zh-CN" sz="2400" b="1" u="sng">
                <a:solidFill>
                  <a:srgbClr val="000000"/>
                </a:solidFill>
              </a:rPr>
              <a:t>objective of unit and integration</a:t>
            </a:r>
          </a:p>
          <a:p>
            <a:pPr eaLnBrk="1" hangingPunct="1"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                       ------ensure the code</a:t>
            </a:r>
            <a:r>
              <a:rPr lang="en-US" altLang="zh-CN" sz="3200">
                <a:solidFill>
                  <a:srgbClr val="000000"/>
                </a:solidFill>
              </a:rPr>
              <a:t> </a:t>
            </a:r>
            <a:r>
              <a:rPr lang="en-US" altLang="zh-CN" sz="2400" b="1">
                <a:solidFill>
                  <a:srgbClr val="000000"/>
                </a:solidFill>
              </a:rPr>
              <a:t>implemented</a:t>
            </a:r>
          </a:p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             </a:t>
            </a:r>
            <a:r>
              <a:rPr lang="en-US" altLang="zh-CN" sz="2400" b="1">
                <a:solidFill>
                  <a:srgbClr val="000000"/>
                </a:solidFill>
              </a:rPr>
              <a:t>the </a:t>
            </a:r>
            <a:r>
              <a:rPr lang="en-US" altLang="zh-CN" sz="2400" b="1" u="sng">
                <a:solidFill>
                  <a:srgbClr val="000000"/>
                </a:solidFill>
              </a:rPr>
              <a:t>design</a:t>
            </a:r>
            <a:r>
              <a:rPr lang="en-US" altLang="zh-CN" sz="2400" b="1">
                <a:solidFill>
                  <a:srgbClr val="000000"/>
                </a:solidFill>
              </a:rPr>
              <a:t> properly</a:t>
            </a:r>
            <a:r>
              <a:rPr lang="en-US" altLang="zh-CN" sz="2400">
                <a:solidFill>
                  <a:srgbClr val="000000"/>
                </a:solidFill>
              </a:rPr>
              <a:t>  </a:t>
            </a:r>
            <a:r>
              <a:rPr lang="en-US" altLang="zh-CN" sz="2400" b="1">
                <a:solidFill>
                  <a:schemeClr val="bg2"/>
                </a:solidFill>
                <a:sym typeface="Wingdings 2" panose="05020102010507070707" pitchFamily="18" charset="2"/>
              </a:rPr>
              <a:t></a:t>
            </a:r>
            <a:r>
              <a:rPr lang="en-US" altLang="zh-CN" sz="2400" b="1">
                <a:solidFill>
                  <a:schemeClr val="bg2"/>
                </a:solidFill>
              </a:rPr>
              <a:t> </a:t>
            </a:r>
            <a:r>
              <a:rPr lang="en-US" altLang="zh-CN" sz="1800" b="1">
                <a:solidFill>
                  <a:schemeClr val="bg2"/>
                </a:solidFill>
                <a:cs typeface="Arial" panose="020B0604020202020204" pitchFamily="34" charset="0"/>
                <a:sym typeface="Wingdings 2" panose="05020102010507070707" pitchFamily="18" charset="2"/>
              </a:rPr>
              <a:t>⑦</a:t>
            </a:r>
            <a:r>
              <a:rPr lang="en-US" altLang="zh-CN" sz="2400" b="1">
                <a:solidFill>
                  <a:schemeClr val="bg2"/>
                </a:solidFill>
              </a:rPr>
              <a:t> </a:t>
            </a:r>
            <a:r>
              <a:rPr lang="en-US" altLang="zh-CN" sz="1800" b="1">
                <a:solidFill>
                  <a:schemeClr val="bg2"/>
                </a:solidFill>
                <a:cs typeface="Arial" panose="020B0604020202020204" pitchFamily="34" charset="0"/>
                <a:sym typeface="Wingdings 2" panose="05020102010507070707" pitchFamily="18" charset="2"/>
              </a:rPr>
              <a:t>⑧⑨⑩</a:t>
            </a:r>
          </a:p>
          <a:p>
            <a:pPr eaLnBrk="1" hangingPunct="1">
              <a:buFontTx/>
              <a:buNone/>
            </a:pPr>
            <a:endParaRPr lang="en-US" altLang="zh-CN" sz="2400" b="1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2599DB-9CF3-4FA9-BB98-C46D254D7D55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     Chapter 7  Writing the Programs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8388350" cy="50847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/>
              <a:t>7.1 Programming Standards and Procedures 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        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编程标准 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和步骤</a:t>
            </a:r>
            <a:r>
              <a:rPr lang="en-US" altLang="zh-CN" sz="2400" b="1" dirty="0"/>
              <a:t>) ) </a:t>
            </a:r>
            <a:endParaRPr lang="en-US" altLang="zh-CN" sz="2400" b="1" dirty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focus on: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         A: team work , many people involved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         B: understand each other is important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         C: organization’s standards and procedures is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important (about coding and for coder) 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1. Standards for You</a:t>
            </a:r>
            <a:r>
              <a:rPr lang="zh-CN" altLang="en-US" b="1" dirty="0"/>
              <a:t>（编程标准对自身的用处） 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 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organizing your thoughts and avoid mistakes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 keep tracking what we had been doing by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documentation  </a:t>
            </a:r>
            <a:endParaRPr lang="en-US" altLang="zh-CN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4176464" y="2204864"/>
            <a:ext cx="4932040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</a:rPr>
              <a:t>关于标准和规范问题，不止课件，华为也在强调：我们培养的不是编程高手，是软件工程师。不规范的文档无法通过验收。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9281D0-62E8-42EE-B9C2-B69D80921DF1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     Chapter 7  Writing the Programs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5344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 standards and procedure is helpful in translating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designs to code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folHlink"/>
                </a:solidFill>
                <a:sym typeface="Wingdings 2" panose="05020102010507070707" pitchFamily="18" charset="2"/>
              </a:rPr>
              <a:t>     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------it is easy to find that which or where the codes 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    should be modified when we </a:t>
            </a:r>
            <a:r>
              <a:rPr lang="en-US" altLang="zh-CN" sz="2400" b="1" u="sng" dirty="0">
                <a:solidFill>
                  <a:srgbClr val="0000FF"/>
                </a:solidFill>
                <a:sym typeface="Wingdings 2" panose="05020102010507070707" pitchFamily="18" charset="2"/>
              </a:rPr>
              <a:t>change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the designs </a:t>
            </a:r>
            <a:endParaRPr lang="en-US" altLang="zh-CN" b="1" dirty="0"/>
          </a:p>
          <a:p>
            <a:pPr eaLnBrk="1" hangingPunct="1">
              <a:buFontTx/>
              <a:buNone/>
            </a:pPr>
            <a:r>
              <a:rPr lang="en-US" altLang="zh-CN" b="1" dirty="0"/>
              <a:t>2. Standards for Others</a:t>
            </a:r>
            <a:r>
              <a:rPr lang="zh-CN" altLang="en-US" b="1" dirty="0"/>
              <a:t>（编程标准对他人的用处） 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 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easy to maintenance (example: change requirements)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 easy to testing(independent test team know how/what)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 easy to reuse(by other separate team)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 example: opening section (</a:t>
            </a:r>
            <a:r>
              <a:rPr lang="en-US" altLang="zh-CN" sz="2400" b="1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 2" panose="05020102010507070707" pitchFamily="18" charset="2"/>
              </a:rPr>
              <a:t>§7.1.2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) 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------explain the functions and interfaces invocations,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     coefficients, formula, return value, etc.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0175" y="2852738"/>
            <a:ext cx="554038" cy="38846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eaVert">
            <a:spAutoFit/>
          </a:bodyPr>
          <a:lstStyle/>
          <a:p>
            <a:pPr>
              <a:defRPr/>
            </a:pPr>
            <a:r>
              <a:rPr lang="zh-CN" altLang="en-US" b="1" dirty="0"/>
              <a:t>不能维护的模块不允许存在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FE2C0F-8386-47E5-8B86-D10B06E77BE3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     Chapter 7  Writing the Programs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3820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/>
              <a:t>3. Matching Design with Implementation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（</a:t>
            </a:r>
            <a:r>
              <a:rPr lang="zh-CN" altLang="en-US" sz="2400" b="1" dirty="0">
                <a:solidFill>
                  <a:srgbClr val="FF0000"/>
                </a:solidFill>
              </a:rPr>
              <a:t>设计与编程实现相匹配）  （如何做到？</a:t>
            </a:r>
            <a:r>
              <a:rPr lang="zh-CN" altLang="en-US" sz="2400" b="1" dirty="0"/>
              <a:t>）</a:t>
            </a:r>
            <a:endParaRPr lang="zh-CN" altLang="en-US" sz="2400" b="1" dirty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------</a:t>
            </a:r>
            <a:r>
              <a:rPr lang="en-US" altLang="zh-CN" sz="2400" b="1" u="sng" dirty="0">
                <a:solidFill>
                  <a:srgbClr val="0000FF"/>
                </a:solidFill>
                <a:sym typeface="Wingdings 2" panose="05020102010507070707" pitchFamily="18" charset="2"/>
              </a:rPr>
              <a:t>direct correspondence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between the program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    design components and the standardized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    program code components is essential standard 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    (or critical standard ) </a:t>
            </a:r>
            <a:endParaRPr lang="en-US" altLang="zh-CN" sz="2400" b="1" dirty="0"/>
          </a:p>
          <a:p>
            <a:pPr eaLnBrk="1" hangingPunct="1">
              <a:buFontTx/>
              <a:buNone/>
            </a:pPr>
            <a:r>
              <a:rPr lang="en-US" altLang="zh-CN" sz="2400" b="1" dirty="0"/>
              <a:t>     ------</a:t>
            </a:r>
            <a:r>
              <a:rPr lang="en-US" altLang="zh-CN" sz="2400" b="1" dirty="0">
                <a:solidFill>
                  <a:srgbClr val="0000FF"/>
                </a:solidFill>
              </a:rPr>
              <a:t>design</a:t>
            </a:r>
            <a:r>
              <a:rPr lang="en-US" altLang="zh-CN" sz="2400" b="1" dirty="0"/>
              <a:t> characteristics ,such as low coupling, 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        high cohesion, and well-defined interfaces, 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        should also be </a:t>
            </a:r>
            <a:r>
              <a:rPr lang="en-US" altLang="zh-CN" sz="2400" b="1" dirty="0">
                <a:solidFill>
                  <a:srgbClr val="0000FF"/>
                </a:solidFill>
              </a:rPr>
              <a:t>program</a:t>
            </a:r>
            <a:r>
              <a:rPr lang="en-US" altLang="zh-CN" sz="2400" b="1" dirty="0"/>
              <a:t> characteristics 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        </a:t>
            </a:r>
            <a:r>
              <a:rPr lang="zh-CN" altLang="en-US" sz="2400" b="1" dirty="0"/>
              <a:t>（例如：我们很容易写一段不容易维护的代码，而完全忽视许多的设计原则。那将是不被允许的。）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1D11D8-CA29-48AA-B5D7-86B77FEB0CD7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     Chapter 7  Writing the Programs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1700213"/>
            <a:ext cx="8562975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/>
              <a:t>7.2 Programming Guidelines (</a:t>
            </a:r>
            <a:r>
              <a:rPr lang="zh-CN" altLang="en-US" b="1" dirty="0"/>
              <a:t>编程的</a:t>
            </a:r>
            <a:r>
              <a:rPr lang="zh-CN" altLang="en-US" b="1" dirty="0">
                <a:solidFill>
                  <a:srgbClr val="FF0066"/>
                </a:solidFill>
              </a:rPr>
              <a:t>指导原则</a:t>
            </a:r>
            <a:r>
              <a:rPr lang="en-US" altLang="zh-CN" b="1" dirty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</a:t>
            </a:r>
            <a:r>
              <a:rPr lang="en-US" altLang="zh-CN" sz="2400" b="1" dirty="0"/>
              <a:t>note:</a:t>
            </a:r>
            <a:r>
              <a:rPr lang="en-US" altLang="zh-CN" sz="2000" b="1" dirty="0">
                <a:solidFill>
                  <a:schemeClr val="bg2"/>
                </a:solidFill>
                <a:sym typeface="Wingdings 2" panose="05020102010507070707" pitchFamily="18" charset="2"/>
              </a:rPr>
              <a:t> </a:t>
            </a:r>
            <a:r>
              <a:rPr lang="zh-CN" altLang="en-US" sz="2000" b="1" dirty="0">
                <a:solidFill>
                  <a:schemeClr val="bg2"/>
                </a:solidFill>
                <a:sym typeface="Wingdings 2" panose="05020102010507070707" pitchFamily="18" charset="2"/>
              </a:rPr>
              <a:t>编程不仅仅是将设计转化为代码</a:t>
            </a:r>
            <a:r>
              <a:rPr lang="en-US" altLang="zh-CN" sz="2000" b="1" dirty="0">
                <a:solidFill>
                  <a:schemeClr val="bg2"/>
                </a:solidFill>
                <a:sym typeface="Wingdings 2" panose="05020102010507070707" pitchFamily="18" charset="2"/>
              </a:rPr>
              <a:t>,</a:t>
            </a:r>
            <a:r>
              <a:rPr lang="zh-CN" altLang="en-US" sz="2000" b="1" dirty="0">
                <a:solidFill>
                  <a:schemeClr val="bg2"/>
                </a:solidFill>
                <a:sym typeface="Wingdings 2" panose="05020102010507070707" pitchFamily="18" charset="2"/>
              </a:rPr>
              <a:t>而是有着很大的灵活性和创造性</a:t>
            </a:r>
            <a:endParaRPr lang="zh-CN" altLang="en-US" sz="20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   </a:t>
            </a:r>
            <a:r>
              <a:rPr lang="en-US" altLang="zh-CN" sz="2000" b="1" dirty="0">
                <a:solidFill>
                  <a:schemeClr val="bg2"/>
                </a:solidFill>
                <a:sym typeface="Wingdings 2" panose="05020102010507070707" pitchFamily="18" charset="2"/>
              </a:rPr>
              <a:t>the section is not language-specific guidelines(</a:t>
            </a:r>
            <a:r>
              <a:rPr lang="zh-CN" altLang="en-US" sz="2000" b="1" dirty="0">
                <a:solidFill>
                  <a:schemeClr val="bg2"/>
                </a:solidFill>
                <a:sym typeface="Wingdings 2" panose="05020102010507070707" pitchFamily="18" charset="2"/>
              </a:rPr>
              <a:t>特定语言指南</a:t>
            </a:r>
            <a:r>
              <a:rPr lang="en-US" altLang="zh-CN" sz="2000" b="1" dirty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     general programming guideline(</a:t>
            </a:r>
            <a:r>
              <a:rPr lang="zh-CN" altLang="en-US" sz="2000" b="1" dirty="0">
                <a:solidFill>
                  <a:schemeClr val="bg2"/>
                </a:solidFill>
                <a:sym typeface="Wingdings 2" panose="05020102010507070707" pitchFamily="18" charset="2"/>
              </a:rPr>
              <a:t>一般性编程指导原则</a:t>
            </a:r>
            <a:r>
              <a:rPr lang="en-US" altLang="zh-CN" sz="2000" b="1" dirty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chemeClr val="bg2"/>
                </a:solidFill>
                <a:latin typeface="+mn-ea"/>
                <a:sym typeface="Wingdings 2" panose="05020102010507070707" pitchFamily="18" charset="2"/>
              </a:rPr>
              <a:t>      ④ </a:t>
            </a:r>
            <a:r>
              <a:rPr lang="zh-CN" altLang="en-US" sz="1800" b="1" dirty="0">
                <a:solidFill>
                  <a:schemeClr val="accent4"/>
                </a:solidFill>
                <a:latin typeface="+mn-ea"/>
                <a:sym typeface="Wingdings 2" panose="05020102010507070707" pitchFamily="18" charset="2"/>
              </a:rPr>
              <a:t>同样一段程序代码，不同程序员可以写出完全不同的性价比</a:t>
            </a:r>
            <a:r>
              <a:rPr lang="zh-CN" altLang="en-US" sz="1800" b="1" dirty="0">
                <a:solidFill>
                  <a:schemeClr val="bg2"/>
                </a:solidFill>
                <a:latin typeface="+mn-ea"/>
                <a:sym typeface="Wingdings 2" panose="05020102010507070707" pitchFamily="18" charset="2"/>
              </a:rPr>
              <a:t>。</a:t>
            </a:r>
            <a:endParaRPr lang="en-US" altLang="zh-CN" sz="1800" b="1" dirty="0">
              <a:latin typeface="+mn-ea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component include: A: </a:t>
            </a:r>
            <a:r>
              <a:rPr lang="en-US" altLang="zh-CN" sz="2400" b="1" u="sng" dirty="0">
                <a:solidFill>
                  <a:srgbClr val="FF0066"/>
                </a:solidFill>
              </a:rPr>
              <a:t>control structure</a:t>
            </a:r>
            <a:r>
              <a:rPr lang="zh-CN" altLang="en-US" sz="2400" b="1" u="sng" dirty="0">
                <a:solidFill>
                  <a:srgbClr val="FF0066"/>
                </a:solidFill>
              </a:rPr>
              <a:t>（控制结构）</a:t>
            </a:r>
            <a:r>
              <a:rPr lang="zh-CN" altLang="en-US" sz="2400" b="1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/>
              <a:t>                                     </a:t>
            </a:r>
            <a:r>
              <a:rPr lang="en-US" altLang="zh-CN" sz="2400" b="1" dirty="0"/>
              <a:t>B: </a:t>
            </a:r>
            <a:r>
              <a:rPr lang="en-US" altLang="zh-CN" sz="2400" b="1" u="sng" dirty="0">
                <a:solidFill>
                  <a:srgbClr val="FF0066"/>
                </a:solidFill>
              </a:rPr>
              <a:t>algorithms</a:t>
            </a:r>
            <a:r>
              <a:rPr lang="zh-CN" altLang="en-US" sz="2400" b="1" u="sng" dirty="0">
                <a:solidFill>
                  <a:srgbClr val="FF0066"/>
                </a:solidFill>
              </a:rPr>
              <a:t>（算法）</a:t>
            </a:r>
            <a:r>
              <a:rPr lang="zh-CN" altLang="en-US" sz="2400" b="1" u="sng" dirty="0">
                <a:solidFill>
                  <a:srgbClr val="0000FF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/>
              <a:t>                                     </a:t>
            </a:r>
            <a:r>
              <a:rPr lang="en-US" altLang="zh-CN" sz="2400" b="1" dirty="0"/>
              <a:t>C: </a:t>
            </a:r>
            <a:r>
              <a:rPr lang="en-US" altLang="zh-CN" sz="2400" b="1" u="sng" dirty="0">
                <a:solidFill>
                  <a:srgbClr val="FF0066"/>
                </a:solidFill>
              </a:rPr>
              <a:t>data structure</a:t>
            </a:r>
            <a:r>
              <a:rPr lang="zh-CN" altLang="en-US" sz="2400" b="1" u="sng" dirty="0">
                <a:solidFill>
                  <a:srgbClr val="FF0066"/>
                </a:solidFill>
              </a:rPr>
              <a:t>（数据结构）</a:t>
            </a:r>
            <a:r>
              <a:rPr lang="zh-CN" altLang="en-US" sz="2400" b="1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/>
              <a:t>1. </a:t>
            </a:r>
            <a:r>
              <a:rPr lang="en-US" altLang="zh-CN" b="1" dirty="0">
                <a:solidFill>
                  <a:srgbClr val="FF0066"/>
                </a:solidFill>
              </a:rPr>
              <a:t>Control Structures</a:t>
            </a:r>
            <a:r>
              <a:rPr lang="en-US" altLang="zh-CN" b="1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err="1"/>
              <a:t>note:A</a:t>
            </a:r>
            <a:r>
              <a:rPr lang="en-US" altLang="zh-CN" sz="2400" b="1" dirty="0"/>
              <a:t>: the </a:t>
            </a:r>
            <a:r>
              <a:rPr lang="en-US" altLang="zh-CN" sz="2400" b="1" u="sng" dirty="0">
                <a:solidFill>
                  <a:srgbClr val="0000FF"/>
                </a:solidFill>
              </a:rPr>
              <a:t>highest programming guideline</a:t>
            </a:r>
            <a:r>
              <a:rPr lang="en-US" altLang="zh-CN" sz="2400" b="1" dirty="0"/>
              <a:t>----</a:t>
            </a:r>
            <a:r>
              <a:rPr lang="en-US" altLang="zh-CN" sz="2400" b="1" u="sng" dirty="0"/>
              <a:t>read a</a:t>
            </a:r>
            <a:r>
              <a:rPr lang="en-US" altLang="zh-CN" sz="2400" b="1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         </a:t>
            </a:r>
            <a:r>
              <a:rPr lang="en-US" altLang="zh-CN" sz="2400" b="1" u="sng" dirty="0"/>
              <a:t>component easily</a:t>
            </a:r>
            <a:r>
              <a:rPr lang="en-US" altLang="zh-CN" sz="2400" b="1" dirty="0"/>
              <a:t> (the coders should concentrate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         on what is being done, not on the control flow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       B: in implicit invocation or OO design, control is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    based on the system states and changes in variables.</a:t>
            </a:r>
            <a:endParaRPr lang="en-US" altLang="zh-CN" sz="10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34652" y="5301208"/>
            <a:ext cx="1296988" cy="1570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/>
              <a:t>团队软件工程的管理目标</a:t>
            </a:r>
          </a:p>
        </p:txBody>
      </p:sp>
      <p:cxnSp>
        <p:nvCxnSpPr>
          <p:cNvPr id="13318" name="直接箭头连接符 3"/>
          <p:cNvCxnSpPr>
            <a:cxnSpLocks noChangeShapeType="1"/>
          </p:cNvCxnSpPr>
          <p:nvPr/>
        </p:nvCxnSpPr>
        <p:spPr bwMode="auto">
          <a:xfrm flipV="1">
            <a:off x="1331640" y="5229201"/>
            <a:ext cx="1152128" cy="28803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E2BFF0-2CDE-47CD-9AD9-120E4BD7CA62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     Chapter 7  Writing the Programs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   In more</a:t>
            </a:r>
            <a:r>
              <a:rPr lang="en-US" altLang="zh-CN" sz="1000" b="1" dirty="0"/>
              <a:t>  </a:t>
            </a:r>
            <a:r>
              <a:rPr lang="en-US" altLang="zh-CN" sz="2400" b="1" dirty="0"/>
              <a:t>procedure designs, control depends on the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   structure of the code itself.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</a:t>
            </a:r>
            <a:r>
              <a:rPr lang="zh-CN" altLang="en-US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但不管什么样的设计，都要使程序结构反映设计的控制结构</a:t>
            </a:r>
            <a:endParaRPr lang="en-US" altLang="zh-CN" sz="2400" b="1" dirty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</a:t>
            </a:r>
            <a:r>
              <a:rPr lang="en-US" altLang="zh-CN" sz="2400" b="1" u="sng" dirty="0">
                <a:solidFill>
                  <a:srgbClr val="0000FF"/>
                </a:solidFill>
                <a:sym typeface="Wingdings 2" panose="05020102010507070707" pitchFamily="18" charset="2"/>
              </a:rPr>
              <a:t> restructuring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can aid </a:t>
            </a:r>
            <a:r>
              <a:rPr lang="en-US" altLang="zh-CN" sz="2400" b="1" dirty="0">
                <a:solidFill>
                  <a:schemeClr val="tx2"/>
                </a:solidFill>
                <a:sym typeface="Wingdings 2" panose="05020102010507070707" pitchFamily="18" charset="2"/>
              </a:rPr>
              <a:t>understanding</a:t>
            </a:r>
            <a:r>
              <a:rPr lang="en-US" altLang="zh-CN" sz="2400" b="1" dirty="0">
                <a:solidFill>
                  <a:srgbClr val="0000FF"/>
                </a:solidFill>
                <a:sym typeface="Wingdings 2" panose="05020102010507070707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example—rearranging codes (P377)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</a:t>
            </a:r>
            <a:r>
              <a:rPr lang="en-US" altLang="zh-CN" sz="2400" b="1" dirty="0">
                <a:solidFill>
                  <a:srgbClr val="0000FF"/>
                </a:solidFill>
                <a:sym typeface="Wingdings 2" panose="05020102010507070707" pitchFamily="18" charset="2"/>
              </a:rPr>
              <a:t> </a:t>
            </a:r>
            <a:r>
              <a:rPr lang="en-US" altLang="zh-CN" sz="2400" b="1" u="sng" dirty="0">
                <a:solidFill>
                  <a:srgbClr val="0000FF"/>
                </a:solidFill>
                <a:sym typeface="Wingdings 2" panose="05020102010507070707" pitchFamily="18" charset="2"/>
              </a:rPr>
              <a:t>modularity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makes coding understandable (through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hiding details </a:t>
            </a:r>
            <a:r>
              <a:rPr lang="en-US" altLang="zh-CN" sz="2400" b="1" dirty="0"/>
              <a:t>using macros, procedures,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   subroutines, methods and inheritance</a:t>
            </a:r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 </a:t>
            </a:r>
            <a:r>
              <a:rPr lang="en-US" altLang="zh-CN" sz="2400" b="1" u="sng" dirty="0">
                <a:solidFill>
                  <a:srgbClr val="0000FF"/>
                </a:solidFill>
                <a:sym typeface="Wingdings 2" panose="05020102010507070707" pitchFamily="18" charset="2"/>
              </a:rPr>
              <a:t>generality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: make control structures be in more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general (</a:t>
            </a:r>
            <a:r>
              <a:rPr lang="en-US" altLang="zh-CN" sz="2400" b="1" dirty="0"/>
              <a:t>generality is a virtue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  <a:r>
              <a:rPr lang="zh-CN" altLang="en-US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（代码不可太特殊）</a:t>
            </a:r>
            <a:endParaRPr lang="en-US" altLang="zh-CN" sz="2400" b="1" dirty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 </a:t>
            </a:r>
            <a:r>
              <a:rPr lang="en-US" altLang="zh-CN" sz="2400" b="1" u="sng" dirty="0">
                <a:solidFill>
                  <a:srgbClr val="0000FF"/>
                </a:solidFill>
                <a:sym typeface="Wingdings 2" panose="05020102010507070707" pitchFamily="18" charset="2"/>
              </a:rPr>
              <a:t>coupling</a:t>
            </a:r>
            <a:r>
              <a:rPr lang="en-US" altLang="zh-CN" sz="2400" b="1" dirty="0">
                <a:solidFill>
                  <a:srgbClr val="0000FF"/>
                </a:solidFill>
                <a:sym typeface="Wingdings 2" panose="05020102010507070707" pitchFamily="18" charset="2"/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(among components) must be visible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sym typeface="Wingdings 2" panose="05020102010507070707" pitchFamily="18" charset="2"/>
              </a:rPr>
              <a:t>      example— (P378)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   (</a:t>
            </a:r>
            <a:r>
              <a:rPr lang="zh-CN" altLang="en-US" sz="2400" b="1" dirty="0"/>
              <a:t>即部件之间的耦合或依赖关系必须是可见的</a:t>
            </a:r>
            <a:r>
              <a:rPr lang="en-US" altLang="zh-CN" sz="2400" b="1" dirty="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B15250-716F-4005-9D6E-686975E8BD99}" type="slidenum">
              <a:rPr kumimoji="0" lang="en-US" altLang="zh-CN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     Chapter 7  Writing the Programs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0000FF"/>
              </a:buClr>
              <a:buSzPct val="95000"/>
              <a:buFont typeface="Wingdings" panose="05000000000000000000" pitchFamily="2" charset="2"/>
              <a:buChar char="u"/>
            </a:pPr>
            <a:r>
              <a:rPr lang="en-US" altLang="zh-CN" sz="2400"/>
              <a:t>Control skips around among the program’s statements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		benefit = minimum;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		if (age &lt; 75) goto A;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		benefit = maximum;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		goto C;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		if (AGE &lt; 65) goto B;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		if (AGE &lt; 55) goto C;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A:	if (AGE &lt; 65) goto B;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		benefit = benefit * 1.5 + bonus;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		goto C;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B:		if (age &lt; 55) goto C;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		benefit = benefit * 1.5;</a:t>
            </a:r>
          </a:p>
          <a:p>
            <a:pPr lvl="2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C:	next statement</a:t>
            </a:r>
          </a:p>
          <a:p>
            <a:pPr eaLnBrk="1" hangingPunct="1">
              <a:lnSpc>
                <a:spcPct val="80000"/>
              </a:lnSpc>
              <a:buClr>
                <a:srgbClr val="0000FF"/>
              </a:buClr>
              <a:buSzPct val="94000"/>
              <a:buFont typeface="Wingdings" panose="05000000000000000000" pitchFamily="2" charset="2"/>
              <a:buChar char="u"/>
            </a:pPr>
            <a:r>
              <a:rPr lang="en-US" altLang="zh-CN" sz="2400"/>
              <a:t>Rearrange the code</a:t>
            </a: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if (age &lt; 55) benefit = minimum;</a:t>
            </a: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zh-CN" sz="2000"/>
              <a:t>elseif (AGE &lt; 65) benefit = minimum + bonus;</a:t>
            </a: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zh-CN" sz="2000"/>
              <a:t>elseif (AGE &lt; 75) benefit = minimum * 1.5 + bonus;</a:t>
            </a:r>
          </a:p>
          <a:p>
            <a:pPr lvl="3" eaLnBrk="1" hangingPunct="1">
              <a:lnSpc>
                <a:spcPct val="90000"/>
              </a:lnSpc>
              <a:spcBef>
                <a:spcPct val="0"/>
              </a:spcBef>
              <a:buFont typeface="Lucida Sans Unicode" panose="020B0602030504020204" pitchFamily="34" charset="0"/>
              <a:buNone/>
            </a:pPr>
            <a:r>
              <a:rPr lang="en-US" altLang="zh-CN" sz="2000"/>
              <a:t>else benefit = maximum;</a:t>
            </a:r>
            <a:r>
              <a:rPr lang="en-US" altLang="zh-CN" sz="2000" b="1"/>
              <a:t> </a:t>
            </a:r>
            <a:endParaRPr lang="en-US" altLang="zh-CN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C:\pffice2000\Templates\Presentation Designs\Capsules.pot</Template>
  <TotalTime>8239</TotalTime>
  <Words>4675</Words>
  <Application>Microsoft Office PowerPoint</Application>
  <PresentationFormat>全屏显示(4:3)</PresentationFormat>
  <Paragraphs>522</Paragraphs>
  <Slides>37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宋体</vt:lpstr>
      <vt:lpstr>Arial</vt:lpstr>
      <vt:lpstr>Courier New</vt:lpstr>
      <vt:lpstr>Lucida Sans Unicode</vt:lpstr>
      <vt:lpstr>Times New Roman</vt:lpstr>
      <vt:lpstr>Wingdings</vt:lpstr>
      <vt:lpstr>Capsules</vt:lpstr>
      <vt:lpstr>PowerPoint 演示文稿</vt:lpstr>
      <vt:lpstr>PowerPoint 演示文稿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Example: Determining Federal Income Tax</vt:lpstr>
      <vt:lpstr>7.2 Programming Guidelines Keep the Program Simple Example (continued)</vt:lpstr>
      <vt:lpstr>     Chapter 7  Writing the Programs</vt:lpstr>
      <vt:lpstr>     Chapter 7  Writing the Programs</vt:lpstr>
      <vt:lpstr>     Chapter 7  Writing the Programs</vt:lpstr>
      <vt:lpstr>7.2 Programming Guidelines Example of Pseudocode </vt:lpstr>
      <vt:lpstr>7.2 Programming Guidelines Example of Pseudocode (continued)</vt:lpstr>
      <vt:lpstr>7.2 Programming Guidelines Example of Pseudocode (continued)</vt:lpstr>
      <vt:lpstr>7.2 Programming Guidelines Example of Pseudocode (continued)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     Chapter 7  Writing the Programs</vt:lpstr>
      <vt:lpstr>Chapter 9  Testing the System </vt:lpstr>
    </vt:vector>
  </TitlesOfParts>
  <Company>SDU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 6   Considering Objects</dc:title>
  <dc:creator>SQH</dc:creator>
  <cp:lastModifiedBy>史 清华</cp:lastModifiedBy>
  <cp:revision>197</cp:revision>
  <dcterms:created xsi:type="dcterms:W3CDTF">2003-11-03T03:09:18Z</dcterms:created>
  <dcterms:modified xsi:type="dcterms:W3CDTF">2022-11-10T11:11:37Z</dcterms:modified>
</cp:coreProperties>
</file>