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  <p:sldMasterId id="2147483722" r:id="rId3"/>
  </p:sldMasterIdLst>
  <p:notesMasterIdLst>
    <p:notesMasterId r:id="rId46"/>
  </p:notesMasterIdLst>
  <p:sldIdLst>
    <p:sldId id="256" r:id="rId4"/>
    <p:sldId id="295" r:id="rId5"/>
    <p:sldId id="294" r:id="rId6"/>
    <p:sldId id="257" r:id="rId7"/>
    <p:sldId id="291" r:id="rId8"/>
    <p:sldId id="277" r:id="rId9"/>
    <p:sldId id="258" r:id="rId10"/>
    <p:sldId id="259" r:id="rId11"/>
    <p:sldId id="296" r:id="rId12"/>
    <p:sldId id="260" r:id="rId13"/>
    <p:sldId id="261" r:id="rId14"/>
    <p:sldId id="278" r:id="rId15"/>
    <p:sldId id="279" r:id="rId16"/>
    <p:sldId id="280" r:id="rId17"/>
    <p:sldId id="281" r:id="rId18"/>
    <p:sldId id="282" r:id="rId19"/>
    <p:sldId id="283" r:id="rId20"/>
    <p:sldId id="276" r:id="rId21"/>
    <p:sldId id="262" r:id="rId22"/>
    <p:sldId id="292" r:id="rId23"/>
    <p:sldId id="263" r:id="rId24"/>
    <p:sldId id="264" r:id="rId25"/>
    <p:sldId id="265" r:id="rId26"/>
    <p:sldId id="266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93" r:id="rId43"/>
    <p:sldId id="275" r:id="rId44"/>
    <p:sldId id="297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83" autoAdjust="0"/>
  </p:normalViewPr>
  <p:slideViewPr>
    <p:cSldViewPr>
      <p:cViewPr varScale="1">
        <p:scale>
          <a:sx n="86" d="100"/>
          <a:sy n="86" d="100"/>
        </p:scale>
        <p:origin x="772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A1E968-5FD2-467B-9A42-9CB70ED250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6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15D769-2309-4D7B-8E6C-CBE0E4237867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279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E80DB1-A170-4B2D-BCCA-08C841E58364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300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F3EF72-93E5-436B-8A24-477712E7440A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772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E3F2AA-C3EF-415A-BEBC-DDDC9119AAE5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1501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E62702-1E40-4407-979E-5240C33E56F8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652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96CF21-93CD-4356-9C5F-618790733934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436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91A027-793A-45FB-BF49-E3E8C61499BE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632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F1636F-373F-4B29-8459-B6128471D358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509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221B70-FB27-414A-A627-995D2D34F56A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0687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E493E-6E87-4B56-9653-1D00309A0144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322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2FACED-5276-402F-BA69-6C70FB531FD0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842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984621-9663-492C-8C70-1D0AF0E4A482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9663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C9C2FA-720B-4FDA-B7D6-9A70640F078F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0513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6F4414-9142-4E4D-BBCC-3CE35790EB3C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933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C5A979-0172-465E-A779-4AC4EC948F4E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395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EB91AA-DB62-4D44-A4C6-F7CA8AD3B111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3126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0637E-EAAA-4F23-A933-74CA6EF2F627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8672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00AD1E-D288-4B3E-9E92-4C3E0BB910C8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2739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448688-E089-4A73-9C7B-884F544AB497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7965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0A2B1-59C2-4EC8-99AF-193A318F239B}" type="slidenum">
              <a:rPr lang="en-US" altLang="zh-CN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4743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95F0D6-3FC6-48F4-A153-47EE34046F32}" type="slidenum">
              <a:rPr lang="en-US" altLang="zh-CN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3054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C47FD8-0C2F-4B82-95C8-60E1603A22E7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697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72375C-A996-49A2-9C2A-09815A6E1DBA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3497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CCF8DB-A98E-4458-AA7B-3E98265D3AF6}" type="slidenum">
              <a:rPr lang="en-US" altLang="zh-CN" sz="1200"/>
              <a:pPr eaLnBrk="1" hangingPunct="1"/>
              <a:t>32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2841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2B5B7D-FF33-4B95-9410-F26315248BD2}" type="slidenum">
              <a:rPr lang="en-US" altLang="zh-CN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1257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5B865C-4D14-4035-BB6A-4BEFA06DD706}" type="slidenum">
              <a:rPr lang="en-US" altLang="zh-CN" sz="1200"/>
              <a:pPr eaLnBrk="1" hangingPunct="1"/>
              <a:t>34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1090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E4B740-B2C1-4EE0-A60C-0183607E7E7B}" type="slidenum">
              <a:rPr lang="en-US" altLang="zh-CN" sz="1200"/>
              <a:pPr eaLnBrk="1" hangingPunct="1"/>
              <a:t>35</a:t>
            </a:fld>
            <a:endParaRPr lang="en-US" altLang="zh-CN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31788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6FDF5D-F9CA-49B4-ACA5-6A2D5119B07C}" type="slidenum">
              <a:rPr lang="en-US" altLang="zh-CN" sz="1200"/>
              <a:pPr eaLnBrk="1" hangingPunct="1"/>
              <a:t>36</a:t>
            </a:fld>
            <a:endParaRPr lang="en-US" altLang="zh-CN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4807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BCB02D-EFC8-45C9-8914-65A77DD9A70F}" type="slidenum">
              <a:rPr lang="en-US" altLang="zh-CN" sz="1200"/>
              <a:pPr eaLnBrk="1" hangingPunct="1"/>
              <a:t>37</a:t>
            </a:fld>
            <a:endParaRPr lang="en-US" altLang="zh-CN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939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2DE6CF-F94E-42BF-BFF6-C9AD629EF4D1}" type="slidenum">
              <a:rPr lang="en-US" altLang="zh-CN" sz="1200"/>
              <a:pPr eaLnBrk="1" hangingPunct="1"/>
              <a:t>38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9230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148676-B914-4742-9476-044D4396DCA0}" type="slidenum">
              <a:rPr lang="en-US" altLang="zh-CN" sz="1200"/>
              <a:pPr eaLnBrk="1" hangingPunct="1"/>
              <a:t>39</a:t>
            </a:fld>
            <a:endParaRPr lang="en-US" altLang="zh-CN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1969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ED4388-8553-4365-939A-B3AF8AB7E2B5}" type="slidenum">
              <a:rPr lang="en-US" altLang="zh-CN" sz="1200"/>
              <a:pPr eaLnBrk="1" hangingPunct="1"/>
              <a:t>40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1157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A36D4-D760-41A7-AE7D-6CBB08DBEF06}" type="slidenum">
              <a:rPr lang="en-US" altLang="zh-CN" sz="1200"/>
              <a:pPr eaLnBrk="1" hangingPunct="1"/>
              <a:t>41</a:t>
            </a:fld>
            <a:endParaRPr lang="en-US" altLang="zh-CN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754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170032-236B-49AC-85C6-B3282E00F920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71755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AAE2C2-7721-49D3-A692-397CE7784EC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25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F0C8EF-96E5-4EA6-AC1D-58A65F1C6046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077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356036-359F-4B6F-B9E8-C56C30C000C0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675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A846A3-BABF-4204-B52A-9C3F04DA4EEB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22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D8FC53-BD15-4364-9569-6443D6814851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598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B608D1-23CF-4872-9F0C-DA2F93A384A8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97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BB608ED-A6FF-453A-BB4B-642ACB8FF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331E0-3E43-4518-992C-520389BE1B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380F3-FE5C-4FFC-8350-0BC6270E92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62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zh-CN" altLang="zh-CN" b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zh-CN" altLang="zh-CN" b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>
                <a:solidFill>
                  <a:srgbClr val="003366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>
                <a:solidFill>
                  <a:srgbClr val="003366"/>
                </a:solidFill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66C737B-E2B4-40EA-A89E-4AE500C6CD9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0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239C6-E835-40BB-B3D9-DE8E6847859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7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11B2-9935-4F1B-9C5E-4437FF7A294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61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F54A-6CB7-4EFD-814A-5EB27269326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5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AA2A-1C94-4CC5-97E8-B1898C38C5A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0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BE60D-FE8C-4584-81F8-F15634CE20D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0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20CD5-7C46-437A-A9BD-AFC4EEBCD10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75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14AB-7A7A-422F-97C9-64AEEAE591F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A5E41-2814-4228-8FD2-EDFE640C88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954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3F707-8566-442C-A7F2-C1D40BB7AEE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74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40F31-2737-43C7-90BF-C6992F918DB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65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1EBF8-D1C9-4CD1-B6EE-09A03BE57E0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31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0010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B7ABE-60A5-4B52-A3B4-D9BB51373C7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47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66C737B-E2B4-40EA-A89E-4AE500C6C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074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239C6-E835-40BB-B3D9-DE8E68478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783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11B2-9935-4F1B-9C5E-4437FF7A29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946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F54A-6CB7-4EFD-814A-5EB2726932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13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AA2A-1C94-4CC5-97E8-B1898C38C5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475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BE60D-FE8C-4584-81F8-F15634CE2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FB3F7-3E9B-4761-9E4F-DD4D77D2A8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70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20CD5-7C46-437A-A9BD-AFC4EEBCD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3631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14AB-7A7A-422F-97C9-64AEEAE5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1563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3F707-8566-442C-A7F2-C1D40BB7A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434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40F31-2737-43C7-90BF-C6992F918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346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1EBF8-D1C9-4CD1-B6EE-09A03BE57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6623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0010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B7ABE-60A5-4B52-A3B4-D9BB51373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85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CAFD3-621F-430B-8588-54EC79CDD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40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F445F-36FD-42E7-B135-E021B9F5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78705-88AA-4633-AEAC-18BADEB921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9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09B9C-AF4D-4479-B09F-6A71C76D8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7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D8657-5A63-4EFA-B8D4-A9C27CEE0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7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D5A7C-A466-49B8-8543-55E50B7E4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3075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6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07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defRPr kumimoji="0"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defRPr kumimoji="0"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defRPr kumimoji="0" sz="2600">
                <a:solidFill>
                  <a:schemeClr val="bg1"/>
                </a:solidFill>
              </a:defRPr>
            </a:lvl1pPr>
          </a:lstStyle>
          <a:p>
            <a:fld id="{22E4D30A-A22F-4FA2-B19E-98855F8E5A8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308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>
                <a:solidFill>
                  <a:srgbClr val="003366"/>
                </a:solidFill>
              </a:endParaRPr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>
                <a:solidFill>
                  <a:srgbClr val="003366"/>
                </a:solidFill>
              </a:endParaRPr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zh-CN" altLang="zh-CN" b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en-US" altLang="zh-CN" b="0">
              <a:solidFill>
                <a:srgbClr val="003366"/>
              </a:solidFill>
            </a:endParaRP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en-US" altLang="zh-CN" b="0">
              <a:solidFill>
                <a:srgbClr val="003366"/>
              </a:solidFill>
            </a:endParaRPr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 b="1"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buClrTx/>
              <a:buSzTx/>
              <a:defRPr/>
            </a:pPr>
            <a:fld id="{750D7BA9-2FF5-4D0C-87DA-6E7F6285247A}" type="slidenum">
              <a:rPr lang="en-US" altLang="zh-CN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>
                <a:solidFill>
                  <a:srgbClr val="003366"/>
                </a:solidFill>
              </a:endParaRPr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>
                <a:solidFill>
                  <a:srgbClr val="00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4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0D7BA9-2FF5-4D0C-87DA-6E7F62852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09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C63538-95BB-4474-9113-DF0DE26E9EC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1534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Note  A: unit and integration testing----by yourself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                       or a small part of the development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                       team</a:t>
            </a:r>
            <a:r>
              <a:rPr lang="zh-CN" altLang="en-US" b="1"/>
              <a:t>（</a:t>
            </a:r>
            <a:r>
              <a:rPr lang="en-US" altLang="zh-CN" b="1"/>
              <a:t>you can complete control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                       over the testing process.</a:t>
            </a:r>
            <a:r>
              <a:rPr lang="zh-CN" altLang="en-US" b="1"/>
              <a:t>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/>
              <a:t>         </a:t>
            </a:r>
            <a:r>
              <a:rPr lang="en-US" altLang="zh-CN" b="1"/>
              <a:t>B: system testing----by the entire development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                       team (you can</a:t>
            </a:r>
            <a:r>
              <a:rPr lang="en-US" altLang="zh-CN" b="1">
                <a:latin typeface="Times New Roman" panose="02020603050405020304" pitchFamily="18" charset="0"/>
              </a:rPr>
              <a:t>’</a:t>
            </a:r>
            <a:r>
              <a:rPr lang="en-US" altLang="zh-CN" b="1"/>
              <a:t>t control the testing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                       process</a:t>
            </a:r>
            <a:r>
              <a:rPr lang="zh-CN" altLang="en-US" b="1"/>
              <a:t>，</a:t>
            </a:r>
            <a:r>
              <a:rPr lang="en-US" altLang="zh-CN" b="1"/>
              <a:t>you  must work with the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                       entire development team.</a:t>
            </a:r>
            <a:r>
              <a:rPr lang="zh-CN" altLang="en-US" b="1"/>
              <a:t>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b="1"/>
          </a:p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CCCCFF"/>
                </a:solidFill>
              </a:rPr>
              <a:t>                                                               </a:t>
            </a:r>
            <a:r>
              <a:rPr lang="en-US" altLang="zh-CN" sz="2400" b="1">
                <a:solidFill>
                  <a:srgbClr val="CCCCFF"/>
                </a:solidFill>
              </a:rPr>
              <a:t>[ </a:t>
            </a:r>
            <a:r>
              <a:rPr lang="en-US" altLang="zh-CN" sz="2400" b="1">
                <a:solidFill>
                  <a:srgbClr val="CCCCFF"/>
                </a:solidFill>
                <a:sym typeface="Wingdings 2" panose="05020102010507070707" pitchFamily="18" charset="2"/>
              </a:rPr>
              <a:t></a:t>
            </a:r>
            <a:r>
              <a:rPr lang="en-US" altLang="zh-CN" sz="2400" b="1">
                <a:solidFill>
                  <a:srgbClr val="CCCCFF"/>
                </a:solidFill>
              </a:rPr>
              <a:t> 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8C54F1-E165-488D-BEB1-84C4DAC3C2F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15719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     </a:t>
            </a:r>
            <a:r>
              <a:rPr lang="en-US" altLang="zh-CN" sz="2400" b="1" dirty="0"/>
              <a:t>B: example: routes calls ( in telecommunications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system</a:t>
            </a:r>
            <a:r>
              <a:rPr lang="en-US" altLang="zh-CN" sz="2400" b="1" dirty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/>
              <a:t>5 subsystems ) (P421)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advantage:  X: tested one level--deliver one level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Y: easy to check or correct fault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C: </a:t>
            </a:r>
            <a:r>
              <a:rPr lang="en-US" altLang="zh-CN" sz="2400" b="1" u="sng" dirty="0">
                <a:solidFill>
                  <a:srgbClr val="0000FF"/>
                </a:solidFill>
              </a:rPr>
              <a:t>build plan</a:t>
            </a:r>
            <a:r>
              <a:rPr lang="en-US" altLang="zh-CN" sz="2400" b="1" dirty="0"/>
              <a:t> ----incremental test plan for large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system( include </a:t>
            </a:r>
            <a:r>
              <a:rPr lang="en-US" altLang="zh-CN" sz="2400" b="1" dirty="0" err="1"/>
              <a:t>how,where,when,who</a:t>
            </a:r>
            <a:r>
              <a:rPr lang="en-US" altLang="zh-CN" sz="2400" b="1" dirty="0"/>
              <a:t> 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example: build plan for routes calls subsystem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X: table 9.1 : schedule table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Y: focus on: spin(subsystem ) </a:t>
            </a:r>
            <a:r>
              <a:rPr lang="en-US" altLang="zh-CN" sz="2400" b="1" dirty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/>
              <a:t>hardware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and software resource + time/schedule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+ personnel + customer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C7CD16-F1C3-450C-A459-376D81669AC9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b="1"/>
              <a:t>3. Configuration Management (SCM)(</a:t>
            </a:r>
            <a:r>
              <a:rPr lang="zh-CN" altLang="en-US" b="1"/>
              <a:t>配置管理</a:t>
            </a:r>
            <a:r>
              <a:rPr lang="en-US" altLang="zh-CN" b="1"/>
              <a:t>)</a:t>
            </a:r>
          </a:p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 concepts  A: </a:t>
            </a:r>
            <a:r>
              <a:rPr lang="en-US" altLang="zh-CN" b="1" u="sng">
                <a:solidFill>
                  <a:srgbClr val="FF0066"/>
                </a:solidFill>
                <a:sym typeface="Wingdings 2" panose="05020102010507070707" pitchFamily="18" charset="2"/>
              </a:rPr>
              <a:t>system configuration</a:t>
            </a:r>
            <a:r>
              <a:rPr lang="en-US" altLang="zh-CN" b="1">
                <a:sym typeface="Wingdings 2" panose="05020102010507070707" pitchFamily="18" charset="2"/>
              </a:rPr>
              <a:t> (P423)</a:t>
            </a:r>
          </a:p>
          <a:p>
            <a:pPr lvl="1" eaLnBrk="1" hangingPunct="1">
              <a:buFontTx/>
              <a:buNone/>
            </a:pPr>
            <a:r>
              <a:rPr lang="en-US" altLang="zh-CN" sz="2000" b="1">
                <a:sym typeface="Wingdings 2" panose="05020102010507070707" pitchFamily="18" charset="2"/>
              </a:rPr>
              <a:t>                                   </a:t>
            </a:r>
            <a:r>
              <a:rPr lang="zh-CN" altLang="en-US" sz="2000" b="1">
                <a:sym typeface="Wingdings 2" panose="05020102010507070707" pitchFamily="18" charset="2"/>
              </a:rPr>
              <a:t>（交付给特定客户的一系列部件的集合）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 b="1">
              <a:sym typeface="Wingdings 2" panose="05020102010507070707" pitchFamily="18" charset="2"/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900113" y="3019425"/>
            <a:ext cx="7632700" cy="3505200"/>
            <a:chOff x="1469" y="811"/>
            <a:chExt cx="2755" cy="2261"/>
          </a:xfrm>
        </p:grpSpPr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469" y="811"/>
              <a:ext cx="275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2" name="Oval 7"/>
            <p:cNvSpPr>
              <a:spLocks noChangeArrowheads="1"/>
            </p:cNvSpPr>
            <p:nvPr/>
          </p:nvSpPr>
          <p:spPr bwMode="auto">
            <a:xfrm>
              <a:off x="1680" y="816"/>
              <a:ext cx="2544" cy="10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3106" y="2748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1681" y="2580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1985" y="1046"/>
              <a:ext cx="30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2087" y="1477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F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2494" y="974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2596" y="1262"/>
              <a:ext cx="305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3105" y="1549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G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206" y="974"/>
              <a:ext cx="30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3206" y="1262"/>
              <a:ext cx="306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H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3715" y="1405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1680" y="2052"/>
              <a:ext cx="101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zh-CN" altLang="en-US" sz="1600" b="0">
                  <a:latin typeface="Times New Roman" panose="02020603050405020304" pitchFamily="18" charset="0"/>
                </a:rPr>
                <a:t>用户</a:t>
              </a:r>
              <a:r>
                <a:rPr lang="en-US" altLang="zh-CN" sz="1600" b="0">
                  <a:latin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3105" y="2052"/>
              <a:ext cx="1017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zh-CN" altLang="en-US" sz="1600" b="0">
                  <a:latin typeface="Times New Roman" panose="02020603050405020304" pitchFamily="18" charset="0"/>
                </a:rPr>
                <a:t>用户</a:t>
              </a:r>
              <a:r>
                <a:rPr lang="en-US" altLang="zh-CN" sz="1600" b="0">
                  <a:latin typeface="Times New Roman" panose="02020603050405020304" pitchFamily="18" charset="0"/>
                </a:rPr>
                <a:t>2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3600" b="0">
                <a:latin typeface="Times New Roman" panose="02020603050405020304" pitchFamily="18" charset="0"/>
              </a:endParaRPr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1680" y="2268"/>
              <a:ext cx="1018" cy="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F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3105" y="2268"/>
              <a:ext cx="1017" cy="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G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H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 flipH="1">
              <a:off x="1782" y="1262"/>
              <a:ext cx="305" cy="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Freeform 23"/>
            <p:cNvSpPr>
              <a:spLocks/>
            </p:cNvSpPr>
            <p:nvPr/>
          </p:nvSpPr>
          <p:spPr bwMode="auto">
            <a:xfrm>
              <a:off x="1986" y="1701"/>
              <a:ext cx="237" cy="351"/>
            </a:xfrm>
            <a:custGeom>
              <a:avLst/>
              <a:gdLst>
                <a:gd name="T0" fmla="*/ 76 w 419"/>
                <a:gd name="T1" fmla="*/ 0 h 763"/>
                <a:gd name="T2" fmla="*/ 0 w 419"/>
                <a:gd name="T3" fmla="*/ 74 h 763"/>
                <a:gd name="T4" fmla="*/ 0 60000 65536"/>
                <a:gd name="T5" fmla="*/ 0 60000 65536"/>
                <a:gd name="T6" fmla="*/ 0 w 419"/>
                <a:gd name="T7" fmla="*/ 0 h 763"/>
                <a:gd name="T8" fmla="*/ 419 w 419"/>
                <a:gd name="T9" fmla="*/ 763 h 7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9" h="763">
                  <a:moveTo>
                    <a:pt x="419" y="0"/>
                  </a:moveTo>
                  <a:lnTo>
                    <a:pt x="0" y="76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 flipH="1">
              <a:off x="2392" y="1190"/>
              <a:ext cx="102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 flipH="1">
              <a:off x="2189" y="1477"/>
              <a:ext cx="407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 flipH="1">
              <a:off x="2596" y="1118"/>
              <a:ext cx="610" cy="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3206" y="1765"/>
              <a:ext cx="1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28"/>
            <p:cNvSpPr>
              <a:spLocks/>
            </p:cNvSpPr>
            <p:nvPr/>
          </p:nvSpPr>
          <p:spPr bwMode="auto">
            <a:xfrm>
              <a:off x="3410" y="1479"/>
              <a:ext cx="144" cy="574"/>
            </a:xfrm>
            <a:custGeom>
              <a:avLst/>
              <a:gdLst>
                <a:gd name="T0" fmla="*/ 0 w 255"/>
                <a:gd name="T1" fmla="*/ 0 h 1245"/>
                <a:gd name="T2" fmla="*/ 46 w 255"/>
                <a:gd name="T3" fmla="*/ 122 h 1245"/>
                <a:gd name="T4" fmla="*/ 0 60000 65536"/>
                <a:gd name="T5" fmla="*/ 0 60000 65536"/>
                <a:gd name="T6" fmla="*/ 0 w 255"/>
                <a:gd name="T7" fmla="*/ 0 h 1245"/>
                <a:gd name="T8" fmla="*/ 255 w 255"/>
                <a:gd name="T9" fmla="*/ 1245 h 1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5" h="1245">
                  <a:moveTo>
                    <a:pt x="0" y="0"/>
                  </a:moveTo>
                  <a:lnTo>
                    <a:pt x="255" y="12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>
              <a:off x="3512" y="1046"/>
              <a:ext cx="203" cy="1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0"/>
            <p:cNvSpPr>
              <a:spLocks noChangeShapeType="1"/>
            </p:cNvSpPr>
            <p:nvPr/>
          </p:nvSpPr>
          <p:spPr bwMode="auto">
            <a:xfrm>
              <a:off x="3919" y="1621"/>
              <a:ext cx="101" cy="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1"/>
            <p:cNvSpPr>
              <a:spLocks noChangeShapeType="1"/>
            </p:cNvSpPr>
            <p:nvPr/>
          </p:nvSpPr>
          <p:spPr bwMode="auto">
            <a:xfrm flipH="1">
              <a:off x="2698" y="1621"/>
              <a:ext cx="1119" cy="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2"/>
            <p:cNvSpPr>
              <a:spLocks noChangeShapeType="1"/>
            </p:cNvSpPr>
            <p:nvPr/>
          </p:nvSpPr>
          <p:spPr bwMode="auto">
            <a:xfrm>
              <a:off x="2291" y="1262"/>
              <a:ext cx="814" cy="1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>
              <a:off x="2698" y="1477"/>
              <a:ext cx="407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34"/>
            <p:cNvSpPr>
              <a:spLocks/>
            </p:cNvSpPr>
            <p:nvPr/>
          </p:nvSpPr>
          <p:spPr bwMode="auto">
            <a:xfrm>
              <a:off x="2799" y="1046"/>
              <a:ext cx="306" cy="1653"/>
            </a:xfrm>
            <a:custGeom>
              <a:avLst/>
              <a:gdLst>
                <a:gd name="T0" fmla="*/ 0 w 540"/>
                <a:gd name="T1" fmla="*/ 0 h 3588"/>
                <a:gd name="T2" fmla="*/ 66 w 540"/>
                <a:gd name="T3" fmla="*/ 30 h 3588"/>
                <a:gd name="T4" fmla="*/ 66 w 540"/>
                <a:gd name="T5" fmla="*/ 305 h 3588"/>
                <a:gd name="T6" fmla="*/ 66 w 540"/>
                <a:gd name="T7" fmla="*/ 320 h 3588"/>
                <a:gd name="T8" fmla="*/ 98 w 540"/>
                <a:gd name="T9" fmla="*/ 351 h 3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3588"/>
                <a:gd name="T17" fmla="*/ 540 w 540"/>
                <a:gd name="T18" fmla="*/ 3588 h 3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3588">
                  <a:moveTo>
                    <a:pt x="0" y="0"/>
                  </a:moveTo>
                  <a:lnTo>
                    <a:pt x="360" y="312"/>
                  </a:lnTo>
                  <a:lnTo>
                    <a:pt x="360" y="3120"/>
                  </a:lnTo>
                  <a:lnTo>
                    <a:pt x="360" y="3276"/>
                  </a:lnTo>
                  <a:lnTo>
                    <a:pt x="540" y="35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35"/>
            <p:cNvSpPr>
              <a:spLocks noChangeShapeType="1"/>
            </p:cNvSpPr>
            <p:nvPr/>
          </p:nvSpPr>
          <p:spPr bwMode="auto">
            <a:xfrm>
              <a:off x="1680" y="2784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6"/>
            <p:cNvSpPr>
              <a:spLocks noChangeShapeType="1"/>
            </p:cNvSpPr>
            <p:nvPr/>
          </p:nvSpPr>
          <p:spPr bwMode="auto">
            <a:xfrm>
              <a:off x="3105" y="2784"/>
              <a:ext cx="10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Rectangle 37"/>
            <p:cNvSpPr>
              <a:spLocks noChangeArrowheads="1"/>
            </p:cNvSpPr>
            <p:nvPr/>
          </p:nvSpPr>
          <p:spPr bwMode="auto">
            <a:xfrm>
              <a:off x="1469" y="811"/>
              <a:ext cx="275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0" name="Text Box 38"/>
          <p:cNvSpPr txBox="1">
            <a:spLocks noChangeArrowheads="1"/>
          </p:cNvSpPr>
          <p:nvPr/>
        </p:nvSpPr>
        <p:spPr bwMode="auto">
          <a:xfrm>
            <a:off x="2286000" y="6429375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800"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</a:rPr>
              <a:t>1                         </a:t>
            </a:r>
            <a:r>
              <a:rPr lang="zh-CN" altLang="en-US" sz="1800"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96" y="2564904"/>
            <a:ext cx="12475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此处重提配置管理，主要是强调大型多版本之下的基本测试原则，及部分回归的概念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20E3D7-B9F4-45B1-94FC-4732A6AE5C3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上图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两个产品具有不同的配置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</a:p>
          <a:p>
            <a:pPr lvl="1" eaLnBrk="1" hangingPunct="1"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是核心部件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基本部件。</a:t>
            </a:r>
          </a:p>
          <a:p>
            <a:pPr lvl="1" eaLnBrk="1" hangingPunct="1">
              <a:buFontTx/>
              <a:buNone/>
            </a:pPr>
            <a:endParaRPr lang="zh-CN" altLang="en-US" b="1" dirty="0"/>
          </a:p>
          <a:p>
            <a:pPr lvl="1" eaLnBrk="1" hangingPunct="1">
              <a:buFontTx/>
              <a:buNone/>
            </a:pPr>
            <a:r>
              <a:rPr lang="en-US" altLang="zh-CN" b="1" dirty="0"/>
              <a:t>B: </a:t>
            </a:r>
            <a:r>
              <a:rPr lang="en-US" altLang="zh-CN" b="1" u="sng" dirty="0">
                <a:solidFill>
                  <a:srgbClr val="FF0066"/>
                </a:solidFill>
              </a:rPr>
              <a:t>configuration management</a:t>
            </a:r>
            <a:r>
              <a:rPr lang="en-US" altLang="zh-CN" b="1" dirty="0"/>
              <a:t>(P423)</a:t>
            </a:r>
            <a:r>
              <a:rPr lang="zh-CN" altLang="en-US" b="1" dirty="0"/>
              <a:t>（配置管理）</a:t>
            </a:r>
          </a:p>
          <a:p>
            <a:pPr lvl="1" eaLnBrk="1" hangingPunct="1">
              <a:buFontTx/>
              <a:buNone/>
            </a:pPr>
            <a:r>
              <a:rPr lang="zh-CN" altLang="en-US" b="1" dirty="0"/>
              <a:t>         （对系统不同软件配置的管理及控制方法（既有开</a:t>
            </a:r>
          </a:p>
          <a:p>
            <a:pPr lvl="1" eaLnBrk="1" hangingPunct="1">
              <a:buFontTx/>
              <a:buNone/>
            </a:pPr>
            <a:r>
              <a:rPr lang="zh-CN" altLang="en-US" b="1" dirty="0"/>
              <a:t>            发，也有测试）</a:t>
            </a:r>
            <a:r>
              <a:rPr lang="zh-CN" altLang="en-US" b="1" dirty="0">
                <a:solidFill>
                  <a:schemeClr val="bg2"/>
                </a:solidFill>
              </a:rPr>
              <a:t>，通过控制系统差别以</a:t>
            </a:r>
            <a:r>
              <a:rPr lang="zh-CN" altLang="en-US" b="1" dirty="0"/>
              <a:t>降低风</a:t>
            </a:r>
          </a:p>
          <a:p>
            <a:pPr lvl="1" eaLnBrk="1" hangingPunct="1">
              <a:buFontTx/>
              <a:buNone/>
            </a:pPr>
            <a:r>
              <a:rPr lang="zh-CN" altLang="en-US" b="1" dirty="0"/>
              <a:t>            险，减少错误）。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C:</a:t>
            </a:r>
            <a:r>
              <a:rPr lang="en-US" altLang="zh-CN" b="1" u="sng" dirty="0">
                <a:solidFill>
                  <a:srgbClr val="FF0066"/>
                </a:solidFill>
              </a:rPr>
              <a:t> </a:t>
            </a:r>
            <a:r>
              <a:rPr lang="en-US" altLang="zh-CN" b="1" u="sng" dirty="0">
                <a:solidFill>
                  <a:srgbClr val="0000FF"/>
                </a:solidFill>
              </a:rPr>
              <a:t>importance:</a:t>
            </a:r>
            <a:r>
              <a:rPr lang="en-US" altLang="zh-CN" b="1" dirty="0"/>
              <a:t> ( of configuration management )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----coordinating efforts      effective configuration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          </a:t>
            </a:r>
            <a:r>
              <a:rPr lang="zh-CN" altLang="en-US" sz="2800" b="1" baseline="46000" dirty="0">
                <a:sym typeface="Wingdings 2" panose="05020102010507070707" pitchFamily="18" charset="2"/>
              </a:rPr>
              <a:t>协调各方努力</a:t>
            </a:r>
            <a:r>
              <a:rPr lang="zh-CN" altLang="en-US" sz="2800" b="1" baseline="40000" dirty="0">
                <a:sym typeface="Wingdings 2" panose="05020102010507070707" pitchFamily="18" charset="2"/>
              </a:rPr>
              <a:t>               </a:t>
            </a:r>
            <a:r>
              <a:rPr lang="en-US" altLang="zh-CN" sz="2800" b="1" baseline="50000" dirty="0">
                <a:sym typeface="Wingdings 2" panose="05020102010507070707" pitchFamily="18" charset="2"/>
              </a:rPr>
              <a:t>get              </a:t>
            </a:r>
            <a:r>
              <a:rPr lang="zh-CN" altLang="en-US" sz="2800" b="1" baseline="50000" dirty="0">
                <a:sym typeface="Wingdings 2" panose="05020102010507070707" pitchFamily="18" charset="2"/>
              </a:rPr>
              <a:t>有效配置</a:t>
            </a:r>
            <a:endParaRPr lang="zh-CN" altLang="en-US" b="1" dirty="0"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5334000" y="548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3BB12C-6062-412D-97AA-C743115AB75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ym typeface="Wingdings 2" panose="05020102010507070707" pitchFamily="18" charset="2"/>
              </a:rPr>
              <a:t>     </a:t>
            </a:r>
            <a:r>
              <a:rPr lang="zh-CN" altLang="en-US" sz="2400" b="1" dirty="0"/>
              <a:t>确定配置管理</a:t>
            </a:r>
            <a:r>
              <a:rPr lang="en-US" altLang="zh-CN" sz="2400" b="1" dirty="0"/>
              <a:t>(SCM)</a:t>
            </a:r>
            <a:r>
              <a:rPr lang="zh-CN" altLang="en-US" sz="2400" b="1" dirty="0"/>
              <a:t>计划  </a:t>
            </a:r>
          </a:p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配置管理是整个开发过程中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用于管理软件产品内容的一系列措施</a:t>
            </a:r>
            <a:r>
              <a:rPr lang="en-US" altLang="zh-CN" b="1" dirty="0">
                <a:latin typeface="宋体" panose="02010600030101010101" pitchFamily="2" charset="-122"/>
              </a:rPr>
              <a:t>.SCM</a:t>
            </a:r>
            <a:r>
              <a:rPr lang="zh-CN" altLang="en-US" b="1" dirty="0">
                <a:latin typeface="宋体" panose="02010600030101010101" pitchFamily="2" charset="-122"/>
              </a:rPr>
              <a:t>流程旨在确保在任何时候产品的内容都是已知的、可用的，以及在设计到实施的过程中，产品的功能都是可跟踪的，可以完全控制和保护产品的内容。（例如曾经流行的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配置管理工具</a:t>
            </a:r>
            <a:r>
              <a:rPr lang="en-US" altLang="zh-CN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clearcase</a:t>
            </a:r>
            <a:r>
              <a:rPr lang="zh-CN" altLang="en-US" b="1" dirty="0">
                <a:latin typeface="宋体" panose="02010600030101010101" pitchFamily="2" charset="-122"/>
              </a:rPr>
              <a:t>等）</a:t>
            </a:r>
          </a:p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使用配置管理计划的必要性： 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宋体" panose="02010600030101010101" pitchFamily="2" charset="-122"/>
              </a:rPr>
              <a:t>如果不使用适当的配置管理计划，我们就经常无法知道哪一个模块是被确定、增强或测试过的。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宋体" panose="02010600030101010101" pitchFamily="2" charset="-122"/>
              </a:rPr>
              <a:t>我们会开发出功能错误或是缺少功能的产品来，而且我们不知道哪些测试正在进行，哪些缺陷已被确定。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宋体" panose="02010600030101010101" pitchFamily="2" charset="-122"/>
              </a:rPr>
              <a:t>我们不得不重新整理已经完成了的工作。</a:t>
            </a: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endParaRPr lang="zh-CN" altLang="en-US" sz="1800" b="1" dirty="0"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568FAE-17E1-4334-B148-15FEB18270C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752600"/>
            <a:ext cx="8532440" cy="5105400"/>
          </a:xfrm>
        </p:spPr>
        <p:txBody>
          <a:bodyPr/>
          <a:lstStyle/>
          <a:p>
            <a:pPr lvl="1" algn="just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宋体" panose="02010600030101010101" pitchFamily="2" charset="-122"/>
              </a:rPr>
              <a:t>配置管理计划关键的功能：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每个产品元素（部件）版本的复件；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对每一个基线修改的记录；（修改内容的说明：修改位置，修改时间，修改内容等等）</a:t>
            </a:r>
          </a:p>
          <a:p>
            <a:pPr lvl="3" algn="just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基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sz="2400" b="1" dirty="0">
                <a:latin typeface="宋体" panose="02010600030101010101" pitchFamily="2" charset="-122"/>
              </a:rPr>
              <a:t>：</a:t>
            </a:r>
            <a:r>
              <a:rPr lang="zh-CN" altLang="en-US" sz="2400" b="1" u="sng" dirty="0">
                <a:latin typeface="宋体" panose="02010600030101010101" pitchFamily="2" charset="-122"/>
              </a:rPr>
              <a:t>是指软件文档和其他资料的集合，它们代表了产品在某一时间点的情况</a:t>
            </a:r>
            <a:r>
              <a:rPr lang="en-US" altLang="zh-CN" sz="2400" b="1" u="sng" dirty="0">
                <a:latin typeface="宋体" panose="02010600030101010101" pitchFamily="2" charset="-122"/>
              </a:rPr>
              <a:t>(</a:t>
            </a:r>
            <a:r>
              <a:rPr lang="zh-CN" altLang="en-US" sz="2400" b="1" u="sng" dirty="0">
                <a:latin typeface="宋体" panose="02010600030101010101" pitchFamily="2" charset="-122"/>
              </a:rPr>
              <a:t>以及其他参考点</a:t>
            </a:r>
            <a:r>
              <a:rPr lang="en-US" altLang="zh-CN" sz="2400" b="1" u="sng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谁进行了这个改变；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他们什么时候改变的；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控制同时修改只能小规模有序进行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改变具体内容是什么；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为什么他们要进行改变。 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可能涉及的其他功能等等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从涉及的基本文档开始统计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改动配置所进行的测试甚至可发现以前的问题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059285-40C6-412A-A211-C593817D2F0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  <a:cs typeface="Times New Roman" panose="02020603050405020304" pitchFamily="18" charset="0"/>
              </a:rPr>
              <a:t>技术支持经理负责草拟配置管理计划，并且和全组一起对它进行复核。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>
                <a:latin typeface="宋体" panose="02010600030101010101" pitchFamily="2" charset="-122"/>
              </a:rPr>
              <a:t>确定配置控制委员会和控制过程 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>
                <a:latin typeface="宋体" panose="02010600030101010101" pitchFamily="2" charset="-122"/>
              </a:rPr>
              <a:t>确定任何所需的工具和设备。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>
                <a:latin typeface="宋体" panose="02010600030101010101" pitchFamily="2" charset="-122"/>
              </a:rPr>
              <a:t>和小组一起重申整个计划，并取得一致意见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10EF38-9BB3-4DC2-930C-7B00E2F0C11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solidFill>
                  <a:srgbClr val="0000FF"/>
                </a:solidFill>
              </a:rPr>
              <a:t>软件配置管理的任务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——</a:t>
            </a:r>
            <a:r>
              <a:rPr lang="zh-CN" altLang="en-US" sz="2400" b="1">
                <a:latin typeface="楷体_GB2312" pitchFamily="49" charset="-122"/>
              </a:rPr>
              <a:t>制定软件配置管理计划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——</a:t>
            </a:r>
            <a:r>
              <a:rPr lang="zh-CN" altLang="en-US" sz="2400" b="1">
                <a:latin typeface="楷体_GB2312" pitchFamily="49" charset="-122"/>
              </a:rPr>
              <a:t>确定配置标识规则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——</a:t>
            </a:r>
            <a:r>
              <a:rPr lang="zh-CN" altLang="en-US" sz="2400" b="1">
                <a:latin typeface="楷体_GB2312" pitchFamily="49" charset="-122"/>
              </a:rPr>
              <a:t>实施变更控制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——</a:t>
            </a:r>
            <a:r>
              <a:rPr lang="zh-CN" altLang="en-US" sz="2400" b="1">
                <a:latin typeface="楷体_GB2312" pitchFamily="49" charset="-122"/>
              </a:rPr>
              <a:t>报告配置状态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——</a:t>
            </a:r>
            <a:r>
              <a:rPr lang="zh-CN" altLang="en-US" sz="2400" b="1">
                <a:latin typeface="楷体_GB2312" pitchFamily="49" charset="-122"/>
              </a:rPr>
              <a:t>进行配置审核</a:t>
            </a:r>
          </a:p>
          <a:p>
            <a:pPr lvl="2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——</a:t>
            </a:r>
            <a:r>
              <a:rPr lang="zh-CN" altLang="en-US" sz="2400" b="1">
                <a:latin typeface="楷体_GB2312" pitchFamily="49" charset="-122"/>
              </a:rPr>
              <a:t>进行版本管理和发行管理 </a:t>
            </a:r>
          </a:p>
          <a:p>
            <a:pPr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88866-C8F1-4165-B814-CDAC2A16D92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solidFill>
                  <a:srgbClr val="0000FF"/>
                </a:solidFill>
              </a:rPr>
              <a:t>忽视软件配置管理可能导致的混乱现象 </a:t>
            </a:r>
            <a:endParaRPr lang="zh-CN" altLang="en-US" sz="2800" b="1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sz="2400" b="1"/>
              <a:t>发错了版本</a:t>
            </a:r>
          </a:p>
          <a:p>
            <a:pPr lvl="2" eaLnBrk="1" hangingPunct="1"/>
            <a:r>
              <a:rPr lang="zh-CN" altLang="en-US" sz="2400" b="1"/>
              <a:t>安装后不工作</a:t>
            </a:r>
          </a:p>
          <a:p>
            <a:pPr lvl="2" eaLnBrk="1" hangingPunct="1"/>
            <a:r>
              <a:rPr lang="zh-CN" altLang="en-US" sz="2400" b="1"/>
              <a:t>异地不能正常工作</a:t>
            </a:r>
          </a:p>
          <a:p>
            <a:pPr lvl="2" eaLnBrk="1" hangingPunct="1"/>
            <a:r>
              <a:rPr lang="zh-CN" altLang="en-US" sz="2400" b="1"/>
              <a:t>已经解决的缺陷过后又出现错误</a:t>
            </a:r>
          </a:p>
          <a:p>
            <a:pPr lvl="2" eaLnBrk="1" hangingPunct="1"/>
            <a:r>
              <a:rPr lang="zh-CN" altLang="en-US" sz="2400" b="1"/>
              <a:t>开发人员把产品拿出去出售赢利</a:t>
            </a:r>
          </a:p>
          <a:p>
            <a:pPr lvl="2" eaLnBrk="1" hangingPunct="1"/>
            <a:r>
              <a:rPr lang="zh-CN" altLang="en-US" sz="2400" b="1"/>
              <a:t>找不到最新修改了的源程序</a:t>
            </a:r>
          </a:p>
          <a:p>
            <a:pPr lvl="2" eaLnBrk="1" hangingPunct="1"/>
            <a:r>
              <a:rPr lang="zh-CN" altLang="en-US" sz="2400" b="1">
                <a:ea typeface="新宋体" panose="02010609030101010101" pitchFamily="49" charset="-122"/>
              </a:rPr>
              <a:t>找不到编程序的人</a:t>
            </a:r>
            <a:r>
              <a:rPr lang="zh-CN" altLang="en-US" sz="2400" b="1"/>
              <a:t> </a:t>
            </a:r>
          </a:p>
          <a:p>
            <a:pPr eaLnBrk="1" hangingPunct="1">
              <a:buFontTx/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EBD36E-D74C-47FC-ACC2-5EB58AE8369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ym typeface="Wingdings 2" panose="05020102010507070707" pitchFamily="18" charset="2"/>
              </a:rPr>
              <a:t> versions and releases</a:t>
            </a:r>
            <a:r>
              <a:rPr lang="zh-CN" altLang="en-US" b="1" dirty="0">
                <a:sym typeface="Wingdings 2" panose="05020102010507070707" pitchFamily="18" charset="2"/>
              </a:rPr>
              <a:t>（版本和改进版本）</a:t>
            </a:r>
            <a:endParaRPr lang="zh-CN" altLang="en-US" sz="2800" b="1" baseline="50000" dirty="0">
              <a:sym typeface="Wingdings 2" panose="050201020105070707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sym typeface="Wingdings 2" panose="05020102010507070707" pitchFamily="18" charset="2"/>
              </a:rPr>
              <a:t>       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versions</a:t>
            </a:r>
            <a:r>
              <a:rPr lang="en-US" altLang="zh-CN" b="1" dirty="0">
                <a:sym typeface="Wingdings 2" panose="05020102010507070707" pitchFamily="18" charset="2"/>
              </a:rPr>
              <a:t>----a particular configuration for a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                   system</a:t>
            </a:r>
            <a:r>
              <a:rPr lang="zh-CN" altLang="en-US" b="1" dirty="0">
                <a:sym typeface="Wingdings 2" panose="05020102010507070707" pitchFamily="18" charset="2"/>
              </a:rPr>
              <a:t>（针对特定系统的特定配置）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sym typeface="Wingdings 2" panose="05020102010507070707" pitchFamily="18" charset="2"/>
              </a:rPr>
              <a:t>       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release</a:t>
            </a:r>
            <a:r>
              <a:rPr lang="en-US" altLang="zh-CN" b="1" dirty="0">
                <a:sym typeface="Wingdings 2" panose="05020102010507070707" pitchFamily="18" charset="2"/>
              </a:rPr>
              <a:t>----improved version/system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                </a:t>
            </a:r>
            <a:r>
              <a:rPr lang="zh-CN" altLang="en-US" b="1" dirty="0">
                <a:sym typeface="Wingdings 2" panose="05020102010507070707" pitchFamily="18" charset="2"/>
              </a:rPr>
              <a:t>（针对旧版本的改进版本）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sym typeface="Wingdings 2" panose="05020102010507070707" pitchFamily="18" charset="2"/>
              </a:rPr>
              <a:t>        </a:t>
            </a:r>
            <a:r>
              <a:rPr lang="en-US" altLang="zh-CN" b="1" dirty="0">
                <a:sym typeface="Wingdings 2" panose="05020102010507070707" pitchFamily="18" charset="2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           Version </a:t>
            </a:r>
            <a:r>
              <a:rPr lang="en-US" altLang="zh-CN" b="1" dirty="0" err="1">
                <a:sym typeface="Wingdings 2" panose="05020102010507070707" pitchFamily="18" charset="2"/>
              </a:rPr>
              <a:t>n.m</a:t>
            </a:r>
            <a:r>
              <a:rPr lang="en-US" altLang="zh-CN" b="1" dirty="0">
                <a:sym typeface="Wingdings 2" panose="05020102010507070707" pitchFamily="18" charset="2"/>
              </a:rPr>
              <a:t>=Version n and release m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           Version 3.0----Version3.1 </a:t>
            </a:r>
            <a:r>
              <a:rPr lang="zh-CN" altLang="en-US" b="1" dirty="0">
                <a:sym typeface="Wingdings 2" panose="05020102010507070707" pitchFamily="18" charset="2"/>
              </a:rPr>
              <a:t>，</a:t>
            </a:r>
            <a:r>
              <a:rPr lang="en-US" altLang="zh-CN" b="1" dirty="0">
                <a:sym typeface="Wingdings 2" panose="05020102010507070707" pitchFamily="18" charset="2"/>
              </a:rPr>
              <a:t>release 3.2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target of configuration management </a:t>
            </a:r>
            <a:r>
              <a:rPr lang="en-US" altLang="zh-CN" b="1" dirty="0">
                <a:solidFill>
                  <a:schemeClr val="bg2"/>
                </a:solidFill>
                <a:sym typeface="Wingdings 2" panose="05020102010507070707" pitchFamily="18" charset="2"/>
              </a:rPr>
              <a:t>( in system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testing )----accuracy and promptness in testing</a:t>
            </a:r>
            <a:r>
              <a:rPr lang="en-US" altLang="zh-CN" b="1" dirty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[</a:t>
            </a:r>
            <a:r>
              <a:rPr lang="zh-CN" altLang="en-US" b="1" dirty="0">
                <a:sym typeface="Wingdings 2" panose="05020102010507070707" pitchFamily="18" charset="2"/>
              </a:rPr>
              <a:t>对于大型系统，人们绝不敢在忽略配置的情况下运行针</a:t>
            </a:r>
            <a:endParaRPr lang="en-US" altLang="zh-CN" b="1" dirty="0">
              <a:sym typeface="Wingdings 2" panose="050201020105070707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sym typeface="Wingdings 2" panose="05020102010507070707" pitchFamily="18" charset="2"/>
              </a:rPr>
              <a:t>对全部版本的测试用例集，一来太庞大麻烦；二来无针对性 </a:t>
            </a:r>
            <a:r>
              <a:rPr lang="en-US" altLang="zh-CN" b="1" dirty="0">
                <a:sym typeface="Wingdings 2" panose="05020102010507070707" pitchFamily="18" charset="2"/>
              </a:rPr>
              <a:t>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DA4539-3663-4B47-BF83-ABDBB8C00E2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 production system vs. development system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A:production system: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B:development system: </a:t>
            </a:r>
          </a:p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 </a:t>
            </a:r>
            <a:r>
              <a:rPr lang="en-US" altLang="zh-CN" b="1" u="sng">
                <a:solidFill>
                  <a:srgbClr val="FF0066"/>
                </a:solidFill>
                <a:sym typeface="Wingdings 2" panose="05020102010507070707" pitchFamily="18" charset="2"/>
              </a:rPr>
              <a:t>regression testing</a:t>
            </a:r>
            <a:r>
              <a:rPr lang="zh-CN" altLang="en-US" b="1" u="sng">
                <a:solidFill>
                  <a:srgbClr val="FF0066"/>
                </a:solidFill>
                <a:sym typeface="Wingdings 2" panose="05020102010507070707" pitchFamily="18" charset="2"/>
              </a:rPr>
              <a:t>（回归测试）</a:t>
            </a:r>
          </a:p>
          <a:p>
            <a:pPr lvl="1" eaLnBrk="1" hangingPunct="1">
              <a:buFontTx/>
              <a:buNone/>
            </a:pPr>
            <a:r>
              <a:rPr lang="zh-CN" altLang="en-US" b="1">
                <a:sym typeface="Wingdings 2" panose="05020102010507070707" pitchFamily="18" charset="2"/>
              </a:rPr>
              <a:t>            </a:t>
            </a:r>
            <a:r>
              <a:rPr lang="en-US" altLang="zh-CN" b="1">
                <a:sym typeface="Wingdings 2" panose="05020102010507070707" pitchFamily="18" charset="2"/>
              </a:rPr>
              <a:t>---- a test applied to a 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new version</a:t>
            </a:r>
            <a:r>
              <a:rPr lang="en-US" altLang="zh-CN" b="1">
                <a:sym typeface="Wingdings 2" panose="05020102010507070707" pitchFamily="18" charset="2"/>
              </a:rPr>
              <a:t>( verify the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correctness of the old and new functions)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example: version m-----version m+1 (P425)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( test new version by old and new test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olidFill>
                  <a:srgbClr val="0000FF"/>
                </a:solidFill>
                <a:sym typeface="Wingdings 2" panose="05020102010507070707" pitchFamily="18" charset="2"/>
              </a:rPr>
              <a:t>                    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cases 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olidFill>
                  <a:srgbClr val="0000FF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b="1" u="sng">
                <a:solidFill>
                  <a:srgbClr val="0000FF"/>
                </a:solidFill>
                <a:sym typeface="Wingdings 2" panose="05020102010507070707" pitchFamily="18" charset="2"/>
              </a:rPr>
              <a:t>（大型系统的配置更动测试只是“部分”回归测试）</a:t>
            </a:r>
            <a:endParaRPr lang="en-US" altLang="zh-CN" b="1" u="sng">
              <a:solidFill>
                <a:srgbClr val="0000FF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6DDCD-C4E9-4410-AD13-8B8AE50BD5D1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600">
              <a:solidFill>
                <a:srgbClr val="FFFFFF"/>
              </a:solidFill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79388" y="0"/>
            <a:ext cx="8964612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551113" y="6308725"/>
            <a:ext cx="4613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66"/>
                </a:solidFill>
              </a:rPr>
              <a:t>Fig 8.3 Testing steps.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2748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Integration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5702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Function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48656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Performance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61610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Acceptance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74564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Installation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979488" y="641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979488" y="18605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979488" y="4832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19700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Design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specifications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32654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functional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requirements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46370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Other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Software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requirements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5856288" y="612775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Customer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Requirements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definition</a:t>
            </a:r>
          </a:p>
        </p:txBody>
      </p:sp>
      <p:sp>
        <p:nvSpPr>
          <p:cNvPr id="38929" name="Text Box 18"/>
          <p:cNvSpPr txBox="1">
            <a:spLocks noChangeArrowheads="1"/>
          </p:cNvSpPr>
          <p:nvPr/>
        </p:nvSpPr>
        <p:spPr bwMode="auto">
          <a:xfrm>
            <a:off x="71516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User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environment</a:t>
            </a:r>
          </a:p>
        </p:txBody>
      </p:sp>
      <p:sp>
        <p:nvSpPr>
          <p:cNvPr id="38930" name="Text Box 19"/>
          <p:cNvSpPr txBox="1">
            <a:spLocks noChangeArrowheads="1"/>
          </p:cNvSpPr>
          <p:nvPr/>
        </p:nvSpPr>
        <p:spPr bwMode="auto">
          <a:xfrm>
            <a:off x="28082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Integrated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modules</a:t>
            </a:r>
          </a:p>
        </p:txBody>
      </p:sp>
      <p:sp>
        <p:nvSpPr>
          <p:cNvPr id="38931" name="Text Box 20"/>
          <p:cNvSpPr txBox="1">
            <a:spLocks noChangeArrowheads="1"/>
          </p:cNvSpPr>
          <p:nvPr/>
        </p:nvSpPr>
        <p:spPr bwMode="auto">
          <a:xfrm>
            <a:off x="41036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Functioning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8932" name="Text Box 21"/>
          <p:cNvSpPr txBox="1">
            <a:spLocks noChangeArrowheads="1"/>
          </p:cNvSpPr>
          <p:nvPr/>
        </p:nvSpPr>
        <p:spPr bwMode="auto">
          <a:xfrm>
            <a:off x="5322888" y="37655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Verified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Validated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software</a:t>
            </a:r>
          </a:p>
        </p:txBody>
      </p: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6694488" y="3751263"/>
            <a:ext cx="1447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Accepted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8934" name="Text Box 23"/>
          <p:cNvSpPr txBox="1">
            <a:spLocks noChangeArrowheads="1"/>
          </p:cNvSpPr>
          <p:nvPr/>
        </p:nvSpPr>
        <p:spPr bwMode="auto">
          <a:xfrm>
            <a:off x="7380288" y="5137150"/>
            <a:ext cx="1295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3366"/>
                </a:solidFill>
                <a:latin typeface="Comic Sans MS" panose="030F0702030302020204" pitchFamily="66" charset="0"/>
              </a:rPr>
              <a:t>IN USE!</a:t>
            </a:r>
          </a:p>
        </p:txBody>
      </p:sp>
      <p:sp>
        <p:nvSpPr>
          <p:cNvPr id="38935" name="Line 24"/>
          <p:cNvSpPr>
            <a:spLocks noChangeShapeType="1"/>
          </p:cNvSpPr>
          <p:nvPr/>
        </p:nvSpPr>
        <p:spPr bwMode="auto">
          <a:xfrm>
            <a:off x="827088" y="946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6" name="Line 25"/>
          <p:cNvSpPr>
            <a:spLocks noChangeShapeType="1"/>
          </p:cNvSpPr>
          <p:nvPr/>
        </p:nvSpPr>
        <p:spPr bwMode="auto">
          <a:xfrm>
            <a:off x="827088" y="21653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7" name="Line 26"/>
          <p:cNvSpPr>
            <a:spLocks noChangeShapeType="1"/>
          </p:cNvSpPr>
          <p:nvPr/>
        </p:nvSpPr>
        <p:spPr bwMode="auto">
          <a:xfrm>
            <a:off x="827088" y="5137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8" name="Line 27"/>
          <p:cNvSpPr>
            <a:spLocks noChangeShapeType="1"/>
          </p:cNvSpPr>
          <p:nvPr/>
        </p:nvSpPr>
        <p:spPr bwMode="auto">
          <a:xfrm>
            <a:off x="33416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9" name="Line 28"/>
          <p:cNvSpPr>
            <a:spLocks noChangeShapeType="1"/>
          </p:cNvSpPr>
          <p:nvPr/>
        </p:nvSpPr>
        <p:spPr bwMode="auto">
          <a:xfrm>
            <a:off x="46370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0" name="Line 29"/>
          <p:cNvSpPr>
            <a:spLocks noChangeShapeType="1"/>
          </p:cNvSpPr>
          <p:nvPr/>
        </p:nvSpPr>
        <p:spPr bwMode="auto">
          <a:xfrm>
            <a:off x="59324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1" name="Line 30"/>
          <p:cNvSpPr>
            <a:spLocks noChangeShapeType="1"/>
          </p:cNvSpPr>
          <p:nvPr/>
        </p:nvSpPr>
        <p:spPr bwMode="auto">
          <a:xfrm>
            <a:off x="72278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2" name="Line 31"/>
          <p:cNvSpPr>
            <a:spLocks noChangeShapeType="1"/>
          </p:cNvSpPr>
          <p:nvPr/>
        </p:nvSpPr>
        <p:spPr bwMode="auto">
          <a:xfrm>
            <a:off x="1741488" y="2470150"/>
            <a:ext cx="533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3" name="Line 32"/>
          <p:cNvSpPr>
            <a:spLocks noChangeShapeType="1"/>
          </p:cNvSpPr>
          <p:nvPr/>
        </p:nvSpPr>
        <p:spPr bwMode="auto">
          <a:xfrm>
            <a:off x="1970088" y="1250950"/>
            <a:ext cx="304800" cy="1752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4" name="Line 33"/>
          <p:cNvSpPr>
            <a:spLocks noChangeShapeType="1"/>
          </p:cNvSpPr>
          <p:nvPr/>
        </p:nvSpPr>
        <p:spPr bwMode="auto">
          <a:xfrm flipV="1">
            <a:off x="1970088" y="3155950"/>
            <a:ext cx="304800" cy="1981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5" name="Line 34"/>
          <p:cNvSpPr>
            <a:spLocks noChangeShapeType="1"/>
          </p:cNvSpPr>
          <p:nvPr/>
        </p:nvSpPr>
        <p:spPr bwMode="auto">
          <a:xfrm>
            <a:off x="8066088" y="3536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6" name="Line 35"/>
          <p:cNvSpPr>
            <a:spLocks noChangeShapeType="1"/>
          </p:cNvSpPr>
          <p:nvPr/>
        </p:nvSpPr>
        <p:spPr bwMode="auto">
          <a:xfrm>
            <a:off x="26558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7" name="Line 36"/>
          <p:cNvSpPr>
            <a:spLocks noChangeShapeType="1"/>
          </p:cNvSpPr>
          <p:nvPr/>
        </p:nvSpPr>
        <p:spPr bwMode="auto">
          <a:xfrm>
            <a:off x="41036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8" name="Line 37"/>
          <p:cNvSpPr>
            <a:spLocks noChangeShapeType="1"/>
          </p:cNvSpPr>
          <p:nvPr/>
        </p:nvSpPr>
        <p:spPr bwMode="auto">
          <a:xfrm>
            <a:off x="53228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9" name="Line 38"/>
          <p:cNvSpPr>
            <a:spLocks noChangeShapeType="1"/>
          </p:cNvSpPr>
          <p:nvPr/>
        </p:nvSpPr>
        <p:spPr bwMode="auto">
          <a:xfrm>
            <a:off x="65420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0" name="Line 39"/>
          <p:cNvSpPr>
            <a:spLocks noChangeShapeType="1"/>
          </p:cNvSpPr>
          <p:nvPr/>
        </p:nvSpPr>
        <p:spPr bwMode="auto">
          <a:xfrm>
            <a:off x="79136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1" name="Text Box 40"/>
          <p:cNvSpPr txBox="1">
            <a:spLocks noChangeArrowheads="1"/>
          </p:cNvSpPr>
          <p:nvPr/>
        </p:nvSpPr>
        <p:spPr bwMode="auto">
          <a:xfrm rot="10800000">
            <a:off x="474663" y="445135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2" name="Text Box 41"/>
          <p:cNvSpPr txBox="1">
            <a:spLocks noChangeArrowheads="1"/>
          </p:cNvSpPr>
          <p:nvPr/>
        </p:nvSpPr>
        <p:spPr bwMode="auto">
          <a:xfrm rot="10800000">
            <a:off x="474663" y="175260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3" name="Text Box 42"/>
          <p:cNvSpPr txBox="1">
            <a:spLocks noChangeArrowheads="1"/>
          </p:cNvSpPr>
          <p:nvPr/>
        </p:nvSpPr>
        <p:spPr bwMode="auto">
          <a:xfrm rot="10800000">
            <a:off x="474663" y="96838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4" name="Text Box 43"/>
          <p:cNvSpPr txBox="1">
            <a:spLocks noChangeArrowheads="1"/>
          </p:cNvSpPr>
          <p:nvPr/>
        </p:nvSpPr>
        <p:spPr bwMode="auto">
          <a:xfrm rot="10800000">
            <a:off x="2119313" y="3535363"/>
            <a:ext cx="428625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Tested Component </a:t>
            </a:r>
          </a:p>
        </p:txBody>
      </p:sp>
      <p:sp>
        <p:nvSpPr>
          <p:cNvPr id="38955" name="Text Box 44"/>
          <p:cNvSpPr txBox="1">
            <a:spLocks noChangeArrowheads="1"/>
          </p:cNvSpPr>
          <p:nvPr/>
        </p:nvSpPr>
        <p:spPr bwMode="auto">
          <a:xfrm rot="10800000">
            <a:off x="2074863" y="869950"/>
            <a:ext cx="42862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Tested Component </a:t>
            </a:r>
          </a:p>
        </p:txBody>
      </p:sp>
      <p:sp>
        <p:nvSpPr>
          <p:cNvPr id="38956" name="Text Box 47"/>
          <p:cNvSpPr txBox="1">
            <a:spLocks noChangeArrowheads="1"/>
          </p:cNvSpPr>
          <p:nvPr/>
        </p:nvSpPr>
        <p:spPr bwMode="auto">
          <a:xfrm>
            <a:off x="3851275" y="5373688"/>
            <a:ext cx="2952750" cy="482600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3366"/>
                </a:solidFill>
              </a:rPr>
              <a:t>System testing</a:t>
            </a:r>
          </a:p>
        </p:txBody>
      </p:sp>
      <p:sp>
        <p:nvSpPr>
          <p:cNvPr id="38957" name="Line 48"/>
          <p:cNvSpPr>
            <a:spLocks noChangeShapeType="1"/>
          </p:cNvSpPr>
          <p:nvPr/>
        </p:nvSpPr>
        <p:spPr bwMode="auto">
          <a:xfrm flipH="1" flipV="1">
            <a:off x="4067175" y="3500438"/>
            <a:ext cx="5048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8" name="Line 49"/>
          <p:cNvSpPr>
            <a:spLocks noChangeShapeType="1"/>
          </p:cNvSpPr>
          <p:nvPr/>
        </p:nvSpPr>
        <p:spPr bwMode="auto">
          <a:xfrm flipV="1">
            <a:off x="5003800" y="3500438"/>
            <a:ext cx="360363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9" name="Line 50"/>
          <p:cNvSpPr>
            <a:spLocks noChangeShapeType="1"/>
          </p:cNvSpPr>
          <p:nvPr/>
        </p:nvSpPr>
        <p:spPr bwMode="auto">
          <a:xfrm flipV="1">
            <a:off x="5364163" y="3500438"/>
            <a:ext cx="15843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60" name="Line 51"/>
          <p:cNvSpPr>
            <a:spLocks noChangeShapeType="1"/>
          </p:cNvSpPr>
          <p:nvPr/>
        </p:nvSpPr>
        <p:spPr bwMode="auto">
          <a:xfrm flipV="1">
            <a:off x="5867400" y="3500438"/>
            <a:ext cx="2376488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02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49C9A9-B561-439A-9F10-48903277E62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bg2"/>
                </a:solidFill>
                <a:sym typeface="Wingdings 2" panose="05020102010507070707" pitchFamily="18" charset="2"/>
              </a:rPr>
              <a:t>Change Control (</a:t>
            </a:r>
            <a:r>
              <a:rPr lang="zh-CN" altLang="en-US" b="1" dirty="0">
                <a:solidFill>
                  <a:schemeClr val="bg2"/>
                </a:solidFill>
                <a:sym typeface="Wingdings 2" panose="05020102010507070707" pitchFamily="18" charset="2"/>
              </a:rPr>
              <a:t>变更控制</a:t>
            </a:r>
            <a:r>
              <a:rPr lang="en-US" altLang="zh-CN" b="1" dirty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r>
              <a:rPr lang="zh-CN" altLang="en-US" b="1" dirty="0">
                <a:solidFill>
                  <a:schemeClr val="bg2"/>
                </a:solidFill>
                <a:sym typeface="Wingdings 2" panose="05020102010507070707" pitchFamily="18" charset="2"/>
              </a:rPr>
              <a:t>（主题：纳入配置管理）</a:t>
            </a:r>
            <a:endParaRPr lang="en-US" altLang="zh-CN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A: note: system testing ----find faults----correct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faults----change system (under the control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by configuration management team)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B: problem caused by the change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X: change any part of software----effect all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documents and all developers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Y: more developers make change----effect each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                          other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C: change control: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配置管理小组采取措施使不同开发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者各自修改后的版本统一为一个版本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.(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使开发者不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同时修改软件同一部分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或采取其他额外步骤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43D728-856B-4624-A6B7-770F27FF0CD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b="1"/>
              <a:t>4. Test team </a:t>
            </a:r>
          </a:p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 focus on: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A: unit and integration test----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large role</a:t>
            </a:r>
            <a:r>
              <a:rPr lang="en-US" altLang="zh-CN" b="1">
                <a:sym typeface="Wingdings 2" panose="05020102010507070707" pitchFamily="18" charset="2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                              </a:t>
            </a:r>
            <a:r>
              <a:rPr lang="en-US" altLang="zh-CN" b="1">
                <a:solidFill>
                  <a:srgbClr val="0000FF"/>
                </a:solidFill>
                <a:sym typeface="Wingdings 2" panose="05020102010507070707" pitchFamily="18" charset="2"/>
              </a:rPr>
              <a:t>developers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olidFill>
                  <a:schemeClr val="bg2"/>
                </a:solidFill>
                <a:sym typeface="Wingdings 2" panose="05020102010507070707" pitchFamily="18" charset="2"/>
              </a:rPr>
              <a:t>       B: function and performance test----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large role</a:t>
            </a:r>
            <a:r>
              <a:rPr lang="en-US" altLang="zh-CN" b="1">
                <a:solidFill>
                  <a:schemeClr val="bg2"/>
                </a:solidFill>
                <a:sym typeface="Wingdings 2" panose="05020102010507070707" pitchFamily="18" charset="2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                  </a:t>
            </a:r>
            <a:r>
              <a:rPr lang="en-US" altLang="zh-CN" b="1">
                <a:solidFill>
                  <a:srgbClr val="0000FF"/>
                </a:solidFill>
                <a:sym typeface="Wingdings 2" panose="05020102010507070707" pitchFamily="18" charset="2"/>
              </a:rPr>
              <a:t>developers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C: acceptance and installation test</a:t>
            </a:r>
            <a:r>
              <a:rPr lang="en-US" altLang="zh-CN" b="1">
                <a:latin typeface="Times New Roman" panose="02020603050405020304" pitchFamily="18" charset="0"/>
                <a:sym typeface="Wingdings 2" panose="05020102010507070707" pitchFamily="18" charset="2"/>
              </a:rPr>
              <a:t>–</a:t>
            </a:r>
            <a:r>
              <a:rPr lang="en-US" altLang="zh-CN" b="1">
                <a:sym typeface="Wingdings 2" panose="05020102010507070707" pitchFamily="18" charset="2"/>
              </a:rPr>
              <a:t> large role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                                       is 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customers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D: 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programmers</a:t>
            </a:r>
            <a:r>
              <a:rPr lang="en-US" altLang="zh-CN" b="1">
                <a:sym typeface="Wingdings 2" panose="05020102010507070707" pitchFamily="18" charset="2"/>
              </a:rPr>
              <a:t> can</a:t>
            </a:r>
            <a:r>
              <a:rPr lang="en-US" altLang="zh-CN" b="1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>
                <a:sym typeface="Wingdings 2" panose="05020102010507070707" pitchFamily="18" charset="2"/>
              </a:rPr>
              <a:t>t participate the testing of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                         his own modules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79F97-B9E5-44E1-A47D-C2836F1AC00C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 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several types (about testers)</a:t>
            </a:r>
            <a:r>
              <a:rPr lang="en-US" altLang="zh-CN" b="1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A: professional testers (who organize and run the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tests, include </a:t>
            </a:r>
            <a:r>
              <a:rPr lang="en-US" altLang="zh-CN" b="1">
                <a:solidFill>
                  <a:srgbClr val="0000FF"/>
                </a:solidFill>
                <a:sym typeface="Wingdings 2" panose="05020102010507070707" pitchFamily="18" charset="2"/>
              </a:rPr>
              <a:t>former</a:t>
            </a:r>
            <a:r>
              <a:rPr lang="en-US" altLang="zh-CN" b="1">
                <a:sym typeface="Wingdings 2" panose="05020102010507070707" pitchFamily="18" charset="2"/>
              </a:rPr>
              <a:t> analysts,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programmers, and designers) (P429)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B: analysts: ( who created requirement )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C: system designers (who understand SRS and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                propose solution)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D: configuration management specialists (who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     controls the changing of software)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E: users: to </a:t>
            </a:r>
            <a:r>
              <a:rPr lang="en-US" altLang="zh-CN" b="1" u="sng">
                <a:sym typeface="Wingdings 2" panose="05020102010507070707" pitchFamily="18" charset="2"/>
              </a:rPr>
              <a:t>evaluate</a:t>
            </a:r>
            <a:r>
              <a:rPr lang="en-US" altLang="zh-CN" b="1">
                <a:sym typeface="Wingdings 2" panose="05020102010507070707" pitchFamily="18" charset="2"/>
              </a:rPr>
              <a:t> issues that arise 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1447800" y="3657600"/>
            <a:ext cx="228600" cy="2209800"/>
          </a:xfrm>
          <a:prstGeom prst="leftBrace">
            <a:avLst>
              <a:gd name="adj1" fmla="val 80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C16BF2-68C3-48A3-8986-8720A4DAF08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/>
              <a:t>9.2 Function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Focus on:  A: function testing ----black box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         B: function testing ----based on &lt;SRS&gt;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1.Purpose and Roles</a:t>
            </a:r>
            <a:r>
              <a:rPr lang="zh-CN" altLang="en-US" b="1"/>
              <a:t>（目的和作用）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sym typeface="Wingdings 2" panose="05020102010507070707" pitchFamily="18" charset="2"/>
              </a:rPr>
              <a:t></a:t>
            </a:r>
            <a:r>
              <a:rPr lang="en-US" altLang="zh-CN" b="1" u="sng">
                <a:solidFill>
                  <a:srgbClr val="FF0066"/>
                </a:solidFill>
                <a:sym typeface="Wingdings 2" panose="05020102010507070707" pitchFamily="18" charset="2"/>
              </a:rPr>
              <a:t>function testing</a:t>
            </a:r>
            <a:r>
              <a:rPr lang="en-US" altLang="zh-CN" b="1">
                <a:sym typeface="Wingdings 2" panose="05020102010507070707" pitchFamily="18" charset="2"/>
              </a:rPr>
              <a:t> : test for functional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         requirement ( of &lt;SRS&gt;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sym typeface="Wingdings 2" panose="05020102010507070707" pitchFamily="18" charset="2"/>
              </a:rPr>
              <a:t></a:t>
            </a:r>
            <a:r>
              <a:rPr lang="en-US" altLang="zh-CN" b="1" u="sng">
                <a:solidFill>
                  <a:srgbClr val="FF0066"/>
                </a:solidFill>
                <a:sym typeface="Wingdings 2" panose="05020102010507070707" pitchFamily="18" charset="2"/>
              </a:rPr>
              <a:t>role</a:t>
            </a:r>
            <a:r>
              <a:rPr lang="en-US" altLang="zh-CN" b="1">
                <a:sym typeface="Wingdings 2" panose="05020102010507070707" pitchFamily="18" charset="2"/>
              </a:rPr>
              <a:t>:  have a high probability of finding a fault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(because one function testing only deal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with the small set of components)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example : water-monitoring system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----acknowledging change in dissolved oxygen,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temperature, acidity, radioactivity.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BDDEA-230F-4652-80D9-66453ED1BD5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altLang="zh-CN" b="1" dirty="0">
                <a:sym typeface="Wingdings 2" panose="05020102010507070707" pitchFamily="18" charset="2"/>
              </a:rPr>
              <a:t>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guidelines</a:t>
            </a:r>
            <a:r>
              <a:rPr lang="en-US" altLang="zh-CN" b="1" dirty="0">
                <a:sym typeface="Wingdings 2" panose="05020102010507070707" pitchFamily="18" charset="2"/>
              </a:rPr>
              <a:t> for </a:t>
            </a:r>
            <a:r>
              <a:rPr lang="en-US" altLang="zh-CN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function testing</a:t>
            </a:r>
            <a:r>
              <a:rPr lang="en-US" altLang="zh-CN" b="1" dirty="0">
                <a:sym typeface="Wingdings 2" panose="05020102010507070707" pitchFamily="18" charset="2"/>
              </a:rPr>
              <a:t> (P431</a:t>
            </a:r>
            <a:r>
              <a:rPr lang="en-US" altLang="zh-CN" b="1" dirty="0">
                <a:latin typeface="Times New Roman" panose="02020603050405020304" pitchFamily="18" charset="0"/>
                <a:sym typeface="Wingdings 2" panose="05020102010507070707" pitchFamily="18" charset="2"/>
              </a:rPr>
              <a:t>—</a:t>
            </a:r>
            <a:r>
              <a:rPr lang="en-US" altLang="zh-CN" b="1" dirty="0">
                <a:sym typeface="Wingdings 2" panose="05020102010507070707" pitchFamily="18" charset="2"/>
              </a:rPr>
              <a:t>6 dots) 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ym typeface="Wingdings 2" panose="05020102010507070707" pitchFamily="18" charset="2"/>
              </a:rPr>
              <a:t>      A: </a:t>
            </a:r>
            <a:r>
              <a:rPr lang="zh-CN" altLang="en-US" sz="2000" b="1" dirty="0">
                <a:sym typeface="Wingdings 2" panose="05020102010507070707" pitchFamily="18" charset="2"/>
              </a:rPr>
              <a:t>较高的查错概率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>
                <a:sym typeface="Wingdings 2" panose="05020102010507070707" pitchFamily="18" charset="2"/>
              </a:rPr>
              <a:t>B: </a:t>
            </a:r>
            <a:r>
              <a:rPr lang="zh-CN" altLang="en-US" sz="2000" b="1" dirty="0">
                <a:sym typeface="Wingdings 2" panose="05020102010507070707" pitchFamily="18" charset="2"/>
              </a:rPr>
              <a:t>独立的测试团队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>
                <a:sym typeface="Wingdings 2" panose="05020102010507070707" pitchFamily="18" charset="2"/>
              </a:rPr>
              <a:t>C: </a:t>
            </a:r>
            <a:r>
              <a:rPr lang="zh-CN" altLang="en-US" sz="2000" b="1" dirty="0">
                <a:sym typeface="Wingdings 2" panose="05020102010507070707" pitchFamily="18" charset="2"/>
              </a:rPr>
              <a:t>了解预期的输出结果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>
                <a:sym typeface="Wingdings 2" panose="05020102010507070707" pitchFamily="18" charset="2"/>
              </a:rPr>
              <a:t>D: </a:t>
            </a:r>
            <a:r>
              <a:rPr lang="zh-CN" altLang="en-US" sz="2000" b="1" dirty="0">
                <a:sym typeface="Wingdings 2" panose="05020102010507070707" pitchFamily="18" charset="2"/>
              </a:rPr>
              <a:t>对合法与非法的输入都予以测试（假设是弱健壮等价类）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>
                <a:sym typeface="Wingdings 2" panose="05020102010507070707" pitchFamily="18" charset="2"/>
              </a:rPr>
              <a:t>E: </a:t>
            </a:r>
            <a:r>
              <a:rPr lang="zh-CN" altLang="en-US" sz="2000" b="1" dirty="0">
                <a:sym typeface="Wingdings 2" panose="05020102010507070707" pitchFamily="18" charset="2"/>
              </a:rPr>
              <a:t>绝不能仅仅为了测试的方便而修改系统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>
                <a:sym typeface="Wingdings 2" panose="05020102010507070707" pitchFamily="18" charset="2"/>
              </a:rPr>
              <a:t>F: </a:t>
            </a:r>
            <a:r>
              <a:rPr lang="zh-CN" altLang="en-US" sz="2000" b="1" dirty="0">
                <a:sym typeface="Wingdings 2" panose="05020102010507070707" pitchFamily="18" charset="2"/>
              </a:rPr>
              <a:t>停止测试应该有前提条件</a:t>
            </a:r>
          </a:p>
          <a:p>
            <a:pPr lvl="1" eaLnBrk="1" hangingPunct="1">
              <a:lnSpc>
                <a:spcPts val="2300"/>
              </a:lnSpc>
            </a:pPr>
            <a:r>
              <a:rPr lang="zh-CN" altLang="en-US" b="1" dirty="0">
                <a:sym typeface="Wingdings 2" panose="05020102010507070707" pitchFamily="18" charset="2"/>
              </a:rPr>
              <a:t> 备注 </a:t>
            </a:r>
            <a:r>
              <a:rPr lang="en-US" altLang="zh-CN" sz="2000" b="1" dirty="0">
                <a:sym typeface="Wingdings 2" panose="05020102010507070707" pitchFamily="18" charset="2"/>
              </a:rPr>
              <a:t>A: </a:t>
            </a:r>
            <a:r>
              <a:rPr lang="zh-CN" altLang="en-US" sz="2000" b="1" dirty="0">
                <a:sym typeface="Wingdings 2" panose="05020102010507070707" pitchFamily="18" charset="2"/>
              </a:rPr>
              <a:t>功能测试是在谨慎的受控制状态下进行的；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zh-CN" altLang="en-US" sz="2000" b="1" dirty="0">
                <a:sym typeface="Wingdings 2" panose="05020102010507070707" pitchFamily="18" charset="2"/>
              </a:rPr>
              <a:t>                   </a:t>
            </a:r>
            <a:r>
              <a:rPr lang="en-US" altLang="zh-CN" sz="2000" b="1" dirty="0">
                <a:sym typeface="Wingdings 2" panose="05020102010507070707" pitchFamily="18" charset="2"/>
              </a:rPr>
              <a:t>B: </a:t>
            </a:r>
            <a:r>
              <a:rPr lang="zh-CN" altLang="en-US" sz="2000" b="1" dirty="0">
                <a:sym typeface="Wingdings 2" panose="05020102010507070707" pitchFamily="18" charset="2"/>
              </a:rPr>
              <a:t>由于一次测试一个功能，若需要，功能测试可以早于</a:t>
            </a:r>
            <a:endParaRPr lang="en-US" altLang="zh-CN" sz="2000" b="1" dirty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dirty="0">
                <a:sym typeface="Wingdings 2" panose="05020102010507070707" pitchFamily="18" charset="2"/>
              </a:rPr>
              <a:t>                        </a:t>
            </a:r>
            <a:r>
              <a:rPr lang="zh-CN" altLang="en-US" sz="2000" b="1" dirty="0">
                <a:sym typeface="Wingdings 2" panose="05020102010507070707" pitchFamily="18" charset="2"/>
              </a:rPr>
              <a:t>整个系统的集成来进行</a:t>
            </a:r>
            <a:r>
              <a:rPr lang="en-US" altLang="zh-CN" sz="2000" b="1" dirty="0">
                <a:sym typeface="Wingdings 2" panose="05020102010507070707" pitchFamily="18" charset="2"/>
              </a:rPr>
              <a:t>.(</a:t>
            </a:r>
            <a:r>
              <a:rPr lang="zh-CN" altLang="en-US" sz="2000" b="1" dirty="0">
                <a:sym typeface="Wingdings 2" panose="05020102010507070707" pitchFamily="18" charset="2"/>
              </a:rPr>
              <a:t>某些重要功能</a:t>
            </a:r>
            <a:r>
              <a:rPr lang="en-US" altLang="zh-CN" sz="2000" b="1" dirty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dirty="0">
                <a:sym typeface="Wingdings 2" panose="05020102010507070707" pitchFamily="18" charset="2"/>
              </a:rPr>
              <a:t>                   C: </a:t>
            </a:r>
            <a:r>
              <a:rPr lang="zh-CN" altLang="en-US" sz="2000" b="1" dirty="0">
                <a:sym typeface="Wingdings 2" panose="05020102010507070707" pitchFamily="18" charset="2"/>
              </a:rPr>
              <a:t>有时功能测试又称线程测试</a:t>
            </a:r>
            <a:r>
              <a:rPr lang="en-US" altLang="zh-CN" sz="2000" b="1" dirty="0">
                <a:sym typeface="Wingdings 2" panose="05020102010507070707" pitchFamily="18" charset="2"/>
              </a:rPr>
              <a:t>.  (</a:t>
            </a:r>
            <a:r>
              <a:rPr lang="zh-CN" altLang="en-US" sz="2000" b="1" dirty="0">
                <a:sym typeface="Wingdings 2" panose="05020102010507070707" pitchFamily="18" charset="2"/>
              </a:rPr>
              <a:t>线程</a:t>
            </a:r>
            <a:r>
              <a:rPr lang="en-US" altLang="zh-CN" sz="2000" b="1" dirty="0">
                <a:sym typeface="Wingdings 2" panose="05020102010507070707" pitchFamily="18" charset="2"/>
              </a:rPr>
              <a:t>: </a:t>
            </a:r>
            <a:r>
              <a:rPr lang="zh-CN" altLang="en-US" sz="2000" b="1" dirty="0">
                <a:sym typeface="Wingdings 2" panose="05020102010507070707" pitchFamily="18" charset="2"/>
              </a:rPr>
              <a:t>与一个功能相关联</a:t>
            </a:r>
            <a:endParaRPr lang="en-US" altLang="zh-CN" sz="2000" b="1" dirty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dirty="0">
                <a:sym typeface="Wingdings 2" panose="05020102010507070707" pitchFamily="18" charset="2"/>
              </a:rPr>
              <a:t>                        </a:t>
            </a:r>
            <a:r>
              <a:rPr lang="zh-CN" altLang="en-US" sz="2000" b="1" dirty="0">
                <a:sym typeface="Wingdings 2" panose="05020102010507070707" pitchFamily="18" charset="2"/>
              </a:rPr>
              <a:t>的动作集合</a:t>
            </a:r>
            <a:r>
              <a:rPr lang="en-US" altLang="zh-CN" sz="2000" b="1" dirty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lnSpc>
                <a:spcPts val="2300"/>
              </a:lnSpc>
            </a:pPr>
            <a:r>
              <a:rPr lang="en-US" altLang="zh-CN" b="1" dirty="0">
                <a:sym typeface="Wingdings 2" panose="05020102010507070707" pitchFamily="18" charset="2"/>
              </a:rPr>
              <a:t> developing test cases ( according &lt;SRS&gt; )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example : word processing system ( P431)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57BC5A-EB65-40E8-8744-4C55BACC787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ym typeface="Wingdings 2" panose="05020102010507070707" pitchFamily="18" charset="2"/>
              </a:rPr>
              <a:t>2. Cause-and-Effect Graphs (</a:t>
            </a:r>
            <a:r>
              <a:rPr lang="zh-CN" altLang="en-US" b="1">
                <a:sym typeface="Wingdings 2" panose="05020102010507070707" pitchFamily="18" charset="2"/>
              </a:rPr>
              <a:t>因果图</a:t>
            </a:r>
            <a:r>
              <a:rPr lang="en-US" altLang="zh-CN" b="1"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 </a:t>
            </a:r>
            <a:r>
              <a:rPr lang="zh-CN" altLang="en-US" sz="2400" b="1">
                <a:sym typeface="Wingdings 2" panose="05020102010507070707" pitchFamily="18" charset="2"/>
              </a:rPr>
              <a:t>说明</a:t>
            </a:r>
            <a:r>
              <a:rPr lang="en-US" altLang="zh-CN" sz="2400" b="1">
                <a:sym typeface="Wingdings 2" panose="05020102010507070707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A: </a:t>
            </a:r>
            <a:r>
              <a:rPr lang="zh-CN" altLang="en-US" sz="2400" b="1">
                <a:sym typeface="Wingdings 2" panose="05020102010507070707" pitchFamily="18" charset="2"/>
              </a:rPr>
              <a:t>功能测试的测试用例是由需求定义的功能说明部分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ym typeface="Wingdings 2" panose="05020102010507070707" pitchFamily="18" charset="2"/>
              </a:rPr>
              <a:t>              转化而来</a:t>
            </a:r>
            <a:r>
              <a:rPr lang="en-US" altLang="zh-CN" sz="2400" b="1"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B: </a:t>
            </a:r>
            <a:r>
              <a:rPr lang="zh-CN" altLang="en-US" sz="2400" b="1">
                <a:sym typeface="Wingdings 2" panose="05020102010507070707" pitchFamily="18" charset="2"/>
              </a:rPr>
              <a:t>测试用例不应产生冗余</a:t>
            </a:r>
            <a:r>
              <a:rPr lang="en-US" altLang="zh-CN" sz="2400" b="1"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     (the test cases should not redundant)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C: </a:t>
            </a:r>
            <a:r>
              <a:rPr lang="zh-CN" altLang="en-US" sz="2400" b="1">
                <a:sym typeface="Wingdings 2" panose="05020102010507070707" pitchFamily="18" charset="2"/>
              </a:rPr>
              <a:t>测试用例应能发现需求中不完整和不明确的方面</a:t>
            </a:r>
            <a:r>
              <a:rPr lang="en-US" altLang="zh-CN" sz="2400" b="1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 </a:t>
            </a:r>
            <a:r>
              <a:rPr lang="zh-CN" altLang="en-US" sz="2400" b="1">
                <a:sym typeface="Wingdings 2" panose="05020102010507070707" pitchFamily="18" charset="2"/>
              </a:rPr>
              <a:t>定义</a:t>
            </a:r>
            <a:r>
              <a:rPr lang="en-US" altLang="zh-CN" sz="2400" b="1">
                <a:sym typeface="Wingdings 2" panose="05020102010507070707" pitchFamily="18" charset="2"/>
              </a:rPr>
              <a:t>: </a:t>
            </a:r>
            <a:r>
              <a:rPr lang="zh-CN" altLang="en-US" sz="2400" b="1">
                <a:sym typeface="Wingdings 2" panose="05020102010507070707" pitchFamily="18" charset="2"/>
              </a:rPr>
              <a:t>需求中的</a:t>
            </a:r>
            <a:r>
              <a:rPr lang="en-US" altLang="zh-CN" sz="2400" b="1">
                <a:sym typeface="Wingdings 2" panose="05020102010507070707" pitchFamily="18" charset="2"/>
              </a:rPr>
              <a:t>INPUT</a:t>
            </a:r>
            <a:r>
              <a:rPr lang="zh-CN" altLang="en-US" sz="2400" b="1">
                <a:sym typeface="Wingdings 2" panose="05020102010507070707" pitchFamily="18" charset="2"/>
              </a:rPr>
              <a:t>称为原因</a:t>
            </a:r>
            <a:r>
              <a:rPr lang="en-US" altLang="zh-CN" sz="2400" b="1">
                <a:sym typeface="Wingdings 2" panose="05020102010507070707" pitchFamily="18" charset="2"/>
              </a:rPr>
              <a:t>,OUTPUT</a:t>
            </a:r>
            <a:r>
              <a:rPr lang="zh-CN" altLang="en-US" sz="2400" b="1">
                <a:sym typeface="Wingdings 2" panose="05020102010507070707" pitchFamily="18" charset="2"/>
              </a:rPr>
              <a:t>称为结果</a:t>
            </a:r>
            <a:r>
              <a:rPr lang="en-US" altLang="zh-CN" sz="2400" b="1">
                <a:sym typeface="Wingdings 2" panose="05020102010507070707" pitchFamily="18" charset="2"/>
              </a:rPr>
              <a:t>.</a:t>
            </a:r>
            <a:r>
              <a:rPr lang="zh-CN" altLang="en-US" sz="2400" b="1">
                <a:sym typeface="Wingdings 2" panose="05020102010507070707" pitchFamily="18" charset="2"/>
              </a:rPr>
              <a:t>反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sym typeface="Wingdings 2" panose="05020102010507070707" pitchFamily="18" charset="2"/>
              </a:rPr>
              <a:t>                   映这种因果关系的布尔逻辑图称为因果图</a:t>
            </a:r>
            <a:r>
              <a:rPr lang="en-US" altLang="zh-CN" sz="2400" b="1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</a:t>
            </a:r>
            <a:r>
              <a:rPr lang="zh-CN" altLang="en-US" sz="2400" b="1">
                <a:sym typeface="Wingdings 2" panose="05020102010507070707" pitchFamily="18" charset="2"/>
              </a:rPr>
              <a:t>基于因果图的测试用例产生过程</a:t>
            </a:r>
            <a:r>
              <a:rPr lang="en-US" altLang="zh-CN" sz="2400" b="1">
                <a:sym typeface="Wingdings 2" panose="05020102010507070707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      A: </a:t>
            </a:r>
            <a:r>
              <a:rPr lang="zh-CN" altLang="en-US" sz="2400" b="1">
                <a:sym typeface="Wingdings 2" panose="05020102010507070707" pitchFamily="18" charset="2"/>
              </a:rPr>
              <a:t>由布尔逻辑和约束条件产生因果图</a:t>
            </a:r>
            <a:r>
              <a:rPr lang="en-US" altLang="zh-CN" sz="2400" b="1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      B: </a:t>
            </a:r>
            <a:r>
              <a:rPr lang="zh-CN" altLang="en-US" sz="2400" b="1">
                <a:sym typeface="Wingdings 2" panose="05020102010507070707" pitchFamily="18" charset="2"/>
              </a:rPr>
              <a:t>将因果图转化为判定表</a:t>
            </a:r>
            <a:r>
              <a:rPr lang="en-US" altLang="zh-CN" sz="2400" b="1">
                <a:sym typeface="Wingdings 2" panose="05020102010507070707" pitchFamily="18" charset="2"/>
              </a:rPr>
              <a:t>. (decision table)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D450C2-E7A3-4951-8833-F5D2A77CD6D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C: </a:t>
            </a:r>
            <a:r>
              <a:rPr lang="zh-CN" altLang="en-US" sz="2400" b="1"/>
              <a:t>由判定表产生测试用例</a:t>
            </a:r>
            <a:r>
              <a:rPr lang="en-US" altLang="zh-CN" sz="2400" b="1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</a:t>
            </a:r>
            <a:r>
              <a:rPr lang="zh-CN" altLang="en-US" sz="2400" b="1"/>
              <a:t>产生因果图的步骤</a:t>
            </a:r>
            <a:r>
              <a:rPr lang="en-US" altLang="zh-CN" sz="2400" b="1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A: </a:t>
            </a:r>
            <a:r>
              <a:rPr lang="zh-CN" altLang="en-US" sz="2400" b="1"/>
              <a:t>将需求分解为各个单独的功能</a:t>
            </a:r>
            <a:r>
              <a:rPr lang="en-US" altLang="zh-CN" sz="2400" b="1"/>
              <a:t>. (</a:t>
            </a:r>
            <a:r>
              <a:rPr lang="en-US" altLang="zh-CN" sz="2000" b="1"/>
              <a:t>separated functions</a:t>
            </a:r>
            <a:r>
              <a:rPr lang="en-US" altLang="zh-CN" sz="2400" b="1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B: </a:t>
            </a:r>
            <a:r>
              <a:rPr lang="zh-CN" altLang="en-US" sz="2400" b="1"/>
              <a:t>每个功能分出原因和结果</a:t>
            </a:r>
            <a:r>
              <a:rPr lang="en-US" altLang="zh-CN" sz="2400" b="1"/>
              <a:t>. (cause + effect)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C: </a:t>
            </a:r>
            <a:r>
              <a:rPr lang="zh-CN" altLang="en-US" sz="2400" b="1"/>
              <a:t>中间节点 </a:t>
            </a:r>
            <a:r>
              <a:rPr lang="en-US" altLang="zh-CN" sz="2400" b="1"/>
              <a:t>(extra nodes) </a:t>
            </a:r>
            <a:r>
              <a:rPr lang="zh-CN" altLang="en-US" sz="2400" b="1"/>
              <a:t>的产生</a:t>
            </a:r>
            <a:r>
              <a:rPr lang="en-US" altLang="zh-CN" sz="2400" b="1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 Example: water-level monitoring system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A: analysis: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  </a:t>
            </a:r>
            <a:r>
              <a:rPr lang="en-US" altLang="zh-CN" sz="2400" b="1" u="sng">
                <a:solidFill>
                  <a:srgbClr val="0000FF"/>
                </a:solidFill>
                <a:sym typeface="Wingdings 2" panose="05020102010507070707" pitchFamily="18" charset="2"/>
              </a:rPr>
              <a:t>requirement</a:t>
            </a:r>
            <a:r>
              <a:rPr lang="en-US" altLang="zh-CN" sz="2400" b="1">
                <a:sym typeface="Wingdings 2" panose="05020102010507070707" pitchFamily="18" charset="2"/>
              </a:rPr>
              <a:t>: </a:t>
            </a:r>
            <a:r>
              <a:rPr lang="en-US" altLang="zh-CN" sz="2400" b="1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>
                <a:solidFill>
                  <a:schemeClr val="tx2"/>
                </a:solidFill>
                <a:sym typeface="Wingdings 2" panose="05020102010507070707" pitchFamily="18" charset="2"/>
              </a:rPr>
              <a:t>the system sends a message 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sym typeface="Wingdings 2" panose="05020102010507070707" pitchFamily="18" charset="2"/>
              </a:rPr>
              <a:t>              the dam operator about the safety of lake level</a:t>
            </a:r>
            <a:r>
              <a:rPr lang="en-US" altLang="zh-CN" sz="2400" b="1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  </a:t>
            </a:r>
            <a:r>
              <a:rPr lang="en-US" altLang="zh-CN" sz="2400" b="1" u="sng">
                <a:solidFill>
                  <a:srgbClr val="0000FF"/>
                </a:solidFill>
                <a:sym typeface="Wingdings 2" panose="05020102010507070707" pitchFamily="18" charset="2"/>
              </a:rPr>
              <a:t>Input:</a:t>
            </a:r>
            <a:r>
              <a:rPr lang="en-US" altLang="zh-CN" sz="2400" b="1">
                <a:sym typeface="Wingdings 2" panose="05020102010507070707" pitchFamily="18" charset="2"/>
              </a:rPr>
              <a:t> syntax of the function: LEVEL(A,B)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        </a:t>
            </a:r>
            <a:r>
              <a:rPr lang="en-US" altLang="zh-CN" sz="2400" b="1">
                <a:latin typeface="Times New Roman" panose="02020603050405020304" pitchFamily="18" charset="0"/>
                <a:sym typeface="Wingdings 2" panose="05020102010507070707" pitchFamily="18" charset="2"/>
              </a:rPr>
              <a:t>“</a:t>
            </a:r>
            <a:r>
              <a:rPr lang="en-US" altLang="zh-CN" sz="2400" b="1">
                <a:sym typeface="Wingdings 2" panose="050201020105070707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sym typeface="Wingdings 2" panose="05020102010507070707" pitchFamily="18" charset="2"/>
              </a:rPr>
              <a:t>”—</a:t>
            </a:r>
            <a:r>
              <a:rPr lang="en-US" altLang="zh-CN" sz="2400" b="1">
                <a:sym typeface="Wingdings 2" panose="05020102010507070707" pitchFamily="18" charset="2"/>
              </a:rPr>
              <a:t>height in meters of the water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        </a:t>
            </a:r>
            <a:r>
              <a:rPr lang="en-US" altLang="zh-CN" sz="2400" b="1">
                <a:latin typeface="Times New Roman" panose="02020603050405020304" pitchFamily="18" charset="0"/>
                <a:sym typeface="Wingdings 2" panose="05020102010507070707" pitchFamily="18" charset="2"/>
              </a:rPr>
              <a:t>“</a:t>
            </a:r>
            <a:r>
              <a:rPr lang="en-US" altLang="zh-CN" sz="2400" b="1">
                <a:sym typeface="Wingdings 2" panose="050201020105070707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>
                <a:sym typeface="Wingdings 2" panose="05020102010507070707" pitchFamily="18" charset="2"/>
              </a:rPr>
              <a:t>---the number of centimeters of rain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EF0ED2-A666-4375-98D1-BFDF0B03FF5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          </a:t>
            </a:r>
            <a:r>
              <a:rPr lang="en-US" altLang="zh-CN" sz="2400" b="1" u="sng">
                <a:solidFill>
                  <a:srgbClr val="0000FF"/>
                </a:solidFill>
              </a:rPr>
              <a:t>PROCESSING:</a:t>
            </a:r>
            <a:r>
              <a:rPr lang="en-US" altLang="zh-CN" sz="2400" b="1">
                <a:solidFill>
                  <a:srgbClr val="000000"/>
                </a:solidFill>
              </a:rPr>
              <a:t>  The function calculates whether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                        the water level is within a safe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                        range, is too high, or is too low. </a:t>
            </a:r>
            <a:endParaRPr lang="en-US" altLang="zh-CN" sz="2400" b="1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sym typeface="Wingdings 2" panose="05020102010507070707" pitchFamily="18" charset="2"/>
              </a:rPr>
              <a:t>          </a:t>
            </a:r>
            <a:r>
              <a:rPr lang="en-US" altLang="zh-CN" sz="2400" b="1" u="sng">
                <a:solidFill>
                  <a:srgbClr val="0000FF"/>
                </a:solidFill>
                <a:sym typeface="Wingdings 2" panose="05020102010507070707" pitchFamily="18" charset="2"/>
              </a:rPr>
              <a:t>output</a:t>
            </a:r>
            <a:r>
              <a:rPr lang="en-US" altLang="zh-CN" sz="2400" b="1">
                <a:sym typeface="Wingdings 2" panose="05020102010507070707" pitchFamily="18" charset="2"/>
              </a:rPr>
              <a:t>: result of level(A,B): 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   </a:t>
            </a:r>
            <a:r>
              <a:rPr lang="en-US" altLang="zh-CN" sz="2400" b="1">
                <a:solidFill>
                  <a:srgbClr val="000000"/>
                </a:solidFill>
              </a:rPr>
              <a:t>The screen shows one of the following messages: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</a:rPr>
              <a:t>“LEVEL = SAFE”, when the result is safe or low. </a:t>
            </a:r>
            <a:endParaRPr lang="en-US" altLang="zh-CN" sz="2400" b="1"/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</a:rPr>
              <a:t>“LEVEL = HIGH”, when the result is high.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</a:rPr>
              <a:t>“INVALID SYNTAX”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depending on the result of the calculation.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7BAFB9-676C-4CFF-B354-AD77CA79166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B: cause-and-effect graph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</a:t>
            </a:r>
            <a:r>
              <a:rPr lang="en-US" altLang="zh-CN" sz="2400" b="1" u="sng">
                <a:solidFill>
                  <a:srgbClr val="0000FF"/>
                </a:solidFill>
                <a:sym typeface="Wingdings 2" panose="05020102010507070707" pitchFamily="18" charset="2"/>
              </a:rPr>
              <a:t>causes:</a:t>
            </a:r>
            <a:r>
              <a:rPr lang="en-US" altLang="zh-CN" sz="2400" b="1">
                <a:sym typeface="Wingdings 2" panose="05020102010507070707" pitchFamily="18" charset="2"/>
              </a:rPr>
              <a:t> 5 (P399)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1.The first five characters of the command “LEVEL”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2.The command contains exactly two parameters separated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 by a comma and enclosed in parentheses.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3.The parameters A and B are real numbers such that the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 water level is calculated to be LOW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4.The parameters A and B are real numbers such that the 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water level is calculated to be SAFE.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5.The parameters A and B are real numbers such that the 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   water level is calculated to be HIGH.</a:t>
            </a:r>
            <a:endParaRPr lang="en-US" altLang="zh-CN" sz="2000" b="1">
              <a:sym typeface="Wingdings 2" panose="05020102010507070707" pitchFamily="18" charset="2"/>
            </a:endParaRPr>
          </a:p>
          <a:p>
            <a:pPr marL="533400" indent="-533400" eaLnBrk="1" hangingPunct="1"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EACFEC-96AD-4ED5-9B43-A10DD25C409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</a:t>
            </a:r>
            <a:r>
              <a:rPr lang="en-US" altLang="zh-CN" sz="2400" b="1" u="sng">
                <a:solidFill>
                  <a:srgbClr val="0000FF"/>
                </a:solidFill>
                <a:sym typeface="Wingdings 2" panose="05020102010507070707" pitchFamily="18" charset="2"/>
              </a:rPr>
              <a:t>effects</a:t>
            </a:r>
            <a:r>
              <a:rPr lang="en-US" altLang="zh-CN" sz="2400" b="1">
                <a:sym typeface="Wingdings 2" panose="05020102010507070707" pitchFamily="18" charset="2"/>
              </a:rPr>
              <a:t>: 3 (P399)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</a:t>
            </a:r>
            <a:r>
              <a:rPr lang="en-US" altLang="zh-CN" sz="2000" b="1">
                <a:solidFill>
                  <a:schemeClr val="bg2"/>
                </a:solidFill>
              </a:rPr>
              <a:t>1.The message “LEVEL = SAFE” is displayed on the screen.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             2.The message “LEVEL = HIGH” is displayed on the screen.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             3.The message “LNVALID SYNTAX” is printed out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</a:t>
            </a:r>
            <a:r>
              <a:rPr lang="en-US" altLang="zh-CN" sz="2400" b="1" u="sng">
                <a:solidFill>
                  <a:srgbClr val="0000FF"/>
                </a:solidFill>
                <a:sym typeface="Wingdings 2" panose="05020102010507070707" pitchFamily="18" charset="2"/>
              </a:rPr>
              <a:t>intermediate nodes</a:t>
            </a:r>
            <a:r>
              <a:rPr lang="en-US" altLang="zh-CN" sz="2400" b="1">
                <a:sym typeface="Wingdings 2" panose="05020102010507070707" pitchFamily="18" charset="2"/>
              </a:rPr>
              <a:t>: 2    (P399)   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>
                <a:sym typeface="Wingdings 2" panose="05020102010507070707" pitchFamily="18" charset="2"/>
              </a:rPr>
              <a:t>             </a:t>
            </a:r>
            <a:r>
              <a:rPr lang="en-US" altLang="zh-CN" sz="2000" b="1">
                <a:sym typeface="Wingdings 2" panose="05020102010507070707" pitchFamily="18" charset="2"/>
              </a:rPr>
              <a:t>1.</a:t>
            </a:r>
            <a:r>
              <a:rPr lang="en-US" altLang="zh-CN" sz="2000" b="1">
                <a:solidFill>
                  <a:srgbClr val="000000"/>
                </a:solidFill>
              </a:rPr>
              <a:t>The command is syntactically valid.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       2.The operands are syntactically valid.</a:t>
            </a:r>
            <a:endParaRPr lang="en-US" altLang="zh-CN" sz="2000" b="1">
              <a:sym typeface="Wingdings 2" panose="05020102010507070707" pitchFamily="18" charset="2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</a:t>
            </a:r>
            <a:r>
              <a:rPr lang="en-US" altLang="zh-CN" sz="2400" b="1" u="sng">
                <a:solidFill>
                  <a:srgbClr val="0000FF"/>
                </a:solidFill>
                <a:sym typeface="Wingdings 2" panose="05020102010507070707" pitchFamily="18" charset="2"/>
              </a:rPr>
              <a:t>C-and-E: </a:t>
            </a:r>
            <a:r>
              <a:rPr lang="en-US" altLang="zh-CN" sz="2400" b="1">
                <a:sym typeface="Wingdings 2" panose="05020102010507070707" pitchFamily="18" charset="2"/>
              </a:rPr>
              <a:t>-------- fig9.5 (P399)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C: decision table:  table9.2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D: advantage of C-and-E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>
                <a:sym typeface="Wingdings 2" panose="05020102010507070707" pitchFamily="18" charset="2"/>
              </a:rPr>
              <a:t>          disadvantage of C-and-E  </a:t>
            </a:r>
            <a:endParaRPr lang="en-US" altLang="zh-CN"/>
          </a:p>
          <a:p>
            <a:pPr marL="533400" indent="-533400" eaLnBrk="1" hangingPunct="1"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92AE3A-01C6-415F-8014-38697699655A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534988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675"/>
            <a:ext cx="8001000" cy="5013325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9.1 Principles (</a:t>
            </a:r>
            <a:r>
              <a:rPr lang="zh-CN" altLang="en-US" sz="3200" b="1" dirty="0"/>
              <a:t>原理</a:t>
            </a:r>
            <a:r>
              <a:rPr lang="en-US" altLang="zh-CN" sz="3200" b="1" dirty="0"/>
              <a:t>) of System Testing</a:t>
            </a:r>
          </a:p>
          <a:p>
            <a:pPr eaLnBrk="1" hangingPunct="1">
              <a:buFontTx/>
              <a:buNone/>
            </a:pPr>
            <a:r>
              <a:rPr lang="en-US" altLang="zh-CN" sz="3200" dirty="0"/>
              <a:t>    </a:t>
            </a:r>
            <a:r>
              <a:rPr lang="en-US" altLang="zh-CN" sz="2400" b="1" dirty="0"/>
              <a:t>Focus A: The </a:t>
            </a:r>
            <a:r>
              <a:rPr lang="en-US" altLang="zh-CN" sz="2400" b="1" u="sng" dirty="0"/>
              <a:t>objective of unit and integration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------ensure the code</a:t>
            </a:r>
            <a:r>
              <a:rPr lang="en-US" altLang="zh-CN" sz="3200" dirty="0"/>
              <a:t> </a:t>
            </a:r>
            <a:r>
              <a:rPr lang="en-US" altLang="zh-CN" sz="2400" b="1" dirty="0"/>
              <a:t>implemented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                          </a:t>
            </a:r>
            <a:r>
              <a:rPr lang="en-US" altLang="zh-CN" sz="2400" b="1" dirty="0"/>
              <a:t>the </a:t>
            </a:r>
            <a:r>
              <a:rPr lang="en-US" altLang="zh-CN" sz="2400" b="1" u="sng" dirty="0"/>
              <a:t>design</a:t>
            </a:r>
            <a:r>
              <a:rPr lang="en-US" altLang="zh-CN" sz="2400" b="1" dirty="0"/>
              <a:t> properly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 (</a:t>
            </a:r>
            <a:r>
              <a:rPr lang="zh-CN" altLang="en-US" sz="2400" b="1" dirty="0"/>
              <a:t>程序员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测试者满足设计师的设计要求</a:t>
            </a:r>
            <a:r>
              <a:rPr lang="en-US" altLang="zh-CN" sz="2400" b="1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B: The </a:t>
            </a:r>
            <a:r>
              <a:rPr lang="en-US" altLang="zh-CN" sz="2400" b="1" u="sng" dirty="0"/>
              <a:t>objective of system testing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------ensure the </a:t>
            </a:r>
            <a:r>
              <a:rPr lang="en-US" altLang="zh-CN" sz="2400" b="1" u="sng" dirty="0"/>
              <a:t>customer wants</a:t>
            </a:r>
            <a:r>
              <a:rPr lang="en-US" altLang="zh-CN" sz="2400" b="1" dirty="0"/>
              <a:t> it to do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 (</a:t>
            </a:r>
            <a:r>
              <a:rPr lang="zh-CN" altLang="en-US" sz="2400" b="1" dirty="0"/>
              <a:t>开发团队确保系统满足客户的需求</a:t>
            </a:r>
            <a:r>
              <a:rPr lang="en-US" altLang="zh-CN" sz="2400" b="1" dirty="0"/>
              <a:t>)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4572000" y="6092825"/>
            <a:ext cx="3275013" cy="576263"/>
          </a:xfrm>
          <a:prstGeom prst="wedgeRoundRectCallout">
            <a:avLst>
              <a:gd name="adj1" fmla="val 52616"/>
              <a:gd name="adj2" fmla="val -113361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软件的最终要求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15EE55-3D77-423D-9311-B0325FCCAD3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4025"/>
            <a:ext cx="533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EB0FFB-3AD2-401C-9A2A-5C071641A49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438400"/>
            <a:ext cx="8353425" cy="4114800"/>
            <a:chOff x="18" y="192"/>
            <a:chExt cx="5742" cy="2352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863" y="192"/>
              <a:ext cx="48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Table 9.2.  Decision table for cause-and-effect graph.</a:t>
              </a:r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1234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1</a:t>
              </a: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187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2</a:t>
              </a: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3147" y="528"/>
              <a:ext cx="6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3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4101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4</a:t>
              </a:r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5059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5</a:t>
              </a:r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18" y="540"/>
              <a:ext cx="958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976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995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1934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1953" y="540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2889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2908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847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865" y="540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5" name="Rectangle 20"/>
            <p:cNvSpPr>
              <a:spLocks noChangeArrowheads="1"/>
            </p:cNvSpPr>
            <p:nvPr/>
          </p:nvSpPr>
          <p:spPr bwMode="auto">
            <a:xfrm>
              <a:off x="4802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4820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7" name="Rectangle 22"/>
            <p:cNvSpPr>
              <a:spLocks noChangeArrowheads="1"/>
            </p:cNvSpPr>
            <p:nvPr/>
          </p:nvSpPr>
          <p:spPr bwMode="auto">
            <a:xfrm>
              <a:off x="26" y="768"/>
              <a:ext cx="80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1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71" y="768"/>
              <a:ext cx="1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69" name="Rectangle 24"/>
            <p:cNvSpPr>
              <a:spLocks noChangeArrowheads="1"/>
            </p:cNvSpPr>
            <p:nvPr/>
          </p:nvSpPr>
          <p:spPr bwMode="auto">
            <a:xfrm>
              <a:off x="2325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82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4226" y="768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5196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18" y="807"/>
              <a:ext cx="958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4" name="Rectangle 29"/>
            <p:cNvSpPr>
              <a:spLocks noChangeArrowheads="1"/>
            </p:cNvSpPr>
            <p:nvPr/>
          </p:nvSpPr>
          <p:spPr bwMode="auto">
            <a:xfrm>
              <a:off x="986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5" name="Rectangle 30"/>
            <p:cNvSpPr>
              <a:spLocks noChangeArrowheads="1"/>
            </p:cNvSpPr>
            <p:nvPr/>
          </p:nvSpPr>
          <p:spPr bwMode="auto">
            <a:xfrm>
              <a:off x="1934" y="714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1943" y="807"/>
              <a:ext cx="945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2889" y="807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8" name="Rectangle 33"/>
            <p:cNvSpPr>
              <a:spLocks noChangeArrowheads="1"/>
            </p:cNvSpPr>
            <p:nvPr/>
          </p:nvSpPr>
          <p:spPr bwMode="auto">
            <a:xfrm>
              <a:off x="2898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9" name="Rectangle 34"/>
            <p:cNvSpPr>
              <a:spLocks noChangeArrowheads="1"/>
            </p:cNvSpPr>
            <p:nvPr/>
          </p:nvSpPr>
          <p:spPr bwMode="auto">
            <a:xfrm>
              <a:off x="3856" y="807"/>
              <a:ext cx="945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0" name="Rectangle 35"/>
            <p:cNvSpPr>
              <a:spLocks noChangeArrowheads="1"/>
            </p:cNvSpPr>
            <p:nvPr/>
          </p:nvSpPr>
          <p:spPr bwMode="auto">
            <a:xfrm>
              <a:off x="4802" y="714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1" name="Rectangle 36"/>
            <p:cNvSpPr>
              <a:spLocks noChangeArrowheads="1"/>
            </p:cNvSpPr>
            <p:nvPr/>
          </p:nvSpPr>
          <p:spPr bwMode="auto">
            <a:xfrm>
              <a:off x="4811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2" name="Rectangle 37"/>
            <p:cNvSpPr>
              <a:spLocks noChangeArrowheads="1"/>
            </p:cNvSpPr>
            <p:nvPr/>
          </p:nvSpPr>
          <p:spPr bwMode="auto">
            <a:xfrm>
              <a:off x="26" y="960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2</a:t>
              </a:r>
            </a:p>
          </p:txBody>
        </p:sp>
        <p:sp>
          <p:nvSpPr>
            <p:cNvPr id="31783" name="Rectangle 38"/>
            <p:cNvSpPr>
              <a:spLocks noChangeArrowheads="1"/>
            </p:cNvSpPr>
            <p:nvPr/>
          </p:nvSpPr>
          <p:spPr bwMode="auto">
            <a:xfrm>
              <a:off x="1371" y="960"/>
              <a:ext cx="19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4" name="Rectangle 39"/>
            <p:cNvSpPr>
              <a:spLocks noChangeArrowheads="1"/>
            </p:cNvSpPr>
            <p:nvPr/>
          </p:nvSpPr>
          <p:spPr bwMode="auto">
            <a:xfrm>
              <a:off x="2325" y="960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5" name="Rectangle 40"/>
            <p:cNvSpPr>
              <a:spLocks noChangeArrowheads="1"/>
            </p:cNvSpPr>
            <p:nvPr/>
          </p:nvSpPr>
          <p:spPr bwMode="auto">
            <a:xfrm>
              <a:off x="3282" y="960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6" name="Rectangle 41"/>
            <p:cNvSpPr>
              <a:spLocks noChangeArrowheads="1"/>
            </p:cNvSpPr>
            <p:nvPr/>
          </p:nvSpPr>
          <p:spPr bwMode="auto">
            <a:xfrm>
              <a:off x="4214" y="960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5183" y="960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26" y="1152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3</a:t>
              </a:r>
            </a:p>
          </p:txBody>
        </p:sp>
        <p:sp>
          <p:nvSpPr>
            <p:cNvPr id="31789" name="Rectangle 44"/>
            <p:cNvSpPr>
              <a:spLocks noChangeArrowheads="1"/>
            </p:cNvSpPr>
            <p:nvPr/>
          </p:nvSpPr>
          <p:spPr bwMode="auto">
            <a:xfrm>
              <a:off x="1371" y="1152"/>
              <a:ext cx="19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90" name="Rectangle 45"/>
            <p:cNvSpPr>
              <a:spLocks noChangeArrowheads="1"/>
            </p:cNvSpPr>
            <p:nvPr/>
          </p:nvSpPr>
          <p:spPr bwMode="auto">
            <a:xfrm>
              <a:off x="2313" y="1152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1" name="Rectangle 46"/>
            <p:cNvSpPr>
              <a:spLocks noChangeArrowheads="1"/>
            </p:cNvSpPr>
            <p:nvPr/>
          </p:nvSpPr>
          <p:spPr bwMode="auto">
            <a:xfrm>
              <a:off x="3271" y="1152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214" y="1152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5171" y="1152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4" name="Rectangle 49"/>
            <p:cNvSpPr>
              <a:spLocks noChangeArrowheads="1"/>
            </p:cNvSpPr>
            <p:nvPr/>
          </p:nvSpPr>
          <p:spPr bwMode="auto">
            <a:xfrm>
              <a:off x="26" y="1344"/>
              <a:ext cx="80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4</a:t>
              </a:r>
            </a:p>
          </p:txBody>
        </p:sp>
        <p:sp>
          <p:nvSpPr>
            <p:cNvPr id="31795" name="Rectangle 50"/>
            <p:cNvSpPr>
              <a:spLocks noChangeArrowheads="1"/>
            </p:cNvSpPr>
            <p:nvPr/>
          </p:nvSpPr>
          <p:spPr bwMode="auto">
            <a:xfrm>
              <a:off x="1358" y="1344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6" name="Rectangle 51"/>
            <p:cNvSpPr>
              <a:spLocks noChangeArrowheads="1"/>
            </p:cNvSpPr>
            <p:nvPr/>
          </p:nvSpPr>
          <p:spPr bwMode="auto">
            <a:xfrm>
              <a:off x="2325" y="1344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97" name="Rectangle 52"/>
            <p:cNvSpPr>
              <a:spLocks noChangeArrowheads="1"/>
            </p:cNvSpPr>
            <p:nvPr/>
          </p:nvSpPr>
          <p:spPr bwMode="auto">
            <a:xfrm>
              <a:off x="3271" y="1344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8" name="Rectangle 53"/>
            <p:cNvSpPr>
              <a:spLocks noChangeArrowheads="1"/>
            </p:cNvSpPr>
            <p:nvPr/>
          </p:nvSpPr>
          <p:spPr bwMode="auto">
            <a:xfrm>
              <a:off x="4214" y="1344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9" name="Rectangle 54"/>
            <p:cNvSpPr>
              <a:spLocks noChangeArrowheads="1"/>
            </p:cNvSpPr>
            <p:nvPr/>
          </p:nvSpPr>
          <p:spPr bwMode="auto">
            <a:xfrm>
              <a:off x="5171" y="1344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0" name="Rectangle 55"/>
            <p:cNvSpPr>
              <a:spLocks noChangeArrowheads="1"/>
            </p:cNvSpPr>
            <p:nvPr/>
          </p:nvSpPr>
          <p:spPr bwMode="auto">
            <a:xfrm>
              <a:off x="26" y="1536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5</a:t>
              </a:r>
            </a:p>
          </p:txBody>
        </p:sp>
        <p:sp>
          <p:nvSpPr>
            <p:cNvPr id="31801" name="Rectangle 56"/>
            <p:cNvSpPr>
              <a:spLocks noChangeArrowheads="1"/>
            </p:cNvSpPr>
            <p:nvPr/>
          </p:nvSpPr>
          <p:spPr bwMode="auto">
            <a:xfrm>
              <a:off x="1358" y="153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802" name="Rectangle 57"/>
            <p:cNvSpPr>
              <a:spLocks noChangeArrowheads="1"/>
            </p:cNvSpPr>
            <p:nvPr/>
          </p:nvSpPr>
          <p:spPr bwMode="auto">
            <a:xfrm>
              <a:off x="2313" y="153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803" name="Rectangle 58"/>
            <p:cNvSpPr>
              <a:spLocks noChangeArrowheads="1"/>
            </p:cNvSpPr>
            <p:nvPr/>
          </p:nvSpPr>
          <p:spPr bwMode="auto">
            <a:xfrm>
              <a:off x="3282" y="1536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804" name="Rectangle 59"/>
            <p:cNvSpPr>
              <a:spLocks noChangeArrowheads="1"/>
            </p:cNvSpPr>
            <p:nvPr/>
          </p:nvSpPr>
          <p:spPr bwMode="auto">
            <a:xfrm>
              <a:off x="4214" y="153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5" name="Rectangle 60"/>
            <p:cNvSpPr>
              <a:spLocks noChangeArrowheads="1"/>
            </p:cNvSpPr>
            <p:nvPr/>
          </p:nvSpPr>
          <p:spPr bwMode="auto">
            <a:xfrm>
              <a:off x="5171" y="153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6" name="Rectangle 61"/>
            <p:cNvSpPr>
              <a:spLocks noChangeArrowheads="1"/>
            </p:cNvSpPr>
            <p:nvPr/>
          </p:nvSpPr>
          <p:spPr bwMode="auto">
            <a:xfrm>
              <a:off x="26" y="1776"/>
              <a:ext cx="7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1</a:t>
              </a:r>
            </a:p>
          </p:txBody>
        </p:sp>
        <p:sp>
          <p:nvSpPr>
            <p:cNvPr id="31807" name="Rectangle 62"/>
            <p:cNvSpPr>
              <a:spLocks noChangeArrowheads="1"/>
            </p:cNvSpPr>
            <p:nvPr/>
          </p:nvSpPr>
          <p:spPr bwMode="auto">
            <a:xfrm>
              <a:off x="1358" y="177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08" name="Rectangle 63"/>
            <p:cNvSpPr>
              <a:spLocks noChangeArrowheads="1"/>
            </p:cNvSpPr>
            <p:nvPr/>
          </p:nvSpPr>
          <p:spPr bwMode="auto">
            <a:xfrm>
              <a:off x="2313" y="177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09" name="Rectangle 64"/>
            <p:cNvSpPr>
              <a:spLocks noChangeArrowheads="1"/>
            </p:cNvSpPr>
            <p:nvPr/>
          </p:nvSpPr>
          <p:spPr bwMode="auto">
            <a:xfrm>
              <a:off x="3258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0" name="Rectangle 65"/>
            <p:cNvSpPr>
              <a:spLocks noChangeArrowheads="1"/>
            </p:cNvSpPr>
            <p:nvPr/>
          </p:nvSpPr>
          <p:spPr bwMode="auto">
            <a:xfrm>
              <a:off x="4214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1" name="Rectangle 66"/>
            <p:cNvSpPr>
              <a:spLocks noChangeArrowheads="1"/>
            </p:cNvSpPr>
            <p:nvPr/>
          </p:nvSpPr>
          <p:spPr bwMode="auto">
            <a:xfrm>
              <a:off x="5171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2" name="Rectangle 67"/>
            <p:cNvSpPr>
              <a:spLocks noChangeArrowheads="1"/>
            </p:cNvSpPr>
            <p:nvPr/>
          </p:nvSpPr>
          <p:spPr bwMode="auto">
            <a:xfrm>
              <a:off x="26" y="2016"/>
              <a:ext cx="77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2</a:t>
              </a:r>
            </a:p>
          </p:txBody>
        </p:sp>
        <p:sp>
          <p:nvSpPr>
            <p:cNvPr id="31813" name="Rectangle 68"/>
            <p:cNvSpPr>
              <a:spLocks noChangeArrowheads="1"/>
            </p:cNvSpPr>
            <p:nvPr/>
          </p:nvSpPr>
          <p:spPr bwMode="auto">
            <a:xfrm>
              <a:off x="1346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4" name="Rectangle 69"/>
            <p:cNvSpPr>
              <a:spLocks noChangeArrowheads="1"/>
            </p:cNvSpPr>
            <p:nvPr/>
          </p:nvSpPr>
          <p:spPr bwMode="auto">
            <a:xfrm>
              <a:off x="2300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5" name="Rectangle 70"/>
            <p:cNvSpPr>
              <a:spLocks noChangeArrowheads="1"/>
            </p:cNvSpPr>
            <p:nvPr/>
          </p:nvSpPr>
          <p:spPr bwMode="auto">
            <a:xfrm>
              <a:off x="3271" y="201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16" name="Rectangle 71"/>
            <p:cNvSpPr>
              <a:spLocks noChangeArrowheads="1"/>
            </p:cNvSpPr>
            <p:nvPr/>
          </p:nvSpPr>
          <p:spPr bwMode="auto">
            <a:xfrm>
              <a:off x="4214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7" name="Rectangle 72"/>
            <p:cNvSpPr>
              <a:spLocks noChangeArrowheads="1"/>
            </p:cNvSpPr>
            <p:nvPr/>
          </p:nvSpPr>
          <p:spPr bwMode="auto">
            <a:xfrm>
              <a:off x="5171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8" name="Rectangle 73"/>
            <p:cNvSpPr>
              <a:spLocks noChangeArrowheads="1"/>
            </p:cNvSpPr>
            <p:nvPr/>
          </p:nvSpPr>
          <p:spPr bwMode="auto">
            <a:xfrm>
              <a:off x="26" y="2256"/>
              <a:ext cx="7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3</a:t>
              </a:r>
            </a:p>
          </p:txBody>
        </p:sp>
        <p:sp>
          <p:nvSpPr>
            <p:cNvPr id="31819" name="Rectangle 74"/>
            <p:cNvSpPr>
              <a:spLocks noChangeArrowheads="1"/>
            </p:cNvSpPr>
            <p:nvPr/>
          </p:nvSpPr>
          <p:spPr bwMode="auto">
            <a:xfrm>
              <a:off x="1346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0" name="Rectangle 75"/>
            <p:cNvSpPr>
              <a:spLocks noChangeArrowheads="1"/>
            </p:cNvSpPr>
            <p:nvPr/>
          </p:nvSpPr>
          <p:spPr bwMode="auto">
            <a:xfrm>
              <a:off x="2300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1" name="Rectangle 76"/>
            <p:cNvSpPr>
              <a:spLocks noChangeArrowheads="1"/>
            </p:cNvSpPr>
            <p:nvPr/>
          </p:nvSpPr>
          <p:spPr bwMode="auto">
            <a:xfrm>
              <a:off x="3258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2" name="Rectangle 77"/>
            <p:cNvSpPr>
              <a:spLocks noChangeArrowheads="1"/>
            </p:cNvSpPr>
            <p:nvPr/>
          </p:nvSpPr>
          <p:spPr bwMode="auto">
            <a:xfrm>
              <a:off x="4226" y="225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23" name="Rectangle 78"/>
            <p:cNvSpPr>
              <a:spLocks noChangeArrowheads="1"/>
            </p:cNvSpPr>
            <p:nvPr/>
          </p:nvSpPr>
          <p:spPr bwMode="auto">
            <a:xfrm>
              <a:off x="5183" y="225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24" name="Rectangle 79"/>
            <p:cNvSpPr>
              <a:spLocks noChangeArrowheads="1"/>
            </p:cNvSpPr>
            <p:nvPr/>
          </p:nvSpPr>
          <p:spPr bwMode="auto">
            <a:xfrm>
              <a:off x="18" y="2525"/>
              <a:ext cx="958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5" name="Rectangle 80"/>
            <p:cNvSpPr>
              <a:spLocks noChangeArrowheads="1"/>
            </p:cNvSpPr>
            <p:nvPr/>
          </p:nvSpPr>
          <p:spPr bwMode="auto">
            <a:xfrm>
              <a:off x="976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6" name="Rectangle 81"/>
            <p:cNvSpPr>
              <a:spLocks noChangeArrowheads="1"/>
            </p:cNvSpPr>
            <p:nvPr/>
          </p:nvSpPr>
          <p:spPr bwMode="auto">
            <a:xfrm>
              <a:off x="995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7" name="Rectangle 82"/>
            <p:cNvSpPr>
              <a:spLocks noChangeArrowheads="1"/>
            </p:cNvSpPr>
            <p:nvPr/>
          </p:nvSpPr>
          <p:spPr bwMode="auto">
            <a:xfrm>
              <a:off x="1934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8" name="Rectangle 83"/>
            <p:cNvSpPr>
              <a:spLocks noChangeArrowheads="1"/>
            </p:cNvSpPr>
            <p:nvPr/>
          </p:nvSpPr>
          <p:spPr bwMode="auto">
            <a:xfrm>
              <a:off x="1953" y="2525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9" name="Rectangle 84"/>
            <p:cNvSpPr>
              <a:spLocks noChangeArrowheads="1"/>
            </p:cNvSpPr>
            <p:nvPr/>
          </p:nvSpPr>
          <p:spPr bwMode="auto">
            <a:xfrm>
              <a:off x="2889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0" name="Rectangle 85"/>
            <p:cNvSpPr>
              <a:spLocks noChangeArrowheads="1"/>
            </p:cNvSpPr>
            <p:nvPr/>
          </p:nvSpPr>
          <p:spPr bwMode="auto">
            <a:xfrm>
              <a:off x="2908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1" name="Rectangle 86"/>
            <p:cNvSpPr>
              <a:spLocks noChangeArrowheads="1"/>
            </p:cNvSpPr>
            <p:nvPr/>
          </p:nvSpPr>
          <p:spPr bwMode="auto">
            <a:xfrm>
              <a:off x="3847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2" name="Rectangle 87"/>
            <p:cNvSpPr>
              <a:spLocks noChangeArrowheads="1"/>
            </p:cNvSpPr>
            <p:nvPr/>
          </p:nvSpPr>
          <p:spPr bwMode="auto">
            <a:xfrm>
              <a:off x="3865" y="2525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3" name="Rectangle 88"/>
            <p:cNvSpPr>
              <a:spLocks noChangeArrowheads="1"/>
            </p:cNvSpPr>
            <p:nvPr/>
          </p:nvSpPr>
          <p:spPr bwMode="auto">
            <a:xfrm>
              <a:off x="4802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4" name="Rectangle 89"/>
            <p:cNvSpPr>
              <a:spLocks noChangeArrowheads="1"/>
            </p:cNvSpPr>
            <p:nvPr/>
          </p:nvSpPr>
          <p:spPr bwMode="auto">
            <a:xfrm>
              <a:off x="4820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65F8B6-6E14-4C42-925E-B74EBE983DC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/>
              <a:t>9.3 Performance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Focus on: performance test                nonfunctional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                                </a:t>
            </a:r>
            <a:r>
              <a:rPr lang="en-US" altLang="zh-CN" sz="3200" b="1" baseline="40000"/>
              <a:t>addresses</a:t>
            </a:r>
            <a:r>
              <a:rPr lang="en-US" altLang="zh-CN" sz="2400" b="1"/>
              <a:t>requirement(in SRS)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1.Purpose and Roles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sym typeface="Wingdings 2" panose="05020102010507070707" pitchFamily="18" charset="2"/>
              </a:rPr>
              <a:t> </a:t>
            </a:r>
            <a:r>
              <a:rPr lang="en-US" altLang="zh-CN" b="1" u="sng">
                <a:solidFill>
                  <a:srgbClr val="FF0066"/>
                </a:solidFill>
                <a:sym typeface="Wingdings 2" panose="05020102010507070707" pitchFamily="18" charset="2"/>
              </a:rPr>
              <a:t>performance testing</a:t>
            </a:r>
            <a:r>
              <a:rPr lang="en-US" altLang="zh-CN" b="1">
                <a:sym typeface="Wingdings 2" panose="05020102010507070707" pitchFamily="18" charset="2"/>
              </a:rPr>
              <a:t> : test for </a:t>
            </a:r>
            <a:r>
              <a:rPr lang="en-US" altLang="zh-CN" b="1" u="sng">
                <a:sym typeface="Wingdings 2" panose="05020102010507070707" pitchFamily="18" charset="2"/>
              </a:rPr>
              <a:t>nonfunctional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</a:t>
            </a:r>
            <a:r>
              <a:rPr lang="en-US" altLang="zh-CN" b="1" u="sng">
                <a:sym typeface="Wingdings 2" panose="05020102010507070707" pitchFamily="18" charset="2"/>
              </a:rPr>
              <a:t>requirement</a:t>
            </a:r>
            <a:r>
              <a:rPr lang="en-US" altLang="zh-CN" b="1">
                <a:sym typeface="Wingdings 2" panose="05020102010507070707" pitchFamily="18" charset="2"/>
              </a:rPr>
              <a:t> ( of &lt;SRS&gt; )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       </a:t>
            </a:r>
            <a:r>
              <a:rPr lang="en-US" altLang="zh-CN" b="1"/>
              <a:t>example : calculate the trajectory of a rocket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   </a:t>
            </a:r>
            <a:r>
              <a:rPr lang="en-US" altLang="zh-CN" sz="2000" b="1"/>
              <a:t>(the speed of response, accuracy, data accessibility,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sym typeface="Wingdings 2" panose="05020102010507070707" pitchFamily="18" charset="2"/>
              </a:rPr>
              <a:t></a:t>
            </a:r>
            <a:r>
              <a:rPr lang="en-US" altLang="zh-CN" b="1"/>
              <a:t> note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A: performance testing(by a team)         get result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           give to developer and customer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B: hardware engineer  </a:t>
            </a:r>
            <a:r>
              <a:rPr lang="en-US" altLang="zh-CN" b="1">
                <a:solidFill>
                  <a:srgbClr val="FF0066"/>
                </a:solidFill>
                <a:cs typeface="Arial" panose="020B0604020202020204" pitchFamily="34" charset="0"/>
              </a:rPr>
              <a:t>€</a:t>
            </a:r>
            <a:r>
              <a:rPr lang="en-US" altLang="zh-CN" b="1">
                <a:cs typeface="Arial" panose="020B0604020202020204" pitchFamily="34" charset="0"/>
              </a:rPr>
              <a:t> </a:t>
            </a:r>
            <a:r>
              <a:rPr lang="en-US" altLang="zh-CN" b="1"/>
              <a:t>test team </a:t>
            </a:r>
            <a:endParaRPr lang="en-US" altLang="zh-CN" b="1">
              <a:sym typeface="Wingdings 2" panose="05020102010507070707" pitchFamily="18" charset="2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133600" y="62198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953000" y="2514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6810375" y="58340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C0D839-FCD9-4295-B162-7BDCB7F098E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2. Types of Performance tests</a:t>
            </a:r>
          </a:p>
          <a:p>
            <a:pPr lvl="1" eaLnBrk="1" hangingPunct="1">
              <a:lnSpc>
                <a:spcPts val="2400"/>
              </a:lnSpc>
            </a:pPr>
            <a:r>
              <a:rPr lang="en-US" altLang="zh-CN" b="1" dirty="0">
                <a:sym typeface="Wingdings 2" panose="05020102010507070707" pitchFamily="18" charset="2"/>
              </a:rPr>
              <a:t>several types of performance tests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A: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stress tests</a:t>
            </a:r>
            <a:r>
              <a:rPr lang="zh-CN" altLang="en-US" b="1" dirty="0">
                <a:sym typeface="Wingdings 2" panose="05020102010507070707" pitchFamily="18" charset="2"/>
              </a:rPr>
              <a:t>（</a:t>
            </a:r>
            <a:r>
              <a:rPr lang="zh-CN" altLang="en-US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压力测试 </a:t>
            </a:r>
            <a:r>
              <a:rPr lang="en-US" altLang="zh-CN" b="1" dirty="0">
                <a:sym typeface="Wingdings 2" panose="05020102010507070707" pitchFamily="18" charset="2"/>
              </a:rPr>
              <a:t>/ </a:t>
            </a:r>
            <a:r>
              <a:rPr lang="zh-CN" altLang="en-US" b="1" dirty="0">
                <a:sym typeface="Wingdings 2" panose="05020102010507070707" pitchFamily="18" charset="2"/>
              </a:rPr>
              <a:t>强度测试）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>
                <a:sym typeface="Wingdings 2" panose="05020102010507070707" pitchFamily="18" charset="2"/>
              </a:rPr>
              <a:t>          </a:t>
            </a:r>
            <a:r>
              <a:rPr lang="en-US" altLang="zh-CN" b="1" dirty="0">
                <a:sym typeface="Wingdings 2" panose="05020102010507070707" pitchFamily="18" charset="2"/>
              </a:rPr>
              <a:t>(</a:t>
            </a:r>
            <a:r>
              <a:rPr lang="zh-CN" altLang="en-US" b="1" dirty="0">
                <a:sym typeface="Wingdings 2" panose="05020102010507070707" pitchFamily="18" charset="2"/>
              </a:rPr>
              <a:t>在短时间内加载极限负荷</a:t>
            </a:r>
            <a:r>
              <a:rPr lang="en-US" altLang="zh-CN" b="1" dirty="0">
                <a:sym typeface="Wingdings 2" panose="05020102010507070707" pitchFamily="18" charset="2"/>
              </a:rPr>
              <a:t>, </a:t>
            </a:r>
            <a:r>
              <a:rPr lang="zh-CN" altLang="en-US" b="1" dirty="0">
                <a:sym typeface="Wingdings 2" panose="05020102010507070707" pitchFamily="18" charset="2"/>
              </a:rPr>
              <a:t>以验证系统能力</a:t>
            </a:r>
            <a:r>
              <a:rPr lang="en-US" altLang="zh-CN" b="1" dirty="0">
                <a:sym typeface="Wingdings 2" panose="05020102010507070707" pitchFamily="18" charset="2"/>
              </a:rPr>
              <a:t>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B: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volume tests</a:t>
            </a:r>
            <a:r>
              <a:rPr lang="zh-CN" altLang="en-US" b="1" dirty="0">
                <a:sym typeface="Wingdings 2" panose="05020102010507070707" pitchFamily="18" charset="2"/>
              </a:rPr>
              <a:t>（巨量数据测试 </a:t>
            </a:r>
            <a:r>
              <a:rPr lang="en-US" altLang="zh-CN" b="1" dirty="0">
                <a:sym typeface="Wingdings 2" panose="05020102010507070707" pitchFamily="18" charset="2"/>
              </a:rPr>
              <a:t>/ </a:t>
            </a:r>
            <a:r>
              <a:rPr lang="zh-CN" altLang="en-US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容量测试</a:t>
            </a:r>
            <a:r>
              <a:rPr lang="zh-CN" altLang="en-US" b="1" dirty="0">
                <a:sym typeface="Wingdings 2" panose="05020102010507070707" pitchFamily="18" charset="2"/>
              </a:rPr>
              <a:t>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>
                <a:sym typeface="Wingdings 2" panose="05020102010507070707" pitchFamily="18" charset="2"/>
              </a:rPr>
              <a:t>          </a:t>
            </a:r>
            <a:r>
              <a:rPr lang="en-US" altLang="zh-CN" b="1" dirty="0">
                <a:sym typeface="Wingdings 2" panose="05020102010507070707" pitchFamily="18" charset="2"/>
              </a:rPr>
              <a:t>(</a:t>
            </a:r>
            <a:r>
              <a:rPr lang="zh-CN" altLang="en-US" b="1" dirty="0">
                <a:sym typeface="Wingdings 2" panose="05020102010507070707" pitchFamily="18" charset="2"/>
              </a:rPr>
              <a:t>验证系统处理巨量数据的能力</a:t>
            </a:r>
            <a:r>
              <a:rPr lang="en-US" altLang="zh-CN" b="1" dirty="0">
                <a:sym typeface="Wingdings 2" panose="05020102010507070707" pitchFamily="18" charset="2"/>
              </a:rPr>
              <a:t>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C: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configuration tests</a:t>
            </a:r>
            <a:r>
              <a:rPr lang="zh-CN" altLang="en-US" b="1" dirty="0">
                <a:sym typeface="Wingdings 2" panose="05020102010507070707" pitchFamily="18" charset="2"/>
              </a:rPr>
              <a:t>（配置测试） </a:t>
            </a:r>
            <a:r>
              <a:rPr lang="en-US" altLang="zh-CN" b="1" dirty="0">
                <a:sym typeface="Wingdings 2" panose="05020102010507070707" pitchFamily="18" charset="2"/>
              </a:rPr>
              <a:t>---</a:t>
            </a:r>
            <a:r>
              <a:rPr lang="zh-CN" altLang="en-US" b="1" dirty="0">
                <a:sym typeface="Wingdings 2" panose="05020102010507070707" pitchFamily="18" charset="2"/>
              </a:rPr>
              <a:t>构建测试用例</a:t>
            </a:r>
            <a:endParaRPr lang="en-US" altLang="zh-CN" b="1" dirty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  </a:t>
            </a:r>
            <a:r>
              <a:rPr lang="zh-CN" altLang="en-US" b="1" dirty="0">
                <a:sym typeface="Wingdings 2" panose="05020102010507070707" pitchFamily="18" charset="2"/>
              </a:rPr>
              <a:t>对系统软硬件的各种配置</a:t>
            </a:r>
            <a:r>
              <a:rPr lang="en-US" altLang="zh-CN" b="1" dirty="0">
                <a:sym typeface="Wingdings 2" panose="05020102010507070707" pitchFamily="18" charset="2"/>
              </a:rPr>
              <a:t>(</a:t>
            </a:r>
            <a:r>
              <a:rPr lang="zh-CN" altLang="en-US" b="1" dirty="0">
                <a:sym typeface="Wingdings 2" panose="05020102010507070707" pitchFamily="18" charset="2"/>
              </a:rPr>
              <a:t>最小到最大</a:t>
            </a:r>
            <a:r>
              <a:rPr lang="en-US" altLang="zh-CN" b="1" dirty="0">
                <a:sym typeface="Wingdings 2" panose="05020102010507070707" pitchFamily="18" charset="2"/>
              </a:rPr>
              <a:t>)</a:t>
            </a:r>
            <a:r>
              <a:rPr lang="zh-CN" altLang="en-US" b="1" dirty="0">
                <a:sym typeface="Wingdings 2" panose="05020102010507070707" pitchFamily="18" charset="2"/>
              </a:rPr>
              <a:t>进行测试。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>
                <a:sym typeface="Wingdings 2" panose="05020102010507070707" pitchFamily="18" charset="2"/>
              </a:rPr>
              <a:t>      </a:t>
            </a:r>
            <a:r>
              <a:rPr lang="en-US" altLang="zh-CN" b="1" dirty="0">
                <a:sym typeface="Wingdings 2" panose="05020102010507070707" pitchFamily="18" charset="2"/>
              </a:rPr>
              <a:t>D: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compatibility tests</a:t>
            </a:r>
            <a:r>
              <a:rPr lang="zh-CN" altLang="en-US" b="1" dirty="0">
                <a:sym typeface="Wingdings 2" panose="05020102010507070707" pitchFamily="18" charset="2"/>
              </a:rPr>
              <a:t>（兼容性测试）</a:t>
            </a:r>
            <a:r>
              <a:rPr lang="en-US" altLang="zh-CN" b="1" dirty="0">
                <a:sym typeface="Wingdings 2" panose="05020102010507070707" pitchFamily="18" charset="2"/>
              </a:rPr>
              <a:t>---</a:t>
            </a:r>
            <a:r>
              <a:rPr lang="zh-CN" altLang="en-US" b="1" dirty="0">
                <a:sym typeface="Wingdings 2" panose="05020102010507070707" pitchFamily="18" charset="2"/>
              </a:rPr>
              <a:t>测试接口等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>
                <a:sym typeface="Wingdings 2" panose="05020102010507070707" pitchFamily="18" charset="2"/>
              </a:rPr>
              <a:t>      </a:t>
            </a:r>
            <a:r>
              <a:rPr lang="en-US" altLang="zh-CN" b="1" dirty="0">
                <a:solidFill>
                  <a:schemeClr val="bg2"/>
                </a:solidFill>
                <a:sym typeface="Wingdings 2" panose="05020102010507070707" pitchFamily="18" charset="2"/>
              </a:rPr>
              <a:t>E: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 regression tests (by old and new test cases)</a:t>
            </a:r>
            <a:r>
              <a:rPr lang="en-US" altLang="zh-CN" b="1" dirty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F: security tests ( security requirement 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G: timing tests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H: environment tests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9517E4-6AB1-4BC5-81CE-E45B236B2E1A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          </a:t>
            </a:r>
            <a:r>
              <a:rPr lang="en-US" altLang="zh-CN" sz="2400" b="1" dirty="0"/>
              <a:t>I: </a:t>
            </a:r>
            <a:r>
              <a:rPr lang="en-US" altLang="zh-CN" sz="2400" b="1" u="sng" dirty="0">
                <a:solidFill>
                  <a:srgbClr val="0000FF"/>
                </a:solidFill>
              </a:rPr>
              <a:t>quality tests</a:t>
            </a:r>
            <a:r>
              <a:rPr lang="en-US" altLang="zh-CN" sz="2400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J: recovery tests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K: human factors test ( use interface-----usability) </a:t>
            </a:r>
          </a:p>
          <a:p>
            <a:pPr lvl="1" eaLnBrk="1" hangingPunct="1"/>
            <a:r>
              <a:rPr lang="en-US" altLang="zh-CN" b="1" dirty="0">
                <a:sym typeface="Wingdings 2" panose="05020102010507070707" pitchFamily="18" charset="2"/>
              </a:rPr>
              <a:t>focus on: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sym typeface="Wingdings 2" panose="05020102010507070707" pitchFamily="18" charset="2"/>
              </a:rPr>
              <a:t>A: performance test ----</a:t>
            </a:r>
            <a:r>
              <a:rPr lang="en-US" altLang="zh-CN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more difficult</a:t>
            </a:r>
            <a:r>
              <a:rPr lang="en-US" altLang="zh-CN" b="1" dirty="0">
                <a:solidFill>
                  <a:srgbClr val="0000FF"/>
                </a:solidFill>
                <a:sym typeface="Wingdings 2" panose="05020102010507070707" pitchFamily="18" charset="2"/>
              </a:rPr>
              <a:t> than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      function test</a:t>
            </a:r>
            <a:r>
              <a:rPr lang="zh-CN" altLang="en-US" b="1" dirty="0">
                <a:solidFill>
                  <a:srgbClr val="0000FF"/>
                </a:solidFill>
                <a:sym typeface="Wingdings 2" panose="05020102010507070707" pitchFamily="18" charset="2"/>
              </a:rPr>
              <a:t>（平时缺少必要的场景）</a:t>
            </a:r>
            <a:endParaRPr lang="en-US" altLang="zh-CN" b="1" dirty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B: requirement must be explicit to ensure 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  performance test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C: requirement quality is often been reflected in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  the ease of performance testing  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  (</a:t>
            </a:r>
            <a:r>
              <a:rPr lang="zh-CN" altLang="en-US" b="1" dirty="0">
                <a:sym typeface="Wingdings 2" panose="05020102010507070707" pitchFamily="18" charset="2"/>
              </a:rPr>
              <a:t>需求质量通常可以反映在性能测试的容易度上</a:t>
            </a:r>
            <a:r>
              <a:rPr lang="en-US" altLang="zh-CN" b="1" dirty="0">
                <a:sym typeface="Wingdings 2" panose="050201020105070707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A41F33-2495-4041-87C1-4E05782CCFE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/>
              <a:t>9.4 Reliability,Availability,Maintainability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b="1"/>
              <a:t>         </a:t>
            </a:r>
            <a:r>
              <a:rPr lang="zh-CN" altLang="en-US" sz="2400" b="1"/>
              <a:t>（可靠性，可用性，可维护性）  </a:t>
            </a:r>
            <a:r>
              <a:rPr lang="en-US" altLang="zh-CN" sz="2400" b="1"/>
              <a:t>(</a:t>
            </a:r>
            <a:r>
              <a:rPr lang="zh-CN" altLang="en-US" sz="2400" b="1"/>
              <a:t>关于性能测试</a:t>
            </a:r>
            <a:r>
              <a:rPr lang="en-US" altLang="zh-CN" sz="2400" b="1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</a:t>
            </a:r>
            <a:r>
              <a:rPr lang="en-US" altLang="zh-CN" sz="2400" b="1"/>
              <a:t>focus:A: </a:t>
            </a:r>
            <a:r>
              <a:rPr lang="en-US" altLang="zh-CN" sz="2400" b="1">
                <a:solidFill>
                  <a:srgbClr val="0000FF"/>
                </a:solidFill>
              </a:rPr>
              <a:t>performance test</a:t>
            </a:r>
            <a:r>
              <a:rPr lang="en-US" altLang="zh-CN" sz="2400" b="1"/>
              <a:t>----Reliability, Availability,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   Maintainability----is critical issues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B: it is difficult to measure directly before delivery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1. Definitions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</a:t>
            </a:r>
            <a:r>
              <a:rPr lang="en-US" altLang="zh-CN" sz="2400" b="1" u="sng">
                <a:solidFill>
                  <a:srgbClr val="FF0066"/>
                </a:solidFill>
              </a:rPr>
              <a:t>software reliability</a:t>
            </a:r>
            <a:r>
              <a:rPr lang="en-US" altLang="zh-CN" sz="2400" b="1"/>
              <a:t> </a:t>
            </a:r>
            <a:r>
              <a:rPr lang="en-US" altLang="zh-CN" sz="2400" b="1">
                <a:sym typeface="Wingdings" panose="05000000000000000000" pitchFamily="2" charset="2"/>
              </a:rPr>
              <a:t>:  ( </a:t>
            </a:r>
            <a:r>
              <a:rPr lang="en-US" altLang="zh-CN" sz="2400" b="1" u="sng">
                <a:solidFill>
                  <a:srgbClr val="0000FF"/>
                </a:solidFill>
                <a:sym typeface="Wingdings" panose="05000000000000000000" pitchFamily="2" charset="2"/>
              </a:rPr>
              <a:t>probability  :  0     1</a:t>
            </a:r>
            <a:r>
              <a:rPr lang="en-US" altLang="zh-CN" sz="2400" b="1">
                <a:sym typeface="Wingdings" panose="05000000000000000000" pitchFamily="2" charset="2"/>
              </a:rPr>
              <a:t> 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   ----</a:t>
            </a:r>
            <a:r>
              <a:rPr lang="zh-CN" altLang="en-US" sz="2400" b="1"/>
              <a:t>软件系统在给定的</a:t>
            </a:r>
            <a:r>
              <a:rPr lang="zh-CN" altLang="en-US" sz="2400" b="1">
                <a:solidFill>
                  <a:srgbClr val="0000FF"/>
                </a:solidFill>
              </a:rPr>
              <a:t>时间间隔</a:t>
            </a:r>
            <a:r>
              <a:rPr lang="zh-CN" altLang="en-US" sz="2400" b="1"/>
              <a:t>和给定条件下运行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            成功的概率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</a:t>
            </a:r>
            <a:r>
              <a:rPr lang="en-US" altLang="zh-CN" sz="2400" b="1" u="sng">
                <a:solidFill>
                  <a:srgbClr val="FF0066"/>
                </a:solidFill>
              </a:rPr>
              <a:t>availability</a:t>
            </a:r>
            <a:r>
              <a:rPr lang="en-US" altLang="zh-CN" sz="2400" b="1"/>
              <a:t>:  ( </a:t>
            </a:r>
            <a:r>
              <a:rPr lang="en-US" altLang="zh-CN" sz="2400" b="1" u="sng">
                <a:solidFill>
                  <a:srgbClr val="0000FF"/>
                </a:solidFill>
              </a:rPr>
              <a:t>0/1</a:t>
            </a:r>
            <a:r>
              <a:rPr lang="en-US" altLang="zh-CN" sz="2400" b="1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   ----</a:t>
            </a:r>
            <a:r>
              <a:rPr lang="zh-CN" altLang="en-US" sz="2400" b="1"/>
              <a:t>软件系统在给定的时间点（按</a:t>
            </a:r>
            <a:r>
              <a:rPr lang="en-US" altLang="zh-CN" sz="2400" b="1"/>
              <a:t>SRS</a:t>
            </a:r>
            <a:r>
              <a:rPr lang="zh-CN" altLang="en-US" sz="2400" b="1"/>
              <a:t>要求）成功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            运行的概率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6810375" y="45862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822156-73CF-43AC-91B5-CFDEF89D4B9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</a:t>
            </a:r>
            <a:r>
              <a:rPr lang="en-US" altLang="zh-CN" sz="2400" b="1" u="sng">
                <a:solidFill>
                  <a:srgbClr val="FF0066"/>
                </a:solidFill>
              </a:rPr>
              <a:t>maintainability</a:t>
            </a:r>
            <a:r>
              <a:rPr lang="en-US" altLang="zh-CN" sz="2400" b="1"/>
              <a:t>:  ( </a:t>
            </a:r>
            <a:r>
              <a:rPr lang="en-US" altLang="zh-CN" sz="2400" b="1" u="sng">
                <a:solidFill>
                  <a:srgbClr val="0000FF"/>
                </a:solidFill>
              </a:rPr>
              <a:t>0     1</a:t>
            </a:r>
            <a:r>
              <a:rPr lang="en-US" altLang="zh-CN" sz="2400" b="1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</a:t>
            </a:r>
            <a:r>
              <a:rPr lang="en-US" altLang="zh-CN" sz="2400" b="1"/>
              <a:t>              ----</a:t>
            </a:r>
            <a:r>
              <a:rPr lang="zh-CN" altLang="en-US" sz="2400" b="1"/>
              <a:t>是指在给定的使用条件（预定的时间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           间隔、维护程序、维护资源之下进行维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           护）下，维护活动能被执行的概率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2. Four different levels of failure </a:t>
            </a:r>
            <a:r>
              <a:rPr lang="en-US" altLang="zh-CN" b="1" u="sng"/>
              <a:t>severity</a:t>
            </a:r>
            <a:r>
              <a:rPr lang="en-US" altLang="zh-CN" sz="2000" b="1" u="sng"/>
              <a:t>(</a:t>
            </a:r>
            <a:r>
              <a:rPr lang="zh-CN" altLang="en-US" sz="2000" b="1" u="sng"/>
              <a:t>严重性</a:t>
            </a:r>
            <a:r>
              <a:rPr lang="en-US" altLang="zh-CN" sz="2000" b="1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   </a:t>
            </a:r>
            <a:r>
              <a:rPr lang="en-US" altLang="zh-CN" sz="2400" b="1"/>
              <a:t>A: reason: because reliability, availability,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             maintainability are defined in terms of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             failures, they must be measured once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             the system is complete and working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B: four different levels </a:t>
            </a:r>
            <a:r>
              <a:rPr lang="en-US" altLang="zh-CN" sz="2400" b="1">
                <a:sym typeface="Wingdings" panose="05000000000000000000" pitchFamily="2" charset="2"/>
              </a:rPr>
              <a:t>( P438)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3. Failure data : </a:t>
            </a:r>
            <a:r>
              <a:rPr lang="zh-CN" altLang="en-US" sz="2000" b="1"/>
              <a:t>根据失效时间记录，来理解系统的不确定性，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/>
              <a:t>                                       以图改进</a:t>
            </a:r>
            <a:r>
              <a:rPr lang="en-US" altLang="zh-CN" sz="2000" b="1"/>
              <a:t>. </a:t>
            </a:r>
            <a:r>
              <a:rPr lang="zh-CN" altLang="en-US" sz="2000" b="1"/>
              <a:t>或者以此理解系统可靠性的改进程度</a:t>
            </a:r>
            <a:r>
              <a:rPr lang="en-US" altLang="zh-CN" sz="2000" b="1"/>
              <a:t>.</a:t>
            </a: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4357688" y="1905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4C75F1-B3E0-44E5-8959-6552CA336FEF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9.5 Acceptance Testing</a:t>
            </a:r>
            <a:r>
              <a:rPr lang="zh-CN" altLang="en-US" sz="3200" b="1"/>
              <a:t>（</a:t>
            </a:r>
            <a:r>
              <a:rPr lang="zh-CN" altLang="en-US" b="1"/>
              <a:t>确认</a:t>
            </a:r>
            <a:r>
              <a:rPr lang="en-US" altLang="zh-CN" b="1"/>
              <a:t>/</a:t>
            </a:r>
            <a:r>
              <a:rPr lang="zh-CN" altLang="en-US" b="1"/>
              <a:t>验收测试）</a:t>
            </a:r>
          </a:p>
          <a:p>
            <a:pPr eaLnBrk="1" hangingPunct="1"/>
            <a:r>
              <a:rPr lang="en-US" altLang="zh-CN" b="1"/>
              <a:t>1. Purpose and roles</a:t>
            </a:r>
          </a:p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</a:t>
            </a:r>
            <a:r>
              <a:rPr lang="en-US" altLang="zh-CN" b="1"/>
              <a:t> </a:t>
            </a:r>
            <a:r>
              <a:rPr lang="en-US" altLang="zh-CN" b="1" u="sng">
                <a:solidFill>
                  <a:srgbClr val="FF0066"/>
                </a:solidFill>
              </a:rPr>
              <a:t>acceptance testing</a:t>
            </a:r>
            <a:r>
              <a:rPr lang="en-US" altLang="zh-CN" b="1"/>
              <a:t>: </a:t>
            </a:r>
            <a:r>
              <a:rPr lang="en-US" altLang="zh-CN" b="1" u="sng">
                <a:solidFill>
                  <a:srgbClr val="0000FF"/>
                </a:solidFill>
              </a:rPr>
              <a:t>customer</a:t>
            </a:r>
            <a:r>
              <a:rPr lang="en-US" altLang="zh-CN" b="1"/>
              <a:t> check if the </a:t>
            </a:r>
          </a:p>
          <a:p>
            <a:pPr lvl="1" eaLnBrk="1" hangingPunct="1">
              <a:buFontTx/>
              <a:buNone/>
            </a:pPr>
            <a:r>
              <a:rPr lang="en-US" altLang="zh-CN" b="1"/>
              <a:t>                                       system meet the need in</a:t>
            </a:r>
          </a:p>
          <a:p>
            <a:pPr lvl="1" eaLnBrk="1" hangingPunct="1">
              <a:buFontTx/>
              <a:buNone/>
            </a:pPr>
            <a:r>
              <a:rPr lang="en-US" altLang="zh-CN" b="1"/>
              <a:t>                                       </a:t>
            </a:r>
            <a:r>
              <a:rPr lang="en-US" altLang="zh-CN" b="1" u="sng">
                <a:solidFill>
                  <a:schemeClr val="bg2"/>
                </a:solidFill>
              </a:rPr>
              <a:t>requirement definition</a:t>
            </a:r>
          </a:p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 roles:  customer ----play </a:t>
            </a:r>
            <a:r>
              <a:rPr lang="en-US" altLang="zh-CN" b="1" u="sng">
                <a:sym typeface="Wingdings 2" panose="05020102010507070707" pitchFamily="18" charset="2"/>
              </a:rPr>
              <a:t>large roles</a:t>
            </a:r>
            <a:r>
              <a:rPr lang="en-US" altLang="zh-CN" b="1">
                <a:sym typeface="Wingdings 2" panose="05020102010507070707" pitchFamily="18" charset="2"/>
              </a:rPr>
              <a:t> ( in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acceptance test</a:t>
            </a:r>
            <a:r>
              <a:rPr lang="zh-CN" altLang="en-US" b="1">
                <a:sym typeface="Wingdings 2" panose="05020102010507070707" pitchFamily="18" charset="2"/>
              </a:rPr>
              <a:t>，</a:t>
            </a:r>
            <a:r>
              <a:rPr lang="en-US" altLang="zh-CN" b="1">
                <a:sym typeface="Wingdings 2" panose="05020102010507070707" pitchFamily="18" charset="2"/>
              </a:rPr>
              <a:t>customer write,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conduct, and evaluate the test result)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developers----play </a:t>
            </a:r>
            <a:r>
              <a:rPr lang="en-US" altLang="zh-CN" b="1" u="sng">
                <a:sym typeface="Wingdings 2" panose="05020102010507070707" pitchFamily="18" charset="2"/>
              </a:rPr>
              <a:t>small roles (</a:t>
            </a:r>
            <a:r>
              <a:rPr lang="en-US" altLang="zh-CN" b="1">
                <a:sym typeface="Wingdings 2" panose="05020102010507070707" pitchFamily="18" charset="2"/>
              </a:rPr>
              <a:t>answer or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explain technical questions when the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                   customer requests)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7711FA-3839-4221-A1AE-807A863C0E6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CN" b="1"/>
              <a:t>2. Types of Acceptance tests</a:t>
            </a:r>
          </a:p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 </a:t>
            </a:r>
            <a:r>
              <a:rPr lang="en-US" altLang="zh-CN" b="1" u="sng">
                <a:solidFill>
                  <a:srgbClr val="FF0066"/>
                </a:solidFill>
                <a:sym typeface="Wingdings 2" panose="05020102010507070707" pitchFamily="18" charset="2"/>
              </a:rPr>
              <a:t>benchmark test</a:t>
            </a:r>
            <a:r>
              <a:rPr lang="zh-CN" altLang="en-US" b="1" u="sng">
                <a:solidFill>
                  <a:srgbClr val="FF0066"/>
                </a:solidFill>
                <a:sym typeface="Wingdings 2" panose="05020102010507070707" pitchFamily="18" charset="2"/>
              </a:rPr>
              <a:t>（基准测试）</a:t>
            </a:r>
            <a:r>
              <a:rPr lang="zh-CN" altLang="en-US" b="1">
                <a:sym typeface="Wingdings 2" panose="05020102010507070707" pitchFamily="18" charset="2"/>
              </a:rPr>
              <a:t> </a:t>
            </a:r>
            <a:r>
              <a:rPr lang="en-US" altLang="zh-CN" b="1">
                <a:sym typeface="Wingdings 2" panose="05020102010507070707" pitchFamily="18" charset="2"/>
              </a:rPr>
              <a:t>( formal test 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A: customer prepare test cases (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with formal cases</a:t>
            </a:r>
            <a:r>
              <a:rPr lang="en-US" altLang="zh-CN" b="1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B: install on experimental basis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C: customer evaluate the performance</a:t>
            </a:r>
          </a:p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 </a:t>
            </a:r>
            <a:r>
              <a:rPr lang="en-US" altLang="zh-CN" b="1" u="sng">
                <a:solidFill>
                  <a:srgbClr val="FF0066"/>
                </a:solidFill>
                <a:sym typeface="Wingdings 2" panose="05020102010507070707" pitchFamily="18" charset="2"/>
              </a:rPr>
              <a:t>pilot test</a:t>
            </a:r>
            <a:r>
              <a:rPr lang="zh-CN" altLang="en-US" b="1" u="sng">
                <a:solidFill>
                  <a:srgbClr val="FF0066"/>
                </a:solidFill>
                <a:sym typeface="Wingdings 2" panose="05020102010507070707" pitchFamily="18" charset="2"/>
              </a:rPr>
              <a:t>（引导测试）</a:t>
            </a:r>
            <a:r>
              <a:rPr lang="zh-CN" altLang="en-US" b="1">
                <a:sym typeface="Wingdings 2" panose="05020102010507070707" pitchFamily="18" charset="2"/>
              </a:rPr>
              <a:t> </a:t>
            </a:r>
            <a:r>
              <a:rPr lang="en-US" altLang="zh-CN" b="1">
                <a:sym typeface="Wingdings 2" panose="05020102010507070707" pitchFamily="18" charset="2"/>
              </a:rPr>
              <a:t>(informal test)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A: user/developer install on a experimental basis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B: pilot test rely on daily working(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no formal cases</a:t>
            </a:r>
            <a:r>
              <a:rPr lang="en-US" altLang="zh-CN" b="1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</a:t>
            </a:r>
            <a:r>
              <a:rPr lang="en-US" altLang="zh-CN" b="1" u="sng">
                <a:solidFill>
                  <a:srgbClr val="FF0066"/>
                </a:solidFill>
                <a:sym typeface="Wingdings 2" panose="05020102010507070707" pitchFamily="18" charset="2"/>
              </a:rPr>
              <a:t>alpha test</a:t>
            </a:r>
            <a:r>
              <a:rPr lang="en-US" altLang="zh-CN" b="1">
                <a:sym typeface="Wingdings 2" panose="05020102010507070707" pitchFamily="18" charset="2"/>
              </a:rPr>
              <a:t>: pilot test in organization (by developer)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</a:t>
            </a:r>
            <a:r>
              <a:rPr lang="en-US" altLang="zh-CN" b="1" u="sng">
                <a:solidFill>
                  <a:srgbClr val="FF0066"/>
                </a:solidFill>
                <a:sym typeface="Wingdings 2" panose="05020102010507070707" pitchFamily="18" charset="2"/>
              </a:rPr>
              <a:t>beta test</a:t>
            </a:r>
            <a:r>
              <a:rPr lang="en-US" altLang="zh-CN" b="1">
                <a:sym typeface="Wingdings 2" panose="05020102010507070707" pitchFamily="18" charset="2"/>
              </a:rPr>
              <a:t>: customer</a:t>
            </a:r>
            <a:r>
              <a:rPr lang="en-US" altLang="zh-CN" b="1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>
                <a:sym typeface="Wingdings 2" panose="05020102010507070707" pitchFamily="18" charset="2"/>
              </a:rPr>
              <a:t>s pilot (in working site)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example ---</a:t>
            </a:r>
            <a:r>
              <a:rPr lang="en-US" altLang="zh-CN" b="1" u="sng">
                <a:solidFill>
                  <a:srgbClr val="0000FF"/>
                </a:solidFill>
                <a:sym typeface="Wingdings 2" panose="05020102010507070707" pitchFamily="18" charset="2"/>
              </a:rPr>
              <a:t>microsoft corporation’s test strategy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357D0A-A4BB-41D5-AE28-0FFD79DAAA9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57192"/>
          </a:xfrm>
        </p:spPr>
        <p:txBody>
          <a:bodyPr/>
          <a:lstStyle/>
          <a:p>
            <a:pPr lvl="1" eaLnBrk="1" hangingPunct="1"/>
            <a:r>
              <a:rPr lang="en-US" altLang="zh-CN" b="1" dirty="0">
                <a:sym typeface="Wingdings 2" panose="05020102010507070707" pitchFamily="18" charset="2"/>
              </a:rPr>
              <a:t></a:t>
            </a:r>
            <a:r>
              <a:rPr lang="en-US" altLang="zh-CN" b="1" dirty="0"/>
              <a:t> </a:t>
            </a:r>
            <a:r>
              <a:rPr lang="en-US" altLang="zh-CN" b="1" u="sng" dirty="0">
                <a:solidFill>
                  <a:srgbClr val="FF0066"/>
                </a:solidFill>
              </a:rPr>
              <a:t>Parallel test</a:t>
            </a:r>
            <a:r>
              <a:rPr lang="en-US" altLang="zh-CN" b="1" dirty="0"/>
              <a:t> 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A: definition: 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/>
              <a:t>            （新老版本并行运转，使用户逐渐适应新版软件系统。）</a:t>
            </a:r>
            <a:endParaRPr lang="en-US" altLang="zh-CN" sz="2000" b="1" dirty="0"/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  X: used in </a:t>
            </a:r>
            <a:r>
              <a:rPr lang="en-US" altLang="zh-CN" b="1" u="sng" dirty="0">
                <a:solidFill>
                  <a:srgbClr val="0000FF"/>
                </a:solidFill>
              </a:rPr>
              <a:t>phased development model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  Y: new system operates in parallel with the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     previous version (</a:t>
            </a:r>
            <a:r>
              <a:rPr lang="en-US" altLang="zh-CN" b="1" dirty="0">
                <a:solidFill>
                  <a:srgbClr val="0000FF"/>
                </a:solidFill>
              </a:rPr>
              <a:t>no formal test cases</a:t>
            </a:r>
            <a:r>
              <a:rPr lang="en-US" altLang="zh-CN" b="1" dirty="0"/>
              <a:t>)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B: features: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  X: users will be gradually become accustomed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       to the new version  (by comparing and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       contrasting them)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  Y: allowing the skeptical users to build their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       confidence in the new version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E7D73B-02A7-47DD-BE6B-ACF715EFD0F9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1. Sources of Software Faults (</a:t>
            </a:r>
            <a:r>
              <a:rPr lang="zh-CN" altLang="en-US" b="1" dirty="0"/>
              <a:t>软件缺陷的来源</a:t>
            </a:r>
            <a:r>
              <a:rPr lang="en-US" altLang="zh-CN" b="1" dirty="0"/>
              <a:t>) </a:t>
            </a:r>
          </a:p>
          <a:p>
            <a:pPr lvl="1" eaLnBrk="1" hangingPunct="1"/>
            <a:r>
              <a:rPr lang="en-US" altLang="zh-CN" sz="2800" b="1" dirty="0">
                <a:sym typeface="Wingdings 2" panose="05020102010507070707" pitchFamily="18" charset="2"/>
              </a:rPr>
              <a:t></a:t>
            </a:r>
            <a:r>
              <a:rPr lang="en-US" altLang="zh-CN" b="1" dirty="0">
                <a:sym typeface="Wingdings 2" panose="05020102010507070707" pitchFamily="18" charset="2"/>
              </a:rPr>
              <a:t>The</a:t>
            </a: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objective(</a:t>
            </a:r>
            <a:r>
              <a:rPr lang="zh-CN" altLang="en-US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目标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)</a:t>
            </a:r>
            <a:r>
              <a:rPr lang="en-US" altLang="zh-CN" b="1" u="sng" dirty="0">
                <a:solidFill>
                  <a:srgbClr val="FF0066"/>
                </a:solidFill>
              </a:rPr>
              <a:t>of testing</a:t>
            </a:r>
            <a:r>
              <a:rPr lang="en-US" altLang="zh-CN" b="1" dirty="0"/>
              <a:t> : </a:t>
            </a:r>
            <a:r>
              <a:rPr lang="en-US" altLang="zh-CN" b="1" u="sng" dirty="0"/>
              <a:t>eliminate all faults</a:t>
            </a:r>
            <a:r>
              <a:rPr lang="en-US" altLang="zh-CN" b="1" dirty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   that might lead to failures </a:t>
            </a:r>
          </a:p>
          <a:p>
            <a:pPr lvl="1" eaLnBrk="1" hangingPunct="1"/>
            <a:r>
              <a:rPr lang="en-US" altLang="zh-CN" sz="2800" b="1" dirty="0">
                <a:sym typeface="Wingdings 2" panose="05020102010507070707" pitchFamily="18" charset="2"/>
              </a:rPr>
              <a:t></a:t>
            </a:r>
            <a:r>
              <a:rPr lang="en-US" altLang="zh-CN" b="1" dirty="0">
                <a:solidFill>
                  <a:srgbClr val="FF0066"/>
                </a:solidFill>
                <a:sym typeface="Wingdings 2" panose="05020102010507070707" pitchFamily="18" charset="2"/>
              </a:rPr>
              <a:t>appearance of faults</a:t>
            </a:r>
            <a:r>
              <a:rPr lang="en-US" altLang="zh-CN" b="1" dirty="0">
                <a:sym typeface="Wingdings 2" panose="05020102010507070707" pitchFamily="18" charset="2"/>
              </a:rPr>
              <a:t> : </a:t>
            </a:r>
            <a:r>
              <a:rPr lang="en-US" altLang="zh-CN" b="1" u="sng" dirty="0">
                <a:sym typeface="Wingdings 2" panose="05020102010507070707" pitchFamily="18" charset="2"/>
              </a:rPr>
              <a:t>can be inserted in any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</a:t>
            </a:r>
            <a:r>
              <a:rPr lang="en-US" altLang="zh-CN" b="1" u="sng" dirty="0">
                <a:sym typeface="Wingdings 2" panose="05020102010507070707" pitchFamily="18" charset="2"/>
              </a:rPr>
              <a:t>phase during software process</a:t>
            </a:r>
            <a:r>
              <a:rPr lang="en-US" altLang="zh-CN" b="1" dirty="0">
                <a:sym typeface="Wingdings 2" panose="05020102010507070707" pitchFamily="18" charset="2"/>
              </a:rPr>
              <a:t>  (</a:t>
            </a:r>
            <a:r>
              <a:rPr lang="en-US" altLang="zh-CN" b="1" dirty="0">
                <a:solidFill>
                  <a:srgbClr val="0000FF"/>
                </a:solidFill>
                <a:sym typeface="Wingdings 2" panose="05020102010507070707" pitchFamily="18" charset="2"/>
              </a:rPr>
              <a:t>Fig9.1</a:t>
            </a:r>
            <a:r>
              <a:rPr lang="en-US" altLang="zh-CN" b="1" dirty="0">
                <a:sym typeface="Wingdings 2" panose="05020102010507070707" pitchFamily="18" charset="2"/>
              </a:rPr>
              <a:t>)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A: faults in the requirement (uncertain, incorrect,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   missing, misunderstand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etc.)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B: faults in the system design(incorrect or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    unclear design, incorrect translation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    from SRS) </a:t>
            </a:r>
            <a:r>
              <a:rPr lang="zh-CN" altLang="en-US" sz="2400" b="1" dirty="0"/>
              <a:t>（有时低效的设计进一步维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    </a:t>
            </a:r>
            <a:r>
              <a:rPr lang="zh-CN" altLang="en-US" sz="2400" b="1" dirty="0"/>
              <a:t>护时产生紊乱，新的缺陷难以检测）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4316F5-2B0D-45C7-B2F5-55C9B276C3B1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3. Results of Acceptance Tests</a:t>
            </a:r>
          </a:p>
          <a:p>
            <a:pPr lvl="1" eaLnBrk="1" hangingPunct="1"/>
            <a:r>
              <a:rPr lang="en-US" altLang="zh-CN" b="1" dirty="0">
                <a:sym typeface="Wingdings 2" panose="05020102010507070707" pitchFamily="18" charset="2"/>
              </a:rPr>
              <a:t>  It is the customer</a:t>
            </a:r>
            <a:r>
              <a:rPr lang="en-US" altLang="zh-CN" b="1" dirty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dirty="0">
                <a:sym typeface="Wingdings 2" panose="05020102010507070707" pitchFamily="18" charset="2"/>
              </a:rPr>
              <a:t>s chance to verify that what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  was wanted is what was built. </a:t>
            </a:r>
          </a:p>
          <a:p>
            <a:pPr lvl="1" eaLnBrk="1" hangingPunct="1"/>
            <a:r>
              <a:rPr lang="en-US" altLang="zh-CN" b="1" dirty="0">
                <a:sym typeface="Wingdings 2" panose="05020102010507070707" pitchFamily="18" charset="2"/>
              </a:rPr>
              <a:t> It will help customer to discover ambiguous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ym typeface="Wingdings 2" panose="05020102010507070707" pitchFamily="18" charset="2"/>
              </a:rPr>
              <a:t>       aspects (in definition) .</a:t>
            </a:r>
          </a:p>
          <a:p>
            <a:pPr lvl="1" eaLnBrk="1" hangingPunct="1"/>
            <a:r>
              <a:rPr lang="en-US" altLang="zh-CN" b="1" dirty="0">
                <a:solidFill>
                  <a:schemeClr val="tx2"/>
                </a:solidFill>
                <a:sym typeface="Wingdings 2" panose="05020102010507070707" pitchFamily="18" charset="2"/>
              </a:rPr>
              <a:t> </a:t>
            </a:r>
            <a:r>
              <a:rPr lang="en-US" altLang="zh-CN" b="1" dirty="0">
                <a:solidFill>
                  <a:schemeClr val="bg2"/>
                </a:solidFill>
                <a:sym typeface="Wingdings 2" panose="05020102010507070707" pitchFamily="18" charset="2"/>
              </a:rPr>
              <a:t>Change in requirements may be needed. </a:t>
            </a:r>
          </a:p>
          <a:p>
            <a:pPr lvl="1" eaLnBrk="1" hangingPunct="1"/>
            <a:r>
              <a:rPr lang="en-US" altLang="zh-CN" b="1" dirty="0">
                <a:solidFill>
                  <a:schemeClr val="bg2"/>
                </a:solidFill>
                <a:sym typeface="Wingdings 2" panose="05020102010507070707" pitchFamily="18" charset="2"/>
              </a:rPr>
              <a:t> Configuration management staff identify the 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changes and record other modifications in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design , implementation, and testing </a:t>
            </a:r>
          </a:p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sym typeface="Wingdings 2" panose="05020102010507070707" pitchFamily="18" charset="2"/>
              </a:rPr>
              <a:t>（客户根据验收测试的结果，将告诉开发方哪些需求没有得到满足，哪些是因为需求变化而必须删除、修改或增加，配置管理人员将配合记录软件所有阶段的变更。）</a:t>
            </a:r>
            <a:endParaRPr lang="en-US" altLang="zh-CN" b="1" dirty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0EB0B8-BE11-49B5-9E82-51C2EC236AA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Chapter  9  Testing the System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dirty="0"/>
              <a:t>9.6</a:t>
            </a:r>
            <a:r>
              <a:rPr lang="en-US" altLang="zh-CN" sz="3200" dirty="0"/>
              <a:t> </a:t>
            </a:r>
            <a:r>
              <a:rPr lang="en-US" altLang="zh-CN" sz="3200" b="1" dirty="0"/>
              <a:t>Installation Testing</a:t>
            </a:r>
            <a:r>
              <a:rPr lang="zh-CN" altLang="en-US" sz="3200" b="1" dirty="0"/>
              <a:t>（安装测试）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1. </a:t>
            </a:r>
            <a:r>
              <a:rPr lang="en-US" altLang="zh-CN" b="1" u="sng" dirty="0">
                <a:solidFill>
                  <a:srgbClr val="FF0066"/>
                </a:solidFill>
              </a:rPr>
              <a:t>definition</a:t>
            </a:r>
            <a:r>
              <a:rPr lang="en-US" altLang="zh-CN" sz="3200" b="1" dirty="0"/>
              <a:t>: </a:t>
            </a:r>
            <a:r>
              <a:rPr lang="en-US" altLang="zh-CN" sz="2400" b="1" u="sng" dirty="0">
                <a:solidFill>
                  <a:srgbClr val="0000FF"/>
                </a:solidFill>
              </a:rPr>
              <a:t>testing in user’s environment</a:t>
            </a:r>
            <a:r>
              <a:rPr lang="en-US" altLang="zh-CN" sz="2400" b="1" dirty="0"/>
              <a:t> (to solve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     the problems caused by the differences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     between the developing environment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     and the user</a:t>
            </a:r>
            <a:r>
              <a:rPr lang="en-US" altLang="zh-CN" sz="2400" b="1" dirty="0">
                <a:latin typeface="Times New Roman" panose="02020603050405020304" pitchFamily="18" charset="0"/>
              </a:rPr>
              <a:t>’</a:t>
            </a:r>
            <a:r>
              <a:rPr lang="en-US" altLang="zh-CN" sz="2400" b="1" dirty="0"/>
              <a:t>s environment)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u="sng" dirty="0">
                <a:solidFill>
                  <a:srgbClr val="0000FF"/>
                </a:solidFill>
              </a:rPr>
              <a:t>example: the primitive data file and devices</a:t>
            </a:r>
            <a:r>
              <a:rPr lang="en-US" altLang="zh-CN" sz="2400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2. focus on:</a:t>
            </a:r>
            <a:r>
              <a:rPr lang="en-US" altLang="zh-CN" sz="3200" b="1" dirty="0"/>
              <a:t> </a:t>
            </a:r>
            <a:r>
              <a:rPr lang="en-US" altLang="zh-CN" b="1" dirty="0"/>
              <a:t>(about installation testing)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A: completeness (of the installed system of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functional or nonfunctional features)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B: verification: </a:t>
            </a:r>
            <a:r>
              <a:rPr lang="en-US" altLang="zh-CN" sz="2400" b="1" u="sng" dirty="0"/>
              <a:t>final checking</a:t>
            </a:r>
            <a:r>
              <a:rPr lang="en-US" altLang="zh-CN" sz="2400" b="1" dirty="0"/>
              <a:t> (in working site)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</a:t>
            </a:r>
            <a:r>
              <a:rPr lang="en-US" altLang="zh-CN" sz="2400" b="1" u="sng" dirty="0">
                <a:solidFill>
                  <a:srgbClr val="0000FF"/>
                </a:solidFill>
              </a:rPr>
              <a:t>example : system working in a ship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</a:rPr>
              <a:t>。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22370-1B4D-4C33-BA6E-BE2FA39050BD}" type="slidenum"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1520" y="44624"/>
            <a:ext cx="6992888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Chapter 9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Testing the System 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01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 sz="3200" b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</a:rPr>
              <a:t>本章作业：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800" b="1" dirty="0">
                <a:solidFill>
                  <a:srgbClr val="000000"/>
                </a:solidFill>
              </a:rPr>
              <a:t>课本练习题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</a:rPr>
              <a:t>第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</a:rPr>
              <a:t>12</a:t>
            </a:r>
            <a:r>
              <a:rPr lang="zh-CN" altLang="en-US" sz="2800" b="1" dirty="0">
                <a:solidFill>
                  <a:srgbClr val="000000"/>
                </a:solidFill>
              </a:rPr>
              <a:t>题。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（以上都是问答题）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6583FF-DA12-48FA-AEFA-A037EEDE452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pic>
        <p:nvPicPr>
          <p:cNvPr id="419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8382000" cy="5257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93DF38-8DB1-48C6-BA89-1ECDD8AB3B35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676400"/>
            <a:ext cx="8472487" cy="51816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C: faults in the program design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  ( incorrect or unclear program design,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    misinterpretation of system design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D: faults in coding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  ( incorrect documentation, incorrect semantics,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    misinterpretation of program design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E: faults in unit/integration testing  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----incomplete test process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----correct old mistakes       generate new errors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   (correct 3or4 old bugs, then generate 1 new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    bug)-----Microsoft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----(example P419-s4 ) 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5334744" y="486916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028952-D3D1-4EBC-8E56-C80E1F9F3CC5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/>
              <a:t>            F: faults in system testing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           ( incomplete test procedure )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      G: faults in maintenance (change requirement,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           incorrect user document, poor human factors,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           new faults introduced when correct old errors)</a:t>
            </a:r>
          </a:p>
          <a:p>
            <a:pPr lvl="1" eaLnBrk="1" hangingPunct="1"/>
            <a:r>
              <a:rPr lang="en-US" altLang="zh-CN" b="1">
                <a:sym typeface="Wingdings 2" panose="05020102010507070707" pitchFamily="18" charset="2"/>
              </a:rPr>
              <a:t> demanding (</a:t>
            </a:r>
            <a:r>
              <a:rPr lang="zh-CN" altLang="en-US" b="1">
                <a:sym typeface="Wingdings 2" panose="05020102010507070707" pitchFamily="18" charset="2"/>
              </a:rPr>
              <a:t>要求</a:t>
            </a:r>
            <a:r>
              <a:rPr lang="en-US" altLang="zh-CN" b="1">
                <a:sym typeface="Wingdings 2" panose="05020102010507070707" pitchFamily="18" charset="2"/>
              </a:rPr>
              <a:t>) to testing process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A: thoroughness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B: satisfaction ( by user, customer, developer )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ym typeface="Wingdings 2" panose="05020102010507070707" pitchFamily="18" charset="2"/>
              </a:rPr>
              <a:t>         (</a:t>
            </a:r>
            <a:r>
              <a:rPr lang="zh-CN" altLang="en-US" b="1">
                <a:sym typeface="Wingdings 2" panose="05020102010507070707" pitchFamily="18" charset="2"/>
              </a:rPr>
              <a:t>因为在大型系统中，肯定存在用户允许的、当时不</a:t>
            </a:r>
          </a:p>
          <a:p>
            <a:pPr lvl="1" eaLnBrk="1" hangingPunct="1">
              <a:buFontTx/>
              <a:buNone/>
            </a:pPr>
            <a:r>
              <a:rPr lang="zh-CN" altLang="en-US" b="1">
                <a:sym typeface="Wingdings 2" panose="05020102010507070707" pitchFamily="18" charset="2"/>
              </a:rPr>
              <a:t>          必修复的缺陷存在</a:t>
            </a:r>
            <a:r>
              <a:rPr lang="en-US" altLang="zh-CN" b="1">
                <a:sym typeface="Wingdings 2" panose="05020102010507070707" pitchFamily="18" charset="2"/>
              </a:rPr>
              <a:t>) </a:t>
            </a:r>
            <a:endParaRPr lang="en-US" altLang="zh-CN" sz="2800" b="1"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7EF805-CD09-4096-A862-096D70B4245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Chapter  9  Testing the System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2. System Testing Process (Fig9.2) </a:t>
            </a:r>
          </a:p>
          <a:p>
            <a:pPr lvl="1" eaLnBrk="1" hangingPunct="1"/>
            <a:r>
              <a:rPr lang="en-US" altLang="zh-CN" sz="2800" b="1" dirty="0">
                <a:sym typeface="Wingdings 2" panose="05020102010507070707" pitchFamily="18" charset="2"/>
              </a:rPr>
              <a:t> </a:t>
            </a:r>
            <a:r>
              <a:rPr lang="en-US" altLang="zh-CN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Process Objectives</a:t>
            </a:r>
            <a:r>
              <a:rPr lang="zh-CN" altLang="en-US" b="1" dirty="0">
                <a:sym typeface="Wingdings 2" panose="05020102010507070707" pitchFamily="18" charset="2"/>
              </a:rPr>
              <a:t>（处理过程的各个目标）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ym typeface="Wingdings 2" panose="05020102010507070707" pitchFamily="18" charset="2"/>
              </a:rPr>
              <a:t>             </a:t>
            </a:r>
            <a:r>
              <a:rPr lang="en-US" altLang="zh-CN" sz="2400" b="1" dirty="0">
                <a:sym typeface="Wingdings 2" panose="05020102010507070707" pitchFamily="18" charset="2"/>
              </a:rPr>
              <a:t>A: function test ------check &lt;SRS&gt; by developer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ym typeface="Wingdings 2" panose="05020102010507070707" pitchFamily="18" charset="2"/>
              </a:rPr>
              <a:t>             B: performance test -----check &lt;SRS&gt;</a:t>
            </a:r>
            <a:r>
              <a:rPr lang="en-US" altLang="zh-CN" sz="2000" b="1" dirty="0">
                <a:sym typeface="Wingdings 2" panose="05020102010507070707" pitchFamily="18" charset="2"/>
              </a:rPr>
              <a:t>by developer</a:t>
            </a:r>
            <a:r>
              <a:rPr lang="en-US" altLang="zh-CN" sz="2400" b="1" dirty="0"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ym typeface="Wingdings 2" panose="05020102010507070707" pitchFamily="18" charset="2"/>
              </a:rPr>
              <a:t>             C: acceptance test ---check &lt;requirement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ym typeface="Wingdings 2" panose="05020102010507070707" pitchFamily="18" charset="2"/>
              </a:rPr>
              <a:t>                                       definition&gt; by developer and </a:t>
            </a:r>
            <a:r>
              <a:rPr lang="en-US" altLang="zh-CN" sz="2400" b="1" dirty="0">
                <a:solidFill>
                  <a:srgbClr val="0000FF"/>
                </a:solidFill>
                <a:sym typeface="Wingdings 2" panose="05020102010507070707" pitchFamily="18" charset="2"/>
              </a:rPr>
              <a:t>user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ym typeface="Wingdings 2" panose="05020102010507070707" pitchFamily="18" charset="2"/>
              </a:rPr>
              <a:t>             D: installation test -----test in user</a:t>
            </a:r>
            <a:r>
              <a:rPr lang="en-US" altLang="zh-CN" sz="2400" b="1" dirty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sz="2400" b="1" dirty="0">
                <a:sym typeface="Wingdings 2" panose="05020102010507070707" pitchFamily="18" charset="2"/>
              </a:rPr>
              <a:t>s environment </a:t>
            </a:r>
          </a:p>
          <a:p>
            <a:pPr lvl="1" eaLnBrk="1" hangingPunct="1"/>
            <a:r>
              <a:rPr lang="en-US" altLang="zh-CN" sz="2800" b="1" dirty="0">
                <a:sym typeface="Wingdings 2" panose="05020102010507070707" pitchFamily="18" charset="2"/>
              </a:rPr>
              <a:t> </a:t>
            </a:r>
            <a:r>
              <a:rPr lang="en-US" altLang="zh-CN" b="1" dirty="0">
                <a:sym typeface="Wingdings 2" panose="05020102010507070707" pitchFamily="18" charset="2"/>
              </a:rPr>
              <a:t>Build Plan</a:t>
            </a:r>
            <a:r>
              <a:rPr lang="zh-CN" altLang="en-US" b="1" dirty="0">
                <a:sym typeface="Wingdings 2" panose="05020102010507070707" pitchFamily="18" charset="2"/>
              </a:rPr>
              <a:t>（构造</a:t>
            </a:r>
            <a:r>
              <a:rPr lang="en-US" altLang="zh-CN" b="1" dirty="0">
                <a:sym typeface="Wingdings 2" panose="05020102010507070707" pitchFamily="18" charset="2"/>
              </a:rPr>
              <a:t>/</a:t>
            </a:r>
            <a:r>
              <a:rPr lang="zh-CN" altLang="en-US" b="1" dirty="0">
                <a:sym typeface="Wingdings 2" panose="05020102010507070707" pitchFamily="18" charset="2"/>
              </a:rPr>
              <a:t>集成计划） </a:t>
            </a:r>
          </a:p>
          <a:p>
            <a:pPr lvl="1" eaLnBrk="1" hangingPunct="1">
              <a:buFontTx/>
              <a:buNone/>
            </a:pPr>
            <a:r>
              <a:rPr lang="zh-CN" altLang="en-US" b="1" dirty="0">
                <a:sym typeface="Wingdings 2" panose="05020102010507070707" pitchFamily="18" charset="2"/>
              </a:rPr>
              <a:t>        </a:t>
            </a:r>
            <a:r>
              <a:rPr lang="en-US" altLang="zh-CN" b="1" dirty="0">
                <a:sym typeface="Wingdings 2" panose="05020102010507070707" pitchFamily="18" charset="2"/>
              </a:rPr>
              <a:t>A: </a:t>
            </a:r>
            <a:r>
              <a:rPr lang="en-US" altLang="zh-CN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system testing of large system</a:t>
            </a:r>
            <a:r>
              <a:rPr lang="en-US" altLang="zh-CN" b="1" dirty="0">
                <a:sym typeface="Wingdings 2" panose="05020102010507070707" pitchFamily="18" charset="2"/>
              </a:rPr>
              <a:t> </a:t>
            </a:r>
          </a:p>
          <a:p>
            <a:pPr lvl="3" eaLnBrk="1" hangingPunct="1">
              <a:buFontTx/>
              <a:buNone/>
            </a:pPr>
            <a:r>
              <a:rPr lang="en-US" altLang="zh-CN" sz="2400" b="1" dirty="0">
                <a:sym typeface="Wingdings 2" panose="05020102010507070707" pitchFamily="18" charset="2"/>
              </a:rPr>
              <a:t>  X: phased system testing (from small to large)</a:t>
            </a:r>
          </a:p>
          <a:p>
            <a:pPr lvl="3" eaLnBrk="1" hangingPunct="1">
              <a:buFontTx/>
              <a:buNone/>
            </a:pPr>
            <a:r>
              <a:rPr lang="en-US" altLang="zh-CN" sz="2400" b="1" dirty="0">
                <a:sym typeface="Wingdings 2" panose="05020102010507070707" pitchFamily="18" charset="2"/>
              </a:rPr>
              <a:t>  Y: nested set of levels (from inner to outside)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520" y="3717032"/>
            <a:ext cx="86409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安装测试报告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1115616" y="4281192"/>
            <a:ext cx="2016224" cy="371944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E41-2814-4228-8FD2-EDFE640C88B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4358" y="1648420"/>
            <a:ext cx="8212138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25438" indent="-325438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1pPr>
            <a:lvl2pPr marL="725488" indent="-268288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5pPr>
            <a:lvl6pPr marL="25146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kumimoji="0" lang="en-US" altLang="zh-CN" b="0" kern="0" dirty="0">
                <a:ea typeface="宋体" panose="02010600030101010101" pitchFamily="2" charset="-122"/>
              </a:rPr>
              <a:t>Pictorial representation of steps in testing process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286000"/>
            <a:ext cx="8472487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962120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66"/>
          </a:buClr>
          <a:buSzPct val="150000"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66"/>
          </a:buClr>
          <a:buSzPct val="150000"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4070</TotalTime>
  <Words>3984</Words>
  <Application>Microsoft Office PowerPoint</Application>
  <PresentationFormat>全屏显示(4:3)</PresentationFormat>
  <Paragraphs>636</Paragraphs>
  <Slides>42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楷体_GB2312</vt:lpstr>
      <vt:lpstr>宋体</vt:lpstr>
      <vt:lpstr>Arial</vt:lpstr>
      <vt:lpstr>Comic Sans MS</vt:lpstr>
      <vt:lpstr>Lucida Sans Unicode</vt:lpstr>
      <vt:lpstr>Times New Roman</vt:lpstr>
      <vt:lpstr>Wingdings</vt:lpstr>
      <vt:lpstr>Capsules</vt:lpstr>
      <vt:lpstr>1_Capsules</vt:lpstr>
      <vt:lpstr>2_Capsules</vt:lpstr>
      <vt:lpstr>  Chapter  9  Testing the System</vt:lpstr>
      <vt:lpstr>PowerPoint 演示文稿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PowerPoint 演示文稿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Chapter 9  Testing the System 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 清华</cp:lastModifiedBy>
  <cp:revision>57</cp:revision>
  <dcterms:created xsi:type="dcterms:W3CDTF">2003-11-03T03:09:18Z</dcterms:created>
  <dcterms:modified xsi:type="dcterms:W3CDTF">2022-11-24T04:04:45Z</dcterms:modified>
</cp:coreProperties>
</file>