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65" r:id="rId2"/>
    <p:sldId id="475" r:id="rId3"/>
    <p:sldId id="476" r:id="rId4"/>
    <p:sldId id="477" r:id="rId5"/>
    <p:sldId id="478" r:id="rId6"/>
  </p:sldIdLst>
  <p:sldSz cx="9144000" cy="6858000" type="letter"/>
  <p:notesSz cx="6858000" cy="91805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66FF33"/>
    <a:srgbClr val="FFCCCC"/>
    <a:srgbClr val="FF7C80"/>
    <a:srgbClr val="99FF99"/>
    <a:srgbClr val="FF0000"/>
    <a:srgbClr val="CC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14" autoAdjust="0"/>
  </p:normalViewPr>
  <p:slideViewPr>
    <p:cSldViewPr snapToGrid="0">
      <p:cViewPr varScale="1">
        <p:scale>
          <a:sx n="70" d="100"/>
          <a:sy n="70" d="100"/>
        </p:scale>
        <p:origin x="1380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notesViewPr>
    <p:cSldViewPr snapToGrid="0">
      <p:cViewPr varScale="1">
        <p:scale>
          <a:sx n="58" d="100"/>
          <a:sy n="58" d="100"/>
        </p:scale>
        <p:origin x="-1782" y="-84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33400" y="152400"/>
            <a:ext cx="555148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r>
              <a:rPr kumimoji="0" lang="en-US" altLang="zh-CN" sz="1000" b="0" i="1">
                <a:solidFill>
                  <a:schemeClr val="tx1"/>
                </a:solidFill>
                <a:latin typeface="Arial" charset="0"/>
              </a:rPr>
              <a:t>Java: An Introduction to Computer Science and Programming</a:t>
            </a:r>
            <a:r>
              <a:rPr kumimoji="0" lang="en-US" altLang="zh-CN" sz="1000" b="0">
                <a:solidFill>
                  <a:schemeClr val="tx1"/>
                </a:solidFill>
                <a:latin typeface="Arial" charset="0"/>
              </a:rPr>
              <a:t>, Walter Savitch  Ch. 12 Recursion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9850" y="878522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fld id="{D407C4DF-D791-4C46-9348-2004B37A7B64}" type="datetime1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eaLnBrk="0" hangingPunct="0"/>
              <a:t>2022/9/22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391275" y="87852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B158A838-1A77-4FD7-828B-B32BCE5E9A3C}" type="slidenum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algn="r" eaLnBrk="0" hangingPunct="0"/>
              <a:t>‹#›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notes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3400" y="228600"/>
            <a:ext cx="555148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r>
              <a:rPr kumimoji="0" lang="en-US" altLang="zh-CN" sz="1000" b="0" i="1">
                <a:solidFill>
                  <a:schemeClr val="tx1"/>
                </a:solidFill>
                <a:latin typeface="Arial" charset="0"/>
              </a:rPr>
              <a:t>Java: An Introduction to Computer Science and Programming</a:t>
            </a:r>
            <a:r>
              <a:rPr kumimoji="0" lang="en-US" altLang="zh-CN" sz="1000" b="0">
                <a:solidFill>
                  <a:schemeClr val="tx1"/>
                </a:solidFill>
                <a:latin typeface="Arial" charset="0"/>
              </a:rPr>
              <a:t>, Walter Savitch  Ch. 12 Recursion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9850" y="878522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fld id="{F2FC2687-6341-4E84-8EBD-34F898E669D5}" type="datetime1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eaLnBrk="0" hangingPunct="0"/>
              <a:t>2022/9/22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391275" y="87852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9403D8B4-B664-4D19-9172-A85E6DFB0ADD}" type="slidenum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algn="r" eaLnBrk="0" hangingPunct="0"/>
              <a:t>‹#›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07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9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26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666627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66662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2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647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8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664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6665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6665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fld id="{BAFB578B-3839-4FE8-9994-5D140261075E}" type="datetime1">
              <a:rPr lang="zh-CN" altLang="en-US"/>
              <a:pPr/>
              <a:t>2022/9/22</a:t>
            </a:fld>
            <a:endParaRPr lang="en-US" altLang="zh-CN"/>
          </a:p>
        </p:txBody>
      </p:sp>
      <p:sp>
        <p:nvSpPr>
          <p:cNvPr id="66665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zh-CN" altLang="en-US"/>
              <a:t>The college of Computer Science &amp; Technology</a:t>
            </a:r>
            <a:endParaRPr lang="en-US" altLang="zh-CN"/>
          </a:p>
        </p:txBody>
      </p:sp>
      <p:sp>
        <p:nvSpPr>
          <p:cNvPr id="666653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32642526-8325-470D-B362-BB7CD0E303E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F9DC80-5F14-4383-BB6F-76908B4435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03323E-BB6A-4638-81DD-1EAD57636C1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6D4463-8894-4263-9F27-40F8C5DA66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38EF0-37DE-4212-91DC-F80CE7FCDB8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18448F-FC2A-4FC6-9C8E-1B5DDBA73D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E8FD41-E74B-403B-A6E8-A485D1F8962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B15CE2-426C-4C21-9AE7-30DB2AE9D27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C43F3A-9CDA-48EE-AD62-8A28315AC1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04D033-8E00-4D56-A1C1-5A175636EC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B9D923-C3DA-44E6-9704-20FC7570FA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02" name="Group 2"/>
          <p:cNvGrpSpPr>
            <a:grpSpLocks/>
          </p:cNvGrpSpPr>
          <p:nvPr/>
        </p:nvGrpSpPr>
        <p:grpSpPr bwMode="auto">
          <a:xfrm>
            <a:off x="0" y="-4763"/>
            <a:ext cx="250825" cy="6858001"/>
            <a:chOff x="0" y="-3"/>
            <a:chExt cx="670" cy="4320"/>
          </a:xfrm>
        </p:grpSpPr>
        <p:grpSp>
          <p:nvGrpSpPr>
            <p:cNvPr id="665603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665604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6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7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9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0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1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3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4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5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6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7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8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9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0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1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2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2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2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6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65626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6562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3450" y="6350000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800">
                <a:solidFill>
                  <a:schemeClr val="tx1"/>
                </a:solidFill>
                <a:latin typeface="+mn-lt"/>
              </a:defRPr>
            </a:lvl1pPr>
          </a:lstStyle>
          <a:p>
            <a:fld id="{0B68E35D-76B1-443F-84A5-F90C9F8F9BD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2E1DA-D631-4FA4-A378-D64EB7C6EF9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6630"/>
            <a:ext cx="8454571" cy="3846284"/>
          </a:xfrm>
        </p:spPr>
        <p:txBody>
          <a:bodyPr/>
          <a:lstStyle/>
          <a:p>
            <a:r>
              <a:rPr lang="zh-CN" altLang="en-US" b="1" dirty="0" smtClean="0"/>
              <a:t>           </a:t>
            </a:r>
            <a:r>
              <a:rPr lang="zh-CN" altLang="en-US" sz="8800" b="1" dirty="0" smtClean="0">
                <a:latin typeface="华文行楷" pitchFamily="2" charset="-122"/>
                <a:ea typeface="华文行楷" pitchFamily="2" charset="-122"/>
              </a:rPr>
              <a:t>软件工程</a:t>
            </a:r>
            <a: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</a:br>
            <a: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</a:br>
            <a: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  <a:t>       </a:t>
            </a:r>
            <a:r>
              <a:rPr lang="zh-CN" altLang="en-US" sz="5400" b="1" dirty="0" smtClean="0">
                <a:latin typeface="华文行楷" pitchFamily="2" charset="-122"/>
                <a:ea typeface="华文行楷" pitchFamily="2" charset="-122"/>
              </a:rPr>
              <a:t>课  程  设  计  说  明</a:t>
            </a:r>
            <a:endParaRPr lang="zh-CN" altLang="en-US" sz="5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5370286"/>
            <a:ext cx="8674100" cy="769257"/>
          </a:xfrm>
        </p:spPr>
        <p:txBody>
          <a:bodyPr/>
          <a:lstStyle/>
          <a:p>
            <a:pPr>
              <a:buNone/>
            </a:pPr>
            <a:r>
              <a:rPr kumimoji="0" lang="en-US" altLang="zh-CN" sz="2400" b="1" dirty="0" smtClean="0">
                <a:solidFill>
                  <a:schemeClr val="tx2"/>
                </a:solidFill>
              </a:rPr>
              <a:t>                         </a:t>
            </a:r>
            <a:r>
              <a:rPr kumimoji="0" lang="en-US" altLang="zh-CN" sz="3600" b="1" dirty="0" smtClean="0">
                <a:solidFill>
                  <a:schemeClr val="tx2"/>
                </a:solidFill>
                <a:latin typeface="+mn-ea"/>
              </a:rPr>
              <a:t>2022 </a:t>
            </a:r>
            <a:r>
              <a:rPr kumimoji="0" lang="zh-CN" altLang="en-US" sz="3600" b="1" dirty="0" smtClean="0">
                <a:solidFill>
                  <a:schemeClr val="tx2"/>
                </a:solidFill>
                <a:latin typeface="+mn-ea"/>
              </a:rPr>
              <a:t>年 </a:t>
            </a:r>
            <a:r>
              <a:rPr kumimoji="0" lang="en-US" altLang="zh-CN" sz="3600" b="1" dirty="0" smtClean="0">
                <a:solidFill>
                  <a:schemeClr val="tx2"/>
                </a:solidFill>
                <a:latin typeface="+mn-ea"/>
              </a:rPr>
              <a:t>03</a:t>
            </a:r>
            <a:r>
              <a:rPr kumimoji="0" lang="zh-CN" altLang="en-US" sz="3600" b="1" dirty="0" smtClean="0">
                <a:solidFill>
                  <a:schemeClr val="tx2"/>
                </a:solidFill>
                <a:latin typeface="+mn-ea"/>
              </a:rPr>
              <a:t>月 </a:t>
            </a:r>
            <a:r>
              <a:rPr kumimoji="0" lang="en-US" altLang="zh-CN" sz="3600" b="1" dirty="0" smtClean="0">
                <a:solidFill>
                  <a:schemeClr val="tx2"/>
                </a:solidFill>
                <a:latin typeface="+mn-ea"/>
              </a:rPr>
              <a:t>06</a:t>
            </a:r>
            <a:r>
              <a:rPr kumimoji="0" lang="zh-CN" altLang="en-US" sz="3600" b="1" dirty="0" smtClean="0">
                <a:solidFill>
                  <a:schemeClr val="tx2"/>
                </a:solidFill>
                <a:latin typeface="+mn-ea"/>
              </a:rPr>
              <a:t>日</a:t>
            </a:r>
            <a:endParaRPr kumimoji="0" lang="zh-CN" altLang="en-US" sz="36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8EE24-9DD7-4CB5-88EB-A8F7502DC50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07944" name="Rectangle 8"/>
          <p:cNvSpPr>
            <a:spLocks noGrp="1" noChangeArrowheads="1"/>
          </p:cNvSpPr>
          <p:nvPr>
            <p:ph type="title"/>
          </p:nvPr>
        </p:nvSpPr>
        <p:spPr>
          <a:xfrm>
            <a:off x="536575" y="180975"/>
            <a:ext cx="8382000" cy="1143000"/>
          </a:xfrm>
        </p:spPr>
        <p:txBody>
          <a:bodyPr/>
          <a:lstStyle/>
          <a:p>
            <a:r>
              <a:rPr lang="zh-CN" altLang="en-US" b="1"/>
              <a:t>软件工程实践教育－从小处入手</a:t>
            </a:r>
          </a:p>
        </p:txBody>
      </p:sp>
      <p:sp>
        <p:nvSpPr>
          <p:cNvPr id="80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44475" y="1299257"/>
            <a:ext cx="8701088" cy="5500687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借鉴 “</a:t>
            </a:r>
            <a:r>
              <a:rPr lang="en-US" altLang="zh-CN" sz="2800" b="1" u="sng" dirty="0">
                <a:solidFill>
                  <a:srgbClr val="0033CC"/>
                </a:solidFill>
              </a:rPr>
              <a:t>LBD</a:t>
            </a:r>
            <a:r>
              <a:rPr lang="zh-CN" altLang="en-US" sz="2800" b="1" dirty="0">
                <a:solidFill>
                  <a:schemeClr val="tx2"/>
                </a:solidFill>
              </a:rPr>
              <a:t>（做中学）”理念，以一个完整的实践案例作为范例，要求学生以</a:t>
            </a:r>
            <a:r>
              <a:rPr lang="zh-CN" altLang="en-US" sz="2800" b="1" u="sng" dirty="0">
                <a:solidFill>
                  <a:srgbClr val="0033CC"/>
                </a:solidFill>
              </a:rPr>
              <a:t>项目组</a:t>
            </a:r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</a:rPr>
              <a:t>Mini project camp</a:t>
            </a:r>
            <a:r>
              <a:rPr lang="zh-CN" altLang="en-US" sz="2800" b="1" dirty="0">
                <a:solidFill>
                  <a:schemeClr val="tx2"/>
                </a:solidFill>
              </a:rPr>
              <a:t>）的方式按照课程中的方法完成小项目的开发，借以对课程内容深入理解，并培养学生实际的工程化软件开发的能力与素质</a:t>
            </a:r>
          </a:p>
          <a:p>
            <a:r>
              <a:rPr kumimoji="0" lang="zh-CN" altLang="en-US" sz="2800" b="1" dirty="0">
                <a:solidFill>
                  <a:schemeClr val="tx2"/>
                </a:solidFill>
              </a:rPr>
              <a:t>课程设计主要步骤和原则是：</a:t>
            </a:r>
          </a:p>
          <a:p>
            <a:pPr lvl="1"/>
            <a:r>
              <a:rPr kumimoji="0" lang="zh-CN" altLang="en-US" b="1" dirty="0">
                <a:solidFill>
                  <a:schemeClr val="tx2"/>
                </a:solidFill>
              </a:rPr>
              <a:t>⑴ 案例导向：引导学生通过分析、提出案例的解决方案。为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实施本次课程</a:t>
            </a:r>
            <a:r>
              <a:rPr kumimoji="0" lang="zh-CN" altLang="en-US" b="1" dirty="0">
                <a:solidFill>
                  <a:schemeClr val="tx2"/>
                </a:solidFill>
              </a:rPr>
              <a:t>设计准备。</a:t>
            </a:r>
          </a:p>
          <a:p>
            <a:pPr lvl="1"/>
            <a:r>
              <a:rPr kumimoji="0" lang="zh-CN" altLang="en-US" b="1" dirty="0" smtClean="0">
                <a:solidFill>
                  <a:schemeClr val="tx2"/>
                </a:solidFill>
              </a:rPr>
              <a:t>⑵ </a:t>
            </a:r>
            <a:r>
              <a:rPr kumimoji="0" lang="zh-CN" altLang="en-US" b="1" dirty="0">
                <a:solidFill>
                  <a:schemeClr val="tx2"/>
                </a:solidFill>
              </a:rPr>
              <a:t>兴趣选题：</a:t>
            </a:r>
          </a:p>
          <a:p>
            <a:pPr lvl="2"/>
            <a:r>
              <a:rPr kumimoji="0" lang="zh-CN" altLang="en-US" sz="2800" b="1" dirty="0">
                <a:solidFill>
                  <a:schemeClr val="tx2"/>
                </a:solidFill>
              </a:rPr>
              <a:t>学生自愿组成开发小组。</a:t>
            </a:r>
          </a:p>
          <a:p>
            <a:pPr lvl="2"/>
            <a:r>
              <a:rPr kumimoji="0" lang="zh-CN" altLang="en-US" sz="2800" b="1" dirty="0">
                <a:solidFill>
                  <a:schemeClr val="tx2"/>
                </a:solidFill>
              </a:rPr>
              <a:t>课程设计命题尽量结合教学、科研的实际课题，</a:t>
            </a:r>
            <a:r>
              <a:rPr kumimoji="0" lang="zh-CN" altLang="en-US" sz="2800" b="1" dirty="0" smtClean="0">
                <a:solidFill>
                  <a:schemeClr val="tx2"/>
                </a:solidFill>
              </a:rPr>
              <a:t>反映成熟技术</a:t>
            </a:r>
            <a:r>
              <a:rPr kumimoji="0" lang="zh-CN" altLang="en-US" sz="2800" b="1" dirty="0">
                <a:solidFill>
                  <a:schemeClr val="tx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BA6-BCAF-4C46-8EC3-02AAB3A6D97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92088"/>
            <a:ext cx="8672513" cy="6500812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kumimoji="0" lang="zh-CN" altLang="en-US" b="1" dirty="0">
                <a:solidFill>
                  <a:schemeClr val="tx2"/>
                </a:solidFill>
              </a:rPr>
              <a:t>⑶ 分段实施：按照软件企业的项目管理和开发模式进行开发，重点放在软件需求和软件设计两个阶段。在这两个阶段各安排</a:t>
            </a:r>
            <a:r>
              <a:rPr kumimoji="0" lang="en-US" altLang="zh-CN" b="1" dirty="0">
                <a:solidFill>
                  <a:schemeClr val="tx2"/>
                </a:solidFill>
              </a:rPr>
              <a:t>1-2</a:t>
            </a:r>
            <a:r>
              <a:rPr kumimoji="0" lang="zh-CN" altLang="en-US" b="1" dirty="0">
                <a:solidFill>
                  <a:schemeClr val="tx2"/>
                </a:solidFill>
              </a:rPr>
              <a:t>次面对面的答辩式方案抽查或评审。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其实能做一个全面、详细、正确的</a:t>
            </a:r>
            <a:r>
              <a:rPr kumimoji="0" lang="zh-CN" altLang="en-US" sz="2800" b="1" dirty="0" smtClean="0">
                <a:solidFill>
                  <a:schemeClr val="tx2"/>
                </a:solidFill>
              </a:rPr>
              <a:t>需求也已经</a:t>
            </a:r>
            <a:r>
              <a:rPr kumimoji="0" lang="zh-CN" altLang="en-US" sz="2800" b="1" dirty="0">
                <a:solidFill>
                  <a:schemeClr val="tx2"/>
                </a:solidFill>
              </a:rPr>
              <a:t>很不错了</a:t>
            </a:r>
            <a:r>
              <a:rPr kumimoji="0" lang="zh-CN" altLang="en-US" sz="2800" b="1" dirty="0" smtClean="0">
                <a:solidFill>
                  <a:schemeClr val="tx2"/>
                </a:solidFill>
              </a:rPr>
              <a:t>！</a:t>
            </a:r>
            <a:endParaRPr kumimoji="0" lang="en-US" altLang="zh-CN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⑷ </a:t>
            </a:r>
            <a:r>
              <a:rPr kumimoji="0" lang="zh-CN" altLang="en-US" b="1" dirty="0">
                <a:solidFill>
                  <a:schemeClr val="tx2"/>
                </a:solidFill>
              </a:rPr>
              <a:t>强化指导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：教授</a:t>
            </a:r>
            <a:r>
              <a:rPr kumimoji="0" lang="zh-CN" altLang="en-US" b="1" dirty="0">
                <a:solidFill>
                  <a:schemeClr val="tx2"/>
                </a:solidFill>
              </a:rPr>
              <a:t>软件工程：一流的学校在讲思想方法，二流的学校在讲技术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。</a:t>
            </a:r>
            <a:endParaRPr kumimoji="0" lang="en-US" altLang="zh-CN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b="1" dirty="0" smtClean="0">
                <a:solidFill>
                  <a:schemeClr val="tx2"/>
                </a:solidFill>
              </a:rPr>
              <a:t>(5) 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我们自己在做什么？大家平时自己在做什么？</a:t>
            </a:r>
            <a:endParaRPr kumimoji="0" lang="en-US" altLang="zh-CN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b="1" dirty="0" smtClean="0">
                <a:solidFill>
                  <a:schemeClr val="tx2"/>
                </a:solidFill>
              </a:rPr>
              <a:t>(6) 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强调</a:t>
            </a:r>
            <a:r>
              <a:rPr kumimoji="0" lang="zh-CN" altLang="en-US" b="1" dirty="0">
                <a:solidFill>
                  <a:schemeClr val="tx2"/>
                </a:solidFill>
              </a:rPr>
              <a:t>实践创新能力：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看过的会忘记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学过的会了解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做过的才明白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D03F4-E458-46F6-A8FC-49618CC9B28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204788"/>
            <a:ext cx="8621712" cy="6653212"/>
          </a:xfrm>
        </p:spPr>
        <p:txBody>
          <a:bodyPr/>
          <a:lstStyle/>
          <a:p>
            <a:r>
              <a:rPr kumimoji="0" lang="zh-CN" altLang="en-US" sz="2800" b="1" dirty="0">
                <a:solidFill>
                  <a:schemeClr val="tx2"/>
                </a:solidFill>
              </a:rPr>
              <a:t>课程设计注意事项：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小组人数：单人、</a:t>
            </a:r>
            <a:r>
              <a:rPr lang="en-US" altLang="zh-CN" b="1" dirty="0">
                <a:solidFill>
                  <a:schemeClr val="tx2"/>
                </a:solidFill>
              </a:rPr>
              <a:t>2-3</a:t>
            </a:r>
            <a:r>
              <a:rPr lang="zh-CN" altLang="en-US" b="1" dirty="0">
                <a:solidFill>
                  <a:schemeClr val="tx2"/>
                </a:solidFill>
              </a:rPr>
              <a:t>人、</a:t>
            </a:r>
            <a:r>
              <a:rPr lang="en-US" altLang="zh-CN" b="1" dirty="0">
                <a:solidFill>
                  <a:schemeClr val="tx2"/>
                </a:solidFill>
              </a:rPr>
              <a:t>5-7</a:t>
            </a:r>
            <a:r>
              <a:rPr lang="zh-CN" altLang="en-US" b="1" dirty="0">
                <a:solidFill>
                  <a:schemeClr val="tx2"/>
                </a:solidFill>
              </a:rPr>
              <a:t>人等。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寻找适合学生能力的案例。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学生应该根据自身的能力考虑软件工程的实施：例如某种新技术是否要被采用。 （</a:t>
            </a:r>
            <a:r>
              <a:rPr lang="zh-CN" altLang="en-US" b="1" u="sng" dirty="0">
                <a:solidFill>
                  <a:srgbClr val="0033CC"/>
                </a:solidFill>
              </a:rPr>
              <a:t>不要在能力之外做</a:t>
            </a:r>
            <a:r>
              <a:rPr lang="en-US" altLang="zh-CN" b="1" u="sng" dirty="0">
                <a:solidFill>
                  <a:srgbClr val="0033CC"/>
                </a:solidFill>
              </a:rPr>
              <a:t>SE</a:t>
            </a:r>
            <a:r>
              <a:rPr lang="zh-CN" altLang="en-US" b="1" dirty="0">
                <a:solidFill>
                  <a:schemeClr val="tx2"/>
                </a:solidFill>
              </a:rPr>
              <a:t>）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体验团队协作的方法及其重要性。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项目组长要负责，允许学生向老师投诉，项目不成功组长负全责！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实验分数待定。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考虑</a:t>
            </a:r>
            <a:r>
              <a:rPr lang="zh-CN" altLang="en-US" b="1" dirty="0" smtClean="0">
                <a:solidFill>
                  <a:schemeClr val="tx2"/>
                </a:solidFill>
              </a:rPr>
              <a:t>虚拟</a:t>
            </a:r>
            <a:r>
              <a:rPr lang="zh-CN" altLang="en-US" b="1" dirty="0">
                <a:solidFill>
                  <a:schemeClr val="tx2"/>
                </a:solidFill>
              </a:rPr>
              <a:t>的开发费用的估算与分配</a:t>
            </a:r>
            <a:r>
              <a:rPr lang="zh-CN" altLang="en-US" b="1" dirty="0" smtClean="0">
                <a:solidFill>
                  <a:schemeClr val="tx2"/>
                </a:solidFill>
              </a:rPr>
              <a:t>！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069" y="0"/>
            <a:ext cx="9048465" cy="6386286"/>
          </a:xfrm>
        </p:spPr>
        <p:txBody>
          <a:bodyPr/>
          <a:lstStyle/>
          <a:p>
            <a:r>
              <a:rPr kumimoji="0" lang="zh-CN" altLang="en-US" sz="2800" b="1" dirty="0" smtClean="0">
                <a:solidFill>
                  <a:schemeClr val="tx2"/>
                </a:solidFill>
              </a:rPr>
              <a:t>课程设计文档最终提交方式：</a:t>
            </a:r>
            <a:endParaRPr lang="zh-CN" altLang="en-US" sz="2800" b="1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tx2"/>
                </a:solidFill>
              </a:rPr>
              <a:t>可以是需求、设计、测试等各种文档内容。不鼓励也不反对提交源码，但只能算附属内容。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tx2"/>
                </a:solidFill>
              </a:rPr>
              <a:t>可以是一个项目的整体，也可以是项目的局部内容，只要反映自主命题项目的真实工作即可。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33CC"/>
                </a:solidFill>
              </a:rPr>
              <a:t>若是多人合作项目，需明确说明每人的具体工作和提交内容。（可提交同样的完整文档，但是得著明自己完成的部分。）</a:t>
            </a:r>
            <a:endParaRPr lang="en-US" altLang="zh-CN" b="1" dirty="0" smtClean="0">
              <a:solidFill>
                <a:srgbClr val="0033CC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33CC"/>
                </a:solidFill>
              </a:rPr>
              <a:t>最后提交电子文档。</a:t>
            </a:r>
            <a:endParaRPr lang="en-US" altLang="zh-CN" b="1" dirty="0" smtClean="0">
              <a:solidFill>
                <a:srgbClr val="0033CC"/>
              </a:solidFill>
            </a:endParaRPr>
          </a:p>
          <a:p>
            <a:pPr lvl="1">
              <a:buNone/>
            </a:pPr>
            <a:endParaRPr lang="zh-CN" altLang="en-US" b="1" dirty="0" smtClean="0">
              <a:solidFill>
                <a:schemeClr val="tx2"/>
              </a:solidFill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</a:rPr>
              <a:t>软件工程课程设计上机时间：</a:t>
            </a:r>
            <a:endParaRPr kumimoji="0" lang="en-US" altLang="zh-CN" sz="2800" b="1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4463-8894-4263-9F27-40F8C5DA668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46327255</TotalTime>
  <Pages>23</Pages>
  <Words>458</Words>
  <Application>Microsoft Office PowerPoint</Application>
  <PresentationFormat>信纸(8.5x11 英寸)</PresentationFormat>
  <Paragraphs>37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华文行楷</vt:lpstr>
      <vt:lpstr>宋体</vt:lpstr>
      <vt:lpstr>Arial</vt:lpstr>
      <vt:lpstr>Times New Roman</vt:lpstr>
      <vt:lpstr>Wingdings</vt:lpstr>
      <vt:lpstr>Dad`s Tie</vt:lpstr>
      <vt:lpstr>           软件工程         课  程  设  计  说  明</vt:lpstr>
      <vt:lpstr>软件工程实践教育－从小处入手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Savitch Java Ch. 11</dc:title>
  <dc:subject>Recursion</dc:subject>
  <dc:creator>Lew Rakocy</dc:creator>
  <dc:description>Revised for 2nd Edition by Brian Durney, August 2000.</dc:description>
  <cp:lastModifiedBy>史清华</cp:lastModifiedBy>
  <cp:revision>476</cp:revision>
  <cp:lastPrinted>1999-01-05T16:41:05Z</cp:lastPrinted>
  <dcterms:created xsi:type="dcterms:W3CDTF">1996-01-10T17:35:46Z</dcterms:created>
  <dcterms:modified xsi:type="dcterms:W3CDTF">2022-09-22T08:43:00Z</dcterms:modified>
</cp:coreProperties>
</file>