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424" r:id="rId2"/>
    <p:sldId id="425" r:id="rId3"/>
    <p:sldId id="378" r:id="rId4"/>
    <p:sldId id="379" r:id="rId5"/>
    <p:sldId id="427" r:id="rId6"/>
    <p:sldId id="380" r:id="rId7"/>
    <p:sldId id="382" r:id="rId8"/>
    <p:sldId id="428" r:id="rId9"/>
    <p:sldId id="414" r:id="rId10"/>
    <p:sldId id="383" r:id="rId11"/>
    <p:sldId id="384" r:id="rId12"/>
    <p:sldId id="385" r:id="rId13"/>
    <p:sldId id="386" r:id="rId14"/>
    <p:sldId id="429" r:id="rId15"/>
    <p:sldId id="430" r:id="rId16"/>
    <p:sldId id="387" r:id="rId17"/>
    <p:sldId id="388" r:id="rId18"/>
    <p:sldId id="416" r:id="rId19"/>
    <p:sldId id="389" r:id="rId20"/>
    <p:sldId id="390" r:id="rId21"/>
    <p:sldId id="418" r:id="rId22"/>
    <p:sldId id="391" r:id="rId23"/>
    <p:sldId id="436" r:id="rId24"/>
    <p:sldId id="392" r:id="rId25"/>
    <p:sldId id="417" r:id="rId26"/>
    <p:sldId id="393" r:id="rId27"/>
    <p:sldId id="381" r:id="rId28"/>
    <p:sldId id="394" r:id="rId29"/>
    <p:sldId id="395" r:id="rId30"/>
    <p:sldId id="437" r:id="rId31"/>
    <p:sldId id="421" r:id="rId32"/>
    <p:sldId id="396" r:id="rId33"/>
    <p:sldId id="397" r:id="rId34"/>
    <p:sldId id="419" r:id="rId35"/>
    <p:sldId id="398" r:id="rId36"/>
    <p:sldId id="420" r:id="rId37"/>
    <p:sldId id="399" r:id="rId38"/>
    <p:sldId id="400" r:id="rId39"/>
    <p:sldId id="432" r:id="rId40"/>
    <p:sldId id="401" r:id="rId41"/>
    <p:sldId id="402" r:id="rId42"/>
    <p:sldId id="403" r:id="rId43"/>
    <p:sldId id="404" r:id="rId44"/>
    <p:sldId id="405" r:id="rId45"/>
    <p:sldId id="406" r:id="rId46"/>
    <p:sldId id="407" r:id="rId47"/>
    <p:sldId id="431" r:id="rId48"/>
    <p:sldId id="438" r:id="rId49"/>
    <p:sldId id="408" r:id="rId50"/>
    <p:sldId id="422" r:id="rId51"/>
    <p:sldId id="423" r:id="rId52"/>
    <p:sldId id="409" r:id="rId53"/>
    <p:sldId id="435" r:id="rId54"/>
    <p:sldId id="433" r:id="rId55"/>
    <p:sldId id="434" r:id="rId56"/>
    <p:sldId id="411" r:id="rId57"/>
    <p:sldId id="415" r:id="rId58"/>
    <p:sldId id="412" r:id="rId59"/>
    <p:sldId id="413" r:id="rId60"/>
    <p:sldId id="426" r:id="rId61"/>
    <p:sldId id="410" r:id="rId62"/>
    <p:sldId id="256" r:id="rId63"/>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0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9" autoAdjust="0"/>
    <p:restoredTop sz="94581" autoAdjust="0"/>
  </p:normalViewPr>
  <p:slideViewPr>
    <p:cSldViewPr>
      <p:cViewPr varScale="1">
        <p:scale>
          <a:sx n="86" d="100"/>
          <a:sy n="86" d="100"/>
        </p:scale>
        <p:origin x="778"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165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5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宋体" pitchFamily="2" charset="-122"/>
              </a:defRPr>
            </a:lvl1pPr>
          </a:lstStyle>
          <a:p>
            <a:pPr>
              <a:defRPr/>
            </a:pPr>
            <a:endParaRPr lang="en-US" altLang="zh-CN"/>
          </a:p>
        </p:txBody>
      </p:sp>
      <p:sp>
        <p:nvSpPr>
          <p:cNvPr id="165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9E0874-BF86-48A6-BD88-E5B22C812513}" type="slidenum">
              <a:rPr lang="en-US" altLang="zh-CN"/>
              <a:pPr>
                <a:defRPr/>
              </a:pPr>
              <a:t>‹#›</a:t>
            </a:fld>
            <a:endParaRPr lang="en-US" altLang="zh-CN"/>
          </a:p>
        </p:txBody>
      </p:sp>
    </p:spTree>
    <p:extLst>
      <p:ext uri="{BB962C8B-B14F-4D97-AF65-F5344CB8AC3E}">
        <p14:creationId xmlns:p14="http://schemas.microsoft.com/office/powerpoint/2010/main" val="25608562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4EDEC01-D356-4D96-B2A3-D499859DF46E}" type="slidenum">
              <a:rPr lang="en-US" altLang="zh-CN" smtClean="0">
                <a:latin typeface="Arial" panose="020B0604020202020204" pitchFamily="34" charset="0"/>
              </a:rPr>
              <a:pPr>
                <a:spcBef>
                  <a:spcPct val="0"/>
                </a:spcBef>
              </a:pPr>
              <a:t>1</a:t>
            </a:fld>
            <a:endParaRPr lang="en-US" altLang="zh-CN">
              <a:latin typeface="Arial" panose="020B0604020202020204" pitchFamily="34" charset="0"/>
            </a:endParaRPr>
          </a:p>
        </p:txBody>
      </p:sp>
      <p:sp>
        <p:nvSpPr>
          <p:cNvPr id="5123" name="Rectangle 1"/>
          <p:cNvSpPr>
            <a:spLocks noGrp="1" noRot="1" noChangeAspect="1" noChangeArrowheads="1" noTextEdit="1"/>
          </p:cNvSpPr>
          <p:nvPr>
            <p:ph type="sldImg"/>
          </p:nvPr>
        </p:nvSpPr>
        <p:spPr>
          <a:ln/>
        </p:spPr>
      </p:sp>
      <p:sp>
        <p:nvSpPr>
          <p:cNvPr id="5124" name="Rectangle 2"/>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eaLnBrk="1" hangingPunct="1"/>
            <a:endParaRPr lang="en-US" altLang="zh-CN"/>
          </a:p>
        </p:txBody>
      </p:sp>
    </p:spTree>
    <p:extLst>
      <p:ext uri="{BB962C8B-B14F-4D97-AF65-F5344CB8AC3E}">
        <p14:creationId xmlns:p14="http://schemas.microsoft.com/office/powerpoint/2010/main" val="404252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1A53A85-1D2C-4602-AB88-EC44BC0218F6}" type="slidenum">
              <a:rPr lang="en-US" altLang="zh-CN" smtClean="0">
                <a:latin typeface="Arial" panose="020B0604020202020204" pitchFamily="34" charset="0"/>
              </a:rPr>
              <a:pPr>
                <a:spcBef>
                  <a:spcPct val="0"/>
                </a:spcBef>
              </a:pPr>
              <a:t>10</a:t>
            </a:fld>
            <a:endParaRPr lang="en-US" altLang="zh-CN">
              <a:latin typeface="Arial" panose="020B0604020202020204" pitchFamily="3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72554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3BCABAC-EEDC-4BDA-8DA6-5A97E68A9FEA}" type="slidenum">
              <a:rPr lang="en-US" altLang="zh-CN" smtClean="0">
                <a:latin typeface="Arial" panose="020B0604020202020204" pitchFamily="34" charset="0"/>
              </a:rPr>
              <a:pPr>
                <a:spcBef>
                  <a:spcPct val="0"/>
                </a:spcBef>
              </a:pPr>
              <a:t>11</a:t>
            </a:fld>
            <a:endParaRPr lang="en-US" altLang="zh-CN">
              <a:latin typeface="Arial" panose="020B0604020202020204" pitchFamily="34"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82186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8DD442-F07C-43F2-B861-782A36F12627}" type="slidenum">
              <a:rPr lang="en-US" altLang="zh-CN" smtClean="0">
                <a:latin typeface="Arial" panose="020B0604020202020204" pitchFamily="34" charset="0"/>
              </a:rPr>
              <a:pPr>
                <a:spcBef>
                  <a:spcPct val="0"/>
                </a:spcBef>
              </a:pPr>
              <a:t>12</a:t>
            </a:fld>
            <a:endParaRPr lang="en-US" altLang="zh-CN">
              <a:latin typeface="Arial" panose="020B0604020202020204" pitchFamily="34"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30585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9525F34-93EC-4E87-A9FF-FB2587B98BE8}" type="slidenum">
              <a:rPr lang="en-US" altLang="zh-CN" smtClean="0">
                <a:latin typeface="Arial" panose="020B0604020202020204" pitchFamily="34" charset="0"/>
              </a:rPr>
              <a:pPr>
                <a:spcBef>
                  <a:spcPct val="0"/>
                </a:spcBef>
              </a:pPr>
              <a:t>13</a:t>
            </a:fld>
            <a:endParaRPr lang="en-US" altLang="zh-CN">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77321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1106CDB-58E2-4943-9C0A-A84E33436670}" type="slidenum">
              <a:rPr lang="en-US" altLang="zh-CN" smtClean="0">
                <a:latin typeface="Arial" panose="020B0604020202020204" pitchFamily="34" charset="0"/>
              </a:rPr>
              <a:pPr>
                <a:spcBef>
                  <a:spcPct val="0"/>
                </a:spcBef>
              </a:pPr>
              <a:t>14</a:t>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46304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18EEAA0-9ACE-4DFF-8387-A3FFE27C52AE}" type="slidenum">
              <a:rPr lang="en-US" altLang="zh-CN" smtClean="0">
                <a:latin typeface="Arial" panose="020B0604020202020204" pitchFamily="34" charset="0"/>
              </a:rPr>
              <a:pPr>
                <a:spcBef>
                  <a:spcPct val="0"/>
                </a:spcBef>
              </a:pPr>
              <a:t>15</a:t>
            </a:fld>
            <a:endParaRPr lang="en-US" altLang="zh-CN">
              <a:latin typeface="Arial" panose="020B0604020202020204"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8933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982C2D6-EF55-4FD1-96C0-18F41E4EFBC0}" type="slidenum">
              <a:rPr lang="en-US" altLang="zh-CN" smtClean="0">
                <a:latin typeface="Arial" panose="020B0604020202020204" pitchFamily="34" charset="0"/>
              </a:rPr>
              <a:pPr>
                <a:spcBef>
                  <a:spcPct val="0"/>
                </a:spcBef>
              </a:pPr>
              <a:t>16</a:t>
            </a:fld>
            <a:endParaRPr lang="en-US" altLang="zh-CN">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57089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3D85C66-7466-4CD9-9179-403478FF039C}" type="slidenum">
              <a:rPr lang="en-US" altLang="zh-CN" smtClean="0">
                <a:latin typeface="Arial" panose="020B0604020202020204" pitchFamily="34" charset="0"/>
              </a:rPr>
              <a:pPr>
                <a:spcBef>
                  <a:spcPct val="0"/>
                </a:spcBef>
              </a:pPr>
              <a:t>17</a:t>
            </a:fld>
            <a:endParaRPr lang="en-US" altLang="zh-CN">
              <a:latin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91473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984621-9663-492C-8C70-1D0AF0E4A482}" type="slidenum">
              <a:rPr lang="en-US" altLang="zh-CN" smtClean="0">
                <a:latin typeface="Arial" panose="020B0604020202020204" pitchFamily="34" charset="0"/>
              </a:rPr>
              <a:pPr>
                <a:spcBef>
                  <a:spcPct val="0"/>
                </a:spcBef>
              </a:pPr>
              <a:t>18</a:t>
            </a:fld>
            <a:endParaRPr lang="en-US" altLang="zh-CN">
              <a:latin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680662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4217E9F-BA27-412E-B0E7-E57DCCD2FC7A}" type="slidenum">
              <a:rPr lang="en-US" altLang="zh-CN" smtClean="0">
                <a:latin typeface="Arial" panose="020B0604020202020204" pitchFamily="34" charset="0"/>
              </a:rPr>
              <a:pPr>
                <a:spcBef>
                  <a:spcPct val="0"/>
                </a:spcBef>
              </a:pPr>
              <a:t>19</a:t>
            </a:fld>
            <a:endParaRPr lang="en-US" altLang="zh-CN">
              <a:latin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1929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9FB7A76-C8F7-48D3-8688-F4368E037842}" type="slidenum">
              <a:rPr lang="en-US" altLang="zh-CN" smtClean="0">
                <a:latin typeface="Arial" panose="020B0604020202020204" pitchFamily="34" charset="0"/>
              </a:rPr>
              <a:pPr>
                <a:spcBef>
                  <a:spcPct val="0"/>
                </a:spcBef>
              </a:pPr>
              <a:t>2</a:t>
            </a:fld>
            <a:endParaRPr lang="en-US" altLang="zh-CN">
              <a:latin typeface="Arial" panose="020B0604020202020204" pitchFamily="34"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3181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FCB6DA-2F15-4662-9FBD-445E59448C05}" type="slidenum">
              <a:rPr lang="en-US" altLang="zh-CN" smtClean="0">
                <a:latin typeface="Arial" panose="020B0604020202020204" pitchFamily="34" charset="0"/>
              </a:rPr>
              <a:pPr>
                <a:spcBef>
                  <a:spcPct val="0"/>
                </a:spcBef>
              </a:pPr>
              <a:t>20</a:t>
            </a:fld>
            <a:endParaRPr lang="en-US" altLang="zh-CN">
              <a:latin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5080034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0B4D598-6084-470B-AD04-E3BF6C71228C}" type="slidenum">
              <a:rPr lang="en-US" altLang="zh-CN" smtClean="0">
                <a:latin typeface="Arial" panose="020B0604020202020204" pitchFamily="34" charset="0"/>
              </a:rPr>
              <a:pPr>
                <a:spcBef>
                  <a:spcPct val="0"/>
                </a:spcBef>
              </a:pPr>
              <a:t>21</a:t>
            </a:fld>
            <a:endParaRPr lang="en-US" altLang="zh-CN">
              <a:latin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18192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5E3594D-2E32-41FF-B8F2-29E9B19BECD2}" type="slidenum">
              <a:rPr lang="en-US" altLang="zh-CN" smtClean="0">
                <a:latin typeface="Arial" panose="020B0604020202020204" pitchFamily="34" charset="0"/>
              </a:rPr>
              <a:pPr>
                <a:spcBef>
                  <a:spcPct val="0"/>
                </a:spcBef>
              </a:pPr>
              <a:t>22</a:t>
            </a:fld>
            <a:endParaRPr lang="en-US" altLang="zh-CN">
              <a:latin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37988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DD0E4A-3B8B-40E7-8A5A-13D458380A72}" type="slidenum">
              <a:rPr lang="en-US" altLang="zh-CN" smtClean="0">
                <a:latin typeface="Arial" panose="020B0604020202020204" pitchFamily="34" charset="0"/>
              </a:rPr>
              <a:pPr>
                <a:spcBef>
                  <a:spcPct val="0"/>
                </a:spcBef>
              </a:pPr>
              <a:t>24</a:t>
            </a:fld>
            <a:endParaRPr lang="en-US" altLang="zh-CN">
              <a:latin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03077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687809-DC65-4E3D-8F90-4705EAF1775D}" type="slidenum">
              <a:rPr lang="en-US" altLang="zh-CN" smtClean="0">
                <a:latin typeface="Arial" panose="020B0604020202020204" pitchFamily="34" charset="0"/>
              </a:rPr>
              <a:pPr>
                <a:spcBef>
                  <a:spcPct val="0"/>
                </a:spcBef>
              </a:pPr>
              <a:t>25</a:t>
            </a:fld>
            <a:endParaRPr lang="en-US" altLang="zh-CN">
              <a:latin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668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31A74D2-4B67-41A6-9D16-A14C3577F94F}" type="slidenum">
              <a:rPr lang="en-US" altLang="zh-CN" smtClean="0">
                <a:latin typeface="Arial" panose="020B0604020202020204" pitchFamily="34" charset="0"/>
              </a:rPr>
              <a:pPr>
                <a:spcBef>
                  <a:spcPct val="0"/>
                </a:spcBef>
              </a:pPr>
              <a:t>26</a:t>
            </a:fld>
            <a:endParaRPr lang="en-US" altLang="zh-CN">
              <a:latin typeface="Arial" panose="020B060402020202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781473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27F7F8-B00E-46AE-A3E1-8B03101A1C1A}" type="slidenum">
              <a:rPr lang="en-US" altLang="zh-CN" smtClean="0">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076252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1D9DF35-42F2-4FF7-9BC4-62882CB2D1FE}" type="slidenum">
              <a:rPr lang="en-US" altLang="zh-CN" smtClean="0">
                <a:latin typeface="Arial" panose="020B0604020202020204" pitchFamily="34" charset="0"/>
              </a:rPr>
              <a:pPr>
                <a:spcBef>
                  <a:spcPct val="0"/>
                </a:spcBef>
              </a:pPr>
              <a:t>28</a:t>
            </a:fld>
            <a:endParaRPr lang="en-US" altLang="zh-CN">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82420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E38171C-4C95-4223-AA3E-F9DC0D919887}" type="slidenum">
              <a:rPr lang="en-US" altLang="zh-CN" smtClean="0">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621416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22EF4E0-0121-4460-BE06-51B4F4FCBC89}" type="slidenum">
              <a:rPr lang="en-US" altLang="zh-CN" smtClean="0">
                <a:latin typeface="Arial" panose="020B0604020202020204" pitchFamily="34" charset="0"/>
              </a:rPr>
              <a:pPr>
                <a:spcBef>
                  <a:spcPct val="0"/>
                </a:spcBef>
              </a:pPr>
              <a:t>32</a:t>
            </a:fld>
            <a:endParaRPr lang="en-US" altLang="zh-CN">
              <a:latin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4805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A7DA545-C760-426F-9545-0742114B6696}" type="slidenum">
              <a:rPr lang="en-US" altLang="zh-CN" smtClean="0">
                <a:latin typeface="Arial" panose="020B0604020202020204" pitchFamily="34" charset="0"/>
              </a:rPr>
              <a:pPr>
                <a:spcBef>
                  <a:spcPct val="0"/>
                </a:spcBef>
              </a:pPr>
              <a:t>3</a:t>
            </a:fld>
            <a:endParaRPr lang="en-US" altLang="zh-CN">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755884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DAE4EBF-914F-4B12-92DD-12AA7015DA07}" type="slidenum">
              <a:rPr lang="en-US" altLang="zh-CN" smtClean="0">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27237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B5B369-6A7A-4AC3-B4F2-D8DE2D4FE567}" type="slidenum">
              <a:rPr lang="en-US" altLang="zh-CN" smtClean="0">
                <a:latin typeface="Arial" panose="020B0604020202020204" pitchFamily="34" charset="0"/>
              </a:rPr>
              <a:pPr>
                <a:spcBef>
                  <a:spcPct val="0"/>
                </a:spcBef>
              </a:pPr>
              <a:t>34</a:t>
            </a:fld>
            <a:endParaRPr lang="en-US" altLang="zh-CN">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760873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36C0F1D-16E3-457B-96A2-7E83D843A4FA}" type="slidenum">
              <a:rPr lang="en-US" altLang="zh-CN" smtClean="0">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25258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4D8084-A8E7-4D25-87C9-8AB8D9D51382}" type="slidenum">
              <a:rPr lang="en-US" altLang="zh-CN" smtClean="0">
                <a:latin typeface="Arial" panose="020B0604020202020204" pitchFamily="34" charset="0"/>
              </a:rPr>
              <a:pPr>
                <a:spcBef>
                  <a:spcPct val="0"/>
                </a:spcBef>
              </a:pPr>
              <a:t>36</a:t>
            </a:fld>
            <a:endParaRPr lang="en-US" altLang="zh-CN">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91069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3EEEB40-8EAC-49F5-B834-720F9F3C4A9B}" type="slidenum">
              <a:rPr lang="en-US" altLang="zh-CN" smtClean="0">
                <a:latin typeface="Arial" panose="020B0604020202020204" pitchFamily="34" charset="0"/>
              </a:rPr>
              <a:pPr>
                <a:spcBef>
                  <a:spcPct val="0"/>
                </a:spcBef>
              </a:pPr>
              <a:t>37</a:t>
            </a:fld>
            <a:endParaRPr lang="en-US" altLang="zh-CN">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164316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BC0E7E0-D797-4183-B789-26C140065434}" type="slidenum">
              <a:rPr lang="en-US" altLang="zh-CN" smtClean="0">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70540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FB24875-62E5-4DCB-A99A-F5AEB27BB13C}" type="slidenum">
              <a:rPr lang="en-US" altLang="zh-CN" smtClean="0">
                <a:latin typeface="Arial" panose="020B0604020202020204" pitchFamily="34" charset="0"/>
              </a:rPr>
              <a:pPr>
                <a:spcBef>
                  <a:spcPct val="0"/>
                </a:spcBef>
              </a:pPr>
              <a:t>39</a:t>
            </a:fld>
            <a:endParaRPr lang="en-US" altLang="zh-CN">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2248900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092E58-C5B0-4830-9109-6E2CF0E10BB2}" type="slidenum">
              <a:rPr lang="en-US" altLang="zh-CN" smtClean="0">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843815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A41A15F-A57B-4F88-8B25-93CE81FF3130}" type="slidenum">
              <a:rPr lang="en-US" altLang="zh-CN" smtClean="0">
                <a:latin typeface="Arial" panose="020B0604020202020204" pitchFamily="34" charset="0"/>
              </a:rPr>
              <a:pPr>
                <a:spcBef>
                  <a:spcPct val="0"/>
                </a:spcBef>
              </a:pPr>
              <a:t>41</a:t>
            </a:fld>
            <a:endParaRPr lang="en-US" altLang="zh-CN">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390987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75DB8D8-CB28-4224-97D6-04F25BD90757}" type="slidenum">
              <a:rPr lang="en-US" altLang="zh-CN" smtClean="0">
                <a:latin typeface="Arial" panose="020B0604020202020204" pitchFamily="34" charset="0"/>
              </a:rPr>
              <a:pPr>
                <a:spcBef>
                  <a:spcPct val="0"/>
                </a:spcBef>
              </a:pPr>
              <a:t>42</a:t>
            </a:fld>
            <a:endParaRPr lang="en-US" altLang="zh-CN">
              <a:latin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33457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358642-EED1-4F6B-9016-BDDB8B17A44D}" type="slidenum">
              <a:rPr lang="en-US" altLang="zh-CN" smtClean="0">
                <a:latin typeface="Arial" panose="020B0604020202020204" pitchFamily="34" charset="0"/>
              </a:rPr>
              <a:pPr>
                <a:spcBef>
                  <a:spcPct val="0"/>
                </a:spcBef>
              </a:pPr>
              <a:t>4</a:t>
            </a:fld>
            <a:endParaRPr lang="en-US" altLang="zh-CN">
              <a:latin typeface="Arial" panose="020B0604020202020204" pitchFamily="34" charset="0"/>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407645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C164EE4-FB55-4699-8F6C-7930A7E2476D}" type="slidenum">
              <a:rPr lang="en-US" altLang="zh-CN" smtClean="0">
                <a:latin typeface="Arial" panose="020B0604020202020204" pitchFamily="34" charset="0"/>
              </a:rPr>
              <a:pPr>
                <a:spcBef>
                  <a:spcPct val="0"/>
                </a:spcBef>
              </a:pPr>
              <a:t>43</a:t>
            </a:fld>
            <a:endParaRPr lang="en-US" altLang="zh-CN">
              <a:latin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6047710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BB2929-D74D-43D5-A58F-6E93C9089FA3}" type="slidenum">
              <a:rPr lang="en-US" altLang="zh-CN" smtClean="0">
                <a:latin typeface="Arial" panose="020B0604020202020204" pitchFamily="34" charset="0"/>
              </a:rPr>
              <a:pPr>
                <a:spcBef>
                  <a:spcPct val="0"/>
                </a:spcBef>
              </a:pPr>
              <a:t>44</a:t>
            </a:fld>
            <a:endParaRPr lang="en-US" altLang="zh-CN">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3078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7604213-976D-4B6F-B09D-70BC93EF2C28}" type="slidenum">
              <a:rPr lang="en-US" altLang="zh-CN" smtClean="0">
                <a:latin typeface="Arial" panose="020B0604020202020204" pitchFamily="34" charset="0"/>
              </a:rPr>
              <a:pPr>
                <a:spcBef>
                  <a:spcPct val="0"/>
                </a:spcBef>
              </a:pPr>
              <a:t>45</a:t>
            </a:fld>
            <a:endParaRPr lang="en-US" altLang="zh-CN">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565203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9C989A-47D3-4973-87D2-3348D0988A22}" type="slidenum">
              <a:rPr lang="en-US" altLang="zh-CN" smtClean="0">
                <a:latin typeface="Arial" panose="020B0604020202020204" pitchFamily="34" charset="0"/>
              </a:rPr>
              <a:pPr>
                <a:spcBef>
                  <a:spcPct val="0"/>
                </a:spcBef>
              </a:pPr>
              <a:t>46</a:t>
            </a:fld>
            <a:endParaRPr lang="en-US" altLang="zh-CN">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34051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7A8CD9E-3ED0-49B3-B2B2-576A0825C0B9}" type="slidenum">
              <a:rPr lang="en-US" altLang="zh-CN" smtClean="0">
                <a:latin typeface="Arial" panose="020B0604020202020204" pitchFamily="34" charset="0"/>
              </a:rPr>
              <a:pPr>
                <a:spcBef>
                  <a:spcPct val="0"/>
                </a:spcBef>
              </a:pPr>
              <a:t>47</a:t>
            </a:fld>
            <a:endParaRPr lang="en-US" altLang="zh-CN">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30697516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9C989A-47D3-4973-87D2-3348D0988A22}" type="slidenum">
              <a:rPr lang="en-US" altLang="zh-CN" smtClean="0">
                <a:solidFill>
                  <a:srgbClr val="000000"/>
                </a:solidFill>
                <a:latin typeface="Arial" panose="020B0604020202020204" pitchFamily="34" charset="0"/>
              </a:rPr>
              <a:pPr>
                <a:spcBef>
                  <a:spcPct val="0"/>
                </a:spcBef>
              </a:pPr>
              <a:t>48</a:t>
            </a:fld>
            <a:endParaRPr lang="en-US" altLang="zh-CN">
              <a:solidFill>
                <a:srgbClr val="000000"/>
              </a:solidFill>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984976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8F58344-E04E-40FF-A60F-208B867FBF39}" type="slidenum">
              <a:rPr lang="en-US" altLang="zh-CN" smtClean="0">
                <a:latin typeface="Arial" panose="020B0604020202020204" pitchFamily="34" charset="0"/>
              </a:rPr>
              <a:pPr>
                <a:spcBef>
                  <a:spcPct val="0"/>
                </a:spcBef>
              </a:pPr>
              <a:t>49</a:t>
            </a:fld>
            <a:endParaRPr lang="en-US" altLang="zh-CN">
              <a:latin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5593386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29ECED-542A-4ABA-A26E-FA1AEEC4F93D}" type="slidenum">
              <a:rPr lang="en-US" altLang="zh-CN" smtClean="0">
                <a:latin typeface="Arial" panose="020B0604020202020204" pitchFamily="34" charset="0"/>
              </a:rPr>
              <a:pPr>
                <a:spcBef>
                  <a:spcPct val="0"/>
                </a:spcBef>
              </a:pPr>
              <a:t>52</a:t>
            </a:fld>
            <a:endParaRPr lang="en-US" altLang="zh-CN">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748955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829ECED-542A-4ABA-A26E-FA1AEEC4F93D}" type="slidenum">
              <a:rPr lang="en-US" altLang="zh-CN" smtClean="0">
                <a:solidFill>
                  <a:srgbClr val="000000"/>
                </a:solidFill>
                <a:latin typeface="Arial" panose="020B0604020202020204" pitchFamily="34" charset="0"/>
              </a:rPr>
              <a:pPr>
                <a:spcBef>
                  <a:spcPct val="0"/>
                </a:spcBef>
              </a:pPr>
              <a:t>53</a:t>
            </a:fld>
            <a:endParaRPr lang="en-US" altLang="zh-CN">
              <a:solidFill>
                <a:srgbClr val="000000"/>
              </a:solidFill>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905549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4F78663-D90B-486A-A3C9-A9D1C4CF37FF}" type="slidenum">
              <a:rPr lang="en-US" altLang="zh-CN" smtClean="0">
                <a:latin typeface="Arial" panose="020B0604020202020204" pitchFamily="34" charset="0"/>
              </a:rPr>
              <a:pPr>
                <a:spcBef>
                  <a:spcPct val="0"/>
                </a:spcBef>
              </a:pPr>
              <a:t>54</a:t>
            </a:fld>
            <a:endParaRPr lang="en-US" altLang="zh-CN">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2348859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84CBB86-5B32-453C-B9D9-4D8636909BA8}" type="slidenum">
              <a:rPr lang="en-US" altLang="zh-CN" smtClean="0">
                <a:latin typeface="Arial" panose="020B0604020202020204" pitchFamily="34" charset="0"/>
              </a:rPr>
              <a:pPr>
                <a:spcBef>
                  <a:spcPct val="0"/>
                </a:spcBef>
              </a:pPr>
              <a:t>5</a:t>
            </a:fld>
            <a:endParaRPr lang="en-US" altLang="zh-CN">
              <a:latin typeface="Arial" panose="020B0604020202020204" pitchFamily="34"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7916798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5DB9D9-0587-4002-9F4F-E0E7496AE1E7}" type="slidenum">
              <a:rPr lang="en-US" altLang="zh-CN" smtClean="0">
                <a:latin typeface="Arial" panose="020B0604020202020204" pitchFamily="34" charset="0"/>
              </a:rPr>
              <a:pPr>
                <a:spcBef>
                  <a:spcPct val="0"/>
                </a:spcBef>
              </a:pPr>
              <a:t>55</a:t>
            </a:fld>
            <a:endParaRPr lang="en-US" altLang="zh-CN">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ltLang="zh-CN"/>
          </a:p>
        </p:txBody>
      </p:sp>
    </p:spTree>
    <p:extLst>
      <p:ext uri="{BB962C8B-B14F-4D97-AF65-F5344CB8AC3E}">
        <p14:creationId xmlns:p14="http://schemas.microsoft.com/office/powerpoint/2010/main" val="36479335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CCC393-6682-4980-BFD5-CD7A1938F9DC}" type="slidenum">
              <a:rPr lang="en-US" altLang="zh-CN" smtClean="0">
                <a:latin typeface="Arial" panose="020B0604020202020204" pitchFamily="34" charset="0"/>
              </a:rPr>
              <a:pPr>
                <a:spcBef>
                  <a:spcPct val="0"/>
                </a:spcBef>
              </a:pPr>
              <a:t>56</a:t>
            </a:fld>
            <a:endParaRPr lang="en-US" altLang="zh-CN">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1032405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1DA9A0-0E49-4402-99E7-07723E7D8AE2}" type="slidenum">
              <a:rPr lang="en-US" altLang="zh-CN" smtClean="0">
                <a:latin typeface="Arial" panose="020B0604020202020204" pitchFamily="34" charset="0"/>
              </a:rPr>
              <a:pPr>
                <a:spcBef>
                  <a:spcPct val="0"/>
                </a:spcBef>
              </a:pPr>
              <a:t>57</a:t>
            </a:fld>
            <a:endParaRPr lang="en-US" altLang="zh-CN">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281862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58016FA-DCB7-48C4-83FD-C0981E30B07C}" type="slidenum">
              <a:rPr lang="en-US" altLang="zh-CN" smtClean="0">
                <a:latin typeface="Arial" panose="020B0604020202020204" pitchFamily="34" charset="0"/>
              </a:rPr>
              <a:pPr>
                <a:spcBef>
                  <a:spcPct val="0"/>
                </a:spcBef>
              </a:pPr>
              <a:t>58</a:t>
            </a:fld>
            <a:endParaRPr lang="en-US" altLang="zh-CN">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40447911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FC3323-9F2C-47CD-BEF7-845A280C39F8}" type="slidenum">
              <a:rPr lang="en-US" altLang="zh-CN" smtClean="0">
                <a:latin typeface="Arial" panose="020B0604020202020204" pitchFamily="34" charset="0"/>
              </a:rPr>
              <a:pPr>
                <a:spcBef>
                  <a:spcPct val="0"/>
                </a:spcBef>
              </a:pPr>
              <a:t>59</a:t>
            </a:fld>
            <a:endParaRPr lang="en-US" altLang="zh-CN">
              <a:latin typeface="Arial" panose="020B060402020202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191644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FDCB8B3-F7BA-49D5-B05B-DDA8FEB12A3F}" type="slidenum">
              <a:rPr lang="en-US" altLang="zh-CN" smtClean="0">
                <a:latin typeface="Arial" panose="020B0604020202020204" pitchFamily="34" charset="0"/>
              </a:rPr>
              <a:pPr>
                <a:spcBef>
                  <a:spcPct val="0"/>
                </a:spcBef>
              </a:pPr>
              <a:t>60</a:t>
            </a:fld>
            <a:endParaRPr lang="en-US" altLang="zh-CN">
              <a:latin typeface="Arial" panose="020B060402020202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5640968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0F0A71-2F7A-46F5-B0BD-BA57F6364FCE}" type="slidenum">
              <a:rPr lang="en-US" altLang="zh-CN" smtClean="0">
                <a:latin typeface="Arial" panose="020B0604020202020204" pitchFamily="34" charset="0"/>
              </a:rPr>
              <a:pPr>
                <a:spcBef>
                  <a:spcPct val="0"/>
                </a:spcBef>
              </a:pPr>
              <a:t>61</a:t>
            </a:fld>
            <a:endParaRPr lang="en-US" altLang="zh-CN">
              <a:latin typeface="Arial" panose="020B060402020202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9409876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9AAE2C2-7721-49D3-A692-397CE7784EC3}" type="slidenum">
              <a:rPr lang="en-US" altLang="zh-CN" smtClean="0">
                <a:latin typeface="Arial" panose="020B0604020202020204" pitchFamily="34" charset="0"/>
              </a:rPr>
              <a:pPr>
                <a:spcBef>
                  <a:spcPct val="0"/>
                </a:spcBef>
              </a:pPr>
              <a:t>62</a:t>
            </a:fld>
            <a:endParaRPr lang="en-US" altLang="zh-CN">
              <a:latin typeface="Arial" panose="020B060402020202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4725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C6C3F9-F085-45B9-A95D-B68CF477217C}" type="slidenum">
              <a:rPr lang="en-US" altLang="zh-CN" smtClean="0">
                <a:latin typeface="Arial" panose="020B0604020202020204" pitchFamily="34" charset="0"/>
              </a:rPr>
              <a:pPr>
                <a:spcBef>
                  <a:spcPct val="0"/>
                </a:spcBef>
              </a:pPr>
              <a:t>6</a:t>
            </a:fld>
            <a:endParaRPr lang="en-US" altLang="zh-CN">
              <a:latin typeface="Arial" panose="020B0604020202020204" pitchFamily="34" charset="0"/>
            </a:endParaRP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897905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0B40C28-0EB1-4823-ADB6-FD184DE0DE50}" type="slidenum">
              <a:rPr lang="en-US" altLang="zh-CN" smtClean="0">
                <a:latin typeface="Arial" panose="020B0604020202020204" pitchFamily="34" charset="0"/>
              </a:rPr>
              <a:pPr>
                <a:spcBef>
                  <a:spcPct val="0"/>
                </a:spcBef>
              </a:pPr>
              <a:t>7</a:t>
            </a:fld>
            <a:endParaRPr lang="en-US" altLang="zh-CN">
              <a:latin typeface="Arial" panose="020B0604020202020204" pitchFamily="34"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020788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7480F5E-30D4-44E7-B3C6-4F87299B1584}" type="slidenum">
              <a:rPr lang="en-US" altLang="zh-CN" smtClean="0">
                <a:latin typeface="Arial" panose="020B0604020202020204" pitchFamily="34" charset="0"/>
              </a:rPr>
              <a:pPr>
                <a:spcBef>
                  <a:spcPct val="0"/>
                </a:spcBef>
              </a:pPr>
              <a:t>8</a:t>
            </a:fld>
            <a:endParaRPr lang="en-US" altLang="zh-CN">
              <a:latin typeface="Arial" panose="020B0604020202020204" pitchFamily="3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270644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098DA54-6C1C-40B1-AA49-AE058792736B}" type="slidenum">
              <a:rPr lang="en-US" altLang="zh-CN" smtClean="0">
                <a:latin typeface="Arial" panose="020B0604020202020204" pitchFamily="34" charset="0"/>
              </a:rPr>
              <a:pPr>
                <a:spcBef>
                  <a:spcPct val="0"/>
                </a:spcBef>
              </a:pPr>
              <a:t>9</a:t>
            </a:fld>
            <a:endParaRPr lang="en-US" altLang="zh-CN">
              <a:latin typeface="Arial" panose="020B0604020202020204" pitchFamily="34"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97252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45720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sp>
        <p:nvSpPr>
          <p:cNvPr id="5" name="AutoShape 3"/>
          <p:cNvSpPr>
            <a:spLocks noChangeArrowheads="1"/>
          </p:cNvSpPr>
          <p:nvPr/>
        </p:nvSpPr>
        <p:spPr bwMode="auto">
          <a:xfrm>
            <a:off x="685800" y="990600"/>
            <a:ext cx="5181600" cy="19050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grpSp>
        <p:nvGrpSpPr>
          <p:cNvPr id="6" name="Group 5"/>
          <p:cNvGrpSpPr>
            <a:grpSpLocks/>
          </p:cNvGrpSpPr>
          <p:nvPr/>
        </p:nvGrpSpPr>
        <p:grpSpPr bwMode="auto">
          <a:xfrm>
            <a:off x="3632200" y="4889500"/>
            <a:ext cx="4876800" cy="319088"/>
            <a:chOff x="2288" y="3080"/>
            <a:chExt cx="3072" cy="201"/>
          </a:xfrm>
        </p:grpSpPr>
        <p:sp>
          <p:nvSpPr>
            <p:cNvPr id="7" name="AutoShape 6"/>
            <p:cNvSpPr>
              <a:spLocks noChangeArrowheads="1"/>
            </p:cNvSpPr>
            <p:nvPr/>
          </p:nvSpPr>
          <p:spPr bwMode="auto">
            <a:xfrm flipH="1">
              <a:off x="2288" y="3080"/>
              <a:ext cx="2914"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AutoShape 7"/>
            <p:cNvSpPr>
              <a:spLocks noChangeArrowheads="1"/>
            </p:cNvSpPr>
            <p:nvPr/>
          </p:nvSpPr>
          <p:spPr bwMode="auto">
            <a:xfrm>
              <a:off x="5196" y="3080"/>
              <a:ext cx="164"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4100" name="Rectangle 4"/>
          <p:cNvSpPr>
            <a:spLocks noGrp="1" noChangeArrowheads="1"/>
          </p:cNvSpPr>
          <p:nvPr>
            <p:ph type="subTitle" idx="1"/>
          </p:nvPr>
        </p:nvSpPr>
        <p:spPr>
          <a:xfrm>
            <a:off x="4673600" y="2927350"/>
            <a:ext cx="3657600" cy="1822450"/>
          </a:xfrm>
        </p:spPr>
        <p:txBody>
          <a:bodyPr anchor="b"/>
          <a:lstStyle>
            <a:lvl1pPr marL="0" indent="0">
              <a:buFontTx/>
              <a:buNone/>
              <a:defRPr>
                <a:solidFill>
                  <a:schemeClr val="tx2"/>
                </a:solidFill>
              </a:defRPr>
            </a:lvl1pPr>
          </a:lstStyle>
          <a:p>
            <a:r>
              <a:rPr lang="zh-CN" altLang="en-US"/>
              <a:t>单击此处编辑母版副标题样式</a:t>
            </a:r>
          </a:p>
        </p:txBody>
      </p:sp>
      <p:sp>
        <p:nvSpPr>
          <p:cNvPr id="4107" name="Rectangle 11"/>
          <p:cNvSpPr>
            <a:spLocks noGrp="1" noChangeArrowheads="1"/>
          </p:cNvSpPr>
          <p:nvPr>
            <p:ph type="ctrTitle" sz="quarter"/>
          </p:nvPr>
        </p:nvSpPr>
        <p:spPr>
          <a:xfrm>
            <a:off x="936625" y="1425575"/>
            <a:ext cx="7772400" cy="1143000"/>
          </a:xfrm>
        </p:spPr>
        <p:txBody>
          <a:bodyPr anchor="ctr"/>
          <a:lstStyle>
            <a:lvl1pPr algn="ctr">
              <a:defRPr>
                <a:solidFill>
                  <a:schemeClr val="tx1"/>
                </a:solidFill>
              </a:defRPr>
            </a:lvl1pPr>
          </a:lstStyle>
          <a:p>
            <a:r>
              <a:rPr lang="zh-CN" altLang="en-US"/>
              <a:t>单击此处编辑母版标题样式</a:t>
            </a:r>
          </a:p>
        </p:txBody>
      </p:sp>
      <p:sp>
        <p:nvSpPr>
          <p:cNvPr id="9" name="Rectangle 8"/>
          <p:cNvSpPr>
            <a:spLocks noGrp="1" noChangeArrowheads="1"/>
          </p:cNvSpPr>
          <p:nvPr>
            <p:ph type="dt" sz="quarter" idx="10"/>
          </p:nvPr>
        </p:nvSpPr>
        <p:spPr>
          <a:xfrm>
            <a:off x="2667000" y="6553200"/>
            <a:ext cx="1905000" cy="304800"/>
          </a:xfrm>
        </p:spPr>
        <p:txBody>
          <a:bodyPr/>
          <a:lstStyle>
            <a:lvl1pPr>
              <a:defRPr>
                <a:solidFill>
                  <a:schemeClr val="bg1"/>
                </a:solidFill>
              </a:defRPr>
            </a:lvl1pPr>
          </a:lstStyle>
          <a:p>
            <a:pPr>
              <a:defRPr/>
            </a:pPr>
            <a:endParaRPr lang="en-US" altLang="zh-CN"/>
          </a:p>
        </p:txBody>
      </p:sp>
      <p:sp>
        <p:nvSpPr>
          <p:cNvPr id="10" name="Rectangle 9"/>
          <p:cNvSpPr>
            <a:spLocks noGrp="1" noChangeArrowheads="1"/>
          </p:cNvSpPr>
          <p:nvPr>
            <p:ph type="ftr" sz="quarter" idx="11"/>
          </p:nvPr>
        </p:nvSpPr>
        <p:spPr>
          <a:xfrm>
            <a:off x="5195888" y="6553200"/>
            <a:ext cx="3279775" cy="304800"/>
          </a:xfrm>
        </p:spPr>
        <p:txBody>
          <a:bodyPr/>
          <a:lstStyle>
            <a:lvl1pPr algn="r">
              <a:defRPr/>
            </a:lvl1pPr>
          </a:lstStyle>
          <a:p>
            <a:pPr>
              <a:defRPr/>
            </a:pPr>
            <a:endParaRPr lang="en-US" altLang="zh-CN"/>
          </a:p>
        </p:txBody>
      </p:sp>
      <p:sp>
        <p:nvSpPr>
          <p:cNvPr id="11" name="Rectangle 10"/>
          <p:cNvSpPr>
            <a:spLocks noGrp="1" noChangeArrowheads="1"/>
          </p:cNvSpPr>
          <p:nvPr>
            <p:ph type="sldNum" sz="quarter" idx="12"/>
          </p:nvPr>
        </p:nvSpPr>
        <p:spPr>
          <a:xfrm>
            <a:off x="9525" y="6359525"/>
            <a:ext cx="587375" cy="488950"/>
          </a:xfrm>
        </p:spPr>
        <p:txBody>
          <a:bodyPr anchorCtr="0"/>
          <a:lstStyle>
            <a:lvl1pPr>
              <a:defRPr/>
            </a:lvl1pPr>
          </a:lstStyle>
          <a:p>
            <a:pPr>
              <a:defRPr/>
            </a:pPr>
            <a:fld id="{E66C737B-E2B4-40EA-A89E-4AE500C6CD90}" type="slidenum">
              <a:rPr lang="en-US" altLang="zh-CN"/>
              <a:pPr>
                <a:defRPr/>
              </a:pPr>
              <a:t>‹#›</a:t>
            </a:fld>
            <a:endParaRPr lang="en-US" altLang="zh-CN"/>
          </a:p>
        </p:txBody>
      </p:sp>
    </p:spTree>
    <p:extLst>
      <p:ext uri="{BB962C8B-B14F-4D97-AF65-F5344CB8AC3E}">
        <p14:creationId xmlns:p14="http://schemas.microsoft.com/office/powerpoint/2010/main" val="29008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E5140F31-2737-43C7-90BF-C6992F918DBB}" type="slidenum">
              <a:rPr lang="en-US" altLang="zh-CN"/>
              <a:pPr>
                <a:defRPr/>
              </a:pPr>
              <a:t>‹#›</a:t>
            </a:fld>
            <a:endParaRPr lang="en-US" altLang="zh-CN"/>
          </a:p>
        </p:txBody>
      </p:sp>
    </p:spTree>
    <p:extLst>
      <p:ext uri="{BB962C8B-B14F-4D97-AF65-F5344CB8AC3E}">
        <p14:creationId xmlns:p14="http://schemas.microsoft.com/office/powerpoint/2010/main" val="1366221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5150" y="381000"/>
            <a:ext cx="200025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381000"/>
            <a:ext cx="584835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B7B1EBF8-D1C9-4CD1-B6EE-09A03BE57E04}" type="slidenum">
              <a:rPr lang="en-US" altLang="zh-CN"/>
              <a:pPr>
                <a:defRPr/>
              </a:pPr>
              <a:t>‹#›</a:t>
            </a:fld>
            <a:endParaRPr lang="en-US" altLang="zh-CN"/>
          </a:p>
        </p:txBody>
      </p:sp>
    </p:spTree>
    <p:extLst>
      <p:ext uri="{BB962C8B-B14F-4D97-AF65-F5344CB8AC3E}">
        <p14:creationId xmlns:p14="http://schemas.microsoft.com/office/powerpoint/2010/main" val="2992246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381000"/>
            <a:ext cx="8001000" cy="838200"/>
          </a:xfrm>
        </p:spPr>
        <p:txBody>
          <a:bodyPr/>
          <a:lstStyle/>
          <a:p>
            <a:r>
              <a:rPr lang="zh-CN" altLang="en-US"/>
              <a:t>单击此处编辑母版标题样式</a:t>
            </a:r>
          </a:p>
        </p:txBody>
      </p:sp>
      <p:sp>
        <p:nvSpPr>
          <p:cNvPr id="3" name="表格占位符 2"/>
          <p:cNvSpPr>
            <a:spLocks noGrp="1"/>
          </p:cNvSpPr>
          <p:nvPr>
            <p:ph type="tbl" idx="1"/>
          </p:nvPr>
        </p:nvSpPr>
        <p:spPr>
          <a:xfrm>
            <a:off x="914400" y="1981200"/>
            <a:ext cx="8001000" cy="4114800"/>
          </a:xfrm>
        </p:spPr>
        <p:txBody>
          <a:bodyPr/>
          <a:lstStyle/>
          <a:p>
            <a:pPr lvl="0"/>
            <a:endParaRPr lang="zh-CN" altLang="en-US" noProof="0"/>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242B7ABE-60A5-4B52-A3B4-D9BB51373C77}" type="slidenum">
              <a:rPr lang="en-US" altLang="zh-CN"/>
              <a:pPr>
                <a:defRPr/>
              </a:pPr>
              <a:t>‹#›</a:t>
            </a:fld>
            <a:endParaRPr lang="en-US" altLang="zh-CN"/>
          </a:p>
        </p:txBody>
      </p:sp>
    </p:spTree>
    <p:extLst>
      <p:ext uri="{BB962C8B-B14F-4D97-AF65-F5344CB8AC3E}">
        <p14:creationId xmlns:p14="http://schemas.microsoft.com/office/powerpoint/2010/main" val="249671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4D2239C6-E835-40BB-B3D9-DE8E68478597}" type="slidenum">
              <a:rPr lang="en-US" altLang="zh-CN"/>
              <a:pPr>
                <a:defRPr/>
              </a:pPr>
              <a:t>‹#›</a:t>
            </a:fld>
            <a:endParaRPr lang="en-US" altLang="zh-CN"/>
          </a:p>
        </p:txBody>
      </p:sp>
    </p:spTree>
    <p:extLst>
      <p:ext uri="{BB962C8B-B14F-4D97-AF65-F5344CB8AC3E}">
        <p14:creationId xmlns:p14="http://schemas.microsoft.com/office/powerpoint/2010/main" val="139114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4"/>
          <p:cNvSpPr>
            <a:spLocks noGrp="1" noChangeArrowheads="1"/>
          </p:cNvSpPr>
          <p:nvPr>
            <p:ph type="sldNum" sz="quarter" idx="12"/>
          </p:nvPr>
        </p:nvSpPr>
        <p:spPr>
          <a:ln/>
        </p:spPr>
        <p:txBody>
          <a:bodyPr/>
          <a:lstStyle>
            <a:lvl1pPr>
              <a:defRPr/>
            </a:lvl1pPr>
          </a:lstStyle>
          <a:p>
            <a:pPr>
              <a:defRPr/>
            </a:pPr>
            <a:fld id="{908D11B2-9935-4F1B-9C5E-4437FF7A2941}" type="slidenum">
              <a:rPr lang="en-US" altLang="zh-CN"/>
              <a:pPr>
                <a:defRPr/>
              </a:pPr>
              <a:t>‹#›</a:t>
            </a:fld>
            <a:endParaRPr lang="en-US" altLang="zh-CN"/>
          </a:p>
        </p:txBody>
      </p:sp>
    </p:spTree>
    <p:extLst>
      <p:ext uri="{BB962C8B-B14F-4D97-AF65-F5344CB8AC3E}">
        <p14:creationId xmlns:p14="http://schemas.microsoft.com/office/powerpoint/2010/main" val="190695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91100" y="1981200"/>
            <a:ext cx="39243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D81F54A-6CB7-4EFD-814A-5EB272693260}" type="slidenum">
              <a:rPr lang="en-US" altLang="zh-CN"/>
              <a:pPr>
                <a:defRPr/>
              </a:pPr>
              <a:t>‹#›</a:t>
            </a:fld>
            <a:endParaRPr lang="en-US" altLang="zh-CN"/>
          </a:p>
        </p:txBody>
      </p:sp>
    </p:spTree>
    <p:extLst>
      <p:ext uri="{BB962C8B-B14F-4D97-AF65-F5344CB8AC3E}">
        <p14:creationId xmlns:p14="http://schemas.microsoft.com/office/powerpoint/2010/main" val="384348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34"/>
          <p:cNvSpPr>
            <a:spLocks noGrp="1" noChangeArrowheads="1"/>
          </p:cNvSpPr>
          <p:nvPr>
            <p:ph type="sldNum" sz="quarter" idx="12"/>
          </p:nvPr>
        </p:nvSpPr>
        <p:spPr>
          <a:ln/>
        </p:spPr>
        <p:txBody>
          <a:bodyPr/>
          <a:lstStyle>
            <a:lvl1pPr>
              <a:defRPr/>
            </a:lvl1pPr>
          </a:lstStyle>
          <a:p>
            <a:pPr>
              <a:defRPr/>
            </a:pPr>
            <a:fld id="{888CAA2A-1C94-4CC5-97E8-B1898C38C5AB}" type="slidenum">
              <a:rPr lang="en-US" altLang="zh-CN"/>
              <a:pPr>
                <a:defRPr/>
              </a:pPr>
              <a:t>‹#›</a:t>
            </a:fld>
            <a:endParaRPr lang="en-US" altLang="zh-CN"/>
          </a:p>
        </p:txBody>
      </p:sp>
    </p:spTree>
    <p:extLst>
      <p:ext uri="{BB962C8B-B14F-4D97-AF65-F5344CB8AC3E}">
        <p14:creationId xmlns:p14="http://schemas.microsoft.com/office/powerpoint/2010/main" val="293586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34"/>
          <p:cNvSpPr>
            <a:spLocks noGrp="1" noChangeArrowheads="1"/>
          </p:cNvSpPr>
          <p:nvPr>
            <p:ph type="sldNum" sz="quarter" idx="12"/>
          </p:nvPr>
        </p:nvSpPr>
        <p:spPr>
          <a:ln/>
        </p:spPr>
        <p:txBody>
          <a:bodyPr/>
          <a:lstStyle>
            <a:lvl1pPr>
              <a:defRPr/>
            </a:lvl1pPr>
          </a:lstStyle>
          <a:p>
            <a:pPr>
              <a:defRPr/>
            </a:pPr>
            <a:fld id="{4D8BE60D-FE8C-4584-81F8-F15634CE20D9}" type="slidenum">
              <a:rPr lang="en-US" altLang="zh-CN"/>
              <a:pPr>
                <a:defRPr/>
              </a:pPr>
              <a:t>‹#›</a:t>
            </a:fld>
            <a:endParaRPr lang="en-US" altLang="zh-CN"/>
          </a:p>
        </p:txBody>
      </p:sp>
    </p:spTree>
    <p:extLst>
      <p:ext uri="{BB962C8B-B14F-4D97-AF65-F5344CB8AC3E}">
        <p14:creationId xmlns:p14="http://schemas.microsoft.com/office/powerpoint/2010/main" val="146380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34"/>
          <p:cNvSpPr>
            <a:spLocks noGrp="1" noChangeArrowheads="1"/>
          </p:cNvSpPr>
          <p:nvPr>
            <p:ph type="sldNum" sz="quarter" idx="12"/>
          </p:nvPr>
        </p:nvSpPr>
        <p:spPr>
          <a:ln/>
        </p:spPr>
        <p:txBody>
          <a:bodyPr/>
          <a:lstStyle>
            <a:lvl1pPr>
              <a:defRPr/>
            </a:lvl1pPr>
          </a:lstStyle>
          <a:p>
            <a:pPr>
              <a:defRPr/>
            </a:pPr>
            <a:fld id="{19820CD5-7C46-437A-A9BD-AFC4EEBCD104}" type="slidenum">
              <a:rPr lang="en-US" altLang="zh-CN"/>
              <a:pPr>
                <a:defRPr/>
              </a:pPr>
              <a:t>‹#›</a:t>
            </a:fld>
            <a:endParaRPr lang="en-US" altLang="zh-CN"/>
          </a:p>
        </p:txBody>
      </p:sp>
    </p:spTree>
    <p:extLst>
      <p:ext uri="{BB962C8B-B14F-4D97-AF65-F5344CB8AC3E}">
        <p14:creationId xmlns:p14="http://schemas.microsoft.com/office/powerpoint/2010/main" val="2844934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BBE314AB-7A7A-422F-97C9-64AEEAE591F5}" type="slidenum">
              <a:rPr lang="en-US" altLang="zh-CN"/>
              <a:pPr>
                <a:defRPr/>
              </a:pPr>
              <a:t>‹#›</a:t>
            </a:fld>
            <a:endParaRPr lang="en-US" altLang="zh-CN"/>
          </a:p>
        </p:txBody>
      </p:sp>
    </p:spTree>
    <p:extLst>
      <p:ext uri="{BB962C8B-B14F-4D97-AF65-F5344CB8AC3E}">
        <p14:creationId xmlns:p14="http://schemas.microsoft.com/office/powerpoint/2010/main" val="69242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3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34"/>
          <p:cNvSpPr>
            <a:spLocks noGrp="1" noChangeArrowheads="1"/>
          </p:cNvSpPr>
          <p:nvPr>
            <p:ph type="sldNum" sz="quarter" idx="12"/>
          </p:nvPr>
        </p:nvSpPr>
        <p:spPr>
          <a:ln/>
        </p:spPr>
        <p:txBody>
          <a:bodyPr/>
          <a:lstStyle>
            <a:lvl1pPr>
              <a:defRPr/>
            </a:lvl1pPr>
          </a:lstStyle>
          <a:p>
            <a:pPr>
              <a:defRPr/>
            </a:pPr>
            <a:fld id="{8503F707-8566-442C-A7F2-C1D40BB7AEE0}" type="slidenum">
              <a:rPr lang="en-US" altLang="zh-CN"/>
              <a:pPr>
                <a:defRPr/>
              </a:pPr>
              <a:t>‹#›</a:t>
            </a:fld>
            <a:endParaRPr lang="en-US" altLang="zh-CN"/>
          </a:p>
        </p:txBody>
      </p:sp>
    </p:spTree>
    <p:extLst>
      <p:ext uri="{BB962C8B-B14F-4D97-AF65-F5344CB8AC3E}">
        <p14:creationId xmlns:p14="http://schemas.microsoft.com/office/powerpoint/2010/main" val="403061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0" y="0"/>
            <a:ext cx="3127375" cy="6859588"/>
            <a:chOff x="0" y="0"/>
            <a:chExt cx="2016" cy="4320"/>
          </a:xfrm>
        </p:grpSpPr>
        <p:sp>
          <p:nvSpPr>
            <p:cNvPr id="1036" name="Rectangle 1027"/>
            <p:cNvSpPr>
              <a:spLocks noChangeArrowheads="1"/>
            </p:cNvSpPr>
            <p:nvPr/>
          </p:nvSpPr>
          <p:spPr bwMode="auto">
            <a:xfrm>
              <a:off x="0" y="0"/>
              <a:ext cx="480" cy="432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Rectangle 1028"/>
            <p:cNvSpPr>
              <a:spLocks noChangeArrowheads="1"/>
            </p:cNvSpPr>
            <p:nvPr/>
          </p:nvSpPr>
          <p:spPr bwMode="auto">
            <a:xfrm>
              <a:off x="432" y="0"/>
              <a:ext cx="1584" cy="67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27" name="AutoShape 1029"/>
          <p:cNvSpPr>
            <a:spLocks noChangeArrowheads="1"/>
          </p:cNvSpPr>
          <p:nvPr/>
        </p:nvSpPr>
        <p:spPr bwMode="auto">
          <a:xfrm>
            <a:off x="762000" y="762000"/>
            <a:ext cx="51054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zh-CN">
              <a:latin typeface="Times New Roman" panose="02020603050405020304" pitchFamily="18" charset="0"/>
            </a:endParaRPr>
          </a:p>
        </p:txBody>
      </p:sp>
      <p:sp>
        <p:nvSpPr>
          <p:cNvPr id="1028" name="Rectangle 1030"/>
          <p:cNvSpPr>
            <a:spLocks noGrp="1" noChangeArrowheads="1"/>
          </p:cNvSpPr>
          <p:nvPr>
            <p:ph type="title"/>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31"/>
          <p:cNvSpPr>
            <a:spLocks noGrp="1" noChangeArrowheads="1"/>
          </p:cNvSpPr>
          <p:nvPr>
            <p:ph type="body" idx="1"/>
          </p:nvPr>
        </p:nvSpPr>
        <p:spPr bwMode="auto">
          <a:xfrm>
            <a:off x="914400" y="1981200"/>
            <a:ext cx="8001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0" name="Rectangle 1032"/>
          <p:cNvSpPr>
            <a:spLocks noGrp="1" noChangeArrowheads="1"/>
          </p:cNvSpPr>
          <p:nvPr>
            <p:ph type="dt" sz="half" idx="2"/>
          </p:nvPr>
        </p:nvSpPr>
        <p:spPr bwMode="auto">
          <a:xfrm>
            <a:off x="7010400"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r" eaLnBrk="1" hangingPunct="1">
              <a:defRPr kumimoji="0" sz="1400">
                <a:latin typeface="Arial" charset="0"/>
                <a:ea typeface="宋体" pitchFamily="2" charset="-122"/>
              </a:defRPr>
            </a:lvl1pPr>
          </a:lstStyle>
          <a:p>
            <a:pPr>
              <a:defRPr/>
            </a:pPr>
            <a:endParaRPr lang="en-US" altLang="zh-CN"/>
          </a:p>
        </p:txBody>
      </p:sp>
      <p:sp>
        <p:nvSpPr>
          <p:cNvPr id="3081" name="Rectangle 1033"/>
          <p:cNvSpPr>
            <a:spLocks noGrp="1" noChangeArrowheads="1"/>
          </p:cNvSpPr>
          <p:nvPr>
            <p:ph type="ftr" sz="quarter" idx="3"/>
          </p:nvPr>
        </p:nvSpPr>
        <p:spPr bwMode="auto">
          <a:xfrm>
            <a:off x="2936875" y="6529388"/>
            <a:ext cx="2895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lvl1pPr algn="ctr" eaLnBrk="1" hangingPunct="1">
              <a:defRPr kumimoji="0" sz="1400">
                <a:latin typeface="Arial" charset="0"/>
                <a:ea typeface="宋体" pitchFamily="2" charset="-122"/>
              </a:defRPr>
            </a:lvl1pPr>
          </a:lstStyle>
          <a:p>
            <a:pPr>
              <a:defRPr/>
            </a:pPr>
            <a:endParaRPr lang="en-US" altLang="zh-CN"/>
          </a:p>
        </p:txBody>
      </p:sp>
      <p:sp>
        <p:nvSpPr>
          <p:cNvPr id="3082" name="Rectangle 1034"/>
          <p:cNvSpPr>
            <a:spLocks noGrp="1" noChangeArrowheads="1"/>
          </p:cNvSpPr>
          <p:nvPr>
            <p:ph type="sldNum" sz="quarter" idx="4"/>
          </p:nvPr>
        </p:nvSpPr>
        <p:spPr bwMode="auto">
          <a:xfrm>
            <a:off x="84138" y="624840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spAutoFit/>
          </a:bodyPr>
          <a:lstStyle>
            <a:lvl1pPr algn="l" eaLnBrk="1" hangingPunct="1">
              <a:defRPr kumimoji="0" sz="2600" b="1">
                <a:solidFill>
                  <a:schemeClr val="bg1"/>
                </a:solidFill>
              </a:defRPr>
            </a:lvl1pPr>
          </a:lstStyle>
          <a:p>
            <a:pPr>
              <a:defRPr/>
            </a:pPr>
            <a:fld id="{750D7BA9-2FF5-4D0C-87DA-6E7F6285247A}" type="slidenum">
              <a:rPr lang="en-US" altLang="zh-CN"/>
              <a:pPr>
                <a:defRPr/>
              </a:pPr>
              <a:t>‹#›</a:t>
            </a:fld>
            <a:endParaRPr lang="en-US" altLang="zh-CN"/>
          </a:p>
        </p:txBody>
      </p:sp>
      <p:grpSp>
        <p:nvGrpSpPr>
          <p:cNvPr id="1033" name="Group 1035"/>
          <p:cNvGrpSpPr>
            <a:grpSpLocks/>
          </p:cNvGrpSpPr>
          <p:nvPr/>
        </p:nvGrpSpPr>
        <p:grpSpPr bwMode="auto">
          <a:xfrm>
            <a:off x="457200" y="1371600"/>
            <a:ext cx="7391400" cy="320675"/>
            <a:chOff x="144" y="1248"/>
            <a:chExt cx="4656" cy="201"/>
          </a:xfrm>
        </p:grpSpPr>
        <p:sp>
          <p:nvSpPr>
            <p:cNvPr id="1034" name="AutoShape 1036"/>
            <p:cNvSpPr>
              <a:spLocks noChangeArrowheads="1"/>
            </p:cNvSpPr>
            <p:nvPr/>
          </p:nvSpPr>
          <p:spPr bwMode="auto">
            <a:xfrm>
              <a:off x="384" y="1248"/>
              <a:ext cx="4416" cy="200"/>
            </a:xfrm>
            <a:prstGeom prst="roundRect">
              <a:avLst>
                <a:gd name="adj" fmla="val 0"/>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AutoShape 1037"/>
            <p:cNvSpPr>
              <a:spLocks noChangeArrowheads="1"/>
            </p:cNvSpPr>
            <p:nvPr/>
          </p:nvSpPr>
          <p:spPr bwMode="auto">
            <a:xfrm flipH="1">
              <a:off x="144" y="1248"/>
              <a:ext cx="248" cy="201"/>
            </a:xfrm>
            <a:prstGeom prst="flowChartDelay">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400">
                  <a:solidFill>
                    <a:schemeClr val="tx1"/>
                  </a:solidFill>
                  <a:latin typeface="Arial" panose="020B0604020202020204" pitchFamily="34" charset="0"/>
                  <a:ea typeface="宋体" panose="02010600030101010101" pitchFamily="2" charset="-122"/>
                </a:defRPr>
              </a:lvl1pPr>
              <a:lvl2pPr marL="742950" indent="-285750" algn="ctr">
                <a:defRPr kumimoji="1" sz="2400">
                  <a:solidFill>
                    <a:schemeClr val="tx1"/>
                  </a:solidFill>
                  <a:latin typeface="Arial" panose="020B0604020202020204" pitchFamily="34" charset="0"/>
                  <a:ea typeface="宋体" panose="02010600030101010101" pitchFamily="2" charset="-122"/>
                </a:defRPr>
              </a:lvl2pPr>
              <a:lvl3pPr marL="1143000" indent="-228600" algn="ctr">
                <a:defRPr kumimoji="1" sz="2400">
                  <a:solidFill>
                    <a:schemeClr val="tx1"/>
                  </a:solidFill>
                  <a:latin typeface="Arial" panose="020B0604020202020204" pitchFamily="34" charset="0"/>
                  <a:ea typeface="宋体" panose="02010600030101010101" pitchFamily="2" charset="-122"/>
                </a:defRPr>
              </a:lvl3pPr>
              <a:lvl4pPr marL="1600200" indent="-228600" algn="ctr">
                <a:defRPr kumimoji="1" sz="2400">
                  <a:solidFill>
                    <a:schemeClr val="tx1"/>
                  </a:solidFill>
                  <a:latin typeface="Arial" panose="020B0604020202020204" pitchFamily="34" charset="0"/>
                  <a:ea typeface="宋体" panose="02010600030101010101" pitchFamily="2" charset="-122"/>
                </a:defRPr>
              </a:lvl4pPr>
              <a:lvl5pPr marL="2057400" indent="-228600" algn="ctr">
                <a:defRPr kumimoji="1" sz="24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791"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2pPr>
      <a:lvl3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3pPr>
      <a:lvl4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4pPr>
      <a:lvl5pPr algn="l" rtl="0" eaLnBrk="0" fontAlgn="base" hangingPunct="0">
        <a:lnSpc>
          <a:spcPct val="90000"/>
        </a:lnSpc>
        <a:spcBef>
          <a:spcPct val="0"/>
        </a:spcBef>
        <a:spcAft>
          <a:spcPct val="0"/>
        </a:spcAft>
        <a:defRPr kumimoji="1" sz="3600" b="1">
          <a:solidFill>
            <a:schemeClr val="tx2"/>
          </a:solidFill>
          <a:latin typeface="Arial" charset="0"/>
          <a:ea typeface="宋体" pitchFamily="2" charset="-122"/>
        </a:defRPr>
      </a:lvl5pPr>
      <a:lvl6pPr marL="457200" algn="l" rtl="0" fontAlgn="base">
        <a:lnSpc>
          <a:spcPct val="90000"/>
        </a:lnSpc>
        <a:spcBef>
          <a:spcPct val="0"/>
        </a:spcBef>
        <a:spcAft>
          <a:spcPct val="0"/>
        </a:spcAft>
        <a:defRPr kumimoji="1" sz="3600" b="1">
          <a:solidFill>
            <a:schemeClr val="tx2"/>
          </a:solidFill>
          <a:latin typeface="Arial" charset="0"/>
          <a:ea typeface="宋体" pitchFamily="2" charset="-122"/>
        </a:defRPr>
      </a:lvl6pPr>
      <a:lvl7pPr marL="914400" algn="l" rtl="0" fontAlgn="base">
        <a:lnSpc>
          <a:spcPct val="90000"/>
        </a:lnSpc>
        <a:spcBef>
          <a:spcPct val="0"/>
        </a:spcBef>
        <a:spcAft>
          <a:spcPct val="0"/>
        </a:spcAft>
        <a:defRPr kumimoji="1" sz="3600" b="1">
          <a:solidFill>
            <a:schemeClr val="tx2"/>
          </a:solidFill>
          <a:latin typeface="Arial" charset="0"/>
          <a:ea typeface="宋体" pitchFamily="2" charset="-122"/>
        </a:defRPr>
      </a:lvl7pPr>
      <a:lvl8pPr marL="1371600" algn="l" rtl="0" fontAlgn="base">
        <a:lnSpc>
          <a:spcPct val="90000"/>
        </a:lnSpc>
        <a:spcBef>
          <a:spcPct val="0"/>
        </a:spcBef>
        <a:spcAft>
          <a:spcPct val="0"/>
        </a:spcAft>
        <a:defRPr kumimoji="1" sz="3600" b="1">
          <a:solidFill>
            <a:schemeClr val="tx2"/>
          </a:solidFill>
          <a:latin typeface="Arial" charset="0"/>
          <a:ea typeface="宋体" pitchFamily="2" charset="-122"/>
        </a:defRPr>
      </a:lvl8pPr>
      <a:lvl9pPr marL="1828800" algn="l" rtl="0" fontAlgn="base">
        <a:lnSpc>
          <a:spcPct val="90000"/>
        </a:lnSpc>
        <a:spcBef>
          <a:spcPct val="0"/>
        </a:spcBef>
        <a:spcAft>
          <a:spcPct val="0"/>
        </a:spcAft>
        <a:defRPr kumimoji="1"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1"/>
        </a:buClr>
        <a:buSzPct val="150000"/>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150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150000"/>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lr>
          <a:srgbClr val="0000FF"/>
        </a:buClr>
        <a:buSzPct val="15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rgbClr val="660066"/>
        </a:buClr>
        <a:buSzPct val="150000"/>
        <a:buChar char="•"/>
        <a:defRPr kumimoji="1">
          <a:solidFill>
            <a:schemeClr val="tx1"/>
          </a:solidFill>
          <a:latin typeface="+mn-lt"/>
          <a:ea typeface="+mn-ea"/>
        </a:defRPr>
      </a:lvl5pPr>
      <a:lvl6pPr marL="2514600" indent="-228600" algn="l" rtl="0" fontAlgn="base">
        <a:spcBef>
          <a:spcPct val="20000"/>
        </a:spcBef>
        <a:spcAft>
          <a:spcPct val="0"/>
        </a:spcAft>
        <a:buClr>
          <a:srgbClr val="660066"/>
        </a:buClr>
        <a:buSzPct val="150000"/>
        <a:buChar char="•"/>
        <a:defRPr kumimoji="1">
          <a:solidFill>
            <a:schemeClr val="tx1"/>
          </a:solidFill>
          <a:latin typeface="+mn-lt"/>
          <a:ea typeface="+mn-ea"/>
        </a:defRPr>
      </a:lvl6pPr>
      <a:lvl7pPr marL="2971800" indent="-228600" algn="l" rtl="0" fontAlgn="base">
        <a:spcBef>
          <a:spcPct val="20000"/>
        </a:spcBef>
        <a:spcAft>
          <a:spcPct val="0"/>
        </a:spcAft>
        <a:buClr>
          <a:srgbClr val="660066"/>
        </a:buClr>
        <a:buSzPct val="150000"/>
        <a:buChar char="•"/>
        <a:defRPr kumimoji="1">
          <a:solidFill>
            <a:schemeClr val="tx1"/>
          </a:solidFill>
          <a:latin typeface="+mn-lt"/>
          <a:ea typeface="+mn-ea"/>
        </a:defRPr>
      </a:lvl7pPr>
      <a:lvl8pPr marL="3429000" indent="-228600" algn="l" rtl="0" fontAlgn="base">
        <a:spcBef>
          <a:spcPct val="20000"/>
        </a:spcBef>
        <a:spcAft>
          <a:spcPct val="0"/>
        </a:spcAft>
        <a:buClr>
          <a:srgbClr val="660066"/>
        </a:buClr>
        <a:buSzPct val="150000"/>
        <a:buChar char="•"/>
        <a:defRPr kumimoji="1">
          <a:solidFill>
            <a:schemeClr val="tx1"/>
          </a:solidFill>
          <a:latin typeface="+mn-lt"/>
          <a:ea typeface="+mn-ea"/>
        </a:defRPr>
      </a:lvl8pPr>
      <a:lvl9pPr marL="3886200" indent="-228600" algn="l" rtl="0" fontAlgn="base">
        <a:spcBef>
          <a:spcPct val="20000"/>
        </a:spcBef>
        <a:spcAft>
          <a:spcPct val="0"/>
        </a:spcAft>
        <a:buClr>
          <a:srgbClr val="660066"/>
        </a:buClr>
        <a:buSzPct val="150000"/>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274B7E-5231-4242-BB5A-8EE32DFFD7B7}" type="slidenum">
              <a:rPr kumimoji="0" lang="en-US" altLang="zh-CN" sz="2600" smtClean="0">
                <a:solidFill>
                  <a:schemeClr val="bg1"/>
                </a:solidFill>
              </a:rPr>
              <a:pPr>
                <a:spcBef>
                  <a:spcPct val="0"/>
                </a:spcBef>
                <a:buClrTx/>
                <a:buSzTx/>
                <a:buFontTx/>
                <a:buNone/>
              </a:pPr>
              <a:t>1</a:t>
            </a:fld>
            <a:endParaRPr kumimoji="0" lang="en-US" altLang="zh-CN" sz="2600">
              <a:solidFill>
                <a:schemeClr val="bg1"/>
              </a:solidFill>
            </a:endParaRPr>
          </a:p>
        </p:txBody>
      </p:sp>
      <p:sp>
        <p:nvSpPr>
          <p:cNvPr id="4099" name="Rectangle 1"/>
          <p:cNvSpPr>
            <a:spLocks noGrp="1" noChangeArrowheads="1"/>
          </p:cNvSpPr>
          <p:nvPr>
            <p:ph type="title" idx="4294967295"/>
          </p:nvPr>
        </p:nvSpPr>
        <p:spPr>
          <a:xfrm>
            <a:off x="1036638" y="690563"/>
            <a:ext cx="3535362" cy="722312"/>
          </a:xfrm>
        </p:spPr>
        <p:txBody>
          <a:bodyPr lIns="0" tIns="0" rIns="0" bIns="0" anchor="ctr"/>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zh-CN" sz="4000"/>
              <a:t>Chapter 8</a:t>
            </a:r>
          </a:p>
        </p:txBody>
      </p:sp>
      <p:sp>
        <p:nvSpPr>
          <p:cNvPr id="4100" name="Rectangle 2"/>
          <p:cNvSpPr>
            <a:spLocks noGrp="1" noChangeArrowheads="1"/>
          </p:cNvSpPr>
          <p:nvPr>
            <p:ph type="body" idx="4294967295"/>
          </p:nvPr>
        </p:nvSpPr>
        <p:spPr>
          <a:xfrm>
            <a:off x="1042988" y="1906588"/>
            <a:ext cx="3071812" cy="4318000"/>
          </a:xfrm>
        </p:spPr>
        <p:txBody>
          <a:bodyPr lIns="0" tIns="0" rIns="0" bIns="0"/>
          <a:lstStyle/>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zh-CN" altLang="en-GB"/>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b="1"/>
              <a:t>Testing the</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b="1"/>
              <a:t>Programs</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sz="3200"/>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a:t>Shari L. Pfleeger</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a:t>Joann M. Atlee</a:t>
            </a:r>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ltLang="zh-CN"/>
          </a:p>
          <a:p>
            <a:pPr marL="330200" indent="-330200" defTabSz="457200" eaLnBrk="1" hangingPunct="1">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zh-CN" sz="3200"/>
              <a:t>4</a:t>
            </a:r>
            <a:r>
              <a:rPr lang="en-GB" altLang="zh-CN" sz="3200" baseline="30000"/>
              <a:t>th</a:t>
            </a:r>
            <a:r>
              <a:rPr lang="en-GB" altLang="zh-CN" sz="3200"/>
              <a:t> Edition</a:t>
            </a:r>
          </a:p>
        </p:txBody>
      </p:sp>
      <p:sp>
        <p:nvSpPr>
          <p:cNvPr id="4101" name="AutoShape 3"/>
          <p:cNvSpPr>
            <a:spLocks noChangeArrowheads="1"/>
          </p:cNvSpPr>
          <p:nvPr/>
        </p:nvSpPr>
        <p:spPr bwMode="auto">
          <a:xfrm>
            <a:off x="4211638" y="476250"/>
            <a:ext cx="4464050" cy="6048375"/>
          </a:xfrm>
          <a:prstGeom prst="roundRect">
            <a:avLst>
              <a:gd name="adj" fmla="val 37"/>
            </a:avLst>
          </a:prstGeom>
          <a:blipFill dpi="0" rotWithShape="1">
            <a:blip r:embed="rId3"/>
            <a:srcRect/>
            <a:stretch>
              <a:fillRect/>
            </a:stretch>
          </a:blipFill>
          <a:ln w="9360">
            <a:solidFill>
              <a:srgbClr val="FF0000"/>
            </a:solidFill>
            <a:round/>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800">
              <a:solidFill>
                <a:schemeClr val="bg1"/>
              </a:solidFill>
              <a:latin typeface="Times New Roman" panose="02020603050405020304" pitchFamily="18"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FD447A-6063-43A3-A70B-F7FD7FCEFD26}" type="slidenum">
              <a:rPr kumimoji="0" lang="en-US" altLang="zh-CN" sz="2600" smtClean="0">
                <a:solidFill>
                  <a:schemeClr val="bg1"/>
                </a:solidFill>
              </a:rPr>
              <a:pPr>
                <a:spcBef>
                  <a:spcPct val="0"/>
                </a:spcBef>
                <a:buClrTx/>
                <a:buSzTx/>
                <a:buFontTx/>
                <a:buNone/>
              </a:pPr>
              <a:t>10</a:t>
            </a:fld>
            <a:endParaRPr kumimoji="0" lang="en-US" altLang="zh-CN" sz="2600">
              <a:solidFill>
                <a:schemeClr val="bg1"/>
              </a:solidFill>
            </a:endParaRPr>
          </a:p>
        </p:txBody>
      </p:sp>
      <p:sp>
        <p:nvSpPr>
          <p:cNvPr id="2253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253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t>   D: Stress or </a:t>
            </a:r>
            <a:r>
              <a:rPr lang="en-US" altLang="zh-CN" sz="2400" b="1" u="sng" dirty="0">
                <a:solidFill>
                  <a:srgbClr val="FF0066"/>
                </a:solidFill>
              </a:rPr>
              <a:t>overload Faults</a:t>
            </a:r>
            <a:r>
              <a:rPr lang="en-US" altLang="zh-CN" sz="2400" b="1" u="sng" dirty="0">
                <a:solidFill>
                  <a:srgbClr val="0000FF"/>
                </a:solidFill>
              </a:rPr>
              <a:t> </a:t>
            </a:r>
            <a:r>
              <a:rPr lang="en-US" altLang="zh-CN" sz="2400" b="1" u="sng" dirty="0">
                <a:solidFill>
                  <a:schemeClr val="bg2"/>
                </a:solidFill>
              </a:rPr>
              <a:t>(in functionality)</a:t>
            </a:r>
            <a:r>
              <a:rPr lang="en-US" altLang="zh-CN" sz="2400" b="1" u="sng" dirty="0">
                <a:solidFill>
                  <a:srgbClr val="0000FF"/>
                </a:solidFill>
              </a:rPr>
              <a:t>(</a:t>
            </a:r>
            <a:r>
              <a:rPr lang="zh-CN" altLang="en-US" sz="2400" b="1" u="sng" dirty="0">
                <a:solidFill>
                  <a:srgbClr val="0000FF"/>
                </a:solidFill>
              </a:rPr>
              <a:t>过载缺陷</a:t>
            </a:r>
            <a:r>
              <a:rPr lang="en-US" altLang="zh-CN" sz="2400" b="1" u="sng" dirty="0">
                <a:solidFill>
                  <a:srgbClr val="0000FF"/>
                </a:solidFill>
              </a:rPr>
              <a:t>)</a:t>
            </a:r>
          </a:p>
          <a:p>
            <a:pPr eaLnBrk="1" hangingPunct="1">
              <a:buFontTx/>
              <a:buNone/>
            </a:pPr>
            <a:r>
              <a:rPr lang="en-US" altLang="zh-CN" sz="2400" b="1" dirty="0"/>
              <a:t>        ---- when running program, data structures are filled</a:t>
            </a:r>
          </a:p>
          <a:p>
            <a:pPr eaLnBrk="1" hangingPunct="1">
              <a:buFontTx/>
              <a:buNone/>
            </a:pPr>
            <a:r>
              <a:rPr lang="en-US" altLang="zh-CN" sz="2400" b="1" dirty="0"/>
              <a:t>              past their specified capacity </a:t>
            </a:r>
            <a:r>
              <a:rPr lang="zh-CN" altLang="en-US" sz="2400" b="1" dirty="0"/>
              <a:t>（</a:t>
            </a:r>
            <a:r>
              <a:rPr lang="en-US" altLang="zh-CN" sz="2400" b="1" dirty="0"/>
              <a:t>so system can</a:t>
            </a:r>
            <a:r>
              <a:rPr lang="en-US" altLang="zh-CN" sz="2400" b="1" dirty="0">
                <a:latin typeface="Times New Roman" panose="02020603050405020304" pitchFamily="18" charset="0"/>
              </a:rPr>
              <a:t>’</a:t>
            </a:r>
            <a:r>
              <a:rPr lang="en-US" altLang="zh-CN" sz="2400" b="1" dirty="0"/>
              <a:t>t </a:t>
            </a:r>
          </a:p>
          <a:p>
            <a:pPr eaLnBrk="1" hangingPunct="1">
              <a:buFontTx/>
              <a:buNone/>
            </a:pPr>
            <a:r>
              <a:rPr lang="en-US" altLang="zh-CN" sz="2400" b="1" dirty="0"/>
              <a:t>              perform function in this moment</a:t>
            </a:r>
            <a:r>
              <a:rPr lang="zh-CN" altLang="en-US" sz="2400" b="1" dirty="0"/>
              <a:t>） </a:t>
            </a:r>
          </a:p>
          <a:p>
            <a:pPr eaLnBrk="1" hangingPunct="1">
              <a:buFontTx/>
              <a:buNone/>
            </a:pPr>
            <a:r>
              <a:rPr lang="zh-CN" altLang="en-US" sz="2400" b="1" dirty="0"/>
              <a:t>              </a:t>
            </a:r>
            <a:r>
              <a:rPr lang="en-US" altLang="zh-CN" sz="2400" b="1" dirty="0"/>
              <a:t>(DS----Queues, buffers, tables, arrays or list) </a:t>
            </a:r>
          </a:p>
          <a:p>
            <a:pPr eaLnBrk="1" hangingPunct="1">
              <a:buFontTx/>
              <a:buNone/>
            </a:pPr>
            <a:r>
              <a:rPr lang="en-US" altLang="zh-CN" sz="2400" b="1" dirty="0"/>
              <a:t>   E: Boundary or </a:t>
            </a:r>
            <a:r>
              <a:rPr lang="en-US" altLang="zh-CN" sz="2400" b="1" u="sng" dirty="0">
                <a:solidFill>
                  <a:srgbClr val="FF0066"/>
                </a:solidFill>
              </a:rPr>
              <a:t>Capacity Faults</a:t>
            </a:r>
            <a:r>
              <a:rPr lang="en-US" altLang="zh-CN" sz="2400" b="1" u="sng" dirty="0">
                <a:solidFill>
                  <a:schemeClr val="bg2"/>
                </a:solidFill>
              </a:rPr>
              <a:t>(in performance)</a:t>
            </a:r>
          </a:p>
          <a:p>
            <a:pPr eaLnBrk="1" hangingPunct="1">
              <a:buFontTx/>
              <a:buNone/>
            </a:pPr>
            <a:r>
              <a:rPr lang="en-US" altLang="zh-CN" sz="2400" b="1" dirty="0">
                <a:solidFill>
                  <a:srgbClr val="0000FF"/>
                </a:solidFill>
              </a:rPr>
              <a:t>        </a:t>
            </a:r>
            <a:r>
              <a:rPr lang="en-US" altLang="zh-CN" sz="2400" b="1" u="sng" dirty="0">
                <a:solidFill>
                  <a:srgbClr val="0000FF"/>
                </a:solidFill>
              </a:rPr>
              <a:t>(</a:t>
            </a:r>
            <a:r>
              <a:rPr lang="zh-CN" altLang="en-US" sz="2400" b="1" u="sng" dirty="0">
                <a:solidFill>
                  <a:srgbClr val="0000FF"/>
                </a:solidFill>
              </a:rPr>
              <a:t>能力缺陷</a:t>
            </a:r>
            <a:r>
              <a:rPr lang="en-US" altLang="zh-CN" sz="2400" b="1" u="sng" dirty="0">
                <a:solidFill>
                  <a:srgbClr val="0000FF"/>
                </a:solidFill>
              </a:rPr>
              <a:t>)</a:t>
            </a:r>
          </a:p>
          <a:p>
            <a:pPr eaLnBrk="1" hangingPunct="1">
              <a:buFontTx/>
              <a:buNone/>
            </a:pPr>
            <a:r>
              <a:rPr lang="en-US" altLang="zh-CN" sz="2400" b="1" dirty="0"/>
              <a:t>        ----  the system</a:t>
            </a:r>
            <a:r>
              <a:rPr lang="en-US" altLang="zh-CN" sz="2400" b="1" dirty="0">
                <a:latin typeface="Times New Roman" panose="02020603050405020304" pitchFamily="18" charset="0"/>
              </a:rPr>
              <a:t>’</a:t>
            </a:r>
            <a:r>
              <a:rPr lang="en-US" altLang="zh-CN" sz="2400" b="1" dirty="0"/>
              <a:t>s performance becomes </a:t>
            </a:r>
          </a:p>
          <a:p>
            <a:pPr eaLnBrk="1" hangingPunct="1">
              <a:buFontTx/>
              <a:buNone/>
            </a:pPr>
            <a:r>
              <a:rPr lang="en-US" altLang="zh-CN" sz="2400" b="1" dirty="0"/>
              <a:t>              unacceptable as a system activity reaches its </a:t>
            </a:r>
          </a:p>
          <a:p>
            <a:pPr eaLnBrk="1" hangingPunct="1">
              <a:buFontTx/>
              <a:buNone/>
            </a:pPr>
            <a:r>
              <a:rPr lang="en-US" altLang="zh-CN" sz="2400" b="1" dirty="0"/>
              <a:t>              specified limit (P404-s2)</a:t>
            </a:r>
            <a:r>
              <a:rPr lang="zh-CN" altLang="en-US" sz="2400" b="1" dirty="0"/>
              <a:t>（例如用户数量接近上限）</a:t>
            </a:r>
            <a:endParaRPr lang="en-US" altLang="zh-C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3946E17-5CA6-4F49-AB61-7B0BA0C855EA}" type="slidenum">
              <a:rPr kumimoji="0" lang="en-US" altLang="zh-CN" sz="2600" smtClean="0">
                <a:solidFill>
                  <a:schemeClr val="bg1"/>
                </a:solidFill>
              </a:rPr>
              <a:pPr>
                <a:spcBef>
                  <a:spcPct val="0"/>
                </a:spcBef>
                <a:buClrTx/>
                <a:buSzTx/>
                <a:buFontTx/>
                <a:buNone/>
              </a:pPr>
              <a:t>11</a:t>
            </a:fld>
            <a:endParaRPr kumimoji="0" lang="en-US" altLang="zh-CN" sz="2600">
              <a:solidFill>
                <a:schemeClr val="bg1"/>
              </a:solidFill>
            </a:endParaRPr>
          </a:p>
        </p:txBody>
      </p:sp>
      <p:sp>
        <p:nvSpPr>
          <p:cNvPr id="2457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458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t>   F: </a:t>
            </a:r>
            <a:r>
              <a:rPr lang="en-US" altLang="zh-CN" sz="2400" b="1" u="sng" dirty="0">
                <a:solidFill>
                  <a:srgbClr val="0000FF"/>
                </a:solidFill>
              </a:rPr>
              <a:t>timing faults</a:t>
            </a:r>
            <a:r>
              <a:rPr lang="zh-CN" altLang="en-US" sz="2400" b="1" u="sng" dirty="0">
                <a:solidFill>
                  <a:srgbClr val="0000FF"/>
                </a:solidFill>
              </a:rPr>
              <a:t>（时序性缺陷）</a:t>
            </a:r>
            <a:r>
              <a:rPr lang="zh-CN" altLang="en-US" sz="2400" b="1" dirty="0"/>
              <a:t> </a:t>
            </a:r>
          </a:p>
          <a:p>
            <a:pPr eaLnBrk="1" hangingPunct="1">
              <a:lnSpc>
                <a:spcPct val="90000"/>
              </a:lnSpc>
              <a:buFontTx/>
              <a:buNone/>
            </a:pPr>
            <a:r>
              <a:rPr lang="zh-CN" altLang="en-US" sz="2400" b="1" dirty="0"/>
              <a:t>       </a:t>
            </a:r>
            <a:r>
              <a:rPr lang="en-US" altLang="zh-CN" sz="2400" b="1" dirty="0"/>
              <a:t>----when coordination of several processes or a </a:t>
            </a:r>
          </a:p>
          <a:p>
            <a:pPr eaLnBrk="1" hangingPunct="1">
              <a:lnSpc>
                <a:spcPct val="90000"/>
              </a:lnSpc>
              <a:buFontTx/>
              <a:buNone/>
            </a:pPr>
            <a:r>
              <a:rPr lang="en-US" altLang="zh-CN" sz="2400" b="1" dirty="0"/>
              <a:t>           carefully defined time sequence is broken (</a:t>
            </a:r>
            <a:r>
              <a:rPr lang="en-US" altLang="zh-CN" sz="2400" b="1" u="sng" dirty="0">
                <a:solidFill>
                  <a:srgbClr val="0000FF"/>
                </a:solidFill>
              </a:rPr>
              <a:t>in real</a:t>
            </a:r>
          </a:p>
          <a:p>
            <a:pPr eaLnBrk="1" hangingPunct="1">
              <a:lnSpc>
                <a:spcPct val="90000"/>
              </a:lnSpc>
              <a:buFontTx/>
              <a:buNone/>
            </a:pPr>
            <a:r>
              <a:rPr lang="en-US" altLang="zh-CN" sz="2400" b="1" dirty="0"/>
              <a:t>           </a:t>
            </a:r>
            <a:r>
              <a:rPr lang="en-US" altLang="zh-CN" sz="2400" b="1" u="sng" dirty="0">
                <a:solidFill>
                  <a:srgbClr val="0000FF"/>
                </a:solidFill>
              </a:rPr>
              <a:t>time system</a:t>
            </a:r>
            <a:r>
              <a:rPr lang="en-US" altLang="zh-CN" sz="2400" b="1" dirty="0"/>
              <a:t>)  (hard to identify and correct) </a:t>
            </a:r>
          </a:p>
          <a:p>
            <a:pPr eaLnBrk="1" hangingPunct="1">
              <a:lnSpc>
                <a:spcPct val="90000"/>
              </a:lnSpc>
              <a:buFontTx/>
              <a:buNone/>
            </a:pPr>
            <a:r>
              <a:rPr lang="en-US" altLang="zh-CN" sz="2400" b="1" dirty="0"/>
              <a:t>   G: </a:t>
            </a:r>
            <a:r>
              <a:rPr lang="en-US" altLang="zh-CN" sz="2400" b="1" u="sng" dirty="0">
                <a:solidFill>
                  <a:srgbClr val="0000FF"/>
                </a:solidFill>
              </a:rPr>
              <a:t>performance faults</a:t>
            </a:r>
            <a:r>
              <a:rPr lang="en-US" altLang="zh-CN" sz="2000" b="1" u="sng" dirty="0">
                <a:solidFill>
                  <a:srgbClr val="0000FF"/>
                </a:solidFill>
              </a:rPr>
              <a:t>(</a:t>
            </a:r>
            <a:r>
              <a:rPr lang="zh-CN" altLang="en-US" sz="2000" b="1" u="sng" dirty="0">
                <a:solidFill>
                  <a:srgbClr val="0000FF"/>
                </a:solidFill>
              </a:rPr>
              <a:t>性能缺陷</a:t>
            </a:r>
            <a:r>
              <a:rPr lang="en-US" altLang="zh-CN" sz="2000" b="1" u="sng" dirty="0">
                <a:solidFill>
                  <a:srgbClr val="0000FF"/>
                </a:solidFill>
              </a:rPr>
              <a:t>)</a:t>
            </a:r>
            <a:r>
              <a:rPr lang="en-US" altLang="zh-CN" sz="2400" b="1" dirty="0"/>
              <a:t>(</a:t>
            </a:r>
            <a:r>
              <a:rPr lang="en-US" altLang="zh-CN" sz="2400" b="1" dirty="0" err="1"/>
              <a:t>example:response</a:t>
            </a:r>
            <a:r>
              <a:rPr lang="en-US" altLang="zh-CN" sz="2400" b="1" dirty="0"/>
              <a:t> time)</a:t>
            </a:r>
          </a:p>
          <a:p>
            <a:pPr eaLnBrk="1" hangingPunct="1">
              <a:lnSpc>
                <a:spcPct val="90000"/>
              </a:lnSpc>
              <a:buFontTx/>
              <a:buNone/>
            </a:pPr>
            <a:r>
              <a:rPr lang="en-US" altLang="zh-CN" sz="2400" b="1" dirty="0"/>
              <a:t>   H: </a:t>
            </a:r>
            <a:r>
              <a:rPr lang="en-US" altLang="zh-CN" sz="2400" b="1" u="sng" dirty="0">
                <a:solidFill>
                  <a:srgbClr val="0000FF"/>
                </a:solidFill>
              </a:rPr>
              <a:t>recovery faults</a:t>
            </a:r>
            <a:r>
              <a:rPr lang="zh-CN" altLang="en-US" sz="2400" b="1" u="sng" dirty="0">
                <a:solidFill>
                  <a:srgbClr val="0000FF"/>
                </a:solidFill>
              </a:rPr>
              <a:t>（恢复性缺陷） </a:t>
            </a:r>
            <a:r>
              <a:rPr lang="en-US" altLang="zh-CN" sz="2400" b="1" u="sng" dirty="0">
                <a:solidFill>
                  <a:srgbClr val="0000FF"/>
                </a:solidFill>
              </a:rPr>
              <a:t>(</a:t>
            </a:r>
            <a:r>
              <a:rPr lang="zh-CN" altLang="en-US" sz="2400" b="1" u="sng" dirty="0">
                <a:solidFill>
                  <a:srgbClr val="0000FF"/>
                </a:solidFill>
              </a:rPr>
              <a:t>一旦将缺陷分类，程</a:t>
            </a:r>
            <a:endParaRPr lang="en-US" altLang="zh-CN" sz="2400" b="1" u="sng" dirty="0">
              <a:solidFill>
                <a:srgbClr val="0000FF"/>
              </a:solidFill>
            </a:endParaRPr>
          </a:p>
          <a:p>
            <a:pPr eaLnBrk="1" hangingPunct="1">
              <a:lnSpc>
                <a:spcPct val="90000"/>
              </a:lnSpc>
              <a:buFontTx/>
              <a:buNone/>
            </a:pPr>
            <a:r>
              <a:rPr lang="en-US" altLang="zh-CN" sz="2400" b="1" dirty="0">
                <a:solidFill>
                  <a:srgbClr val="0000FF"/>
                </a:solidFill>
              </a:rPr>
              <a:t>        </a:t>
            </a:r>
            <a:r>
              <a:rPr lang="zh-CN" altLang="en-US" sz="2400" b="1" u="sng" dirty="0">
                <a:solidFill>
                  <a:srgbClr val="0000FF"/>
                </a:solidFill>
              </a:rPr>
              <a:t>序员很难考虑健壮性等全面功能性能特征。</a:t>
            </a:r>
            <a:r>
              <a:rPr lang="en-US" altLang="zh-CN" sz="2400" b="1" u="sng" dirty="0">
                <a:solidFill>
                  <a:srgbClr val="0000FF"/>
                </a:solidFill>
              </a:rPr>
              <a:t>)</a:t>
            </a:r>
            <a:endParaRPr lang="zh-CN" altLang="en-US" sz="2400" b="1" u="sng" dirty="0">
              <a:solidFill>
                <a:srgbClr val="0000FF"/>
              </a:solidFill>
            </a:endParaRPr>
          </a:p>
          <a:p>
            <a:pPr eaLnBrk="1" hangingPunct="1">
              <a:lnSpc>
                <a:spcPct val="90000"/>
              </a:lnSpc>
              <a:buFontTx/>
              <a:buNone/>
            </a:pPr>
            <a:r>
              <a:rPr lang="zh-CN" altLang="en-US" sz="2400" b="1" dirty="0"/>
              <a:t>        </a:t>
            </a:r>
            <a:r>
              <a:rPr lang="en-US" altLang="zh-CN" sz="2400" b="1" dirty="0"/>
              <a:t>---- system can</a:t>
            </a:r>
            <a:r>
              <a:rPr lang="en-US" altLang="zh-CN" sz="2400" b="1" dirty="0">
                <a:latin typeface="Times New Roman" panose="02020603050405020304" pitchFamily="18" charset="0"/>
              </a:rPr>
              <a:t>’</a:t>
            </a:r>
            <a:r>
              <a:rPr lang="en-US" altLang="zh-CN" sz="2400" b="1" dirty="0"/>
              <a:t>t recover from running failure </a:t>
            </a:r>
          </a:p>
          <a:p>
            <a:pPr eaLnBrk="1" hangingPunct="1">
              <a:lnSpc>
                <a:spcPct val="90000"/>
              </a:lnSpc>
              <a:buFontTx/>
              <a:buNone/>
            </a:pPr>
            <a:r>
              <a:rPr lang="en-US" altLang="zh-CN" sz="2400" b="1" dirty="0"/>
              <a:t>    I: </a:t>
            </a:r>
            <a:r>
              <a:rPr lang="en-US" altLang="zh-CN" sz="2000" b="1" u="sng" dirty="0">
                <a:solidFill>
                  <a:srgbClr val="0000FF"/>
                </a:solidFill>
              </a:rPr>
              <a:t>hardware and system software faults</a:t>
            </a:r>
            <a:r>
              <a:rPr lang="zh-CN" altLang="en-US" sz="2000" b="1" u="sng" dirty="0">
                <a:solidFill>
                  <a:srgbClr val="0000FF"/>
                </a:solidFill>
              </a:rPr>
              <a:t>（硬件和系统软件缺陷）</a:t>
            </a:r>
            <a:endParaRPr lang="zh-CN" altLang="en-US" sz="2000" b="1" dirty="0"/>
          </a:p>
          <a:p>
            <a:pPr eaLnBrk="1" hangingPunct="1">
              <a:lnSpc>
                <a:spcPct val="90000"/>
              </a:lnSpc>
              <a:buFontTx/>
              <a:buNone/>
            </a:pPr>
            <a:r>
              <a:rPr lang="zh-CN" altLang="en-US" sz="2400" b="1" dirty="0"/>
              <a:t>      </a:t>
            </a:r>
            <a:r>
              <a:rPr lang="en-US" altLang="zh-CN" sz="2400" b="1" dirty="0"/>
              <a:t>---- when the supplied hardware or software do not</a:t>
            </a:r>
          </a:p>
          <a:p>
            <a:pPr eaLnBrk="1" hangingPunct="1">
              <a:lnSpc>
                <a:spcPct val="90000"/>
              </a:lnSpc>
              <a:buFontTx/>
              <a:buNone/>
            </a:pPr>
            <a:r>
              <a:rPr lang="en-US" altLang="zh-CN" sz="2400" b="1" dirty="0"/>
              <a:t>            actually work according to the documented </a:t>
            </a:r>
          </a:p>
          <a:p>
            <a:pPr eaLnBrk="1" hangingPunct="1">
              <a:lnSpc>
                <a:spcPct val="90000"/>
              </a:lnSpc>
              <a:buFontTx/>
              <a:buNone/>
            </a:pPr>
            <a:r>
              <a:rPr lang="en-US" altLang="zh-CN" sz="2400" b="1" dirty="0"/>
              <a:t>            operating conditions and procedures (</a:t>
            </a:r>
            <a:r>
              <a:rPr lang="en-US" altLang="zh-CN" sz="2400" b="1" u="sng" dirty="0">
                <a:solidFill>
                  <a:srgbClr val="0000FF"/>
                </a:solidFill>
              </a:rPr>
              <a:t>fail to work</a:t>
            </a:r>
          </a:p>
          <a:p>
            <a:pPr eaLnBrk="1" hangingPunct="1">
              <a:lnSpc>
                <a:spcPct val="90000"/>
              </a:lnSpc>
              <a:buFontTx/>
              <a:buNone/>
            </a:pPr>
            <a:r>
              <a:rPr lang="en-US" altLang="zh-CN" sz="2400" b="1" dirty="0"/>
              <a:t>            </a:t>
            </a:r>
            <a:r>
              <a:rPr lang="en-US" altLang="zh-CN" sz="2400" b="1" u="sng" dirty="0">
                <a:solidFill>
                  <a:srgbClr val="0000FF"/>
                </a:solidFill>
              </a:rPr>
              <a:t>according to hardware or software introduction</a:t>
            </a:r>
            <a:r>
              <a:rPr lang="en-US" altLang="zh-CN" sz="2400" b="1" dirty="0"/>
              <a:t>)</a:t>
            </a:r>
          </a:p>
        </p:txBody>
      </p:sp>
      <p:sp>
        <p:nvSpPr>
          <p:cNvPr id="135172" name="AutoShape 4"/>
          <p:cNvSpPr>
            <a:spLocks noChangeArrowheads="1"/>
          </p:cNvSpPr>
          <p:nvPr/>
        </p:nvSpPr>
        <p:spPr bwMode="auto">
          <a:xfrm>
            <a:off x="5651500" y="1341438"/>
            <a:ext cx="3168650" cy="1439862"/>
          </a:xfrm>
          <a:prstGeom prst="wedgeRoundRectCallout">
            <a:avLst>
              <a:gd name="adj1" fmla="val -64477"/>
              <a:gd name="adj2" fmla="val 96194"/>
              <a:gd name="adj3" fmla="val 16667"/>
            </a:avLst>
          </a:prstGeom>
          <a:solidFill>
            <a:srgbClr val="CCFFCC"/>
          </a:solidFill>
          <a:ln w="25400">
            <a:solidFill>
              <a:schemeClr val="tx1"/>
            </a:solidFill>
            <a:miter lim="800000"/>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同能力缺陷的区别：这里指正常条件下性能需求不能满足，组装后测试不充分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 calcmode="lin" valueType="num">
                                      <p:cBhvr additive="base">
                                        <p:cTn id="7" dur="500" fill="hold"/>
                                        <p:tgtEl>
                                          <p:spTgt spid="135172"/>
                                        </p:tgtEl>
                                        <p:attrNameLst>
                                          <p:attrName>ppt_x</p:attrName>
                                        </p:attrNameLst>
                                      </p:cBhvr>
                                      <p:tavLst>
                                        <p:tav tm="0">
                                          <p:val>
                                            <p:strVal val="#ppt_x"/>
                                          </p:val>
                                        </p:tav>
                                        <p:tav tm="100000">
                                          <p:val>
                                            <p:strVal val="#ppt_x"/>
                                          </p:val>
                                        </p:tav>
                                      </p:tavLst>
                                    </p:anim>
                                    <p:anim calcmode="lin" valueType="num">
                                      <p:cBhvr additive="base">
                                        <p:cTn id="8"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8E21E5-980C-43B6-9E32-CB38B9107C53}" type="slidenum">
              <a:rPr kumimoji="0" lang="en-US" altLang="zh-CN" sz="2600" smtClean="0">
                <a:solidFill>
                  <a:schemeClr val="bg1"/>
                </a:solidFill>
              </a:rPr>
              <a:pPr>
                <a:spcBef>
                  <a:spcPct val="0"/>
                </a:spcBef>
                <a:buClrTx/>
                <a:buSzTx/>
                <a:buFontTx/>
                <a:buNone/>
              </a:pPr>
              <a:t>12</a:t>
            </a:fld>
            <a:endParaRPr kumimoji="0" lang="en-US" altLang="zh-CN" sz="2600">
              <a:solidFill>
                <a:schemeClr val="bg1"/>
              </a:solidFill>
            </a:endParaRPr>
          </a:p>
        </p:txBody>
      </p:sp>
      <p:sp>
        <p:nvSpPr>
          <p:cNvPr id="2662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662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t>   J: </a:t>
            </a:r>
            <a:r>
              <a:rPr lang="en-US" altLang="zh-CN" sz="2400" b="1" u="sng" dirty="0">
                <a:solidFill>
                  <a:srgbClr val="0000FF"/>
                </a:solidFill>
              </a:rPr>
              <a:t>Standards and Procedure Faults (</a:t>
            </a:r>
            <a:r>
              <a:rPr lang="zh-CN" altLang="en-US" sz="2000" b="1" u="sng" dirty="0">
                <a:solidFill>
                  <a:srgbClr val="0000FF"/>
                </a:solidFill>
              </a:rPr>
              <a:t>代码的标准和规程缺陷</a:t>
            </a:r>
            <a:r>
              <a:rPr lang="en-US" altLang="zh-CN" sz="2000" b="1" u="sng" dirty="0">
                <a:solidFill>
                  <a:srgbClr val="0000FF"/>
                </a:solidFill>
              </a:rPr>
              <a:t>)</a:t>
            </a:r>
            <a:endParaRPr lang="en-US" altLang="zh-CN" sz="2400" b="1" u="sng" dirty="0">
              <a:solidFill>
                <a:srgbClr val="0000FF"/>
              </a:solidFill>
            </a:endParaRPr>
          </a:p>
          <a:p>
            <a:pPr eaLnBrk="1" hangingPunct="1">
              <a:buFontTx/>
              <a:buNone/>
            </a:pPr>
            <a:r>
              <a:rPr lang="en-US" altLang="zh-CN" sz="2400" b="1" dirty="0"/>
              <a:t>        ---- the code does not follow the organizational </a:t>
            </a:r>
          </a:p>
          <a:p>
            <a:pPr eaLnBrk="1" hangingPunct="1">
              <a:buFontTx/>
              <a:buNone/>
            </a:pPr>
            <a:r>
              <a:rPr lang="en-US" altLang="zh-CN" sz="2400" b="1" dirty="0"/>
              <a:t>              standards and procedures </a:t>
            </a:r>
          </a:p>
          <a:p>
            <a:pPr eaLnBrk="1" hangingPunct="1">
              <a:buFontTx/>
              <a:buNone/>
            </a:pPr>
            <a:r>
              <a:rPr lang="en-US" altLang="zh-CN" sz="2400" b="1" dirty="0">
                <a:solidFill>
                  <a:schemeClr val="bg2"/>
                </a:solidFill>
                <a:sym typeface="Wingdings 2" panose="05020102010507070707" pitchFamily="18" charset="2"/>
              </a:rPr>
              <a:t>  </a:t>
            </a:r>
            <a:r>
              <a:rPr lang="en-US" altLang="zh-CN" sz="2400" b="1" dirty="0"/>
              <a:t>orthogonal defect classification </a:t>
            </a:r>
          </a:p>
          <a:p>
            <a:pPr eaLnBrk="1" hangingPunct="1">
              <a:buFontTx/>
              <a:buNone/>
            </a:pPr>
            <a:r>
              <a:rPr lang="en-US" altLang="zh-CN" sz="2400" b="1" dirty="0"/>
              <a:t>   A: note: </a:t>
            </a:r>
          </a:p>
          <a:p>
            <a:pPr eaLnBrk="1" hangingPunct="1">
              <a:buFontTx/>
              <a:buNone/>
            </a:pPr>
            <a:r>
              <a:rPr lang="en-US" altLang="zh-CN" sz="2400" b="1" dirty="0"/>
              <a:t>      X: faults exists in anywhere in software developing </a:t>
            </a:r>
          </a:p>
          <a:p>
            <a:pPr eaLnBrk="1" hangingPunct="1">
              <a:buFontTx/>
              <a:buNone/>
            </a:pPr>
            <a:r>
              <a:rPr lang="en-US" altLang="zh-CN" sz="2400" b="1" dirty="0"/>
              <a:t>      Y: classification is helpful to reduce the number of </a:t>
            </a:r>
          </a:p>
          <a:p>
            <a:pPr eaLnBrk="1" hangingPunct="1">
              <a:buFontTx/>
              <a:buNone/>
            </a:pPr>
            <a:r>
              <a:rPr lang="en-US" altLang="zh-CN" sz="2400" b="1" dirty="0"/>
              <a:t>           faults</a:t>
            </a:r>
          </a:p>
          <a:p>
            <a:pPr eaLnBrk="1" hangingPunct="1">
              <a:buFontTx/>
              <a:buNone/>
            </a:pPr>
            <a:r>
              <a:rPr lang="en-US" altLang="zh-CN" sz="2400" b="1" dirty="0"/>
              <a:t>   B: </a:t>
            </a:r>
            <a:r>
              <a:rPr lang="en-US" altLang="zh-CN" sz="2400" b="1" u="sng" dirty="0">
                <a:solidFill>
                  <a:srgbClr val="FF0066"/>
                </a:solidFill>
              </a:rPr>
              <a:t>definition</a:t>
            </a:r>
            <a:r>
              <a:rPr lang="en-US" altLang="zh-CN" sz="2400" b="1" dirty="0"/>
              <a:t>: </a:t>
            </a:r>
            <a:r>
              <a:rPr lang="en-US" altLang="zh-CN" sz="2400" b="1" dirty="0">
                <a:solidFill>
                  <a:srgbClr val="0000FF"/>
                </a:solidFill>
              </a:rPr>
              <a:t>one fault belongs to one category </a:t>
            </a:r>
            <a:endParaRPr lang="en-US" altLang="zh-CN" sz="2400" b="1" dirty="0"/>
          </a:p>
          <a:p>
            <a:pPr eaLnBrk="1" hangingPunct="1">
              <a:buFontTx/>
              <a:buNone/>
            </a:pPr>
            <a:r>
              <a:rPr lang="en-US" altLang="zh-CN" sz="2400" b="1" dirty="0"/>
              <a:t>   C: two types of defect  X: fault of omission </a:t>
            </a:r>
            <a:r>
              <a:rPr lang="zh-CN" altLang="en-US" sz="2400" b="1" dirty="0"/>
              <a:t>（忘记赋值）</a:t>
            </a:r>
            <a:endParaRPr lang="en-US" altLang="zh-CN" sz="2400" b="1" dirty="0"/>
          </a:p>
          <a:p>
            <a:pPr eaLnBrk="1" hangingPunct="1">
              <a:buFontTx/>
              <a:buNone/>
            </a:pPr>
            <a:r>
              <a:rPr lang="en-US" altLang="zh-CN" sz="2400" b="1" dirty="0"/>
              <a:t>                                          Y: fault of commission </a:t>
            </a:r>
            <a:r>
              <a:rPr lang="zh-CN" altLang="en-US" sz="2400" b="1" dirty="0"/>
              <a:t>（赋错值）</a:t>
            </a:r>
            <a:endParaRPr lang="en-US" altLang="zh-CN" sz="2400" b="1" dirty="0"/>
          </a:p>
        </p:txBody>
      </p:sp>
      <p:sp>
        <p:nvSpPr>
          <p:cNvPr id="136197" name="AutoShape 5"/>
          <p:cNvSpPr>
            <a:spLocks noChangeArrowheads="1"/>
          </p:cNvSpPr>
          <p:nvPr/>
        </p:nvSpPr>
        <p:spPr bwMode="auto">
          <a:xfrm>
            <a:off x="4284663" y="3357563"/>
            <a:ext cx="4175125" cy="1655762"/>
          </a:xfrm>
          <a:prstGeom prst="cloudCallout">
            <a:avLst>
              <a:gd name="adj1" fmla="val -41292"/>
              <a:gd name="adj2" fmla="val 70037"/>
            </a:avLst>
          </a:prstGeom>
          <a:solidFill>
            <a:srgbClr val="CCFFCC"/>
          </a:solidFill>
          <a:ln w="15875">
            <a:solidFill>
              <a:srgbClr val="800080"/>
            </a:solidFill>
            <a:round/>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t>若一个错误可以属于不止一个类</a:t>
            </a:r>
            <a:r>
              <a:rPr lang="en-US" altLang="zh-CN" sz="2400" b="1" dirty="0"/>
              <a:t>, </a:t>
            </a:r>
            <a:r>
              <a:rPr lang="zh-CN" altLang="en-US" sz="2400" b="1" dirty="0"/>
              <a:t>则失去了度量的意义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197"/>
                                        </p:tgtEl>
                                        <p:attrNameLst>
                                          <p:attrName>style.visibility</p:attrName>
                                        </p:attrNameLst>
                                      </p:cBhvr>
                                      <p:to>
                                        <p:strVal val="visible"/>
                                      </p:to>
                                    </p:set>
                                    <p:anim calcmode="lin" valueType="num">
                                      <p:cBhvr additive="base">
                                        <p:cTn id="7" dur="500" fill="hold"/>
                                        <p:tgtEl>
                                          <p:spTgt spid="136197"/>
                                        </p:tgtEl>
                                        <p:attrNameLst>
                                          <p:attrName>ppt_x</p:attrName>
                                        </p:attrNameLst>
                                      </p:cBhvr>
                                      <p:tavLst>
                                        <p:tav tm="0">
                                          <p:val>
                                            <p:strVal val="#ppt_x"/>
                                          </p:val>
                                        </p:tav>
                                        <p:tav tm="100000">
                                          <p:val>
                                            <p:strVal val="#ppt_x"/>
                                          </p:val>
                                        </p:tav>
                                      </p:tavLst>
                                    </p:anim>
                                    <p:anim calcmode="lin" valueType="num">
                                      <p:cBhvr additive="base">
                                        <p:cTn id="8" dur="500" fill="hold"/>
                                        <p:tgtEl>
                                          <p:spTgt spid="136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192AE5-141A-4C15-B33B-287738EF9562}" type="slidenum">
              <a:rPr kumimoji="0" lang="en-US" altLang="zh-CN" sz="2600" smtClean="0">
                <a:solidFill>
                  <a:schemeClr val="bg1"/>
                </a:solidFill>
              </a:rPr>
              <a:pPr>
                <a:spcBef>
                  <a:spcPct val="0"/>
                </a:spcBef>
                <a:buClrTx/>
                <a:buSzTx/>
                <a:buFontTx/>
                <a:buNone/>
              </a:pPr>
              <a:t>13</a:t>
            </a:fld>
            <a:endParaRPr kumimoji="0" lang="en-US" altLang="zh-CN" sz="2600">
              <a:solidFill>
                <a:schemeClr val="bg1"/>
              </a:solidFill>
            </a:endParaRPr>
          </a:p>
        </p:txBody>
      </p:sp>
      <p:sp>
        <p:nvSpPr>
          <p:cNvPr id="2867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867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t>   D: example: </a:t>
            </a:r>
          </a:p>
          <a:p>
            <a:pPr eaLnBrk="1" hangingPunct="1">
              <a:buFontTx/>
              <a:buNone/>
            </a:pPr>
            <a:r>
              <a:rPr lang="en-US" altLang="zh-CN" sz="2400" b="1"/>
              <a:t>       orthogonal fault classification of IBM ---- table8.1</a:t>
            </a:r>
          </a:p>
          <a:p>
            <a:pPr eaLnBrk="1" hangingPunct="1">
              <a:buFontTx/>
              <a:buNone/>
            </a:pPr>
            <a:r>
              <a:rPr lang="en-US" altLang="zh-CN" sz="2400" b="1"/>
              <a:t>       fault classification of HP---- siderbar8.1 , fig8.1</a:t>
            </a:r>
          </a:p>
          <a:p>
            <a:pPr eaLnBrk="1" hangingPunct="1">
              <a:buFontTx/>
              <a:buNone/>
            </a:pPr>
            <a:r>
              <a:rPr lang="en-US" altLang="zh-CN" sz="2400" b="1"/>
              <a:t>           </a:t>
            </a:r>
            <a:r>
              <a:rPr lang="en-US" altLang="zh-CN" sz="2400" b="1" u="sng">
                <a:solidFill>
                  <a:srgbClr val="0000FF"/>
                </a:solidFill>
              </a:rPr>
              <a:t>three descriptors</a:t>
            </a:r>
            <a:r>
              <a:rPr lang="en-US" altLang="zh-CN" sz="2400" b="1"/>
              <a:t>: (siderbar8.1 , fig8.1)  </a:t>
            </a:r>
          </a:p>
          <a:p>
            <a:pPr eaLnBrk="1" hangingPunct="1">
              <a:buFontTx/>
              <a:buNone/>
            </a:pPr>
            <a:r>
              <a:rPr lang="en-US" altLang="zh-CN" sz="2400" b="1"/>
              <a:t>                 X: origin</a:t>
            </a:r>
            <a:r>
              <a:rPr lang="zh-CN" altLang="en-US" sz="2400" b="1"/>
              <a:t>（起源）</a:t>
            </a:r>
            <a:endParaRPr lang="en-US" altLang="zh-CN" sz="2400" b="1"/>
          </a:p>
          <a:p>
            <a:pPr eaLnBrk="1" hangingPunct="1">
              <a:buFontTx/>
              <a:buNone/>
            </a:pPr>
            <a:r>
              <a:rPr lang="en-US" altLang="zh-CN" sz="2400" b="1"/>
              <a:t>                 Y: type</a:t>
            </a:r>
            <a:r>
              <a:rPr lang="zh-CN" altLang="en-US" sz="2400" b="1"/>
              <a:t>（类型）</a:t>
            </a:r>
            <a:endParaRPr lang="en-US" altLang="zh-CN" sz="2400" b="1"/>
          </a:p>
          <a:p>
            <a:pPr eaLnBrk="1" hangingPunct="1">
              <a:buFontTx/>
              <a:buNone/>
            </a:pPr>
            <a:r>
              <a:rPr lang="en-US" altLang="zh-CN" sz="2400" b="1"/>
              <a:t>                 Z: mode </a:t>
            </a:r>
            <a:r>
              <a:rPr lang="zh-CN" altLang="en-US" sz="2400" b="1"/>
              <a:t>（模式）</a:t>
            </a:r>
            <a:endParaRPr lang="en-US" altLang="zh-CN" sz="2400" b="1"/>
          </a:p>
          <a:p>
            <a:pPr eaLnBrk="1" hangingPunct="1">
              <a:buFontTx/>
              <a:buNone/>
            </a:pPr>
            <a:r>
              <a:rPr lang="en-US" altLang="zh-CN" sz="2400" b="1"/>
              <a:t>           </a:t>
            </a:r>
            <a:r>
              <a:rPr lang="en-US" altLang="zh-CN" sz="2400" b="1" u="sng">
                <a:solidFill>
                  <a:srgbClr val="0000FF"/>
                </a:solidFill>
              </a:rPr>
              <a:t>fig8.2</a:t>
            </a:r>
            <a:r>
              <a:rPr lang="en-US" altLang="zh-CN" sz="2400" b="1"/>
              <a:t>: percentage of the faults for one Hewlett-</a:t>
            </a:r>
          </a:p>
          <a:p>
            <a:pPr eaLnBrk="1" hangingPunct="1">
              <a:buFontTx/>
              <a:buNone/>
            </a:pPr>
            <a:r>
              <a:rPr lang="en-US" altLang="zh-CN" sz="2400" b="1"/>
              <a:t>                       Packard division </a:t>
            </a:r>
          </a:p>
          <a:p>
            <a:pPr eaLnBrk="1" hangingPunct="1">
              <a:buFontTx/>
              <a:buNone/>
            </a:pPr>
            <a:endParaRPr lang="en-US" altLang="zh-CN"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C2FA6D-05EB-4882-8392-5D6984E71445}" type="slidenum">
              <a:rPr kumimoji="0" lang="en-US" altLang="zh-CN" sz="2600" smtClean="0">
                <a:solidFill>
                  <a:schemeClr val="bg1"/>
                </a:solidFill>
              </a:rPr>
              <a:pPr>
                <a:spcBef>
                  <a:spcPct val="0"/>
                </a:spcBef>
                <a:buClrTx/>
                <a:buSzTx/>
                <a:buFontTx/>
                <a:buNone/>
              </a:pPr>
              <a:t>14</a:t>
            </a:fld>
            <a:endParaRPr kumimoji="0" lang="en-US" altLang="zh-CN" sz="2600">
              <a:solidFill>
                <a:schemeClr val="bg1"/>
              </a:solidFill>
            </a:endParaRPr>
          </a:p>
        </p:txBody>
      </p:sp>
      <p:sp>
        <p:nvSpPr>
          <p:cNvPr id="30723" name="Rectangle 2"/>
          <p:cNvSpPr>
            <a:spLocks noGrp="1" noChangeArrowheads="1"/>
          </p:cNvSpPr>
          <p:nvPr>
            <p:ph type="title"/>
          </p:nvPr>
        </p:nvSpPr>
        <p:spPr/>
        <p:txBody>
          <a:bodyPr/>
          <a:lstStyle/>
          <a:p>
            <a:pPr eaLnBrk="1" hangingPunct="1"/>
            <a:r>
              <a:rPr lang="en-US" altLang="zh-CN" sz="3200"/>
              <a:t>     Chapter 8  Testing the Programs</a:t>
            </a:r>
          </a:p>
        </p:txBody>
      </p:sp>
      <p:graphicFrame>
        <p:nvGraphicFramePr>
          <p:cNvPr id="232475" name="Group 27"/>
          <p:cNvGraphicFramePr>
            <a:graphicFrameLocks noGrp="1"/>
          </p:cNvGraphicFramePr>
          <p:nvPr>
            <p:ph idx="1"/>
          </p:nvPr>
        </p:nvGraphicFramePr>
        <p:xfrm>
          <a:off x="755650" y="1773238"/>
          <a:ext cx="8388350" cy="5084761"/>
        </p:xfrm>
        <a:graphic>
          <a:graphicData uri="http://schemas.openxmlformats.org/drawingml/2006/table">
            <a:tbl>
              <a:tblPr/>
              <a:tblGrid>
                <a:gridCol w="2411413">
                  <a:extLst>
                    <a:ext uri="{9D8B030D-6E8A-4147-A177-3AD203B41FA5}">
                      <a16:colId xmlns:a16="http://schemas.microsoft.com/office/drawing/2014/main" val="20000"/>
                    </a:ext>
                  </a:extLst>
                </a:gridCol>
                <a:gridCol w="5976937">
                  <a:extLst>
                    <a:ext uri="{9D8B030D-6E8A-4147-A177-3AD203B41FA5}">
                      <a16:colId xmlns:a16="http://schemas.microsoft.com/office/drawing/2014/main" val="20001"/>
                    </a:ext>
                  </a:extLst>
                </a:gridCol>
              </a:tblGrid>
              <a:tr h="396875">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1" i="0" u="none" strike="noStrike" cap="none" normalizeH="0" baseline="0">
                          <a:ln>
                            <a:noFill/>
                          </a:ln>
                          <a:solidFill>
                            <a:schemeClr val="tx1"/>
                          </a:solidFill>
                          <a:effectLst/>
                          <a:latin typeface="Arial" charset="0"/>
                          <a:ea typeface="宋体" pitchFamily="2" charset="-122"/>
                        </a:rPr>
                        <a:t>Fault Type</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1" i="0" u="none" strike="noStrike" cap="none" normalizeH="0" baseline="0">
                          <a:ln>
                            <a:noFill/>
                          </a:ln>
                          <a:solidFill>
                            <a:schemeClr val="tx1"/>
                          </a:solidFill>
                          <a:effectLst/>
                          <a:latin typeface="Arial" charset="0"/>
                          <a:ea typeface="宋体" pitchFamily="2" charset="-122"/>
                        </a:rPr>
                        <a:t>Meaning</a:t>
                      </a:r>
                    </a:p>
                  </a:txBody>
                  <a:tcPr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5662">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Function</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that affects capability, end-user interface, product interface with hardware architecture, or global data structure</a:t>
                      </a:r>
                    </a:p>
                  </a:txBody>
                  <a:tcPr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Interface</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interacting with other component or drivers via calls, macros, control, blocks or parameter lists</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Checking</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program logic that fails to validate data and values properly before they are used</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Assignment</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data structure or code block initialization</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87350">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Timing/serialization</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 timing of shared and real-time resources</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Build/package/merge</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that occurs because of problems in repositories management changes, or version control</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385763">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Documentation</a:t>
                      </a:r>
                    </a:p>
                  </a:txBody>
                  <a:tcPr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that affects publications and maintenance notes</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668337">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Algorithm</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20000"/>
                        </a:spcBef>
                        <a:spcAft>
                          <a:spcPct val="0"/>
                        </a:spcAft>
                        <a:buClr>
                          <a:schemeClr val="tx1"/>
                        </a:buClr>
                        <a:buSzPct val="150000"/>
                        <a:buFontTx/>
                        <a:buNone/>
                        <a:tabLst/>
                      </a:pPr>
                      <a:r>
                        <a:rPr kumimoji="1" lang="en-US" sz="1600" b="0" i="0" u="none" strike="noStrike" cap="none" normalizeH="0" baseline="0">
                          <a:ln>
                            <a:noFill/>
                          </a:ln>
                          <a:solidFill>
                            <a:schemeClr val="tx1"/>
                          </a:solidFill>
                          <a:effectLst/>
                          <a:latin typeface="Arial" charset="0"/>
                          <a:ea typeface="宋体" pitchFamily="2" charset="-122"/>
                        </a:rPr>
                        <a:t>Fault involving efficiency or correctness of algorithm or data structure but not design</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8DD955-CACF-409A-973A-00BC77154BAB}" type="slidenum">
              <a:rPr kumimoji="0" lang="en-US" altLang="zh-CN" sz="2600" smtClean="0">
                <a:solidFill>
                  <a:schemeClr val="bg1"/>
                </a:solidFill>
              </a:rPr>
              <a:pPr>
                <a:spcBef>
                  <a:spcPct val="0"/>
                </a:spcBef>
                <a:buClrTx/>
                <a:buSzTx/>
                <a:buFontTx/>
                <a:buNone/>
              </a:pPr>
              <a:t>15</a:t>
            </a:fld>
            <a:endParaRPr kumimoji="0" lang="en-US" altLang="zh-CN" sz="2600">
              <a:solidFill>
                <a:schemeClr val="bg1"/>
              </a:solidFill>
            </a:endParaRPr>
          </a:p>
        </p:txBody>
      </p:sp>
      <p:sp>
        <p:nvSpPr>
          <p:cNvPr id="3277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32772" name="Rectangle 3"/>
          <p:cNvSpPr>
            <a:spLocks noGrp="1" noChangeArrowheads="1"/>
          </p:cNvSpPr>
          <p:nvPr>
            <p:ph type="body" idx="1"/>
          </p:nvPr>
        </p:nvSpPr>
        <p:spPr/>
        <p:txBody>
          <a:bodyPr/>
          <a:lstStyle/>
          <a:p>
            <a:pPr eaLnBrk="1" hangingPunct="1"/>
            <a:endParaRPr lang="zh-CN" altLang="zh-CN"/>
          </a:p>
        </p:txBody>
      </p:sp>
      <p:pic>
        <p:nvPicPr>
          <p:cNvPr id="3277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341438"/>
            <a:ext cx="8496300"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051CA9-650A-41B2-8188-485781D97A94}" type="slidenum">
              <a:rPr kumimoji="0" lang="en-US" altLang="zh-CN" sz="2600" smtClean="0">
                <a:solidFill>
                  <a:schemeClr val="bg1"/>
                </a:solidFill>
              </a:rPr>
              <a:pPr>
                <a:spcBef>
                  <a:spcPct val="0"/>
                </a:spcBef>
                <a:buClrTx/>
                <a:buSzTx/>
                <a:buFontTx/>
                <a:buNone/>
              </a:pPr>
              <a:t>16</a:t>
            </a:fld>
            <a:endParaRPr kumimoji="0" lang="en-US" altLang="zh-CN" sz="2600">
              <a:solidFill>
                <a:schemeClr val="bg1"/>
              </a:solidFill>
            </a:endParaRPr>
          </a:p>
        </p:txBody>
      </p:sp>
      <p:sp>
        <p:nvSpPr>
          <p:cNvPr id="3481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34820"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a:t>8.2 Testing Issues</a:t>
            </a:r>
            <a:r>
              <a:rPr lang="zh-CN" altLang="en-US" b="1" dirty="0"/>
              <a:t>（有关测试的若干问题） </a:t>
            </a:r>
          </a:p>
          <a:p>
            <a:pPr eaLnBrk="1" hangingPunct="1">
              <a:lnSpc>
                <a:spcPts val="2600"/>
              </a:lnSpc>
              <a:spcBef>
                <a:spcPts val="0"/>
              </a:spcBef>
              <a:buFontTx/>
              <a:buNone/>
            </a:pPr>
            <a:r>
              <a:rPr lang="zh-CN" altLang="en-US" sz="2400" b="1" dirty="0"/>
              <a:t>  </a:t>
            </a:r>
            <a:r>
              <a:rPr lang="en-US" altLang="zh-CN" sz="2400" b="1" dirty="0"/>
              <a:t>About Tests: different types</a:t>
            </a:r>
            <a:r>
              <a:rPr lang="zh-CN" altLang="en-US" sz="2400" b="1" dirty="0"/>
              <a:t>、</a:t>
            </a:r>
            <a:r>
              <a:rPr lang="en-US" altLang="zh-CN" sz="2400" b="1" dirty="0"/>
              <a:t>subsystems</a:t>
            </a:r>
            <a:r>
              <a:rPr lang="zh-CN" altLang="en-US" sz="2400" b="1" dirty="0"/>
              <a:t>、</a:t>
            </a:r>
            <a:r>
              <a:rPr lang="en-US" altLang="zh-CN" sz="2400" b="1" dirty="0"/>
              <a:t>purposes </a:t>
            </a:r>
            <a:r>
              <a:rPr lang="en-US" altLang="zh-CN" sz="2000" b="1" dirty="0"/>
              <a:t>(</a:t>
            </a:r>
            <a:r>
              <a:rPr lang="zh-CN" altLang="en-US" sz="2000" b="1" dirty="0"/>
              <a:t>测试贯穿全过程，各个阶段考虑的测试问题不同，有的基于阶段划分，有的基于类型划分</a:t>
            </a:r>
            <a:r>
              <a:rPr lang="en-US" altLang="zh-CN" sz="2000" b="1" dirty="0"/>
              <a:t>) </a:t>
            </a:r>
          </a:p>
          <a:p>
            <a:pPr eaLnBrk="1" hangingPunct="1">
              <a:spcBef>
                <a:spcPts val="0"/>
              </a:spcBef>
              <a:buFontTx/>
              <a:buNone/>
            </a:pPr>
            <a:r>
              <a:rPr lang="en-US" altLang="zh-CN" b="1" dirty="0"/>
              <a:t>1. </a:t>
            </a:r>
            <a:r>
              <a:rPr lang="en-US" altLang="zh-CN" b="1" dirty="0">
                <a:solidFill>
                  <a:schemeClr val="bg2"/>
                </a:solidFill>
              </a:rPr>
              <a:t>Test organization</a:t>
            </a:r>
            <a:r>
              <a:rPr lang="zh-CN" altLang="en-US" b="1" dirty="0"/>
              <a:t>（测试的组织） </a:t>
            </a:r>
          </a:p>
          <a:p>
            <a:pPr eaLnBrk="1" hangingPunct="1">
              <a:spcBef>
                <a:spcPts val="200"/>
              </a:spcBef>
              <a:buFontTx/>
              <a:buNone/>
            </a:pPr>
            <a:r>
              <a:rPr lang="zh-CN" altLang="en-US" sz="2400" b="1" dirty="0">
                <a:solidFill>
                  <a:schemeClr val="bg2"/>
                </a:solidFill>
                <a:sym typeface="Wingdings 2" panose="05020102010507070707" pitchFamily="18" charset="2"/>
              </a:rPr>
              <a:t>  </a:t>
            </a:r>
            <a:r>
              <a:rPr lang="en-US" altLang="zh-CN" sz="2400" b="1" dirty="0">
                <a:solidFill>
                  <a:srgbClr val="FF0066"/>
                </a:solidFill>
                <a:sym typeface="Wingdings 2" panose="05020102010507070707" pitchFamily="18" charset="2"/>
              </a:rPr>
              <a:t>several stages</a:t>
            </a:r>
            <a:r>
              <a:rPr lang="zh-CN" altLang="en-US" sz="2400" b="1" dirty="0">
                <a:solidFill>
                  <a:schemeClr val="bg2"/>
                </a:solidFill>
                <a:sym typeface="Wingdings 2" panose="05020102010507070707" pitchFamily="18" charset="2"/>
              </a:rPr>
              <a:t>（几个阶段） </a:t>
            </a:r>
          </a:p>
          <a:p>
            <a:pPr eaLnBrk="1" hangingPunct="1">
              <a:spcBef>
                <a:spcPts val="300"/>
              </a:spcBef>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 unit test: verifies the component functions </a:t>
            </a:r>
          </a:p>
          <a:p>
            <a:pPr eaLnBrk="1" hangingPunct="1">
              <a:spcBef>
                <a:spcPts val="300"/>
              </a:spcBef>
              <a:buFontTx/>
              <a:buNone/>
            </a:pPr>
            <a:r>
              <a:rPr lang="en-US" altLang="zh-CN" sz="2400" b="1" dirty="0">
                <a:solidFill>
                  <a:schemeClr val="bg2"/>
                </a:solidFill>
                <a:sym typeface="Wingdings 2" panose="05020102010507070707" pitchFamily="18" charset="2"/>
              </a:rPr>
              <a:t>                         (according to the </a:t>
            </a:r>
            <a:r>
              <a:rPr lang="en-US" altLang="zh-CN" sz="2400" b="1" u="sng" dirty="0">
                <a:solidFill>
                  <a:srgbClr val="0000FF"/>
                </a:solidFill>
                <a:sym typeface="Wingdings 2" panose="05020102010507070707" pitchFamily="18" charset="2"/>
              </a:rPr>
              <a:t>program design</a:t>
            </a:r>
            <a:r>
              <a:rPr lang="en-US" altLang="zh-CN" sz="2400" b="1" dirty="0">
                <a:solidFill>
                  <a:schemeClr val="bg2"/>
                </a:solidFill>
                <a:sym typeface="Wingdings 2" panose="05020102010507070707" pitchFamily="18" charset="2"/>
              </a:rPr>
              <a:t> )</a:t>
            </a:r>
          </a:p>
          <a:p>
            <a:pPr eaLnBrk="1" hangingPunct="1">
              <a:spcBef>
                <a:spcPts val="300"/>
              </a:spcBef>
              <a:buFontTx/>
              <a:buNone/>
            </a:pPr>
            <a:r>
              <a:rPr lang="en-US" altLang="zh-CN" sz="2400" b="1" dirty="0">
                <a:solidFill>
                  <a:schemeClr val="bg2"/>
                </a:solidFill>
                <a:sym typeface="Wingdings 2" panose="05020102010507070707" pitchFamily="18" charset="2"/>
              </a:rPr>
              <a:t>   B: integration test: verifies the system components</a:t>
            </a:r>
          </a:p>
          <a:p>
            <a:pPr eaLnBrk="1" hangingPunct="1">
              <a:spcBef>
                <a:spcPts val="300"/>
              </a:spcBef>
              <a:buFontTx/>
              <a:buNone/>
            </a:pPr>
            <a:r>
              <a:rPr lang="en-US" altLang="zh-CN" sz="2400" b="1" dirty="0">
                <a:solidFill>
                  <a:schemeClr val="bg2"/>
                </a:solidFill>
                <a:sym typeface="Wingdings 2" panose="05020102010507070707" pitchFamily="18" charset="2"/>
              </a:rPr>
              <a:t>                             work together (by </a:t>
            </a:r>
            <a:r>
              <a:rPr lang="en-US" altLang="zh-CN" sz="2400" b="1" u="sng" dirty="0">
                <a:solidFill>
                  <a:srgbClr val="0000FF"/>
                </a:solidFill>
                <a:sym typeface="Wingdings 2" panose="05020102010507070707" pitchFamily="18" charset="2"/>
              </a:rPr>
              <a:t>system design</a:t>
            </a:r>
            <a:r>
              <a:rPr lang="en-US" altLang="zh-CN" sz="2400" b="1" dirty="0">
                <a:solidFill>
                  <a:schemeClr val="bg2"/>
                </a:solidFill>
                <a:sym typeface="Wingdings 2" panose="05020102010507070707" pitchFamily="18" charset="2"/>
              </a:rPr>
              <a:t> and </a:t>
            </a:r>
          </a:p>
          <a:p>
            <a:pPr eaLnBrk="1" hangingPunct="1">
              <a:spcBef>
                <a:spcPts val="300"/>
              </a:spcBef>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program design</a:t>
            </a:r>
            <a:r>
              <a:rPr lang="en-US" altLang="zh-CN" sz="2400" b="1" dirty="0">
                <a:solidFill>
                  <a:schemeClr val="bg2"/>
                </a:solidFill>
                <a:sym typeface="Wingdings 2" panose="05020102010507070707" pitchFamily="18" charset="2"/>
              </a:rPr>
              <a:t>)</a:t>
            </a:r>
          </a:p>
          <a:p>
            <a:pPr eaLnBrk="1" hangingPunct="1">
              <a:spcBef>
                <a:spcPts val="300"/>
              </a:spcBef>
              <a:buFontTx/>
              <a:buNone/>
            </a:pPr>
            <a:r>
              <a:rPr lang="en-US" altLang="zh-CN" sz="2400" b="1" dirty="0">
                <a:solidFill>
                  <a:schemeClr val="bg2"/>
                </a:solidFill>
                <a:sym typeface="Wingdings 2" panose="05020102010507070707" pitchFamily="18" charset="2"/>
              </a:rPr>
              <a:t>   C: function test: check function by &lt;</a:t>
            </a:r>
            <a:r>
              <a:rPr lang="en-US" altLang="zh-CN" sz="2400" b="1" u="sng" dirty="0">
                <a:solidFill>
                  <a:srgbClr val="0000FF"/>
                </a:solidFill>
                <a:sym typeface="Wingdings 2" panose="05020102010507070707" pitchFamily="18" charset="2"/>
              </a:rPr>
              <a:t>SRS</a:t>
            </a:r>
            <a:r>
              <a:rPr lang="en-US" altLang="zh-CN" sz="2400" b="1" dirty="0">
                <a:solidFill>
                  <a:schemeClr val="bg2"/>
                </a:solidFill>
                <a:sym typeface="Wingdings 2" panose="05020102010507070707" pitchFamily="18" charset="2"/>
              </a:rPr>
              <a:t>&gt;</a:t>
            </a:r>
          </a:p>
          <a:p>
            <a:pPr eaLnBrk="1" hangingPunct="1">
              <a:spcBef>
                <a:spcPts val="300"/>
              </a:spcBef>
              <a:buFontTx/>
              <a:buNone/>
            </a:pPr>
            <a:r>
              <a:rPr lang="en-US" altLang="zh-CN" sz="2400" b="1" dirty="0">
                <a:solidFill>
                  <a:schemeClr val="bg2"/>
                </a:solidFill>
                <a:sym typeface="Wingdings 2" panose="05020102010507070707" pitchFamily="18" charset="2"/>
              </a:rPr>
              <a:t>   D: performance test: check performance by &lt;</a:t>
            </a:r>
            <a:r>
              <a:rPr lang="en-US" altLang="zh-CN" sz="2400" b="1" u="sng" dirty="0">
                <a:solidFill>
                  <a:srgbClr val="0000FF"/>
                </a:solidFill>
                <a:sym typeface="Wingdings 2" panose="05020102010507070707" pitchFamily="18" charset="2"/>
              </a:rPr>
              <a:t>SRS</a:t>
            </a:r>
            <a:r>
              <a:rPr lang="en-US" altLang="zh-CN" sz="2400" b="1" dirty="0">
                <a:solidFill>
                  <a:schemeClr val="bg2"/>
                </a:solidFill>
                <a:sym typeface="Wingdings 2" panose="05020102010507070707" pitchFamily="18" charset="2"/>
              </a:rPr>
              <a:t>&gt;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B29546C-7883-48A5-A469-D0D1F8F1A102}" type="slidenum">
              <a:rPr kumimoji="0" lang="en-US" altLang="zh-CN" sz="2600" smtClean="0">
                <a:solidFill>
                  <a:schemeClr val="bg1"/>
                </a:solidFill>
              </a:rPr>
              <a:pPr>
                <a:spcBef>
                  <a:spcPct val="0"/>
                </a:spcBef>
                <a:buClrTx/>
                <a:buSzTx/>
                <a:buFontTx/>
                <a:buNone/>
              </a:pPr>
              <a:t>17</a:t>
            </a:fld>
            <a:endParaRPr kumimoji="0" lang="en-US" altLang="zh-CN" sz="2600">
              <a:solidFill>
                <a:schemeClr val="bg1"/>
              </a:solidFill>
            </a:endParaRPr>
          </a:p>
        </p:txBody>
      </p:sp>
      <p:sp>
        <p:nvSpPr>
          <p:cNvPr id="3686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39267" name="Rectangle 3"/>
          <p:cNvSpPr>
            <a:spLocks noGrp="1" noChangeArrowheads="1"/>
          </p:cNvSpPr>
          <p:nvPr>
            <p:ph type="body" idx="1"/>
          </p:nvPr>
        </p:nvSpPr>
        <p:spPr>
          <a:xfrm>
            <a:off x="762000" y="1752600"/>
            <a:ext cx="8382000" cy="5105400"/>
          </a:xfrm>
        </p:spPr>
        <p:txBody>
          <a:bodyPr/>
          <a:lstStyle/>
          <a:p>
            <a:pPr eaLnBrk="1" hangingPunct="1">
              <a:buFontTx/>
              <a:buNone/>
              <a:defRPr/>
            </a:pPr>
            <a:r>
              <a:rPr lang="en-US" altLang="zh-CN" sz="2400" b="1"/>
              <a:t>   </a:t>
            </a:r>
            <a:r>
              <a:rPr lang="en-US" altLang="zh-CN" sz="2400" b="1">
                <a:solidFill>
                  <a:schemeClr val="bg2"/>
                </a:solidFill>
                <a:sym typeface="Wingdings 2" pitchFamily="18" charset="2"/>
              </a:rPr>
              <a:t>E: acceptance test: check the customer’s </a:t>
            </a:r>
            <a:r>
              <a:rPr lang="en-US" altLang="zh-CN" sz="2400" b="1" u="sng">
                <a:solidFill>
                  <a:srgbClr val="0000FF"/>
                </a:solidFill>
                <a:sym typeface="Wingdings 2" pitchFamily="18" charset="2"/>
              </a:rPr>
              <a:t>requirement</a:t>
            </a:r>
            <a:r>
              <a:rPr lang="en-US" altLang="zh-CN" sz="2400" b="1">
                <a:solidFill>
                  <a:schemeClr val="bg2"/>
                </a:solidFill>
                <a:sym typeface="Wingdings 2" pitchFamily="18" charset="2"/>
              </a:rPr>
              <a:t> </a:t>
            </a:r>
          </a:p>
          <a:p>
            <a:pPr eaLnBrk="1" hangingPunct="1">
              <a:buFontTx/>
              <a:buNone/>
              <a:defRPr/>
            </a:pPr>
            <a:r>
              <a:rPr lang="en-US" altLang="zh-CN" sz="2400" b="1">
                <a:solidFill>
                  <a:schemeClr val="bg2"/>
                </a:solidFill>
                <a:sym typeface="Wingdings 2" pitchFamily="18" charset="2"/>
              </a:rPr>
              <a:t>                                     </a:t>
            </a:r>
            <a:r>
              <a:rPr lang="en-US" altLang="zh-CN" sz="2400" b="1" u="sng">
                <a:solidFill>
                  <a:srgbClr val="0000FF"/>
                </a:solidFill>
                <a:sym typeface="Wingdings 2" pitchFamily="18" charset="2"/>
              </a:rPr>
              <a:t>definition</a:t>
            </a:r>
            <a:r>
              <a:rPr lang="en-US" altLang="zh-CN" sz="2400" b="1">
                <a:solidFill>
                  <a:schemeClr val="bg2"/>
                </a:solidFill>
                <a:sym typeface="Wingdings 2" pitchFamily="18" charset="2"/>
              </a:rPr>
              <a:t>  </a:t>
            </a:r>
            <a:endParaRPr lang="en-US" altLang="zh-CN" sz="2400" b="1"/>
          </a:p>
          <a:p>
            <a:pPr eaLnBrk="1" hangingPunct="1">
              <a:buFontTx/>
              <a:buNone/>
              <a:defRPr/>
            </a:pPr>
            <a:r>
              <a:rPr lang="en-US" altLang="zh-CN" sz="2400" b="1"/>
              <a:t>   F: installation test: check the system in </a:t>
            </a:r>
            <a:r>
              <a:rPr lang="en-US" altLang="zh-CN" sz="2400" b="1">
                <a:solidFill>
                  <a:srgbClr val="0000FF"/>
                </a:solidFill>
              </a:rPr>
              <a:t>actual </a:t>
            </a:r>
          </a:p>
          <a:p>
            <a:pPr eaLnBrk="1" hangingPunct="1">
              <a:buFontTx/>
              <a:buNone/>
              <a:defRPr/>
            </a:pPr>
            <a:r>
              <a:rPr lang="en-US" altLang="zh-CN" sz="2400" b="1">
                <a:solidFill>
                  <a:srgbClr val="0000FF"/>
                </a:solidFill>
              </a:rPr>
              <a:t>                                    environment</a:t>
            </a:r>
            <a:r>
              <a:rPr lang="en-US" altLang="zh-CN" sz="2400" b="1"/>
              <a:t> </a:t>
            </a:r>
          </a:p>
          <a:p>
            <a:pPr eaLnBrk="1" hangingPunct="1">
              <a:buFontTx/>
              <a:buNone/>
              <a:defRPr/>
            </a:pPr>
            <a:r>
              <a:rPr lang="en-US" altLang="zh-CN" sz="2400" b="1">
                <a:solidFill>
                  <a:schemeClr val="bg2"/>
                </a:solidFill>
                <a:sym typeface="Wingdings 2" pitchFamily="18" charset="2"/>
              </a:rPr>
              <a:t>  relationship among the testing steps </a:t>
            </a:r>
          </a:p>
          <a:p>
            <a:pPr eaLnBrk="1" hangingPunct="1">
              <a:buFontTx/>
              <a:buNone/>
              <a:defRPr/>
            </a:pPr>
            <a:r>
              <a:rPr lang="en-US" altLang="zh-CN" sz="2400" b="1">
                <a:solidFill>
                  <a:schemeClr val="bg2"/>
                </a:solidFill>
                <a:sym typeface="Wingdings 2" pitchFamily="18" charset="2"/>
              </a:rPr>
              <a:t>   A: relationship: </a:t>
            </a:r>
            <a:r>
              <a:rPr lang="en-US" altLang="zh-CN" sz="2400" b="1" u="sng">
                <a:solidFill>
                  <a:srgbClr val="FF0066"/>
                </a:solidFill>
                <a:effectLst>
                  <a:outerShdw blurRad="38100" dist="38100" dir="2700000" algn="tl">
                    <a:srgbClr val="C0C0C0"/>
                  </a:outerShdw>
                </a:effectLst>
                <a:sym typeface="Wingdings 2" pitchFamily="18" charset="2"/>
              </a:rPr>
              <a:t>Fig8.3</a:t>
            </a:r>
          </a:p>
          <a:p>
            <a:pPr eaLnBrk="1" hangingPunct="1">
              <a:buFontTx/>
              <a:buNone/>
              <a:defRPr/>
            </a:pPr>
            <a:r>
              <a:rPr lang="en-US" altLang="zh-CN" sz="2400" b="1">
                <a:solidFill>
                  <a:schemeClr val="bg2"/>
                </a:solidFill>
                <a:sym typeface="Wingdings 2" pitchFamily="18" charset="2"/>
              </a:rPr>
              <a:t>   B: this chapter: focus on </a:t>
            </a:r>
            <a:r>
              <a:rPr lang="en-US" altLang="zh-CN" sz="2400" b="1" u="sng">
                <a:solidFill>
                  <a:srgbClr val="0000FF"/>
                </a:solidFill>
                <a:sym typeface="Wingdings 2" pitchFamily="18" charset="2"/>
              </a:rPr>
              <a:t>unit and integration testing</a:t>
            </a:r>
            <a:r>
              <a:rPr lang="en-US" altLang="zh-CN" sz="2400" b="1">
                <a:solidFill>
                  <a:schemeClr val="bg2"/>
                </a:solidFill>
                <a:sym typeface="Wingdings 2" pitchFamily="18" charset="2"/>
              </a:rPr>
              <a:t> </a:t>
            </a:r>
          </a:p>
          <a:p>
            <a:pPr eaLnBrk="1" hangingPunct="1">
              <a:buFontTx/>
              <a:buNone/>
              <a:defRPr/>
            </a:pPr>
            <a:r>
              <a:rPr lang="en-US" altLang="zh-CN" sz="2400" b="1">
                <a:solidFill>
                  <a:schemeClr val="bg2"/>
                </a:solidFill>
                <a:sym typeface="Wingdings 2" pitchFamily="18" charset="2"/>
              </a:rPr>
              <a:t>   C: chapter 9: system test = function test + </a:t>
            </a:r>
          </a:p>
          <a:p>
            <a:pPr eaLnBrk="1" hangingPunct="1">
              <a:buFontTx/>
              <a:buNone/>
              <a:defRPr/>
            </a:pPr>
            <a:r>
              <a:rPr lang="en-US" altLang="zh-CN" sz="2400" b="1">
                <a:solidFill>
                  <a:schemeClr val="bg2"/>
                </a:solidFill>
                <a:sym typeface="Wingdings 2" pitchFamily="18" charset="2"/>
              </a:rPr>
              <a:t>                                                  performance test + </a:t>
            </a:r>
          </a:p>
          <a:p>
            <a:pPr eaLnBrk="1" hangingPunct="1">
              <a:buFontTx/>
              <a:buNone/>
              <a:defRPr/>
            </a:pPr>
            <a:r>
              <a:rPr lang="en-US" altLang="zh-CN" sz="2400" b="1">
                <a:solidFill>
                  <a:schemeClr val="bg2"/>
                </a:solidFill>
                <a:sym typeface="Wingdings 2" pitchFamily="18" charset="2"/>
              </a:rPr>
              <a:t>                                                  acceptance test +</a:t>
            </a:r>
          </a:p>
          <a:p>
            <a:pPr eaLnBrk="1" hangingPunct="1">
              <a:buFontTx/>
              <a:buNone/>
              <a:defRPr/>
            </a:pPr>
            <a:r>
              <a:rPr lang="en-US" altLang="zh-CN" sz="2400" b="1">
                <a:solidFill>
                  <a:schemeClr val="bg2"/>
                </a:solidFill>
                <a:sym typeface="Wingdings 2" pitchFamily="18" charset="2"/>
              </a:rPr>
              <a:t>                                                  installation test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06DDCD-C4E9-4410-AD13-8B8AE50BD5D1}" type="slidenum">
              <a:rPr kumimoji="0" lang="en-US" altLang="zh-CN" sz="2600" smtClean="0">
                <a:solidFill>
                  <a:schemeClr val="bg1"/>
                </a:solidFill>
              </a:rPr>
              <a:pPr>
                <a:spcBef>
                  <a:spcPct val="0"/>
                </a:spcBef>
                <a:buClrTx/>
                <a:buSzTx/>
                <a:buFontTx/>
                <a:buNone/>
              </a:pPr>
              <a:t>18</a:t>
            </a:fld>
            <a:endParaRPr kumimoji="0" lang="en-US" altLang="zh-CN" sz="2600">
              <a:solidFill>
                <a:schemeClr val="bg1"/>
              </a:solidFill>
            </a:endParaRPr>
          </a:p>
        </p:txBody>
      </p:sp>
      <p:sp>
        <p:nvSpPr>
          <p:cNvPr id="38915" name="Rectangle 4"/>
          <p:cNvSpPr>
            <a:spLocks noChangeArrowheads="1"/>
          </p:cNvSpPr>
          <p:nvPr/>
        </p:nvSpPr>
        <p:spPr bwMode="auto">
          <a:xfrm>
            <a:off x="179388" y="0"/>
            <a:ext cx="8964612"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38916" name="Rectangle 5"/>
          <p:cNvSpPr>
            <a:spLocks noChangeArrowheads="1"/>
          </p:cNvSpPr>
          <p:nvPr/>
        </p:nvSpPr>
        <p:spPr bwMode="auto">
          <a:xfrm>
            <a:off x="2551113" y="6308725"/>
            <a:ext cx="4613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8.3 Testing steps.</a:t>
            </a:r>
          </a:p>
        </p:txBody>
      </p:sp>
      <p:sp>
        <p:nvSpPr>
          <p:cNvPr id="38917" name="Rectangle 6"/>
          <p:cNvSpPr>
            <a:spLocks noChangeArrowheads="1"/>
          </p:cNvSpPr>
          <p:nvPr/>
        </p:nvSpPr>
        <p:spPr bwMode="auto">
          <a:xfrm>
            <a:off x="22748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Integration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18" name="Rectangle 7"/>
          <p:cNvSpPr>
            <a:spLocks noChangeArrowheads="1"/>
          </p:cNvSpPr>
          <p:nvPr/>
        </p:nvSpPr>
        <p:spPr bwMode="auto">
          <a:xfrm>
            <a:off x="35702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Function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19" name="Rectangle 8"/>
          <p:cNvSpPr>
            <a:spLocks noChangeArrowheads="1"/>
          </p:cNvSpPr>
          <p:nvPr/>
        </p:nvSpPr>
        <p:spPr bwMode="auto">
          <a:xfrm>
            <a:off x="48656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Performance</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0" name="Rectangle 9"/>
          <p:cNvSpPr>
            <a:spLocks noChangeArrowheads="1"/>
          </p:cNvSpPr>
          <p:nvPr/>
        </p:nvSpPr>
        <p:spPr bwMode="auto">
          <a:xfrm>
            <a:off x="61610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Acceptance</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1" name="Rectangle 10"/>
          <p:cNvSpPr>
            <a:spLocks noChangeArrowheads="1"/>
          </p:cNvSpPr>
          <p:nvPr/>
        </p:nvSpPr>
        <p:spPr bwMode="auto">
          <a:xfrm>
            <a:off x="7456488" y="2774950"/>
            <a:ext cx="10668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Installation</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2" name="Rectangle 11"/>
          <p:cNvSpPr>
            <a:spLocks noChangeArrowheads="1"/>
          </p:cNvSpPr>
          <p:nvPr/>
        </p:nvSpPr>
        <p:spPr bwMode="auto">
          <a:xfrm>
            <a:off x="979488" y="6413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3" name="Rectangle 12"/>
          <p:cNvSpPr>
            <a:spLocks noChangeArrowheads="1"/>
          </p:cNvSpPr>
          <p:nvPr/>
        </p:nvSpPr>
        <p:spPr bwMode="auto">
          <a:xfrm>
            <a:off x="979488" y="18605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4" name="Rectangle 13"/>
          <p:cNvSpPr>
            <a:spLocks noChangeArrowheads="1"/>
          </p:cNvSpPr>
          <p:nvPr/>
        </p:nvSpPr>
        <p:spPr bwMode="auto">
          <a:xfrm>
            <a:off x="979488" y="4832350"/>
            <a:ext cx="990600" cy="6096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400" b="1">
                <a:latin typeface="Comic Sans MS" panose="030F0702030302020204" pitchFamily="66" charset="0"/>
              </a:rPr>
              <a:t>Unit</a:t>
            </a:r>
          </a:p>
          <a:p>
            <a:pPr algn="ctr" eaLnBrk="1" hangingPunct="1">
              <a:spcBef>
                <a:spcPct val="0"/>
              </a:spcBef>
              <a:buClrTx/>
              <a:buSzTx/>
              <a:buFontTx/>
              <a:buNone/>
            </a:pPr>
            <a:r>
              <a:rPr lang="en-US" altLang="zh-CN" sz="1400" b="1">
                <a:latin typeface="Comic Sans MS" panose="030F0702030302020204" pitchFamily="66" charset="0"/>
              </a:rPr>
              <a:t>test</a:t>
            </a:r>
          </a:p>
        </p:txBody>
      </p:sp>
      <p:sp>
        <p:nvSpPr>
          <p:cNvPr id="38925" name="Text Box 14"/>
          <p:cNvSpPr txBox="1">
            <a:spLocks noChangeArrowheads="1"/>
          </p:cNvSpPr>
          <p:nvPr/>
        </p:nvSpPr>
        <p:spPr bwMode="auto">
          <a:xfrm>
            <a:off x="1970088" y="6413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Design</a:t>
            </a:r>
          </a:p>
          <a:p>
            <a:pPr algn="ctr" eaLnBrk="1" hangingPunct="1">
              <a:spcBef>
                <a:spcPct val="50000"/>
              </a:spcBef>
              <a:buClrTx/>
              <a:buSzTx/>
              <a:buFontTx/>
              <a:buNone/>
            </a:pPr>
            <a:r>
              <a:rPr lang="en-US" altLang="zh-CN" sz="1400" b="1">
                <a:latin typeface="Comic Sans MS" panose="030F0702030302020204" pitchFamily="66" charset="0"/>
              </a:rPr>
              <a:t>specifications</a:t>
            </a:r>
          </a:p>
        </p:txBody>
      </p:sp>
      <p:sp>
        <p:nvSpPr>
          <p:cNvPr id="38926" name="Text Box 15"/>
          <p:cNvSpPr txBox="1">
            <a:spLocks noChangeArrowheads="1"/>
          </p:cNvSpPr>
          <p:nvPr/>
        </p:nvSpPr>
        <p:spPr bwMode="auto">
          <a:xfrm>
            <a:off x="3265488" y="6413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System</a:t>
            </a:r>
          </a:p>
          <a:p>
            <a:pPr algn="ctr" eaLnBrk="1" hangingPunct="1">
              <a:spcBef>
                <a:spcPct val="50000"/>
              </a:spcBef>
              <a:buClrTx/>
              <a:buSzTx/>
              <a:buFontTx/>
              <a:buNone/>
            </a:pPr>
            <a:r>
              <a:rPr lang="en-US" altLang="zh-CN" sz="1400" b="1">
                <a:latin typeface="Comic Sans MS" panose="030F0702030302020204" pitchFamily="66" charset="0"/>
              </a:rPr>
              <a:t>functional</a:t>
            </a:r>
          </a:p>
          <a:p>
            <a:pPr algn="ctr" eaLnBrk="1" hangingPunct="1">
              <a:spcBef>
                <a:spcPct val="50000"/>
              </a:spcBef>
              <a:buClrTx/>
              <a:buSzTx/>
              <a:buFontTx/>
              <a:buNone/>
            </a:pPr>
            <a:r>
              <a:rPr lang="en-US" altLang="zh-CN" sz="1400" b="1">
                <a:latin typeface="Comic Sans MS" panose="030F0702030302020204" pitchFamily="66" charset="0"/>
              </a:rPr>
              <a:t>requirements</a:t>
            </a:r>
          </a:p>
        </p:txBody>
      </p:sp>
      <p:sp>
        <p:nvSpPr>
          <p:cNvPr id="38927" name="Text Box 16"/>
          <p:cNvSpPr txBox="1">
            <a:spLocks noChangeArrowheads="1"/>
          </p:cNvSpPr>
          <p:nvPr/>
        </p:nvSpPr>
        <p:spPr bwMode="auto">
          <a:xfrm>
            <a:off x="4637088" y="6413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Other</a:t>
            </a:r>
          </a:p>
          <a:p>
            <a:pPr algn="ctr" eaLnBrk="1" hangingPunct="1">
              <a:spcBef>
                <a:spcPct val="50000"/>
              </a:spcBef>
              <a:buClrTx/>
              <a:buSzTx/>
              <a:buFontTx/>
              <a:buNone/>
            </a:pPr>
            <a:r>
              <a:rPr lang="en-US" altLang="zh-CN" sz="1400" b="1">
                <a:latin typeface="Comic Sans MS" panose="030F0702030302020204" pitchFamily="66" charset="0"/>
              </a:rPr>
              <a:t>Software</a:t>
            </a:r>
          </a:p>
          <a:p>
            <a:pPr algn="ctr" eaLnBrk="1" hangingPunct="1">
              <a:spcBef>
                <a:spcPct val="50000"/>
              </a:spcBef>
              <a:buClrTx/>
              <a:buSzTx/>
              <a:buFontTx/>
              <a:buNone/>
            </a:pPr>
            <a:r>
              <a:rPr lang="en-US" altLang="zh-CN" sz="1400" b="1">
                <a:latin typeface="Comic Sans MS" panose="030F0702030302020204" pitchFamily="66" charset="0"/>
              </a:rPr>
              <a:t>requirements</a:t>
            </a:r>
          </a:p>
        </p:txBody>
      </p:sp>
      <p:sp>
        <p:nvSpPr>
          <p:cNvPr id="38928" name="Text Box 17"/>
          <p:cNvSpPr txBox="1">
            <a:spLocks noChangeArrowheads="1"/>
          </p:cNvSpPr>
          <p:nvPr/>
        </p:nvSpPr>
        <p:spPr bwMode="auto">
          <a:xfrm>
            <a:off x="5856288" y="612775"/>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Customer</a:t>
            </a:r>
          </a:p>
          <a:p>
            <a:pPr algn="ctr" eaLnBrk="1" hangingPunct="1">
              <a:spcBef>
                <a:spcPct val="50000"/>
              </a:spcBef>
              <a:buClrTx/>
              <a:buSzTx/>
              <a:buFontTx/>
              <a:buNone/>
            </a:pPr>
            <a:r>
              <a:rPr lang="en-US" altLang="zh-CN" sz="1400" b="1">
                <a:latin typeface="Comic Sans MS" panose="030F0702030302020204" pitchFamily="66" charset="0"/>
              </a:rPr>
              <a:t>Requirements</a:t>
            </a:r>
          </a:p>
          <a:p>
            <a:pPr algn="ctr" eaLnBrk="1" hangingPunct="1">
              <a:spcBef>
                <a:spcPct val="50000"/>
              </a:spcBef>
              <a:buClrTx/>
              <a:buSzTx/>
              <a:buFontTx/>
              <a:buNone/>
            </a:pPr>
            <a:r>
              <a:rPr lang="en-US" altLang="zh-CN" sz="1400" b="1">
                <a:latin typeface="Comic Sans MS" panose="030F0702030302020204" pitchFamily="66" charset="0"/>
              </a:rPr>
              <a:t>definition</a:t>
            </a:r>
          </a:p>
        </p:txBody>
      </p:sp>
      <p:sp>
        <p:nvSpPr>
          <p:cNvPr id="38929" name="Text Box 18"/>
          <p:cNvSpPr txBox="1">
            <a:spLocks noChangeArrowheads="1"/>
          </p:cNvSpPr>
          <p:nvPr/>
        </p:nvSpPr>
        <p:spPr bwMode="auto">
          <a:xfrm>
            <a:off x="7151688" y="6413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User</a:t>
            </a:r>
          </a:p>
          <a:p>
            <a:pPr algn="ctr" eaLnBrk="1" hangingPunct="1">
              <a:spcBef>
                <a:spcPct val="50000"/>
              </a:spcBef>
              <a:buClrTx/>
              <a:buSzTx/>
              <a:buFontTx/>
              <a:buNone/>
            </a:pPr>
            <a:r>
              <a:rPr lang="en-US" altLang="zh-CN" sz="1400" b="1">
                <a:latin typeface="Comic Sans MS" panose="030F0702030302020204" pitchFamily="66" charset="0"/>
              </a:rPr>
              <a:t>environment</a:t>
            </a:r>
          </a:p>
        </p:txBody>
      </p:sp>
      <p:sp>
        <p:nvSpPr>
          <p:cNvPr id="38930" name="Text Box 19"/>
          <p:cNvSpPr txBox="1">
            <a:spLocks noChangeArrowheads="1"/>
          </p:cNvSpPr>
          <p:nvPr/>
        </p:nvSpPr>
        <p:spPr bwMode="auto">
          <a:xfrm>
            <a:off x="2808288" y="37655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Integrated</a:t>
            </a:r>
          </a:p>
          <a:p>
            <a:pPr algn="ctr" eaLnBrk="1" hangingPunct="1">
              <a:spcBef>
                <a:spcPct val="50000"/>
              </a:spcBef>
              <a:buClrTx/>
              <a:buSzTx/>
              <a:buFontTx/>
              <a:buNone/>
            </a:pPr>
            <a:r>
              <a:rPr lang="en-US" altLang="zh-CN" sz="1400" b="1">
                <a:latin typeface="Comic Sans MS" panose="030F0702030302020204" pitchFamily="66" charset="0"/>
              </a:rPr>
              <a:t>modules</a:t>
            </a:r>
          </a:p>
        </p:txBody>
      </p:sp>
      <p:sp>
        <p:nvSpPr>
          <p:cNvPr id="38931" name="Text Box 20"/>
          <p:cNvSpPr txBox="1">
            <a:spLocks noChangeArrowheads="1"/>
          </p:cNvSpPr>
          <p:nvPr/>
        </p:nvSpPr>
        <p:spPr bwMode="auto">
          <a:xfrm>
            <a:off x="4103688" y="3765550"/>
            <a:ext cx="14478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Functioning</a:t>
            </a:r>
          </a:p>
          <a:p>
            <a:pPr algn="ctr" eaLnBrk="1" hangingPunct="1">
              <a:spcBef>
                <a:spcPct val="50000"/>
              </a:spcBef>
              <a:buClrTx/>
              <a:buSzTx/>
              <a:buFontTx/>
              <a:buNone/>
            </a:pPr>
            <a:r>
              <a:rPr lang="en-US" altLang="zh-CN" sz="1400" b="1">
                <a:latin typeface="Comic Sans MS" panose="030F0702030302020204" pitchFamily="66" charset="0"/>
              </a:rPr>
              <a:t>system</a:t>
            </a:r>
          </a:p>
        </p:txBody>
      </p:sp>
      <p:sp>
        <p:nvSpPr>
          <p:cNvPr id="38932" name="Text Box 21"/>
          <p:cNvSpPr txBox="1">
            <a:spLocks noChangeArrowheads="1"/>
          </p:cNvSpPr>
          <p:nvPr/>
        </p:nvSpPr>
        <p:spPr bwMode="auto">
          <a:xfrm>
            <a:off x="5322888" y="3765550"/>
            <a:ext cx="14478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Verified</a:t>
            </a:r>
          </a:p>
          <a:p>
            <a:pPr algn="ctr" eaLnBrk="1" hangingPunct="1">
              <a:spcBef>
                <a:spcPct val="50000"/>
              </a:spcBef>
              <a:buClrTx/>
              <a:buSzTx/>
              <a:buFontTx/>
              <a:buNone/>
            </a:pPr>
            <a:r>
              <a:rPr lang="en-US" altLang="zh-CN" sz="1400" b="1">
                <a:latin typeface="Comic Sans MS" panose="030F0702030302020204" pitchFamily="66" charset="0"/>
              </a:rPr>
              <a:t>Validated</a:t>
            </a:r>
          </a:p>
          <a:p>
            <a:pPr algn="ctr" eaLnBrk="1" hangingPunct="1">
              <a:spcBef>
                <a:spcPct val="50000"/>
              </a:spcBef>
              <a:buClrTx/>
              <a:buSzTx/>
              <a:buFontTx/>
              <a:buNone/>
            </a:pPr>
            <a:r>
              <a:rPr lang="en-US" altLang="zh-CN" sz="1400" b="1">
                <a:latin typeface="Comic Sans MS" panose="030F0702030302020204" pitchFamily="66" charset="0"/>
              </a:rPr>
              <a:t>software</a:t>
            </a:r>
          </a:p>
        </p:txBody>
      </p:sp>
      <p:sp>
        <p:nvSpPr>
          <p:cNvPr id="38933" name="Text Box 22"/>
          <p:cNvSpPr txBox="1">
            <a:spLocks noChangeArrowheads="1"/>
          </p:cNvSpPr>
          <p:nvPr/>
        </p:nvSpPr>
        <p:spPr bwMode="auto">
          <a:xfrm>
            <a:off x="6694488" y="3751263"/>
            <a:ext cx="14478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400" b="1">
                <a:latin typeface="Comic Sans MS" panose="030F0702030302020204" pitchFamily="66" charset="0"/>
              </a:rPr>
              <a:t>Accepted</a:t>
            </a:r>
          </a:p>
          <a:p>
            <a:pPr algn="ctr" eaLnBrk="1" hangingPunct="1">
              <a:spcBef>
                <a:spcPct val="50000"/>
              </a:spcBef>
              <a:buClrTx/>
              <a:buSzTx/>
              <a:buFontTx/>
              <a:buNone/>
            </a:pPr>
            <a:r>
              <a:rPr lang="en-US" altLang="zh-CN" sz="1400" b="1">
                <a:latin typeface="Comic Sans MS" panose="030F0702030302020204" pitchFamily="66" charset="0"/>
              </a:rPr>
              <a:t>system</a:t>
            </a:r>
          </a:p>
        </p:txBody>
      </p:sp>
      <p:sp>
        <p:nvSpPr>
          <p:cNvPr id="38934" name="Text Box 23"/>
          <p:cNvSpPr txBox="1">
            <a:spLocks noChangeArrowheads="1"/>
          </p:cNvSpPr>
          <p:nvPr/>
        </p:nvSpPr>
        <p:spPr bwMode="auto">
          <a:xfrm>
            <a:off x="7380288" y="5137150"/>
            <a:ext cx="12954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SYSTEM</a:t>
            </a:r>
          </a:p>
          <a:p>
            <a:pPr eaLnBrk="1" hangingPunct="1">
              <a:spcBef>
                <a:spcPct val="50000"/>
              </a:spcBef>
              <a:buClrTx/>
              <a:buSzTx/>
              <a:buFontTx/>
              <a:buNone/>
            </a:pPr>
            <a:r>
              <a:rPr lang="en-US" altLang="zh-CN" sz="1800" b="1">
                <a:latin typeface="Comic Sans MS" panose="030F0702030302020204" pitchFamily="66" charset="0"/>
              </a:rPr>
              <a:t>IN USE!</a:t>
            </a:r>
          </a:p>
        </p:txBody>
      </p:sp>
      <p:sp>
        <p:nvSpPr>
          <p:cNvPr id="38935" name="Line 24"/>
          <p:cNvSpPr>
            <a:spLocks noChangeShapeType="1"/>
          </p:cNvSpPr>
          <p:nvPr/>
        </p:nvSpPr>
        <p:spPr bwMode="auto">
          <a:xfrm>
            <a:off x="827088" y="9461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6" name="Line 25"/>
          <p:cNvSpPr>
            <a:spLocks noChangeShapeType="1"/>
          </p:cNvSpPr>
          <p:nvPr/>
        </p:nvSpPr>
        <p:spPr bwMode="auto">
          <a:xfrm>
            <a:off x="827088" y="21653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7" name="Line 26"/>
          <p:cNvSpPr>
            <a:spLocks noChangeShapeType="1"/>
          </p:cNvSpPr>
          <p:nvPr/>
        </p:nvSpPr>
        <p:spPr bwMode="auto">
          <a:xfrm>
            <a:off x="827088" y="5137150"/>
            <a:ext cx="152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8" name="Line 27"/>
          <p:cNvSpPr>
            <a:spLocks noChangeShapeType="1"/>
          </p:cNvSpPr>
          <p:nvPr/>
        </p:nvSpPr>
        <p:spPr bwMode="auto">
          <a:xfrm>
            <a:off x="33416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39" name="Line 28"/>
          <p:cNvSpPr>
            <a:spLocks noChangeShapeType="1"/>
          </p:cNvSpPr>
          <p:nvPr/>
        </p:nvSpPr>
        <p:spPr bwMode="auto">
          <a:xfrm>
            <a:off x="46370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0" name="Line 29"/>
          <p:cNvSpPr>
            <a:spLocks noChangeShapeType="1"/>
          </p:cNvSpPr>
          <p:nvPr/>
        </p:nvSpPr>
        <p:spPr bwMode="auto">
          <a:xfrm>
            <a:off x="59324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1" name="Line 30"/>
          <p:cNvSpPr>
            <a:spLocks noChangeShapeType="1"/>
          </p:cNvSpPr>
          <p:nvPr/>
        </p:nvSpPr>
        <p:spPr bwMode="auto">
          <a:xfrm>
            <a:off x="7227888" y="3232150"/>
            <a:ext cx="228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2" name="Line 31"/>
          <p:cNvSpPr>
            <a:spLocks noChangeShapeType="1"/>
          </p:cNvSpPr>
          <p:nvPr/>
        </p:nvSpPr>
        <p:spPr bwMode="auto">
          <a:xfrm>
            <a:off x="1741488" y="2470150"/>
            <a:ext cx="533400" cy="5334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3" name="Line 32"/>
          <p:cNvSpPr>
            <a:spLocks noChangeShapeType="1"/>
          </p:cNvSpPr>
          <p:nvPr/>
        </p:nvSpPr>
        <p:spPr bwMode="auto">
          <a:xfrm>
            <a:off x="1970088" y="1250950"/>
            <a:ext cx="304800" cy="1752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4" name="Line 33"/>
          <p:cNvSpPr>
            <a:spLocks noChangeShapeType="1"/>
          </p:cNvSpPr>
          <p:nvPr/>
        </p:nvSpPr>
        <p:spPr bwMode="auto">
          <a:xfrm flipV="1">
            <a:off x="1970088" y="3155950"/>
            <a:ext cx="304800" cy="1981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5" name="Line 34"/>
          <p:cNvSpPr>
            <a:spLocks noChangeShapeType="1"/>
          </p:cNvSpPr>
          <p:nvPr/>
        </p:nvSpPr>
        <p:spPr bwMode="auto">
          <a:xfrm>
            <a:off x="8066088" y="3536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6" name="Line 35"/>
          <p:cNvSpPr>
            <a:spLocks noChangeShapeType="1"/>
          </p:cNvSpPr>
          <p:nvPr/>
        </p:nvSpPr>
        <p:spPr bwMode="auto">
          <a:xfrm>
            <a:off x="2655888" y="1250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7" name="Line 36"/>
          <p:cNvSpPr>
            <a:spLocks noChangeShapeType="1"/>
          </p:cNvSpPr>
          <p:nvPr/>
        </p:nvSpPr>
        <p:spPr bwMode="auto">
          <a:xfrm>
            <a:off x="41036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8" name="Line 37"/>
          <p:cNvSpPr>
            <a:spLocks noChangeShapeType="1"/>
          </p:cNvSpPr>
          <p:nvPr/>
        </p:nvSpPr>
        <p:spPr bwMode="auto">
          <a:xfrm>
            <a:off x="53228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49" name="Line 38"/>
          <p:cNvSpPr>
            <a:spLocks noChangeShapeType="1"/>
          </p:cNvSpPr>
          <p:nvPr/>
        </p:nvSpPr>
        <p:spPr bwMode="auto">
          <a:xfrm>
            <a:off x="6542088" y="1555750"/>
            <a:ext cx="0" cy="12192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50" name="Line 39"/>
          <p:cNvSpPr>
            <a:spLocks noChangeShapeType="1"/>
          </p:cNvSpPr>
          <p:nvPr/>
        </p:nvSpPr>
        <p:spPr bwMode="auto">
          <a:xfrm>
            <a:off x="7913688" y="1250950"/>
            <a:ext cx="0" cy="1524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38951" name="Text Box 40"/>
          <p:cNvSpPr txBox="1">
            <a:spLocks noChangeArrowheads="1"/>
          </p:cNvSpPr>
          <p:nvPr/>
        </p:nvSpPr>
        <p:spPr bwMode="auto">
          <a:xfrm rot="10800000">
            <a:off x="474663" y="4451350"/>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2" name="Text Box 41"/>
          <p:cNvSpPr txBox="1">
            <a:spLocks noChangeArrowheads="1"/>
          </p:cNvSpPr>
          <p:nvPr/>
        </p:nvSpPr>
        <p:spPr bwMode="auto">
          <a:xfrm rot="10800000">
            <a:off x="474663" y="1752600"/>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3" name="Text Box 42"/>
          <p:cNvSpPr txBox="1">
            <a:spLocks noChangeArrowheads="1"/>
          </p:cNvSpPr>
          <p:nvPr/>
        </p:nvSpPr>
        <p:spPr bwMode="auto">
          <a:xfrm rot="10800000">
            <a:off x="474663" y="96838"/>
            <a:ext cx="428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Component code</a:t>
            </a:r>
          </a:p>
        </p:txBody>
      </p:sp>
      <p:sp>
        <p:nvSpPr>
          <p:cNvPr id="38954" name="Text Box 43"/>
          <p:cNvSpPr txBox="1">
            <a:spLocks noChangeArrowheads="1"/>
          </p:cNvSpPr>
          <p:nvPr/>
        </p:nvSpPr>
        <p:spPr bwMode="auto">
          <a:xfrm rot="10800000">
            <a:off x="2119313" y="3535363"/>
            <a:ext cx="428625"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Tested Component </a:t>
            </a:r>
          </a:p>
        </p:txBody>
      </p:sp>
      <p:sp>
        <p:nvSpPr>
          <p:cNvPr id="38955" name="Text Box 44"/>
          <p:cNvSpPr txBox="1">
            <a:spLocks noChangeArrowheads="1"/>
          </p:cNvSpPr>
          <p:nvPr/>
        </p:nvSpPr>
        <p:spPr bwMode="auto">
          <a:xfrm rot="10800000">
            <a:off x="2074863" y="869950"/>
            <a:ext cx="42862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600" b="1">
                <a:latin typeface="Comic Sans MS" panose="030F0702030302020204" pitchFamily="66" charset="0"/>
              </a:rPr>
              <a:t>Tested Component </a:t>
            </a:r>
          </a:p>
        </p:txBody>
      </p:sp>
      <p:sp>
        <p:nvSpPr>
          <p:cNvPr id="38956" name="Text Box 47"/>
          <p:cNvSpPr txBox="1">
            <a:spLocks noChangeArrowheads="1"/>
          </p:cNvSpPr>
          <p:nvPr/>
        </p:nvSpPr>
        <p:spPr bwMode="auto">
          <a:xfrm>
            <a:off x="3851275" y="5373688"/>
            <a:ext cx="2952750" cy="482600"/>
          </a:xfrm>
          <a:prstGeom prst="rect">
            <a:avLst/>
          </a:prstGeom>
          <a:solidFill>
            <a:srgbClr val="CCFFCC"/>
          </a:solidFill>
          <a:ln w="25400">
            <a:solidFill>
              <a:srgbClr val="800080"/>
            </a:solidFill>
            <a:miter lim="800000"/>
            <a:headEnd/>
            <a:tailEnd/>
          </a:ln>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System testing</a:t>
            </a:r>
          </a:p>
        </p:txBody>
      </p:sp>
      <p:sp>
        <p:nvSpPr>
          <p:cNvPr id="38957" name="Line 48"/>
          <p:cNvSpPr>
            <a:spLocks noChangeShapeType="1"/>
          </p:cNvSpPr>
          <p:nvPr/>
        </p:nvSpPr>
        <p:spPr bwMode="auto">
          <a:xfrm flipH="1" flipV="1">
            <a:off x="4067175" y="3500438"/>
            <a:ext cx="504825"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8" name="Line 49"/>
          <p:cNvSpPr>
            <a:spLocks noChangeShapeType="1"/>
          </p:cNvSpPr>
          <p:nvPr/>
        </p:nvSpPr>
        <p:spPr bwMode="auto">
          <a:xfrm flipV="1">
            <a:off x="5003800" y="3500438"/>
            <a:ext cx="360363"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9" name="Line 50"/>
          <p:cNvSpPr>
            <a:spLocks noChangeShapeType="1"/>
          </p:cNvSpPr>
          <p:nvPr/>
        </p:nvSpPr>
        <p:spPr bwMode="auto">
          <a:xfrm flipV="1">
            <a:off x="5364163" y="3500438"/>
            <a:ext cx="1584325"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0" name="Line 51"/>
          <p:cNvSpPr>
            <a:spLocks noChangeShapeType="1"/>
          </p:cNvSpPr>
          <p:nvPr/>
        </p:nvSpPr>
        <p:spPr bwMode="auto">
          <a:xfrm flipV="1">
            <a:off x="5867400" y="3500438"/>
            <a:ext cx="2376488" cy="18732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358275-CFF6-4D08-9DC4-4C5F18A75F53}" type="slidenum">
              <a:rPr kumimoji="0" lang="en-US" altLang="zh-CN" sz="2600" smtClean="0">
                <a:solidFill>
                  <a:schemeClr val="bg1"/>
                </a:solidFill>
              </a:rPr>
              <a:pPr>
                <a:spcBef>
                  <a:spcPct val="0"/>
                </a:spcBef>
                <a:buClrTx/>
                <a:buSzTx/>
                <a:buFontTx/>
                <a:buNone/>
              </a:pPr>
              <a:t>19</a:t>
            </a:fld>
            <a:endParaRPr kumimoji="0" lang="en-US" altLang="zh-CN" sz="2600">
              <a:solidFill>
                <a:schemeClr val="bg1"/>
              </a:solidFill>
            </a:endParaRPr>
          </a:p>
        </p:txBody>
      </p:sp>
      <p:sp>
        <p:nvSpPr>
          <p:cNvPr id="4096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096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b="1" dirty="0"/>
              <a:t>2. </a:t>
            </a:r>
            <a:r>
              <a:rPr lang="en-US" altLang="zh-CN" b="1" dirty="0">
                <a:solidFill>
                  <a:srgbClr val="FF0066"/>
                </a:solidFill>
              </a:rPr>
              <a:t>Attitudes toward testing</a:t>
            </a:r>
            <a:r>
              <a:rPr lang="zh-CN" altLang="en-US" b="1" dirty="0"/>
              <a:t>（测试的态度） </a:t>
            </a:r>
          </a:p>
          <a:p>
            <a:pPr eaLnBrk="1" hangingPunct="1">
              <a:lnSpc>
                <a:spcPct val="70000"/>
              </a:lnSpc>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new programmer</a:t>
            </a:r>
          </a:p>
          <a:p>
            <a:pPr eaLnBrk="1" hangingPunct="1">
              <a:lnSpc>
                <a:spcPct val="70000"/>
              </a:lnSpc>
              <a:buFontTx/>
              <a:buNone/>
            </a:pPr>
            <a:r>
              <a:rPr lang="en-US" altLang="zh-CN" sz="2400" b="1" dirty="0">
                <a:solidFill>
                  <a:schemeClr val="bg2"/>
                </a:solidFill>
                <a:sym typeface="Wingdings 2" panose="05020102010507070707" pitchFamily="18" charset="2"/>
              </a:rPr>
              <a:t>      ----not accustomed to viewing testing as a discovery</a:t>
            </a:r>
          </a:p>
          <a:p>
            <a:pPr eaLnBrk="1" hangingPunct="1">
              <a:lnSpc>
                <a:spcPct val="70000"/>
              </a:lnSpc>
              <a:buFontTx/>
              <a:buNone/>
            </a:pPr>
            <a:r>
              <a:rPr lang="en-US" altLang="zh-CN" sz="2400" b="1" dirty="0">
                <a:solidFill>
                  <a:schemeClr val="bg2"/>
                </a:solidFill>
                <a:sym typeface="Wingdings 2" panose="05020102010507070707" pitchFamily="18" charset="2"/>
              </a:rPr>
              <a:t>           process ( they only want to show the correctness,</a:t>
            </a:r>
          </a:p>
          <a:p>
            <a:pPr eaLnBrk="1" hangingPunct="1">
              <a:lnSpc>
                <a:spcPct val="70000"/>
              </a:lnSpc>
              <a:buFontTx/>
              <a:buNone/>
            </a:pPr>
            <a:r>
              <a:rPr lang="en-US" altLang="zh-CN" sz="2400" b="1" dirty="0">
                <a:solidFill>
                  <a:schemeClr val="bg2"/>
                </a:solidFill>
                <a:sym typeface="Wingdings 2" panose="05020102010507070707" pitchFamily="18" charset="2"/>
              </a:rPr>
              <a:t>           design skill and personal ability )</a:t>
            </a:r>
          </a:p>
          <a:p>
            <a:pPr eaLnBrk="1" hangingPunct="1">
              <a:lnSpc>
                <a:spcPct val="70000"/>
              </a:lnSpc>
              <a:buFontTx/>
              <a:buNone/>
            </a:pPr>
            <a:r>
              <a:rPr lang="en-US" altLang="zh-CN" sz="2400" b="1" dirty="0">
                <a:solidFill>
                  <a:schemeClr val="bg2"/>
                </a:solidFill>
                <a:sym typeface="Wingdings 2" panose="05020102010507070707" pitchFamily="18" charset="2"/>
              </a:rPr>
              <a:t>  customer:</a:t>
            </a:r>
          </a:p>
          <a:p>
            <a:pPr eaLnBrk="1" hangingPunct="1">
              <a:lnSpc>
                <a:spcPct val="70000"/>
              </a:lnSpc>
              <a:buFontTx/>
              <a:buNone/>
            </a:pPr>
            <a:r>
              <a:rPr lang="en-US" altLang="zh-CN" sz="2400" b="1" dirty="0">
                <a:solidFill>
                  <a:schemeClr val="bg2"/>
                </a:solidFill>
                <a:sym typeface="Wingdings 2" panose="05020102010507070707" pitchFamily="18" charset="2"/>
              </a:rPr>
              <a:t>      ----interested in being sure that the system works </a:t>
            </a:r>
          </a:p>
          <a:p>
            <a:pPr eaLnBrk="1" hangingPunct="1">
              <a:lnSpc>
                <a:spcPct val="70000"/>
              </a:lnSpc>
              <a:buFontTx/>
              <a:buNone/>
            </a:pPr>
            <a:r>
              <a:rPr lang="en-US" altLang="zh-CN" sz="2400" b="1" dirty="0">
                <a:solidFill>
                  <a:schemeClr val="bg2"/>
                </a:solidFill>
                <a:sym typeface="Wingdings 2" panose="05020102010507070707" pitchFamily="18" charset="2"/>
              </a:rPr>
              <a:t>           properly under all conditions </a:t>
            </a:r>
          </a:p>
          <a:p>
            <a:pPr eaLnBrk="1" hangingPunct="1">
              <a:lnSpc>
                <a:spcPct val="70000"/>
              </a:lnSpc>
              <a:buFontTx/>
              <a:buNone/>
            </a:pPr>
            <a:r>
              <a:rPr lang="en-US" altLang="zh-CN" sz="2400" b="1" dirty="0">
                <a:solidFill>
                  <a:schemeClr val="bg2"/>
                </a:solidFill>
                <a:sym typeface="Wingdings 2" panose="05020102010507070707" pitchFamily="18" charset="2"/>
              </a:rPr>
              <a:t>           (sometime it does not correspond the reality )  </a:t>
            </a:r>
          </a:p>
          <a:p>
            <a:pPr eaLnBrk="1" hangingPunct="1">
              <a:lnSpc>
                <a:spcPct val="70000"/>
              </a:lnSpc>
              <a:buFontTx/>
              <a:buNone/>
            </a:pPr>
            <a:r>
              <a:rPr lang="en-US" altLang="zh-CN" sz="2400" b="1" dirty="0">
                <a:solidFill>
                  <a:schemeClr val="bg2"/>
                </a:solidFill>
                <a:sym typeface="Wingdings 2" panose="05020102010507070707" pitchFamily="18" charset="2"/>
              </a:rPr>
              <a:t>  right attitude </a:t>
            </a:r>
          </a:p>
          <a:p>
            <a:pPr eaLnBrk="1" hangingPunct="1">
              <a:lnSpc>
                <a:spcPct val="70000"/>
              </a:lnSpc>
              <a:buFontTx/>
              <a:buNone/>
            </a:pPr>
            <a:r>
              <a:rPr lang="en-US" altLang="zh-CN" sz="2400" b="1" dirty="0">
                <a:solidFill>
                  <a:schemeClr val="bg2"/>
                </a:solidFill>
                <a:sym typeface="Wingdings 2" panose="05020102010507070707" pitchFamily="18" charset="2"/>
              </a:rPr>
              <a:t>      ---- just like egoless programming (P409-s3) </a:t>
            </a:r>
          </a:p>
          <a:p>
            <a:pPr eaLnBrk="1" hangingPunct="1">
              <a:lnSpc>
                <a:spcPct val="70000"/>
              </a:lnSpc>
              <a:buFontTx/>
              <a:buNone/>
            </a:pPr>
            <a:r>
              <a:rPr lang="en-US" altLang="zh-CN" sz="2400" b="1" dirty="0">
                <a:solidFill>
                  <a:schemeClr val="bg2"/>
                </a:solidFill>
                <a:sym typeface="Wingdings 2" panose="05020102010507070707" pitchFamily="18" charset="2"/>
              </a:rPr>
              <a:t>           (A: view components as a part of the large system, </a:t>
            </a:r>
          </a:p>
          <a:p>
            <a:pPr eaLnBrk="1" hangingPunct="1">
              <a:lnSpc>
                <a:spcPct val="70000"/>
              </a:lnSpc>
              <a:buFontTx/>
              <a:buNone/>
            </a:pPr>
            <a:r>
              <a:rPr lang="en-US" altLang="zh-CN" sz="2400" b="1" dirty="0">
                <a:solidFill>
                  <a:schemeClr val="bg2"/>
                </a:solidFill>
                <a:sym typeface="Wingdings 2" panose="05020102010507070707" pitchFamily="18" charset="2"/>
              </a:rPr>
              <a:t>            not as property of those who wrote them</a:t>
            </a:r>
          </a:p>
          <a:p>
            <a:pPr eaLnBrk="1" hangingPunct="1">
              <a:lnSpc>
                <a:spcPct val="70000"/>
              </a:lnSpc>
              <a:buFontTx/>
              <a:buNone/>
            </a:pPr>
            <a:r>
              <a:rPr lang="en-US" altLang="zh-CN" sz="2400" b="1" dirty="0">
                <a:solidFill>
                  <a:schemeClr val="bg2"/>
                </a:solidFill>
                <a:sym typeface="Wingdings 2" panose="05020102010507070707" pitchFamily="18" charset="2"/>
              </a:rPr>
              <a:t>            B: </a:t>
            </a:r>
            <a:r>
              <a:rPr lang="zh-CN" altLang="en-US" sz="2400" b="1" dirty="0">
                <a:solidFill>
                  <a:schemeClr val="bg2"/>
                </a:solidFill>
                <a:sym typeface="Wingdings 2" panose="05020102010507070707" pitchFamily="18" charset="2"/>
              </a:rPr>
              <a:t>不能将被测试的程序仅仅看做是否满足了解决方案，</a:t>
            </a:r>
            <a:endParaRPr lang="en-US" altLang="zh-CN" sz="2400" b="1" dirty="0">
              <a:solidFill>
                <a:schemeClr val="bg2"/>
              </a:solidFill>
              <a:sym typeface="Wingdings 2" panose="05020102010507070707" pitchFamily="18" charset="2"/>
            </a:endParaRPr>
          </a:p>
          <a:p>
            <a:pPr eaLnBrk="1" hangingPunct="1">
              <a:lnSpc>
                <a:spcPct val="7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而同时应该考虑问题本身，即：有权怀疑一切！</a:t>
            </a:r>
            <a:r>
              <a:rPr lang="en-US" altLang="zh-CN" sz="2400" b="1" dirty="0">
                <a:solidFill>
                  <a:schemeClr val="bg2"/>
                </a:solidFill>
                <a:sym typeface="Wingdings 2" panose="05020102010507070707" pitchFamily="18" charset="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0379BB-E2B1-4D45-9592-D0BA464976E3}" type="slidenum">
              <a:rPr kumimoji="0" lang="en-US" altLang="zh-CN" sz="2600" smtClean="0">
                <a:solidFill>
                  <a:schemeClr val="bg1"/>
                </a:solidFill>
              </a:rPr>
              <a:pPr>
                <a:spcBef>
                  <a:spcPct val="0"/>
                </a:spcBef>
                <a:buClrTx/>
                <a:buSzTx/>
                <a:buFontTx/>
                <a:buNone/>
              </a:pPr>
              <a:t>2</a:t>
            </a:fld>
            <a:endParaRPr kumimoji="0" lang="en-US" altLang="zh-CN" sz="2600">
              <a:solidFill>
                <a:schemeClr val="bg1"/>
              </a:solidFill>
            </a:endParaRPr>
          </a:p>
        </p:txBody>
      </p:sp>
      <p:sp>
        <p:nvSpPr>
          <p:cNvPr id="6147" name="Rectangle 3"/>
          <p:cNvSpPr>
            <a:spLocks noGrp="1" noChangeArrowheads="1"/>
          </p:cNvSpPr>
          <p:nvPr>
            <p:ph type="body" idx="1"/>
          </p:nvPr>
        </p:nvSpPr>
        <p:spPr>
          <a:xfrm>
            <a:off x="755650" y="1700213"/>
            <a:ext cx="8388350" cy="5157787"/>
          </a:xfrm>
        </p:spPr>
        <p:txBody>
          <a:bodyPr/>
          <a:lstStyle/>
          <a:p>
            <a:pPr eaLnBrk="1" hangingPunct="1">
              <a:lnSpc>
                <a:spcPct val="90000"/>
              </a:lnSpc>
              <a:buClr>
                <a:srgbClr val="0000FF"/>
              </a:buClr>
              <a:buSzPct val="80000"/>
              <a:buFont typeface="Wingdings" panose="05000000000000000000" pitchFamily="2" charset="2"/>
              <a:buChar char="n"/>
            </a:pPr>
            <a:r>
              <a:rPr lang="zh-CN" altLang="en-US" b="1" dirty="0"/>
              <a:t>在微软的起步初期，微软的许多软件都出现了很多的</a:t>
            </a:r>
            <a:r>
              <a:rPr lang="en-US" altLang="zh-CN" b="1" dirty="0"/>
              <a:t>Bug</a:t>
            </a:r>
          </a:p>
          <a:p>
            <a:pPr lvl="1" eaLnBrk="1" hangingPunct="1">
              <a:lnSpc>
                <a:spcPct val="90000"/>
              </a:lnSpc>
              <a:buClr>
                <a:srgbClr val="0000FF"/>
              </a:buClr>
              <a:buSzPct val="80000"/>
              <a:buFont typeface="Wingdings" panose="05000000000000000000" pitchFamily="2" charset="2"/>
              <a:buChar char="n"/>
            </a:pPr>
            <a:r>
              <a:rPr lang="zh-CN" altLang="en-US" sz="2000" b="1" dirty="0"/>
              <a:t>例如：在</a:t>
            </a:r>
            <a:r>
              <a:rPr lang="en-US" altLang="zh-CN" sz="2000" b="1" dirty="0"/>
              <a:t>1981</a:t>
            </a:r>
            <a:r>
              <a:rPr lang="zh-CN" altLang="en-US" sz="2000" b="1" dirty="0"/>
              <a:t>年，与</a:t>
            </a:r>
            <a:r>
              <a:rPr lang="en-US" altLang="zh-CN" sz="2000" b="1" dirty="0"/>
              <a:t>IBM PC</a:t>
            </a:r>
            <a:r>
              <a:rPr lang="zh-CN" altLang="en-US" sz="2000" b="1" dirty="0"/>
              <a:t>绑定的</a:t>
            </a:r>
            <a:r>
              <a:rPr lang="en-US" altLang="zh-CN" sz="2000" b="1" dirty="0"/>
              <a:t>BASIC</a:t>
            </a:r>
            <a:r>
              <a:rPr lang="zh-CN" altLang="en-US" sz="2000" b="1" dirty="0"/>
              <a:t>软件，用户使用</a:t>
            </a:r>
            <a:r>
              <a:rPr lang="zh-CN" altLang="en-US" sz="2000" b="1" dirty="0">
                <a:latin typeface="Times New Roman" panose="02020603050405020304" pitchFamily="18" charset="0"/>
              </a:rPr>
              <a:t>“</a:t>
            </a:r>
            <a:r>
              <a:rPr lang="en-US" altLang="zh-CN" sz="2000" b="1" dirty="0"/>
              <a:t>.1</a:t>
            </a:r>
            <a:r>
              <a:rPr lang="en-US" altLang="zh-CN" sz="2000" b="1" dirty="0">
                <a:latin typeface="Times New Roman" panose="02020603050405020304" pitchFamily="18" charset="0"/>
              </a:rPr>
              <a:t>”</a:t>
            </a:r>
            <a:r>
              <a:rPr lang="zh-CN" altLang="en-US" sz="2000" b="1" dirty="0"/>
              <a:t>除以</a:t>
            </a:r>
            <a:r>
              <a:rPr lang="en-US" altLang="zh-CN" sz="2000" b="1" dirty="0"/>
              <a:t>10</a:t>
            </a:r>
            <a:r>
              <a:rPr lang="zh-CN" altLang="en-US" sz="2000" b="1" dirty="0"/>
              <a:t>时就会出错，引起了大量用户的投诉。</a:t>
            </a:r>
          </a:p>
          <a:p>
            <a:pPr lvl="1" eaLnBrk="1" hangingPunct="1">
              <a:lnSpc>
                <a:spcPct val="90000"/>
              </a:lnSpc>
              <a:buClr>
                <a:srgbClr val="0000FF"/>
              </a:buClr>
              <a:buSzPct val="80000"/>
              <a:buFont typeface="Wingdings" panose="05000000000000000000" pitchFamily="2" charset="2"/>
              <a:buChar char="n"/>
            </a:pPr>
            <a:r>
              <a:rPr lang="zh-CN" altLang="en-US" sz="2000" b="1" dirty="0"/>
              <a:t>微软的高层领导觉得有必要引入更好的测试和质量控制方法，但是遭到很多开发人员和项目经理的反对，因为他们认为开发人员自己能测试产品，无需加入太多的人力。</a:t>
            </a:r>
          </a:p>
          <a:p>
            <a:pPr lvl="1" eaLnBrk="1" hangingPunct="1">
              <a:lnSpc>
                <a:spcPct val="90000"/>
              </a:lnSpc>
              <a:buClr>
                <a:srgbClr val="0000FF"/>
              </a:buClr>
              <a:buSzPct val="80000"/>
              <a:buFont typeface="Wingdings" panose="05000000000000000000" pitchFamily="2" charset="2"/>
              <a:buChar char="n"/>
            </a:pPr>
            <a:r>
              <a:rPr lang="en-US" altLang="zh-CN" sz="2000" b="1" dirty="0"/>
              <a:t>1984</a:t>
            </a:r>
            <a:r>
              <a:rPr lang="zh-CN" altLang="en-US" sz="2000" b="1" dirty="0"/>
              <a:t>年，微软请</a:t>
            </a:r>
            <a:r>
              <a:rPr lang="en-US" altLang="zh-CN" sz="2000" b="1" dirty="0"/>
              <a:t>Anderson</a:t>
            </a:r>
            <a:r>
              <a:rPr lang="zh-CN" altLang="en-US" sz="2000" b="1" dirty="0"/>
              <a:t>咨询公司对其在苹果机上的电子表格软件进行测试，但是外部的测试没有能力进行的很全面，结果漏测的一个</a:t>
            </a:r>
            <a:r>
              <a:rPr lang="en-US" altLang="zh-CN" sz="2000" b="1" dirty="0"/>
              <a:t>Bug</a:t>
            </a:r>
            <a:r>
              <a:rPr lang="zh-CN" altLang="en-US" sz="2000" b="1" dirty="0"/>
              <a:t>，让微软为</a:t>
            </a:r>
            <a:r>
              <a:rPr lang="en-US" altLang="zh-CN" sz="2000" b="1" dirty="0"/>
              <a:t>2</a:t>
            </a:r>
            <a:r>
              <a:rPr lang="zh-CN" altLang="en-US" sz="2000" b="1" dirty="0"/>
              <a:t>万多个用户免费提供更新版本，损失达</a:t>
            </a:r>
            <a:r>
              <a:rPr lang="en-US" altLang="zh-CN" sz="2000" b="1" dirty="0"/>
              <a:t>XXXX</a:t>
            </a:r>
            <a:r>
              <a:rPr lang="zh-CN" altLang="en-US" sz="2000" b="1" dirty="0"/>
              <a:t>万美元。 </a:t>
            </a:r>
          </a:p>
          <a:p>
            <a:pPr eaLnBrk="1" hangingPunct="1">
              <a:lnSpc>
                <a:spcPct val="90000"/>
              </a:lnSpc>
              <a:buClr>
                <a:srgbClr val="0000FF"/>
              </a:buClr>
              <a:buSzPct val="80000"/>
              <a:buFont typeface="Wingdings" panose="05000000000000000000" pitchFamily="2" charset="2"/>
              <a:buChar char="n"/>
            </a:pPr>
            <a:r>
              <a:rPr lang="zh-CN" altLang="en-US" b="1" dirty="0"/>
              <a:t>在这以后，微软得出了一个结论：不能仅依赖开发人员测试，也不能仅依赖外部机构的测试，必须建立一个独立的测试部门。</a:t>
            </a:r>
          </a:p>
        </p:txBody>
      </p:sp>
      <p:sp>
        <p:nvSpPr>
          <p:cNvPr id="6148" name="Text Box 5"/>
          <p:cNvSpPr txBox="1">
            <a:spLocks noChangeArrowheads="1"/>
          </p:cNvSpPr>
          <p:nvPr/>
        </p:nvSpPr>
        <p:spPr bwMode="auto">
          <a:xfrm>
            <a:off x="828675" y="620713"/>
            <a:ext cx="75596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4400" b="1">
                <a:ea typeface="隶书" panose="02010509060101010101" pitchFamily="49" charset="-122"/>
              </a:rPr>
              <a:t>微 软 的 经 验 教 训</a:t>
            </a:r>
          </a:p>
        </p:txBody>
      </p:sp>
      <p:sp>
        <p:nvSpPr>
          <p:cNvPr id="2" name="文本框 1"/>
          <p:cNvSpPr txBox="1"/>
          <p:nvPr/>
        </p:nvSpPr>
        <p:spPr>
          <a:xfrm>
            <a:off x="3563888" y="-27384"/>
            <a:ext cx="5472608" cy="830997"/>
          </a:xfrm>
          <a:prstGeom prst="rect">
            <a:avLst/>
          </a:prstGeom>
          <a:noFill/>
          <a:ln w="19050">
            <a:solidFill>
              <a:srgbClr val="FF0066"/>
            </a:solidFill>
          </a:ln>
        </p:spPr>
        <p:txBody>
          <a:bodyPr wrap="square" rtlCol="0">
            <a:spAutoFit/>
          </a:bodyPr>
          <a:lstStyle/>
          <a:p>
            <a:r>
              <a:rPr lang="zh-CN" altLang="en-US" b="1" dirty="0">
                <a:solidFill>
                  <a:srgbClr val="FF0000"/>
                </a:solidFill>
              </a:rPr>
              <a:t>理想情况下，一般认为程序员能够搞定一切，但理想很什么，现实很那个！</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2A0B78D-7DA5-4F5E-B80B-545EC8E93560}" type="slidenum">
              <a:rPr kumimoji="0" lang="en-US" altLang="zh-CN" sz="2600" smtClean="0">
                <a:solidFill>
                  <a:schemeClr val="bg1"/>
                </a:solidFill>
              </a:rPr>
              <a:pPr>
                <a:spcBef>
                  <a:spcPct val="0"/>
                </a:spcBef>
                <a:buClrTx/>
                <a:buSzTx/>
                <a:buFontTx/>
                <a:buNone/>
              </a:pPr>
              <a:t>20</a:t>
            </a:fld>
            <a:endParaRPr kumimoji="0" lang="en-US" altLang="zh-CN" sz="2600">
              <a:solidFill>
                <a:schemeClr val="bg1"/>
              </a:solidFill>
            </a:endParaRPr>
          </a:p>
        </p:txBody>
      </p:sp>
      <p:sp>
        <p:nvSpPr>
          <p:cNvPr id="4301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301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t>3. Who performs the tests ?</a:t>
            </a:r>
            <a:r>
              <a:rPr lang="zh-CN" altLang="en-US" b="1"/>
              <a:t>（测试的人员）</a:t>
            </a:r>
            <a:r>
              <a:rPr lang="zh-CN" altLang="en-US" sz="3200" b="1"/>
              <a:t> </a:t>
            </a:r>
          </a:p>
          <a:p>
            <a:pPr eaLnBrk="1" hangingPunct="1">
              <a:buFontTx/>
              <a:buNone/>
            </a:pPr>
            <a:r>
              <a:rPr lang="zh-CN" altLang="en-US" sz="2400" b="1">
                <a:solidFill>
                  <a:schemeClr val="bg2"/>
                </a:solidFill>
                <a:sym typeface="Wingdings 2" panose="05020102010507070707" pitchFamily="18" charset="2"/>
              </a:rPr>
              <a:t>  </a:t>
            </a:r>
            <a:r>
              <a:rPr lang="en-US" altLang="zh-CN" sz="2400" b="1">
                <a:solidFill>
                  <a:schemeClr val="bg2"/>
                </a:solidFill>
                <a:sym typeface="Wingdings 2" panose="05020102010507070707" pitchFamily="18" charset="2"/>
              </a:rPr>
              <a:t>focus on: </a:t>
            </a:r>
            <a:r>
              <a:rPr lang="en-US" altLang="zh-CN" sz="2400" b="1" u="sng">
                <a:solidFill>
                  <a:srgbClr val="FF0066"/>
                </a:solidFill>
                <a:sym typeface="Wingdings 2" panose="05020102010507070707" pitchFamily="18" charset="2"/>
              </a:rPr>
              <a:t>independent test team  ( Why ? )</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 reasons</a:t>
            </a:r>
            <a:r>
              <a:rPr lang="zh-CN" altLang="en-US" sz="2400" b="1">
                <a:solidFill>
                  <a:schemeClr val="bg2"/>
                </a:solidFill>
                <a:sym typeface="Wingdings 2" panose="05020102010507070707" pitchFamily="18" charset="2"/>
              </a:rPr>
              <a:t>（</a:t>
            </a:r>
            <a:r>
              <a:rPr lang="en-US" altLang="zh-CN" sz="2400" b="1">
                <a:solidFill>
                  <a:schemeClr val="bg2"/>
                </a:solidFill>
                <a:sym typeface="Wingdings 2" panose="05020102010507070707" pitchFamily="18" charset="2"/>
              </a:rPr>
              <a:t>of setting independent test team</a:t>
            </a:r>
            <a:r>
              <a:rPr lang="zh-CN" altLang="en-US" sz="2400" b="1">
                <a:solidFill>
                  <a:schemeClr val="bg2"/>
                </a:solidFill>
                <a:sym typeface="Wingdings 2" panose="05020102010507070707" pitchFamily="18" charset="2"/>
              </a:rPr>
              <a:t>） </a:t>
            </a:r>
          </a:p>
          <a:p>
            <a:pPr eaLnBrk="1" hangingPunct="1">
              <a:buFontTx/>
              <a:buNone/>
            </a:pPr>
            <a:r>
              <a:rPr lang="zh-CN" altLang="en-US" sz="2400"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A: avoid conflict (between personal responsibility and</a:t>
            </a:r>
          </a:p>
          <a:p>
            <a:pPr eaLnBrk="1" hangingPunct="1">
              <a:buFontTx/>
              <a:buNone/>
            </a:pPr>
            <a:r>
              <a:rPr lang="en-US" altLang="zh-CN" sz="2400" b="1">
                <a:solidFill>
                  <a:schemeClr val="bg2"/>
                </a:solidFill>
                <a:sym typeface="Wingdings 2" panose="05020102010507070707" pitchFamily="18" charset="2"/>
              </a:rPr>
              <a:t>        the need to discover faults) </a:t>
            </a:r>
          </a:p>
          <a:p>
            <a:pPr eaLnBrk="1" hangingPunct="1">
              <a:buFontTx/>
              <a:buNone/>
            </a:pPr>
            <a:r>
              <a:rPr lang="en-US" altLang="zh-CN" sz="2400" b="1">
                <a:solidFill>
                  <a:schemeClr val="bg2"/>
                </a:solidFill>
                <a:sym typeface="Wingdings 2" panose="05020102010507070707" pitchFamily="18" charset="2"/>
              </a:rPr>
              <a:t>   B: there are many choices to introduce faults </a:t>
            </a:r>
          </a:p>
          <a:p>
            <a:pPr eaLnBrk="1" hangingPunct="1">
              <a:buFontTx/>
              <a:buNone/>
            </a:pPr>
            <a:r>
              <a:rPr lang="en-US" altLang="zh-CN" sz="2400" b="1">
                <a:solidFill>
                  <a:schemeClr val="bg2"/>
                </a:solidFill>
                <a:sym typeface="Wingdings 2" panose="05020102010507070707" pitchFamily="18" charset="2"/>
              </a:rPr>
              <a:t>       (specify requirement and solution, realize algorithm,</a:t>
            </a:r>
          </a:p>
          <a:p>
            <a:pPr eaLnBrk="1" hangingPunct="1">
              <a:buFontTx/>
              <a:buNone/>
            </a:pPr>
            <a:r>
              <a:rPr lang="en-US" altLang="zh-CN" sz="2400" b="1">
                <a:solidFill>
                  <a:schemeClr val="bg2"/>
                </a:solidFill>
                <a:sym typeface="Wingdings 2" panose="05020102010507070707" pitchFamily="18" charset="2"/>
              </a:rPr>
              <a:t>         write document , etc. )</a:t>
            </a:r>
          </a:p>
          <a:p>
            <a:pPr eaLnBrk="1" hangingPunct="1">
              <a:buFontTx/>
              <a:buNone/>
            </a:pPr>
            <a:r>
              <a:rPr lang="en-US" altLang="zh-CN" sz="2400" b="1">
                <a:solidFill>
                  <a:schemeClr val="bg2"/>
                </a:solidFill>
                <a:sym typeface="Wingdings 2" panose="05020102010507070707" pitchFamily="18" charset="2"/>
              </a:rPr>
              <a:t>   C: independent test team can participate in reviews  </a:t>
            </a:r>
          </a:p>
          <a:p>
            <a:pPr eaLnBrk="1" hangingPunct="1">
              <a:buFontTx/>
              <a:buNone/>
            </a:pPr>
            <a:r>
              <a:rPr lang="en-US" altLang="zh-CN" sz="2400" b="1">
                <a:solidFill>
                  <a:schemeClr val="bg2"/>
                </a:solidFill>
                <a:sym typeface="Wingdings 2" panose="05020102010507070707" pitchFamily="18" charset="2"/>
              </a:rPr>
              <a:t>       and other test activities, work concurrently with  </a:t>
            </a:r>
          </a:p>
          <a:p>
            <a:pPr eaLnBrk="1" hangingPunct="1">
              <a:buFontTx/>
              <a:buNone/>
            </a:pPr>
            <a:r>
              <a:rPr lang="en-US" altLang="zh-CN" sz="2400" b="1">
                <a:solidFill>
                  <a:schemeClr val="bg2"/>
                </a:solidFill>
                <a:sym typeface="Wingdings 2" panose="05020102010507070707" pitchFamily="18" charset="2"/>
              </a:rPr>
              <a:t>       coders </a:t>
            </a:r>
          </a:p>
        </p:txBody>
      </p:sp>
      <p:sp>
        <p:nvSpPr>
          <p:cNvPr id="43013" name="AutoShape 4"/>
          <p:cNvSpPr>
            <a:spLocks/>
          </p:cNvSpPr>
          <p:nvPr/>
        </p:nvSpPr>
        <p:spPr bwMode="auto">
          <a:xfrm>
            <a:off x="827088" y="3430588"/>
            <a:ext cx="215900" cy="935037"/>
          </a:xfrm>
          <a:prstGeom prst="leftBrace">
            <a:avLst>
              <a:gd name="adj1" fmla="val 36091"/>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A4DF256-6593-48E1-B5A4-539EB29D6A6D}" type="slidenum">
              <a:rPr kumimoji="0" lang="en-US" altLang="zh-CN" sz="2600" smtClean="0">
                <a:solidFill>
                  <a:schemeClr val="bg1"/>
                </a:solidFill>
              </a:rPr>
              <a:pPr>
                <a:spcBef>
                  <a:spcPct val="0"/>
                </a:spcBef>
                <a:buClrTx/>
                <a:buSzTx/>
                <a:buFontTx/>
                <a:buNone/>
              </a:pPr>
              <a:t>21</a:t>
            </a:fld>
            <a:endParaRPr kumimoji="0" lang="en-US" altLang="zh-CN" sz="2600">
              <a:solidFill>
                <a:schemeClr val="bg1"/>
              </a:solidFill>
            </a:endParaRPr>
          </a:p>
        </p:txBody>
      </p:sp>
      <p:sp>
        <p:nvSpPr>
          <p:cNvPr id="4505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5060" name="Rectangle 3"/>
          <p:cNvSpPr>
            <a:spLocks noGrp="1" noChangeArrowheads="1"/>
          </p:cNvSpPr>
          <p:nvPr>
            <p:ph type="body" idx="1"/>
          </p:nvPr>
        </p:nvSpPr>
        <p:spPr>
          <a:xfrm>
            <a:off x="755650" y="1728192"/>
            <a:ext cx="8388350" cy="5157192"/>
          </a:xfrm>
        </p:spPr>
        <p:txBody>
          <a:bodyPr/>
          <a:lstStyle/>
          <a:p>
            <a:pPr eaLnBrk="1" hangingPunct="1">
              <a:buFontTx/>
              <a:buNone/>
            </a:pPr>
            <a:r>
              <a:rPr lang="en-US" altLang="zh-CN" b="1" dirty="0"/>
              <a:t>4. Views of the test objects</a:t>
            </a:r>
            <a:r>
              <a:rPr lang="zh-CN" altLang="en-US" b="1" dirty="0"/>
              <a:t>（测试的观点</a:t>
            </a:r>
            <a:r>
              <a:rPr lang="en-US" altLang="zh-CN" b="1" dirty="0"/>
              <a:t>/</a:t>
            </a:r>
            <a:r>
              <a:rPr lang="zh-CN" altLang="en-US" b="1" dirty="0"/>
              <a:t>方法）</a:t>
            </a:r>
            <a:r>
              <a:rPr lang="zh-CN" altLang="en-US" sz="3200" b="1" dirty="0"/>
              <a:t> </a:t>
            </a:r>
            <a:endParaRPr lang="zh-CN" altLang="en-US" b="1" dirty="0">
              <a:solidFill>
                <a:schemeClr val="bg2"/>
              </a:solidFill>
              <a:sym typeface="Wingdings 2" panose="05020102010507070707" pitchFamily="18" charset="2"/>
            </a:endParaRPr>
          </a:p>
          <a:p>
            <a:pPr eaLnBrk="1" hangingPunct="1">
              <a:buFontTx/>
              <a:buNone/>
            </a:pPr>
            <a:r>
              <a:rPr lang="zh-CN" altLang="en-US"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black box</a:t>
            </a:r>
            <a:r>
              <a:rPr lang="zh-CN" altLang="en-US" sz="2400" b="1" u="sng" dirty="0">
                <a:solidFill>
                  <a:srgbClr val="FF0066"/>
                </a:solidFill>
                <a:sym typeface="Wingdings 2" panose="05020102010507070707" pitchFamily="18" charset="2"/>
              </a:rPr>
              <a:t>（黑盒）</a:t>
            </a: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the </a:t>
            </a:r>
            <a:r>
              <a:rPr lang="en-US" altLang="zh-CN" sz="2400" b="1" u="sng" dirty="0">
                <a:solidFill>
                  <a:srgbClr val="0000FF"/>
                </a:solidFill>
                <a:sym typeface="Wingdings 2" panose="05020102010507070707" pitchFamily="18" charset="2"/>
              </a:rPr>
              <a:t>contents/structures are unknown</a:t>
            </a:r>
            <a:r>
              <a:rPr lang="en-US" altLang="zh-CN" sz="2400" b="1" dirty="0">
                <a:solidFill>
                  <a:schemeClr val="bg2"/>
                </a:solidFill>
                <a:sym typeface="Wingdings 2" panose="05020102010507070707" pitchFamily="18" charset="2"/>
              </a:rPr>
              <a:t>, only </a:t>
            </a:r>
            <a:r>
              <a:rPr lang="en-US" altLang="zh-CN" sz="2400" b="1" u="sng" dirty="0">
                <a:solidFill>
                  <a:srgbClr val="0000FF"/>
                </a:solidFill>
                <a:sym typeface="Wingdings 2" panose="05020102010507070707" pitchFamily="18" charset="2"/>
              </a:rPr>
              <a:t>test the</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functionality</a:t>
            </a:r>
            <a:r>
              <a:rPr lang="en-US" altLang="zh-CN" sz="2400" b="1" dirty="0">
                <a:solidFill>
                  <a:schemeClr val="bg2"/>
                </a:solidFill>
                <a:sym typeface="Wingdings 2" panose="05020102010507070707" pitchFamily="18" charset="2"/>
              </a:rPr>
              <a:t> of the testing object. That is , the </a:t>
            </a:r>
          </a:p>
          <a:p>
            <a:pPr eaLnBrk="1" hangingPunct="1">
              <a:buFontTx/>
              <a:buNone/>
            </a:pPr>
            <a:r>
              <a:rPr lang="en-US" altLang="zh-CN" sz="2400" b="1" dirty="0">
                <a:solidFill>
                  <a:schemeClr val="bg2"/>
                </a:solidFill>
                <a:sym typeface="Wingdings 2" panose="05020102010507070707" pitchFamily="18" charset="2"/>
              </a:rPr>
              <a:t>        testing feed input to the black box and note what </a:t>
            </a:r>
          </a:p>
          <a:p>
            <a:pPr eaLnBrk="1" hangingPunct="1">
              <a:buFontTx/>
              <a:buNone/>
            </a:pPr>
            <a:r>
              <a:rPr lang="en-US" altLang="zh-CN" sz="2400" b="1" dirty="0">
                <a:solidFill>
                  <a:schemeClr val="bg2"/>
                </a:solidFill>
                <a:sym typeface="Wingdings 2" panose="05020102010507070707" pitchFamily="18" charset="2"/>
              </a:rPr>
              <a:t>        output is produced </a:t>
            </a:r>
            <a:r>
              <a:rPr lang="en-US" altLang="zh-CN" sz="20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测试人员在完全不了解程序内部的逻辑结</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构和内部特性的情况下，只依据程序的需求规格及设计说明，检查</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程序的功能是否符合它的功能说明。</a:t>
            </a:r>
            <a:r>
              <a:rPr lang="en-US" altLang="zh-CN" sz="2000" b="1" dirty="0">
                <a:solidFill>
                  <a:schemeClr val="bg2"/>
                </a:solidFill>
                <a:sym typeface="Wingdings 2" panose="05020102010507070707" pitchFamily="18" charset="2"/>
              </a:rPr>
              <a:t>)  </a:t>
            </a:r>
          </a:p>
          <a:p>
            <a:pPr eaLnBrk="1" hangingPunct="1">
              <a:spcBef>
                <a:spcPts val="0"/>
              </a:spcBef>
              <a:buFontTx/>
              <a:buNone/>
            </a:pPr>
            <a:r>
              <a:rPr lang="en-US" altLang="zh-CN" sz="2400" b="1" dirty="0">
                <a:solidFill>
                  <a:schemeClr val="bg2"/>
                </a:solidFill>
                <a:sym typeface="Wingdings 2" panose="05020102010507070707" pitchFamily="18" charset="2"/>
              </a:rPr>
              <a:t>        </a:t>
            </a:r>
            <a:r>
              <a:rPr lang="en-US" altLang="zh-CN" sz="2000" b="1" dirty="0">
                <a:solidFill>
                  <a:schemeClr val="bg2"/>
                </a:solidFill>
                <a:sym typeface="Wingdings 2" panose="05020102010507070707" pitchFamily="18" charset="2"/>
              </a:rPr>
              <a:t>(the component function is the basis of testing) </a:t>
            </a: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备注</a:t>
            </a:r>
            <a:r>
              <a:rPr lang="zh-CN" altLang="en-US" sz="2000" b="1" dirty="0">
                <a:solidFill>
                  <a:schemeClr val="bg2"/>
                </a:solidFill>
                <a:sym typeface="Wingdings" panose="05000000000000000000" pitchFamily="2" charset="2"/>
              </a:rPr>
              <a:t>：</a:t>
            </a:r>
            <a:r>
              <a:rPr lang="en-US" altLang="zh-CN" sz="2000" b="1" dirty="0">
                <a:solidFill>
                  <a:schemeClr val="bg2"/>
                </a:solidFill>
                <a:sym typeface="Wingdings" panose="05000000000000000000" pitchFamily="2" charset="2"/>
              </a:rPr>
              <a:t>1</a:t>
            </a:r>
            <a:r>
              <a:rPr lang="zh-CN" altLang="en-US" sz="2000" b="1" dirty="0">
                <a:solidFill>
                  <a:schemeClr val="bg2"/>
                </a:solidFill>
                <a:sym typeface="Wingdings" panose="05000000000000000000" pitchFamily="2" charset="2"/>
              </a:rPr>
              <a:t>、</a:t>
            </a:r>
            <a:r>
              <a:rPr lang="zh-CN" altLang="en-US" sz="2000" b="1" dirty="0">
                <a:solidFill>
                  <a:schemeClr val="bg2"/>
                </a:solidFill>
                <a:sym typeface="Wingdings 2" panose="05020102010507070707" pitchFamily="18" charset="2"/>
              </a:rPr>
              <a:t>测试时应该考虑让被测模块完成一切应做的事情</a:t>
            </a: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拒绝一</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切不应做的事情。</a:t>
            </a:r>
            <a:r>
              <a:rPr lang="en-US" altLang="zh-CN" sz="2000" b="1" dirty="0">
                <a:solidFill>
                  <a:schemeClr val="bg2"/>
                </a:solidFill>
                <a:sym typeface="Wingdings 2" panose="05020102010507070707" pitchFamily="18" charset="2"/>
              </a:rPr>
              <a:t>2</a:t>
            </a:r>
            <a:r>
              <a:rPr lang="zh-CN" altLang="en-US" sz="2000" b="1" dirty="0">
                <a:solidFill>
                  <a:schemeClr val="bg2"/>
                </a:solidFill>
                <a:sym typeface="Wingdings 2" panose="05020102010507070707" pitchFamily="18" charset="2"/>
              </a:rPr>
              <a:t>、</a:t>
            </a:r>
            <a:r>
              <a:rPr lang="zh-CN" altLang="en-US" sz="2000" b="1" dirty="0">
                <a:solidFill>
                  <a:srgbClr val="0000FF"/>
                </a:solidFill>
                <a:sym typeface="Wingdings 2" panose="05020102010507070707" pitchFamily="18" charset="2"/>
              </a:rPr>
              <a:t>黑盒测试的参考文档是系统需求、主要文档是</a:t>
            </a:r>
            <a:endParaRPr lang="en-US" altLang="zh-CN" sz="2000" b="1" dirty="0">
              <a:solidFill>
                <a:srgbClr val="0000FF"/>
              </a:solidFill>
              <a:sym typeface="Wingdings 2" panose="05020102010507070707" pitchFamily="18" charset="2"/>
            </a:endParaRPr>
          </a:p>
          <a:p>
            <a:pPr eaLnBrk="1" hangingPunct="1">
              <a:buFontTx/>
              <a:buNone/>
            </a:pPr>
            <a:r>
              <a:rPr lang="en-US" altLang="zh-CN" sz="2000" b="1" dirty="0">
                <a:solidFill>
                  <a:srgbClr val="0000FF"/>
                </a:solidFill>
                <a:sym typeface="Wingdings 2" panose="05020102010507070707" pitchFamily="18" charset="2"/>
              </a:rPr>
              <a:t>    </a:t>
            </a:r>
            <a:r>
              <a:rPr lang="zh-CN" altLang="en-US" sz="2000" b="1" dirty="0">
                <a:solidFill>
                  <a:srgbClr val="0000FF"/>
                </a:solidFill>
                <a:sym typeface="Wingdings 2" panose="05020102010507070707" pitchFamily="18" charset="2"/>
              </a:rPr>
              <a:t>系统设计和程序设计阶段文档。若是可重用部件，则是类似系统文档</a:t>
            </a:r>
            <a:r>
              <a:rPr lang="en-US" altLang="zh-CN" sz="2000" b="1" dirty="0">
                <a:solidFill>
                  <a:srgbClr val="0000FF"/>
                </a:solidFill>
                <a:sym typeface="Wingdings 2" panose="05020102010507070707" pitchFamily="18" charset="2"/>
              </a:rPr>
              <a:t>)</a:t>
            </a:r>
            <a:r>
              <a:rPr lang="en-US" altLang="zh-CN" sz="2000" b="1" dirty="0">
                <a:solidFill>
                  <a:schemeClr val="bg2"/>
                </a:solidFill>
                <a:sym typeface="Wingdings 2" panose="05020102010507070707" pitchFamily="18" charset="2"/>
              </a:rPr>
              <a:t> </a:t>
            </a:r>
            <a:endParaRPr lang="en-US" altLang="zh-C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65E797-7DDC-450D-8567-95D11243D1A7}" type="slidenum">
              <a:rPr kumimoji="0" lang="en-US" altLang="zh-CN" sz="2600" smtClean="0">
                <a:solidFill>
                  <a:schemeClr val="bg1"/>
                </a:solidFill>
              </a:rPr>
              <a:pPr>
                <a:spcBef>
                  <a:spcPct val="0"/>
                </a:spcBef>
                <a:buClrTx/>
                <a:buSzTx/>
                <a:buFontTx/>
                <a:buNone/>
              </a:pPr>
              <a:t>22</a:t>
            </a:fld>
            <a:endParaRPr kumimoji="0" lang="en-US" altLang="zh-CN" sz="2600">
              <a:solidFill>
                <a:schemeClr val="bg1"/>
              </a:solidFill>
            </a:endParaRPr>
          </a:p>
        </p:txBody>
      </p:sp>
      <p:sp>
        <p:nvSpPr>
          <p:cNvPr id="4710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7108" name="Rectangle 3"/>
          <p:cNvSpPr>
            <a:spLocks noGrp="1" noChangeArrowheads="1"/>
          </p:cNvSpPr>
          <p:nvPr>
            <p:ph type="body" idx="1"/>
          </p:nvPr>
        </p:nvSpPr>
        <p:spPr>
          <a:xfrm>
            <a:off x="539552" y="1752600"/>
            <a:ext cx="8604449"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B: advantage: is free of the constraints imposed by </a:t>
            </a:r>
          </a:p>
          <a:p>
            <a:pPr eaLnBrk="1" hangingPunct="1">
              <a:lnSpc>
                <a:spcPct val="90000"/>
              </a:lnSpc>
              <a:buFontTx/>
              <a:buNone/>
            </a:pPr>
            <a:r>
              <a:rPr lang="en-US" altLang="zh-CN" sz="2400" b="1" dirty="0">
                <a:solidFill>
                  <a:schemeClr val="bg2"/>
                </a:solidFill>
                <a:sym typeface="Wingdings 2" panose="05020102010507070707" pitchFamily="18" charset="2"/>
              </a:rPr>
              <a:t>                   the internal structure and logic of the </a:t>
            </a:r>
            <a:r>
              <a:rPr lang="en-US" altLang="zh-CN" sz="2400" b="1" dirty="0" err="1">
                <a:solidFill>
                  <a:schemeClr val="bg2"/>
                </a:solidFill>
                <a:sym typeface="Wingdings 2" panose="05020102010507070707" pitchFamily="18" charset="2"/>
              </a:rPr>
              <a:t>the</a:t>
            </a:r>
            <a:r>
              <a:rPr lang="en-US" altLang="zh-CN" sz="2400" b="1" dirty="0">
                <a:solidFill>
                  <a:schemeClr val="bg2"/>
                </a:solidFill>
                <a:sym typeface="Wingdings 2" panose="05020102010507070707" pitchFamily="18" charset="2"/>
              </a:rPr>
              <a:t> test</a:t>
            </a:r>
          </a:p>
          <a:p>
            <a:pPr eaLnBrk="1" hangingPunct="1">
              <a:lnSpc>
                <a:spcPct val="90000"/>
              </a:lnSpc>
              <a:buFontTx/>
              <a:buNone/>
            </a:pPr>
            <a:r>
              <a:rPr lang="en-US" altLang="zh-CN" sz="2400" b="1" dirty="0">
                <a:solidFill>
                  <a:schemeClr val="bg2"/>
                </a:solidFill>
                <a:sym typeface="Wingdings 2" panose="05020102010507070707" pitchFamily="18" charset="2"/>
              </a:rPr>
              <a:t>                   object, only </a:t>
            </a:r>
            <a:r>
              <a:rPr lang="en-US" altLang="zh-CN" sz="2400" b="1" dirty="0">
                <a:solidFill>
                  <a:srgbClr val="0000FF"/>
                </a:solidFill>
                <a:sym typeface="Wingdings 2" panose="05020102010507070707" pitchFamily="18" charset="2"/>
              </a:rPr>
              <a:t>use representative test cases to </a:t>
            </a:r>
          </a:p>
          <a:p>
            <a:pPr eaLnBrk="1" hangingPunct="1">
              <a:lnSpc>
                <a:spcPct val="90000"/>
              </a:lnSpc>
              <a:buFontTx/>
              <a:buNone/>
            </a:pPr>
            <a:r>
              <a:rPr lang="en-US" altLang="zh-CN" sz="2400" b="1" dirty="0">
                <a:solidFill>
                  <a:srgbClr val="0000FF"/>
                </a:solidFill>
                <a:sym typeface="Wingdings 2" panose="05020102010507070707" pitchFamily="18" charset="2"/>
              </a:rPr>
              <a:t>                   finish the test . </a:t>
            </a:r>
          </a:p>
          <a:p>
            <a:pPr eaLnBrk="1" hangingPunct="1">
              <a:lnSpc>
                <a:spcPct val="90000"/>
              </a:lnSpc>
              <a:buFontTx/>
              <a:buNone/>
            </a:pPr>
            <a:r>
              <a:rPr lang="en-US" altLang="zh-CN" sz="2400" b="1" dirty="0"/>
              <a:t>   C: disadvantage: not always possible to run a complete </a:t>
            </a:r>
          </a:p>
          <a:p>
            <a:pPr eaLnBrk="1" hangingPunct="1">
              <a:lnSpc>
                <a:spcPct val="90000"/>
              </a:lnSpc>
              <a:buFontTx/>
              <a:buNone/>
            </a:pPr>
            <a:r>
              <a:rPr lang="en-US" altLang="zh-CN" sz="2400" b="1" dirty="0"/>
              <a:t>                   test cases in this manner (</a:t>
            </a:r>
            <a:r>
              <a:rPr lang="zh-CN" altLang="en-US" sz="2400" b="1" dirty="0"/>
              <a:t>理论上如此，见下页</a:t>
            </a:r>
            <a:r>
              <a:rPr lang="en-US" altLang="zh-CN" sz="2400" b="1" dirty="0"/>
              <a:t>)</a:t>
            </a:r>
          </a:p>
          <a:p>
            <a:pPr eaLnBrk="1" hangingPunct="1">
              <a:lnSpc>
                <a:spcPct val="90000"/>
              </a:lnSpc>
              <a:buFontTx/>
              <a:buNone/>
            </a:pPr>
            <a:r>
              <a:rPr lang="en-US" altLang="zh-CN" sz="2400" b="1" dirty="0"/>
              <a:t>   D: example:  ax</a:t>
            </a:r>
            <a:r>
              <a:rPr lang="en-US" altLang="zh-CN" b="1" baseline="40000" dirty="0"/>
              <a:t>2</a:t>
            </a:r>
            <a:r>
              <a:rPr lang="en-US" altLang="zh-CN" sz="2400" b="1" dirty="0"/>
              <a:t>+bx+c=0  (3 inputs, 2 outputs)</a:t>
            </a:r>
          </a:p>
          <a:p>
            <a:pPr eaLnBrk="1" hangingPunct="1">
              <a:lnSpc>
                <a:spcPct val="90000"/>
              </a:lnSpc>
              <a:buFontTx/>
              <a:buNone/>
            </a:pPr>
            <a:r>
              <a:rPr lang="en-US" altLang="zh-CN" sz="2400" b="1" dirty="0"/>
              <a:t>                         a: +, -, 0 </a:t>
            </a:r>
          </a:p>
          <a:p>
            <a:pPr eaLnBrk="1" hangingPunct="1">
              <a:lnSpc>
                <a:spcPct val="90000"/>
              </a:lnSpc>
              <a:buFontTx/>
              <a:buNone/>
            </a:pPr>
            <a:r>
              <a:rPr lang="en-US" altLang="zh-CN" sz="2400" b="1" dirty="0"/>
              <a:t>                         b: +, -, 0      3</a:t>
            </a:r>
            <a:r>
              <a:rPr lang="en-US" altLang="zh-CN" b="1" baseline="40000" dirty="0"/>
              <a:t>3</a:t>
            </a:r>
            <a:r>
              <a:rPr lang="en-US" altLang="zh-CN" sz="2400" b="1" dirty="0"/>
              <a:t>=27 (digital combination)</a:t>
            </a:r>
          </a:p>
          <a:p>
            <a:pPr eaLnBrk="1" hangingPunct="1">
              <a:lnSpc>
                <a:spcPct val="90000"/>
              </a:lnSpc>
              <a:buFontTx/>
              <a:buNone/>
            </a:pPr>
            <a:r>
              <a:rPr lang="en-US" altLang="zh-CN" sz="2400" b="1" dirty="0"/>
              <a:t>                         c: +, -, 0 </a:t>
            </a:r>
          </a:p>
          <a:p>
            <a:pPr eaLnBrk="1" hangingPunct="1">
              <a:lnSpc>
                <a:spcPct val="90000"/>
              </a:lnSpc>
              <a:buFontTx/>
              <a:buNone/>
            </a:pPr>
            <a:r>
              <a:rPr lang="en-US" altLang="zh-CN" sz="2400" b="1" dirty="0"/>
              <a:t>                         others: round-off error</a:t>
            </a:r>
            <a:r>
              <a:rPr lang="zh-CN" altLang="en-US" sz="2400" b="1" dirty="0"/>
              <a:t>（</a:t>
            </a:r>
            <a:r>
              <a:rPr lang="en-US" altLang="zh-CN" sz="2400" b="1" dirty="0"/>
              <a:t>precision</a:t>
            </a:r>
            <a:r>
              <a:rPr lang="zh-CN" altLang="en-US" sz="2400" b="1" dirty="0"/>
              <a:t>）</a:t>
            </a:r>
          </a:p>
          <a:p>
            <a:pPr eaLnBrk="1" hangingPunct="1">
              <a:lnSpc>
                <a:spcPct val="90000"/>
              </a:lnSpc>
              <a:buFontTx/>
              <a:buNone/>
            </a:pPr>
            <a:r>
              <a:rPr lang="zh-CN" altLang="en-US" sz="2400" b="1" dirty="0"/>
              <a:t>                                      </a:t>
            </a:r>
            <a:r>
              <a:rPr lang="en-US" altLang="zh-CN" sz="2400" b="1" dirty="0"/>
              <a:t>incompatible data type (</a:t>
            </a:r>
            <a:r>
              <a:rPr lang="en-US" altLang="zh-CN" sz="2400" b="1" dirty="0">
                <a:latin typeface="Times New Roman" panose="02020603050405020304" pitchFamily="18" charset="0"/>
              </a:rPr>
              <a:t>‘</a:t>
            </a:r>
            <a:r>
              <a:rPr lang="en-US" altLang="zh-CN" sz="2400" b="1" dirty="0" err="1"/>
              <a:t>a</a:t>
            </a:r>
            <a:r>
              <a:rPr lang="en-US" altLang="zh-CN" sz="2400" b="1" dirty="0" err="1">
                <a:latin typeface="Times New Roman" panose="02020603050405020304" pitchFamily="18" charset="0"/>
              </a:rPr>
              <a:t>’</a:t>
            </a:r>
            <a:r>
              <a:rPr lang="en-US" altLang="zh-CN" sz="2400" b="1" dirty="0" err="1"/>
              <a:t>,</a:t>
            </a:r>
            <a:r>
              <a:rPr lang="en-US" altLang="zh-CN" sz="2400" b="1" dirty="0" err="1">
                <a:latin typeface="Times New Roman" panose="02020603050405020304" pitchFamily="18" charset="0"/>
              </a:rPr>
              <a:t>’</a:t>
            </a:r>
            <a:r>
              <a:rPr lang="en-US" altLang="zh-CN" sz="2400" b="1" dirty="0" err="1"/>
              <a:t>m</a:t>
            </a:r>
            <a:r>
              <a:rPr lang="en-US" altLang="zh-CN" sz="2400" b="1" dirty="0">
                <a:latin typeface="Times New Roman" panose="02020603050405020304" pitchFamily="18" charset="0"/>
              </a:rPr>
              <a:t>’</a:t>
            </a:r>
            <a:r>
              <a:rPr lang="en-US" altLang="zh-CN" sz="2400" b="1" dirty="0"/>
              <a:t>)</a:t>
            </a:r>
          </a:p>
        </p:txBody>
      </p:sp>
      <p:sp>
        <p:nvSpPr>
          <p:cNvPr id="47109" name="AutoShape 4"/>
          <p:cNvSpPr>
            <a:spLocks/>
          </p:cNvSpPr>
          <p:nvPr/>
        </p:nvSpPr>
        <p:spPr bwMode="auto">
          <a:xfrm>
            <a:off x="2555776" y="4743450"/>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7110" name="AutoShape 5"/>
          <p:cNvSpPr>
            <a:spLocks noChangeArrowheads="1"/>
          </p:cNvSpPr>
          <p:nvPr/>
        </p:nvSpPr>
        <p:spPr bwMode="auto">
          <a:xfrm>
            <a:off x="3995936" y="4961758"/>
            <a:ext cx="304800" cy="3048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z="3200" b="1" dirty="0"/>
              <a:t>黑盒测试</a:t>
            </a:r>
          </a:p>
        </p:txBody>
      </p:sp>
      <p:sp>
        <p:nvSpPr>
          <p:cNvPr id="40963" name="Rectangle 3"/>
          <p:cNvSpPr>
            <a:spLocks noGrp="1" noChangeArrowheads="1"/>
          </p:cNvSpPr>
          <p:nvPr>
            <p:ph type="body" idx="1"/>
          </p:nvPr>
        </p:nvSpPr>
        <p:spPr>
          <a:xfrm>
            <a:off x="755576" y="1857524"/>
            <a:ext cx="8388424" cy="3875732"/>
          </a:xfrm>
        </p:spPr>
        <p:txBody>
          <a:bodyPr/>
          <a:lstStyle/>
          <a:p>
            <a:pPr lvl="1">
              <a:lnSpc>
                <a:spcPts val="3000"/>
              </a:lnSpc>
              <a:buFont typeface="Wingdings" panose="05000000000000000000" pitchFamily="2" charset="2"/>
              <a:buNone/>
            </a:pPr>
            <a:r>
              <a:rPr lang="zh-CN" altLang="en-US" sz="2200" b="1" dirty="0"/>
              <a:t>假设一个程序</a:t>
            </a:r>
            <a:r>
              <a:rPr lang="en-US" altLang="zh-CN" sz="2200" b="1" dirty="0"/>
              <a:t>P</a:t>
            </a:r>
            <a:r>
              <a:rPr lang="zh-CN" altLang="en-US" sz="2200" b="1" dirty="0"/>
              <a:t>有输入量</a:t>
            </a:r>
            <a:r>
              <a:rPr lang="en-US" altLang="zh-CN" sz="2200" b="1" dirty="0"/>
              <a:t>X</a:t>
            </a:r>
            <a:r>
              <a:rPr lang="zh-CN" altLang="en-US" sz="2200" b="1" dirty="0"/>
              <a:t>和</a:t>
            </a:r>
            <a:r>
              <a:rPr lang="en-US" altLang="zh-CN" sz="2200" b="1" dirty="0"/>
              <a:t>Y</a:t>
            </a:r>
            <a:r>
              <a:rPr lang="zh-CN" altLang="en-US" sz="2200" b="1" dirty="0"/>
              <a:t>及输出量</a:t>
            </a:r>
            <a:r>
              <a:rPr lang="en-US" altLang="zh-CN" sz="2200" b="1" dirty="0"/>
              <a:t>Z</a:t>
            </a:r>
            <a:r>
              <a:rPr lang="zh-CN" altLang="en-US" sz="2200" b="1" dirty="0"/>
              <a:t>。在字长为</a:t>
            </a:r>
            <a:r>
              <a:rPr lang="en-US" altLang="zh-CN" sz="2200" b="1" dirty="0"/>
              <a:t>32</a:t>
            </a:r>
            <a:r>
              <a:rPr lang="zh-CN" altLang="en-US" sz="2200" b="1" dirty="0"/>
              <a:t>位的计算机上运行。若</a:t>
            </a:r>
            <a:r>
              <a:rPr lang="en-US" altLang="zh-CN" sz="2200" b="1" dirty="0"/>
              <a:t>X</a:t>
            </a:r>
            <a:r>
              <a:rPr lang="zh-CN" altLang="en-US" sz="2200" b="1" dirty="0"/>
              <a:t>、</a:t>
            </a:r>
            <a:r>
              <a:rPr lang="en-US" altLang="zh-CN" sz="2200" b="1" dirty="0"/>
              <a:t>Y</a:t>
            </a:r>
            <a:r>
              <a:rPr lang="zh-CN" altLang="en-US" sz="2200" b="1" dirty="0"/>
              <a:t>取整数，按黑盒方法进行穷举测试：</a:t>
            </a:r>
          </a:p>
          <a:p>
            <a:pPr lvl="1">
              <a:lnSpc>
                <a:spcPts val="3000"/>
              </a:lnSpc>
              <a:buFont typeface="Wingdings" panose="05000000000000000000" pitchFamily="2" charset="2"/>
              <a:buNone/>
            </a:pPr>
            <a:r>
              <a:rPr lang="zh-CN" altLang="en-US" sz="2200" b="1" dirty="0"/>
              <a:t>可能采用的测试数据组：</a:t>
            </a:r>
          </a:p>
          <a:p>
            <a:pPr lvl="2">
              <a:lnSpc>
                <a:spcPts val="3000"/>
              </a:lnSpc>
              <a:buFont typeface="Wingdings" panose="05000000000000000000" pitchFamily="2" charset="2"/>
              <a:buNone/>
            </a:pPr>
            <a:r>
              <a:rPr lang="zh-CN" altLang="en-US" b="1" dirty="0"/>
              <a:t>    </a:t>
            </a:r>
            <a:r>
              <a:rPr lang="en-US" altLang="zh-CN" b="1" dirty="0"/>
              <a:t>2</a:t>
            </a:r>
            <a:r>
              <a:rPr lang="en-US" altLang="zh-CN" b="1" baseline="30000" dirty="0"/>
              <a:t>32</a:t>
            </a:r>
            <a:r>
              <a:rPr lang="en-US" altLang="zh-CN" b="1" dirty="0"/>
              <a:t>×2</a:t>
            </a:r>
            <a:r>
              <a:rPr lang="en-US" altLang="zh-CN" b="1" baseline="30000" dirty="0"/>
              <a:t>32</a:t>
            </a:r>
            <a:r>
              <a:rPr lang="zh-CN" altLang="en-US" b="1" dirty="0"/>
              <a:t>＝</a:t>
            </a:r>
            <a:r>
              <a:rPr lang="en-US" altLang="zh-CN" b="1" dirty="0"/>
              <a:t>2</a:t>
            </a:r>
            <a:r>
              <a:rPr lang="en-US" altLang="zh-CN" b="1" baseline="30000" dirty="0"/>
              <a:t>64</a:t>
            </a:r>
          </a:p>
          <a:p>
            <a:pPr lvl="1">
              <a:lnSpc>
                <a:spcPts val="3000"/>
              </a:lnSpc>
              <a:buFont typeface="Wingdings" panose="05000000000000000000" pitchFamily="2" charset="2"/>
              <a:buNone/>
            </a:pPr>
            <a:r>
              <a:rPr lang="zh-CN" altLang="en-US" sz="2200" b="1" dirty="0"/>
              <a:t>如果测试一 组数据需要</a:t>
            </a:r>
            <a:r>
              <a:rPr lang="en-US" altLang="zh-CN" sz="2200" b="1" dirty="0"/>
              <a:t>1</a:t>
            </a:r>
            <a:r>
              <a:rPr lang="zh-CN" altLang="en-US" sz="2200" b="1" dirty="0"/>
              <a:t>毫秒，一年工作</a:t>
            </a:r>
            <a:r>
              <a:rPr lang="en-US" altLang="zh-CN" sz="2200" b="1" dirty="0"/>
              <a:t>365× 24</a:t>
            </a:r>
            <a:r>
              <a:rPr lang="zh-CN" altLang="en-US" sz="2200" b="1" dirty="0"/>
              <a:t>小时，完成所有测试需</a:t>
            </a:r>
            <a:r>
              <a:rPr lang="en-US" altLang="zh-CN" sz="2200" b="1" dirty="0"/>
              <a:t>5</a:t>
            </a:r>
            <a:r>
              <a:rPr lang="zh-CN" altLang="en-US" sz="2200" b="1" dirty="0"/>
              <a:t>亿年。</a:t>
            </a:r>
          </a:p>
          <a:p>
            <a:pPr lvl="1">
              <a:lnSpc>
                <a:spcPts val="3000"/>
              </a:lnSpc>
              <a:buFont typeface="Wingdings" panose="05000000000000000000" pitchFamily="2" charset="2"/>
              <a:buNone/>
            </a:pPr>
            <a:r>
              <a:rPr lang="zh-CN" altLang="en-US" sz="2200" b="1" dirty="0"/>
              <a:t>因此，我们只能在大量可能的数据中，选取其中一部分</a:t>
            </a:r>
            <a:r>
              <a:rPr lang="zh-CN" altLang="en-US" sz="2200" b="1" u="sng" dirty="0">
                <a:solidFill>
                  <a:srgbClr val="0000FF"/>
                </a:solidFill>
              </a:rPr>
              <a:t>有代表性的数据</a:t>
            </a:r>
            <a:r>
              <a:rPr lang="zh-CN" altLang="en-US" sz="2200" b="1" dirty="0"/>
              <a:t>作为测试用例。</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358" y="5124276"/>
            <a:ext cx="3132138"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423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8D1F178-236D-43AE-9ED2-0D5B2B13CF33}" type="slidenum">
              <a:rPr kumimoji="0" lang="en-US" altLang="zh-CN" sz="2600" smtClean="0">
                <a:solidFill>
                  <a:schemeClr val="bg1"/>
                </a:solidFill>
              </a:rPr>
              <a:pPr>
                <a:spcBef>
                  <a:spcPct val="0"/>
                </a:spcBef>
                <a:buClrTx/>
                <a:buSzTx/>
                <a:buFontTx/>
                <a:buNone/>
              </a:pPr>
              <a:t>24</a:t>
            </a:fld>
            <a:endParaRPr kumimoji="0" lang="en-US" altLang="zh-CN" sz="2600">
              <a:solidFill>
                <a:schemeClr val="bg1"/>
              </a:solidFill>
            </a:endParaRPr>
          </a:p>
        </p:txBody>
      </p:sp>
      <p:sp>
        <p:nvSpPr>
          <p:cNvPr id="4915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49156" name="Rectangle 3"/>
          <p:cNvSpPr>
            <a:spLocks noGrp="1" noChangeArrowheads="1"/>
          </p:cNvSpPr>
          <p:nvPr>
            <p:ph type="body" idx="1"/>
          </p:nvPr>
        </p:nvSpPr>
        <p:spPr>
          <a:xfrm>
            <a:off x="762000" y="1628800"/>
            <a:ext cx="8382000" cy="5229200"/>
          </a:xfrm>
        </p:spPr>
        <p:txBody>
          <a:bodyPr/>
          <a:lstStyle/>
          <a:p>
            <a:pPr eaLnBrk="1" hangingPunct="1">
              <a:buFontTx/>
              <a:buNone/>
            </a:pPr>
            <a:r>
              <a:rPr lang="en-US" altLang="zh-CN" sz="2400" b="1" dirty="0"/>
              <a:t>   E: another example: </a:t>
            </a:r>
            <a:r>
              <a:rPr lang="en-US" altLang="zh-CN" sz="2400" b="1" dirty="0">
                <a:latin typeface="Times New Roman" panose="02020603050405020304" pitchFamily="18" charset="0"/>
              </a:rPr>
              <a:t>“</a:t>
            </a:r>
            <a:r>
              <a:rPr lang="en-US" altLang="zh-CN" sz="2400" b="1" dirty="0"/>
              <a:t>federal income tax</a:t>
            </a:r>
            <a:r>
              <a:rPr lang="en-US" altLang="zh-CN" sz="2400" b="1" dirty="0">
                <a:latin typeface="Times New Roman" panose="02020603050405020304" pitchFamily="18" charset="0"/>
              </a:rPr>
              <a:t>”</a:t>
            </a:r>
            <a:r>
              <a:rPr lang="en-US" altLang="zh-CN" sz="2400" b="1" dirty="0"/>
              <a:t> (P410)</a:t>
            </a:r>
          </a:p>
          <a:p>
            <a:pPr eaLnBrk="1" hangingPunct="1">
              <a:buFontTx/>
              <a:buNone/>
            </a:pPr>
            <a:r>
              <a:rPr lang="en-US" altLang="zh-CN" sz="2400" b="1" dirty="0"/>
              <a:t>        ----not suitable in using </a:t>
            </a:r>
            <a:r>
              <a:rPr lang="en-US" altLang="zh-CN" sz="2400" b="1" dirty="0">
                <a:latin typeface="Times New Roman" panose="02020603050405020304" pitchFamily="18" charset="0"/>
              </a:rPr>
              <a:t>“</a:t>
            </a:r>
            <a:r>
              <a:rPr lang="en-US" altLang="zh-CN" sz="2400" b="1" dirty="0"/>
              <a:t>black box method</a:t>
            </a:r>
            <a:r>
              <a:rPr lang="en-US" altLang="zh-CN" sz="2400" b="1" dirty="0">
                <a:latin typeface="Times New Roman" panose="02020603050405020304" pitchFamily="18" charset="0"/>
              </a:rPr>
              <a:t>”</a:t>
            </a:r>
            <a:r>
              <a:rPr lang="en-US" altLang="zh-CN" sz="2400" b="1" dirty="0"/>
              <a:t> </a:t>
            </a:r>
          </a:p>
          <a:p>
            <a:pPr eaLnBrk="1" hangingPunct="1">
              <a:buFontTx/>
              <a:buNone/>
            </a:pPr>
            <a:r>
              <a:rPr lang="en-US" altLang="zh-CN" sz="2400" b="1" dirty="0"/>
              <a:t> </a:t>
            </a:r>
            <a:r>
              <a:rPr lang="en-US" altLang="zh-CN" sz="2400" b="1" dirty="0">
                <a:solidFill>
                  <a:schemeClr val="bg2"/>
                </a:solidFill>
                <a:sym typeface="Wingdings 2" panose="05020102010507070707" pitchFamily="18" charset="2"/>
              </a:rPr>
              <a:t> </a:t>
            </a:r>
            <a:r>
              <a:rPr lang="en-US" altLang="zh-CN" sz="2400" b="1" u="sng" dirty="0">
                <a:solidFill>
                  <a:srgbClr val="FF0066"/>
                </a:solidFill>
                <a:sym typeface="Wingdings 2" panose="05020102010507070707" pitchFamily="18" charset="2"/>
              </a:rPr>
              <a:t>white box</a:t>
            </a:r>
            <a:r>
              <a:rPr lang="zh-CN" altLang="en-US" sz="2400" b="1" u="sng" dirty="0">
                <a:solidFill>
                  <a:srgbClr val="FF0066"/>
                </a:solidFill>
                <a:sym typeface="Wingdings 2" panose="05020102010507070707" pitchFamily="18" charset="2"/>
              </a:rPr>
              <a:t>（白盒）</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definition: use the </a:t>
            </a:r>
            <a:r>
              <a:rPr lang="en-US" altLang="zh-CN" sz="2400" b="1" u="sng" dirty="0">
                <a:solidFill>
                  <a:schemeClr val="bg2"/>
                </a:solidFill>
                <a:sym typeface="Wingdings 2" panose="05020102010507070707" pitchFamily="18" charset="2"/>
              </a:rPr>
              <a:t>structure </a:t>
            </a:r>
            <a:r>
              <a:rPr lang="en-US" altLang="zh-CN" sz="2400" b="1" dirty="0">
                <a:solidFill>
                  <a:schemeClr val="bg2"/>
                </a:solidFill>
                <a:sym typeface="Wingdings 2" panose="05020102010507070707" pitchFamily="18" charset="2"/>
              </a:rPr>
              <a:t>of the test object to </a:t>
            </a:r>
          </a:p>
          <a:p>
            <a:pPr eaLnBrk="1" hangingPunct="1">
              <a:buFontTx/>
              <a:buNone/>
            </a:pPr>
            <a:r>
              <a:rPr lang="en-US" altLang="zh-CN" sz="2400" b="1" dirty="0">
                <a:solidFill>
                  <a:schemeClr val="bg2"/>
                </a:solidFill>
                <a:sym typeface="Wingdings 2" panose="05020102010507070707" pitchFamily="18" charset="2"/>
              </a:rPr>
              <a:t>                          test in different ways </a:t>
            </a:r>
            <a:r>
              <a:rPr lang="zh-CN" altLang="en-US" sz="2000" b="1" dirty="0">
                <a:solidFill>
                  <a:schemeClr val="bg2"/>
                </a:solidFill>
                <a:sym typeface="Wingdings 2" panose="05020102010507070707" pitchFamily="18" charset="2"/>
              </a:rPr>
              <a:t>（以测试对象的内部结构</a:t>
            </a:r>
            <a:endParaRPr lang="en-US" altLang="zh-CN" sz="2000" b="1" dirty="0">
              <a:solidFill>
                <a:schemeClr val="bg2"/>
              </a:solidFill>
              <a:sym typeface="Wingdings 2" panose="05020102010507070707" pitchFamily="18" charset="2"/>
            </a:endParaRPr>
          </a:p>
          <a:p>
            <a:pPr eaLnBrk="1" hangingPunct="1">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为基本依据，手工或自动的展开各种测试。）</a:t>
            </a:r>
            <a:endParaRPr lang="en-US" altLang="zh-CN" sz="20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B: advantage: detailed testing for a model </a:t>
            </a:r>
          </a:p>
          <a:p>
            <a:pPr eaLnBrk="1" hangingPunct="1">
              <a:buFontTx/>
              <a:buNone/>
            </a:pPr>
            <a:r>
              <a:rPr lang="en-US" altLang="zh-CN" sz="2400" b="1" dirty="0">
                <a:solidFill>
                  <a:schemeClr val="bg2"/>
                </a:solidFill>
                <a:sym typeface="Wingdings 2" panose="05020102010507070707" pitchFamily="18" charset="2"/>
              </a:rPr>
              <a:t>   C: disadvantage: may be impractical </a:t>
            </a:r>
            <a:r>
              <a:rPr lang="zh-CN" altLang="en-US" sz="2400" b="1" dirty="0">
                <a:solidFill>
                  <a:schemeClr val="bg2"/>
                </a:solidFill>
                <a:sym typeface="Wingdings 2" panose="05020102010507070707" pitchFamily="18" charset="2"/>
              </a:rPr>
              <a:t>（全路径不可能）</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D: example1: white box --- Fig8.4 </a:t>
            </a:r>
          </a:p>
          <a:p>
            <a:pPr eaLnBrk="1" hangingPunct="1">
              <a:spcBef>
                <a:spcPts val="0"/>
              </a:spcBef>
              <a:buFontTx/>
              <a:buNone/>
            </a:pPr>
            <a:r>
              <a:rPr lang="en-US" altLang="zh-CN" sz="2400" b="1" dirty="0">
                <a:solidFill>
                  <a:schemeClr val="bg2"/>
                </a:solidFill>
                <a:sym typeface="Wingdings 2" panose="05020102010507070707" pitchFamily="18" charset="2"/>
              </a:rPr>
              <a:t>               m(100000) </a:t>
            </a:r>
            <a:r>
              <a:rPr lang="en-US" altLang="zh-CN" sz="4400" b="1" baseline="-25000"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n(100000)=10 billions  (logic paths) </a:t>
            </a:r>
          </a:p>
          <a:p>
            <a:pPr eaLnBrk="1" hangingPunct="1">
              <a:buFontTx/>
              <a:buNone/>
            </a:pPr>
            <a:r>
              <a:rPr lang="en-US" altLang="zh-CN" sz="2400" b="1" dirty="0">
                <a:solidFill>
                  <a:schemeClr val="bg2"/>
                </a:solidFill>
                <a:sym typeface="Wingdings 2" panose="05020102010507070707" pitchFamily="18" charset="2"/>
              </a:rPr>
              <a:t>                I: &lt;n, =n, &gt;n.        </a:t>
            </a:r>
            <a:r>
              <a:rPr lang="en-US" altLang="zh-CN" sz="4400" b="1" baseline="-25000" dirty="0">
                <a:solidFill>
                  <a:schemeClr val="bg2"/>
                </a:solidFill>
                <a:sym typeface="Wingdings 2" panose="05020102010507070707" pitchFamily="18" charset="2"/>
              </a:rPr>
              <a:t>3X3=9(test cases)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J: &lt;m, =m,&gt;m. </a:t>
            </a:r>
          </a:p>
        </p:txBody>
      </p:sp>
      <p:sp>
        <p:nvSpPr>
          <p:cNvPr id="49157" name="AutoShape 4"/>
          <p:cNvSpPr>
            <a:spLocks/>
          </p:cNvSpPr>
          <p:nvPr/>
        </p:nvSpPr>
        <p:spPr bwMode="auto">
          <a:xfrm>
            <a:off x="1908175" y="6127576"/>
            <a:ext cx="152400" cy="685800"/>
          </a:xfrm>
          <a:prstGeom prst="leftBrace">
            <a:avLst>
              <a:gd name="adj1" fmla="val 375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49158" name="AutoShape 5"/>
          <p:cNvSpPr>
            <a:spLocks/>
          </p:cNvSpPr>
          <p:nvPr/>
        </p:nvSpPr>
        <p:spPr bwMode="auto">
          <a:xfrm>
            <a:off x="4140200" y="6127576"/>
            <a:ext cx="228600" cy="685800"/>
          </a:xfrm>
          <a:prstGeom prst="rightBrace">
            <a:avLst>
              <a:gd name="adj1" fmla="val 2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9EBC3C6-76F2-4B85-80C6-65453A028215}" type="slidenum">
              <a:rPr kumimoji="0" lang="en-US" altLang="zh-CN" sz="2600" smtClean="0">
                <a:solidFill>
                  <a:schemeClr val="bg1"/>
                </a:solidFill>
              </a:rPr>
              <a:pPr>
                <a:spcBef>
                  <a:spcPct val="0"/>
                </a:spcBef>
                <a:buClrTx/>
                <a:buSzTx/>
                <a:buFontTx/>
                <a:buNone/>
              </a:pPr>
              <a:t>25</a:t>
            </a:fld>
            <a:endParaRPr kumimoji="0" lang="en-US" altLang="zh-CN" sz="2600">
              <a:solidFill>
                <a:schemeClr val="bg1"/>
              </a:solidFill>
            </a:endParaRPr>
          </a:p>
        </p:txBody>
      </p:sp>
      <p:sp>
        <p:nvSpPr>
          <p:cNvPr id="51203" name="Rectangle 4"/>
          <p:cNvSpPr>
            <a:spLocks noChangeArrowheads="1"/>
          </p:cNvSpPr>
          <p:nvPr/>
        </p:nvSpPr>
        <p:spPr bwMode="auto">
          <a:xfrm>
            <a:off x="179388" y="0"/>
            <a:ext cx="9001125"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51204" name="Rectangle 5"/>
          <p:cNvSpPr>
            <a:spLocks noChangeArrowheads="1"/>
          </p:cNvSpPr>
          <p:nvPr/>
        </p:nvSpPr>
        <p:spPr bwMode="auto">
          <a:xfrm>
            <a:off x="2060575" y="6203950"/>
            <a:ext cx="52482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2400" b="1">
                <a:solidFill>
                  <a:schemeClr val="tx2"/>
                </a:solidFill>
              </a:rPr>
              <a:t>Fig 8.4 Example logic structure</a:t>
            </a:r>
          </a:p>
        </p:txBody>
      </p:sp>
      <p:sp>
        <p:nvSpPr>
          <p:cNvPr id="51205" name="Rectangle 7"/>
          <p:cNvSpPr>
            <a:spLocks noChangeArrowheads="1"/>
          </p:cNvSpPr>
          <p:nvPr/>
        </p:nvSpPr>
        <p:spPr bwMode="auto">
          <a:xfrm>
            <a:off x="3722688" y="115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 = J = 1</a:t>
            </a:r>
          </a:p>
        </p:txBody>
      </p:sp>
      <p:sp>
        <p:nvSpPr>
          <p:cNvPr id="51206" name="Rectangle 8"/>
          <p:cNvSpPr>
            <a:spLocks noChangeArrowheads="1"/>
          </p:cNvSpPr>
          <p:nvPr/>
        </p:nvSpPr>
        <p:spPr bwMode="auto">
          <a:xfrm>
            <a:off x="3722688" y="9540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A</a:t>
            </a:r>
          </a:p>
        </p:txBody>
      </p:sp>
      <p:sp>
        <p:nvSpPr>
          <p:cNvPr id="51207" name="Rectangle 9"/>
          <p:cNvSpPr>
            <a:spLocks noChangeArrowheads="1"/>
          </p:cNvSpPr>
          <p:nvPr/>
        </p:nvSpPr>
        <p:spPr bwMode="auto">
          <a:xfrm>
            <a:off x="3722688" y="2782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B</a:t>
            </a:r>
          </a:p>
        </p:txBody>
      </p:sp>
      <p:sp>
        <p:nvSpPr>
          <p:cNvPr id="51208" name="Rectangle 10"/>
          <p:cNvSpPr>
            <a:spLocks noChangeArrowheads="1"/>
          </p:cNvSpPr>
          <p:nvPr/>
        </p:nvSpPr>
        <p:spPr bwMode="auto">
          <a:xfrm>
            <a:off x="3722688" y="45354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J = J + 1</a:t>
            </a:r>
          </a:p>
        </p:txBody>
      </p:sp>
      <p:sp>
        <p:nvSpPr>
          <p:cNvPr id="51209" name="Rectangle 11"/>
          <p:cNvSpPr>
            <a:spLocks noChangeArrowheads="1"/>
          </p:cNvSpPr>
          <p:nvPr/>
        </p:nvSpPr>
        <p:spPr bwMode="auto">
          <a:xfrm>
            <a:off x="3722688" y="54498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D</a:t>
            </a:r>
          </a:p>
        </p:txBody>
      </p:sp>
      <p:sp>
        <p:nvSpPr>
          <p:cNvPr id="51210" name="Rectangle 12"/>
          <p:cNvSpPr>
            <a:spLocks noChangeArrowheads="1"/>
          </p:cNvSpPr>
          <p:nvPr/>
        </p:nvSpPr>
        <p:spPr bwMode="auto">
          <a:xfrm>
            <a:off x="6618288" y="17922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PERFORM C</a:t>
            </a:r>
          </a:p>
        </p:txBody>
      </p:sp>
      <p:sp>
        <p:nvSpPr>
          <p:cNvPr id="51211" name="Rectangle 13"/>
          <p:cNvSpPr>
            <a:spLocks noChangeArrowheads="1"/>
          </p:cNvSpPr>
          <p:nvPr/>
        </p:nvSpPr>
        <p:spPr bwMode="auto">
          <a:xfrm>
            <a:off x="827088" y="3621088"/>
            <a:ext cx="1905000" cy="6858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 = I + 1</a:t>
            </a:r>
          </a:p>
          <a:p>
            <a:pPr algn="ctr" eaLnBrk="1" hangingPunct="1">
              <a:spcBef>
                <a:spcPct val="0"/>
              </a:spcBef>
              <a:buClrTx/>
              <a:buSzTx/>
              <a:buFontTx/>
              <a:buNone/>
            </a:pPr>
            <a:r>
              <a:rPr lang="en-US" altLang="zh-CN" sz="1800" b="1">
                <a:latin typeface="Comic Sans MS" panose="030F0702030302020204" pitchFamily="66" charset="0"/>
              </a:rPr>
              <a:t>J = 1</a:t>
            </a:r>
          </a:p>
        </p:txBody>
      </p:sp>
      <p:sp>
        <p:nvSpPr>
          <p:cNvPr id="51212" name="AutoShape 14"/>
          <p:cNvSpPr>
            <a:spLocks noChangeArrowheads="1"/>
          </p:cNvSpPr>
          <p:nvPr/>
        </p:nvSpPr>
        <p:spPr bwMode="auto">
          <a:xfrm>
            <a:off x="3722688" y="1868488"/>
            <a:ext cx="1981200" cy="685800"/>
          </a:xfrm>
          <a:prstGeom prst="diamond">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I&lt;N?</a:t>
            </a:r>
          </a:p>
        </p:txBody>
      </p:sp>
      <p:sp>
        <p:nvSpPr>
          <p:cNvPr id="51213" name="AutoShape 15"/>
          <p:cNvSpPr>
            <a:spLocks noChangeArrowheads="1"/>
          </p:cNvSpPr>
          <p:nvPr/>
        </p:nvSpPr>
        <p:spPr bwMode="auto">
          <a:xfrm>
            <a:off x="3646488" y="3697288"/>
            <a:ext cx="1981200" cy="685800"/>
          </a:xfrm>
          <a:prstGeom prst="diamond">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J&lt;M?</a:t>
            </a:r>
          </a:p>
        </p:txBody>
      </p:sp>
      <p:sp>
        <p:nvSpPr>
          <p:cNvPr id="51214" name="Text Box 16"/>
          <p:cNvSpPr txBox="1">
            <a:spLocks noChangeArrowheads="1"/>
          </p:cNvSpPr>
          <p:nvPr/>
        </p:nvSpPr>
        <p:spPr bwMode="auto">
          <a:xfrm>
            <a:off x="5703888" y="16398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NO</a:t>
            </a:r>
          </a:p>
        </p:txBody>
      </p:sp>
      <p:sp>
        <p:nvSpPr>
          <p:cNvPr id="51215" name="Text Box 17"/>
          <p:cNvSpPr txBox="1">
            <a:spLocks noChangeArrowheads="1"/>
          </p:cNvSpPr>
          <p:nvPr/>
        </p:nvSpPr>
        <p:spPr bwMode="auto">
          <a:xfrm>
            <a:off x="5170488" y="238601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YES</a:t>
            </a:r>
          </a:p>
        </p:txBody>
      </p:sp>
      <p:sp>
        <p:nvSpPr>
          <p:cNvPr id="51216" name="Text Box 18"/>
          <p:cNvSpPr txBox="1">
            <a:spLocks noChangeArrowheads="1"/>
          </p:cNvSpPr>
          <p:nvPr/>
        </p:nvSpPr>
        <p:spPr bwMode="auto">
          <a:xfrm>
            <a:off x="2732088" y="35448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NO</a:t>
            </a:r>
          </a:p>
        </p:txBody>
      </p:sp>
      <p:sp>
        <p:nvSpPr>
          <p:cNvPr id="51217" name="Text Box 19"/>
          <p:cNvSpPr txBox="1">
            <a:spLocks noChangeArrowheads="1"/>
          </p:cNvSpPr>
          <p:nvPr/>
        </p:nvSpPr>
        <p:spPr bwMode="auto">
          <a:xfrm>
            <a:off x="5094288" y="4154488"/>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1">
                <a:latin typeface="Comic Sans MS" panose="030F0702030302020204" pitchFamily="66" charset="0"/>
              </a:rPr>
              <a:t>YES</a:t>
            </a:r>
          </a:p>
        </p:txBody>
      </p:sp>
      <p:sp>
        <p:nvSpPr>
          <p:cNvPr id="51218" name="Line 20"/>
          <p:cNvSpPr>
            <a:spLocks noChangeShapeType="1"/>
          </p:cNvSpPr>
          <p:nvPr/>
        </p:nvSpPr>
        <p:spPr bwMode="auto">
          <a:xfrm>
            <a:off x="4637088" y="801688"/>
            <a:ext cx="0" cy="1524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19" name="Line 21"/>
          <p:cNvSpPr>
            <a:spLocks noChangeShapeType="1"/>
          </p:cNvSpPr>
          <p:nvPr/>
        </p:nvSpPr>
        <p:spPr bwMode="auto">
          <a:xfrm>
            <a:off x="4713288" y="16398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0" name="Line 22"/>
          <p:cNvSpPr>
            <a:spLocks noChangeShapeType="1"/>
          </p:cNvSpPr>
          <p:nvPr/>
        </p:nvSpPr>
        <p:spPr bwMode="auto">
          <a:xfrm>
            <a:off x="4713288" y="25542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1" name="Line 23"/>
          <p:cNvSpPr>
            <a:spLocks noChangeShapeType="1"/>
          </p:cNvSpPr>
          <p:nvPr/>
        </p:nvSpPr>
        <p:spPr bwMode="auto">
          <a:xfrm>
            <a:off x="4637088" y="34686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2" name="Line 24"/>
          <p:cNvSpPr>
            <a:spLocks noChangeShapeType="1"/>
          </p:cNvSpPr>
          <p:nvPr/>
        </p:nvSpPr>
        <p:spPr bwMode="auto">
          <a:xfrm>
            <a:off x="4637088" y="4383088"/>
            <a:ext cx="0" cy="1524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3" name="Line 25"/>
          <p:cNvSpPr>
            <a:spLocks noChangeShapeType="1"/>
          </p:cNvSpPr>
          <p:nvPr/>
        </p:nvSpPr>
        <p:spPr bwMode="auto">
          <a:xfrm>
            <a:off x="4637088" y="5221288"/>
            <a:ext cx="0" cy="22860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4" name="Line 26"/>
          <p:cNvSpPr>
            <a:spLocks noChangeShapeType="1"/>
          </p:cNvSpPr>
          <p:nvPr/>
        </p:nvSpPr>
        <p:spPr bwMode="auto">
          <a:xfrm flipH="1">
            <a:off x="2732088" y="4002088"/>
            <a:ext cx="914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5" name="Line 27"/>
          <p:cNvSpPr>
            <a:spLocks noChangeShapeType="1"/>
          </p:cNvSpPr>
          <p:nvPr/>
        </p:nvSpPr>
        <p:spPr bwMode="auto">
          <a:xfrm>
            <a:off x="5703888" y="2173288"/>
            <a:ext cx="9144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6" name="Line 28"/>
          <p:cNvSpPr>
            <a:spLocks noChangeShapeType="1"/>
          </p:cNvSpPr>
          <p:nvPr/>
        </p:nvSpPr>
        <p:spPr bwMode="auto">
          <a:xfrm flipH="1">
            <a:off x="5551488" y="4002088"/>
            <a:ext cx="6858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7" name="Line 29"/>
          <p:cNvSpPr>
            <a:spLocks noChangeShapeType="1"/>
          </p:cNvSpPr>
          <p:nvPr/>
        </p:nvSpPr>
        <p:spPr bwMode="auto">
          <a:xfrm>
            <a:off x="6237288" y="4002088"/>
            <a:ext cx="0" cy="1752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8" name="Line 30"/>
          <p:cNvSpPr>
            <a:spLocks noChangeShapeType="1"/>
          </p:cNvSpPr>
          <p:nvPr/>
        </p:nvSpPr>
        <p:spPr bwMode="auto">
          <a:xfrm flipH="1">
            <a:off x="5627688" y="5754688"/>
            <a:ext cx="6096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29" name="Line 31"/>
          <p:cNvSpPr>
            <a:spLocks noChangeShapeType="1"/>
          </p:cNvSpPr>
          <p:nvPr/>
        </p:nvSpPr>
        <p:spPr bwMode="auto">
          <a:xfrm>
            <a:off x="1741488" y="2173288"/>
            <a:ext cx="1981200" cy="0"/>
          </a:xfrm>
          <a:prstGeom prst="line">
            <a:avLst/>
          </a:prstGeom>
          <a:noFill/>
          <a:ln w="28575"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1230" name="Line 32"/>
          <p:cNvSpPr>
            <a:spLocks noChangeShapeType="1"/>
          </p:cNvSpPr>
          <p:nvPr/>
        </p:nvSpPr>
        <p:spPr bwMode="auto">
          <a:xfrm>
            <a:off x="1741488" y="2173288"/>
            <a:ext cx="0" cy="1447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BA093BB-13D8-427E-91FB-882DCD17594E}" type="slidenum">
              <a:rPr kumimoji="0" lang="en-US" altLang="zh-CN" sz="2600" smtClean="0">
                <a:solidFill>
                  <a:schemeClr val="bg1"/>
                </a:solidFill>
              </a:rPr>
              <a:pPr>
                <a:spcBef>
                  <a:spcPct val="0"/>
                </a:spcBef>
                <a:buClrTx/>
                <a:buSzTx/>
                <a:buFontTx/>
                <a:buNone/>
              </a:pPr>
              <a:t>26</a:t>
            </a:fld>
            <a:endParaRPr kumimoji="0" lang="en-US" altLang="zh-CN" sz="2600">
              <a:solidFill>
                <a:schemeClr val="bg1"/>
              </a:solidFill>
            </a:endParaRPr>
          </a:p>
        </p:txBody>
      </p:sp>
      <p:sp>
        <p:nvSpPr>
          <p:cNvPr id="5325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325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example2: </a:t>
            </a:r>
            <a:r>
              <a:rPr lang="en-US" altLang="zh-CN" sz="2400" b="1" dirty="0"/>
              <a:t>ax</a:t>
            </a:r>
            <a:r>
              <a:rPr lang="en-US" altLang="zh-CN" sz="2400" b="1" baseline="40000" dirty="0"/>
              <a:t>2</a:t>
            </a:r>
            <a:r>
              <a:rPr lang="en-US" altLang="zh-CN" sz="2400" b="1" dirty="0"/>
              <a:t>+bx+c=0   </a:t>
            </a:r>
            <a:r>
              <a:rPr lang="zh-CN" altLang="en-US" sz="2400" b="1" dirty="0"/>
              <a:t>（此处显示了白盒的优势）</a:t>
            </a:r>
            <a:endParaRPr lang="en-US" altLang="zh-CN" sz="2400" b="1" dirty="0"/>
          </a:p>
          <a:p>
            <a:pPr eaLnBrk="1" hangingPunct="1">
              <a:buFontTx/>
              <a:buNone/>
            </a:pPr>
            <a:r>
              <a:rPr lang="en-US" altLang="zh-CN" sz="2400" b="1" dirty="0"/>
              <a:t>                       b</a:t>
            </a:r>
            <a:r>
              <a:rPr lang="en-US" altLang="zh-CN" sz="2400" b="1" baseline="30000" dirty="0"/>
              <a:t>2</a:t>
            </a:r>
            <a:r>
              <a:rPr lang="en-US" altLang="zh-CN" sz="2400" b="1" dirty="0"/>
              <a:t>-4ac : +, -, 0       3 test cases</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注</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制定软件测试策略得根据实际情况</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主要是基于数据</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结构</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功能或其他规则；而决定如何进行测试时</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若条件允许，则很多时候不必把黑盒测试和白盒测试截然分开</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（所有文档齐全时，不可以太矫情。）</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several factors for choice of test case or method  </a:t>
            </a:r>
          </a:p>
          <a:p>
            <a:pPr eaLnBrk="1" hangingPunct="1">
              <a:buFontTx/>
              <a:buNone/>
            </a:pPr>
            <a:r>
              <a:rPr lang="en-US" altLang="zh-CN" sz="2400" b="1" dirty="0">
                <a:solidFill>
                  <a:schemeClr val="bg2"/>
                </a:solidFill>
                <a:sym typeface="Wingdings 2" panose="05020102010507070707" pitchFamily="18" charset="2"/>
              </a:rPr>
              <a:t>   A: the</a:t>
            </a:r>
            <a:r>
              <a:rPr lang="en-US" altLang="zh-CN" sz="2400" b="1" u="sng" dirty="0">
                <a:solidFill>
                  <a:srgbClr val="0000FF"/>
                </a:solidFill>
                <a:sym typeface="Wingdings 2" panose="05020102010507070707" pitchFamily="18" charset="2"/>
              </a:rPr>
              <a:t> number</a:t>
            </a:r>
            <a:r>
              <a:rPr lang="en-US" altLang="zh-CN" sz="2400" b="1" dirty="0">
                <a:solidFill>
                  <a:schemeClr val="bg2"/>
                </a:solidFill>
                <a:sym typeface="Wingdings 2" panose="05020102010507070707" pitchFamily="18" charset="2"/>
              </a:rPr>
              <a:t> of possible logical paths </a:t>
            </a:r>
            <a:r>
              <a:rPr lang="zh-CN" altLang="en-US" sz="2400" b="1" dirty="0">
                <a:solidFill>
                  <a:schemeClr val="bg2"/>
                </a:solidFill>
                <a:sym typeface="Wingdings 2" panose="05020102010507070707" pitchFamily="18" charset="2"/>
              </a:rPr>
              <a:t>（可能的路径）</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B: the </a:t>
            </a:r>
            <a:r>
              <a:rPr lang="en-US" altLang="zh-CN" sz="2400" b="1" u="sng" dirty="0">
                <a:solidFill>
                  <a:srgbClr val="0000FF"/>
                </a:solidFill>
                <a:sym typeface="Wingdings 2" panose="05020102010507070707" pitchFamily="18" charset="2"/>
              </a:rPr>
              <a:t>nature/intend</a:t>
            </a:r>
            <a:r>
              <a:rPr lang="en-US" altLang="zh-CN" sz="2400" b="1" dirty="0">
                <a:solidFill>
                  <a:schemeClr val="bg2"/>
                </a:solidFill>
                <a:sym typeface="Wingdings 2" panose="05020102010507070707" pitchFamily="18" charset="2"/>
              </a:rPr>
              <a:t> of the input data </a:t>
            </a:r>
            <a:r>
              <a:rPr lang="zh-CN" altLang="en-US" sz="2400" b="1" dirty="0">
                <a:solidFill>
                  <a:schemeClr val="bg2"/>
                </a:solidFill>
                <a:sym typeface="Wingdings 2" panose="05020102010507070707" pitchFamily="18" charset="2"/>
              </a:rPr>
              <a:t>（数据代表性）</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C: the </a:t>
            </a:r>
            <a:r>
              <a:rPr lang="en-US" altLang="zh-CN" sz="2400" b="1" u="sng" dirty="0">
                <a:solidFill>
                  <a:srgbClr val="0000FF"/>
                </a:solidFill>
                <a:sym typeface="Wingdings 2" panose="05020102010507070707" pitchFamily="18" charset="2"/>
              </a:rPr>
              <a:t>amount of computation</a:t>
            </a:r>
            <a:r>
              <a:rPr lang="en-US" altLang="zh-CN" sz="2400" b="1" dirty="0">
                <a:solidFill>
                  <a:schemeClr val="bg2"/>
                </a:solidFill>
                <a:sym typeface="Wingdings 2" panose="05020102010507070707" pitchFamily="18" charset="2"/>
              </a:rPr>
              <a:t> involved </a:t>
            </a:r>
            <a:r>
              <a:rPr lang="zh-CN" altLang="en-US" sz="2400" b="1" dirty="0">
                <a:solidFill>
                  <a:schemeClr val="bg2"/>
                </a:solidFill>
                <a:sym typeface="Wingdings 2" panose="05020102010507070707" pitchFamily="18" charset="2"/>
              </a:rPr>
              <a:t>（计算量）</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D: the </a:t>
            </a:r>
            <a:r>
              <a:rPr lang="en-US" altLang="zh-CN" sz="2400" b="1" u="sng" dirty="0">
                <a:solidFill>
                  <a:srgbClr val="0000FF"/>
                </a:solidFill>
                <a:sym typeface="Wingdings 2" panose="05020102010507070707" pitchFamily="18" charset="2"/>
              </a:rPr>
              <a:t>complexity</a:t>
            </a:r>
            <a:r>
              <a:rPr lang="en-US" altLang="zh-CN" sz="2400" b="1" dirty="0">
                <a:solidFill>
                  <a:schemeClr val="bg2"/>
                </a:solidFill>
                <a:sym typeface="Wingdings 2" panose="05020102010507070707" pitchFamily="18" charset="2"/>
              </a:rPr>
              <a:t> of the algorithms </a:t>
            </a:r>
            <a:r>
              <a:rPr lang="zh-CN" altLang="en-US" sz="2400" b="1" dirty="0">
                <a:solidFill>
                  <a:schemeClr val="bg2"/>
                </a:solidFill>
                <a:sym typeface="Wingdings 2" panose="05020102010507070707" pitchFamily="18" charset="2"/>
              </a:rPr>
              <a:t>（算法复杂度）</a:t>
            </a:r>
            <a:endParaRPr lang="en-US" altLang="zh-CN" sz="2400" b="1" dirty="0">
              <a:solidFill>
                <a:schemeClr val="bg2"/>
              </a:solidFill>
              <a:sym typeface="Wingdings 2" panose="05020102010507070707" pitchFamily="18" charset="2"/>
            </a:endParaRPr>
          </a:p>
          <a:p>
            <a:pPr eaLnBrk="1" hangingPunct="1">
              <a:buFontTx/>
              <a:buNone/>
            </a:pPr>
            <a:endParaRPr lang="en-US" altLang="zh-CN" sz="2400" b="1" dirty="0">
              <a:solidFill>
                <a:schemeClr val="bg2"/>
              </a:solidFill>
              <a:sym typeface="Wingdings 2" panose="05020102010507070707" pitchFamily="18" charset="2"/>
            </a:endParaRPr>
          </a:p>
        </p:txBody>
      </p:sp>
      <p:sp>
        <p:nvSpPr>
          <p:cNvPr id="53253" name="Line 4"/>
          <p:cNvSpPr>
            <a:spLocks noChangeShapeType="1"/>
          </p:cNvSpPr>
          <p:nvPr/>
        </p:nvSpPr>
        <p:spPr bwMode="auto">
          <a:xfrm>
            <a:off x="4758680" y="24384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37A1B2-C4DA-41B3-A271-F3F6F5D279EB}" type="slidenum">
              <a:rPr kumimoji="0" lang="en-US" altLang="zh-CN" sz="2600" smtClean="0">
                <a:solidFill>
                  <a:schemeClr val="bg1"/>
                </a:solidFill>
              </a:rPr>
              <a:pPr>
                <a:spcBef>
                  <a:spcPct val="0"/>
                </a:spcBef>
                <a:buClrTx/>
                <a:buSzTx/>
                <a:buFontTx/>
                <a:buNone/>
              </a:pPr>
              <a:t>27</a:t>
            </a:fld>
            <a:endParaRPr kumimoji="0" lang="en-US" altLang="zh-CN" sz="2600">
              <a:solidFill>
                <a:schemeClr val="bg1"/>
              </a:solidFill>
            </a:endParaRPr>
          </a:p>
        </p:txBody>
      </p:sp>
      <p:sp>
        <p:nvSpPr>
          <p:cNvPr id="5529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5300"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8.3 Unit Testing </a:t>
            </a:r>
          </a:p>
          <a:p>
            <a:pPr eaLnBrk="1" hangingPunct="1">
              <a:buFontTx/>
              <a:buNone/>
            </a:pPr>
            <a:r>
              <a:rPr lang="en-US" altLang="zh-CN" sz="2400" b="1" dirty="0"/>
              <a:t> steps: A: examine the code (</a:t>
            </a:r>
            <a:r>
              <a:rPr lang="zh-CN" altLang="en-US" sz="2000" b="1" dirty="0"/>
              <a:t>静态检查代码，与需求及设计比较</a:t>
            </a:r>
            <a:r>
              <a:rPr lang="en-US" altLang="zh-CN" sz="2400" b="1" dirty="0"/>
              <a:t>)</a:t>
            </a:r>
          </a:p>
          <a:p>
            <a:pPr eaLnBrk="1" hangingPunct="1">
              <a:buFontTx/>
              <a:buNone/>
            </a:pPr>
            <a:r>
              <a:rPr lang="en-US" altLang="zh-CN" sz="2400" b="1" dirty="0"/>
              <a:t>             B: compile the code  (compiling and debugging)</a:t>
            </a:r>
          </a:p>
          <a:p>
            <a:pPr eaLnBrk="1" hangingPunct="1">
              <a:buFontTx/>
              <a:buNone/>
            </a:pPr>
            <a:r>
              <a:rPr lang="en-US" altLang="zh-CN" sz="2400" b="1" dirty="0"/>
              <a:t>             C: develop test cases and do testing </a:t>
            </a:r>
          </a:p>
          <a:p>
            <a:pPr eaLnBrk="1" hangingPunct="1">
              <a:buFontTx/>
              <a:buNone/>
            </a:pPr>
            <a:r>
              <a:rPr lang="en-US" altLang="zh-CN" b="1" dirty="0"/>
              <a:t>1. Examining the Code</a:t>
            </a:r>
            <a:r>
              <a:rPr lang="zh-CN" altLang="en-US" b="1" dirty="0"/>
              <a:t>（检查代码）</a:t>
            </a:r>
            <a:r>
              <a:rPr lang="en-US" altLang="zh-CN" b="1" dirty="0"/>
              <a:t>(</a:t>
            </a:r>
            <a:r>
              <a:rPr lang="zh-CN" altLang="en-US" b="1" dirty="0"/>
              <a:t>面向提交</a:t>
            </a:r>
            <a:r>
              <a:rPr lang="en-US" altLang="zh-CN" b="1" dirty="0"/>
              <a:t>)</a:t>
            </a:r>
            <a:r>
              <a:rPr lang="zh-CN" altLang="en-US" b="1" dirty="0"/>
              <a:t> </a:t>
            </a:r>
          </a:p>
          <a:p>
            <a:pPr eaLnBrk="1" hangingPunct="1">
              <a:buFontTx/>
              <a:buNone/>
            </a:pPr>
            <a:r>
              <a:rPr lang="zh-CN" altLang="en-US" sz="2400" b="1" dirty="0"/>
              <a:t> </a:t>
            </a:r>
            <a:r>
              <a:rPr lang="zh-CN" altLang="en-US" sz="2400" b="1" dirty="0">
                <a:solidFill>
                  <a:schemeClr val="bg2"/>
                </a:solidFill>
                <a:sym typeface="Wingdings 2" panose="05020102010507070707" pitchFamily="18" charset="2"/>
              </a:rPr>
              <a:t> </a:t>
            </a:r>
            <a:r>
              <a:rPr lang="en-US" altLang="zh-CN" sz="2400" b="1" u="sng" dirty="0">
                <a:solidFill>
                  <a:srgbClr val="FF0066"/>
                </a:solidFill>
                <a:sym typeface="Wingdings 2" panose="05020102010507070707" pitchFamily="18" charset="2"/>
              </a:rPr>
              <a:t>code review</a:t>
            </a:r>
            <a:r>
              <a:rPr lang="en-US" altLang="zh-CN" sz="2400" b="1" dirty="0">
                <a:solidFill>
                  <a:schemeClr val="bg2"/>
                </a:solidFill>
                <a:sym typeface="Wingdings 2" panose="05020102010507070707" pitchFamily="18" charset="2"/>
              </a:rPr>
              <a:t>: (</a:t>
            </a:r>
            <a:r>
              <a:rPr lang="en-US" altLang="zh-CN" sz="2400" b="1" u="sng" dirty="0">
                <a:solidFill>
                  <a:schemeClr val="bg2"/>
                </a:solidFill>
                <a:sym typeface="Wingdings 2" panose="05020102010507070707" pitchFamily="18" charset="2"/>
              </a:rPr>
              <a:t>by an objective group of experts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t>
            </a:r>
            <a:r>
              <a:rPr lang="zh-CN" altLang="en-US" sz="2400" b="1" u="sng" dirty="0">
                <a:solidFill>
                  <a:srgbClr val="FF0066"/>
                </a:solidFill>
                <a:sym typeface="Wingdings 2" panose="05020102010507070707" pitchFamily="18" charset="2"/>
              </a:rPr>
              <a:t>代码复审</a:t>
            </a: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review the code and its document</a:t>
            </a:r>
            <a:r>
              <a:rPr lang="en-US" altLang="zh-CN" sz="2400" b="1" u="sng" dirty="0">
                <a:solidFill>
                  <a:schemeClr val="bg2"/>
                </a:solidFill>
                <a:sym typeface="Wingdings 2" panose="05020102010507070707" pitchFamily="18" charset="2"/>
              </a:rPr>
              <a:t> for</a:t>
            </a:r>
          </a:p>
          <a:p>
            <a:pPr eaLnBrk="1" hangingPunct="1">
              <a:buFontTx/>
              <a:buNone/>
            </a:pPr>
            <a:r>
              <a:rPr lang="en-US" altLang="zh-CN" sz="2400" b="1" dirty="0">
                <a:solidFill>
                  <a:schemeClr val="bg2"/>
                </a:solidFill>
                <a:sym typeface="Wingdings 2" panose="05020102010507070707" pitchFamily="18" charset="2"/>
              </a:rPr>
              <a:t>                             </a:t>
            </a:r>
            <a:r>
              <a:rPr lang="en-US" altLang="zh-CN" sz="2400" b="1" u="sng" dirty="0">
                <a:solidFill>
                  <a:schemeClr val="bg2"/>
                </a:solidFill>
                <a:sym typeface="Wingdings 2" panose="05020102010507070707" pitchFamily="18" charset="2"/>
              </a:rPr>
              <a:t>misunderstanding , inconsistencies,</a:t>
            </a:r>
            <a:r>
              <a:rPr lang="en-US" altLang="zh-CN" sz="2400" b="1" u="sng" dirty="0">
                <a:solidFill>
                  <a:srgbClr val="0000FF"/>
                </a:solidFill>
                <a:sym typeface="Wingdings 2" panose="05020102010507070707" pitchFamily="18" charset="2"/>
              </a:rPr>
              <a:t> </a:t>
            </a:r>
          </a:p>
          <a:p>
            <a:pPr eaLnBrk="1" hangingPunct="1">
              <a:buFontTx/>
              <a:buNone/>
            </a:pPr>
            <a:r>
              <a:rPr lang="en-US" altLang="zh-CN" sz="2400" b="1" dirty="0">
                <a:solidFill>
                  <a:srgbClr val="0000FF"/>
                </a:solidFill>
                <a:sym typeface="Wingdings 2" panose="05020102010507070707" pitchFamily="18" charset="2"/>
              </a:rPr>
              <a:t>                             </a:t>
            </a:r>
            <a:r>
              <a:rPr lang="en-US" altLang="zh-CN" sz="2400" b="1" u="sng" dirty="0">
                <a:sym typeface="Wingdings 2" panose="05020102010507070707" pitchFamily="18" charset="2"/>
              </a:rPr>
              <a:t>performance</a:t>
            </a:r>
            <a:r>
              <a:rPr lang="en-US" altLang="zh-CN" sz="2400" b="1" u="sng" dirty="0">
                <a:solidFill>
                  <a:srgbClr val="0000FF"/>
                </a:solidFill>
                <a:sym typeface="Wingdings 2" panose="05020102010507070707" pitchFamily="18" charset="2"/>
              </a:rPr>
              <a:t> </a:t>
            </a:r>
            <a:r>
              <a:rPr lang="en-US" altLang="zh-CN" sz="2400" b="1" u="sng" dirty="0">
                <a:solidFill>
                  <a:schemeClr val="bg2"/>
                </a:solidFill>
                <a:sym typeface="Wingdings 2" panose="05020102010507070707" pitchFamily="18" charset="2"/>
              </a:rPr>
              <a:t>and other faults</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two types of code review</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code walkthrough</a:t>
            </a:r>
            <a:r>
              <a:rPr lang="zh-CN" altLang="en-US" sz="2400" b="1" u="sng" dirty="0">
                <a:solidFill>
                  <a:srgbClr val="FF0066"/>
                </a:solidFill>
                <a:sym typeface="Wingdings 2" panose="05020102010507070707" pitchFamily="18" charset="2"/>
              </a:rPr>
              <a:t>（代码走查）</a:t>
            </a: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(informal) </a:t>
            </a:r>
            <a:r>
              <a:rPr lang="zh-CN" altLang="en-US" sz="2400" b="1" dirty="0">
                <a:solidFill>
                  <a:schemeClr val="bg2"/>
                </a:solidFill>
                <a:sym typeface="Wingdings 2" panose="05020102010507070707" pitchFamily="18" charset="2"/>
              </a:rPr>
              <a:t>（只标注）</a:t>
            </a:r>
            <a:endParaRPr lang="en-US" altLang="zh-CN" sz="2400" b="1" dirty="0">
              <a:solidFill>
                <a:schemeClr val="bg2"/>
              </a:solidFill>
              <a:sym typeface="Wingdings 2" panose="05020102010507070707" pitchFamily="18"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6F828F4-D03C-4780-99E2-431A319F6B73}" type="slidenum">
              <a:rPr kumimoji="0" lang="en-US" altLang="zh-CN" sz="2600" smtClean="0">
                <a:solidFill>
                  <a:schemeClr val="bg1"/>
                </a:solidFill>
              </a:rPr>
              <a:pPr>
                <a:spcBef>
                  <a:spcPct val="0"/>
                </a:spcBef>
                <a:buClrTx/>
                <a:buSzTx/>
                <a:buFontTx/>
                <a:buNone/>
              </a:pPr>
              <a:t>28</a:t>
            </a:fld>
            <a:endParaRPr kumimoji="0" lang="en-US" altLang="zh-CN" sz="2600">
              <a:solidFill>
                <a:schemeClr val="bg1"/>
              </a:solidFill>
            </a:endParaRPr>
          </a:p>
        </p:txBody>
      </p:sp>
      <p:sp>
        <p:nvSpPr>
          <p:cNvPr id="5734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7348"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a:t>   B: </a:t>
            </a:r>
            <a:r>
              <a:rPr lang="en-US" altLang="zh-CN" sz="2400" b="1" u="sng">
                <a:solidFill>
                  <a:srgbClr val="FF0066"/>
                </a:solidFill>
              </a:rPr>
              <a:t>code inspection</a:t>
            </a:r>
            <a:r>
              <a:rPr lang="zh-CN" altLang="en-US" sz="2400" b="1" u="sng">
                <a:solidFill>
                  <a:srgbClr val="FF0066"/>
                </a:solidFill>
              </a:rPr>
              <a:t>（代码检查）</a:t>
            </a:r>
            <a:r>
              <a:rPr lang="zh-CN" altLang="en-US" sz="2400" b="1"/>
              <a:t> </a:t>
            </a:r>
            <a:r>
              <a:rPr lang="en-US" altLang="zh-CN" sz="2400" b="1"/>
              <a:t>(formal review) </a:t>
            </a:r>
          </a:p>
          <a:p>
            <a:pPr eaLnBrk="1" hangingPunct="1">
              <a:lnSpc>
                <a:spcPct val="80000"/>
              </a:lnSpc>
              <a:buFontTx/>
              <a:buNone/>
            </a:pPr>
            <a:r>
              <a:rPr lang="en-US" altLang="zh-CN" sz="2400" b="1"/>
              <a:t>        ----the review team check code and document </a:t>
            </a:r>
          </a:p>
          <a:p>
            <a:pPr eaLnBrk="1" hangingPunct="1">
              <a:lnSpc>
                <a:spcPct val="80000"/>
              </a:lnSpc>
              <a:buFontTx/>
              <a:buNone/>
            </a:pPr>
            <a:r>
              <a:rPr lang="en-US" altLang="zh-CN" sz="2400" b="1"/>
              <a:t>             according a prepared </a:t>
            </a:r>
            <a:r>
              <a:rPr lang="en-US" altLang="zh-CN" sz="2400" b="1" u="sng"/>
              <a:t>list of concerns(</a:t>
            </a:r>
            <a:r>
              <a:rPr lang="zh-CN" altLang="en-US" sz="2000" b="1" u="sng"/>
              <a:t>关注点列表</a:t>
            </a:r>
            <a:r>
              <a:rPr lang="en-US" altLang="zh-CN" sz="2400" b="1" u="sng"/>
              <a:t>)</a:t>
            </a:r>
          </a:p>
          <a:p>
            <a:pPr eaLnBrk="1" hangingPunct="1">
              <a:lnSpc>
                <a:spcPct val="80000"/>
              </a:lnSpc>
              <a:buFontTx/>
              <a:buNone/>
            </a:pPr>
            <a:r>
              <a:rPr lang="en-US" altLang="zh-CN" sz="2400" b="1"/>
              <a:t>     example</a:t>
            </a:r>
            <a:r>
              <a:rPr lang="en-US" altLang="zh-CN" sz="2400" b="1">
                <a:latin typeface="Times New Roman" panose="02020603050405020304" pitchFamily="18" charset="0"/>
              </a:rPr>
              <a:t>—</a:t>
            </a:r>
            <a:r>
              <a:rPr lang="en-US" altLang="zh-CN" sz="2400" b="1"/>
              <a:t>(</a:t>
            </a:r>
            <a:r>
              <a:rPr lang="zh-CN" altLang="en-US" sz="2400" b="1"/>
              <a:t>检查需求与设计的所有内容</a:t>
            </a:r>
            <a:r>
              <a:rPr lang="en-US" altLang="zh-CN" sz="2400" b="1"/>
              <a:t>) review data </a:t>
            </a:r>
          </a:p>
          <a:p>
            <a:pPr eaLnBrk="1" hangingPunct="1">
              <a:lnSpc>
                <a:spcPct val="80000"/>
              </a:lnSpc>
              <a:buFontTx/>
              <a:buNone/>
            </a:pPr>
            <a:r>
              <a:rPr lang="en-US" altLang="zh-CN" sz="2400" b="1"/>
              <a:t>                  type and structure, algorithms, comments,</a:t>
            </a:r>
          </a:p>
          <a:p>
            <a:pPr eaLnBrk="1" hangingPunct="1">
              <a:lnSpc>
                <a:spcPct val="80000"/>
              </a:lnSpc>
              <a:buFontTx/>
              <a:buNone/>
            </a:pPr>
            <a:r>
              <a:rPr lang="en-US" altLang="zh-CN" sz="2400" b="1"/>
              <a:t>                  interfaces, performance, etc.</a:t>
            </a:r>
          </a:p>
          <a:p>
            <a:pPr eaLnBrk="1" hangingPunct="1">
              <a:lnSpc>
                <a:spcPct val="80000"/>
              </a:lnSpc>
              <a:buFontTx/>
              <a:buNone/>
            </a:pPr>
            <a:r>
              <a:rPr lang="en-US" altLang="zh-CN" sz="2400" b="1"/>
              <a:t>     steps:  meeting </a:t>
            </a:r>
          </a:p>
          <a:p>
            <a:pPr eaLnBrk="1" hangingPunct="1">
              <a:lnSpc>
                <a:spcPct val="80000"/>
              </a:lnSpc>
              <a:buFontTx/>
              <a:buNone/>
            </a:pPr>
            <a:r>
              <a:rPr lang="en-US" altLang="zh-CN" sz="2400" b="1"/>
              <a:t>                  checking and marking</a:t>
            </a:r>
          </a:p>
          <a:p>
            <a:pPr eaLnBrk="1" hangingPunct="1">
              <a:lnSpc>
                <a:spcPct val="80000"/>
              </a:lnSpc>
              <a:buFontTx/>
              <a:buNone/>
            </a:pPr>
            <a:r>
              <a:rPr lang="en-US" altLang="zh-CN" sz="2400" b="1"/>
              <a:t>                  meeting</a:t>
            </a:r>
            <a:r>
              <a:rPr lang="en-US" altLang="zh-CN" sz="2400" b="1">
                <a:latin typeface="Times New Roman" panose="02020603050405020304" pitchFamily="18" charset="0"/>
              </a:rPr>
              <a:t>—</a:t>
            </a:r>
            <a:r>
              <a:rPr lang="en-US" altLang="zh-CN" sz="2400" b="1"/>
              <a:t>discussing the results </a:t>
            </a:r>
          </a:p>
          <a:p>
            <a:pPr eaLnBrk="1" hangingPunct="1">
              <a:lnSpc>
                <a:spcPct val="80000"/>
              </a:lnSpc>
              <a:buFontTx/>
              <a:buNone/>
            </a:pPr>
            <a:r>
              <a:rPr lang="en-US" altLang="zh-CN" sz="2400" b="1">
                <a:solidFill>
                  <a:schemeClr val="bg2"/>
                </a:solidFill>
                <a:sym typeface="Wingdings 2" panose="05020102010507070707" pitchFamily="18" charset="2"/>
              </a:rPr>
              <a:t>  success of code reviews</a:t>
            </a:r>
            <a:r>
              <a:rPr lang="zh-CN" altLang="en-US" sz="2400" b="1">
                <a:solidFill>
                  <a:schemeClr val="bg2"/>
                </a:solidFill>
                <a:sym typeface="Wingdings 2" panose="05020102010507070707" pitchFamily="18" charset="2"/>
              </a:rPr>
              <a:t>（代码复审的成功之处）</a:t>
            </a:r>
            <a:endParaRPr lang="zh-CN" altLang="en-US" sz="2400" b="1"/>
          </a:p>
          <a:p>
            <a:pPr eaLnBrk="1" hangingPunct="1">
              <a:lnSpc>
                <a:spcPct val="80000"/>
              </a:lnSpc>
              <a:buFontTx/>
              <a:buNone/>
            </a:pPr>
            <a:r>
              <a:rPr lang="zh-CN" altLang="en-US" sz="2400" b="1"/>
              <a:t>   </a:t>
            </a:r>
            <a:r>
              <a:rPr lang="en-US" altLang="zh-CN" sz="2400" b="1"/>
              <a:t>A: success in detecting faults and be adopted by </a:t>
            </a:r>
          </a:p>
          <a:p>
            <a:pPr eaLnBrk="1" hangingPunct="1">
              <a:lnSpc>
                <a:spcPct val="80000"/>
              </a:lnSpc>
              <a:buFontTx/>
              <a:buNone/>
            </a:pPr>
            <a:r>
              <a:rPr lang="en-US" altLang="zh-CN" sz="2400" b="1"/>
              <a:t>        almost all organizations .</a:t>
            </a:r>
          </a:p>
          <a:p>
            <a:pPr eaLnBrk="1" hangingPunct="1">
              <a:lnSpc>
                <a:spcPct val="80000"/>
              </a:lnSpc>
              <a:buFontTx/>
              <a:buNone/>
            </a:pPr>
            <a:r>
              <a:rPr lang="en-US" altLang="zh-CN" sz="2400" b="1"/>
              <a:t>   B: </a:t>
            </a:r>
            <a:r>
              <a:rPr lang="en-US" altLang="zh-CN" sz="2400" b="1" u="sng">
                <a:solidFill>
                  <a:srgbClr val="0000FF"/>
                </a:solidFill>
              </a:rPr>
              <a:t>early finding faults ,and lower cost (in fact, review </a:t>
            </a:r>
          </a:p>
          <a:p>
            <a:pPr eaLnBrk="1" hangingPunct="1">
              <a:lnSpc>
                <a:spcPct val="80000"/>
              </a:lnSpc>
              <a:buFontTx/>
              <a:buNone/>
            </a:pPr>
            <a:r>
              <a:rPr lang="en-US" altLang="zh-CN" sz="2400" b="1">
                <a:solidFill>
                  <a:srgbClr val="0000FF"/>
                </a:solidFill>
              </a:rPr>
              <a:t>    </a:t>
            </a:r>
            <a:r>
              <a:rPr lang="en-US" altLang="zh-CN" sz="2400" b="1" u="sng">
                <a:solidFill>
                  <a:srgbClr val="0000FF"/>
                </a:solidFill>
              </a:rPr>
              <a:t>is for all processes: requirement, design, coding, etc.)</a:t>
            </a:r>
            <a:r>
              <a:rPr lang="en-US" altLang="zh-CN" sz="2400" b="1"/>
              <a:t> </a:t>
            </a:r>
          </a:p>
        </p:txBody>
      </p:sp>
      <p:sp>
        <p:nvSpPr>
          <p:cNvPr id="57349" name="AutoShape 4"/>
          <p:cNvSpPr>
            <a:spLocks/>
          </p:cNvSpPr>
          <p:nvPr/>
        </p:nvSpPr>
        <p:spPr bwMode="auto">
          <a:xfrm>
            <a:off x="2124075" y="4022725"/>
            <a:ext cx="152400" cy="990600"/>
          </a:xfrm>
          <a:prstGeom prst="leftBrace">
            <a:avLst>
              <a:gd name="adj1" fmla="val 54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5A3CB7-16C3-4A3F-88B5-97370937CC79}" type="slidenum">
              <a:rPr kumimoji="0" lang="en-US" altLang="zh-CN" sz="2600" smtClean="0">
                <a:solidFill>
                  <a:schemeClr val="bg1"/>
                </a:solidFill>
              </a:rPr>
              <a:pPr>
                <a:spcBef>
                  <a:spcPct val="0"/>
                </a:spcBef>
                <a:buClrTx/>
                <a:buSzTx/>
                <a:buFontTx/>
                <a:buNone/>
              </a:pPr>
              <a:t>29</a:t>
            </a:fld>
            <a:endParaRPr kumimoji="0" lang="en-US" altLang="zh-CN" sz="2600">
              <a:solidFill>
                <a:schemeClr val="bg1"/>
              </a:solidFill>
            </a:endParaRPr>
          </a:p>
        </p:txBody>
      </p:sp>
      <p:sp>
        <p:nvSpPr>
          <p:cNvPr id="5939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593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statistics in review </a:t>
            </a:r>
          </a:p>
          <a:p>
            <a:pPr eaLnBrk="1" hangingPunct="1">
              <a:buFontTx/>
              <a:buNone/>
            </a:pPr>
            <a:r>
              <a:rPr lang="en-US" altLang="zh-CN" sz="2400" b="1" dirty="0">
                <a:solidFill>
                  <a:schemeClr val="bg2"/>
                </a:solidFill>
                <a:sym typeface="Wingdings 2" panose="05020102010507070707" pitchFamily="18" charset="2"/>
              </a:rPr>
              <a:t>      ----Fagan’s statistic result ( )</a:t>
            </a:r>
          </a:p>
          <a:p>
            <a:pPr eaLnBrk="1" hangingPunct="1">
              <a:buFontTx/>
              <a:buNone/>
            </a:pPr>
            <a:r>
              <a:rPr lang="en-US" altLang="zh-CN" sz="2400" b="1" dirty="0">
                <a:solidFill>
                  <a:schemeClr val="bg2"/>
                </a:solidFill>
                <a:sym typeface="Wingdings 2" panose="05020102010507070707" pitchFamily="18" charset="2"/>
              </a:rPr>
              <a:t>      ----table 8.2 typical preparation times and meeting </a:t>
            </a:r>
          </a:p>
          <a:p>
            <a:pPr eaLnBrk="1" hangingPunct="1">
              <a:buFontTx/>
              <a:buNone/>
            </a:pPr>
            <a:r>
              <a:rPr lang="en-US" altLang="zh-CN" sz="2400" b="1" dirty="0">
                <a:solidFill>
                  <a:schemeClr val="bg2"/>
                </a:solidFill>
                <a:sym typeface="Wingdings 2" panose="05020102010507070707" pitchFamily="18" charset="2"/>
              </a:rPr>
              <a:t>           times</a:t>
            </a:r>
          </a:p>
          <a:p>
            <a:pPr eaLnBrk="1" hangingPunct="1">
              <a:buFontTx/>
              <a:buNone/>
            </a:pPr>
            <a:r>
              <a:rPr lang="en-US" altLang="zh-CN" sz="2400" b="1" dirty="0">
                <a:solidFill>
                  <a:schemeClr val="bg2"/>
                </a:solidFill>
                <a:sym typeface="Wingdings 2" panose="05020102010507070707" pitchFamily="18" charset="2"/>
              </a:rPr>
              <a:t>      ----table 8.3 </a:t>
            </a:r>
            <a:r>
              <a:rPr lang="en-US" altLang="zh-CN" sz="2400" b="1" dirty="0" err="1">
                <a:solidFill>
                  <a:schemeClr val="bg2"/>
                </a:solidFill>
                <a:sym typeface="Wingdings 2" panose="05020102010507070707" pitchFamily="18" charset="2"/>
              </a:rPr>
              <a:t>Jone’s</a:t>
            </a:r>
            <a:r>
              <a:rPr lang="en-US" altLang="zh-CN" sz="2400" b="1" dirty="0">
                <a:solidFill>
                  <a:schemeClr val="bg2"/>
                </a:solidFill>
                <a:sym typeface="Wingdings 2" panose="05020102010507070707" pitchFamily="18" charset="2"/>
              </a:rPr>
              <a:t> result: </a:t>
            </a:r>
            <a:r>
              <a:rPr lang="en-US" altLang="zh-CN" sz="2400" b="1" u="sng" dirty="0">
                <a:solidFill>
                  <a:srgbClr val="0000FF"/>
                </a:solidFill>
                <a:sym typeface="Wingdings 2" panose="05020102010507070707" pitchFamily="18" charset="2"/>
              </a:rPr>
              <a:t>fault discovery rates</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(rate=number of faults </a:t>
            </a:r>
            <a:r>
              <a:rPr lang="en-US" altLang="zh-CN" sz="3200" b="1"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number of thousands of </a:t>
            </a:r>
          </a:p>
          <a:p>
            <a:pPr eaLnBrk="1" hangingPunct="1">
              <a:buFontTx/>
              <a:buNone/>
            </a:pPr>
            <a:r>
              <a:rPr lang="en-US" altLang="zh-CN" sz="2400" b="1" dirty="0">
                <a:solidFill>
                  <a:schemeClr val="bg2"/>
                </a:solidFill>
                <a:sym typeface="Wingdings 2" panose="05020102010507070707" pitchFamily="18" charset="2"/>
              </a:rPr>
              <a:t>                     lines of code)        (</a:t>
            </a:r>
            <a:r>
              <a:rPr lang="zh-CN" altLang="en-US" sz="2400" b="1" u="sng" dirty="0">
                <a:solidFill>
                  <a:srgbClr val="0000FF"/>
                </a:solidFill>
                <a:sym typeface="Wingdings 2" panose="05020102010507070707" pitchFamily="18" charset="2"/>
              </a:rPr>
              <a:t>千行代码缺陷率</a:t>
            </a:r>
            <a:r>
              <a:rPr lang="en-US" altLang="zh-CN" sz="2400" b="1" dirty="0">
                <a:solidFill>
                  <a:schemeClr val="bg2"/>
                </a:solidFill>
                <a:sym typeface="Wingdings 2" panose="05020102010507070707" pitchFamily="18" charset="2"/>
              </a:rPr>
              <a:t>)</a:t>
            </a:r>
          </a:p>
          <a:p>
            <a:pPr eaLnBrk="1" hangingPunct="1">
              <a:buFontTx/>
              <a:buNone/>
            </a:pPr>
            <a:r>
              <a:rPr lang="en-US" altLang="zh-CN" b="1" dirty="0"/>
              <a:t>2. Testing Program Components (</a:t>
            </a:r>
            <a:r>
              <a:rPr lang="zh-CN" altLang="en-US" b="1" dirty="0"/>
              <a:t>测试程序模块</a:t>
            </a:r>
            <a:r>
              <a:rPr lang="en-US" altLang="zh-CN" b="1" dirty="0"/>
              <a:t>) </a:t>
            </a:r>
          </a:p>
          <a:p>
            <a:pPr eaLnBrk="1" hangingPunct="1">
              <a:buFontTx/>
              <a:buNone/>
            </a:pPr>
            <a:r>
              <a:rPr lang="en-US" altLang="zh-CN" sz="2400" b="1" dirty="0">
                <a:solidFill>
                  <a:schemeClr val="bg2"/>
                </a:solidFill>
                <a:sym typeface="Wingdings 2" panose="05020102010507070707" pitchFamily="18" charset="2"/>
              </a:rPr>
              <a:t>  choosing test cases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test case</a:t>
            </a: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input data</a:t>
            </a:r>
            <a:r>
              <a:rPr lang="en-US" altLang="zh-CN" sz="2400" b="1" dirty="0">
                <a:solidFill>
                  <a:schemeClr val="bg2"/>
                </a:solidFill>
                <a:sym typeface="Wingdings 2" panose="05020102010507070707" pitchFamily="18" charset="2"/>
              </a:rPr>
              <a:t> choosing for testing a program</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以测试程序为目的而挑选的输入数据</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包括对应的期望结果</a:t>
            </a:r>
            <a:r>
              <a:rPr lang="en-US" altLang="zh-CN" sz="2400" b="1" dirty="0">
                <a:solidFill>
                  <a:schemeClr val="bg2"/>
                </a:solidFill>
                <a:sym typeface="Wingdings 2" panose="05020102010507070707" pitchFamily="18" charset="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34A68B4-A3BC-46F7-BE6F-E3D1742E475F}" type="slidenum">
              <a:rPr kumimoji="0" lang="en-US" altLang="zh-CN" sz="2600" smtClean="0">
                <a:solidFill>
                  <a:schemeClr val="bg1"/>
                </a:solidFill>
              </a:rPr>
              <a:pPr>
                <a:spcBef>
                  <a:spcPct val="0"/>
                </a:spcBef>
                <a:buClrTx/>
                <a:buSzTx/>
                <a:buFontTx/>
                <a:buNone/>
              </a:pPr>
              <a:t>3</a:t>
            </a:fld>
            <a:endParaRPr kumimoji="0" lang="en-US" altLang="zh-CN" sz="2600">
              <a:solidFill>
                <a:schemeClr val="bg1"/>
              </a:solidFill>
            </a:endParaRPr>
          </a:p>
        </p:txBody>
      </p:sp>
      <p:sp>
        <p:nvSpPr>
          <p:cNvPr id="819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196" name="Rectangle 3"/>
          <p:cNvSpPr>
            <a:spLocks noGrp="1" noChangeArrowheads="1"/>
          </p:cNvSpPr>
          <p:nvPr>
            <p:ph type="body" idx="1"/>
          </p:nvPr>
        </p:nvSpPr>
        <p:spPr>
          <a:xfrm>
            <a:off x="762000" y="1700808"/>
            <a:ext cx="8382000" cy="5157192"/>
          </a:xfrm>
        </p:spPr>
        <p:txBody>
          <a:bodyPr/>
          <a:lstStyle/>
          <a:p>
            <a:pPr eaLnBrk="1" hangingPunct="1">
              <a:lnSpc>
                <a:spcPct val="80000"/>
              </a:lnSpc>
              <a:buFontTx/>
              <a:buNone/>
            </a:pPr>
            <a:r>
              <a:rPr lang="en-US" altLang="zh-CN" sz="2400" b="1" dirty="0"/>
              <a:t> Note: A: several testing approaches      delivering a </a:t>
            </a:r>
          </a:p>
          <a:p>
            <a:pPr eaLnBrk="1" hangingPunct="1">
              <a:lnSpc>
                <a:spcPct val="80000"/>
              </a:lnSpc>
              <a:buFontTx/>
              <a:buNone/>
            </a:pPr>
            <a:r>
              <a:rPr lang="en-US" altLang="zh-CN" sz="2400" b="1" dirty="0"/>
              <a:t>                                                                     quality system </a:t>
            </a:r>
          </a:p>
          <a:p>
            <a:pPr eaLnBrk="1" hangingPunct="1">
              <a:lnSpc>
                <a:spcPct val="80000"/>
              </a:lnSpc>
              <a:buFontTx/>
              <a:buNone/>
            </a:pPr>
            <a:r>
              <a:rPr lang="en-US" altLang="zh-CN" sz="2400" b="1" dirty="0"/>
              <a:t>           B: focus on(in testing stage): </a:t>
            </a:r>
            <a:r>
              <a:rPr lang="en-US" altLang="zh-CN" sz="2400" b="1" u="sng" dirty="0">
                <a:solidFill>
                  <a:srgbClr val="0000FF"/>
                </a:solidFill>
              </a:rPr>
              <a:t>finding faults</a:t>
            </a:r>
            <a:r>
              <a:rPr lang="en-US" altLang="zh-CN" sz="2400" b="1" dirty="0"/>
              <a:t> </a:t>
            </a:r>
          </a:p>
          <a:p>
            <a:pPr eaLnBrk="1" hangingPunct="1">
              <a:lnSpc>
                <a:spcPct val="80000"/>
              </a:lnSpc>
              <a:buFontTx/>
              <a:buNone/>
            </a:pPr>
            <a:r>
              <a:rPr lang="en-US" altLang="zh-CN" sz="2400" b="1" dirty="0"/>
              <a:t>           C: this chapter: unit testing and integrated testing </a:t>
            </a:r>
          </a:p>
          <a:p>
            <a:pPr eaLnBrk="1" hangingPunct="1">
              <a:lnSpc>
                <a:spcPct val="80000"/>
              </a:lnSpc>
              <a:buFontTx/>
              <a:buNone/>
            </a:pPr>
            <a:r>
              <a:rPr lang="en-US" altLang="zh-CN" b="1" dirty="0"/>
              <a:t>8.1 Software Faults and Failures </a:t>
            </a:r>
          </a:p>
          <a:p>
            <a:pPr eaLnBrk="1" hangingPunct="1">
              <a:lnSpc>
                <a:spcPct val="80000"/>
              </a:lnSpc>
              <a:buFontTx/>
              <a:buNone/>
            </a:pPr>
            <a:r>
              <a:rPr lang="en-US" altLang="zh-CN" b="1" dirty="0"/>
              <a:t>1. Introduction </a:t>
            </a:r>
          </a:p>
          <a:p>
            <a:pPr eaLnBrk="1" hangingPunct="1">
              <a:lnSpc>
                <a:spcPct val="8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faults</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solidFill>
                  <a:schemeClr val="bg2"/>
                </a:solidFill>
                <a:sym typeface="Wingdings 2" panose="05020102010507070707" pitchFamily="18" charset="2"/>
              </a:rPr>
              <a:t>   A: definition: the problem caused by errors </a:t>
            </a:r>
          </a:p>
          <a:p>
            <a:pPr eaLnBrk="1" hangingPunct="1">
              <a:lnSpc>
                <a:spcPct val="80000"/>
              </a:lnSpc>
              <a:buFontTx/>
              <a:buNone/>
            </a:pPr>
            <a:r>
              <a:rPr lang="en-US" altLang="zh-CN" sz="2400" b="1" dirty="0">
                <a:solidFill>
                  <a:schemeClr val="bg2"/>
                </a:solidFill>
                <a:sym typeface="Wingdings 2" panose="05020102010507070707" pitchFamily="18" charset="2"/>
              </a:rPr>
              <a:t>   B: </a:t>
            </a:r>
            <a:r>
              <a:rPr lang="en-US" altLang="zh-CN" sz="2400" b="1" u="sng" dirty="0">
                <a:solidFill>
                  <a:srgbClr val="FF0066"/>
                </a:solidFill>
                <a:sym typeface="Wingdings 2" panose="05020102010507070707" pitchFamily="18" charset="2"/>
              </a:rPr>
              <a:t>The cause of fault appearing:</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solidFill>
                  <a:schemeClr val="bg2"/>
                </a:solidFill>
                <a:sym typeface="Wingdings 2" panose="05020102010507070707" pitchFamily="18" charset="2"/>
              </a:rPr>
              <a:t>     X: the software itself (</a:t>
            </a:r>
            <a:r>
              <a:rPr lang="zh-CN" altLang="en-US" sz="2400" b="1" dirty="0">
                <a:solidFill>
                  <a:schemeClr val="bg2"/>
                </a:solidFill>
                <a:sym typeface="Wingdings 2" panose="05020102010507070707" pitchFamily="18" charset="2"/>
              </a:rPr>
              <a:t>处理大量的系统状态</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处理复杂的</a:t>
            </a:r>
          </a:p>
          <a:p>
            <a:pPr eaLnBrk="1" hangingPunct="1">
              <a:lnSpc>
                <a:spcPct val="80000"/>
              </a:lnSpc>
              <a:buFontTx/>
              <a:buNone/>
            </a:pPr>
            <a:r>
              <a:rPr lang="zh-CN" altLang="en-US" sz="2400" b="1" dirty="0">
                <a:solidFill>
                  <a:schemeClr val="bg2"/>
                </a:solidFill>
                <a:sym typeface="Wingdings 2" panose="05020102010507070707" pitchFamily="18" charset="2"/>
              </a:rPr>
              <a:t>                                           公式、活动、数据及算法等</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solidFill>
                  <a:schemeClr val="bg2"/>
                </a:solidFill>
                <a:sym typeface="Wingdings 2" panose="05020102010507070707" pitchFamily="18" charset="2"/>
              </a:rPr>
              <a:t>     Y: </a:t>
            </a:r>
            <a:r>
              <a:rPr lang="en-US" altLang="zh-CN" sz="2000" b="1" dirty="0">
                <a:solidFill>
                  <a:schemeClr val="bg2"/>
                </a:solidFill>
                <a:sym typeface="Wingdings 2" panose="05020102010507070707" pitchFamily="18" charset="2"/>
              </a:rPr>
              <a:t>causes from customer and designer(uncertain</a:t>
            </a:r>
            <a:r>
              <a:rPr lang="zh-CN" altLang="en-US" sz="2000" b="1" dirty="0">
                <a:solidFill>
                  <a:schemeClr val="bg2"/>
                </a:solidFill>
                <a:sym typeface="Wingdings 2" panose="05020102010507070707" pitchFamily="18" charset="2"/>
              </a:rPr>
              <a:t>、</a:t>
            </a:r>
            <a:r>
              <a:rPr lang="en-US" altLang="zh-CN" sz="2000" b="1" dirty="0">
                <a:solidFill>
                  <a:schemeClr val="bg2"/>
                </a:solidFill>
                <a:sym typeface="Wingdings 2" panose="05020102010507070707" pitchFamily="18" charset="2"/>
              </a:rPr>
              <a:t>missing</a:t>
            </a:r>
            <a:r>
              <a:rPr lang="zh-CN" altLang="en-US" sz="2000" b="1" dirty="0">
                <a:solidFill>
                  <a:schemeClr val="bg2"/>
                </a:solidFill>
                <a:sym typeface="Wingdings 2" panose="05020102010507070707" pitchFamily="18" charset="2"/>
              </a:rPr>
              <a:t>、</a:t>
            </a:r>
            <a:endParaRPr lang="en-US" altLang="zh-CN" sz="2000" b="1" dirty="0">
              <a:solidFill>
                <a:schemeClr val="bg2"/>
              </a:solidFill>
              <a:sym typeface="Wingdings 2" panose="05020102010507070707" pitchFamily="18" charset="2"/>
            </a:endParaRPr>
          </a:p>
          <a:p>
            <a:pPr eaLnBrk="1" hangingPunct="1">
              <a:lnSpc>
                <a:spcPct val="80000"/>
              </a:lnSpc>
              <a:buFontTx/>
              <a:buNone/>
            </a:pPr>
            <a:r>
              <a:rPr lang="en-US" altLang="zh-CN" sz="2000" b="1" dirty="0">
                <a:solidFill>
                  <a:schemeClr val="bg2"/>
                </a:solidFill>
                <a:sym typeface="Wingdings 2" panose="05020102010507070707" pitchFamily="18" charset="2"/>
              </a:rPr>
              <a:t>            impossible requirement, faults in design</a:t>
            </a:r>
            <a:r>
              <a:rPr lang="zh-CN" altLang="en-US" sz="2000" b="1" dirty="0">
                <a:solidFill>
                  <a:schemeClr val="bg2"/>
                </a:solidFill>
                <a:sym typeface="Wingdings 2" panose="05020102010507070707" pitchFamily="18" charset="2"/>
              </a:rPr>
              <a:t>，</a:t>
            </a:r>
            <a:r>
              <a:rPr lang="en-US" altLang="zh-CN" sz="2000" b="1" dirty="0">
                <a:solidFill>
                  <a:schemeClr val="bg2"/>
                </a:solidFill>
                <a:sym typeface="Wingdings 2" panose="05020102010507070707" pitchFamily="18" charset="2"/>
              </a:rPr>
              <a:t>etc.)</a:t>
            </a:r>
          </a:p>
          <a:p>
            <a:pPr eaLnBrk="1" hangingPunct="1">
              <a:lnSpc>
                <a:spcPct val="80000"/>
              </a:lnSpc>
              <a:buFontTx/>
              <a:buNone/>
            </a:pPr>
            <a:r>
              <a:rPr lang="en-US" altLang="zh-CN" sz="2400" b="1" dirty="0">
                <a:solidFill>
                  <a:schemeClr val="bg2"/>
                </a:solidFill>
                <a:sym typeface="Wingdings 2" panose="05020102010507070707" pitchFamily="18" charset="2"/>
              </a:rPr>
              <a:t>     Z: other factor (</a:t>
            </a:r>
            <a:r>
              <a:rPr lang="zh-CN" altLang="en-US" sz="2400" b="1" dirty="0">
                <a:solidFill>
                  <a:schemeClr val="bg2"/>
                </a:solidFill>
                <a:sym typeface="Wingdings 2" panose="05020102010507070707" pitchFamily="18" charset="2"/>
              </a:rPr>
              <a:t>项目的场景及规模因素</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众多参与者等</a:t>
            </a:r>
            <a:r>
              <a:rPr lang="en-US" altLang="zh-CN" sz="2400" b="1" dirty="0">
                <a:solidFill>
                  <a:schemeClr val="bg2"/>
                </a:solidFill>
                <a:sym typeface="Wingdings 2" panose="05020102010507070707" pitchFamily="18" charset="2"/>
              </a:rPr>
              <a:t>) </a:t>
            </a:r>
          </a:p>
        </p:txBody>
      </p:sp>
      <p:sp>
        <p:nvSpPr>
          <p:cNvPr id="8197" name="Line 4"/>
          <p:cNvSpPr>
            <a:spLocks noChangeShapeType="1"/>
          </p:cNvSpPr>
          <p:nvPr/>
        </p:nvSpPr>
        <p:spPr bwMode="auto">
          <a:xfrm>
            <a:off x="6172200" y="198120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solidFill>
                  <a:srgbClr val="006666"/>
                </a:solidFill>
              </a:rPr>
              <a:t>     Chapter 8  Testing the Programs</a:t>
            </a:r>
            <a:endParaRPr lang="zh-CN" altLang="en-US" dirty="0"/>
          </a:p>
        </p:txBody>
      </p:sp>
      <p:sp>
        <p:nvSpPr>
          <p:cNvPr id="3" name="内容占位符 2"/>
          <p:cNvSpPr>
            <a:spLocks noGrp="1"/>
          </p:cNvSpPr>
          <p:nvPr>
            <p:ph idx="1"/>
          </p:nvPr>
        </p:nvSpPr>
        <p:spPr>
          <a:xfrm>
            <a:off x="755576" y="1916832"/>
            <a:ext cx="8388424" cy="1735832"/>
          </a:xfrm>
        </p:spPr>
        <p:txBody>
          <a:bodyPr/>
          <a:lstStyle/>
          <a:p>
            <a:r>
              <a:rPr lang="zh-CN" altLang="en-US" sz="2400" b="1" dirty="0"/>
              <a:t>接上页：测试用例的给出与测试报告的构成。</a:t>
            </a:r>
            <a:endParaRPr lang="en-US" altLang="zh-CN" sz="2400" b="1" dirty="0"/>
          </a:p>
          <a:p>
            <a:pPr marL="0" indent="0">
              <a:buNone/>
            </a:pPr>
            <a:r>
              <a:rPr lang="en-US" altLang="zh-CN" sz="2400" b="1" dirty="0"/>
              <a:t>     --------</a:t>
            </a:r>
            <a:r>
              <a:rPr lang="zh-CN" altLang="en-US" sz="2400" b="1" dirty="0"/>
              <a:t>一般二次修改就能达到目的。</a:t>
            </a:r>
            <a:endParaRPr lang="en-US" altLang="zh-CN" sz="2400" b="1" dirty="0"/>
          </a:p>
          <a:p>
            <a:pPr marL="0" indent="0">
              <a:buNone/>
            </a:pPr>
            <a:r>
              <a:rPr lang="en-US" altLang="zh-CN" sz="2400" b="1" dirty="0"/>
              <a:t>     --------</a:t>
            </a:r>
            <a:r>
              <a:rPr lang="zh-CN" altLang="en-US" sz="2400" b="1" dirty="0"/>
              <a:t>内容逐渐增长的过程，后补内容较易识别。</a:t>
            </a:r>
          </a:p>
        </p:txBody>
      </p:sp>
      <p:sp>
        <p:nvSpPr>
          <p:cNvPr id="4" name="灯片编号占位符 3"/>
          <p:cNvSpPr>
            <a:spLocks noGrp="1"/>
          </p:cNvSpPr>
          <p:nvPr>
            <p:ph type="sldNum" sz="quarter" idx="12"/>
          </p:nvPr>
        </p:nvSpPr>
        <p:spPr/>
        <p:txBody>
          <a:bodyPr/>
          <a:lstStyle/>
          <a:p>
            <a:pPr>
              <a:defRPr/>
            </a:pPr>
            <a:fld id="{4D2239C6-E835-40BB-B3D9-DE8E68478597}" type="slidenum">
              <a:rPr lang="en-US" altLang="zh-CN" smtClean="0"/>
              <a:pPr>
                <a:defRPr/>
              </a:pPr>
              <a:t>30</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val="391467922"/>
              </p:ext>
            </p:extLst>
          </p:nvPr>
        </p:nvGraphicFramePr>
        <p:xfrm>
          <a:off x="914402" y="3573016"/>
          <a:ext cx="7834062" cy="2203440"/>
        </p:xfrm>
        <a:graphic>
          <a:graphicData uri="http://schemas.openxmlformats.org/drawingml/2006/table">
            <a:tbl>
              <a:tblPr firstRow="1" bandRow="1">
                <a:tableStyleId>{5C22544A-7EE6-4342-B048-85BDC9FD1C3A}</a:tableStyleId>
              </a:tblPr>
              <a:tblGrid>
                <a:gridCol w="1305677">
                  <a:extLst>
                    <a:ext uri="{9D8B030D-6E8A-4147-A177-3AD203B41FA5}">
                      <a16:colId xmlns:a16="http://schemas.microsoft.com/office/drawing/2014/main" val="20000"/>
                    </a:ext>
                  </a:extLst>
                </a:gridCol>
                <a:gridCol w="1305677">
                  <a:extLst>
                    <a:ext uri="{9D8B030D-6E8A-4147-A177-3AD203B41FA5}">
                      <a16:colId xmlns:a16="http://schemas.microsoft.com/office/drawing/2014/main" val="20001"/>
                    </a:ext>
                  </a:extLst>
                </a:gridCol>
                <a:gridCol w="1305677">
                  <a:extLst>
                    <a:ext uri="{9D8B030D-6E8A-4147-A177-3AD203B41FA5}">
                      <a16:colId xmlns:a16="http://schemas.microsoft.com/office/drawing/2014/main" val="20002"/>
                    </a:ext>
                  </a:extLst>
                </a:gridCol>
                <a:gridCol w="1305677">
                  <a:extLst>
                    <a:ext uri="{9D8B030D-6E8A-4147-A177-3AD203B41FA5}">
                      <a16:colId xmlns:a16="http://schemas.microsoft.com/office/drawing/2014/main" val="20003"/>
                    </a:ext>
                  </a:extLst>
                </a:gridCol>
                <a:gridCol w="1305677">
                  <a:extLst>
                    <a:ext uri="{9D8B030D-6E8A-4147-A177-3AD203B41FA5}">
                      <a16:colId xmlns:a16="http://schemas.microsoft.com/office/drawing/2014/main" val="20004"/>
                    </a:ext>
                  </a:extLst>
                </a:gridCol>
                <a:gridCol w="1305677">
                  <a:extLst>
                    <a:ext uri="{9D8B030D-6E8A-4147-A177-3AD203B41FA5}">
                      <a16:colId xmlns:a16="http://schemas.microsoft.com/office/drawing/2014/main" val="20005"/>
                    </a:ext>
                  </a:extLst>
                </a:gridCol>
              </a:tblGrid>
              <a:tr h="720080">
                <a:tc>
                  <a:txBody>
                    <a:bodyPr/>
                    <a:lstStyle/>
                    <a:p>
                      <a:r>
                        <a:rPr lang="zh-CN" altLang="en-US" dirty="0">
                          <a:solidFill>
                            <a:srgbClr val="0000FF"/>
                          </a:solidFill>
                        </a:rPr>
                        <a:t>输入数据组合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预期结果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实际结果</a:t>
                      </a:r>
                      <a:r>
                        <a:rPr lang="en-US" altLang="zh-CN" dirty="0">
                          <a:solidFill>
                            <a:srgbClr val="0000FF"/>
                          </a:solidFill>
                        </a:rPr>
                        <a:t>1</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原因及修改内容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zh-CN" altLang="en-US" dirty="0">
                          <a:solidFill>
                            <a:srgbClr val="0000FF"/>
                          </a:solidFill>
                        </a:rPr>
                        <a:t>实际结果</a:t>
                      </a:r>
                      <a:r>
                        <a:rPr lang="en-US" altLang="zh-CN" dirty="0">
                          <a:solidFill>
                            <a:srgbClr val="0000FF"/>
                          </a:solidFill>
                        </a:rPr>
                        <a:t>2</a:t>
                      </a:r>
                      <a:endParaRPr lang="zh-CN" altLang="en-US"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altLang="zh-CN" dirty="0">
                        <a:solidFill>
                          <a:srgbClr val="0000FF"/>
                        </a:solidFill>
                      </a:endParaRPr>
                    </a:p>
                    <a:p>
                      <a:r>
                        <a:rPr lang="en-US" altLang="zh-CN" dirty="0">
                          <a:solidFill>
                            <a:srgbClr val="0000FF"/>
                          </a:solidFill>
                        </a:rPr>
                        <a:t> </a:t>
                      </a:r>
                      <a:r>
                        <a:rPr lang="zh-CN" altLang="en-US" dirty="0">
                          <a:solidFill>
                            <a:srgbClr val="0000FF"/>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94855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ECBC59B-C1BE-48C9-BBC1-4AF505EE5537}" type="slidenum">
              <a:rPr kumimoji="0" lang="en-US" altLang="zh-CN" sz="2600" smtClean="0">
                <a:solidFill>
                  <a:schemeClr val="bg1"/>
                </a:solidFill>
              </a:rPr>
              <a:pPr>
                <a:spcBef>
                  <a:spcPct val="0"/>
                </a:spcBef>
                <a:buClrTx/>
                <a:buSzTx/>
                <a:buFontTx/>
                <a:buNone/>
              </a:pPr>
              <a:t>31</a:t>
            </a:fld>
            <a:endParaRPr kumimoji="0" lang="en-US" altLang="zh-CN" sz="2600">
              <a:solidFill>
                <a:schemeClr val="bg1"/>
              </a:solidFill>
            </a:endParaRPr>
          </a:p>
        </p:txBody>
      </p:sp>
      <p:sp>
        <p:nvSpPr>
          <p:cNvPr id="61443" name="Rectangle 2"/>
          <p:cNvSpPr>
            <a:spLocks noGrp="1" noChangeArrowheads="1"/>
          </p:cNvSpPr>
          <p:nvPr>
            <p:ph type="title"/>
          </p:nvPr>
        </p:nvSpPr>
        <p:spPr/>
        <p:txBody>
          <a:bodyPr/>
          <a:lstStyle/>
          <a:p>
            <a:pPr eaLnBrk="1" hangingPunct="1"/>
            <a:r>
              <a:rPr lang="en-US" altLang="zh-CN" sz="3200" dirty="0"/>
              <a:t>     Chapter 8  Testing the Programs</a:t>
            </a:r>
          </a:p>
        </p:txBody>
      </p:sp>
      <p:sp>
        <p:nvSpPr>
          <p:cNvPr id="61444" name="Rectangle 3"/>
          <p:cNvSpPr>
            <a:spLocks noGrp="1" noChangeArrowheads="1"/>
          </p:cNvSpPr>
          <p:nvPr>
            <p:ph type="body" idx="1"/>
          </p:nvPr>
        </p:nvSpPr>
        <p:spPr>
          <a:xfrm>
            <a:off x="827088" y="1773238"/>
            <a:ext cx="8001000" cy="4114800"/>
          </a:xfrm>
        </p:spPr>
        <p:txBody>
          <a:bodyPr/>
          <a:lstStyle/>
          <a:p>
            <a:pPr eaLnBrk="1" hangingPunct="1">
              <a:buFontTx/>
              <a:buNone/>
            </a:pPr>
            <a:r>
              <a:rPr lang="en-US" altLang="zh-CN" sz="2400" b="1" dirty="0"/>
              <a:t>B: </a:t>
            </a:r>
            <a:r>
              <a:rPr lang="zh-CN" altLang="en-US" sz="2400" b="1" dirty="0"/>
              <a:t>程序测试的基本步骤</a:t>
            </a:r>
            <a:r>
              <a:rPr lang="en-US" altLang="zh-CN" sz="2400" b="1" dirty="0"/>
              <a:t>:</a:t>
            </a:r>
          </a:p>
          <a:p>
            <a:pPr eaLnBrk="1" hangingPunct="1">
              <a:buFontTx/>
              <a:buNone/>
            </a:pPr>
            <a:r>
              <a:rPr lang="en-US" altLang="zh-CN" sz="2400" b="1" dirty="0"/>
              <a:t>    X: </a:t>
            </a:r>
            <a:r>
              <a:rPr lang="zh-CN" altLang="en-US" sz="2400" b="1" dirty="0"/>
              <a:t>确定测试的目标和计划（确定各种测试类型、开始与</a:t>
            </a:r>
            <a:endParaRPr lang="en-US" altLang="zh-CN" sz="2400" b="1" dirty="0"/>
          </a:p>
          <a:p>
            <a:pPr eaLnBrk="1" hangingPunct="1">
              <a:buFontTx/>
              <a:buNone/>
            </a:pPr>
            <a:r>
              <a:rPr lang="en-US" altLang="zh-CN" sz="2400" b="1" dirty="0"/>
              <a:t>         </a:t>
            </a:r>
            <a:r>
              <a:rPr lang="zh-CN" altLang="en-US" sz="2400" b="1" dirty="0"/>
              <a:t>结束时间及条件等）</a:t>
            </a:r>
          </a:p>
          <a:p>
            <a:pPr eaLnBrk="1" hangingPunct="1">
              <a:buFontTx/>
              <a:buNone/>
            </a:pPr>
            <a:r>
              <a:rPr lang="zh-CN" altLang="en-US" sz="2400" b="1" dirty="0"/>
              <a:t>    </a:t>
            </a:r>
            <a:r>
              <a:rPr lang="en-US" altLang="zh-CN" sz="2400" b="1" dirty="0"/>
              <a:t>Y: </a:t>
            </a:r>
            <a:r>
              <a:rPr lang="zh-CN" altLang="en-US" sz="2400" b="1" dirty="0"/>
              <a:t>选择测试用例</a:t>
            </a:r>
          </a:p>
          <a:p>
            <a:pPr eaLnBrk="1" hangingPunct="1">
              <a:buFontTx/>
              <a:buNone/>
            </a:pPr>
            <a:r>
              <a:rPr lang="zh-CN" altLang="en-US" sz="2400" b="1" dirty="0"/>
              <a:t>         </a:t>
            </a:r>
            <a:r>
              <a:rPr lang="en-US" altLang="zh-CN" sz="2400" b="1" dirty="0"/>
              <a:t>----</a:t>
            </a:r>
            <a:r>
              <a:rPr lang="zh-CN" altLang="en-US" sz="2400" b="1" dirty="0"/>
              <a:t>黑盒法</a:t>
            </a:r>
          </a:p>
          <a:p>
            <a:pPr eaLnBrk="1" hangingPunct="1">
              <a:buFontTx/>
              <a:buNone/>
            </a:pPr>
            <a:r>
              <a:rPr lang="zh-CN" altLang="en-US" sz="2400" b="1" dirty="0"/>
              <a:t>               </a:t>
            </a:r>
            <a:r>
              <a:rPr lang="en-US" altLang="zh-CN" sz="2400" b="1" dirty="0"/>
              <a:t>----</a:t>
            </a:r>
            <a:r>
              <a:rPr lang="zh-CN" altLang="en-US" sz="2400" b="1" dirty="0"/>
              <a:t>等价分类法等等</a:t>
            </a:r>
            <a:r>
              <a:rPr lang="en-US" altLang="zh-CN" sz="2400" b="1" dirty="0"/>
              <a:t>.</a:t>
            </a:r>
          </a:p>
          <a:p>
            <a:pPr eaLnBrk="1" hangingPunct="1">
              <a:buFontTx/>
              <a:buNone/>
            </a:pPr>
            <a:r>
              <a:rPr lang="en-US" altLang="zh-CN" sz="2400" b="1" dirty="0"/>
              <a:t>         ----</a:t>
            </a:r>
            <a:r>
              <a:rPr lang="zh-CN" altLang="en-US" sz="2400" b="1" dirty="0"/>
              <a:t>白盒法</a:t>
            </a:r>
          </a:p>
          <a:p>
            <a:pPr eaLnBrk="1" hangingPunct="1">
              <a:buFontTx/>
              <a:buNone/>
            </a:pPr>
            <a:r>
              <a:rPr lang="zh-CN" altLang="en-US" sz="2400" b="1" dirty="0"/>
              <a:t>               </a:t>
            </a:r>
            <a:r>
              <a:rPr lang="en-US" altLang="zh-CN" sz="2400" b="1" dirty="0"/>
              <a:t>----</a:t>
            </a:r>
            <a:r>
              <a:rPr lang="zh-CN" altLang="en-US" sz="2400" b="1" dirty="0"/>
              <a:t>各种覆盖方法等</a:t>
            </a:r>
            <a:r>
              <a:rPr lang="en-US" altLang="zh-CN" sz="2400" b="1" dirty="0"/>
              <a:t>.</a:t>
            </a:r>
          </a:p>
          <a:p>
            <a:pPr eaLnBrk="1" hangingPunct="1">
              <a:buFontTx/>
              <a:buNone/>
            </a:pPr>
            <a:r>
              <a:rPr lang="en-US" altLang="zh-CN" sz="2400" b="1" dirty="0"/>
              <a:t>    Z: </a:t>
            </a:r>
            <a:r>
              <a:rPr lang="zh-CN" altLang="en-US" sz="2400" b="1" dirty="0"/>
              <a:t>执行测试计划</a:t>
            </a:r>
          </a:p>
          <a:p>
            <a:pPr eaLnBrk="1" hangingPunct="1">
              <a:buFontTx/>
              <a:buNone/>
            </a:pPr>
            <a:endParaRPr lang="en-US" altLang="zh-CN"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CB3EDBF-F7D1-48A9-A7BE-1EA752C97497}" type="slidenum">
              <a:rPr kumimoji="0" lang="en-US" altLang="zh-CN" sz="2600" smtClean="0">
                <a:solidFill>
                  <a:schemeClr val="bg1"/>
                </a:solidFill>
              </a:rPr>
              <a:pPr>
                <a:spcBef>
                  <a:spcPct val="0"/>
                </a:spcBef>
                <a:buClrTx/>
                <a:buSzTx/>
                <a:buFontTx/>
                <a:buNone/>
              </a:pPr>
              <a:t>32</a:t>
            </a:fld>
            <a:endParaRPr kumimoji="0" lang="en-US" altLang="zh-CN" sz="2600">
              <a:solidFill>
                <a:schemeClr val="bg1"/>
              </a:solidFill>
            </a:endParaRPr>
          </a:p>
        </p:txBody>
      </p:sp>
      <p:sp>
        <p:nvSpPr>
          <p:cNvPr id="6246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2468" name="Rectangle 3"/>
          <p:cNvSpPr>
            <a:spLocks noGrp="1" noChangeArrowheads="1"/>
          </p:cNvSpPr>
          <p:nvPr>
            <p:ph type="body" idx="1"/>
          </p:nvPr>
        </p:nvSpPr>
        <p:spPr>
          <a:xfrm>
            <a:off x="762000" y="1752600"/>
            <a:ext cx="8534400" cy="5105400"/>
          </a:xfrm>
        </p:spPr>
        <p:txBody>
          <a:bodyPr/>
          <a:lstStyle/>
          <a:p>
            <a:pPr eaLnBrk="1" hangingPunct="1">
              <a:buFontTx/>
              <a:buNone/>
            </a:pPr>
            <a:r>
              <a:rPr lang="en-US" altLang="zh-CN" sz="2400" b="1" dirty="0"/>
              <a:t>   C: the methods of giving test cases </a:t>
            </a:r>
          </a:p>
          <a:p>
            <a:pPr eaLnBrk="1" hangingPunct="1">
              <a:buFontTx/>
              <a:buNone/>
            </a:pPr>
            <a:r>
              <a:rPr lang="en-US" altLang="zh-CN" sz="2400" b="1" dirty="0"/>
              <a:t>       X: black box: according to </a:t>
            </a:r>
            <a:r>
              <a:rPr lang="en-US" altLang="zh-CN" sz="2400" b="1" dirty="0">
                <a:latin typeface="Times New Roman" panose="02020603050405020304" pitchFamily="18" charset="0"/>
              </a:rPr>
              <a:t>“</a:t>
            </a:r>
            <a:r>
              <a:rPr lang="en-US" altLang="zh-CN" sz="2400" b="1" dirty="0"/>
              <a:t>SRS</a:t>
            </a:r>
            <a:r>
              <a:rPr lang="en-US" altLang="zh-CN" sz="2400" b="1" dirty="0">
                <a:latin typeface="Times New Roman" panose="02020603050405020304" pitchFamily="18" charset="0"/>
              </a:rPr>
              <a:t>”</a:t>
            </a:r>
            <a:r>
              <a:rPr lang="en-US" altLang="zh-CN" sz="2400" b="1" dirty="0"/>
              <a:t> and other </a:t>
            </a:r>
            <a:r>
              <a:rPr lang="en-US" altLang="zh-CN" sz="2400" b="1" dirty="0" err="1"/>
              <a:t>Docus</a:t>
            </a:r>
            <a:r>
              <a:rPr lang="en-US" altLang="zh-CN" sz="2400" b="1" dirty="0"/>
              <a:t> .</a:t>
            </a:r>
          </a:p>
          <a:p>
            <a:pPr eaLnBrk="1" hangingPunct="1">
              <a:buFontTx/>
              <a:buNone/>
            </a:pPr>
            <a:r>
              <a:rPr lang="en-US" altLang="zh-CN" sz="2400" b="1" dirty="0"/>
              <a:t>       Y: white box: according to internal logic of a module </a:t>
            </a:r>
          </a:p>
          <a:p>
            <a:pPr eaLnBrk="1" hangingPunct="1">
              <a:buFontTx/>
              <a:buNone/>
            </a:pPr>
            <a:r>
              <a:rPr lang="en-US" altLang="zh-CN" sz="2400" b="1" dirty="0"/>
              <a:t>       Z: example: aX</a:t>
            </a:r>
            <a:r>
              <a:rPr lang="en-US" altLang="zh-CN" sz="3200" b="1" baseline="30000" dirty="0"/>
              <a:t>2</a:t>
            </a:r>
            <a:r>
              <a:rPr lang="en-US" altLang="zh-CN" sz="2400" b="1" dirty="0"/>
              <a:t>+bX+c=0 </a:t>
            </a:r>
          </a:p>
          <a:p>
            <a:pPr eaLnBrk="1" hangingPunct="1">
              <a:buFontTx/>
              <a:buNone/>
            </a:pPr>
            <a:r>
              <a:rPr lang="en-US" altLang="zh-CN" sz="2400" b="1" dirty="0"/>
              <a:t>           </a:t>
            </a:r>
            <a:r>
              <a:rPr lang="en-US" altLang="zh-CN" sz="2400" b="1" dirty="0">
                <a:solidFill>
                  <a:srgbClr val="0000FF"/>
                </a:solidFill>
              </a:rPr>
              <a:t>black box</a:t>
            </a:r>
            <a:r>
              <a:rPr lang="en-US" altLang="zh-CN" sz="2400" b="1" dirty="0"/>
              <a:t>: first method: a: +, -, 0 </a:t>
            </a:r>
          </a:p>
          <a:p>
            <a:pPr eaLnBrk="1" hangingPunct="1">
              <a:buFontTx/>
              <a:buNone/>
            </a:pPr>
            <a:r>
              <a:rPr lang="en-US" altLang="zh-CN" sz="2400" b="1" dirty="0"/>
              <a:t>                                                     b, +, -, 0  3</a:t>
            </a:r>
            <a:r>
              <a:rPr lang="en-US" altLang="zh-CN" sz="3200" b="1" baseline="30000" dirty="0"/>
              <a:t>3</a:t>
            </a:r>
            <a:r>
              <a:rPr lang="en-US" altLang="zh-CN" sz="2400" b="1" dirty="0"/>
              <a:t>=27(test cases)</a:t>
            </a:r>
          </a:p>
          <a:p>
            <a:pPr eaLnBrk="1" hangingPunct="1">
              <a:buFontTx/>
              <a:buNone/>
            </a:pPr>
            <a:r>
              <a:rPr lang="en-US" altLang="zh-CN" sz="2400" b="1" dirty="0"/>
              <a:t>                                                     c, +, -, 0 </a:t>
            </a:r>
          </a:p>
          <a:p>
            <a:pPr eaLnBrk="1" hangingPunct="1">
              <a:buFontTx/>
              <a:buNone/>
            </a:pPr>
            <a:r>
              <a:rPr lang="en-US" altLang="zh-CN" sz="2400" b="1" dirty="0"/>
              <a:t>                           second method: a&gt;b&gt;c </a:t>
            </a:r>
          </a:p>
          <a:p>
            <a:pPr eaLnBrk="1" hangingPunct="1">
              <a:buFontTx/>
              <a:buNone/>
            </a:pPr>
            <a:r>
              <a:rPr lang="en-US" altLang="zh-CN" sz="2400" b="1" dirty="0"/>
              <a:t>                                                        b&gt;c&gt;a   3(test cases) </a:t>
            </a:r>
          </a:p>
          <a:p>
            <a:pPr eaLnBrk="1" hangingPunct="1">
              <a:buFontTx/>
              <a:buNone/>
            </a:pPr>
            <a:r>
              <a:rPr lang="en-US" altLang="zh-CN" sz="2400" b="1" dirty="0"/>
              <a:t>                                                        c&gt;b&gt;a  </a:t>
            </a:r>
          </a:p>
          <a:p>
            <a:pPr eaLnBrk="1" hangingPunct="1">
              <a:buFontTx/>
              <a:buNone/>
            </a:pPr>
            <a:r>
              <a:rPr lang="en-US" altLang="zh-CN" sz="2400" b="1" dirty="0"/>
              <a:t>            </a:t>
            </a:r>
            <a:r>
              <a:rPr lang="en-US" altLang="zh-CN" sz="2400" b="1" dirty="0">
                <a:solidFill>
                  <a:srgbClr val="0000FF"/>
                </a:solidFill>
              </a:rPr>
              <a:t>white box</a:t>
            </a:r>
            <a:r>
              <a:rPr lang="en-US" altLang="zh-CN" sz="2400" b="1" dirty="0"/>
              <a:t>: b</a:t>
            </a:r>
            <a:r>
              <a:rPr lang="en-US" altLang="zh-CN" sz="3200" b="1" baseline="30000" dirty="0"/>
              <a:t>2</a:t>
            </a:r>
            <a:r>
              <a:rPr lang="en-US" altLang="zh-CN" sz="2400" b="1" dirty="0"/>
              <a:t>- 4ac: &gt;0, &lt;0, ==0.     3(test cases) </a:t>
            </a:r>
          </a:p>
        </p:txBody>
      </p:sp>
      <p:sp>
        <p:nvSpPr>
          <p:cNvPr id="62469" name="AutoShape 4"/>
          <p:cNvSpPr>
            <a:spLocks/>
          </p:cNvSpPr>
          <p:nvPr/>
        </p:nvSpPr>
        <p:spPr bwMode="auto">
          <a:xfrm>
            <a:off x="6477000" y="3733800"/>
            <a:ext cx="152400" cy="914400"/>
          </a:xfrm>
          <a:prstGeom prst="righ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62470" name="AutoShape 5"/>
          <p:cNvSpPr>
            <a:spLocks/>
          </p:cNvSpPr>
          <p:nvPr/>
        </p:nvSpPr>
        <p:spPr bwMode="auto">
          <a:xfrm>
            <a:off x="6462713" y="5062538"/>
            <a:ext cx="152400" cy="914400"/>
          </a:xfrm>
          <a:prstGeom prst="rightBrace">
            <a:avLst>
              <a:gd name="adj1" fmla="val 50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88215A8-7416-4A46-9FE0-6CC7756AA3F5}" type="slidenum">
              <a:rPr kumimoji="0" lang="en-US" altLang="zh-CN" sz="2600" smtClean="0">
                <a:solidFill>
                  <a:schemeClr val="bg1"/>
                </a:solidFill>
              </a:rPr>
              <a:pPr>
                <a:spcBef>
                  <a:spcPct val="0"/>
                </a:spcBef>
                <a:buClrTx/>
                <a:buSzTx/>
                <a:buFontTx/>
                <a:buNone/>
              </a:pPr>
              <a:t>33</a:t>
            </a:fld>
            <a:endParaRPr kumimoji="0" lang="en-US" altLang="zh-CN" sz="2600">
              <a:solidFill>
                <a:schemeClr val="bg1"/>
              </a:solidFill>
            </a:endParaRPr>
          </a:p>
        </p:txBody>
      </p:sp>
      <p:sp>
        <p:nvSpPr>
          <p:cNvPr id="6451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4516"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t>             other method: </a:t>
            </a:r>
            <a:r>
              <a:rPr lang="en-US" altLang="zh-CN" sz="2400" b="1" dirty="0" err="1"/>
              <a:t>a,b,c</a:t>
            </a:r>
            <a:r>
              <a:rPr lang="en-US" altLang="zh-CN" sz="2400" b="1" dirty="0"/>
              <a:t>=</a:t>
            </a:r>
            <a:r>
              <a:rPr lang="en-US" altLang="zh-CN" sz="2400" b="1" dirty="0">
                <a:latin typeface="Times New Roman" panose="02020603050405020304" pitchFamily="18" charset="0"/>
              </a:rPr>
              <a:t>“</a:t>
            </a:r>
            <a:r>
              <a:rPr lang="en-US" altLang="zh-CN" sz="2400" b="1" dirty="0"/>
              <a:t>F</a:t>
            </a:r>
            <a:r>
              <a:rPr lang="en-US" altLang="zh-CN" sz="2400" b="1" dirty="0">
                <a:latin typeface="Times New Roman" panose="02020603050405020304" pitchFamily="18" charset="0"/>
              </a:rPr>
              <a:t>”</a:t>
            </a:r>
            <a:r>
              <a:rPr lang="en-US" altLang="zh-CN" sz="2400" b="1" dirty="0"/>
              <a:t> (nonnumeric data) </a:t>
            </a:r>
          </a:p>
          <a:p>
            <a:pPr eaLnBrk="1" hangingPunct="1">
              <a:lnSpc>
                <a:spcPct val="90000"/>
              </a:lnSpc>
              <a:buFontTx/>
              <a:buNone/>
            </a:pPr>
            <a:r>
              <a:rPr lang="en-US" altLang="zh-CN" sz="2400" b="1" dirty="0"/>
              <a:t>       W: </a:t>
            </a:r>
            <a:r>
              <a:rPr lang="en-US" altLang="zh-CN" sz="2400" b="1" u="sng" dirty="0">
                <a:solidFill>
                  <a:srgbClr val="FF0066"/>
                </a:solidFill>
              </a:rPr>
              <a:t>criteria</a:t>
            </a:r>
            <a:r>
              <a:rPr lang="en-US" altLang="zh-CN" sz="2400" b="1" dirty="0"/>
              <a:t> for classify the test data </a:t>
            </a:r>
            <a:r>
              <a:rPr lang="zh-CN" altLang="en-US" sz="2400" b="1" dirty="0"/>
              <a:t>（</a:t>
            </a:r>
            <a:r>
              <a:rPr lang="zh-CN" altLang="en-US" sz="2400" b="1" u="sng" dirty="0">
                <a:solidFill>
                  <a:srgbClr val="0000FF"/>
                </a:solidFill>
              </a:rPr>
              <a:t>黑盒</a:t>
            </a:r>
            <a:r>
              <a:rPr lang="zh-CN" altLang="en-US" sz="2400" b="1" u="sng" dirty="0">
                <a:solidFill>
                  <a:srgbClr val="FF0000"/>
                </a:solidFill>
              </a:rPr>
              <a:t>等价分类法</a:t>
            </a:r>
            <a:r>
              <a:rPr lang="zh-CN" altLang="en-US" sz="2400" b="1" dirty="0"/>
              <a:t>）</a:t>
            </a:r>
            <a:endParaRPr lang="en-US" altLang="zh-CN" sz="2400" b="1" dirty="0"/>
          </a:p>
          <a:p>
            <a:pPr eaLnBrk="1" hangingPunct="1">
              <a:lnSpc>
                <a:spcPct val="90000"/>
              </a:lnSpc>
              <a:buFontTx/>
              <a:buNone/>
            </a:pPr>
            <a:r>
              <a:rPr lang="en-US" altLang="zh-CN" sz="2400" b="1" dirty="0"/>
              <a:t>           (</a:t>
            </a:r>
            <a:r>
              <a:rPr lang="zh-CN" altLang="en-US" sz="2400" b="1" dirty="0"/>
              <a:t>注：该分类原则只适用于</a:t>
            </a:r>
            <a:r>
              <a:rPr lang="en-US" altLang="zh-CN" sz="2400" b="1" u="sng" dirty="0">
                <a:solidFill>
                  <a:srgbClr val="0000FF"/>
                </a:solidFill>
              </a:rPr>
              <a:t>black box</a:t>
            </a:r>
            <a:r>
              <a:rPr lang="zh-CN" altLang="en-US" sz="2400" b="1" dirty="0">
                <a:solidFill>
                  <a:schemeClr val="bg2"/>
                </a:solidFill>
              </a:rPr>
              <a:t>法</a:t>
            </a:r>
            <a:r>
              <a:rPr lang="en-US" altLang="zh-CN" sz="2400" b="1" dirty="0"/>
              <a:t>)  (P422</a:t>
            </a:r>
            <a:r>
              <a:rPr lang="en-US" altLang="zh-CN" sz="2400" b="1" dirty="0">
                <a:latin typeface="Times New Roman" panose="02020603050405020304" pitchFamily="18" charset="0"/>
              </a:rPr>
              <a:t>—</a:t>
            </a:r>
            <a:r>
              <a:rPr lang="en-US" altLang="zh-CN" sz="2400" b="1" dirty="0"/>
              <a:t>1,2,3) </a:t>
            </a:r>
          </a:p>
          <a:p>
            <a:pPr eaLnBrk="1" hangingPunct="1">
              <a:lnSpc>
                <a:spcPct val="90000"/>
              </a:lnSpc>
              <a:buFontTx/>
              <a:buNone/>
            </a:pPr>
            <a:r>
              <a:rPr lang="en-US" altLang="zh-CN" sz="2400" b="1" dirty="0"/>
              <a:t>            (1). </a:t>
            </a:r>
            <a:r>
              <a:rPr lang="zh-CN" altLang="en-US" sz="2400" b="1" dirty="0"/>
              <a:t>每一个可能的输入数据（测试用例）必属于某一</a:t>
            </a:r>
          </a:p>
          <a:p>
            <a:pPr eaLnBrk="1" hangingPunct="1">
              <a:lnSpc>
                <a:spcPct val="90000"/>
              </a:lnSpc>
              <a:buFontTx/>
              <a:buNone/>
            </a:pPr>
            <a:r>
              <a:rPr lang="zh-CN" altLang="en-US" sz="2400" b="1" dirty="0"/>
              <a:t>                   分类。（此时的分类一般指的是输入域）</a:t>
            </a:r>
          </a:p>
          <a:p>
            <a:pPr eaLnBrk="1" hangingPunct="1">
              <a:lnSpc>
                <a:spcPct val="90000"/>
              </a:lnSpc>
              <a:buFontTx/>
              <a:buNone/>
            </a:pPr>
            <a:r>
              <a:rPr lang="zh-CN" altLang="en-US" sz="2400" b="1" dirty="0"/>
              <a:t>            </a:t>
            </a:r>
            <a:r>
              <a:rPr lang="en-US" altLang="zh-CN" sz="2400" b="1" dirty="0"/>
              <a:t>(2). </a:t>
            </a:r>
            <a:r>
              <a:rPr lang="zh-CN" altLang="en-US" sz="2400" b="1" dirty="0"/>
              <a:t>各个分类之间没有交集。</a:t>
            </a:r>
          </a:p>
          <a:p>
            <a:pPr eaLnBrk="1" hangingPunct="1">
              <a:lnSpc>
                <a:spcPct val="90000"/>
              </a:lnSpc>
              <a:buFontTx/>
              <a:buNone/>
            </a:pPr>
            <a:r>
              <a:rPr lang="zh-CN" altLang="en-US" sz="2400" b="1" dirty="0"/>
              <a:t>            </a:t>
            </a:r>
            <a:r>
              <a:rPr lang="en-US" altLang="zh-CN" sz="2400" b="1" dirty="0"/>
              <a:t>(3). </a:t>
            </a:r>
            <a:r>
              <a:rPr lang="zh-CN" altLang="en-US" sz="2400" b="1" dirty="0"/>
              <a:t>每个类的特定测试用例可以代表这个类。</a:t>
            </a:r>
          </a:p>
          <a:p>
            <a:pPr eaLnBrk="1" hangingPunct="1">
              <a:lnSpc>
                <a:spcPct val="90000"/>
              </a:lnSpc>
              <a:buFontTx/>
              <a:buNone/>
            </a:pPr>
            <a:r>
              <a:rPr lang="zh-CN" altLang="en-US" sz="2400" b="1" dirty="0"/>
              <a:t>                （有时我们可以适当放松这个约束，即：如果一个</a:t>
            </a:r>
          </a:p>
          <a:p>
            <a:pPr eaLnBrk="1" hangingPunct="1">
              <a:lnSpc>
                <a:spcPct val="90000"/>
              </a:lnSpc>
              <a:buFontTx/>
              <a:buNone/>
            </a:pPr>
            <a:r>
              <a:rPr lang="zh-CN" altLang="en-US" sz="2400" b="1" dirty="0"/>
              <a:t>                   数据元素成员属于一个分类并经运行显示了一个</a:t>
            </a:r>
            <a:endParaRPr lang="en-US" altLang="zh-CN" sz="2400" b="1" dirty="0"/>
          </a:p>
          <a:p>
            <a:pPr eaLnBrk="1" hangingPunct="1">
              <a:lnSpc>
                <a:spcPct val="90000"/>
              </a:lnSpc>
              <a:buFontTx/>
              <a:buNone/>
            </a:pPr>
            <a:r>
              <a:rPr lang="en-US" altLang="zh-CN" sz="2400" b="1" dirty="0"/>
              <a:t>                   </a:t>
            </a:r>
            <a:r>
              <a:rPr lang="zh-CN" altLang="en-US" sz="2400" b="1" dirty="0"/>
              <a:t>错误，则该类的任意元素成员运行显示同样错误</a:t>
            </a:r>
            <a:endParaRPr lang="en-US" altLang="zh-CN" sz="2400" b="1" dirty="0"/>
          </a:p>
          <a:p>
            <a:pPr eaLnBrk="1" hangingPunct="1">
              <a:lnSpc>
                <a:spcPct val="90000"/>
              </a:lnSpc>
              <a:buFontTx/>
              <a:buNone/>
            </a:pPr>
            <a:r>
              <a:rPr lang="en-US" altLang="zh-CN" sz="2400" b="1" dirty="0"/>
              <a:t>                   </a:t>
            </a:r>
            <a:r>
              <a:rPr lang="zh-CN" altLang="en-US" sz="2400" b="1" dirty="0"/>
              <a:t>的概率较高</a:t>
            </a:r>
            <a:r>
              <a:rPr lang="en-US" altLang="zh-CN" sz="2400" b="1" dirty="0"/>
              <a:t>(</a:t>
            </a:r>
            <a:r>
              <a:rPr lang="zh-CN" altLang="en-US" sz="2400" b="1" dirty="0"/>
              <a:t>接近</a:t>
            </a:r>
            <a:r>
              <a:rPr lang="en-US" altLang="zh-CN" sz="2400" b="1" dirty="0"/>
              <a:t>100%)</a:t>
            </a:r>
            <a:r>
              <a:rPr lang="zh-CN" altLang="en-US" sz="2400" b="1" dirty="0"/>
              <a:t>。）</a:t>
            </a:r>
          </a:p>
          <a:p>
            <a:pPr eaLnBrk="1" hangingPunct="1">
              <a:lnSpc>
                <a:spcPct val="90000"/>
              </a:lnSpc>
              <a:buFontTx/>
              <a:buNone/>
            </a:pPr>
            <a:r>
              <a:rPr lang="zh-CN" altLang="en-US" sz="2400" b="1" dirty="0"/>
              <a:t>                 （弱一般等价类，软件失效是基于单缺陷假设。）</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0E4C0FD-7E11-4182-8F45-1609458F89CF}" type="slidenum">
              <a:rPr kumimoji="0" lang="en-US" altLang="zh-CN" sz="2600" smtClean="0">
                <a:solidFill>
                  <a:schemeClr val="bg1"/>
                </a:solidFill>
              </a:rPr>
              <a:pPr>
                <a:spcBef>
                  <a:spcPct val="0"/>
                </a:spcBef>
                <a:buClrTx/>
                <a:buSzTx/>
                <a:buFontTx/>
                <a:buNone/>
              </a:pPr>
              <a:t>34</a:t>
            </a:fld>
            <a:endParaRPr kumimoji="0" lang="en-US" altLang="zh-CN" sz="2600">
              <a:solidFill>
                <a:schemeClr val="bg1"/>
              </a:solidFill>
            </a:endParaRPr>
          </a:p>
        </p:txBody>
      </p:sp>
      <p:sp>
        <p:nvSpPr>
          <p:cNvPr id="6656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6564" name="Rectangle 3"/>
          <p:cNvSpPr>
            <a:spLocks noGrp="1" noChangeArrowheads="1"/>
          </p:cNvSpPr>
          <p:nvPr>
            <p:ph type="body" idx="1"/>
          </p:nvPr>
        </p:nvSpPr>
        <p:spPr>
          <a:xfrm>
            <a:off x="755650" y="1773238"/>
            <a:ext cx="8388350" cy="5084762"/>
          </a:xfrm>
        </p:spPr>
        <p:txBody>
          <a:bodyPr/>
          <a:lstStyle/>
          <a:p>
            <a:pPr eaLnBrk="1" hangingPunct="1">
              <a:lnSpc>
                <a:spcPct val="80000"/>
              </a:lnSpc>
              <a:buFontTx/>
              <a:buNone/>
            </a:pPr>
            <a:r>
              <a:rPr lang="en-US" altLang="zh-CN" sz="2400" b="1" dirty="0"/>
              <a:t>       U: </a:t>
            </a:r>
            <a:r>
              <a:rPr lang="en-US" altLang="zh-CN" sz="2400" b="1" u="sng" dirty="0">
                <a:solidFill>
                  <a:srgbClr val="FF0066"/>
                </a:solidFill>
              </a:rPr>
              <a:t>drawbacks</a:t>
            </a:r>
            <a:r>
              <a:rPr lang="en-US" altLang="zh-CN" sz="2400" b="1" dirty="0"/>
              <a:t> </a:t>
            </a:r>
            <a:r>
              <a:rPr lang="en-US" altLang="zh-CN" sz="2400" b="1" dirty="0">
                <a:solidFill>
                  <a:srgbClr val="0000FF"/>
                </a:solidFill>
              </a:rPr>
              <a:t>of black box and white box</a:t>
            </a:r>
            <a:r>
              <a:rPr lang="en-US" altLang="zh-CN" sz="2400" b="1" dirty="0"/>
              <a:t> </a:t>
            </a:r>
          </a:p>
          <a:p>
            <a:pPr eaLnBrk="1" hangingPunct="1">
              <a:lnSpc>
                <a:spcPct val="80000"/>
              </a:lnSpc>
              <a:buFontTx/>
              <a:buNone/>
            </a:pPr>
            <a:r>
              <a:rPr lang="en-US" altLang="zh-CN" sz="2400" b="1" dirty="0"/>
              <a:t>            black box: uncertainty (</a:t>
            </a:r>
            <a:r>
              <a:rPr lang="en-US" altLang="zh-CN" sz="2000" b="1" dirty="0"/>
              <a:t>in finding a particular error</a:t>
            </a:r>
            <a:r>
              <a:rPr lang="en-US" altLang="zh-CN" sz="2400" b="1" dirty="0"/>
              <a:t>) </a:t>
            </a:r>
          </a:p>
          <a:p>
            <a:pPr eaLnBrk="1" hangingPunct="1">
              <a:lnSpc>
                <a:spcPct val="80000"/>
              </a:lnSpc>
              <a:buFontTx/>
              <a:buNone/>
            </a:pPr>
            <a:r>
              <a:rPr lang="en-US" altLang="zh-CN" sz="2400" b="1" dirty="0"/>
              <a:t>                    </a:t>
            </a:r>
            <a:r>
              <a:rPr lang="zh-CN" altLang="en-US" sz="2400" b="1" dirty="0"/>
              <a:t>（黑盒法以</a:t>
            </a:r>
            <a:r>
              <a:rPr lang="en-US" altLang="zh-CN" sz="2400" b="1" dirty="0"/>
              <a:t>SRS</a:t>
            </a:r>
            <a:r>
              <a:rPr lang="zh-CN" altLang="en-US" sz="2400" b="1" dirty="0"/>
              <a:t>及</a:t>
            </a:r>
            <a:r>
              <a:rPr lang="en-US" altLang="zh-CN" sz="2400" b="1" dirty="0"/>
              <a:t>SAD</a:t>
            </a:r>
            <a:r>
              <a:rPr lang="zh-CN" altLang="en-US" sz="2400" b="1" dirty="0"/>
              <a:t>等文档作为依据，有一定</a:t>
            </a:r>
            <a:endParaRPr lang="en-US" altLang="zh-CN" sz="2400" b="1" dirty="0"/>
          </a:p>
          <a:p>
            <a:pPr eaLnBrk="1" hangingPunct="1">
              <a:lnSpc>
                <a:spcPct val="80000"/>
              </a:lnSpc>
              <a:buFontTx/>
              <a:buNone/>
            </a:pPr>
            <a:r>
              <a:rPr lang="en-US" altLang="zh-CN" sz="2400" b="1" dirty="0"/>
              <a:t>                      </a:t>
            </a:r>
            <a:r>
              <a:rPr lang="zh-CN" altLang="en-US" sz="2400" b="1" dirty="0"/>
              <a:t>的盲目性和不确定性，不可能揭示所有的错误）</a:t>
            </a:r>
          </a:p>
          <a:p>
            <a:pPr eaLnBrk="1" hangingPunct="1">
              <a:lnSpc>
                <a:spcPct val="80000"/>
              </a:lnSpc>
              <a:buFontTx/>
              <a:buNone/>
            </a:pPr>
            <a:r>
              <a:rPr lang="zh-CN" altLang="en-US" sz="2400" b="1" dirty="0"/>
              <a:t>            </a:t>
            </a:r>
            <a:r>
              <a:rPr lang="en-US" altLang="zh-CN" sz="2400" b="1" dirty="0"/>
              <a:t>white box: pay too much effort but still difficult in</a:t>
            </a:r>
          </a:p>
          <a:p>
            <a:pPr eaLnBrk="1" hangingPunct="1">
              <a:lnSpc>
                <a:spcPct val="80000"/>
              </a:lnSpc>
              <a:buFontTx/>
              <a:buNone/>
            </a:pPr>
            <a:r>
              <a:rPr lang="en-US" altLang="zh-CN" sz="2400" b="1" dirty="0"/>
              <a:t>                  giving test case(</a:t>
            </a:r>
            <a:r>
              <a:rPr lang="en-US" altLang="zh-CN" sz="2000" b="1" dirty="0"/>
              <a:t>when internal logic is too complex</a:t>
            </a:r>
            <a:r>
              <a:rPr lang="en-US" altLang="zh-CN" sz="2400" b="1" dirty="0"/>
              <a:t>)</a:t>
            </a:r>
          </a:p>
          <a:p>
            <a:pPr eaLnBrk="1" hangingPunct="1">
              <a:lnSpc>
                <a:spcPct val="80000"/>
              </a:lnSpc>
              <a:buFontTx/>
              <a:buNone/>
            </a:pPr>
            <a:r>
              <a:rPr lang="en-US" altLang="zh-CN" sz="2400" b="1" dirty="0"/>
              <a:t>                 </a:t>
            </a:r>
            <a:r>
              <a:rPr lang="zh-CN" altLang="en-US" sz="2400" b="1" dirty="0"/>
              <a:t>（该法以模块内部逻辑为依据，当内部逻辑过于复</a:t>
            </a:r>
          </a:p>
          <a:p>
            <a:pPr eaLnBrk="1" hangingPunct="1">
              <a:lnSpc>
                <a:spcPct val="80000"/>
              </a:lnSpc>
              <a:buFontTx/>
              <a:buNone/>
            </a:pPr>
            <a:r>
              <a:rPr lang="zh-CN" altLang="en-US" sz="2400" b="1" dirty="0"/>
              <a:t>                     杂时，则不能给出好的或合适的测试用例） </a:t>
            </a:r>
          </a:p>
          <a:p>
            <a:pPr eaLnBrk="1" hangingPunct="1">
              <a:lnSpc>
                <a:spcPct val="80000"/>
              </a:lnSpc>
              <a:buFontTx/>
              <a:buNone/>
            </a:pPr>
            <a:r>
              <a:rPr lang="zh-CN" altLang="en-US" sz="2400" b="1" dirty="0"/>
              <a:t>   </a:t>
            </a:r>
            <a:r>
              <a:rPr lang="en-US" altLang="zh-CN" sz="2400" b="1" dirty="0"/>
              <a:t>C: combining black-and white-box testing to generate </a:t>
            </a:r>
          </a:p>
          <a:p>
            <a:pPr eaLnBrk="1" hangingPunct="1">
              <a:lnSpc>
                <a:spcPct val="80000"/>
              </a:lnSpc>
              <a:buFontTx/>
              <a:buNone/>
            </a:pPr>
            <a:r>
              <a:rPr lang="en-US" altLang="zh-CN" sz="2400" b="1" dirty="0"/>
              <a:t>        test data</a:t>
            </a:r>
            <a:r>
              <a:rPr lang="zh-CN" altLang="en-US" sz="2400" b="1" dirty="0"/>
              <a:t>（黑盒与白盒法相结合产生测试用例） </a:t>
            </a:r>
          </a:p>
          <a:p>
            <a:pPr eaLnBrk="1" hangingPunct="1">
              <a:lnSpc>
                <a:spcPct val="80000"/>
              </a:lnSpc>
              <a:buFontTx/>
              <a:buNone/>
            </a:pPr>
            <a:r>
              <a:rPr lang="zh-CN" altLang="en-US" sz="2400" b="1" dirty="0"/>
              <a:t>        </a:t>
            </a:r>
            <a:r>
              <a:rPr lang="en-US" altLang="zh-CN" sz="2400" b="1" dirty="0"/>
              <a:t>X: method :  black box + white box + other method  </a:t>
            </a:r>
          </a:p>
          <a:p>
            <a:pPr eaLnBrk="1" hangingPunct="1">
              <a:lnSpc>
                <a:spcPct val="80000"/>
              </a:lnSpc>
              <a:buFontTx/>
              <a:buNone/>
            </a:pPr>
            <a:r>
              <a:rPr lang="en-US" altLang="zh-CN" sz="2400" b="1" dirty="0"/>
              <a:t>        Y: example:  ----</a:t>
            </a:r>
            <a:r>
              <a:rPr lang="en-US" altLang="zh-CN" sz="2400" b="1" dirty="0">
                <a:latin typeface="Times New Roman" panose="02020603050405020304" pitchFamily="18" charset="0"/>
              </a:rPr>
              <a:t>“</a:t>
            </a:r>
            <a:r>
              <a:rPr lang="en-US" altLang="zh-CN" sz="2400" b="1" dirty="0"/>
              <a:t>input positive value</a:t>
            </a:r>
            <a:r>
              <a:rPr lang="en-US" altLang="zh-CN" sz="2400" b="1" dirty="0">
                <a:latin typeface="Times New Roman" panose="02020603050405020304" pitchFamily="18" charset="0"/>
              </a:rPr>
              <a:t>”</a:t>
            </a:r>
            <a:r>
              <a:rPr lang="en-US" altLang="zh-CN" sz="2400" b="1" dirty="0"/>
              <a:t>  </a:t>
            </a:r>
          </a:p>
          <a:p>
            <a:pPr eaLnBrk="1" hangingPunct="1">
              <a:lnSpc>
                <a:spcPct val="80000"/>
              </a:lnSpc>
              <a:buFontTx/>
              <a:buNone/>
            </a:pPr>
            <a:r>
              <a:rPr lang="en-US" altLang="zh-CN" sz="2400" b="1" dirty="0"/>
              <a:t>            (black box + other method)       (</a:t>
            </a:r>
            <a:r>
              <a:rPr lang="en-US" altLang="zh-CN" sz="2400" b="1" dirty="0">
                <a:solidFill>
                  <a:srgbClr val="0000FF"/>
                </a:solidFill>
              </a:rPr>
              <a:t>8.3.3</a:t>
            </a:r>
            <a:r>
              <a:rPr lang="en-US" altLang="zh-CN" sz="2400" b="1" dirty="0">
                <a:solidFill>
                  <a:srgbClr val="0000FF"/>
                </a:solidFill>
                <a:latin typeface="Times New Roman" panose="02020603050405020304" pitchFamily="18" charset="0"/>
              </a:rPr>
              <a:t>—</a:t>
            </a:r>
            <a:r>
              <a:rPr lang="en-US" altLang="zh-CN" sz="2400" b="1" dirty="0">
                <a:solidFill>
                  <a:srgbClr val="0000FF"/>
                </a:solidFill>
              </a:rPr>
              <a:t>7 dots</a:t>
            </a:r>
            <a:r>
              <a:rPr lang="en-US" altLang="zh-CN" sz="2400" b="1" dirty="0"/>
              <a:t>)  </a:t>
            </a:r>
            <a:endParaRPr lang="en-US" altLang="zh-CN" sz="2000" dirty="0"/>
          </a:p>
        </p:txBody>
      </p:sp>
      <p:sp>
        <p:nvSpPr>
          <p:cNvPr id="2" name="文本框 1"/>
          <p:cNvSpPr txBox="1"/>
          <p:nvPr/>
        </p:nvSpPr>
        <p:spPr>
          <a:xfrm>
            <a:off x="0" y="2204864"/>
            <a:ext cx="1763688" cy="2308324"/>
          </a:xfrm>
          <a:prstGeom prst="rect">
            <a:avLst/>
          </a:prstGeom>
          <a:noFill/>
          <a:ln w="19050">
            <a:solidFill>
              <a:srgbClr val="0000FF"/>
            </a:solidFill>
          </a:ln>
        </p:spPr>
        <p:txBody>
          <a:bodyPr wrap="square" rtlCol="0">
            <a:spAutoFit/>
          </a:bodyPr>
          <a:lstStyle/>
          <a:p>
            <a:r>
              <a:rPr lang="zh-CN" altLang="en-US" b="1" dirty="0"/>
              <a:t>有时称为灰盒测试，既关注黑盒的输出合理性，又关注白盒的细致性</a:t>
            </a:r>
          </a:p>
        </p:txBody>
      </p:sp>
      <p:cxnSp>
        <p:nvCxnSpPr>
          <p:cNvPr id="4" name="直接箭头连接符 3"/>
          <p:cNvCxnSpPr/>
          <p:nvPr/>
        </p:nvCxnSpPr>
        <p:spPr bwMode="auto">
          <a:xfrm>
            <a:off x="671513" y="4502559"/>
            <a:ext cx="1440086" cy="21195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69D9C7-5079-42AA-9AFF-1852EB52607B}" type="slidenum">
              <a:rPr kumimoji="0" lang="en-US" altLang="zh-CN" sz="2600" smtClean="0">
                <a:solidFill>
                  <a:schemeClr val="bg1"/>
                </a:solidFill>
              </a:rPr>
              <a:pPr>
                <a:spcBef>
                  <a:spcPct val="0"/>
                </a:spcBef>
                <a:buClrTx/>
                <a:buSzTx/>
                <a:buFontTx/>
                <a:buNone/>
              </a:pPr>
              <a:t>35</a:t>
            </a:fld>
            <a:endParaRPr kumimoji="0" lang="en-US" altLang="zh-CN" sz="2600">
              <a:solidFill>
                <a:schemeClr val="bg1"/>
              </a:solidFill>
            </a:endParaRPr>
          </a:p>
        </p:txBody>
      </p:sp>
      <p:sp>
        <p:nvSpPr>
          <p:cNvPr id="6861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6861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 test thoroughness</a:t>
            </a:r>
            <a:r>
              <a:rPr lang="zh-CN" altLang="en-US" sz="2400" b="1" dirty="0">
                <a:solidFill>
                  <a:schemeClr val="bg2"/>
                </a:solidFill>
                <a:sym typeface="Wingdings 2" panose="05020102010507070707" pitchFamily="18" charset="2"/>
              </a:rPr>
              <a:t>（测试的彻底性）</a:t>
            </a:r>
            <a:r>
              <a:rPr lang="en-US" altLang="zh-CN" sz="2400" b="1" dirty="0">
                <a:solidFill>
                  <a:schemeClr val="bg2"/>
                </a:solidFill>
                <a:sym typeface="Wingdings 2" panose="05020102010507070707" pitchFamily="18" charset="2"/>
              </a:rPr>
              <a:t>(about </a:t>
            </a:r>
            <a:r>
              <a:rPr lang="en-US" altLang="zh-CN" sz="2400" b="1" u="sng" dirty="0">
                <a:solidFill>
                  <a:srgbClr val="0000FF"/>
                </a:solidFill>
                <a:sym typeface="Wingdings 2" panose="05020102010507070707" pitchFamily="18" charset="2"/>
              </a:rPr>
              <a:t>white box</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A: three methods:</a:t>
            </a:r>
          </a:p>
          <a:p>
            <a:pPr eaLnBrk="1" hangingPunct="1">
              <a:lnSpc>
                <a:spcPct val="90000"/>
              </a:lnSpc>
              <a:buFontTx/>
              <a:buNone/>
            </a:pPr>
            <a:r>
              <a:rPr lang="en-US" altLang="zh-CN" sz="2400" b="1" dirty="0">
                <a:solidFill>
                  <a:schemeClr val="bg2"/>
                </a:solidFill>
                <a:sym typeface="Wingdings 2" panose="05020102010507070707" pitchFamily="18" charset="2"/>
              </a:rPr>
              <a:t>       X: </a:t>
            </a:r>
            <a:r>
              <a:rPr lang="en-US" altLang="zh-CN" sz="2400" b="1" u="sng" dirty="0">
                <a:solidFill>
                  <a:srgbClr val="FF0066"/>
                </a:solidFill>
                <a:sym typeface="Wingdings 2" panose="05020102010507070707" pitchFamily="18" charset="2"/>
              </a:rPr>
              <a:t>statement (coverage) testing</a:t>
            </a:r>
            <a:r>
              <a:rPr lang="zh-CN" altLang="en-US" sz="2400" b="1" u="sng" dirty="0">
                <a:solidFill>
                  <a:srgbClr val="FF0066"/>
                </a:solidFill>
                <a:sym typeface="Wingdings 2" panose="05020102010507070707" pitchFamily="18" charset="2"/>
              </a:rPr>
              <a:t>（语句</a:t>
            </a:r>
            <a:r>
              <a:rPr lang="en-US" altLang="zh-CN" sz="2400" b="1" u="sng" dirty="0">
                <a:solidFill>
                  <a:srgbClr val="FF0066"/>
                </a:solidFill>
                <a:sym typeface="Wingdings 2" panose="05020102010507070707" pitchFamily="18" charset="2"/>
              </a:rPr>
              <a:t>(</a:t>
            </a:r>
            <a:r>
              <a:rPr lang="zh-CN" altLang="en-US" sz="2400" b="1" u="sng" dirty="0">
                <a:solidFill>
                  <a:srgbClr val="FF0066"/>
                </a:solidFill>
                <a:sym typeface="Wingdings 2" panose="05020102010507070707" pitchFamily="18" charset="2"/>
              </a:rPr>
              <a:t>覆盖</a:t>
            </a:r>
            <a:r>
              <a:rPr lang="en-US" altLang="zh-CN" sz="2400" b="1" u="sng" dirty="0">
                <a:solidFill>
                  <a:srgbClr val="FF0066"/>
                </a:solidFill>
                <a:sym typeface="Wingdings 2" panose="05020102010507070707" pitchFamily="18" charset="2"/>
              </a:rPr>
              <a:t>)</a:t>
            </a:r>
            <a:r>
              <a:rPr lang="zh-CN" altLang="en-US" sz="2400" b="1" u="sng" dirty="0">
                <a:solidFill>
                  <a:srgbClr val="FF0066"/>
                </a:solidFill>
                <a:sym typeface="Wingdings 2" panose="05020102010507070707" pitchFamily="18" charset="2"/>
              </a:rPr>
              <a:t>测试）</a:t>
            </a:r>
            <a:r>
              <a:rPr lang="zh-CN" altLang="en-US" sz="2400" b="1" dirty="0">
                <a:solidFill>
                  <a:schemeClr val="bg2"/>
                </a:solidFill>
                <a:sym typeface="Wingdings 2" panose="05020102010507070707" pitchFamily="18" charset="2"/>
              </a:rPr>
              <a:t> </a:t>
            </a:r>
          </a:p>
          <a:p>
            <a:pPr eaLnBrk="1" hangingPunct="1">
              <a:lnSpc>
                <a:spcPct val="90000"/>
              </a:lnSpc>
              <a:buFontTx/>
              <a:buNone/>
            </a:pPr>
            <a:r>
              <a:rPr lang="zh-CN" altLang="en-US" sz="2000" b="1" dirty="0">
                <a:solidFill>
                  <a:schemeClr val="bg2"/>
                </a:solidFill>
                <a:sym typeface="Wingdings 2" panose="05020102010507070707" pitchFamily="18" charset="2"/>
              </a:rPr>
              <a:t>             </a:t>
            </a:r>
            <a:r>
              <a:rPr lang="en-US" altLang="zh-CN" sz="20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给出的测试用例能使模块中每一语句至少执行一遍</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Y: </a:t>
            </a:r>
            <a:r>
              <a:rPr lang="en-US" altLang="zh-CN" sz="2400" b="1" u="sng" dirty="0">
                <a:solidFill>
                  <a:srgbClr val="FF0066"/>
                </a:solidFill>
                <a:sym typeface="Wingdings 2" panose="05020102010507070707" pitchFamily="18" charset="2"/>
              </a:rPr>
              <a:t>branch testing</a:t>
            </a:r>
            <a:r>
              <a:rPr lang="zh-CN" altLang="en-US" sz="2400" b="1" u="sng" dirty="0">
                <a:solidFill>
                  <a:srgbClr val="FF0066"/>
                </a:solidFill>
                <a:sym typeface="Wingdings 2" panose="05020102010507070707" pitchFamily="18" charset="2"/>
              </a:rPr>
              <a:t>（分支测试）</a:t>
            </a:r>
            <a:r>
              <a:rPr lang="zh-CN" altLang="en-US" sz="2400" b="1" dirty="0">
                <a:solidFill>
                  <a:schemeClr val="bg2"/>
                </a:solidFill>
                <a:sym typeface="Wingdings 2" panose="05020102010507070707" pitchFamily="18" charset="2"/>
              </a:rPr>
              <a:t>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Z: </a:t>
            </a:r>
            <a:r>
              <a:rPr lang="en-US" altLang="zh-CN" sz="2400" b="1" u="sng" dirty="0">
                <a:solidFill>
                  <a:srgbClr val="FF0066"/>
                </a:solidFill>
                <a:sym typeface="Wingdings 2" panose="05020102010507070707" pitchFamily="18" charset="2"/>
              </a:rPr>
              <a:t>path testing</a:t>
            </a:r>
            <a:r>
              <a:rPr lang="zh-CN" altLang="en-US" sz="2400" b="1" u="sng" dirty="0">
                <a:solidFill>
                  <a:srgbClr val="FF0066"/>
                </a:solidFill>
                <a:sym typeface="Wingdings 2" panose="05020102010507070707" pitchFamily="18" charset="2"/>
              </a:rPr>
              <a:t>（路径测试）</a:t>
            </a:r>
            <a:r>
              <a:rPr lang="zh-CN" altLang="en-US" sz="2400" b="1" dirty="0">
                <a:solidFill>
                  <a:schemeClr val="bg2"/>
                </a:solidFill>
                <a:sym typeface="Wingdings 2" panose="05020102010507070707" pitchFamily="18" charset="2"/>
              </a:rPr>
              <a:t>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B: </a:t>
            </a:r>
            <a:r>
              <a:rPr lang="en-US" altLang="zh-CN" sz="2400" b="1" u="sng" dirty="0">
                <a:solidFill>
                  <a:srgbClr val="0000FF"/>
                </a:solidFill>
                <a:sym typeface="Wingdings 2" panose="05020102010507070707" pitchFamily="18" charset="2"/>
              </a:rPr>
              <a:t>example—Fig8.7</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statement:  x&gt;k </a:t>
            </a:r>
          </a:p>
          <a:p>
            <a:pPr eaLnBrk="1" hangingPunct="1">
              <a:lnSpc>
                <a:spcPct val="90000"/>
              </a:lnSpc>
              <a:buFontTx/>
              <a:buNone/>
            </a:pPr>
            <a:r>
              <a:rPr lang="en-US" altLang="zh-CN" sz="2400" b="1" dirty="0">
                <a:solidFill>
                  <a:schemeClr val="bg2"/>
                </a:solidFill>
                <a:sym typeface="Wingdings 2" panose="05020102010507070707" pitchFamily="18" charset="2"/>
              </a:rPr>
              <a:t>                             result&gt;0     1-2-3-4-5-6-7 (1 test case)</a:t>
            </a:r>
          </a:p>
          <a:p>
            <a:pPr eaLnBrk="1" hangingPunct="1">
              <a:lnSpc>
                <a:spcPct val="90000"/>
              </a:lnSpc>
              <a:buFontTx/>
              <a:buNone/>
            </a:pPr>
            <a:r>
              <a:rPr lang="en-US" altLang="zh-CN" sz="2400" b="1" dirty="0">
                <a:solidFill>
                  <a:schemeClr val="bg2"/>
                </a:solidFill>
                <a:sym typeface="Wingdings 2" panose="05020102010507070707" pitchFamily="18" charset="2"/>
              </a:rPr>
              <a:t>        branch: 1-2-3-4-5-6-7 and 1-2-4-5-6-1 (2 test cases) </a:t>
            </a:r>
          </a:p>
          <a:p>
            <a:pPr eaLnBrk="1" hangingPunct="1">
              <a:lnSpc>
                <a:spcPct val="90000"/>
              </a:lnSpc>
              <a:buFontTx/>
              <a:buNone/>
            </a:pPr>
            <a:r>
              <a:rPr lang="en-US" altLang="zh-CN" sz="2400" b="1" dirty="0">
                <a:solidFill>
                  <a:schemeClr val="bg2"/>
                </a:solidFill>
                <a:sym typeface="Wingdings 2" panose="05020102010507070707" pitchFamily="18" charset="2"/>
              </a:rPr>
              <a:t>        path: 1-2-3-4-5-6-7  </a:t>
            </a:r>
            <a:r>
              <a:rPr lang="en-US" altLang="zh-CN"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1-2-3-4-5-6-1  </a:t>
            </a:r>
            <a:r>
              <a:rPr lang="en-US" altLang="zh-CN"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1-2-4-5-6-7</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b="1" dirty="0">
                <a:solidFill>
                  <a:schemeClr val="bg2"/>
                </a:solidFill>
                <a:sym typeface="Wingdings 2" panose="05020102010507070707" pitchFamily="18" charset="2"/>
              </a:rPr>
              <a:t>+</a:t>
            </a:r>
            <a:r>
              <a:rPr lang="en-US" altLang="zh-CN" sz="2400" b="1" dirty="0">
                <a:solidFill>
                  <a:schemeClr val="bg2"/>
                </a:solidFill>
                <a:sym typeface="Wingdings 2" panose="05020102010507070707" pitchFamily="18" charset="2"/>
              </a:rPr>
              <a:t>  1-2-4-5-6-1               4 paths---(4 test cases)</a:t>
            </a:r>
          </a:p>
        </p:txBody>
      </p:sp>
      <p:sp>
        <p:nvSpPr>
          <p:cNvPr id="68613" name="AutoShape 4"/>
          <p:cNvSpPr>
            <a:spLocks/>
          </p:cNvSpPr>
          <p:nvPr/>
        </p:nvSpPr>
        <p:spPr bwMode="auto">
          <a:xfrm>
            <a:off x="3084513" y="4749800"/>
            <a:ext cx="144462" cy="503238"/>
          </a:xfrm>
          <a:prstGeom prst="leftBrace">
            <a:avLst>
              <a:gd name="adj1" fmla="val 290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502D2D-B1A2-45C5-94F4-75008DBF8F80}" type="slidenum">
              <a:rPr kumimoji="0" lang="en-US" altLang="zh-CN" sz="2600" smtClean="0">
                <a:solidFill>
                  <a:schemeClr val="bg1"/>
                </a:solidFill>
              </a:rPr>
              <a:pPr>
                <a:spcBef>
                  <a:spcPct val="0"/>
                </a:spcBef>
                <a:buClrTx/>
                <a:buSzTx/>
                <a:buFontTx/>
                <a:buNone/>
              </a:pPr>
              <a:t>36</a:t>
            </a:fld>
            <a:endParaRPr kumimoji="0" lang="en-US" altLang="zh-CN" sz="2600">
              <a:solidFill>
                <a:schemeClr val="bg1"/>
              </a:solidFill>
            </a:endParaRPr>
          </a:p>
        </p:txBody>
      </p:sp>
      <p:sp>
        <p:nvSpPr>
          <p:cNvPr id="70659" name="Rectangle 4"/>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70660" name="Rectangle 5"/>
          <p:cNvSpPr>
            <a:spLocks noChangeArrowheads="1"/>
          </p:cNvSpPr>
          <p:nvPr/>
        </p:nvSpPr>
        <p:spPr bwMode="auto">
          <a:xfrm>
            <a:off x="2484438" y="6021388"/>
            <a:ext cx="42481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b="1" dirty="0">
                <a:solidFill>
                  <a:schemeClr val="tx2"/>
                </a:solidFill>
              </a:rPr>
              <a:t>Fig 8.7 Logic flow.</a:t>
            </a:r>
          </a:p>
        </p:txBody>
      </p:sp>
      <p:sp>
        <p:nvSpPr>
          <p:cNvPr id="70661" name="Rectangle 7"/>
          <p:cNvSpPr>
            <a:spLocks noChangeArrowheads="1"/>
          </p:cNvSpPr>
          <p:nvPr/>
        </p:nvSpPr>
        <p:spPr bwMode="auto">
          <a:xfrm>
            <a:off x="1682750" y="4048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POINTER = FALSE</a:t>
            </a:r>
          </a:p>
        </p:txBody>
      </p:sp>
      <p:sp>
        <p:nvSpPr>
          <p:cNvPr id="70662" name="Rectangle 8"/>
          <p:cNvSpPr>
            <a:spLocks noChangeArrowheads="1"/>
          </p:cNvSpPr>
          <p:nvPr/>
        </p:nvSpPr>
        <p:spPr bwMode="auto">
          <a:xfrm>
            <a:off x="1682750" y="22336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X = X + 1</a:t>
            </a:r>
          </a:p>
        </p:txBody>
      </p:sp>
      <p:sp>
        <p:nvSpPr>
          <p:cNvPr id="70663" name="Rectangle 9"/>
          <p:cNvSpPr>
            <a:spLocks noChangeArrowheads="1"/>
          </p:cNvSpPr>
          <p:nvPr/>
        </p:nvSpPr>
        <p:spPr bwMode="auto">
          <a:xfrm>
            <a:off x="4959350" y="13192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POINTER = TRUE</a:t>
            </a:r>
          </a:p>
        </p:txBody>
      </p:sp>
      <p:sp>
        <p:nvSpPr>
          <p:cNvPr id="70664" name="Rectangle 10"/>
          <p:cNvSpPr>
            <a:spLocks noChangeArrowheads="1"/>
          </p:cNvSpPr>
          <p:nvPr/>
        </p:nvSpPr>
        <p:spPr bwMode="auto">
          <a:xfrm>
            <a:off x="1682750" y="3376613"/>
            <a:ext cx="2514600" cy="7620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CALL SUB (X,</a:t>
            </a:r>
          </a:p>
          <a:p>
            <a:pPr algn="ctr" eaLnBrk="1" hangingPunct="1">
              <a:spcBef>
                <a:spcPct val="0"/>
              </a:spcBef>
              <a:buClrTx/>
              <a:buSzTx/>
              <a:buFontTx/>
              <a:buNone/>
            </a:pPr>
            <a:r>
              <a:rPr lang="en-US" altLang="zh-CN" sz="1800" b="1">
                <a:latin typeface="Comic Sans MS" panose="030F0702030302020204" pitchFamily="66" charset="0"/>
              </a:rPr>
              <a:t>POINTER,RESULT)</a:t>
            </a:r>
          </a:p>
        </p:txBody>
      </p:sp>
      <p:sp>
        <p:nvSpPr>
          <p:cNvPr id="70665" name="Rectangle 11"/>
          <p:cNvSpPr>
            <a:spLocks noChangeArrowheads="1"/>
          </p:cNvSpPr>
          <p:nvPr/>
        </p:nvSpPr>
        <p:spPr bwMode="auto">
          <a:xfrm>
            <a:off x="5111750" y="4748213"/>
            <a:ext cx="25146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PRINT RESULT</a:t>
            </a:r>
          </a:p>
        </p:txBody>
      </p:sp>
      <p:sp>
        <p:nvSpPr>
          <p:cNvPr id="70666" name="AutoShape 12"/>
          <p:cNvSpPr>
            <a:spLocks noChangeArrowheads="1"/>
          </p:cNvSpPr>
          <p:nvPr/>
        </p:nvSpPr>
        <p:spPr bwMode="auto">
          <a:xfrm>
            <a:off x="1835150" y="1319213"/>
            <a:ext cx="2209800" cy="53340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X&gt;K?</a:t>
            </a:r>
          </a:p>
        </p:txBody>
      </p:sp>
      <p:sp>
        <p:nvSpPr>
          <p:cNvPr id="70667" name="AutoShape 13"/>
          <p:cNvSpPr>
            <a:spLocks noChangeArrowheads="1"/>
          </p:cNvSpPr>
          <p:nvPr/>
        </p:nvSpPr>
        <p:spPr bwMode="auto">
          <a:xfrm>
            <a:off x="1911350" y="4748213"/>
            <a:ext cx="2209800" cy="533400"/>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RESULT&gt;0?</a:t>
            </a:r>
          </a:p>
        </p:txBody>
      </p:sp>
      <p:sp>
        <p:nvSpPr>
          <p:cNvPr id="70668" name="Text Box 14"/>
          <p:cNvSpPr txBox="1">
            <a:spLocks noChangeArrowheads="1"/>
          </p:cNvSpPr>
          <p:nvPr/>
        </p:nvSpPr>
        <p:spPr bwMode="auto">
          <a:xfrm>
            <a:off x="1606550" y="185261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NO</a:t>
            </a:r>
          </a:p>
        </p:txBody>
      </p:sp>
      <p:sp>
        <p:nvSpPr>
          <p:cNvPr id="70669" name="Text Box 15"/>
          <p:cNvSpPr txBox="1">
            <a:spLocks noChangeArrowheads="1"/>
          </p:cNvSpPr>
          <p:nvPr/>
        </p:nvSpPr>
        <p:spPr bwMode="auto">
          <a:xfrm>
            <a:off x="4349750" y="46101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YES</a:t>
            </a:r>
          </a:p>
        </p:txBody>
      </p:sp>
      <p:sp>
        <p:nvSpPr>
          <p:cNvPr id="70670" name="Text Box 16"/>
          <p:cNvSpPr txBox="1">
            <a:spLocks noChangeArrowheads="1"/>
          </p:cNvSpPr>
          <p:nvPr/>
        </p:nvSpPr>
        <p:spPr bwMode="auto">
          <a:xfrm>
            <a:off x="3206750" y="5357813"/>
            <a:ext cx="914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NO</a:t>
            </a:r>
          </a:p>
        </p:txBody>
      </p:sp>
      <p:sp>
        <p:nvSpPr>
          <p:cNvPr id="70671" name="Text Box 17"/>
          <p:cNvSpPr txBox="1">
            <a:spLocks noChangeArrowheads="1"/>
          </p:cNvSpPr>
          <p:nvPr/>
        </p:nvSpPr>
        <p:spPr bwMode="auto">
          <a:xfrm>
            <a:off x="4197350" y="11811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b="1">
                <a:latin typeface="Comic Sans MS" panose="030F0702030302020204" pitchFamily="66" charset="0"/>
              </a:rPr>
              <a:t>YES</a:t>
            </a:r>
          </a:p>
        </p:txBody>
      </p:sp>
      <p:sp>
        <p:nvSpPr>
          <p:cNvPr id="70672" name="Oval 18"/>
          <p:cNvSpPr>
            <a:spLocks noChangeArrowheads="1"/>
          </p:cNvSpPr>
          <p:nvPr/>
        </p:nvSpPr>
        <p:spPr bwMode="auto">
          <a:xfrm>
            <a:off x="7702550" y="1319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3</a:t>
            </a:r>
          </a:p>
        </p:txBody>
      </p:sp>
      <p:sp>
        <p:nvSpPr>
          <p:cNvPr id="70673" name="Oval 19"/>
          <p:cNvSpPr>
            <a:spLocks noChangeArrowheads="1"/>
          </p:cNvSpPr>
          <p:nvPr/>
        </p:nvSpPr>
        <p:spPr bwMode="auto">
          <a:xfrm>
            <a:off x="4502150" y="3286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1</a:t>
            </a:r>
          </a:p>
        </p:txBody>
      </p:sp>
      <p:sp>
        <p:nvSpPr>
          <p:cNvPr id="70674" name="Oval 20"/>
          <p:cNvSpPr>
            <a:spLocks noChangeArrowheads="1"/>
          </p:cNvSpPr>
          <p:nvPr/>
        </p:nvSpPr>
        <p:spPr bwMode="auto">
          <a:xfrm>
            <a:off x="3587750" y="938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2</a:t>
            </a:r>
          </a:p>
        </p:txBody>
      </p:sp>
      <p:sp>
        <p:nvSpPr>
          <p:cNvPr id="70675" name="Oval 21"/>
          <p:cNvSpPr>
            <a:spLocks noChangeArrowheads="1"/>
          </p:cNvSpPr>
          <p:nvPr/>
        </p:nvSpPr>
        <p:spPr bwMode="auto">
          <a:xfrm>
            <a:off x="4578350" y="21574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4</a:t>
            </a:r>
          </a:p>
        </p:txBody>
      </p:sp>
      <p:sp>
        <p:nvSpPr>
          <p:cNvPr id="70676" name="Oval 22"/>
          <p:cNvSpPr>
            <a:spLocks noChangeArrowheads="1"/>
          </p:cNvSpPr>
          <p:nvPr/>
        </p:nvSpPr>
        <p:spPr bwMode="auto">
          <a:xfrm>
            <a:off x="4654550" y="34528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5</a:t>
            </a:r>
          </a:p>
        </p:txBody>
      </p:sp>
      <p:sp>
        <p:nvSpPr>
          <p:cNvPr id="70677" name="Oval 23"/>
          <p:cNvSpPr>
            <a:spLocks noChangeArrowheads="1"/>
          </p:cNvSpPr>
          <p:nvPr/>
        </p:nvSpPr>
        <p:spPr bwMode="auto">
          <a:xfrm>
            <a:off x="3587750" y="4367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6</a:t>
            </a:r>
          </a:p>
        </p:txBody>
      </p:sp>
      <p:sp>
        <p:nvSpPr>
          <p:cNvPr id="70678" name="Oval 24"/>
          <p:cNvSpPr>
            <a:spLocks noChangeArrowheads="1"/>
          </p:cNvSpPr>
          <p:nvPr/>
        </p:nvSpPr>
        <p:spPr bwMode="auto">
          <a:xfrm>
            <a:off x="7778750" y="4748213"/>
            <a:ext cx="533400" cy="533400"/>
          </a:xfrm>
          <a:prstGeom prst="ellipse">
            <a:avLst/>
          </a:prstGeom>
          <a:solidFill>
            <a:schemeClr val="accent1"/>
          </a:solidFill>
          <a:ln w="12700" cap="sq">
            <a:solidFill>
              <a:schemeClr val="tx1"/>
            </a:solidFill>
            <a:round/>
            <a:headEnd type="none" w="sm" len="sm"/>
            <a:tailEnd type="none" w="sm" len="sm"/>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b="1">
                <a:latin typeface="Comic Sans MS" panose="030F0702030302020204" pitchFamily="66" charset="0"/>
              </a:rPr>
              <a:t>7</a:t>
            </a:r>
          </a:p>
        </p:txBody>
      </p:sp>
      <p:sp>
        <p:nvSpPr>
          <p:cNvPr id="70679" name="Line 25"/>
          <p:cNvSpPr>
            <a:spLocks noChangeShapeType="1"/>
          </p:cNvSpPr>
          <p:nvPr/>
        </p:nvSpPr>
        <p:spPr bwMode="auto">
          <a:xfrm>
            <a:off x="2978150" y="938213"/>
            <a:ext cx="0" cy="381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0" name="Line 26"/>
          <p:cNvSpPr>
            <a:spLocks noChangeShapeType="1"/>
          </p:cNvSpPr>
          <p:nvPr/>
        </p:nvSpPr>
        <p:spPr bwMode="auto">
          <a:xfrm>
            <a:off x="4044950" y="1547813"/>
            <a:ext cx="9144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1" name="Line 27"/>
          <p:cNvSpPr>
            <a:spLocks noChangeShapeType="1"/>
          </p:cNvSpPr>
          <p:nvPr/>
        </p:nvSpPr>
        <p:spPr bwMode="auto">
          <a:xfrm>
            <a:off x="2901950" y="1852613"/>
            <a:ext cx="0" cy="3810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2" name="Line 28"/>
          <p:cNvSpPr>
            <a:spLocks noChangeShapeType="1"/>
          </p:cNvSpPr>
          <p:nvPr/>
        </p:nvSpPr>
        <p:spPr bwMode="auto">
          <a:xfrm>
            <a:off x="2901950" y="2767013"/>
            <a:ext cx="0" cy="609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3" name="Line 29"/>
          <p:cNvSpPr>
            <a:spLocks noChangeShapeType="1"/>
          </p:cNvSpPr>
          <p:nvPr/>
        </p:nvSpPr>
        <p:spPr bwMode="auto">
          <a:xfrm>
            <a:off x="2978150" y="4138613"/>
            <a:ext cx="0" cy="60960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4" name="Line 30"/>
          <p:cNvSpPr>
            <a:spLocks noChangeShapeType="1"/>
          </p:cNvSpPr>
          <p:nvPr/>
        </p:nvSpPr>
        <p:spPr bwMode="auto">
          <a:xfrm>
            <a:off x="4121150" y="4976813"/>
            <a:ext cx="990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5" name="Line 31"/>
          <p:cNvSpPr>
            <a:spLocks noChangeShapeType="1"/>
          </p:cNvSpPr>
          <p:nvPr/>
        </p:nvSpPr>
        <p:spPr bwMode="auto">
          <a:xfrm flipH="1">
            <a:off x="2901950" y="2005013"/>
            <a:ext cx="32766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6" name="Line 32"/>
          <p:cNvSpPr>
            <a:spLocks noChangeShapeType="1"/>
          </p:cNvSpPr>
          <p:nvPr/>
        </p:nvSpPr>
        <p:spPr bwMode="auto">
          <a:xfrm flipV="1">
            <a:off x="6178550" y="1852613"/>
            <a:ext cx="0" cy="15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7" name="Line 33"/>
          <p:cNvSpPr>
            <a:spLocks noChangeShapeType="1"/>
          </p:cNvSpPr>
          <p:nvPr/>
        </p:nvSpPr>
        <p:spPr bwMode="auto">
          <a:xfrm>
            <a:off x="920750" y="633413"/>
            <a:ext cx="762000" cy="0"/>
          </a:xfrm>
          <a:prstGeom prst="line">
            <a:avLst/>
          </a:prstGeom>
          <a:noFill/>
          <a:ln w="381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8" name="Line 34"/>
          <p:cNvSpPr>
            <a:spLocks noChangeShapeType="1"/>
          </p:cNvSpPr>
          <p:nvPr/>
        </p:nvSpPr>
        <p:spPr bwMode="auto">
          <a:xfrm>
            <a:off x="2978150" y="5281613"/>
            <a:ext cx="0" cy="533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89" name="Line 35"/>
          <p:cNvSpPr>
            <a:spLocks noChangeShapeType="1"/>
          </p:cNvSpPr>
          <p:nvPr/>
        </p:nvSpPr>
        <p:spPr bwMode="auto">
          <a:xfrm flipH="1">
            <a:off x="920750" y="5815013"/>
            <a:ext cx="2057400"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70690" name="Line 36"/>
          <p:cNvSpPr>
            <a:spLocks noChangeShapeType="1"/>
          </p:cNvSpPr>
          <p:nvPr/>
        </p:nvSpPr>
        <p:spPr bwMode="auto">
          <a:xfrm>
            <a:off x="920750" y="633413"/>
            <a:ext cx="0" cy="51816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 name="文本框 1"/>
          <p:cNvSpPr txBox="1"/>
          <p:nvPr/>
        </p:nvSpPr>
        <p:spPr>
          <a:xfrm>
            <a:off x="5724128" y="5815013"/>
            <a:ext cx="3419872" cy="1015663"/>
          </a:xfrm>
          <a:prstGeom prst="rect">
            <a:avLst/>
          </a:prstGeom>
          <a:solidFill>
            <a:schemeClr val="accent3">
              <a:lumMod val="85000"/>
            </a:schemeClr>
          </a:solidFill>
          <a:ln w="19050">
            <a:solidFill>
              <a:schemeClr val="accent1"/>
            </a:solidFill>
          </a:ln>
        </p:spPr>
        <p:txBody>
          <a:bodyPr wrap="square" rtlCol="0">
            <a:spAutoFit/>
          </a:bodyPr>
          <a:lstStyle/>
          <a:p>
            <a:r>
              <a:rPr lang="zh-CN" altLang="en-US" sz="2000" b="1" dirty="0">
                <a:solidFill>
                  <a:srgbClr val="0000FF"/>
                </a:solidFill>
              </a:rPr>
              <a:t>结论：一般来说，语句测试使用的测试用例最少，分支测试较多，路径测试最多。</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D976EF-00EC-404E-B9CB-C06AA3DBF701}" type="slidenum">
              <a:rPr kumimoji="0" lang="en-US" altLang="zh-CN" sz="2600" smtClean="0">
                <a:solidFill>
                  <a:schemeClr val="bg1"/>
                </a:solidFill>
              </a:rPr>
              <a:pPr>
                <a:spcBef>
                  <a:spcPct val="0"/>
                </a:spcBef>
                <a:buClrTx/>
                <a:buSzTx/>
                <a:buFontTx/>
                <a:buNone/>
              </a:pPr>
              <a:t>37</a:t>
            </a:fld>
            <a:endParaRPr kumimoji="0" lang="en-US" altLang="zh-CN" sz="2600">
              <a:solidFill>
                <a:schemeClr val="bg1"/>
              </a:solidFill>
            </a:endParaRPr>
          </a:p>
        </p:txBody>
      </p:sp>
      <p:sp>
        <p:nvSpPr>
          <p:cNvPr id="7270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72708"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 supplemental material ( </a:t>
            </a:r>
            <a:r>
              <a:rPr lang="en-US" altLang="zh-CN" sz="3600" b="1" u="sng">
                <a:solidFill>
                  <a:srgbClr val="FF0066"/>
                </a:solidFill>
                <a:sym typeface="Wingdings 2" panose="05020102010507070707" pitchFamily="18" charset="2"/>
              </a:rPr>
              <a:t>*</a:t>
            </a:r>
            <a:r>
              <a:rPr lang="en-US" altLang="zh-CN" sz="3600" b="1">
                <a:sym typeface="Wingdings 2" panose="05020102010507070707" pitchFamily="18" charset="2"/>
              </a:rPr>
              <a:t> </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black box  </a:t>
            </a:r>
          </a:p>
          <a:p>
            <a:pPr eaLnBrk="1" hangingPunct="1">
              <a:buFontTx/>
              <a:buNone/>
            </a:pPr>
            <a:r>
              <a:rPr lang="en-US" altLang="zh-CN" sz="2400" b="1">
                <a:solidFill>
                  <a:schemeClr val="bg2"/>
                </a:solidFill>
                <a:sym typeface="Wingdings 2" panose="05020102010507070707" pitchFamily="18" charset="2"/>
              </a:rPr>
              <a:t>       X: equivalence partitioning </a:t>
            </a:r>
          </a:p>
          <a:p>
            <a:pPr eaLnBrk="1" hangingPunct="1">
              <a:buFontTx/>
              <a:buNone/>
            </a:pPr>
            <a:r>
              <a:rPr lang="en-US" altLang="zh-CN" sz="2400" b="1">
                <a:solidFill>
                  <a:schemeClr val="bg2"/>
                </a:solidFill>
                <a:sym typeface="Wingdings 2" panose="05020102010507070707" pitchFamily="18" charset="2"/>
              </a:rPr>
              <a:t>       Y: boundary value analysis </a:t>
            </a:r>
          </a:p>
          <a:p>
            <a:pPr eaLnBrk="1" hangingPunct="1">
              <a:buFontTx/>
              <a:buNone/>
            </a:pPr>
            <a:r>
              <a:rPr lang="en-US" altLang="zh-CN" sz="2400" b="1">
                <a:solidFill>
                  <a:schemeClr val="bg2"/>
                </a:solidFill>
                <a:sym typeface="Wingdings 2" panose="05020102010507070707" pitchFamily="18" charset="2"/>
              </a:rPr>
              <a:t>       Z: error guessing </a:t>
            </a:r>
          </a:p>
          <a:p>
            <a:pPr eaLnBrk="1" hangingPunct="1">
              <a:buFontTx/>
              <a:buNone/>
            </a:pPr>
            <a:r>
              <a:rPr lang="en-US" altLang="zh-CN" sz="2400" b="1">
                <a:solidFill>
                  <a:schemeClr val="bg2"/>
                </a:solidFill>
                <a:sym typeface="Wingdings 2" panose="05020102010507070707" pitchFamily="18" charset="2"/>
              </a:rPr>
              <a:t>       U: cause-effect diagram </a:t>
            </a:r>
          </a:p>
          <a:p>
            <a:pPr eaLnBrk="1" hangingPunct="1">
              <a:buFontTx/>
              <a:buNone/>
            </a:pPr>
            <a:r>
              <a:rPr lang="en-US" altLang="zh-CN" sz="2400" b="1">
                <a:solidFill>
                  <a:schemeClr val="bg2"/>
                </a:solidFill>
                <a:sym typeface="Wingdings 2" panose="05020102010507070707" pitchFamily="18" charset="2"/>
              </a:rPr>
              <a:t>       example: </a:t>
            </a:r>
          </a:p>
          <a:p>
            <a:pPr eaLnBrk="1" hangingPunct="1">
              <a:buFontTx/>
              <a:buNone/>
            </a:pPr>
            <a:r>
              <a:rPr lang="en-US" altLang="zh-CN" sz="2400" b="1">
                <a:solidFill>
                  <a:schemeClr val="bg2"/>
                </a:solidFill>
                <a:sym typeface="Wingdings 2" panose="05020102010507070707" pitchFamily="18" charset="2"/>
              </a:rPr>
              <a:t>   B: white box </a:t>
            </a:r>
          </a:p>
          <a:p>
            <a:pPr eaLnBrk="1" hangingPunct="1">
              <a:buFontTx/>
              <a:buNone/>
            </a:pPr>
            <a:r>
              <a:rPr lang="en-US" altLang="zh-CN" sz="2400" b="1">
                <a:solidFill>
                  <a:schemeClr val="bg2"/>
                </a:solidFill>
                <a:sym typeface="Wingdings 2" panose="05020102010507070707" pitchFamily="18" charset="2"/>
              </a:rPr>
              <a:t>       X: 4 logical coverage methods : </a:t>
            </a:r>
          </a:p>
          <a:p>
            <a:pPr eaLnBrk="1" hangingPunct="1">
              <a:buFontTx/>
              <a:buNone/>
            </a:pPr>
            <a:r>
              <a:rPr lang="en-US" altLang="zh-CN" sz="2400" b="1">
                <a:solidFill>
                  <a:schemeClr val="bg2"/>
                </a:solidFill>
                <a:sym typeface="Wingdings 2" panose="05020102010507070707" pitchFamily="18" charset="2"/>
              </a:rPr>
              <a:t>            statement, branch, condition, </a:t>
            </a:r>
          </a:p>
          <a:p>
            <a:pPr eaLnBrk="1" hangingPunct="1">
              <a:buFontTx/>
              <a:buNone/>
            </a:pPr>
            <a:r>
              <a:rPr lang="en-US" altLang="zh-CN" sz="2400" b="1">
                <a:solidFill>
                  <a:schemeClr val="bg2"/>
                </a:solidFill>
                <a:sym typeface="Wingdings 2" panose="05020102010507070707" pitchFamily="18" charset="2"/>
              </a:rPr>
              <a:t>            condition combination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0ADB63-2BBA-44E3-B3F0-C7A6336730D7}" type="slidenum">
              <a:rPr kumimoji="0" lang="en-US" altLang="zh-CN" sz="2600" smtClean="0">
                <a:solidFill>
                  <a:schemeClr val="bg1"/>
                </a:solidFill>
              </a:rPr>
              <a:pPr>
                <a:spcBef>
                  <a:spcPct val="0"/>
                </a:spcBef>
                <a:buClrTx/>
                <a:buSzTx/>
                <a:buFontTx/>
                <a:buNone/>
              </a:pPr>
              <a:t>38</a:t>
            </a:fld>
            <a:endParaRPr kumimoji="0" lang="en-US" altLang="zh-CN" sz="2600">
              <a:solidFill>
                <a:schemeClr val="bg1"/>
              </a:solidFill>
            </a:endParaRPr>
          </a:p>
        </p:txBody>
      </p:sp>
      <p:sp>
        <p:nvSpPr>
          <p:cNvPr id="7475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7475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t>       Y: 3 path coverage  methods</a:t>
            </a:r>
          </a:p>
          <a:p>
            <a:pPr eaLnBrk="1" hangingPunct="1">
              <a:buFontTx/>
              <a:buNone/>
            </a:pPr>
            <a:r>
              <a:rPr lang="en-US" altLang="zh-CN" sz="2400" b="1"/>
              <a:t>            node: </a:t>
            </a:r>
          </a:p>
          <a:p>
            <a:pPr eaLnBrk="1" hangingPunct="1">
              <a:buFontTx/>
              <a:buNone/>
            </a:pPr>
            <a:r>
              <a:rPr lang="en-US" altLang="zh-CN" sz="2400" b="1"/>
              <a:t>            edge: </a:t>
            </a:r>
          </a:p>
          <a:p>
            <a:pPr eaLnBrk="1" hangingPunct="1">
              <a:buFontTx/>
              <a:buNone/>
            </a:pPr>
            <a:r>
              <a:rPr lang="en-US" altLang="zh-CN" sz="2400" b="1"/>
              <a:t>            path: </a:t>
            </a:r>
          </a:p>
          <a:p>
            <a:pPr eaLnBrk="1" hangingPunct="1">
              <a:buFontTx/>
              <a:buNone/>
            </a:pPr>
            <a:r>
              <a:rPr lang="en-US" altLang="zh-CN" sz="2400" b="1"/>
              <a:t>       Z: the difference between logical coverage and </a:t>
            </a:r>
          </a:p>
          <a:p>
            <a:pPr eaLnBrk="1" hangingPunct="1">
              <a:buFontTx/>
              <a:buNone/>
            </a:pPr>
            <a:r>
              <a:rPr lang="en-US" altLang="zh-CN" sz="2400" b="1"/>
              <a:t>           path coverage </a:t>
            </a:r>
          </a:p>
          <a:p>
            <a:pPr eaLnBrk="1" hangingPunct="1">
              <a:buFontTx/>
              <a:buNone/>
            </a:pPr>
            <a:r>
              <a:rPr lang="en-US" altLang="zh-CN" sz="2400" b="1"/>
              <a:t>   C: example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136CD8-EE96-4C10-AD0A-CA3C2D83D10A}" type="slidenum">
              <a:rPr kumimoji="0" lang="en-US" altLang="zh-CN" sz="2600" smtClean="0">
                <a:solidFill>
                  <a:schemeClr val="bg1"/>
                </a:solidFill>
              </a:rPr>
              <a:pPr>
                <a:spcBef>
                  <a:spcPct val="0"/>
                </a:spcBef>
                <a:buClrTx/>
                <a:buSzTx/>
                <a:buFontTx/>
                <a:buNone/>
              </a:pPr>
              <a:t>39</a:t>
            </a:fld>
            <a:endParaRPr kumimoji="0" lang="en-US" altLang="zh-CN" sz="2600">
              <a:solidFill>
                <a:schemeClr val="bg1"/>
              </a:solidFill>
            </a:endParaRPr>
          </a:p>
        </p:txBody>
      </p:sp>
      <p:sp>
        <p:nvSpPr>
          <p:cNvPr id="76803" name="Rectangle 2"/>
          <p:cNvSpPr>
            <a:spLocks noGrp="1" noChangeArrowheads="1"/>
          </p:cNvSpPr>
          <p:nvPr>
            <p:ph type="title" idx="4294967295"/>
          </p:nvPr>
        </p:nvSpPr>
        <p:spPr>
          <a:xfrm>
            <a:off x="828675" y="1844675"/>
            <a:ext cx="7991475" cy="814388"/>
          </a:xfrm>
        </p:spPr>
        <p:txBody>
          <a:bodyPr lIns="0" tIns="0" rIns="0" bIns="0" anchor="ctr"/>
          <a:lstStyle/>
          <a:p>
            <a:pPr eaLnBrk="1" hangingPunct="1"/>
            <a:r>
              <a:rPr lang="en-US" altLang="zh-CN" sz="2800"/>
              <a:t>Sidebar 8.4 </a:t>
            </a:r>
            <a:br>
              <a:rPr lang="en-US" altLang="zh-CN" sz="2800"/>
            </a:br>
            <a:r>
              <a:rPr lang="en-US" altLang="zh-CN" sz="2800"/>
              <a:t>Fault Discovery Efficiency at Contel IPC</a:t>
            </a:r>
          </a:p>
        </p:txBody>
      </p:sp>
      <p:sp>
        <p:nvSpPr>
          <p:cNvPr id="76804" name="Rectangle 3"/>
          <p:cNvSpPr>
            <a:spLocks noGrp="1" noChangeArrowheads="1"/>
          </p:cNvSpPr>
          <p:nvPr>
            <p:ph type="body" idx="4294967295"/>
          </p:nvPr>
        </p:nvSpPr>
        <p:spPr>
          <a:xfrm>
            <a:off x="914400" y="2922588"/>
            <a:ext cx="8001000" cy="3530600"/>
          </a:xfrm>
        </p:spPr>
        <p:txBody>
          <a:bodyPr lIns="0" tIns="0" rIns="0" bIns="0"/>
          <a:lstStyle/>
          <a:p>
            <a:pPr marL="330200" indent="-330200" defTabSz="457200" eaLnBrk="1" hangingPunct="1"/>
            <a:r>
              <a:rPr lang="en-US" altLang="zh-CN" dirty="0"/>
              <a:t>17.3% during inspections of the system design</a:t>
            </a:r>
          </a:p>
          <a:p>
            <a:pPr marL="330200" indent="-330200" defTabSz="457200" eaLnBrk="1" hangingPunct="1"/>
            <a:r>
              <a:rPr lang="en-US" altLang="zh-CN" dirty="0"/>
              <a:t>19.1% during component design inspection</a:t>
            </a:r>
          </a:p>
          <a:p>
            <a:pPr marL="330200" indent="-330200" defTabSz="457200" eaLnBrk="1" hangingPunct="1"/>
            <a:r>
              <a:rPr lang="en-US" altLang="zh-CN" b="1" u="sng" dirty="0">
                <a:solidFill>
                  <a:srgbClr val="0000FF"/>
                </a:solidFill>
              </a:rPr>
              <a:t>15.1% during code inspection</a:t>
            </a:r>
          </a:p>
          <a:p>
            <a:pPr marL="330200" indent="-330200" defTabSz="457200" eaLnBrk="1" hangingPunct="1"/>
            <a:r>
              <a:rPr lang="en-US" altLang="zh-CN" b="1" u="sng" dirty="0">
                <a:solidFill>
                  <a:srgbClr val="0000FF"/>
                </a:solidFill>
              </a:rPr>
              <a:t>29.4% during integration testing</a:t>
            </a:r>
          </a:p>
          <a:p>
            <a:pPr marL="330200" indent="-330200" defTabSz="457200" eaLnBrk="1" hangingPunct="1"/>
            <a:r>
              <a:rPr lang="en-US" altLang="zh-CN" dirty="0"/>
              <a:t>16.6% during system and regression testing</a:t>
            </a:r>
          </a:p>
          <a:p>
            <a:pPr marL="330200" indent="-330200" defTabSz="457200" eaLnBrk="1" hangingPunct="1"/>
            <a:r>
              <a:rPr lang="en-US" altLang="zh-CN" dirty="0">
                <a:solidFill>
                  <a:srgbClr val="00B050"/>
                </a:solidFill>
              </a:rPr>
              <a:t>0.1% after the system was placed in the field</a:t>
            </a:r>
          </a:p>
          <a:p>
            <a:pPr marL="330200" indent="-330200" defTabSz="457200" eaLnBrk="1" hangingPunct="1">
              <a:buFontTx/>
              <a:buNone/>
            </a:pPr>
            <a:r>
              <a:rPr lang="en-US" altLang="zh-CN" dirty="0">
                <a:solidFill>
                  <a:srgbClr val="00B050"/>
                </a:solidFill>
              </a:rPr>
              <a:t>    </a:t>
            </a:r>
            <a:r>
              <a:rPr lang="zh-CN" altLang="en-US" dirty="0">
                <a:solidFill>
                  <a:srgbClr val="00B050"/>
                </a:solidFill>
              </a:rPr>
              <a:t>（系统实际运行之后的故障检出率应该很少。）</a:t>
            </a:r>
            <a:endParaRPr lang="en-US" altLang="zh-CN" dirty="0">
              <a:solidFill>
                <a:srgbClr val="00B050"/>
              </a:solidFill>
            </a:endParaRPr>
          </a:p>
        </p:txBody>
      </p:sp>
      <p:sp>
        <p:nvSpPr>
          <p:cNvPr id="76805" name="Rectangle 4"/>
          <p:cNvSpPr>
            <a:spLocks noChangeArrowheads="1"/>
          </p:cNvSpPr>
          <p:nvPr/>
        </p:nvSpPr>
        <p:spPr bwMode="auto">
          <a:xfrm>
            <a:off x="914400" y="381000"/>
            <a:ext cx="8001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0"/>
              </a:spcBef>
              <a:buClrTx/>
              <a:buSzTx/>
              <a:buFontTx/>
              <a:buNone/>
            </a:pPr>
            <a:r>
              <a:rPr lang="en-US" altLang="zh-CN" sz="3200" b="1">
                <a:solidFill>
                  <a:schemeClr val="tx2"/>
                </a:solidFill>
              </a:rPr>
              <a:t>     Chapter 8  Testing the Programs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74795A7-53B9-45FA-B78F-FE45264BEDC1}" type="slidenum">
              <a:rPr kumimoji="0" lang="en-US" altLang="zh-CN" sz="2600" smtClean="0">
                <a:solidFill>
                  <a:schemeClr val="bg1"/>
                </a:solidFill>
              </a:rPr>
              <a:pPr>
                <a:spcBef>
                  <a:spcPct val="0"/>
                </a:spcBef>
                <a:buClrTx/>
                <a:buSzTx/>
                <a:buFontTx/>
                <a:buNone/>
              </a:pPr>
              <a:t>4</a:t>
            </a:fld>
            <a:endParaRPr kumimoji="0" lang="en-US" altLang="zh-CN" sz="2600">
              <a:solidFill>
                <a:schemeClr val="bg1"/>
              </a:solidFill>
            </a:endParaRPr>
          </a:p>
        </p:txBody>
      </p:sp>
      <p:sp>
        <p:nvSpPr>
          <p:cNvPr id="1024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02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failure</a:t>
            </a:r>
            <a:r>
              <a:rPr lang="en-US" altLang="zh-CN" sz="2400" b="1" dirty="0">
                <a:solidFill>
                  <a:schemeClr val="bg2"/>
                </a:solidFill>
                <a:sym typeface="Wingdings 2" panose="05020102010507070707" pitchFamily="18" charset="2"/>
              </a:rPr>
              <a:t>:                             </a:t>
            </a:r>
            <a:r>
              <a:rPr lang="en-US" altLang="zh-CN" sz="3200" b="1" baseline="-40000" dirty="0">
                <a:solidFill>
                  <a:schemeClr val="bg2"/>
                </a:solidFill>
                <a:sym typeface="Wingdings 2" panose="05020102010507070707" pitchFamily="18" charset="2"/>
              </a:rPr>
              <a:t>correspondent</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definition: the software        X           the requirement </a:t>
            </a:r>
          </a:p>
          <a:p>
            <a:pPr eaLnBrk="1" hangingPunct="1">
              <a:lnSpc>
                <a:spcPct val="95000"/>
              </a:lnSpc>
              <a:spcBef>
                <a:spcPct val="0"/>
              </a:spcBef>
              <a:buFontTx/>
              <a:buNone/>
            </a:pPr>
            <a:r>
              <a:rPr lang="en-US" altLang="zh-CN" sz="2400" b="1" dirty="0">
                <a:solidFill>
                  <a:schemeClr val="bg2"/>
                </a:solidFill>
                <a:sym typeface="Wingdings 2" panose="05020102010507070707" pitchFamily="18" charset="2"/>
              </a:rPr>
              <a:t>                              does              </a:t>
            </a:r>
            <a:r>
              <a:rPr lang="en-US" altLang="zh-CN" sz="3200" b="1" dirty="0">
                <a:solidFill>
                  <a:schemeClr val="bg2"/>
                </a:solidFill>
                <a:sym typeface="Wingdings 2" panose="05020102010507070707" pitchFamily="18" charset="2"/>
              </a:rPr>
              <a:t> </a:t>
            </a:r>
            <a:r>
              <a:rPr lang="en-US" altLang="zh-CN" sz="3200" b="1" baseline="40000" dirty="0">
                <a:solidFill>
                  <a:schemeClr val="bg2"/>
                </a:solidFill>
                <a:sym typeface="Wingdings 2" panose="05020102010507070707" pitchFamily="18" charset="2"/>
              </a:rPr>
              <a:t>with</a:t>
            </a:r>
            <a:r>
              <a:rPr lang="en-US" altLang="zh-CN" sz="32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describe </a:t>
            </a:r>
          </a:p>
          <a:p>
            <a:pPr eaLnBrk="1" hangingPunct="1">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（软件的动作与需求描述的不相符，称之为失败</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或失效</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B: example: (P401-s1)</a:t>
            </a:r>
          </a:p>
          <a:p>
            <a:pPr eaLnBrk="1" hangingPunct="1">
              <a:buFontTx/>
              <a:buNone/>
            </a:pPr>
            <a:r>
              <a:rPr lang="en-US" altLang="zh-CN" sz="2400" b="1" dirty="0">
                <a:solidFill>
                  <a:schemeClr val="bg2"/>
                </a:solidFill>
                <a:sym typeface="Wingdings 2" panose="05020102010507070707" pitchFamily="18" charset="2"/>
              </a:rPr>
              <a:t>   C: cause of failure: (P402-5 dots ) </a:t>
            </a:r>
          </a:p>
          <a:p>
            <a:pPr lvl="1" eaLnBrk="1" hangingPunct="1"/>
            <a:r>
              <a:rPr lang="en-US" altLang="zh-CN" sz="2000" b="1" dirty="0"/>
              <a:t>Wrong requirement:  not what the customer wants</a:t>
            </a:r>
          </a:p>
          <a:p>
            <a:pPr lvl="1" eaLnBrk="1" hangingPunct="1"/>
            <a:r>
              <a:rPr lang="en-US" altLang="zh-CN" sz="2000" b="1" dirty="0"/>
              <a:t>Missing requirement</a:t>
            </a:r>
            <a:r>
              <a:rPr lang="zh-CN" altLang="en-US" sz="2000" b="1" dirty="0"/>
              <a:t>：缺失若干事件处理逻辑。</a:t>
            </a:r>
            <a:endParaRPr lang="en-US" altLang="zh-CN" sz="2000" b="1" dirty="0"/>
          </a:p>
          <a:p>
            <a:pPr lvl="1" eaLnBrk="1" hangingPunct="1"/>
            <a:r>
              <a:rPr lang="en-US" altLang="zh-CN" sz="2000" b="1" dirty="0"/>
              <a:t>Requirement impossible to implement</a:t>
            </a:r>
            <a:r>
              <a:rPr lang="zh-CN" altLang="en-US" sz="2000" b="1" dirty="0"/>
              <a:t>：软件需求无法实现。</a:t>
            </a:r>
            <a:endParaRPr lang="en-US" altLang="zh-CN" sz="2000" b="1" dirty="0"/>
          </a:p>
          <a:p>
            <a:pPr lvl="1" eaLnBrk="1" hangingPunct="1"/>
            <a:r>
              <a:rPr lang="en-US" altLang="zh-CN" sz="2000" b="1" dirty="0"/>
              <a:t>Faulty design</a:t>
            </a:r>
            <a:r>
              <a:rPr lang="zh-CN" altLang="en-US" sz="2000" b="1" dirty="0"/>
              <a:t>：曲解需求、设计本身问题等。</a:t>
            </a:r>
            <a:endParaRPr lang="en-US" altLang="zh-CN" sz="2000" b="1" dirty="0"/>
          </a:p>
          <a:p>
            <a:pPr lvl="1" eaLnBrk="1" hangingPunct="1"/>
            <a:r>
              <a:rPr lang="en-US" altLang="zh-CN" sz="2000" b="1" dirty="0"/>
              <a:t>Faulty code</a:t>
            </a:r>
            <a:r>
              <a:rPr lang="zh-CN" altLang="en-US" sz="2000" b="1" dirty="0"/>
              <a:t>：代码在某些条件下有运行隐患。</a:t>
            </a:r>
            <a:endParaRPr lang="en-US" altLang="zh-CN" sz="2000" b="1" dirty="0"/>
          </a:p>
          <a:p>
            <a:pPr lvl="1" eaLnBrk="1" hangingPunct="1"/>
            <a:r>
              <a:rPr lang="en-US" altLang="zh-CN" sz="2000" b="1" dirty="0"/>
              <a:t>Improperly implemented design </a:t>
            </a:r>
            <a:r>
              <a:rPr lang="zh-CN" altLang="en-US" sz="2000" b="1" dirty="0"/>
              <a:t>（将设计予以实现时方法不当）</a:t>
            </a:r>
            <a:endParaRPr lang="en-US" altLang="zh-CN" sz="2000" b="1" dirty="0">
              <a:solidFill>
                <a:schemeClr val="bg2"/>
              </a:solidFill>
              <a:sym typeface="Wingdings 2" panose="05020102010507070707" pitchFamily="18" charset="2"/>
            </a:endParaRPr>
          </a:p>
        </p:txBody>
      </p:sp>
      <p:sp>
        <p:nvSpPr>
          <p:cNvPr id="10245" name="Line 6"/>
          <p:cNvSpPr>
            <a:spLocks noChangeShapeType="1"/>
          </p:cNvSpPr>
          <p:nvPr/>
        </p:nvSpPr>
        <p:spPr bwMode="auto">
          <a:xfrm>
            <a:off x="4924425" y="2438400"/>
            <a:ext cx="14478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A4CA37B-A35C-4D47-AC63-8F50024C519F}" type="slidenum">
              <a:rPr kumimoji="0" lang="en-US" altLang="zh-CN" sz="2600" smtClean="0">
                <a:solidFill>
                  <a:schemeClr val="bg1"/>
                </a:solidFill>
              </a:rPr>
              <a:pPr>
                <a:spcBef>
                  <a:spcPct val="0"/>
                </a:spcBef>
                <a:buClrTx/>
                <a:buSzTx/>
                <a:buFontTx/>
                <a:buNone/>
              </a:pPr>
              <a:t>40</a:t>
            </a:fld>
            <a:endParaRPr kumimoji="0" lang="en-US" altLang="zh-CN" sz="2600">
              <a:solidFill>
                <a:schemeClr val="bg1"/>
              </a:solidFill>
            </a:endParaRPr>
          </a:p>
        </p:txBody>
      </p:sp>
      <p:sp>
        <p:nvSpPr>
          <p:cNvPr id="7885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7885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a:t>8.4 Integration Testing</a:t>
            </a:r>
            <a:r>
              <a:rPr lang="zh-CN" altLang="en-US" b="1" dirty="0"/>
              <a:t>（集成测试）  </a:t>
            </a:r>
          </a:p>
          <a:p>
            <a:pPr eaLnBrk="1" hangingPunct="1">
              <a:lnSpc>
                <a:spcPct val="90000"/>
              </a:lnSpc>
              <a:buFontTx/>
              <a:buNone/>
            </a:pPr>
            <a:r>
              <a:rPr lang="zh-CN" altLang="en-US" sz="2400" b="1" dirty="0"/>
              <a:t>   </a:t>
            </a:r>
            <a:r>
              <a:rPr lang="en-US" altLang="zh-CN" sz="2400" b="1" dirty="0"/>
              <a:t>A:goal----</a:t>
            </a:r>
            <a:r>
              <a:rPr lang="en-US" altLang="zh-CN" sz="2400" b="1" dirty="0">
                <a:solidFill>
                  <a:srgbClr val="0000FF"/>
                </a:solidFill>
              </a:rPr>
              <a:t>working system</a:t>
            </a:r>
            <a:r>
              <a:rPr lang="en-US" altLang="zh-CN" sz="2400" b="1" dirty="0"/>
              <a:t>(can perform basic functions)</a:t>
            </a:r>
          </a:p>
          <a:p>
            <a:pPr eaLnBrk="1" hangingPunct="1">
              <a:lnSpc>
                <a:spcPct val="90000"/>
              </a:lnSpc>
              <a:buFontTx/>
              <a:buNone/>
            </a:pPr>
            <a:r>
              <a:rPr lang="en-US" altLang="zh-CN" sz="2400" b="1" dirty="0"/>
              <a:t>   B: focus on: </a:t>
            </a:r>
            <a:r>
              <a:rPr lang="en-US" altLang="zh-CN" sz="2400" b="1" u="sng" dirty="0">
                <a:solidFill>
                  <a:srgbClr val="0000FF"/>
                </a:solidFill>
              </a:rPr>
              <a:t>importance</a:t>
            </a:r>
            <a:r>
              <a:rPr lang="en-US" altLang="zh-CN" sz="2400" b="1" dirty="0"/>
              <a:t> of the way/</a:t>
            </a:r>
            <a:r>
              <a:rPr lang="en-US" altLang="zh-CN" sz="2400" b="1" u="sng" dirty="0">
                <a:solidFill>
                  <a:srgbClr val="0000FF"/>
                </a:solidFill>
              </a:rPr>
              <a:t>strategy</a:t>
            </a:r>
            <a:r>
              <a:rPr lang="en-US" altLang="zh-CN" sz="2400" b="1" dirty="0"/>
              <a:t>/plan of </a:t>
            </a:r>
          </a:p>
          <a:p>
            <a:pPr eaLnBrk="1" hangingPunct="1">
              <a:lnSpc>
                <a:spcPct val="90000"/>
              </a:lnSpc>
              <a:buFontTx/>
              <a:buNone/>
            </a:pPr>
            <a:r>
              <a:rPr lang="en-US" altLang="zh-CN" sz="2400" b="1" dirty="0"/>
              <a:t>                         combining and testing the components </a:t>
            </a:r>
          </a:p>
          <a:p>
            <a:pPr eaLnBrk="1" hangingPunct="1">
              <a:lnSpc>
                <a:spcPct val="90000"/>
              </a:lnSpc>
              <a:buFontTx/>
              <a:buNone/>
            </a:pPr>
            <a:r>
              <a:rPr lang="en-US" altLang="zh-CN" sz="2400" b="1" dirty="0"/>
              <a:t>       w: when a failure occurs, we should have some idea </a:t>
            </a:r>
          </a:p>
          <a:p>
            <a:pPr eaLnBrk="1" hangingPunct="1">
              <a:lnSpc>
                <a:spcPct val="90000"/>
              </a:lnSpc>
              <a:buFontTx/>
              <a:buNone/>
            </a:pPr>
            <a:r>
              <a:rPr lang="en-US" altLang="zh-CN" sz="2400" b="1" dirty="0"/>
              <a:t>            to guess what the reason is by the way of units</a:t>
            </a:r>
          </a:p>
          <a:p>
            <a:pPr eaLnBrk="1" hangingPunct="1">
              <a:lnSpc>
                <a:spcPct val="90000"/>
              </a:lnSpc>
              <a:buFontTx/>
              <a:buNone/>
            </a:pPr>
            <a:r>
              <a:rPr lang="en-US" altLang="zh-CN" sz="2400" b="1" dirty="0"/>
              <a:t>            integration.</a:t>
            </a:r>
          </a:p>
          <a:p>
            <a:pPr eaLnBrk="1" hangingPunct="1">
              <a:lnSpc>
                <a:spcPct val="90000"/>
              </a:lnSpc>
              <a:buFontTx/>
              <a:buNone/>
            </a:pPr>
            <a:r>
              <a:rPr lang="en-US" altLang="zh-CN" sz="2400" b="1" dirty="0"/>
              <a:t>       X: the strategy affects the  integration time and the </a:t>
            </a:r>
          </a:p>
          <a:p>
            <a:pPr eaLnBrk="1" hangingPunct="1">
              <a:lnSpc>
                <a:spcPct val="90000"/>
              </a:lnSpc>
              <a:buFontTx/>
              <a:buNone/>
            </a:pPr>
            <a:r>
              <a:rPr lang="en-US" altLang="zh-CN" sz="2400" b="1" dirty="0"/>
              <a:t>            order of coding </a:t>
            </a:r>
          </a:p>
          <a:p>
            <a:pPr eaLnBrk="1" hangingPunct="1">
              <a:lnSpc>
                <a:spcPct val="90000"/>
              </a:lnSpc>
              <a:buFontTx/>
              <a:buNone/>
            </a:pPr>
            <a:r>
              <a:rPr lang="en-US" altLang="zh-CN" sz="2400" b="1" dirty="0"/>
              <a:t>       Y: influence to the choice of test cases </a:t>
            </a:r>
          </a:p>
          <a:p>
            <a:pPr eaLnBrk="1" hangingPunct="1">
              <a:lnSpc>
                <a:spcPct val="90000"/>
              </a:lnSpc>
              <a:buFontTx/>
              <a:buNone/>
            </a:pPr>
            <a:r>
              <a:rPr lang="en-US" altLang="zh-CN" sz="2400" b="1" dirty="0"/>
              <a:t>       Z: influence to the cost and thoroughness of the </a:t>
            </a:r>
          </a:p>
          <a:p>
            <a:pPr eaLnBrk="1" hangingPunct="1">
              <a:lnSpc>
                <a:spcPct val="90000"/>
              </a:lnSpc>
              <a:buFontTx/>
              <a:buNone/>
            </a:pPr>
            <a:r>
              <a:rPr lang="en-US" altLang="zh-CN" sz="2400" b="1" dirty="0"/>
              <a:t>            testing  </a:t>
            </a:r>
          </a:p>
        </p:txBody>
      </p:sp>
      <p:sp>
        <p:nvSpPr>
          <p:cNvPr id="2" name="文本框 1"/>
          <p:cNvSpPr txBox="1"/>
          <p:nvPr/>
        </p:nvSpPr>
        <p:spPr>
          <a:xfrm>
            <a:off x="84138" y="3083476"/>
            <a:ext cx="1175494" cy="1569660"/>
          </a:xfrm>
          <a:prstGeom prst="rect">
            <a:avLst/>
          </a:prstGeom>
          <a:noFill/>
          <a:ln w="22225">
            <a:solidFill>
              <a:srgbClr val="002060"/>
            </a:solidFill>
          </a:ln>
        </p:spPr>
        <p:txBody>
          <a:bodyPr wrap="square" rtlCol="0">
            <a:spAutoFit/>
          </a:bodyPr>
          <a:lstStyle/>
          <a:p>
            <a:r>
              <a:rPr lang="zh-CN" altLang="en-US" b="1" dirty="0"/>
              <a:t>知道此时组长有多紧张吗？</a:t>
            </a:r>
          </a:p>
        </p:txBody>
      </p:sp>
      <p:cxnSp>
        <p:nvCxnSpPr>
          <p:cNvPr id="4" name="直接箭头连接符 3"/>
          <p:cNvCxnSpPr/>
          <p:nvPr/>
        </p:nvCxnSpPr>
        <p:spPr bwMode="auto">
          <a:xfrm>
            <a:off x="1259632" y="3212976"/>
            <a:ext cx="2016224" cy="288032"/>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593637-6F88-4800-B632-A3A8ADF1179B}" type="slidenum">
              <a:rPr kumimoji="0" lang="en-US" altLang="zh-CN" sz="2600" smtClean="0">
                <a:solidFill>
                  <a:schemeClr val="bg1"/>
                </a:solidFill>
              </a:rPr>
              <a:pPr>
                <a:spcBef>
                  <a:spcPct val="0"/>
                </a:spcBef>
                <a:buClrTx/>
                <a:buSzTx/>
                <a:buFontTx/>
                <a:buNone/>
              </a:pPr>
              <a:t>41</a:t>
            </a:fld>
            <a:endParaRPr kumimoji="0" lang="en-US" altLang="zh-CN" sz="2600">
              <a:solidFill>
                <a:schemeClr val="bg1"/>
              </a:solidFill>
            </a:endParaRPr>
          </a:p>
        </p:txBody>
      </p:sp>
      <p:sp>
        <p:nvSpPr>
          <p:cNvPr id="8089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0900" name="Rectangle 3"/>
          <p:cNvSpPr>
            <a:spLocks noGrp="1" noChangeArrowheads="1"/>
          </p:cNvSpPr>
          <p:nvPr>
            <p:ph type="body" idx="1"/>
          </p:nvPr>
        </p:nvSpPr>
        <p:spPr>
          <a:xfrm>
            <a:off x="762000" y="1700808"/>
            <a:ext cx="8382000" cy="5157192"/>
          </a:xfrm>
        </p:spPr>
        <p:txBody>
          <a:bodyPr/>
          <a:lstStyle/>
          <a:p>
            <a:pPr eaLnBrk="1" hangingPunct="1">
              <a:buFontTx/>
              <a:buNone/>
            </a:pPr>
            <a:r>
              <a:rPr lang="en-US" altLang="zh-CN" b="1" dirty="0"/>
              <a:t>1. </a:t>
            </a:r>
            <a:r>
              <a:rPr lang="en-US" altLang="zh-CN" b="1" dirty="0">
                <a:solidFill>
                  <a:srgbClr val="FF0066"/>
                </a:solidFill>
              </a:rPr>
              <a:t>Bottom-Up Integration</a:t>
            </a:r>
            <a:r>
              <a:rPr lang="zh-CN" altLang="en-US" b="1" dirty="0"/>
              <a:t>（由底向上集成测试） </a:t>
            </a:r>
          </a:p>
          <a:p>
            <a:pPr eaLnBrk="1" hangingPunct="1">
              <a:buFontTx/>
              <a:buNone/>
            </a:pPr>
            <a:r>
              <a:rPr lang="zh-CN" altLang="en-US" sz="2000" b="1" dirty="0"/>
              <a:t> </a:t>
            </a:r>
            <a:r>
              <a:rPr lang="zh-CN" altLang="en-US" sz="2000" b="1" dirty="0">
                <a:solidFill>
                  <a:schemeClr val="bg2"/>
                </a:solidFill>
                <a:sym typeface="Wingdings 2" panose="05020102010507070707" pitchFamily="18" charset="2"/>
              </a:rPr>
              <a:t> </a:t>
            </a:r>
            <a:r>
              <a:rPr lang="en-US" altLang="zh-CN" sz="2000" b="1" dirty="0">
                <a:solidFill>
                  <a:srgbClr val="FF0066"/>
                </a:solidFill>
                <a:sym typeface="Wingdings 2" panose="05020102010507070707" pitchFamily="18" charset="2"/>
              </a:rPr>
              <a:t>meaning</a:t>
            </a:r>
            <a:r>
              <a:rPr lang="en-US" altLang="zh-CN" sz="2000" b="1" dirty="0">
                <a:solidFill>
                  <a:schemeClr val="bg2"/>
                </a:solidFill>
                <a:sym typeface="Wingdings 2" panose="05020102010507070707" pitchFamily="18" charset="2"/>
              </a:rPr>
              <a:t>: (P426)</a:t>
            </a:r>
            <a:r>
              <a:rPr lang="zh-CN" altLang="en-US" sz="2000" b="1" dirty="0">
                <a:solidFill>
                  <a:schemeClr val="bg2"/>
                </a:solidFill>
                <a:sym typeface="Wingdings 2" panose="05020102010507070707" pitchFamily="18" charset="2"/>
              </a:rPr>
              <a:t>从模块结构图的最低层开始，由下而上按调用关系逐步添加新模块，组成子系统并分别测试，直到全部模块组装完毕。</a:t>
            </a:r>
            <a:endParaRPr lang="en-US" altLang="zh-CN" sz="20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example: </a:t>
            </a:r>
          </a:p>
          <a:p>
            <a:pPr eaLnBrk="1" hangingPunct="1">
              <a:buFontTx/>
              <a:buNone/>
            </a:pPr>
            <a:r>
              <a:rPr lang="en-US" altLang="zh-CN" sz="2400" b="1" dirty="0">
                <a:solidFill>
                  <a:schemeClr val="bg2"/>
                </a:solidFill>
                <a:sym typeface="Wingdings 2" panose="05020102010507070707" pitchFamily="18" charset="2"/>
              </a:rPr>
              <a:t>   A: </a:t>
            </a:r>
            <a:r>
              <a:rPr lang="en-US" altLang="zh-CN" sz="2000" b="1" u="sng" dirty="0">
                <a:solidFill>
                  <a:srgbClr val="FF0066"/>
                </a:solidFill>
                <a:sym typeface="Wingdings 2" panose="05020102010507070707" pitchFamily="18" charset="2"/>
              </a:rPr>
              <a:t>component </a:t>
            </a:r>
            <a:r>
              <a:rPr lang="en-US" altLang="zh-CN" sz="2000" b="1" u="sng" dirty="0">
                <a:solidFill>
                  <a:srgbClr val="0000FF"/>
                </a:solidFill>
                <a:sym typeface="Wingdings 2" panose="05020102010507070707" pitchFamily="18" charset="2"/>
              </a:rPr>
              <a:t>d</a:t>
            </a:r>
            <a:r>
              <a:rPr lang="en-US" altLang="zh-CN" sz="2000" b="1" u="sng" dirty="0">
                <a:solidFill>
                  <a:srgbClr val="FF0066"/>
                </a:solidFill>
                <a:sym typeface="Wingdings 2" panose="05020102010507070707" pitchFamily="18" charset="2"/>
              </a:rPr>
              <a:t>river (</a:t>
            </a:r>
            <a:r>
              <a:rPr lang="zh-CN" altLang="en-US" sz="2000" b="1" u="sng" dirty="0">
                <a:solidFill>
                  <a:srgbClr val="FF0066"/>
                </a:solidFill>
                <a:sym typeface="Wingdings 2" panose="05020102010507070707" pitchFamily="18" charset="2"/>
              </a:rPr>
              <a:t>驱动模块</a:t>
            </a:r>
            <a:r>
              <a:rPr lang="en-US" altLang="zh-CN" sz="2000" b="1" u="sng" dirty="0">
                <a:solidFill>
                  <a:srgbClr val="FF0066"/>
                </a:solidFill>
                <a:sym typeface="Wingdings 2" panose="05020102010507070707" pitchFamily="18" charset="2"/>
              </a:rPr>
              <a:t>: </a:t>
            </a:r>
            <a:r>
              <a:rPr lang="zh-CN" altLang="en-US" sz="2000" b="1" u="sng" dirty="0">
                <a:solidFill>
                  <a:srgbClr val="FF0066"/>
                </a:solidFill>
                <a:sym typeface="Wingdings 2" panose="05020102010507070707" pitchFamily="18" charset="2"/>
              </a:rPr>
              <a:t>代替上级模块传递测试用例的程序</a:t>
            </a:r>
            <a:r>
              <a:rPr lang="en-US" altLang="zh-CN" sz="2000" b="1" u="sng" dirty="0">
                <a:solidFill>
                  <a:srgbClr val="FF0066"/>
                </a:solidFill>
                <a:sym typeface="Wingdings 2" panose="05020102010507070707" pitchFamily="18" charset="2"/>
              </a:rPr>
              <a:t>)</a:t>
            </a:r>
            <a:r>
              <a:rPr lang="en-US" altLang="zh-CN" sz="20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B: fig-8.8, fig-8.9 bottom-up testing procedure: </a:t>
            </a:r>
          </a:p>
          <a:p>
            <a:pPr eaLnBrk="1" hangingPunct="1">
              <a:buFontTx/>
              <a:buNone/>
            </a:pPr>
            <a:r>
              <a:rPr lang="en-US" altLang="zh-CN" sz="2400" b="1" dirty="0">
                <a:solidFill>
                  <a:schemeClr val="bg2"/>
                </a:solidFill>
                <a:sym typeface="Wingdings 2" panose="05020102010507070707" pitchFamily="18" charset="2"/>
              </a:rPr>
              <a:t>    </a:t>
            </a:r>
          </a:p>
        </p:txBody>
      </p:sp>
      <p:sp>
        <p:nvSpPr>
          <p:cNvPr id="80901" name="Text Box 4"/>
          <p:cNvSpPr txBox="1">
            <a:spLocks noChangeArrowheads="1"/>
          </p:cNvSpPr>
          <p:nvPr/>
        </p:nvSpPr>
        <p:spPr bwMode="auto">
          <a:xfrm>
            <a:off x="990600" y="4457750"/>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2" name="Text Box 5"/>
          <p:cNvSpPr txBox="1">
            <a:spLocks noChangeArrowheads="1"/>
          </p:cNvSpPr>
          <p:nvPr/>
        </p:nvSpPr>
        <p:spPr bwMode="auto">
          <a:xfrm>
            <a:off x="990600" y="5427712"/>
            <a:ext cx="381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E</a:t>
            </a:r>
          </a:p>
        </p:txBody>
      </p:sp>
      <p:sp>
        <p:nvSpPr>
          <p:cNvPr id="80903" name="Line 6"/>
          <p:cNvSpPr>
            <a:spLocks noChangeShapeType="1"/>
          </p:cNvSpPr>
          <p:nvPr/>
        </p:nvSpPr>
        <p:spPr bwMode="auto">
          <a:xfrm>
            <a:off x="1190625" y="49086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Text Box 7"/>
          <p:cNvSpPr txBox="1">
            <a:spLocks noChangeArrowheads="1"/>
          </p:cNvSpPr>
          <p:nvPr/>
        </p:nvSpPr>
        <p:spPr bwMode="auto">
          <a:xfrm>
            <a:off x="15240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5" name="Text Box 8"/>
          <p:cNvSpPr txBox="1">
            <a:spLocks noChangeArrowheads="1"/>
          </p:cNvSpPr>
          <p:nvPr/>
        </p:nvSpPr>
        <p:spPr bwMode="auto">
          <a:xfrm>
            <a:off x="20574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6" name="Text Box 9"/>
          <p:cNvSpPr txBox="1">
            <a:spLocks noChangeArrowheads="1"/>
          </p:cNvSpPr>
          <p:nvPr/>
        </p:nvSpPr>
        <p:spPr bwMode="auto">
          <a:xfrm>
            <a:off x="1524000" y="5427712"/>
            <a:ext cx="3810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F</a:t>
            </a:r>
          </a:p>
        </p:txBody>
      </p:sp>
      <p:sp>
        <p:nvSpPr>
          <p:cNvPr id="80907" name="Text Box 10"/>
          <p:cNvSpPr txBox="1">
            <a:spLocks noChangeArrowheads="1"/>
          </p:cNvSpPr>
          <p:nvPr/>
        </p:nvSpPr>
        <p:spPr bwMode="auto">
          <a:xfrm>
            <a:off x="2057400" y="54277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08" name="Text Box 11"/>
          <p:cNvSpPr txBox="1">
            <a:spLocks noChangeArrowheads="1"/>
          </p:cNvSpPr>
          <p:nvPr/>
        </p:nvSpPr>
        <p:spPr bwMode="auto">
          <a:xfrm>
            <a:off x="32766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09" name="Text Box 12"/>
          <p:cNvSpPr txBox="1">
            <a:spLocks noChangeArrowheads="1"/>
          </p:cNvSpPr>
          <p:nvPr/>
        </p:nvSpPr>
        <p:spPr bwMode="auto">
          <a:xfrm>
            <a:off x="3946525"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0" name="Text Box 13"/>
          <p:cNvSpPr txBox="1">
            <a:spLocks noChangeArrowheads="1"/>
          </p:cNvSpPr>
          <p:nvPr/>
        </p:nvSpPr>
        <p:spPr bwMode="auto">
          <a:xfrm>
            <a:off x="4632325"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1" name="Text Box 14"/>
          <p:cNvSpPr txBox="1">
            <a:spLocks noChangeArrowheads="1"/>
          </p:cNvSpPr>
          <p:nvPr/>
        </p:nvSpPr>
        <p:spPr bwMode="auto">
          <a:xfrm>
            <a:off x="3641725" y="61135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0912" name="Text Box 15"/>
          <p:cNvSpPr txBox="1">
            <a:spLocks noChangeArrowheads="1"/>
          </p:cNvSpPr>
          <p:nvPr/>
        </p:nvSpPr>
        <p:spPr bwMode="auto">
          <a:xfrm>
            <a:off x="2879725"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0913" name="Text Box 16"/>
          <p:cNvSpPr txBox="1">
            <a:spLocks noChangeArrowheads="1"/>
          </p:cNvSpPr>
          <p:nvPr/>
        </p:nvSpPr>
        <p:spPr bwMode="auto">
          <a:xfrm>
            <a:off x="32766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0914" name="Text Box 17"/>
          <p:cNvSpPr txBox="1">
            <a:spLocks noChangeArrowheads="1"/>
          </p:cNvSpPr>
          <p:nvPr/>
        </p:nvSpPr>
        <p:spPr bwMode="auto">
          <a:xfrm>
            <a:off x="3946525" y="52753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0915" name="Text Box 18"/>
          <p:cNvSpPr txBox="1">
            <a:spLocks noChangeArrowheads="1"/>
          </p:cNvSpPr>
          <p:nvPr/>
        </p:nvSpPr>
        <p:spPr bwMode="auto">
          <a:xfrm>
            <a:off x="4632325"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16" name="Text Box 19"/>
          <p:cNvSpPr txBox="1">
            <a:spLocks noChangeArrowheads="1"/>
          </p:cNvSpPr>
          <p:nvPr/>
        </p:nvSpPr>
        <p:spPr bwMode="auto">
          <a:xfrm>
            <a:off x="4572000" y="61008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17" name="Line 20"/>
          <p:cNvSpPr>
            <a:spLocks noChangeShapeType="1"/>
          </p:cNvSpPr>
          <p:nvPr/>
        </p:nvSpPr>
        <p:spPr bwMode="auto">
          <a:xfrm>
            <a:off x="1752600" y="4894312"/>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8" name="Line 21"/>
          <p:cNvSpPr>
            <a:spLocks noChangeShapeType="1"/>
          </p:cNvSpPr>
          <p:nvPr/>
        </p:nvSpPr>
        <p:spPr bwMode="auto">
          <a:xfrm>
            <a:off x="2286000" y="4894312"/>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9" name="Line 22"/>
          <p:cNvSpPr>
            <a:spLocks noChangeShapeType="1"/>
          </p:cNvSpPr>
          <p:nvPr/>
        </p:nvSpPr>
        <p:spPr bwMode="auto">
          <a:xfrm>
            <a:off x="35052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0" name="Line 23"/>
          <p:cNvSpPr>
            <a:spLocks noChangeShapeType="1"/>
          </p:cNvSpPr>
          <p:nvPr/>
        </p:nvSpPr>
        <p:spPr bwMode="auto">
          <a:xfrm>
            <a:off x="41910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1" name="Line 24"/>
          <p:cNvSpPr>
            <a:spLocks noChangeShapeType="1"/>
          </p:cNvSpPr>
          <p:nvPr/>
        </p:nvSpPr>
        <p:spPr bwMode="auto">
          <a:xfrm>
            <a:off x="48006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2" name="Line 25"/>
          <p:cNvSpPr>
            <a:spLocks noChangeShapeType="1"/>
          </p:cNvSpPr>
          <p:nvPr/>
        </p:nvSpPr>
        <p:spPr bwMode="auto">
          <a:xfrm>
            <a:off x="4800600" y="57325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3" name="Line 26"/>
          <p:cNvSpPr>
            <a:spLocks noChangeShapeType="1"/>
          </p:cNvSpPr>
          <p:nvPr/>
        </p:nvSpPr>
        <p:spPr bwMode="auto">
          <a:xfrm flipV="1">
            <a:off x="30480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4" name="Line 27"/>
          <p:cNvSpPr>
            <a:spLocks noChangeShapeType="1"/>
          </p:cNvSpPr>
          <p:nvPr/>
        </p:nvSpPr>
        <p:spPr bwMode="auto">
          <a:xfrm flipV="1">
            <a:off x="38862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5" name="Line 28"/>
          <p:cNvSpPr>
            <a:spLocks noChangeShapeType="1"/>
          </p:cNvSpPr>
          <p:nvPr/>
        </p:nvSpPr>
        <p:spPr bwMode="auto">
          <a:xfrm>
            <a:off x="3048000" y="5961112"/>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6" name="Line 29"/>
          <p:cNvSpPr>
            <a:spLocks noChangeShapeType="1"/>
          </p:cNvSpPr>
          <p:nvPr/>
        </p:nvSpPr>
        <p:spPr bwMode="auto">
          <a:xfrm>
            <a:off x="3505200" y="5732512"/>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27" name="Text Box 30"/>
          <p:cNvSpPr txBox="1">
            <a:spLocks noChangeArrowheads="1"/>
          </p:cNvSpPr>
          <p:nvPr/>
        </p:nvSpPr>
        <p:spPr bwMode="auto">
          <a:xfrm>
            <a:off x="6781800" y="44371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0928" name="Text Box 31"/>
          <p:cNvSpPr txBox="1">
            <a:spLocks noChangeArrowheads="1"/>
          </p:cNvSpPr>
          <p:nvPr/>
        </p:nvSpPr>
        <p:spPr bwMode="auto">
          <a:xfrm>
            <a:off x="60960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0929" name="Text Box 32"/>
          <p:cNvSpPr txBox="1">
            <a:spLocks noChangeArrowheads="1"/>
          </p:cNvSpPr>
          <p:nvPr/>
        </p:nvSpPr>
        <p:spPr bwMode="auto">
          <a:xfrm>
            <a:off x="6781800" y="52626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0930" name="Text Box 33"/>
          <p:cNvSpPr txBox="1">
            <a:spLocks noChangeArrowheads="1"/>
          </p:cNvSpPr>
          <p:nvPr/>
        </p:nvSpPr>
        <p:spPr bwMode="auto">
          <a:xfrm>
            <a:off x="5715000"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0931" name="Text Box 34"/>
          <p:cNvSpPr txBox="1">
            <a:spLocks noChangeArrowheads="1"/>
          </p:cNvSpPr>
          <p:nvPr/>
        </p:nvSpPr>
        <p:spPr bwMode="auto">
          <a:xfrm>
            <a:off x="6477000" y="61008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0932" name="Text Box 35"/>
          <p:cNvSpPr txBox="1">
            <a:spLocks noChangeArrowheads="1"/>
          </p:cNvSpPr>
          <p:nvPr/>
        </p:nvSpPr>
        <p:spPr bwMode="auto">
          <a:xfrm>
            <a:off x="7543800" y="5275312"/>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0933" name="Text Box 36"/>
          <p:cNvSpPr txBox="1">
            <a:spLocks noChangeArrowheads="1"/>
          </p:cNvSpPr>
          <p:nvPr/>
        </p:nvSpPr>
        <p:spPr bwMode="auto">
          <a:xfrm>
            <a:off x="7543800" y="6113512"/>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0934" name="Line 37"/>
          <p:cNvSpPr>
            <a:spLocks noChangeShapeType="1"/>
          </p:cNvSpPr>
          <p:nvPr/>
        </p:nvSpPr>
        <p:spPr bwMode="auto">
          <a:xfrm flipV="1">
            <a:off x="6324600" y="51229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5" name="Line 38"/>
          <p:cNvSpPr>
            <a:spLocks noChangeShapeType="1"/>
          </p:cNvSpPr>
          <p:nvPr/>
        </p:nvSpPr>
        <p:spPr bwMode="auto">
          <a:xfrm flipV="1">
            <a:off x="7772400" y="51229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6" name="Line 39"/>
          <p:cNvSpPr>
            <a:spLocks noChangeShapeType="1"/>
          </p:cNvSpPr>
          <p:nvPr/>
        </p:nvSpPr>
        <p:spPr bwMode="auto">
          <a:xfrm flipV="1">
            <a:off x="7010400" y="48943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7" name="Line 40"/>
          <p:cNvSpPr>
            <a:spLocks noChangeShapeType="1"/>
          </p:cNvSpPr>
          <p:nvPr/>
        </p:nvSpPr>
        <p:spPr bwMode="auto">
          <a:xfrm>
            <a:off x="6324600" y="5122912"/>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8" name="Line 41"/>
          <p:cNvSpPr>
            <a:spLocks noChangeShapeType="1"/>
          </p:cNvSpPr>
          <p:nvPr/>
        </p:nvSpPr>
        <p:spPr bwMode="auto">
          <a:xfrm flipV="1">
            <a:off x="59436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39" name="Line 42"/>
          <p:cNvSpPr>
            <a:spLocks noChangeShapeType="1"/>
          </p:cNvSpPr>
          <p:nvPr/>
        </p:nvSpPr>
        <p:spPr bwMode="auto">
          <a:xfrm flipV="1">
            <a:off x="6705600" y="5961112"/>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0" name="Line 43"/>
          <p:cNvSpPr>
            <a:spLocks noChangeShapeType="1"/>
          </p:cNvSpPr>
          <p:nvPr/>
        </p:nvSpPr>
        <p:spPr bwMode="auto">
          <a:xfrm>
            <a:off x="5943600" y="5961112"/>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1" name="Line 44"/>
          <p:cNvSpPr>
            <a:spLocks noChangeShapeType="1"/>
          </p:cNvSpPr>
          <p:nvPr/>
        </p:nvSpPr>
        <p:spPr bwMode="auto">
          <a:xfrm>
            <a:off x="6324600" y="5732512"/>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2" name="Line 45"/>
          <p:cNvSpPr>
            <a:spLocks noChangeShapeType="1"/>
          </p:cNvSpPr>
          <p:nvPr/>
        </p:nvSpPr>
        <p:spPr bwMode="auto">
          <a:xfrm>
            <a:off x="7772400" y="5732512"/>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43" name="AutoShape 46"/>
          <p:cNvSpPr>
            <a:spLocks noChangeArrowheads="1"/>
          </p:cNvSpPr>
          <p:nvPr/>
        </p:nvSpPr>
        <p:spPr bwMode="auto">
          <a:xfrm>
            <a:off x="2743200" y="4970512"/>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0944" name="AutoShape 47"/>
          <p:cNvSpPr>
            <a:spLocks noChangeArrowheads="1"/>
          </p:cNvSpPr>
          <p:nvPr/>
        </p:nvSpPr>
        <p:spPr bwMode="auto">
          <a:xfrm>
            <a:off x="5486400" y="4970512"/>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91CD85-3C69-426D-957D-C4CA4F246372}" type="slidenum">
              <a:rPr kumimoji="0" lang="en-US" altLang="zh-CN" sz="2600" smtClean="0">
                <a:solidFill>
                  <a:schemeClr val="bg1"/>
                </a:solidFill>
              </a:rPr>
              <a:pPr>
                <a:spcBef>
                  <a:spcPct val="0"/>
                </a:spcBef>
                <a:buClrTx/>
                <a:buSzTx/>
                <a:buFontTx/>
                <a:buNone/>
              </a:pPr>
              <a:t>42</a:t>
            </a:fld>
            <a:endParaRPr kumimoji="0" lang="en-US" altLang="zh-CN" sz="2600">
              <a:solidFill>
                <a:schemeClr val="bg1"/>
              </a:solidFill>
            </a:endParaRPr>
          </a:p>
        </p:txBody>
      </p:sp>
      <p:sp>
        <p:nvSpPr>
          <p:cNvPr id="8294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2948" name="Rectangle 3"/>
          <p:cNvSpPr>
            <a:spLocks noGrp="1" noChangeArrowheads="1"/>
          </p:cNvSpPr>
          <p:nvPr>
            <p:ph type="body" idx="1"/>
          </p:nvPr>
        </p:nvSpPr>
        <p:spPr>
          <a:xfrm>
            <a:off x="762000" y="1700808"/>
            <a:ext cx="8382000" cy="5105400"/>
          </a:xfrm>
        </p:spPr>
        <p:txBody>
          <a:bodyPr/>
          <a:lstStyle/>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advantage/feature</a:t>
            </a:r>
            <a:r>
              <a:rPr lang="en-US" altLang="zh-CN" sz="2400" b="1" dirty="0">
                <a:solidFill>
                  <a:schemeClr val="bg2"/>
                </a:solidFill>
                <a:sym typeface="Wingdings 2" panose="05020102010507070707" pitchFamily="18" charset="2"/>
              </a:rPr>
              <a:t>: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0000FF"/>
                </a:solidFill>
                <a:sym typeface="Wingdings 2" panose="05020102010507070707" pitchFamily="18" charset="2"/>
              </a:rPr>
              <a:t>easy to generate a test case</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每次底层都是真实模块</a:t>
            </a:r>
            <a:r>
              <a:rPr lang="en-US" altLang="zh-CN" sz="2400" b="1" dirty="0">
                <a:solidFill>
                  <a:schemeClr val="bg2"/>
                </a:solidFill>
                <a:sym typeface="Wingdings 2" panose="05020102010507070707" pitchFamily="18" charset="2"/>
              </a:rPr>
              <a:t>)</a:t>
            </a:r>
          </a:p>
          <a:p>
            <a:pPr eaLnBrk="1" hangingPunct="1">
              <a:buFontTx/>
              <a:buNone/>
            </a:pPr>
            <a:r>
              <a:rPr lang="en-US" altLang="zh-CN" sz="2400" b="1" dirty="0">
                <a:solidFill>
                  <a:schemeClr val="bg2"/>
                </a:solidFill>
                <a:sym typeface="Wingdings 2" panose="05020102010507070707" pitchFamily="18" charset="2"/>
              </a:rPr>
              <a:t>   B: </a:t>
            </a:r>
            <a:r>
              <a:rPr lang="en-US" altLang="zh-CN" sz="2400" b="1" u="sng" dirty="0">
                <a:solidFill>
                  <a:srgbClr val="0000FF"/>
                </a:solidFill>
                <a:sym typeface="Wingdings 2" panose="05020102010507070707" pitchFamily="18" charset="2"/>
              </a:rPr>
              <a:t>be suitable for OO approach</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（每次加入的是经过测试的真实对象，符合消息的正向传递方式。）</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C: be suitable when many of the low level components </a:t>
            </a:r>
          </a:p>
          <a:p>
            <a:pPr eaLnBrk="1" hangingPunct="1">
              <a:buFontTx/>
              <a:buNone/>
            </a:pPr>
            <a:r>
              <a:rPr lang="en-US" altLang="zh-CN" sz="2400" b="1" dirty="0">
                <a:solidFill>
                  <a:schemeClr val="bg2"/>
                </a:solidFill>
                <a:sym typeface="Wingdings 2" panose="05020102010507070707" pitchFamily="18" charset="2"/>
              </a:rPr>
              <a:t>        are general-purpose utility routines that are </a:t>
            </a:r>
          </a:p>
          <a:p>
            <a:pPr eaLnBrk="1" hangingPunct="1">
              <a:buFontTx/>
              <a:buNone/>
            </a:pPr>
            <a:r>
              <a:rPr lang="en-US" altLang="zh-CN" sz="2400" b="1" dirty="0">
                <a:solidFill>
                  <a:schemeClr val="bg2"/>
                </a:solidFill>
                <a:sym typeface="Wingdings 2" panose="05020102010507070707" pitchFamily="18" charset="2"/>
              </a:rPr>
              <a:t>        invoked often by others.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drawback</a:t>
            </a:r>
            <a:r>
              <a:rPr lang="en-US" altLang="zh-CN" sz="2400" b="1" dirty="0">
                <a:solidFill>
                  <a:schemeClr val="bg2"/>
                </a:solidFill>
                <a:sym typeface="Wingdings 2" panose="05020102010507070707" pitchFamily="18" charset="2"/>
              </a:rPr>
              <a:t>: the major faults in high level units can’t </a:t>
            </a:r>
          </a:p>
          <a:p>
            <a:pPr eaLnBrk="1" hangingPunct="1">
              <a:buFontTx/>
              <a:buNone/>
            </a:pPr>
            <a:r>
              <a:rPr lang="en-US" altLang="zh-CN" sz="2400" b="1" dirty="0">
                <a:solidFill>
                  <a:schemeClr val="bg2"/>
                </a:solidFill>
                <a:sym typeface="Wingdings 2" panose="05020102010507070707" pitchFamily="18" charset="2"/>
              </a:rPr>
              <a:t>                        correct as soon as possible   </a:t>
            </a:r>
          </a:p>
          <a:p>
            <a:pPr eaLnBrk="1" hangingPunct="1">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注：图</a:t>
            </a:r>
            <a:r>
              <a:rPr lang="en-US" altLang="zh-CN" sz="2400" b="1" dirty="0">
                <a:solidFill>
                  <a:schemeClr val="bg2"/>
                </a:solidFill>
                <a:sym typeface="Wingdings 2" panose="05020102010507070707" pitchFamily="18" charset="2"/>
              </a:rPr>
              <a:t>8.8</a:t>
            </a:r>
            <a:r>
              <a:rPr lang="zh-CN" altLang="en-US" sz="2400" b="1" dirty="0">
                <a:solidFill>
                  <a:schemeClr val="bg2"/>
                </a:solidFill>
                <a:sym typeface="Wingdings 2" panose="05020102010507070707" pitchFamily="18" charset="2"/>
              </a:rPr>
              <a:t>部件层次结构的含义</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指模块之间一个对象调用</a:t>
            </a:r>
          </a:p>
          <a:p>
            <a:pPr eaLnBrk="1" hangingPunct="1">
              <a:buFontTx/>
              <a:buNone/>
            </a:pPr>
            <a:r>
              <a:rPr lang="zh-CN" altLang="en-US" sz="2400" b="1" dirty="0">
                <a:solidFill>
                  <a:schemeClr val="bg2"/>
                </a:solidFill>
                <a:sym typeface="Wingdings 2" panose="05020102010507070707" pitchFamily="18" charset="2"/>
              </a:rPr>
              <a:t>             另一个对象的方法，或一个部件传递参数给另一个部</a:t>
            </a:r>
          </a:p>
          <a:p>
            <a:pPr eaLnBrk="1" hangingPunct="1">
              <a:buFontTx/>
              <a:buNone/>
            </a:pPr>
            <a:r>
              <a:rPr lang="zh-CN" altLang="en-US" sz="2400" b="1" dirty="0">
                <a:solidFill>
                  <a:schemeClr val="bg2"/>
                </a:solidFill>
                <a:sym typeface="Wingdings 2" panose="05020102010507070707" pitchFamily="18" charset="2"/>
              </a:rPr>
              <a:t>             件，或部件间传递消息等。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2946305-B1D1-43D8-A86E-3DF561A0EC45}" type="slidenum">
              <a:rPr kumimoji="0" lang="en-US" altLang="zh-CN" sz="2600" smtClean="0">
                <a:solidFill>
                  <a:schemeClr val="bg1"/>
                </a:solidFill>
              </a:rPr>
              <a:pPr>
                <a:spcBef>
                  <a:spcPct val="0"/>
                </a:spcBef>
                <a:buClrTx/>
                <a:buSzTx/>
                <a:buFontTx/>
                <a:buNone/>
              </a:pPr>
              <a:t>43</a:t>
            </a:fld>
            <a:endParaRPr kumimoji="0" lang="en-US" altLang="zh-CN" sz="2600">
              <a:solidFill>
                <a:schemeClr val="bg1"/>
              </a:solidFill>
            </a:endParaRPr>
          </a:p>
        </p:txBody>
      </p:sp>
      <p:sp>
        <p:nvSpPr>
          <p:cNvPr id="8499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4996"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dirty="0"/>
              <a:t>2. Top-Down Integration</a:t>
            </a:r>
            <a:r>
              <a:rPr lang="zh-CN" altLang="en-US" b="1" dirty="0"/>
              <a:t>（自顶向下集成测试）</a:t>
            </a:r>
          </a:p>
          <a:p>
            <a:pPr eaLnBrk="1" hangingPunct="1">
              <a:buFontTx/>
              <a:buNone/>
            </a:pPr>
            <a:r>
              <a:rPr lang="zh-CN" altLang="en-US" sz="2000" b="1" dirty="0">
                <a:solidFill>
                  <a:schemeClr val="bg2"/>
                </a:solidFill>
                <a:sym typeface="Wingdings 2" panose="05020102010507070707" pitchFamily="18" charset="2"/>
              </a:rPr>
              <a:t>  </a:t>
            </a:r>
            <a:r>
              <a:rPr lang="en-US" altLang="zh-CN" sz="2000" b="1" dirty="0">
                <a:solidFill>
                  <a:srgbClr val="FF0066"/>
                </a:solidFill>
                <a:sym typeface="Wingdings 2" panose="05020102010507070707" pitchFamily="18" charset="2"/>
              </a:rPr>
              <a:t>meaning</a:t>
            </a:r>
            <a:r>
              <a:rPr lang="en-US" altLang="zh-CN" sz="2000" b="1" dirty="0">
                <a:solidFill>
                  <a:schemeClr val="bg2"/>
                </a:solidFill>
                <a:sym typeface="Wingdings 2" panose="05020102010507070707" pitchFamily="18" charset="2"/>
              </a:rPr>
              <a:t>: (P428)</a:t>
            </a:r>
            <a:r>
              <a:rPr lang="zh-CN" altLang="en-US" sz="2000" b="1" dirty="0">
                <a:solidFill>
                  <a:schemeClr val="bg2"/>
                </a:solidFill>
                <a:sym typeface="Wingdings 2" panose="05020102010507070707" pitchFamily="18" charset="2"/>
              </a:rPr>
              <a:t>从顶层控制组件开始，首先对它本身进行测试，然后将被测组件调用的下级组件组合起来，对这个更大的子系统进行测试，反复采用这种组装方法，直到包含了所有组件为止。</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example: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0000FF"/>
                </a:solidFill>
                <a:sym typeface="Wingdings 2" panose="05020102010507070707" pitchFamily="18" charset="2"/>
              </a:rPr>
              <a:t>s</a:t>
            </a:r>
            <a:r>
              <a:rPr lang="en-US" altLang="zh-CN" sz="2400" b="1" u="sng" dirty="0">
                <a:solidFill>
                  <a:srgbClr val="FF0066"/>
                </a:solidFill>
                <a:sym typeface="Wingdings 2" panose="05020102010507070707" pitchFamily="18" charset="2"/>
              </a:rPr>
              <a:t>tub</a:t>
            </a:r>
            <a:r>
              <a:rPr lang="zh-CN" altLang="en-US" sz="2400" b="1" u="sng" dirty="0">
                <a:solidFill>
                  <a:srgbClr val="FF0066"/>
                </a:solidFill>
                <a:sym typeface="Wingdings 2" panose="05020102010507070707" pitchFamily="18" charset="2"/>
              </a:rPr>
              <a:t>（桩模块：代替下级模块的仿真程序） </a:t>
            </a:r>
            <a:r>
              <a:rPr lang="zh-CN" altLang="en-US" sz="2400" b="1" dirty="0">
                <a:solidFill>
                  <a:schemeClr val="bg2"/>
                </a:solidFill>
                <a:sym typeface="Wingdings 2" panose="05020102010507070707" pitchFamily="18" charset="2"/>
              </a:rPr>
              <a:t> </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B: fig-8.8, fig-8.10 top-down testing procedure: </a:t>
            </a:r>
          </a:p>
          <a:p>
            <a:pPr eaLnBrk="1" hangingPunct="1">
              <a:buFontTx/>
              <a:buNone/>
            </a:pPr>
            <a:endParaRPr lang="en-US" altLang="zh-CN" sz="2400" b="1" dirty="0">
              <a:solidFill>
                <a:schemeClr val="bg2"/>
              </a:solidFill>
              <a:sym typeface="Wingdings 2" panose="05020102010507070707" pitchFamily="18" charset="2"/>
            </a:endParaRPr>
          </a:p>
        </p:txBody>
      </p:sp>
      <p:sp>
        <p:nvSpPr>
          <p:cNvPr id="84997" name="Text Box 5"/>
          <p:cNvSpPr txBox="1">
            <a:spLocks noChangeArrowheads="1"/>
          </p:cNvSpPr>
          <p:nvPr/>
        </p:nvSpPr>
        <p:spPr bwMode="auto">
          <a:xfrm>
            <a:off x="971550" y="5585668"/>
            <a:ext cx="4318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4998" name="Text Box 7"/>
          <p:cNvSpPr txBox="1">
            <a:spLocks noChangeArrowheads="1"/>
          </p:cNvSpPr>
          <p:nvPr/>
        </p:nvSpPr>
        <p:spPr bwMode="auto">
          <a:xfrm>
            <a:off x="1524000"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4999" name="Text Box 9"/>
          <p:cNvSpPr txBox="1">
            <a:spLocks noChangeArrowheads="1"/>
          </p:cNvSpPr>
          <p:nvPr/>
        </p:nvSpPr>
        <p:spPr bwMode="auto">
          <a:xfrm>
            <a:off x="1524000" y="5585668"/>
            <a:ext cx="455613"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0" name="Text Box 10"/>
          <p:cNvSpPr txBox="1">
            <a:spLocks noChangeArrowheads="1"/>
          </p:cNvSpPr>
          <p:nvPr/>
        </p:nvSpPr>
        <p:spPr bwMode="auto">
          <a:xfrm>
            <a:off x="2057400" y="55856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1" name="Text Box 12"/>
          <p:cNvSpPr txBox="1">
            <a:spLocks noChangeArrowheads="1"/>
          </p:cNvSpPr>
          <p:nvPr/>
        </p:nvSpPr>
        <p:spPr bwMode="auto">
          <a:xfrm>
            <a:off x="3946525"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5002" name="Text Box 14"/>
          <p:cNvSpPr txBox="1">
            <a:spLocks noChangeArrowheads="1"/>
          </p:cNvSpPr>
          <p:nvPr/>
        </p:nvSpPr>
        <p:spPr bwMode="auto">
          <a:xfrm>
            <a:off x="3641725" y="62714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85003" name="Text Box 15"/>
          <p:cNvSpPr txBox="1">
            <a:spLocks noChangeArrowheads="1"/>
          </p:cNvSpPr>
          <p:nvPr/>
        </p:nvSpPr>
        <p:spPr bwMode="auto">
          <a:xfrm>
            <a:off x="2879725"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s</a:t>
            </a:r>
          </a:p>
        </p:txBody>
      </p:sp>
      <p:sp>
        <p:nvSpPr>
          <p:cNvPr id="85004" name="Text Box 16"/>
          <p:cNvSpPr txBox="1">
            <a:spLocks noChangeArrowheads="1"/>
          </p:cNvSpPr>
          <p:nvPr/>
        </p:nvSpPr>
        <p:spPr bwMode="auto">
          <a:xfrm>
            <a:off x="32766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5005" name="Text Box 17"/>
          <p:cNvSpPr txBox="1">
            <a:spLocks noChangeArrowheads="1"/>
          </p:cNvSpPr>
          <p:nvPr/>
        </p:nvSpPr>
        <p:spPr bwMode="auto">
          <a:xfrm>
            <a:off x="3946525" y="54332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5006" name="Text Box 18"/>
          <p:cNvSpPr txBox="1">
            <a:spLocks noChangeArrowheads="1"/>
          </p:cNvSpPr>
          <p:nvPr/>
        </p:nvSpPr>
        <p:spPr bwMode="auto">
          <a:xfrm>
            <a:off x="4632325"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5007" name="Text Box 19"/>
          <p:cNvSpPr txBox="1">
            <a:spLocks noChangeArrowheads="1"/>
          </p:cNvSpPr>
          <p:nvPr/>
        </p:nvSpPr>
        <p:spPr bwMode="auto">
          <a:xfrm>
            <a:off x="4572000" y="62587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s</a:t>
            </a:r>
          </a:p>
        </p:txBody>
      </p:sp>
      <p:sp>
        <p:nvSpPr>
          <p:cNvPr id="85008" name="Line 21"/>
          <p:cNvSpPr>
            <a:spLocks noChangeShapeType="1"/>
          </p:cNvSpPr>
          <p:nvPr/>
        </p:nvSpPr>
        <p:spPr bwMode="auto">
          <a:xfrm>
            <a:off x="4191000" y="50522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09" name="Line 23"/>
          <p:cNvSpPr>
            <a:spLocks noChangeShapeType="1"/>
          </p:cNvSpPr>
          <p:nvPr/>
        </p:nvSpPr>
        <p:spPr bwMode="auto">
          <a:xfrm>
            <a:off x="4800600" y="5890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0" name="Line 24"/>
          <p:cNvSpPr>
            <a:spLocks noChangeShapeType="1"/>
          </p:cNvSpPr>
          <p:nvPr/>
        </p:nvSpPr>
        <p:spPr bwMode="auto">
          <a:xfrm flipV="1">
            <a:off x="38862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1" name="Line 25"/>
          <p:cNvSpPr>
            <a:spLocks noChangeShapeType="1"/>
          </p:cNvSpPr>
          <p:nvPr/>
        </p:nvSpPr>
        <p:spPr bwMode="auto">
          <a:xfrm>
            <a:off x="3048000" y="6119068"/>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2" name="Line 26"/>
          <p:cNvSpPr>
            <a:spLocks noChangeShapeType="1"/>
          </p:cNvSpPr>
          <p:nvPr/>
        </p:nvSpPr>
        <p:spPr bwMode="auto">
          <a:xfrm>
            <a:off x="3505200" y="58904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13" name="Text Box 27"/>
          <p:cNvSpPr txBox="1">
            <a:spLocks noChangeArrowheads="1"/>
          </p:cNvSpPr>
          <p:nvPr/>
        </p:nvSpPr>
        <p:spPr bwMode="auto">
          <a:xfrm>
            <a:off x="6781800" y="45950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A</a:t>
            </a:r>
          </a:p>
        </p:txBody>
      </p:sp>
      <p:sp>
        <p:nvSpPr>
          <p:cNvPr id="85014" name="Text Box 28"/>
          <p:cNvSpPr txBox="1">
            <a:spLocks noChangeArrowheads="1"/>
          </p:cNvSpPr>
          <p:nvPr/>
        </p:nvSpPr>
        <p:spPr bwMode="auto">
          <a:xfrm>
            <a:off x="60960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B</a:t>
            </a:r>
          </a:p>
        </p:txBody>
      </p:sp>
      <p:sp>
        <p:nvSpPr>
          <p:cNvPr id="85015" name="Text Box 29"/>
          <p:cNvSpPr txBox="1">
            <a:spLocks noChangeArrowheads="1"/>
          </p:cNvSpPr>
          <p:nvPr/>
        </p:nvSpPr>
        <p:spPr bwMode="auto">
          <a:xfrm>
            <a:off x="6781800" y="54205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C</a:t>
            </a:r>
          </a:p>
        </p:txBody>
      </p:sp>
      <p:sp>
        <p:nvSpPr>
          <p:cNvPr id="85016" name="Text Box 30"/>
          <p:cNvSpPr txBox="1">
            <a:spLocks noChangeArrowheads="1"/>
          </p:cNvSpPr>
          <p:nvPr/>
        </p:nvSpPr>
        <p:spPr bwMode="auto">
          <a:xfrm>
            <a:off x="5715000"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E</a:t>
            </a:r>
          </a:p>
        </p:txBody>
      </p:sp>
      <p:sp>
        <p:nvSpPr>
          <p:cNvPr id="85017" name="Text Box 31"/>
          <p:cNvSpPr txBox="1">
            <a:spLocks noChangeArrowheads="1"/>
          </p:cNvSpPr>
          <p:nvPr/>
        </p:nvSpPr>
        <p:spPr bwMode="auto">
          <a:xfrm>
            <a:off x="6477000" y="62587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F</a:t>
            </a:r>
          </a:p>
        </p:txBody>
      </p:sp>
      <p:sp>
        <p:nvSpPr>
          <p:cNvPr id="85018" name="Text Box 32"/>
          <p:cNvSpPr txBox="1">
            <a:spLocks noChangeArrowheads="1"/>
          </p:cNvSpPr>
          <p:nvPr/>
        </p:nvSpPr>
        <p:spPr bwMode="auto">
          <a:xfrm>
            <a:off x="7543800" y="5433268"/>
            <a:ext cx="3968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t>D</a:t>
            </a:r>
          </a:p>
        </p:txBody>
      </p:sp>
      <p:sp>
        <p:nvSpPr>
          <p:cNvPr id="85019" name="Text Box 33"/>
          <p:cNvSpPr txBox="1">
            <a:spLocks noChangeArrowheads="1"/>
          </p:cNvSpPr>
          <p:nvPr/>
        </p:nvSpPr>
        <p:spPr bwMode="auto">
          <a:xfrm>
            <a:off x="7543800" y="6271468"/>
            <a:ext cx="457200"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a:t>G</a:t>
            </a:r>
          </a:p>
        </p:txBody>
      </p:sp>
      <p:sp>
        <p:nvSpPr>
          <p:cNvPr id="85020" name="Line 34"/>
          <p:cNvSpPr>
            <a:spLocks noChangeShapeType="1"/>
          </p:cNvSpPr>
          <p:nvPr/>
        </p:nvSpPr>
        <p:spPr bwMode="auto">
          <a:xfrm flipV="1">
            <a:off x="63246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1" name="Line 35"/>
          <p:cNvSpPr>
            <a:spLocks noChangeShapeType="1"/>
          </p:cNvSpPr>
          <p:nvPr/>
        </p:nvSpPr>
        <p:spPr bwMode="auto">
          <a:xfrm flipV="1">
            <a:off x="77724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2" name="Line 36"/>
          <p:cNvSpPr>
            <a:spLocks noChangeShapeType="1"/>
          </p:cNvSpPr>
          <p:nvPr/>
        </p:nvSpPr>
        <p:spPr bwMode="auto">
          <a:xfrm flipV="1">
            <a:off x="7010400" y="50522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3" name="Line 37"/>
          <p:cNvSpPr>
            <a:spLocks noChangeShapeType="1"/>
          </p:cNvSpPr>
          <p:nvPr/>
        </p:nvSpPr>
        <p:spPr bwMode="auto">
          <a:xfrm>
            <a:off x="6324600" y="5280868"/>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4" name="Line 38"/>
          <p:cNvSpPr>
            <a:spLocks noChangeShapeType="1"/>
          </p:cNvSpPr>
          <p:nvPr/>
        </p:nvSpPr>
        <p:spPr bwMode="auto">
          <a:xfrm flipV="1">
            <a:off x="59436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5" name="Line 39"/>
          <p:cNvSpPr>
            <a:spLocks noChangeShapeType="1"/>
          </p:cNvSpPr>
          <p:nvPr/>
        </p:nvSpPr>
        <p:spPr bwMode="auto">
          <a:xfrm flipV="1">
            <a:off x="67056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6" name="Line 40"/>
          <p:cNvSpPr>
            <a:spLocks noChangeShapeType="1"/>
          </p:cNvSpPr>
          <p:nvPr/>
        </p:nvSpPr>
        <p:spPr bwMode="auto">
          <a:xfrm>
            <a:off x="5943600" y="6119068"/>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7" name="Line 41"/>
          <p:cNvSpPr>
            <a:spLocks noChangeShapeType="1"/>
          </p:cNvSpPr>
          <p:nvPr/>
        </p:nvSpPr>
        <p:spPr bwMode="auto">
          <a:xfrm>
            <a:off x="6324600" y="5890468"/>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8" name="Line 42"/>
          <p:cNvSpPr>
            <a:spLocks noChangeShapeType="1"/>
          </p:cNvSpPr>
          <p:nvPr/>
        </p:nvSpPr>
        <p:spPr bwMode="auto">
          <a:xfrm>
            <a:off x="7772400" y="589046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29" name="AutoShape 43"/>
          <p:cNvSpPr>
            <a:spLocks noChangeArrowheads="1"/>
          </p:cNvSpPr>
          <p:nvPr/>
        </p:nvSpPr>
        <p:spPr bwMode="auto">
          <a:xfrm>
            <a:off x="2743200" y="5128468"/>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5030" name="AutoShape 44"/>
          <p:cNvSpPr>
            <a:spLocks noChangeArrowheads="1"/>
          </p:cNvSpPr>
          <p:nvPr/>
        </p:nvSpPr>
        <p:spPr bwMode="auto">
          <a:xfrm>
            <a:off x="5486400" y="5128468"/>
            <a:ext cx="304800" cy="533400"/>
          </a:xfrm>
          <a:prstGeom prst="rightArrow">
            <a:avLst>
              <a:gd name="adj1" fmla="val 50000"/>
              <a:gd name="adj2" fmla="val 25000"/>
            </a:avLst>
          </a:prstGeom>
          <a:solidFill>
            <a:schemeClr val="tx1"/>
          </a:solidFill>
          <a:ln w="9525">
            <a:solidFill>
              <a:schemeClr val="tx1"/>
            </a:solidFill>
            <a:miter lim="800000"/>
            <a:headEnd/>
            <a:tailEnd/>
          </a:ln>
        </p:spPr>
        <p:txBody>
          <a:bodyPr wrap="none"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en-US" sz="2400"/>
          </a:p>
        </p:txBody>
      </p:sp>
      <p:sp>
        <p:nvSpPr>
          <p:cNvPr id="85031" name="Line 45"/>
          <p:cNvSpPr>
            <a:spLocks noChangeShapeType="1"/>
          </p:cNvSpPr>
          <p:nvPr/>
        </p:nvSpPr>
        <p:spPr bwMode="auto">
          <a:xfrm flipV="1">
            <a:off x="3048000" y="61190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2" name="Line 47"/>
          <p:cNvSpPr>
            <a:spLocks noChangeShapeType="1"/>
          </p:cNvSpPr>
          <p:nvPr/>
        </p:nvSpPr>
        <p:spPr bwMode="auto">
          <a:xfrm>
            <a:off x="1752600" y="505226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3" name="Line 48"/>
          <p:cNvSpPr>
            <a:spLocks noChangeShapeType="1"/>
          </p:cNvSpPr>
          <p:nvPr/>
        </p:nvSpPr>
        <p:spPr bwMode="auto">
          <a:xfrm flipV="1">
            <a:off x="1219200" y="54332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4" name="Line 49"/>
          <p:cNvSpPr>
            <a:spLocks noChangeShapeType="1"/>
          </p:cNvSpPr>
          <p:nvPr/>
        </p:nvSpPr>
        <p:spPr bwMode="auto">
          <a:xfrm flipV="1">
            <a:off x="2286000" y="54332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5" name="Line 50"/>
          <p:cNvSpPr>
            <a:spLocks noChangeShapeType="1"/>
          </p:cNvSpPr>
          <p:nvPr/>
        </p:nvSpPr>
        <p:spPr bwMode="auto">
          <a:xfrm>
            <a:off x="1219200" y="5433268"/>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6" name="Line 52"/>
          <p:cNvSpPr>
            <a:spLocks noChangeShapeType="1"/>
          </p:cNvSpPr>
          <p:nvPr/>
        </p:nvSpPr>
        <p:spPr bwMode="auto">
          <a:xfrm flipV="1">
            <a:off x="48006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7" name="Line 53"/>
          <p:cNvSpPr>
            <a:spLocks noChangeShapeType="1"/>
          </p:cNvSpPr>
          <p:nvPr/>
        </p:nvSpPr>
        <p:spPr bwMode="auto">
          <a:xfrm flipV="1">
            <a:off x="3505200" y="5280868"/>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038" name="Line 54"/>
          <p:cNvSpPr>
            <a:spLocks noChangeShapeType="1"/>
          </p:cNvSpPr>
          <p:nvPr/>
        </p:nvSpPr>
        <p:spPr bwMode="auto">
          <a:xfrm>
            <a:off x="3505200" y="528086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6461BDE-D6C1-46D6-B194-42BB3EAB279A}" type="slidenum">
              <a:rPr kumimoji="0" lang="en-US" altLang="zh-CN" sz="2600" smtClean="0">
                <a:solidFill>
                  <a:schemeClr val="bg1"/>
                </a:solidFill>
              </a:rPr>
              <a:pPr>
                <a:spcBef>
                  <a:spcPct val="0"/>
                </a:spcBef>
                <a:buClrTx/>
                <a:buSzTx/>
                <a:buFontTx/>
                <a:buNone/>
              </a:pPr>
              <a:t>44</a:t>
            </a:fld>
            <a:endParaRPr kumimoji="0" lang="en-US" altLang="zh-CN" sz="2600">
              <a:solidFill>
                <a:schemeClr val="bg1"/>
              </a:solidFill>
            </a:endParaRPr>
          </a:p>
        </p:txBody>
      </p:sp>
      <p:sp>
        <p:nvSpPr>
          <p:cNvPr id="8704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704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FF0066"/>
                </a:solidFill>
                <a:sym typeface="Wingdings 2" panose="05020102010507070707" pitchFamily="18" charset="2"/>
              </a:rPr>
              <a:t>advantage</a:t>
            </a:r>
            <a:r>
              <a:rPr lang="en-US" altLang="zh-CN" sz="2400" b="1">
                <a:solidFill>
                  <a:schemeClr val="bg2"/>
                </a:solidFill>
                <a:sym typeface="Wingdings 2" panose="05020102010507070707" pitchFamily="18" charset="2"/>
              </a:rPr>
              <a:t>: the upper models have more testing </a:t>
            </a:r>
          </a:p>
          <a:p>
            <a:pPr eaLnBrk="1" hangingPunct="1">
              <a:buFontTx/>
              <a:buNone/>
            </a:pPr>
            <a:r>
              <a:rPr lang="en-US" altLang="zh-CN" sz="2400" b="1">
                <a:solidFill>
                  <a:schemeClr val="bg2"/>
                </a:solidFill>
                <a:sym typeface="Wingdings 2" panose="05020102010507070707" pitchFamily="18" charset="2"/>
              </a:rPr>
              <a:t>     choice , so the major question will be found in early </a:t>
            </a:r>
          </a:p>
          <a:p>
            <a:pPr eaLnBrk="1" hangingPunct="1">
              <a:buFontTx/>
              <a:buNone/>
            </a:pPr>
            <a:r>
              <a:rPr lang="en-US" altLang="zh-CN" sz="2400" b="1">
                <a:solidFill>
                  <a:schemeClr val="bg2"/>
                </a:solidFill>
                <a:sym typeface="Wingdings 2" panose="05020102010507070707" pitchFamily="18" charset="2"/>
              </a:rPr>
              <a:t>     stage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FF0066"/>
                </a:solidFill>
                <a:sym typeface="Wingdings 2" panose="05020102010507070707" pitchFamily="18" charset="2"/>
              </a:rPr>
              <a:t>drawback</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a:t>
            </a:r>
            <a:r>
              <a:rPr lang="en-US" altLang="zh-CN" sz="2400" b="1" u="sng">
                <a:solidFill>
                  <a:srgbClr val="0000FF"/>
                </a:solidFill>
                <a:sym typeface="Wingdings 2" panose="05020102010507070707" pitchFamily="18" charset="2"/>
              </a:rPr>
              <a:t>generating test cases can be difficult </a:t>
            </a:r>
            <a:r>
              <a:rPr lang="en-US" altLang="zh-CN" sz="2400" b="1">
                <a:sym typeface="Wingdings 2" panose="05020102010507070707" pitchFamily="18" charset="2"/>
              </a:rPr>
              <a:t>(P429) </a:t>
            </a:r>
          </a:p>
          <a:p>
            <a:pPr eaLnBrk="1" hangingPunct="1">
              <a:buFontTx/>
              <a:buNone/>
            </a:pPr>
            <a:r>
              <a:rPr lang="en-US" altLang="zh-CN" sz="2400" b="1">
                <a:solidFill>
                  <a:schemeClr val="bg2"/>
                </a:solidFill>
                <a:sym typeface="Wingdings 2" panose="05020102010507070707" pitchFamily="18" charset="2"/>
              </a:rPr>
              <a:t>   B: </a:t>
            </a:r>
            <a:r>
              <a:rPr lang="en-US" altLang="zh-CN" sz="2400" b="1" u="sng">
                <a:solidFill>
                  <a:srgbClr val="0000FF"/>
                </a:solidFill>
                <a:sym typeface="Wingdings 2" panose="05020102010507070707" pitchFamily="18" charset="2"/>
              </a:rPr>
              <a:t>a very large number of stubs may be required  </a:t>
            </a:r>
          </a:p>
          <a:p>
            <a:pPr eaLnBrk="1" hangingPunct="1">
              <a:buFontTx/>
              <a:buNone/>
            </a:pPr>
            <a:r>
              <a:rPr lang="en-US" altLang="zh-CN" sz="2400" b="1">
                <a:sym typeface="Wingdings 2" panose="05020102010507070707" pitchFamily="18" charset="2"/>
              </a:rPr>
              <a:t>        (modified top-down testing—Fig8.11) </a:t>
            </a:r>
          </a:p>
          <a:p>
            <a:pPr eaLnBrk="1" hangingPunct="1">
              <a:buFontTx/>
              <a:buNone/>
            </a:pPr>
            <a:r>
              <a:rPr lang="en-US" altLang="zh-CN" b="1"/>
              <a:t>3. Big-bang Integration</a:t>
            </a:r>
            <a:r>
              <a:rPr lang="zh-CN" altLang="en-US" b="1"/>
              <a:t>（莽撞测试） </a:t>
            </a:r>
          </a:p>
          <a:p>
            <a:pPr eaLnBrk="1" hangingPunct="1">
              <a:buFontTx/>
              <a:buNone/>
            </a:pPr>
            <a:r>
              <a:rPr lang="zh-CN" altLang="en-US" sz="2400" b="1">
                <a:solidFill>
                  <a:schemeClr val="bg2"/>
                </a:solidFill>
                <a:sym typeface="Wingdings 2" panose="05020102010507070707" pitchFamily="18" charset="2"/>
              </a:rPr>
              <a:t>  </a:t>
            </a:r>
            <a:r>
              <a:rPr lang="en-US" altLang="zh-CN" sz="2400" b="1">
                <a:solidFill>
                  <a:schemeClr val="bg2"/>
                </a:solidFill>
                <a:sym typeface="Wingdings 2" panose="05020102010507070707" pitchFamily="18" charset="2"/>
              </a:rPr>
              <a:t>meaning:unit testing      integrate all units in one time </a:t>
            </a:r>
          </a:p>
          <a:p>
            <a:pPr eaLnBrk="1" hangingPunct="1">
              <a:buFontTx/>
              <a:buNone/>
            </a:pPr>
            <a:r>
              <a:rPr lang="en-US" altLang="zh-CN" sz="2400" b="1">
                <a:solidFill>
                  <a:schemeClr val="bg2"/>
                </a:solidFill>
                <a:sym typeface="Wingdings 2" panose="05020102010507070707" pitchFamily="18" charset="2"/>
              </a:rPr>
              <a:t>  drawback: </a:t>
            </a:r>
          </a:p>
          <a:p>
            <a:pPr eaLnBrk="1" hangingPunct="1">
              <a:buFontTx/>
              <a:buNone/>
            </a:pPr>
            <a:r>
              <a:rPr lang="en-US" altLang="zh-CN" sz="2400" b="1">
                <a:solidFill>
                  <a:schemeClr val="bg2"/>
                </a:solidFill>
                <a:sym typeface="Wingdings 2" panose="05020102010507070707" pitchFamily="18" charset="2"/>
              </a:rPr>
              <a:t>   A: stubs+drivers (when unit test a module)</a:t>
            </a:r>
          </a:p>
        </p:txBody>
      </p:sp>
      <p:sp>
        <p:nvSpPr>
          <p:cNvPr id="87045" name="Line 4"/>
          <p:cNvSpPr>
            <a:spLocks noChangeShapeType="1"/>
          </p:cNvSpPr>
          <p:nvPr/>
        </p:nvSpPr>
        <p:spPr bwMode="auto">
          <a:xfrm>
            <a:off x="4310063" y="5595938"/>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189D2D-FD2C-4AF0-8D1A-71E85F733078}" type="slidenum">
              <a:rPr kumimoji="0" lang="en-US" altLang="zh-CN" sz="2600" smtClean="0">
                <a:solidFill>
                  <a:schemeClr val="bg1"/>
                </a:solidFill>
              </a:rPr>
              <a:pPr>
                <a:spcBef>
                  <a:spcPct val="0"/>
                </a:spcBef>
                <a:buClrTx/>
                <a:buSzTx/>
                <a:buFontTx/>
                <a:buNone/>
              </a:pPr>
              <a:t>45</a:t>
            </a:fld>
            <a:endParaRPr kumimoji="0" lang="en-US" altLang="zh-CN" sz="2600">
              <a:solidFill>
                <a:schemeClr val="bg1"/>
              </a:solidFill>
            </a:endParaRPr>
          </a:p>
        </p:txBody>
      </p:sp>
      <p:sp>
        <p:nvSpPr>
          <p:cNvPr id="8909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8909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t>   B: its difficult to find the cause of any failure </a:t>
            </a:r>
          </a:p>
          <a:p>
            <a:pPr eaLnBrk="1" hangingPunct="1">
              <a:lnSpc>
                <a:spcPct val="90000"/>
              </a:lnSpc>
              <a:buFontTx/>
              <a:buNone/>
            </a:pPr>
            <a:r>
              <a:rPr lang="en-US" altLang="zh-CN" sz="2400" b="1"/>
              <a:t>   C: interface faults cannot be distinguished easily </a:t>
            </a:r>
          </a:p>
          <a:p>
            <a:pPr eaLnBrk="1" hangingPunct="1">
              <a:lnSpc>
                <a:spcPct val="90000"/>
              </a:lnSpc>
              <a:buFontTx/>
              <a:buNone/>
            </a:pPr>
            <a:r>
              <a:rPr lang="en-US" altLang="zh-CN" b="1"/>
              <a:t>4. Sandwich Integration</a:t>
            </a:r>
            <a:r>
              <a:rPr lang="zh-CN" altLang="en-US" b="1"/>
              <a:t>（混合方式测试） </a:t>
            </a:r>
            <a:endParaRPr lang="zh-CN" altLang="en-US" sz="2400" b="1"/>
          </a:p>
          <a:p>
            <a:pPr eaLnBrk="1" hangingPunct="1">
              <a:lnSpc>
                <a:spcPct val="90000"/>
              </a:lnSpc>
              <a:buFontTx/>
              <a:buNone/>
            </a:pPr>
            <a:r>
              <a:rPr lang="zh-CN" altLang="en-US" sz="2400" b="1">
                <a:solidFill>
                  <a:schemeClr val="bg2"/>
                </a:solidFill>
                <a:sym typeface="Wingdings 2" panose="05020102010507070707" pitchFamily="18" charset="2"/>
              </a:rPr>
              <a:t>  </a:t>
            </a:r>
            <a:r>
              <a:rPr lang="en-US" altLang="zh-CN" sz="2400" b="1">
                <a:solidFill>
                  <a:schemeClr val="bg2"/>
                </a:solidFill>
                <a:sym typeface="Wingdings 2" panose="05020102010507070707" pitchFamily="18" charset="2"/>
              </a:rPr>
              <a:t>meaning: A: three layers: </a:t>
            </a:r>
            <a:endParaRPr lang="en-US" altLang="zh-CN" sz="2400" b="1"/>
          </a:p>
          <a:p>
            <a:pPr eaLnBrk="1" hangingPunct="1">
              <a:lnSpc>
                <a:spcPct val="90000"/>
              </a:lnSpc>
              <a:buFontTx/>
              <a:buNone/>
            </a:pPr>
            <a:r>
              <a:rPr lang="en-US" altLang="zh-CN" sz="2400" b="1"/>
              <a:t>                          X: target layer</a:t>
            </a:r>
            <a:r>
              <a:rPr lang="zh-CN" altLang="en-US" sz="2400" b="1"/>
              <a:t>（</a:t>
            </a:r>
            <a:r>
              <a:rPr lang="en-US" altLang="zh-CN" sz="2400" b="1"/>
              <a:t>middle layer</a:t>
            </a:r>
            <a:r>
              <a:rPr lang="zh-CN" altLang="en-US" sz="2400" b="1"/>
              <a:t>） </a:t>
            </a:r>
          </a:p>
          <a:p>
            <a:pPr eaLnBrk="1" hangingPunct="1">
              <a:lnSpc>
                <a:spcPct val="90000"/>
              </a:lnSpc>
              <a:buFontTx/>
              <a:buNone/>
            </a:pPr>
            <a:r>
              <a:rPr lang="zh-CN" altLang="en-US" sz="2400" b="1"/>
              <a:t>                          </a:t>
            </a:r>
            <a:r>
              <a:rPr lang="en-US" altLang="zh-CN" sz="2400" b="1"/>
              <a:t>Y: upper layer </a:t>
            </a:r>
          </a:p>
          <a:p>
            <a:pPr eaLnBrk="1" hangingPunct="1">
              <a:lnSpc>
                <a:spcPct val="90000"/>
              </a:lnSpc>
              <a:buFontTx/>
              <a:buNone/>
            </a:pPr>
            <a:r>
              <a:rPr lang="en-US" altLang="zh-CN" sz="2400" b="1"/>
              <a:t>                          Z: lower layer </a:t>
            </a:r>
          </a:p>
          <a:p>
            <a:pPr eaLnBrk="1" hangingPunct="1">
              <a:lnSpc>
                <a:spcPct val="90000"/>
              </a:lnSpc>
              <a:buFontTx/>
              <a:buNone/>
            </a:pPr>
            <a:r>
              <a:rPr lang="en-US" altLang="zh-CN" sz="2400" b="1"/>
              <a:t>                      B: strategy </a:t>
            </a:r>
          </a:p>
          <a:p>
            <a:pPr eaLnBrk="1" hangingPunct="1">
              <a:lnSpc>
                <a:spcPct val="90000"/>
              </a:lnSpc>
              <a:buFontTx/>
              <a:buNone/>
            </a:pPr>
            <a:r>
              <a:rPr lang="en-US" altLang="zh-CN" sz="2400" b="1"/>
              <a:t>                          X: upper layer</a:t>
            </a:r>
            <a:r>
              <a:rPr lang="en-US" altLang="zh-CN" sz="2400" b="1">
                <a:latin typeface="Times New Roman" panose="02020603050405020304" pitchFamily="18" charset="0"/>
              </a:rPr>
              <a:t>—</a:t>
            </a:r>
            <a:r>
              <a:rPr lang="en-US" altLang="zh-CN" sz="2400" b="1"/>
              <a:t> top-down testing </a:t>
            </a:r>
          </a:p>
          <a:p>
            <a:pPr eaLnBrk="1" hangingPunct="1">
              <a:lnSpc>
                <a:spcPct val="90000"/>
              </a:lnSpc>
              <a:buFontTx/>
              <a:buNone/>
            </a:pPr>
            <a:r>
              <a:rPr lang="en-US" altLang="zh-CN" sz="2400" b="1"/>
              <a:t>                          Y: lower layer --- bottom-up testing </a:t>
            </a:r>
          </a:p>
          <a:p>
            <a:pPr eaLnBrk="1" hangingPunct="1">
              <a:lnSpc>
                <a:spcPct val="90000"/>
              </a:lnSpc>
              <a:buFontTx/>
              <a:buNone/>
            </a:pPr>
            <a:r>
              <a:rPr lang="en-US" altLang="zh-CN" sz="2400" b="1"/>
              <a:t>                          Z: target layer --- testing(stub+driver) </a:t>
            </a:r>
          </a:p>
          <a:p>
            <a:pPr eaLnBrk="1" hangingPunct="1">
              <a:lnSpc>
                <a:spcPct val="90000"/>
              </a:lnSpc>
              <a:buFontTx/>
              <a:buNone/>
            </a:pPr>
            <a:r>
              <a:rPr lang="en-US" altLang="zh-CN" sz="2400" b="1"/>
              <a:t>                          W: integration of all three layers</a:t>
            </a:r>
            <a:r>
              <a:rPr lang="zh-CN" altLang="en-US" sz="2400" b="1"/>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A9B06-A4E7-4CAE-8D88-9FF4DA66FFC8}" type="slidenum">
              <a:rPr kumimoji="0" lang="en-US" altLang="zh-CN" sz="2600" smtClean="0">
                <a:solidFill>
                  <a:schemeClr val="bg1"/>
                </a:solidFill>
              </a:rPr>
              <a:pPr>
                <a:spcBef>
                  <a:spcPct val="0"/>
                </a:spcBef>
                <a:buClrTx/>
                <a:buSzTx/>
                <a:buFontTx/>
                <a:buNone/>
              </a:pPr>
              <a:t>46</a:t>
            </a:fld>
            <a:endParaRPr kumimoji="0" lang="en-US" altLang="zh-CN" sz="2600">
              <a:solidFill>
                <a:schemeClr val="bg1"/>
              </a:solidFill>
            </a:endParaRPr>
          </a:p>
        </p:txBody>
      </p:sp>
      <p:sp>
        <p:nvSpPr>
          <p:cNvPr id="9113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114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a:t>                      C: example: Fig8.13 </a:t>
            </a:r>
          </a:p>
          <a:p>
            <a:pPr eaLnBrk="1" hangingPunct="1">
              <a:lnSpc>
                <a:spcPct val="90000"/>
              </a:lnSpc>
              <a:buFontTx/>
              <a:buNone/>
            </a:pPr>
            <a:r>
              <a:rPr lang="en-US" altLang="zh-CN" sz="2400" b="1">
                <a:solidFill>
                  <a:schemeClr val="bg2"/>
                </a:solidFill>
                <a:sym typeface="Wingdings 2" panose="05020102010507070707" pitchFamily="18" charset="2"/>
              </a:rPr>
              <a:t>  feature: A: full testing for top level </a:t>
            </a:r>
          </a:p>
          <a:p>
            <a:pPr eaLnBrk="1" hangingPunct="1">
              <a:lnSpc>
                <a:spcPct val="90000"/>
              </a:lnSpc>
              <a:buFontTx/>
              <a:buNone/>
            </a:pPr>
            <a:r>
              <a:rPr lang="en-US" altLang="zh-CN" sz="2400" b="1">
                <a:solidFill>
                  <a:schemeClr val="bg2"/>
                </a:solidFill>
                <a:sym typeface="Wingdings 2" panose="05020102010507070707" pitchFamily="18" charset="2"/>
              </a:rPr>
              <a:t>                    B: easy to generate test case for lower level </a:t>
            </a:r>
          </a:p>
          <a:p>
            <a:pPr eaLnBrk="1" hangingPunct="1">
              <a:lnSpc>
                <a:spcPct val="90000"/>
              </a:lnSpc>
              <a:buFontTx/>
              <a:buNone/>
            </a:pPr>
            <a:r>
              <a:rPr lang="en-US" altLang="zh-CN" b="1"/>
              <a:t>5. Comparison of Integration Strategies </a:t>
            </a:r>
            <a:endParaRPr lang="en-US" altLang="zh-CN" sz="2400" b="1">
              <a:solidFill>
                <a:schemeClr val="bg2"/>
              </a:solidFill>
              <a:sym typeface="Wingdings 2" panose="05020102010507070707" pitchFamily="18" charset="2"/>
            </a:endParaRPr>
          </a:p>
          <a:p>
            <a:pPr eaLnBrk="1" hangingPunct="1">
              <a:lnSpc>
                <a:spcPct val="90000"/>
              </a:lnSpc>
              <a:buFontTx/>
              <a:buNone/>
            </a:pPr>
            <a:r>
              <a:rPr lang="en-US" altLang="zh-CN" sz="2400" b="1">
                <a:solidFill>
                  <a:schemeClr val="bg2"/>
                </a:solidFill>
                <a:sym typeface="Wingdings 2" panose="05020102010507070707" pitchFamily="18" charset="2"/>
              </a:rPr>
              <a:t>  focus on: choosing an integration strategy depends </a:t>
            </a:r>
          </a:p>
          <a:p>
            <a:pPr eaLnBrk="1" hangingPunct="1">
              <a:lnSpc>
                <a:spcPct val="90000"/>
              </a:lnSpc>
              <a:buFontTx/>
              <a:buNone/>
            </a:pPr>
            <a:r>
              <a:rPr lang="en-US" altLang="zh-CN" sz="2400" b="1">
                <a:solidFill>
                  <a:schemeClr val="bg2"/>
                </a:solidFill>
                <a:sym typeface="Wingdings 2" panose="05020102010507070707" pitchFamily="18" charset="2"/>
              </a:rPr>
              <a:t>                      not only on system characteristics, but </a:t>
            </a:r>
          </a:p>
          <a:p>
            <a:pPr eaLnBrk="1" hangingPunct="1">
              <a:lnSpc>
                <a:spcPct val="90000"/>
              </a:lnSpc>
              <a:buFontTx/>
              <a:buNone/>
            </a:pPr>
            <a:r>
              <a:rPr lang="en-US" altLang="zh-CN" sz="2400" b="1">
                <a:solidFill>
                  <a:schemeClr val="bg2"/>
                </a:solidFill>
                <a:sym typeface="Wingdings 2" panose="05020102010507070707" pitchFamily="18" charset="2"/>
              </a:rPr>
              <a:t>                      also on customer expectations . (P430) </a:t>
            </a:r>
          </a:p>
          <a:p>
            <a:pPr eaLnBrk="1" hangingPunct="1">
              <a:lnSpc>
                <a:spcPct val="90000"/>
              </a:lnSpc>
              <a:buFontTx/>
              <a:buNone/>
            </a:pPr>
            <a:r>
              <a:rPr lang="en-US" altLang="zh-CN" sz="2400" b="1">
                <a:solidFill>
                  <a:schemeClr val="bg2"/>
                </a:solidFill>
                <a:sym typeface="Wingdings 2" panose="05020102010507070707" pitchFamily="18" charset="2"/>
              </a:rPr>
              <a:t>                      (so, test strategy should be discussed with </a:t>
            </a:r>
          </a:p>
          <a:p>
            <a:pPr eaLnBrk="1" hangingPunct="1">
              <a:lnSpc>
                <a:spcPct val="90000"/>
              </a:lnSpc>
              <a:buFontTx/>
              <a:buNone/>
            </a:pPr>
            <a:r>
              <a:rPr lang="en-US" altLang="zh-CN" sz="2400" b="1">
                <a:solidFill>
                  <a:schemeClr val="bg2"/>
                </a:solidFill>
                <a:sym typeface="Wingdings 2" panose="05020102010507070707" pitchFamily="18" charset="2"/>
              </a:rPr>
              <a:t>                       customer in the early stage of a project)</a:t>
            </a:r>
          </a:p>
          <a:p>
            <a:pPr eaLnBrk="1" hangingPunct="1">
              <a:lnSpc>
                <a:spcPct val="90000"/>
              </a:lnSpc>
              <a:buFontTx/>
              <a:buNone/>
            </a:pPr>
            <a:r>
              <a:rPr lang="en-US" altLang="zh-CN" sz="2400" b="1">
                <a:solidFill>
                  <a:schemeClr val="bg2"/>
                </a:solidFill>
                <a:sym typeface="Wingdings 2" panose="05020102010507070707" pitchFamily="18" charset="2"/>
              </a:rPr>
              <a:t>  table8.7—comparison of integration strategies </a:t>
            </a:r>
          </a:p>
          <a:p>
            <a:pPr eaLnBrk="1" hangingPunct="1">
              <a:lnSpc>
                <a:spcPct val="90000"/>
              </a:lnSpc>
              <a:buFontTx/>
              <a:buNone/>
            </a:pPr>
            <a:r>
              <a:rPr lang="en-US" altLang="zh-CN" sz="2400" b="1">
                <a:solidFill>
                  <a:schemeClr val="bg2"/>
                </a:solidFill>
                <a:sym typeface="Wingdings 2" panose="05020102010507070707" pitchFamily="18" charset="2"/>
              </a:rPr>
              <a:t>     sidebar8.5 + Fig8.15 ---- Microsoft’s strategy </a:t>
            </a:r>
            <a:r>
              <a:rPr lang="zh-CN" altLang="en-US" sz="2400" b="1">
                <a:solidFill>
                  <a:schemeClr val="bg2"/>
                </a:solidFill>
                <a:sym typeface="Wingdings 2" panose="05020102010507070707" pitchFamily="18" charset="2"/>
              </a:rPr>
              <a:t>：</a:t>
            </a:r>
            <a:r>
              <a:rPr lang="en-US" altLang="zh-CN" sz="2400" b="1">
                <a:solidFill>
                  <a:schemeClr val="bg2"/>
                </a:solidFill>
                <a:sym typeface="Wingdings 2" panose="05020102010507070707" pitchFamily="18" charset="2"/>
              </a:rPr>
              <a:t>driven </a:t>
            </a:r>
          </a:p>
          <a:p>
            <a:pPr eaLnBrk="1" hangingPunct="1">
              <a:lnSpc>
                <a:spcPct val="90000"/>
              </a:lnSpc>
              <a:buFontTx/>
              <a:buNone/>
            </a:pPr>
            <a:r>
              <a:rPr lang="en-US" altLang="zh-CN" sz="2400" b="1">
                <a:solidFill>
                  <a:schemeClr val="bg2"/>
                </a:solidFill>
                <a:sym typeface="Wingdings 2" panose="05020102010507070707" pitchFamily="18" charset="2"/>
              </a:rPr>
              <a:t>                                               by market pressures</a:t>
            </a:r>
            <a:r>
              <a:rPr lang="zh-CN" altLang="en-US" sz="2400" b="1">
                <a:solidFill>
                  <a:schemeClr val="bg2"/>
                </a:solidFill>
                <a:sym typeface="Wingdings 2" panose="05020102010507070707" pitchFamily="18" charset="2"/>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8A4D97-E93B-40A9-8537-C2B96FA1D071}" type="slidenum">
              <a:rPr kumimoji="0" lang="en-US" altLang="zh-CN" sz="2600" smtClean="0">
                <a:solidFill>
                  <a:schemeClr val="bg1"/>
                </a:solidFill>
              </a:rPr>
              <a:pPr>
                <a:spcBef>
                  <a:spcPct val="0"/>
                </a:spcBef>
                <a:buClrTx/>
                <a:buSzTx/>
                <a:buFontTx/>
                <a:buNone/>
              </a:pPr>
              <a:t>47</a:t>
            </a:fld>
            <a:endParaRPr kumimoji="0" lang="en-US" altLang="zh-CN" sz="2600">
              <a:solidFill>
                <a:schemeClr val="bg1"/>
              </a:solidFill>
            </a:endParaRPr>
          </a:p>
        </p:txBody>
      </p:sp>
      <p:sp>
        <p:nvSpPr>
          <p:cNvPr id="93187" name="Rectangle 2"/>
          <p:cNvSpPr>
            <a:spLocks noGrp="1" noChangeArrowheads="1"/>
          </p:cNvSpPr>
          <p:nvPr>
            <p:ph type="title" idx="4294967295"/>
          </p:nvPr>
        </p:nvSpPr>
        <p:spPr>
          <a:xfrm>
            <a:off x="914400" y="646113"/>
            <a:ext cx="8001000" cy="838200"/>
          </a:xfrm>
        </p:spPr>
        <p:txBody>
          <a:bodyPr lIns="0" tIns="0" rIns="0" bIns="0" anchor="ctr"/>
          <a:lstStyle/>
          <a:p>
            <a:pPr eaLnBrk="1" hangingPunct="1"/>
            <a:r>
              <a:rPr lang="en-US" altLang="zh-CN" sz="3200"/>
              <a:t>Sidebar 8.5 Builds at Microsoft</a:t>
            </a:r>
          </a:p>
        </p:txBody>
      </p:sp>
      <p:sp>
        <p:nvSpPr>
          <p:cNvPr id="93188" name="Rectangle 3"/>
          <p:cNvSpPr>
            <a:spLocks noGrp="1" noChangeArrowheads="1"/>
          </p:cNvSpPr>
          <p:nvPr>
            <p:ph type="body" idx="4294967295"/>
          </p:nvPr>
        </p:nvSpPr>
        <p:spPr>
          <a:xfrm>
            <a:off x="900113" y="1773238"/>
            <a:ext cx="8001000" cy="4114800"/>
          </a:xfrm>
        </p:spPr>
        <p:txBody>
          <a:bodyPr lIns="0" tIns="0" rIns="0" bIns="0"/>
          <a:lstStyle/>
          <a:p>
            <a:pPr marL="330200" indent="-330200" defTabSz="457200" eaLnBrk="1" hangingPunct="1"/>
            <a:r>
              <a:rPr lang="en-US" altLang="zh-CN" sz="2000"/>
              <a:t>The feature teams synchronize their work by building the product and finding and fixing faults on a daily basis</a:t>
            </a:r>
          </a:p>
        </p:txBody>
      </p:sp>
      <p:pic>
        <p:nvPicPr>
          <p:cNvPr id="931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420938"/>
            <a:ext cx="7777162"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86A9B06-A4E7-4CAE-8D88-9FF4DA66FFC8}" type="slidenum">
              <a:rPr kumimoji="0" lang="en-US" altLang="zh-CN" sz="2600" smtClean="0">
                <a:solidFill>
                  <a:srgbClr val="FFFFFF"/>
                </a:solidFill>
              </a:rPr>
              <a:pPr>
                <a:spcBef>
                  <a:spcPct val="0"/>
                </a:spcBef>
                <a:buClrTx/>
                <a:buSzTx/>
                <a:buFontTx/>
                <a:buNone/>
              </a:pPr>
              <a:t>48</a:t>
            </a:fld>
            <a:endParaRPr kumimoji="0" lang="en-US" altLang="zh-CN" sz="2600">
              <a:solidFill>
                <a:srgbClr val="FFFFFF"/>
              </a:solidFill>
            </a:endParaRPr>
          </a:p>
        </p:txBody>
      </p:sp>
      <p:sp>
        <p:nvSpPr>
          <p:cNvPr id="9113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1140"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b="1" dirty="0"/>
              <a:t>6. Integration Test practical Strategies </a:t>
            </a:r>
          </a:p>
          <a:p>
            <a:pPr eaLnBrk="1" hangingPunct="1">
              <a:lnSpc>
                <a:spcPct val="90000"/>
              </a:lnSpc>
              <a:buFontTx/>
              <a:buNone/>
            </a:pPr>
            <a:r>
              <a:rPr lang="en-US" altLang="zh-CN" b="1" dirty="0"/>
              <a:t>    (</a:t>
            </a:r>
            <a:r>
              <a:rPr lang="zh-CN" altLang="en-US" b="1" dirty="0"/>
              <a:t>集成测试中的具体措施</a:t>
            </a:r>
            <a:r>
              <a:rPr lang="en-US" altLang="zh-CN" b="1" dirty="0"/>
              <a:t>)</a:t>
            </a:r>
            <a:endParaRPr lang="en-US" altLang="zh-CN" sz="2400" b="1" dirty="0">
              <a:solidFill>
                <a:schemeClr val="bg2"/>
              </a:solidFill>
              <a:sym typeface="Wingdings 2" panose="05020102010507070707" pitchFamily="18" charset="2"/>
            </a:endParaRPr>
          </a:p>
          <a:p>
            <a:pPr eaLnBrk="1" hangingPunct="1">
              <a:lnSpc>
                <a:spcPts val="2880"/>
              </a:lnSpc>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深度优先策略：首先集成一个主控路径下的所有模块（无论是由底向上还是自顶向下），然后选择其他路径进行集成（路径的次序选择有任意性），直到全部模块集成完毕。</a:t>
            </a:r>
            <a:endParaRPr lang="en-US" altLang="zh-CN" sz="2400" b="1" dirty="0">
              <a:solidFill>
                <a:schemeClr val="bg2"/>
              </a:solidFill>
              <a:sym typeface="Wingdings 2" panose="05020102010507070707" pitchFamily="18" charset="2"/>
            </a:endParaRPr>
          </a:p>
          <a:p>
            <a:pPr eaLnBrk="1" hangingPunct="1">
              <a:lnSpc>
                <a:spcPts val="2880"/>
              </a:lnSpc>
              <a:buFontTx/>
              <a:buNone/>
            </a:pPr>
            <a:r>
              <a:rPr lang="en-US" altLang="zh-CN" sz="2400" b="1" dirty="0">
                <a:solidFill>
                  <a:schemeClr val="bg2"/>
                </a:solidFill>
                <a:sym typeface="Wingdings 2" panose="05020102010507070707" pitchFamily="18" charset="2"/>
              </a:rPr>
              <a:t>  </a:t>
            </a:r>
            <a:r>
              <a:rPr lang="zh-CN" altLang="en-US" sz="2400" b="1" dirty="0">
                <a:solidFill>
                  <a:schemeClr val="bg2"/>
                </a:solidFill>
                <a:sym typeface="Wingdings 2" panose="05020102010507070707" pitchFamily="18" charset="2"/>
              </a:rPr>
              <a:t>广度优先策略：将软件结构中每一层次所有直接隶属于上层的模块集成起来进行测试（无论是由底向上还是自顶向下），然后进行另一个层次的测试，直到全部模块集成完毕。</a:t>
            </a:r>
            <a:endParaRPr lang="en-US" altLang="zh-CN" sz="2400" b="1" dirty="0">
              <a:solidFill>
                <a:schemeClr val="bg2"/>
              </a:solidFill>
              <a:sym typeface="Wingdings 2" panose="05020102010507070707" pitchFamily="18" charset="2"/>
            </a:endParaRPr>
          </a:p>
          <a:p>
            <a:pPr eaLnBrk="1" hangingPunct="1">
              <a:lnSpc>
                <a:spcPts val="2880"/>
              </a:lnSpc>
              <a:buFontTx/>
              <a:buNone/>
            </a:pPr>
            <a:r>
              <a:rPr lang="zh-CN" altLang="en-US" sz="2400" b="1" dirty="0">
                <a:solidFill>
                  <a:schemeClr val="bg2"/>
                </a:solidFill>
                <a:sym typeface="Wingdings 2" panose="05020102010507070707" pitchFamily="18" charset="2"/>
              </a:rPr>
              <a:t> 按照由底向上还是自顶向下的分类，采用相应的驱动模块或桩模块。</a:t>
            </a:r>
          </a:p>
        </p:txBody>
      </p:sp>
    </p:spTree>
    <p:extLst>
      <p:ext uri="{BB962C8B-B14F-4D97-AF65-F5344CB8AC3E}">
        <p14:creationId xmlns:p14="http://schemas.microsoft.com/office/powerpoint/2010/main" val="27297494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E70132-B022-4D22-B6E8-AAF230BD1921}" type="slidenum">
              <a:rPr kumimoji="0" lang="en-US" altLang="zh-CN" sz="2600" smtClean="0">
                <a:solidFill>
                  <a:schemeClr val="bg1"/>
                </a:solidFill>
              </a:rPr>
              <a:pPr>
                <a:spcBef>
                  <a:spcPct val="0"/>
                </a:spcBef>
                <a:buClrTx/>
                <a:buSzTx/>
                <a:buFontTx/>
                <a:buNone/>
              </a:pPr>
              <a:t>49</a:t>
            </a:fld>
            <a:endParaRPr kumimoji="0" lang="en-US" altLang="zh-CN" sz="2600">
              <a:solidFill>
                <a:schemeClr val="bg1"/>
              </a:solidFill>
            </a:endParaRPr>
          </a:p>
        </p:txBody>
      </p:sp>
      <p:sp>
        <p:nvSpPr>
          <p:cNvPr id="9523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5236" name="Rectangle 3"/>
          <p:cNvSpPr>
            <a:spLocks noGrp="1" noChangeArrowheads="1"/>
          </p:cNvSpPr>
          <p:nvPr>
            <p:ph type="body" idx="1"/>
          </p:nvPr>
        </p:nvSpPr>
        <p:spPr>
          <a:xfrm>
            <a:off x="762000" y="1752600"/>
            <a:ext cx="8534400" cy="5105400"/>
          </a:xfrm>
        </p:spPr>
        <p:txBody>
          <a:bodyPr/>
          <a:lstStyle/>
          <a:p>
            <a:pPr eaLnBrk="1" hangingPunct="1">
              <a:lnSpc>
                <a:spcPct val="90000"/>
              </a:lnSpc>
              <a:buFontTx/>
              <a:buNone/>
            </a:pPr>
            <a:r>
              <a:rPr lang="en-US" altLang="zh-CN" b="1" dirty="0"/>
              <a:t>8.5 Testing Object-Oriented Systems (OO</a:t>
            </a:r>
            <a:r>
              <a:rPr lang="zh-CN" altLang="en-US" b="1" dirty="0"/>
              <a:t>测试</a:t>
            </a:r>
            <a:r>
              <a:rPr lang="en-US" altLang="zh-CN" b="1" dirty="0"/>
              <a:t>)</a:t>
            </a:r>
            <a:r>
              <a:rPr lang="en-US" altLang="zh-CN" sz="3200" b="1" dirty="0"/>
              <a:t> </a:t>
            </a:r>
          </a:p>
          <a:p>
            <a:pPr eaLnBrk="1" hangingPunct="1">
              <a:lnSpc>
                <a:spcPct val="90000"/>
              </a:lnSpc>
              <a:buFontTx/>
              <a:buNone/>
            </a:pPr>
            <a:r>
              <a:rPr lang="en-US" altLang="zh-CN" sz="2400" b="1" dirty="0"/>
              <a:t> Focus on: OO testing has special characteristics </a:t>
            </a:r>
          </a:p>
          <a:p>
            <a:pPr eaLnBrk="1" hangingPunct="1">
              <a:lnSpc>
                <a:spcPct val="90000"/>
              </a:lnSpc>
              <a:buFontTx/>
              <a:buNone/>
            </a:pPr>
            <a:r>
              <a:rPr lang="en-US" altLang="zh-CN" sz="2400" b="1" dirty="0"/>
              <a:t>                   ----should take several additional steps </a:t>
            </a:r>
          </a:p>
          <a:p>
            <a:pPr eaLnBrk="1" hangingPunct="1">
              <a:lnSpc>
                <a:spcPct val="90000"/>
              </a:lnSpc>
              <a:buFontTx/>
              <a:buNone/>
            </a:pPr>
            <a:r>
              <a:rPr lang="en-US" altLang="zh-CN" b="1" dirty="0"/>
              <a:t>1. Testing the Code </a:t>
            </a:r>
            <a:endParaRPr lang="en-US" altLang="zh-CN" sz="2400" b="1" dirty="0"/>
          </a:p>
          <a:p>
            <a:pPr eaLnBrk="1" hangingPunct="1">
              <a:lnSpc>
                <a:spcPct val="90000"/>
              </a:lnSpc>
              <a:buFontTx/>
              <a:buNone/>
            </a:pPr>
            <a:r>
              <a:rPr lang="en-US" altLang="zh-CN" sz="2400" b="1" dirty="0">
                <a:solidFill>
                  <a:schemeClr val="bg2"/>
                </a:solidFill>
                <a:sym typeface="Wingdings 2" panose="05020102010507070707" pitchFamily="18" charset="2"/>
              </a:rPr>
              <a:t>  several problem about OO code testing (P433--3 dots)</a:t>
            </a:r>
          </a:p>
          <a:p>
            <a:pPr eaLnBrk="1" hangingPunct="1">
              <a:lnSpc>
                <a:spcPct val="90000"/>
              </a:lnSpc>
              <a:buFontTx/>
              <a:buNone/>
            </a:pPr>
            <a:r>
              <a:rPr lang="en-US" altLang="zh-CN" sz="2400" b="1" dirty="0">
                <a:solidFill>
                  <a:schemeClr val="bg2"/>
                </a:solidFill>
                <a:sym typeface="Wingdings 2" panose="05020102010507070707" pitchFamily="18" charset="2"/>
              </a:rPr>
              <a:t>      ----OO code </a:t>
            </a:r>
            <a:r>
              <a:rPr lang="zh-CN" altLang="en-US" sz="2400" b="1" dirty="0">
                <a:solidFill>
                  <a:schemeClr val="bg2"/>
                </a:solidFill>
                <a:sym typeface="Wingdings 2" panose="05020102010507070707" pitchFamily="18" charset="2"/>
              </a:rPr>
              <a:t>存在于对象的方法中</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而完成软件任务需要界</a:t>
            </a:r>
          </a:p>
          <a:p>
            <a:pPr eaLnBrk="1" hangingPunct="1">
              <a:lnSpc>
                <a:spcPct val="90000"/>
              </a:lnSpc>
              <a:buFontTx/>
              <a:buNone/>
            </a:pPr>
            <a:r>
              <a:rPr lang="zh-CN" altLang="en-US" sz="2400" b="1" dirty="0">
                <a:solidFill>
                  <a:schemeClr val="bg2"/>
                </a:solidFill>
                <a:sym typeface="Wingdings 2" panose="05020102010507070707" pitchFamily="18" charset="2"/>
              </a:rPr>
              <a:t>         面类、控制类、实体类等的交互，因而</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测试不仅仅局</a:t>
            </a:r>
          </a:p>
          <a:p>
            <a:pPr eaLnBrk="1" hangingPunct="1">
              <a:lnSpc>
                <a:spcPct val="90000"/>
              </a:lnSpc>
              <a:buFontTx/>
              <a:buNone/>
            </a:pPr>
            <a:r>
              <a:rPr lang="zh-CN" altLang="en-US" sz="2400" b="1" dirty="0">
                <a:solidFill>
                  <a:schemeClr val="bg2"/>
                </a:solidFill>
                <a:sym typeface="Wingdings 2" panose="05020102010507070707" pitchFamily="18" charset="2"/>
              </a:rPr>
              <a:t>         限于对方法的测试，而是比较复杂和广泛。</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注意的几个问题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提问</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panose="05000000000000000000" pitchFamily="2" charset="2"/>
              </a:rPr>
              <a:t>（暗含需求方面的测试）</a:t>
            </a:r>
            <a:endParaRPr lang="zh-CN" altLang="en-US" sz="2400" b="1" dirty="0">
              <a:solidFill>
                <a:schemeClr val="bg2"/>
              </a:solidFill>
              <a:sym typeface="Wingdings 2" panose="05020102010507070707" pitchFamily="18" charset="2"/>
            </a:endParaRP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意外的输入能否产生意外的结果。</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路径应该唯一</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zh-CN" altLang="en-US" sz="2000" b="1" dirty="0">
                <a:solidFill>
                  <a:schemeClr val="bg2"/>
                </a:solidFill>
                <a:sym typeface="Wingdings 2" panose="05020102010507070707" pitchFamily="18" charset="2"/>
              </a:rPr>
              <a:t>意料之内的输入能否产生意料之外的结果。</a:t>
            </a:r>
            <a:r>
              <a:rPr lang="en-US" altLang="zh-CN" sz="20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结果唯一</a:t>
            </a:r>
            <a:r>
              <a:rPr lang="en-US" altLang="zh-CN" sz="2000" b="1" dirty="0">
                <a:solidFill>
                  <a:schemeClr val="bg2"/>
                </a:solidFill>
                <a:sym typeface="Wingdings 2" panose="05020102010507070707" pitchFamily="18" charset="2"/>
              </a:rPr>
              <a:t>)</a:t>
            </a:r>
            <a:endParaRPr lang="zh-CN" altLang="en-US" sz="2000" b="1" dirty="0">
              <a:solidFill>
                <a:schemeClr val="bg2"/>
              </a:solidFill>
              <a:sym typeface="Wingdings 2" panose="05020102010507070707" pitchFamily="18" charset="2"/>
            </a:endParaRP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在选择有用的</a:t>
            </a:r>
            <a:r>
              <a:rPr lang="zh-CN" altLang="en-US" sz="2400" b="1" u="sng" dirty="0">
                <a:solidFill>
                  <a:srgbClr val="0000FF"/>
                </a:solidFill>
                <a:sym typeface="Wingdings 2" panose="05020102010507070707" pitchFamily="18" charset="2"/>
              </a:rPr>
              <a:t>用例</a:t>
            </a:r>
            <a:r>
              <a:rPr lang="zh-CN" altLang="en-US" sz="2400" b="1" dirty="0">
                <a:solidFill>
                  <a:schemeClr val="bg2"/>
                </a:solidFill>
                <a:sym typeface="Wingdings 2" panose="05020102010507070707" pitchFamily="18" charset="2"/>
              </a:rPr>
              <a:t>时，有没有考虑不周的情形？</a:t>
            </a:r>
          </a:p>
        </p:txBody>
      </p:sp>
      <p:sp>
        <p:nvSpPr>
          <p:cNvPr id="2" name="文本框 1"/>
          <p:cNvSpPr txBox="1"/>
          <p:nvPr/>
        </p:nvSpPr>
        <p:spPr>
          <a:xfrm>
            <a:off x="-36512" y="4005064"/>
            <a:ext cx="1175494" cy="2308324"/>
          </a:xfrm>
          <a:prstGeom prst="rect">
            <a:avLst/>
          </a:prstGeom>
          <a:noFill/>
          <a:ln w="19050">
            <a:solidFill>
              <a:schemeClr val="tx1"/>
            </a:solidFill>
          </a:ln>
        </p:spPr>
        <p:txBody>
          <a:bodyPr wrap="square" rtlCol="0">
            <a:spAutoFit/>
          </a:bodyPr>
          <a:lstStyle/>
          <a:p>
            <a:r>
              <a:rPr lang="zh-CN" altLang="en-US" b="1" dirty="0"/>
              <a:t>有的团队首先根据需求来测试，也算合理</a:t>
            </a:r>
          </a:p>
        </p:txBody>
      </p:sp>
      <p:cxnSp>
        <p:nvCxnSpPr>
          <p:cNvPr id="4" name="直接箭头连接符 3"/>
          <p:cNvCxnSpPr>
            <a:stCxn id="2" idx="3"/>
          </p:cNvCxnSpPr>
          <p:nvPr/>
        </p:nvCxnSpPr>
        <p:spPr bwMode="auto">
          <a:xfrm>
            <a:off x="1138982" y="5159226"/>
            <a:ext cx="5737274" cy="69974"/>
          </a:xfrm>
          <a:prstGeom prst="straightConnector1">
            <a:avLst/>
          </a:prstGeom>
          <a:solidFill>
            <a:schemeClr val="accent1"/>
          </a:solidFill>
          <a:ln w="22225" cap="flat" cmpd="sng" algn="ctr">
            <a:solidFill>
              <a:schemeClr val="tx1"/>
            </a:solidFill>
            <a:prstDash val="solid"/>
            <a:round/>
            <a:headEnd type="none" w="med" len="med"/>
            <a:tailEnd type="triangle"/>
          </a:ln>
          <a:effectLst/>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134B13-5D68-47DB-BB9C-2BC650E15375}" type="slidenum">
              <a:rPr kumimoji="0" lang="en-US" altLang="zh-CN" sz="2600" smtClean="0">
                <a:solidFill>
                  <a:schemeClr val="bg1"/>
                </a:solidFill>
              </a:rPr>
              <a:pPr>
                <a:spcBef>
                  <a:spcPct val="0"/>
                </a:spcBef>
                <a:buClrTx/>
                <a:buSzTx/>
                <a:buFontTx/>
                <a:buNone/>
              </a:pPr>
              <a:t>5</a:t>
            </a:fld>
            <a:endParaRPr kumimoji="0" lang="en-US" altLang="zh-CN" sz="2600">
              <a:solidFill>
                <a:schemeClr val="bg1"/>
              </a:solidFill>
            </a:endParaRPr>
          </a:p>
        </p:txBody>
      </p:sp>
      <p:sp>
        <p:nvSpPr>
          <p:cNvPr id="1229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229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sz="2400" b="1">
                <a:solidFill>
                  <a:schemeClr val="bg2"/>
                </a:solidFill>
                <a:sym typeface="Wingdings 2" panose="05020102010507070707" pitchFamily="18" charset="2"/>
              </a:rPr>
              <a:t> several concepts and problems (about testing) </a:t>
            </a:r>
          </a:p>
          <a:p>
            <a:pPr eaLnBrk="1" hangingPunct="1">
              <a:buFontTx/>
              <a:buNone/>
            </a:pPr>
            <a:r>
              <a:rPr lang="en-US" altLang="zh-CN" sz="2400" b="1">
                <a:solidFill>
                  <a:schemeClr val="bg2"/>
                </a:solidFill>
                <a:sym typeface="Wingdings 2" panose="05020102010507070707" pitchFamily="18" charset="2"/>
              </a:rPr>
              <a:t>   A: </a:t>
            </a:r>
            <a:r>
              <a:rPr lang="en-US" altLang="zh-CN" sz="2400" b="1" u="sng">
                <a:solidFill>
                  <a:srgbClr val="FF0066"/>
                </a:solidFill>
                <a:sym typeface="Wingdings 2" panose="05020102010507070707" pitchFamily="18" charset="2"/>
              </a:rPr>
              <a:t>purpose of testing</a:t>
            </a:r>
            <a:r>
              <a:rPr lang="en-US" altLang="zh-CN" sz="2400" b="1">
                <a:solidFill>
                  <a:schemeClr val="bg2"/>
                </a:solidFill>
                <a:sym typeface="Wingdings 2" panose="05020102010507070707" pitchFamily="18" charset="2"/>
              </a:rPr>
              <a:t>:</a:t>
            </a:r>
            <a:r>
              <a:rPr lang="en-US" altLang="zh-CN" sz="2400" b="1" u="sng">
                <a:solidFill>
                  <a:schemeClr val="bg2"/>
                </a:solidFill>
                <a:sym typeface="Wingdings 2" panose="05020102010507070707" pitchFamily="18" charset="2"/>
              </a:rPr>
              <a:t>discover faults</a:t>
            </a:r>
            <a:r>
              <a:rPr lang="en-US" altLang="zh-CN" sz="2400" b="1">
                <a:solidFill>
                  <a:schemeClr val="bg2"/>
                </a:solidFill>
                <a:sym typeface="Wingdings 2" panose="05020102010507070707" pitchFamily="18" charset="2"/>
              </a:rPr>
              <a:t> (not demonstrate </a:t>
            </a:r>
          </a:p>
          <a:p>
            <a:pPr eaLnBrk="1" hangingPunct="1">
              <a:buFontTx/>
              <a:buNone/>
            </a:pPr>
            <a:r>
              <a:rPr lang="en-US" altLang="zh-CN" sz="2400" b="1">
                <a:solidFill>
                  <a:schemeClr val="bg2"/>
                </a:solidFill>
                <a:sym typeface="Wingdings 2" panose="05020102010507070707" pitchFamily="18" charset="2"/>
              </a:rPr>
              <a:t>                                         correctness)</a:t>
            </a:r>
          </a:p>
          <a:p>
            <a:pPr eaLnBrk="1" hangingPunct="1">
              <a:buFontTx/>
              <a:buNone/>
            </a:pPr>
            <a:r>
              <a:rPr lang="en-US" altLang="zh-CN" sz="2400" b="1">
                <a:solidFill>
                  <a:schemeClr val="bg2"/>
                </a:solidFill>
                <a:sym typeface="Wingdings 2" panose="05020102010507070707" pitchFamily="18" charset="2"/>
              </a:rPr>
              <a:t>   B: </a:t>
            </a:r>
            <a:r>
              <a:rPr lang="en-US" altLang="zh-CN" sz="2400" b="1" u="sng">
                <a:solidFill>
                  <a:srgbClr val="0000FF"/>
                </a:solidFill>
                <a:sym typeface="Wingdings 2" panose="05020102010507070707" pitchFamily="18" charset="2"/>
              </a:rPr>
              <a:t>fault identification</a:t>
            </a:r>
            <a:r>
              <a:rPr lang="en-US" altLang="zh-CN" sz="2400" b="1">
                <a:solidFill>
                  <a:schemeClr val="bg2"/>
                </a:solidFill>
                <a:sym typeface="Wingdings 2" panose="05020102010507070707" pitchFamily="18" charset="2"/>
              </a:rPr>
              <a:t>: a process----(P402)</a:t>
            </a:r>
          </a:p>
          <a:p>
            <a:pPr eaLnBrk="1" hangingPunct="1">
              <a:buFontTx/>
              <a:buNone/>
            </a:pPr>
            <a:r>
              <a:rPr lang="en-US" altLang="zh-CN" sz="2400" b="1">
                <a:solidFill>
                  <a:schemeClr val="bg2"/>
                </a:solidFill>
                <a:sym typeface="Wingdings 2" panose="05020102010507070707" pitchFamily="18" charset="2"/>
              </a:rPr>
              <a:t>   C: </a:t>
            </a:r>
            <a:r>
              <a:rPr lang="en-US" altLang="zh-CN" sz="2400" b="1" u="sng">
                <a:solidFill>
                  <a:srgbClr val="0000FF"/>
                </a:solidFill>
                <a:sym typeface="Wingdings 2" panose="05020102010507070707" pitchFamily="18" charset="2"/>
              </a:rPr>
              <a:t>fault correction</a:t>
            </a:r>
            <a:r>
              <a:rPr lang="en-US" altLang="zh-CN" sz="2400" b="1">
                <a:solidFill>
                  <a:schemeClr val="bg2"/>
                </a:solidFill>
                <a:sym typeface="Wingdings 2" panose="05020102010507070707" pitchFamily="18" charset="2"/>
              </a:rPr>
              <a:t>: making changes to the system so </a:t>
            </a:r>
          </a:p>
          <a:p>
            <a:pPr eaLnBrk="1" hangingPunct="1">
              <a:buFontTx/>
              <a:buNone/>
            </a:pPr>
            <a:r>
              <a:rPr lang="en-US" altLang="zh-CN" sz="2400" b="1">
                <a:solidFill>
                  <a:schemeClr val="bg2"/>
                </a:solidFill>
                <a:sym typeface="Wingdings 2" panose="05020102010507070707" pitchFamily="18" charset="2"/>
              </a:rPr>
              <a:t>                                    the faults are removed </a:t>
            </a:r>
          </a:p>
        </p:txBody>
      </p:sp>
      <p:sp>
        <p:nvSpPr>
          <p:cNvPr id="228357" name="AutoShape 5"/>
          <p:cNvSpPr>
            <a:spLocks noChangeArrowheads="1"/>
          </p:cNvSpPr>
          <p:nvPr/>
        </p:nvSpPr>
        <p:spPr bwMode="auto">
          <a:xfrm>
            <a:off x="1763713" y="4797425"/>
            <a:ext cx="6337300" cy="1728788"/>
          </a:xfrm>
          <a:prstGeom prst="wedgeRoundRectCallout">
            <a:avLst>
              <a:gd name="adj1" fmla="val 17986"/>
              <a:gd name="adj2" fmla="val -178560"/>
              <a:gd name="adj3" fmla="val 16667"/>
            </a:avLst>
          </a:prstGeom>
          <a:solidFill>
            <a:srgbClr val="99CCFF"/>
          </a:solidFill>
          <a:ln w="9525">
            <a:solidFill>
              <a:srgbClr val="800080"/>
            </a:solidFill>
            <a:miter lim="800000"/>
            <a:headEnd/>
            <a:tailEnd/>
          </a:ln>
        </p:spPr>
        <p:txBody>
          <a:bodyPr anchor="ct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dirty="0"/>
              <a:t>这两者的出发点有根本性的差别</a:t>
            </a:r>
            <a:r>
              <a:rPr lang="en-US" altLang="zh-CN" sz="2400" b="1" dirty="0"/>
              <a:t>:</a:t>
            </a:r>
            <a:r>
              <a:rPr lang="zh-CN" altLang="en-US" sz="2400" b="1" dirty="0"/>
              <a:t>前者是假设系统有问题</a:t>
            </a:r>
            <a:r>
              <a:rPr lang="en-US" altLang="zh-CN" sz="2400" b="1" dirty="0"/>
              <a:t>, </a:t>
            </a:r>
            <a:r>
              <a:rPr lang="zh-CN" altLang="en-US" sz="2400" b="1" dirty="0"/>
              <a:t>而后者是假设系统没有问题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7"/>
                                        </p:tgtEl>
                                        <p:attrNameLst>
                                          <p:attrName>style.visibility</p:attrName>
                                        </p:attrNameLst>
                                      </p:cBhvr>
                                      <p:to>
                                        <p:strVal val="visible"/>
                                      </p:to>
                                    </p:set>
                                    <p:anim calcmode="lin" valueType="num">
                                      <p:cBhvr additive="base">
                                        <p:cTn id="7" dur="1000" fill="hold"/>
                                        <p:tgtEl>
                                          <p:spTgt spid="228357"/>
                                        </p:tgtEl>
                                        <p:attrNameLst>
                                          <p:attrName>ppt_x</p:attrName>
                                        </p:attrNameLst>
                                      </p:cBhvr>
                                      <p:tavLst>
                                        <p:tav tm="0">
                                          <p:val>
                                            <p:strVal val="#ppt_x"/>
                                          </p:val>
                                        </p:tav>
                                        <p:tav tm="100000">
                                          <p:val>
                                            <p:strVal val="#ppt_x"/>
                                          </p:val>
                                        </p:tav>
                                      </p:tavLst>
                                    </p:anim>
                                    <p:anim calcmode="lin" valueType="num">
                                      <p:cBhvr additive="base">
                                        <p:cTn id="8" dur="1000" fill="hold"/>
                                        <p:tgtEl>
                                          <p:spTgt spid="2283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1DBA85-CCB5-493A-AE7D-1AABC273E7DF}" type="slidenum">
              <a:rPr kumimoji="0" lang="en-US" altLang="zh-CN" sz="2600" smtClean="0">
                <a:solidFill>
                  <a:schemeClr val="bg1"/>
                </a:solidFill>
              </a:rPr>
              <a:pPr>
                <a:spcBef>
                  <a:spcPct val="0"/>
                </a:spcBef>
                <a:buClrTx/>
                <a:buSzTx/>
                <a:buFontTx/>
                <a:buNone/>
              </a:pPr>
              <a:t>50</a:t>
            </a:fld>
            <a:endParaRPr kumimoji="0" lang="en-US" altLang="zh-CN" sz="2600">
              <a:solidFill>
                <a:schemeClr val="bg1"/>
              </a:solidFill>
            </a:endParaRPr>
          </a:p>
        </p:txBody>
      </p:sp>
      <p:sp>
        <p:nvSpPr>
          <p:cNvPr id="9728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7284" name="Rectangle 3"/>
          <p:cNvSpPr>
            <a:spLocks noGrp="1" noChangeArrowheads="1"/>
          </p:cNvSpPr>
          <p:nvPr>
            <p:ph type="body" idx="1"/>
          </p:nvPr>
        </p:nvSpPr>
        <p:spPr>
          <a:xfrm>
            <a:off x="755576" y="1773238"/>
            <a:ext cx="8388424" cy="5084762"/>
          </a:xfrm>
        </p:spPr>
        <p:txBody>
          <a:bodyPr/>
          <a:lstStyle/>
          <a:p>
            <a:pPr eaLnBrk="1" hangingPunct="1">
              <a:buFontTx/>
              <a:buNone/>
            </a:pPr>
            <a:r>
              <a:rPr lang="en-US" altLang="zh-CN" sz="2400" b="1" dirty="0">
                <a:solidFill>
                  <a:schemeClr val="bg2"/>
                </a:solidFill>
                <a:sym typeface="Wingdings 2" panose="05020102010507070707" pitchFamily="18" charset="2"/>
              </a:rPr>
              <a:t>  several aspects about the faults of objects </a:t>
            </a:r>
          </a:p>
          <a:p>
            <a:pPr eaLnBrk="1" hangingPunct="1">
              <a:buFontTx/>
              <a:buNone/>
            </a:pPr>
            <a:r>
              <a:rPr lang="en-US" altLang="zh-CN" sz="2400" b="1" dirty="0"/>
              <a:t>      (P433-434  5 dots) </a:t>
            </a:r>
          </a:p>
          <a:p>
            <a:pPr eaLnBrk="1" hangingPunct="1">
              <a:buFontTx/>
              <a:buNone/>
            </a:pPr>
            <a:r>
              <a:rPr lang="en-US" altLang="zh-CN" sz="2400" b="1" dirty="0"/>
              <a:t>     note: </a:t>
            </a:r>
            <a:r>
              <a:rPr lang="zh-CN" altLang="en-US" sz="2400" b="1" dirty="0"/>
              <a:t>关于对象和类的检查不会都在设计阶段的静态检查</a:t>
            </a:r>
          </a:p>
          <a:p>
            <a:pPr eaLnBrk="1" hangingPunct="1">
              <a:buFontTx/>
              <a:buNone/>
            </a:pPr>
            <a:r>
              <a:rPr lang="zh-CN" altLang="en-US" sz="2400" b="1" dirty="0"/>
              <a:t>               过程中完成</a:t>
            </a:r>
            <a:r>
              <a:rPr lang="en-US" altLang="zh-CN" sz="2400" b="1" dirty="0"/>
              <a:t>, </a:t>
            </a:r>
            <a:r>
              <a:rPr lang="zh-CN" altLang="en-US" sz="2400" b="1" dirty="0"/>
              <a:t>有很多时候是在测试阶段才发现其不</a:t>
            </a:r>
          </a:p>
          <a:p>
            <a:pPr eaLnBrk="1" hangingPunct="1">
              <a:buFontTx/>
              <a:buNone/>
            </a:pPr>
            <a:r>
              <a:rPr lang="zh-CN" altLang="en-US" sz="2400" b="1" dirty="0"/>
              <a:t>               合理性</a:t>
            </a:r>
            <a:r>
              <a:rPr lang="en-US" altLang="zh-CN" sz="2400" b="1" dirty="0"/>
              <a:t>(</a:t>
            </a:r>
            <a:r>
              <a:rPr lang="zh-CN" altLang="en-US" sz="2400" b="1" dirty="0"/>
              <a:t>特别是</a:t>
            </a:r>
            <a:r>
              <a:rPr lang="en-US" altLang="zh-CN" sz="2400" b="1" dirty="0"/>
              <a:t>OO), </a:t>
            </a:r>
            <a:r>
              <a:rPr lang="zh-CN" altLang="en-US" sz="2400" b="1" dirty="0"/>
              <a:t>然后又需要调整设计 </a:t>
            </a:r>
            <a:r>
              <a:rPr lang="en-US" altLang="zh-CN" sz="2400" b="1" dirty="0"/>
              <a:t>. </a:t>
            </a:r>
          </a:p>
          <a:p>
            <a:pPr eaLnBrk="1" hangingPunct="1">
              <a:buFontTx/>
              <a:buNone/>
            </a:pPr>
            <a:r>
              <a:rPr lang="en-US" altLang="zh-CN" sz="2400" b="1" dirty="0"/>
              <a:t>      ----</a:t>
            </a:r>
            <a:r>
              <a:rPr lang="zh-CN" altLang="en-US" sz="2400" b="1" dirty="0"/>
              <a:t>发现不对称或不合理的关联或继承。（需要调整设计）</a:t>
            </a:r>
          </a:p>
          <a:p>
            <a:pPr eaLnBrk="1" hangingPunct="1">
              <a:buFontTx/>
              <a:buNone/>
            </a:pPr>
            <a:r>
              <a:rPr lang="zh-CN" altLang="en-US" sz="2400" b="1" dirty="0"/>
              <a:t>      </a:t>
            </a:r>
            <a:r>
              <a:rPr lang="en-US" altLang="zh-CN" sz="2400" b="1" dirty="0"/>
              <a:t>----</a:t>
            </a:r>
            <a:r>
              <a:rPr lang="zh-CN" altLang="en-US" sz="2400" b="1" dirty="0"/>
              <a:t>发现一个类中存在关系不密切的属性和动作。</a:t>
            </a:r>
            <a:r>
              <a:rPr lang="en-US" altLang="zh-CN" sz="2400" b="1" dirty="0"/>
              <a:t>(</a:t>
            </a:r>
            <a:r>
              <a:rPr lang="zh-CN" altLang="en-US" sz="2400" b="1" dirty="0"/>
              <a:t>合理性</a:t>
            </a:r>
            <a:r>
              <a:rPr lang="en-US" altLang="zh-CN" sz="2400" b="1" dirty="0"/>
              <a:t>)</a:t>
            </a:r>
            <a:endParaRPr lang="zh-CN" altLang="en-US" sz="2400" b="1" dirty="0"/>
          </a:p>
          <a:p>
            <a:pPr eaLnBrk="1" hangingPunct="1">
              <a:buFontTx/>
              <a:buNone/>
            </a:pPr>
            <a:r>
              <a:rPr lang="zh-CN" altLang="en-US" sz="2400" b="1" dirty="0"/>
              <a:t>      </a:t>
            </a:r>
            <a:r>
              <a:rPr lang="en-US" altLang="zh-CN" sz="2400" b="1" dirty="0"/>
              <a:t>----</a:t>
            </a:r>
            <a:r>
              <a:rPr lang="zh-CN" altLang="en-US" sz="2400" b="1" dirty="0"/>
              <a:t>一个类担任两个以上角色。（目标明确性问题）</a:t>
            </a:r>
          </a:p>
          <a:p>
            <a:pPr eaLnBrk="1" hangingPunct="1">
              <a:buFontTx/>
              <a:buNone/>
            </a:pPr>
            <a:r>
              <a:rPr lang="zh-CN" altLang="en-US" sz="2400" b="1" dirty="0"/>
              <a:t>      </a:t>
            </a:r>
            <a:r>
              <a:rPr lang="en-US" altLang="zh-CN" sz="2400" b="1" dirty="0"/>
              <a:t>----</a:t>
            </a:r>
            <a:r>
              <a:rPr lang="zh-CN" altLang="en-US" sz="2400" b="1" dirty="0"/>
              <a:t>操作目标不明确。</a:t>
            </a:r>
            <a:r>
              <a:rPr lang="en-US" altLang="zh-CN" sz="2400" b="1" dirty="0"/>
              <a:t>(</a:t>
            </a:r>
            <a:r>
              <a:rPr lang="zh-CN" altLang="en-US" sz="2400" b="1" dirty="0"/>
              <a:t>例如</a:t>
            </a:r>
            <a:r>
              <a:rPr lang="en-US" altLang="zh-CN" sz="2400" b="1" dirty="0"/>
              <a:t>: </a:t>
            </a:r>
            <a:r>
              <a:rPr lang="zh-CN" altLang="en-US" sz="2400" b="1" dirty="0"/>
              <a:t>某个类没有合适的方法等等</a:t>
            </a:r>
            <a:r>
              <a:rPr lang="en-US" altLang="zh-CN" sz="2400" b="1" dirty="0"/>
              <a:t>)</a:t>
            </a:r>
          </a:p>
          <a:p>
            <a:pPr eaLnBrk="1" hangingPunct="1">
              <a:buFontTx/>
              <a:buNone/>
            </a:pPr>
            <a:r>
              <a:rPr lang="en-US" altLang="zh-CN" sz="2400" b="1" dirty="0"/>
              <a:t>      ----</a:t>
            </a:r>
            <a:r>
              <a:rPr lang="zh-CN" altLang="en-US" sz="2400" b="1" dirty="0"/>
              <a:t>发现两个同名的或同目的的关联关系等等。</a:t>
            </a:r>
          </a:p>
          <a:p>
            <a:pPr eaLnBrk="1" hangingPunct="1">
              <a:buFontTx/>
              <a:buNone/>
            </a:pPr>
            <a:r>
              <a:rPr lang="zh-CN" altLang="en-US" sz="2400" b="1" dirty="0"/>
              <a:t> </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FDFD1B6-8C67-4A79-B5E7-512E36E93868}" type="slidenum">
              <a:rPr kumimoji="0" lang="en-US" altLang="zh-CN" sz="2600" smtClean="0">
                <a:solidFill>
                  <a:schemeClr val="bg1"/>
                </a:solidFill>
              </a:rPr>
              <a:pPr>
                <a:spcBef>
                  <a:spcPct val="0"/>
                </a:spcBef>
                <a:buClrTx/>
                <a:buSzTx/>
                <a:buFontTx/>
                <a:buNone/>
              </a:pPr>
              <a:t>51</a:t>
            </a:fld>
            <a:endParaRPr kumimoji="0" lang="en-US" altLang="zh-CN" sz="2600">
              <a:solidFill>
                <a:schemeClr val="bg1"/>
              </a:solidFill>
            </a:endParaRPr>
          </a:p>
        </p:txBody>
      </p:sp>
      <p:sp>
        <p:nvSpPr>
          <p:cNvPr id="9830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8308" name="Rectangle 3"/>
          <p:cNvSpPr>
            <a:spLocks noGrp="1" noChangeArrowheads="1"/>
          </p:cNvSpPr>
          <p:nvPr>
            <p:ph type="body" idx="1"/>
          </p:nvPr>
        </p:nvSpPr>
        <p:spPr>
          <a:xfrm>
            <a:off x="755576" y="1700808"/>
            <a:ext cx="8388424" cy="5157192"/>
          </a:xfrm>
        </p:spPr>
        <p:txBody>
          <a:bodyPr/>
          <a:lstStyle/>
          <a:p>
            <a:pPr eaLnBrk="1" hangingPunct="1">
              <a:lnSpc>
                <a:spcPct val="90000"/>
              </a:lnSpc>
              <a:buFontTx/>
              <a:buNone/>
            </a:pPr>
            <a:r>
              <a:rPr lang="en-US" altLang="zh-CN" sz="2400" b="1" dirty="0"/>
              <a:t> </a:t>
            </a:r>
            <a:r>
              <a:rPr lang="en-US" altLang="zh-CN" sz="2400" b="1" dirty="0">
                <a:solidFill>
                  <a:schemeClr val="bg2"/>
                </a:solidFill>
                <a:sym typeface="Wingdings 2" panose="05020102010507070707" pitchFamily="18" charset="2"/>
              </a:rPr>
              <a:t> message : making special testing</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传统方法可很好的应用于功能测试</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但没有考虑测试类</a:t>
            </a:r>
          </a:p>
          <a:p>
            <a:pPr eaLnBrk="1" hangingPunct="1">
              <a:lnSpc>
                <a:spcPct val="90000"/>
              </a:lnSpc>
              <a:buFontTx/>
              <a:buNone/>
            </a:pPr>
            <a:r>
              <a:rPr lang="zh-CN" altLang="en-US" sz="2400" b="1" dirty="0">
                <a:solidFill>
                  <a:schemeClr val="bg2"/>
                </a:solidFill>
                <a:sym typeface="Wingdings 2" panose="05020102010507070707" pitchFamily="18" charset="2"/>
              </a:rPr>
              <a:t>           所需的对象状态及其交互协作关系</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而这涉及到消息 </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----OO</a:t>
            </a:r>
            <a:r>
              <a:rPr lang="zh-CN" altLang="en-US" sz="2400" b="1" dirty="0">
                <a:solidFill>
                  <a:schemeClr val="bg2"/>
                </a:solidFill>
                <a:sym typeface="Wingdings 2" panose="05020102010507070707" pitchFamily="18" charset="2"/>
              </a:rPr>
              <a:t>方法开发的系统</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消息是软件任务完成的载体和线</a:t>
            </a:r>
          </a:p>
          <a:p>
            <a:pPr eaLnBrk="1" hangingPunct="1">
              <a:lnSpc>
                <a:spcPct val="90000"/>
              </a:lnSpc>
              <a:buFontTx/>
              <a:buNone/>
            </a:pPr>
            <a:r>
              <a:rPr lang="zh-CN" altLang="en-US" sz="2400" b="1" dirty="0">
                <a:solidFill>
                  <a:schemeClr val="bg2"/>
                </a:solidFill>
                <a:sym typeface="Wingdings 2" panose="05020102010507070707" pitchFamily="18" charset="2"/>
              </a:rPr>
              <a:t>           索</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需要对消息进行较全面的测试</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同时也完成了对对</a:t>
            </a:r>
          </a:p>
          <a:p>
            <a:pPr eaLnBrk="1" hangingPunct="1">
              <a:lnSpc>
                <a:spcPct val="90000"/>
              </a:lnSpc>
              <a:buFontTx/>
              <a:buNone/>
            </a:pPr>
            <a:r>
              <a:rPr lang="zh-CN" altLang="en-US" sz="2400" b="1" dirty="0">
                <a:solidFill>
                  <a:schemeClr val="bg2"/>
                </a:solidFill>
                <a:sym typeface="Wingdings 2" panose="05020102010507070707" pitchFamily="18" charset="2"/>
              </a:rPr>
              <a:t>           象的状态测试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例如：响应消息的准确性与及时性需</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要测试，而这包含在方法测试的事项之内了。</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b="1" dirty="0"/>
              <a:t>2. Difference between OO and traditional Testing</a:t>
            </a:r>
          </a:p>
          <a:p>
            <a:pPr eaLnBrk="1" hangingPunct="1">
              <a:lnSpc>
                <a:spcPct val="90000"/>
              </a:lnSpc>
              <a:spcBef>
                <a:spcPts val="0"/>
              </a:spcBef>
              <a:buFontTx/>
              <a:buNone/>
            </a:pPr>
            <a:r>
              <a:rPr lang="en-US" altLang="zh-CN" sz="2400" b="1" dirty="0"/>
              <a:t> </a:t>
            </a:r>
            <a:r>
              <a:rPr lang="en-US" altLang="zh-CN" sz="2400" b="1" dirty="0">
                <a:solidFill>
                  <a:schemeClr val="bg2"/>
                </a:solidFill>
                <a:sym typeface="Wingdings 2" panose="05020102010507070707" pitchFamily="18" charset="2"/>
              </a:rPr>
              <a:t> focus on: </a:t>
            </a:r>
            <a:r>
              <a:rPr lang="en-US" altLang="zh-CN" sz="2400" b="1" u="sng" dirty="0">
                <a:solidFill>
                  <a:srgbClr val="FF0000"/>
                </a:solidFill>
                <a:sym typeface="Wingdings 2" panose="05020102010507070707" pitchFamily="18" charset="2"/>
              </a:rPr>
              <a:t>retest all methods </a:t>
            </a:r>
            <a:r>
              <a:rPr lang="en-US" altLang="zh-CN" sz="2400" b="1" dirty="0">
                <a:solidFill>
                  <a:schemeClr val="bg2"/>
                </a:solidFill>
                <a:sym typeface="Wingdings 2" panose="05020102010507070707" pitchFamily="18" charset="2"/>
              </a:rPr>
              <a:t>when we add new   </a:t>
            </a:r>
          </a:p>
          <a:p>
            <a:pPr eaLnBrk="1" hangingPunct="1">
              <a:lnSpc>
                <a:spcPct val="90000"/>
              </a:lnSpc>
              <a:spcBef>
                <a:spcPts val="0"/>
              </a:spcBef>
              <a:buFontTx/>
              <a:buNone/>
            </a:pPr>
            <a:r>
              <a:rPr lang="en-US" altLang="zh-CN" sz="2400" b="1" dirty="0">
                <a:solidFill>
                  <a:schemeClr val="bg2"/>
                </a:solidFill>
                <a:sym typeface="Wingdings 2" panose="05020102010507070707" pitchFamily="18" charset="2"/>
              </a:rPr>
              <a:t>                      subclass in a way of inheritance </a:t>
            </a:r>
            <a:endParaRPr lang="en-US" altLang="zh-CN" sz="2400" dirty="0"/>
          </a:p>
          <a:p>
            <a:pPr eaLnBrk="1" hangingPunct="1">
              <a:lnSpc>
                <a:spcPct val="90000"/>
              </a:lnSpc>
              <a:spcBef>
                <a:spcPts val="0"/>
              </a:spcBef>
              <a:buFontTx/>
              <a:buNone/>
            </a:pPr>
            <a:r>
              <a:rPr lang="en-US" altLang="zh-CN" sz="2400" b="1" dirty="0"/>
              <a:t>                      (</a:t>
            </a:r>
            <a:r>
              <a:rPr lang="zh-CN" altLang="en-US" sz="2400" b="1" dirty="0"/>
              <a:t>换句话说</a:t>
            </a:r>
            <a:r>
              <a:rPr lang="en-US" altLang="zh-CN" sz="2400" b="1" dirty="0"/>
              <a:t>: </a:t>
            </a:r>
            <a:r>
              <a:rPr lang="zh-CN" altLang="en-US" sz="2400" b="1" dirty="0"/>
              <a:t>封装时被充分测试的程序在实现继</a:t>
            </a:r>
            <a:endParaRPr lang="en-US" altLang="zh-CN" sz="2400" b="1" dirty="0"/>
          </a:p>
          <a:p>
            <a:pPr eaLnBrk="1" hangingPunct="1">
              <a:lnSpc>
                <a:spcPct val="90000"/>
              </a:lnSpc>
              <a:spcBef>
                <a:spcPts val="0"/>
              </a:spcBef>
              <a:buFontTx/>
              <a:buNone/>
            </a:pPr>
            <a:r>
              <a:rPr lang="en-US" altLang="zh-CN" sz="2400" b="1" dirty="0"/>
              <a:t>                      </a:t>
            </a:r>
            <a:r>
              <a:rPr lang="zh-CN" altLang="en-US" sz="2400" b="1" dirty="0"/>
              <a:t>承组合时可能没有被充分测试</a:t>
            </a:r>
            <a:r>
              <a:rPr lang="en-US" altLang="zh-CN" sz="2400" b="1" dirty="0"/>
              <a:t>)</a:t>
            </a:r>
            <a:r>
              <a:rPr lang="zh-CN" altLang="en-US" sz="2400" b="1" dirty="0"/>
              <a:t>（添加子类时）</a:t>
            </a:r>
            <a:endParaRPr lang="en-US" altLang="zh-CN" sz="24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20EEF-86CA-45CD-9942-8383234E07D8}" type="slidenum">
              <a:rPr kumimoji="0" lang="en-US" altLang="zh-CN" sz="2600" smtClean="0">
                <a:solidFill>
                  <a:schemeClr val="bg1"/>
                </a:solidFill>
              </a:rPr>
              <a:pPr>
                <a:spcBef>
                  <a:spcPct val="0"/>
                </a:spcBef>
                <a:buClrTx/>
                <a:buSzTx/>
                <a:buFontTx/>
                <a:buNone/>
              </a:pPr>
              <a:t>52</a:t>
            </a:fld>
            <a:endParaRPr kumimoji="0" lang="en-US" altLang="zh-CN" sz="2600">
              <a:solidFill>
                <a:schemeClr val="bg1"/>
              </a:solidFill>
            </a:endParaRPr>
          </a:p>
        </p:txBody>
      </p:sp>
      <p:sp>
        <p:nvSpPr>
          <p:cNvPr id="9933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93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difference between OO and traditional testing</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A:</a:t>
            </a:r>
            <a:r>
              <a:rPr lang="en-US" altLang="zh-CN" sz="2400" b="1" dirty="0">
                <a:solidFill>
                  <a:schemeClr val="bg2"/>
                </a:solidFill>
                <a:sym typeface="Wingdings 2" panose="05020102010507070707" pitchFamily="18" charset="2"/>
              </a:rPr>
              <a:t> traditional testing </a:t>
            </a:r>
          </a:p>
          <a:p>
            <a:pPr eaLnBrk="1" hangingPunct="1">
              <a:lnSpc>
                <a:spcPct val="90000"/>
              </a:lnSpc>
              <a:buFontTx/>
              <a:buNone/>
            </a:pPr>
            <a:r>
              <a:rPr lang="en-US" altLang="zh-CN" sz="2400" b="1" dirty="0">
                <a:solidFill>
                  <a:schemeClr val="bg2"/>
                </a:solidFill>
                <a:sym typeface="Wingdings 2" panose="05020102010507070707" pitchFamily="18" charset="2"/>
              </a:rPr>
              <a:t>       system changed      original test </a:t>
            </a:r>
            <a:r>
              <a:rPr lang="en-US" altLang="zh-CN" sz="2400" b="1" dirty="0" err="1">
                <a:solidFill>
                  <a:schemeClr val="bg2"/>
                </a:solidFill>
                <a:sym typeface="Wingdings 2" panose="05020102010507070707" pitchFamily="18" charset="2"/>
              </a:rPr>
              <a:t>case+new</a:t>
            </a:r>
            <a:r>
              <a:rPr lang="en-US" altLang="zh-CN" sz="2400" b="1" dirty="0">
                <a:solidFill>
                  <a:schemeClr val="bg2"/>
                </a:solidFill>
                <a:sym typeface="Wingdings 2" panose="05020102010507070707" pitchFamily="18" charset="2"/>
              </a:rPr>
              <a:t> test case </a:t>
            </a:r>
          </a:p>
          <a:p>
            <a:pPr eaLnBrk="1" hangingPunct="1">
              <a:lnSpc>
                <a:spcPct val="90000"/>
              </a:lnSpc>
              <a:buFontTx/>
              <a:buNone/>
            </a:pPr>
            <a:r>
              <a:rPr lang="en-US" altLang="zh-CN" sz="2400" b="1" dirty="0">
                <a:solidFill>
                  <a:schemeClr val="bg2"/>
                </a:solidFill>
                <a:sym typeface="Wingdings 2" panose="05020102010507070707" pitchFamily="18" charset="2"/>
              </a:rPr>
              <a:t>                                        (ordinary testing)(</a:t>
            </a:r>
            <a:r>
              <a:rPr lang="zh-CN" altLang="en-US" sz="2400" b="1" dirty="0">
                <a:solidFill>
                  <a:schemeClr val="bg2"/>
                </a:solidFill>
                <a:sym typeface="Wingdings 2" panose="05020102010507070707" pitchFamily="18" charset="2"/>
              </a:rPr>
              <a:t>回归测试</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B:</a:t>
            </a:r>
            <a:r>
              <a:rPr lang="en-US" altLang="zh-CN" sz="2400" b="1" dirty="0">
                <a:solidFill>
                  <a:schemeClr val="bg2"/>
                </a:solidFill>
                <a:sym typeface="Wingdings 2" panose="05020102010507070707" pitchFamily="18" charset="2"/>
              </a:rPr>
              <a:t> OO testing: </a:t>
            </a:r>
            <a:r>
              <a:rPr lang="en-US" altLang="zh-CN" sz="2400" b="1" u="sng" dirty="0">
                <a:solidFill>
                  <a:srgbClr val="0000FF"/>
                </a:solidFill>
                <a:sym typeface="Wingdings 2" panose="05020102010507070707" pitchFamily="18" charset="2"/>
              </a:rPr>
              <a:t>retest the overriding subclass, and may</a:t>
            </a:r>
          </a:p>
          <a:p>
            <a:pPr eaLnBrk="1" hangingPunct="1">
              <a:lnSpc>
                <a:spcPct val="90000"/>
              </a:lnSpc>
              <a:buFontTx/>
              <a:buNone/>
            </a:pPr>
            <a:r>
              <a:rPr lang="en-US" altLang="zh-CN" sz="2400" b="1" dirty="0">
                <a:solidFill>
                  <a:srgbClr val="0000FF"/>
                </a:solidFill>
                <a:sym typeface="Wingdings 2" panose="05020102010507070707" pitchFamily="18" charset="2"/>
              </a:rPr>
              <a:t>                           </a:t>
            </a:r>
            <a:r>
              <a:rPr lang="en-US" altLang="zh-CN" sz="2400" b="1" u="sng" dirty="0">
                <a:solidFill>
                  <a:srgbClr val="0000FF"/>
                </a:solidFill>
                <a:sym typeface="Wingdings 2" panose="05020102010507070707" pitchFamily="18" charset="2"/>
              </a:rPr>
              <a:t>use different test cases</a:t>
            </a:r>
            <a:r>
              <a:rPr lang="zh-CN" altLang="en-US" sz="1800" b="1" u="sng" dirty="0">
                <a:solidFill>
                  <a:srgbClr val="0000FF"/>
                </a:solidFill>
                <a:sym typeface="Wingdings 2" panose="05020102010507070707" pitchFamily="18" charset="2"/>
              </a:rPr>
              <a:t>（导出类具有特定功能）</a:t>
            </a:r>
            <a:endParaRPr lang="en-US" altLang="zh-CN" sz="1800" b="1" u="sng" dirty="0">
              <a:solidFill>
                <a:srgbClr val="0000FF"/>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C:</a:t>
            </a:r>
            <a:r>
              <a:rPr lang="en-US" altLang="zh-CN" sz="2400" b="1" dirty="0">
                <a:solidFill>
                  <a:schemeClr val="bg2"/>
                </a:solidFill>
                <a:sym typeface="Wingdings 2" panose="05020102010507070707" pitchFamily="18" charset="2"/>
              </a:rPr>
              <a:t> OO testing: </a:t>
            </a:r>
            <a:r>
              <a:rPr lang="en-US" altLang="zh-CN" sz="2400" b="1" u="sng" dirty="0">
                <a:solidFill>
                  <a:srgbClr val="0000FF"/>
                </a:solidFill>
                <a:sym typeface="Wingdings 2" panose="05020102010507070707" pitchFamily="18" charset="2"/>
              </a:rPr>
              <a:t>unit testing ---- </a:t>
            </a:r>
            <a:r>
              <a:rPr lang="en-US" altLang="zh-CN" sz="2400" u="sng" dirty="0">
                <a:solidFill>
                  <a:srgbClr val="0000FF"/>
                </a:solidFill>
                <a:sym typeface="Wingdings 2" panose="05020102010507070707" pitchFamily="18" charset="2"/>
              </a:rPr>
              <a:t>easy</a:t>
            </a:r>
            <a:r>
              <a:rPr lang="en-US" altLang="zh-CN" sz="2400"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（对象小粒度，构件内的</a:t>
            </a:r>
            <a:endParaRPr lang="en-US" altLang="zh-CN" sz="2000" b="1" dirty="0">
              <a:solidFill>
                <a:schemeClr val="bg2"/>
              </a:solidFill>
              <a:sym typeface="Wingdings 2" panose="05020102010507070707" pitchFamily="18" charset="2"/>
            </a:endParaRPr>
          </a:p>
          <a:p>
            <a:pPr eaLnBrk="1" hangingPunct="1">
              <a:lnSpc>
                <a:spcPct val="90000"/>
              </a:lnSpc>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复杂度可能转移到接口上。</a:t>
            </a:r>
            <a:r>
              <a:rPr lang="zh-CN" altLang="en-US" sz="2400" dirty="0">
                <a:solidFill>
                  <a:schemeClr val="bg2"/>
                </a:solidFill>
                <a:sym typeface="Wingdings 2" panose="05020102010507070707" pitchFamily="18" charset="2"/>
              </a:rPr>
              <a:t>）</a:t>
            </a:r>
            <a:endParaRPr lang="en-US" altLang="zh-CN" sz="2400"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u="sng" dirty="0">
                <a:solidFill>
                  <a:srgbClr val="0000FF"/>
                </a:solidFill>
                <a:sym typeface="Wingdings 2" panose="05020102010507070707" pitchFamily="18" charset="2"/>
              </a:rPr>
              <a:t>integration testing ---- extensive(</a:t>
            </a:r>
            <a:r>
              <a:rPr lang="zh-CN" altLang="en-US" sz="2400" b="1" u="sng" dirty="0">
                <a:solidFill>
                  <a:srgbClr val="0000FF"/>
                </a:solidFill>
                <a:sym typeface="Wingdings 2" panose="05020102010507070707" pitchFamily="18" charset="2"/>
              </a:rPr>
              <a:t>涉及接口</a:t>
            </a:r>
            <a:r>
              <a:rPr lang="en-US" altLang="zh-CN" sz="2400" b="1" u="sng" dirty="0">
                <a:solidFill>
                  <a:srgbClr val="0000FF"/>
                </a:solidFill>
                <a:sym typeface="Wingdings 2" panose="05020102010507070707" pitchFamily="18" charset="2"/>
              </a:rPr>
              <a:t>)</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(Fig8.16---- show the easier and harder parts)</a:t>
            </a:r>
          </a:p>
          <a:p>
            <a:pPr eaLnBrk="1" hangingPunct="1">
              <a:lnSpc>
                <a:spcPct val="90000"/>
              </a:lnSpc>
              <a:buFontTx/>
              <a:buNone/>
            </a:pPr>
            <a:r>
              <a:rPr lang="en-US" altLang="zh-CN" sz="2400" b="1" dirty="0">
                <a:solidFill>
                  <a:schemeClr val="bg2"/>
                </a:solidFill>
                <a:sym typeface="Wingdings 2" panose="05020102010507070707" pitchFamily="18" charset="2"/>
              </a:rPr>
              <a:t>   D: difference (with traditional testing)</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00"/>
                </a:solidFill>
                <a:sym typeface="Wingdings 2" panose="05020102010507070707" pitchFamily="18" charset="2"/>
              </a:rPr>
              <a:t>Fig8.17</a:t>
            </a:r>
            <a:r>
              <a:rPr lang="en-US" altLang="zh-CN" sz="2400" b="1" dirty="0">
                <a:solidFill>
                  <a:schemeClr val="bg2"/>
                </a:solidFill>
                <a:sym typeface="Wingdings 2" panose="05020102010507070707" pitchFamily="18" charset="2"/>
              </a:rPr>
              <a:t>---- four different aspects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0000FF"/>
                </a:solidFill>
                <a:sym typeface="Wingdings 2" panose="05020102010507070707" pitchFamily="18" charset="2"/>
              </a:rPr>
              <a:t>difficulty in OO testing</a:t>
            </a:r>
            <a:r>
              <a:rPr lang="en-US" altLang="zh-CN" sz="2400" b="1" dirty="0">
                <a:solidFill>
                  <a:schemeClr val="bg2"/>
                </a:solidFill>
                <a:sym typeface="Wingdings 2" panose="05020102010507070707" pitchFamily="18" charset="2"/>
              </a:rPr>
              <a:t>  ( OO</a:t>
            </a:r>
            <a:r>
              <a:rPr lang="zh-CN" altLang="en-US" sz="2400" b="1" dirty="0">
                <a:solidFill>
                  <a:schemeClr val="bg2"/>
                </a:solidFill>
                <a:sym typeface="Wingdings 2" panose="05020102010507070707" pitchFamily="18" charset="2"/>
              </a:rPr>
              <a:t>测试难处：</a:t>
            </a:r>
            <a:r>
              <a:rPr lang="en-US" altLang="zh-CN" sz="2400" b="1" dirty="0">
                <a:solidFill>
                  <a:schemeClr val="bg2"/>
                </a:solidFill>
                <a:sym typeface="Wingdings 2" panose="05020102010507070707" pitchFamily="18" charset="2"/>
              </a:rPr>
              <a:t>4 dots )</a:t>
            </a:r>
          </a:p>
        </p:txBody>
      </p:sp>
      <p:sp>
        <p:nvSpPr>
          <p:cNvPr id="99333" name="Line 4"/>
          <p:cNvSpPr>
            <a:spLocks noChangeShapeType="1"/>
          </p:cNvSpPr>
          <p:nvPr/>
        </p:nvSpPr>
        <p:spPr bwMode="auto">
          <a:xfrm>
            <a:off x="3886200" y="2790825"/>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4" name="Text Box 7"/>
          <p:cNvSpPr txBox="1">
            <a:spLocks noChangeArrowheads="1"/>
          </p:cNvSpPr>
          <p:nvPr/>
        </p:nvSpPr>
        <p:spPr bwMode="auto">
          <a:xfrm>
            <a:off x="7235825" y="5752802"/>
            <a:ext cx="1763713" cy="844550"/>
          </a:xfrm>
          <a:prstGeom prst="rect">
            <a:avLst/>
          </a:prstGeom>
          <a:noFill/>
          <a:ln w="22225">
            <a:solidFill>
              <a:srgbClr val="8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b="1" dirty="0"/>
              <a:t>两者说的是同一个问题</a:t>
            </a:r>
          </a:p>
        </p:txBody>
      </p:sp>
      <p:sp>
        <p:nvSpPr>
          <p:cNvPr id="99336" name="Line 9"/>
          <p:cNvSpPr>
            <a:spLocks noChangeShapeType="1"/>
          </p:cNvSpPr>
          <p:nvPr/>
        </p:nvSpPr>
        <p:spPr bwMode="auto">
          <a:xfrm flipH="1">
            <a:off x="4427538" y="5876925"/>
            <a:ext cx="2808287" cy="4318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 name="左大括号 3"/>
          <p:cNvSpPr/>
          <p:nvPr/>
        </p:nvSpPr>
        <p:spPr bwMode="auto">
          <a:xfrm>
            <a:off x="762000" y="2348880"/>
            <a:ext cx="281608" cy="2088232"/>
          </a:xfrm>
          <a:prstGeom prst="leftBrac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Arial" charset="0"/>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20EEF-86CA-45CD-9942-8383234E07D8}" type="slidenum">
              <a:rPr kumimoji="0" lang="en-US" altLang="zh-CN" sz="2600" smtClean="0">
                <a:solidFill>
                  <a:srgbClr val="FFFFFF"/>
                </a:solidFill>
              </a:rPr>
              <a:pPr>
                <a:spcBef>
                  <a:spcPct val="0"/>
                </a:spcBef>
                <a:buClrTx/>
                <a:buSzTx/>
                <a:buFontTx/>
                <a:buNone/>
              </a:pPr>
              <a:t>53</a:t>
            </a:fld>
            <a:endParaRPr kumimoji="0" lang="en-US" altLang="zh-CN" sz="2600">
              <a:solidFill>
                <a:srgbClr val="FFFFFF"/>
              </a:solidFill>
            </a:endParaRPr>
          </a:p>
        </p:txBody>
      </p:sp>
      <p:sp>
        <p:nvSpPr>
          <p:cNvPr id="9933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99332" name="Rectangle 3"/>
          <p:cNvSpPr>
            <a:spLocks noGrp="1" noChangeArrowheads="1"/>
          </p:cNvSpPr>
          <p:nvPr>
            <p:ph type="body" idx="1"/>
          </p:nvPr>
        </p:nvSpPr>
        <p:spPr>
          <a:xfrm>
            <a:off x="762000" y="1752600"/>
            <a:ext cx="8382000" cy="5105400"/>
          </a:xfrm>
        </p:spPr>
        <p:txBody>
          <a:bodyPr/>
          <a:lstStyle/>
          <a:p>
            <a:pPr eaLnBrk="1" hangingPunct="1">
              <a:lnSpc>
                <a:spcPct val="90000"/>
              </a:lnSpc>
              <a:buFontTx/>
              <a:buNone/>
            </a:pPr>
            <a:r>
              <a:rPr lang="en-US" altLang="zh-CN" sz="2400" b="1" dirty="0">
                <a:solidFill>
                  <a:srgbClr val="FF0066"/>
                </a:solidFill>
                <a:sym typeface="Wingdings 2" panose="05020102010507070707" pitchFamily="18" charset="2"/>
              </a:rPr>
              <a:t>   A:</a:t>
            </a:r>
            <a:r>
              <a:rPr lang="en-US" altLang="zh-CN" sz="2400" b="1" dirty="0">
                <a:solidFill>
                  <a:schemeClr val="bg2"/>
                </a:solidFill>
                <a:sym typeface="Wingdings 2" panose="05020102010507070707" pitchFamily="18" charset="2"/>
              </a:rPr>
              <a:t> </a:t>
            </a:r>
            <a:r>
              <a:rPr lang="zh-CN" altLang="en-US" sz="2400" b="1" dirty="0">
                <a:solidFill>
                  <a:srgbClr val="0000FF"/>
                </a:solidFill>
                <a:sym typeface="Wingdings 2" panose="05020102010507070707" pitchFamily="18" charset="2"/>
              </a:rPr>
              <a:t>需求文档的验证</a:t>
            </a:r>
            <a:r>
              <a:rPr lang="zh-CN" altLang="en-US" sz="2400" b="1" dirty="0">
                <a:solidFill>
                  <a:schemeClr val="bg2"/>
                </a:solidFill>
                <a:sym typeface="Wingdings 2" panose="05020102010507070707" pitchFamily="18" charset="2"/>
              </a:rPr>
              <a:t>缺乏工具支持。（很多时候依赖人工）</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rgbClr val="FF0066"/>
                </a:solidFill>
                <a:sym typeface="Wingdings 2" panose="05020102010507070707" pitchFamily="18" charset="2"/>
              </a:rPr>
              <a:t>   B:</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测试工具</a:t>
            </a:r>
            <a:r>
              <a:rPr lang="zh-CN" altLang="en-US" sz="2400" b="1" dirty="0">
                <a:solidFill>
                  <a:srgbClr val="0000FF"/>
                </a:solidFill>
                <a:sym typeface="Wingdings 2" panose="05020102010507070707" pitchFamily="18" charset="2"/>
              </a:rPr>
              <a:t>生成的测试用例</a:t>
            </a:r>
            <a:r>
              <a:rPr lang="zh-CN" altLang="en-US" sz="2400" b="1" dirty="0">
                <a:solidFill>
                  <a:schemeClr val="bg2"/>
                </a:solidFill>
                <a:sym typeface="Wingdings 2" panose="05020102010507070707" pitchFamily="18" charset="2"/>
              </a:rPr>
              <a:t>，处理</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模型中的对象和方法</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时，其针对性不强。（某些</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关系是测试工具本身搞不</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清楚其内在逻辑关系的）</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66"/>
                </a:solidFill>
                <a:sym typeface="Wingdings 2" panose="05020102010507070707" pitchFamily="18" charset="2"/>
              </a:rPr>
              <a:t>C:</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源代码分析：传统的测试方法（如环路复杂度等）在评</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价</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系统的规模和复杂性时，还不是很有效，或没有太</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强的针对性。</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2400" b="1" dirty="0">
                <a:solidFill>
                  <a:srgbClr val="FF0000"/>
                </a:solidFill>
                <a:sym typeface="Wingdings 2" panose="05020102010507070707" pitchFamily="18" charset="2"/>
              </a:rPr>
              <a:t>D: </a:t>
            </a:r>
            <a:r>
              <a:rPr lang="zh-CN" altLang="en-US" sz="2400" b="1" dirty="0">
                <a:solidFill>
                  <a:srgbClr val="0000FF"/>
                </a:solidFill>
                <a:sym typeface="Wingdings 2" panose="05020102010507070707" pitchFamily="18" charset="2"/>
              </a:rPr>
              <a:t>覆盖分析：</a:t>
            </a:r>
            <a:r>
              <a:rPr lang="zh-CN" altLang="en-US" sz="2400" b="1" dirty="0">
                <a:solidFill>
                  <a:schemeClr val="bg2"/>
                </a:solidFill>
                <a:sym typeface="Wingdings 2" panose="05020102010507070707" pitchFamily="18" charset="2"/>
              </a:rPr>
              <a:t>对象的交互是</a:t>
            </a:r>
            <a:r>
              <a:rPr lang="en-US" altLang="zh-CN" sz="2400" b="1" dirty="0">
                <a:solidFill>
                  <a:schemeClr val="bg2"/>
                </a:solidFill>
                <a:sym typeface="Wingdings 2" panose="05020102010507070707" pitchFamily="18" charset="2"/>
              </a:rPr>
              <a:t>OO</a:t>
            </a:r>
            <a:r>
              <a:rPr lang="zh-CN" altLang="en-US" sz="2400" b="1" dirty="0">
                <a:solidFill>
                  <a:schemeClr val="bg2"/>
                </a:solidFill>
                <a:sym typeface="Wingdings 2" panose="05020102010507070707" pitchFamily="18" charset="2"/>
              </a:rPr>
              <a:t>系统复杂性的根源，传统的</a:t>
            </a:r>
            <a:endParaRPr lang="en-US" altLang="zh-CN" sz="2400" b="1" dirty="0">
              <a:solidFill>
                <a:schemeClr val="bg2"/>
              </a:solidFill>
              <a:sym typeface="Wingdings 2" panose="05020102010507070707" pitchFamily="18" charset="2"/>
            </a:endParaRPr>
          </a:p>
          <a:p>
            <a:pPr eaLnBrk="1" hangingPunct="1">
              <a:lnSpc>
                <a:spcPct val="9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测试方法和根据</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依据的作用有限。</a:t>
            </a:r>
            <a:endParaRPr lang="en-US" altLang="zh-CN" sz="2400" b="1" dirty="0">
              <a:solidFill>
                <a:schemeClr val="bg2"/>
              </a:solidFill>
              <a:sym typeface="Wingdings 2" panose="05020102010507070707" pitchFamily="18" charset="2"/>
            </a:endParaRPr>
          </a:p>
        </p:txBody>
      </p:sp>
    </p:spTree>
    <p:extLst>
      <p:ext uri="{BB962C8B-B14F-4D97-AF65-F5344CB8AC3E}">
        <p14:creationId xmlns:p14="http://schemas.microsoft.com/office/powerpoint/2010/main" val="6381880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A86B72-D28B-487D-8A08-CC3AE1EF18DE}" type="slidenum">
              <a:rPr kumimoji="0" lang="en-US" altLang="zh-CN" sz="2600" smtClean="0">
                <a:solidFill>
                  <a:schemeClr val="bg1"/>
                </a:solidFill>
              </a:rPr>
              <a:pPr>
                <a:spcBef>
                  <a:spcPct val="0"/>
                </a:spcBef>
                <a:buClrTx/>
                <a:buSzTx/>
                <a:buFontTx/>
                <a:buNone/>
              </a:pPr>
              <a:t>54</a:t>
            </a:fld>
            <a:endParaRPr kumimoji="0" lang="en-US" altLang="zh-CN" sz="2600">
              <a:solidFill>
                <a:schemeClr val="bg1"/>
              </a:solidFill>
            </a:endParaRPr>
          </a:p>
        </p:txBody>
      </p:sp>
      <p:sp>
        <p:nvSpPr>
          <p:cNvPr id="101379" name="Rectangle 2"/>
          <p:cNvSpPr>
            <a:spLocks noGrp="1" noChangeArrowheads="1"/>
          </p:cNvSpPr>
          <p:nvPr>
            <p:ph type="title" idx="4294967295"/>
          </p:nvPr>
        </p:nvSpPr>
        <p:spPr/>
        <p:txBody>
          <a:bodyPr lIns="0" tIns="0" rIns="0" bIns="0" anchor="ctr"/>
          <a:lstStyle/>
          <a:p>
            <a:pPr eaLnBrk="1" hangingPunct="1"/>
            <a:endParaRPr lang="en-US" altLang="zh-CN" sz="3200"/>
          </a:p>
        </p:txBody>
      </p:sp>
      <p:sp>
        <p:nvSpPr>
          <p:cNvPr id="101380" name="Rectangle 6"/>
          <p:cNvSpPr>
            <a:spLocks noGrp="1" noChangeArrowheads="1"/>
          </p:cNvSpPr>
          <p:nvPr>
            <p:ph type="body" idx="4294967295"/>
          </p:nvPr>
        </p:nvSpPr>
        <p:spPr>
          <a:xfrm>
            <a:off x="827088" y="1773238"/>
            <a:ext cx="8001000" cy="4114800"/>
          </a:xfrm>
        </p:spPr>
        <p:txBody>
          <a:bodyPr lIns="0" tIns="0" rIns="0" bIns="0"/>
          <a:lstStyle/>
          <a:p>
            <a:pPr marL="330200" indent="-330200" defTabSz="457200" eaLnBrk="1" hangingPunct="1"/>
            <a:r>
              <a:rPr lang="en-US" altLang="zh-CN" dirty="0"/>
              <a:t>OO unit testing is less difficult, but integration testing is more extensive (</a:t>
            </a:r>
            <a:r>
              <a:rPr lang="zh-CN" altLang="en-US" dirty="0"/>
              <a:t>图</a:t>
            </a:r>
            <a:r>
              <a:rPr lang="en-US" altLang="zh-CN" dirty="0"/>
              <a:t>8-16)</a:t>
            </a:r>
          </a:p>
        </p:txBody>
      </p:sp>
      <p:pic>
        <p:nvPicPr>
          <p:cNvPr id="10138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08275"/>
            <a:ext cx="6840537"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B08A7B-3AC2-441F-B568-86DF6CDD08BE}" type="slidenum">
              <a:rPr kumimoji="0" lang="en-US" altLang="zh-CN" sz="2600" smtClean="0">
                <a:solidFill>
                  <a:schemeClr val="bg1"/>
                </a:solidFill>
              </a:rPr>
              <a:pPr>
                <a:spcBef>
                  <a:spcPct val="0"/>
                </a:spcBef>
                <a:buClrTx/>
                <a:buSzTx/>
                <a:buFontTx/>
                <a:buNone/>
              </a:pPr>
              <a:t>55</a:t>
            </a:fld>
            <a:endParaRPr kumimoji="0" lang="en-US" altLang="zh-CN" sz="2600">
              <a:solidFill>
                <a:schemeClr val="bg1"/>
              </a:solidFill>
            </a:endParaRPr>
          </a:p>
        </p:txBody>
      </p:sp>
      <p:sp>
        <p:nvSpPr>
          <p:cNvPr id="103427" name="Rectangle 2"/>
          <p:cNvSpPr>
            <a:spLocks noGrp="1" noChangeArrowheads="1"/>
          </p:cNvSpPr>
          <p:nvPr>
            <p:ph type="title" idx="4294967295"/>
          </p:nvPr>
        </p:nvSpPr>
        <p:spPr>
          <a:xfrm>
            <a:off x="457200" y="476250"/>
            <a:ext cx="8382000" cy="792163"/>
          </a:xfrm>
        </p:spPr>
        <p:txBody>
          <a:bodyPr lIns="0" tIns="0" rIns="0" bIns="0" anchor="ctr"/>
          <a:lstStyle/>
          <a:p>
            <a:pPr eaLnBrk="1" hangingPunct="1"/>
            <a:endParaRPr lang="en-US" altLang="zh-CN"/>
          </a:p>
        </p:txBody>
      </p:sp>
      <p:sp>
        <p:nvSpPr>
          <p:cNvPr id="103428" name="Rectangle 3"/>
          <p:cNvSpPr>
            <a:spLocks noGrp="1" noChangeArrowheads="1"/>
          </p:cNvSpPr>
          <p:nvPr>
            <p:ph type="body" idx="4294967295"/>
          </p:nvPr>
        </p:nvSpPr>
        <p:spPr>
          <a:xfrm>
            <a:off x="793750" y="1716088"/>
            <a:ext cx="8099425" cy="4665662"/>
          </a:xfrm>
        </p:spPr>
        <p:txBody>
          <a:bodyPr lIns="0" tIns="0" rIns="0" bIns="0"/>
          <a:lstStyle/>
          <a:p>
            <a:pPr marL="330200" indent="-330200" defTabSz="457200" eaLnBrk="1" hangingPunct="1"/>
            <a:r>
              <a:rPr lang="en-US" altLang="zh-CN" dirty="0"/>
              <a:t>The farther the gray line is out, the more the difference</a:t>
            </a:r>
            <a:r>
              <a:rPr lang="zh-CN" altLang="en-US" dirty="0"/>
              <a:t>（图</a:t>
            </a:r>
            <a:r>
              <a:rPr lang="en-US" altLang="zh-CN" dirty="0"/>
              <a:t>8-17</a:t>
            </a:r>
            <a:r>
              <a:rPr lang="zh-CN" altLang="en-US" dirty="0"/>
              <a:t>）</a:t>
            </a:r>
            <a:endParaRPr lang="en-US" altLang="zh-CN" dirty="0"/>
          </a:p>
        </p:txBody>
      </p:sp>
      <p:pic>
        <p:nvPicPr>
          <p:cNvPr id="1034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565400"/>
            <a:ext cx="619283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3022CB1-B0FB-4B26-9E72-0928F161E5CF}" type="slidenum">
              <a:rPr kumimoji="0" lang="en-US" altLang="zh-CN" sz="2600" smtClean="0">
                <a:solidFill>
                  <a:schemeClr val="bg1"/>
                </a:solidFill>
              </a:rPr>
              <a:pPr>
                <a:spcBef>
                  <a:spcPct val="0"/>
                </a:spcBef>
                <a:buClrTx/>
                <a:buSzTx/>
                <a:buFontTx/>
                <a:buNone/>
              </a:pPr>
              <a:t>56</a:t>
            </a:fld>
            <a:endParaRPr kumimoji="0" lang="en-US" altLang="zh-CN" sz="2600">
              <a:solidFill>
                <a:schemeClr val="bg1"/>
              </a:solidFill>
            </a:endParaRPr>
          </a:p>
        </p:txBody>
      </p:sp>
      <p:sp>
        <p:nvSpPr>
          <p:cNvPr id="10547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05476" name="Rectangle 3"/>
          <p:cNvSpPr>
            <a:spLocks noGrp="1" noChangeArrowheads="1"/>
          </p:cNvSpPr>
          <p:nvPr>
            <p:ph type="body" idx="1"/>
          </p:nvPr>
        </p:nvSpPr>
        <p:spPr>
          <a:xfrm>
            <a:off x="762000" y="1700808"/>
            <a:ext cx="8382000" cy="5157192"/>
          </a:xfrm>
        </p:spPr>
        <p:txBody>
          <a:bodyPr/>
          <a:lstStyle/>
          <a:p>
            <a:pPr eaLnBrk="1" hangingPunct="1">
              <a:lnSpc>
                <a:spcPct val="90000"/>
              </a:lnSpc>
              <a:buFontTx/>
              <a:buNone/>
            </a:pPr>
            <a:r>
              <a:rPr lang="en-US" altLang="zh-CN" b="1" dirty="0"/>
              <a:t>8.6 Testing Planning</a:t>
            </a:r>
            <a:r>
              <a:rPr lang="zh-CN" altLang="en-US" b="1" dirty="0"/>
              <a:t>（测试计划） </a:t>
            </a:r>
          </a:p>
          <a:p>
            <a:pPr eaLnBrk="1" hangingPunct="1">
              <a:lnSpc>
                <a:spcPct val="90000"/>
              </a:lnSpc>
              <a:buFontTx/>
              <a:buNone/>
            </a:pPr>
            <a:r>
              <a:rPr lang="zh-CN" altLang="en-US" sz="2400" b="1" dirty="0">
                <a:solidFill>
                  <a:schemeClr val="bg2"/>
                </a:solidFill>
                <a:sym typeface="Wingdings 2" panose="05020102010507070707" pitchFamily="18" charset="2"/>
              </a:rPr>
              <a:t>  </a:t>
            </a:r>
            <a:r>
              <a:rPr lang="en-US" altLang="zh-CN" sz="2400" b="1" dirty="0">
                <a:solidFill>
                  <a:schemeClr val="bg2"/>
                </a:solidFill>
                <a:sym typeface="Wingdings 2" panose="05020102010507070707" pitchFamily="18" charset="2"/>
              </a:rPr>
              <a:t>significance: (P436) </a:t>
            </a:r>
            <a:r>
              <a:rPr lang="en-US" altLang="zh-CN" sz="3200" b="1" baseline="-40000" dirty="0">
                <a:solidFill>
                  <a:schemeClr val="bg2"/>
                </a:solidFill>
                <a:sym typeface="Wingdings 2" panose="05020102010507070707" pitchFamily="18" charset="2"/>
              </a:rPr>
              <a:t>help</a:t>
            </a:r>
          </a:p>
          <a:p>
            <a:pPr eaLnBrk="1" hangingPunct="1">
              <a:lnSpc>
                <a:spcPct val="90000"/>
              </a:lnSpc>
              <a:buFontTx/>
              <a:buNone/>
            </a:pPr>
            <a:r>
              <a:rPr lang="en-US" altLang="zh-CN" sz="2400" b="1" dirty="0">
                <a:solidFill>
                  <a:schemeClr val="bg2"/>
                </a:solidFill>
                <a:sym typeface="Wingdings 2" panose="05020102010507070707" pitchFamily="18" charset="2"/>
              </a:rPr>
              <a:t>     careful test planning      design and organize the tests </a:t>
            </a:r>
          </a:p>
          <a:p>
            <a:pPr eaLnBrk="1" hangingPunct="1">
              <a:lnSpc>
                <a:spcPct val="90000"/>
              </a:lnSpc>
              <a:buFontTx/>
              <a:buNone/>
            </a:pPr>
            <a:r>
              <a:rPr lang="en-US" altLang="zh-CN" sz="2400" b="1" dirty="0">
                <a:solidFill>
                  <a:schemeClr val="bg2"/>
                </a:solidFill>
                <a:sym typeface="Wingdings 2" panose="05020102010507070707" pitchFamily="18" charset="2"/>
              </a:rPr>
              <a:t>                                         </a:t>
            </a:r>
            <a:r>
              <a:rPr lang="en-US" altLang="zh-CN" sz="3200" b="1" baseline="40000" dirty="0">
                <a:solidFill>
                  <a:schemeClr val="bg2"/>
                </a:solidFill>
                <a:sym typeface="Wingdings 2" panose="05020102010507070707" pitchFamily="18" charset="2"/>
              </a:rPr>
              <a:t>us</a:t>
            </a:r>
            <a:r>
              <a:rPr lang="en-US" altLang="zh-CN" sz="2400" b="1" dirty="0">
                <a:solidFill>
                  <a:schemeClr val="bg2"/>
                </a:solidFill>
                <a:sym typeface="Wingdings 2" panose="05020102010507070707" pitchFamily="18" charset="2"/>
              </a:rPr>
              <a:t>  appropriately and thoroughly </a:t>
            </a:r>
          </a:p>
          <a:p>
            <a:pPr eaLnBrk="1" hangingPunct="1">
              <a:lnSpc>
                <a:spcPct val="90000"/>
              </a:lnSpc>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several steps</a:t>
            </a:r>
            <a:r>
              <a:rPr lang="en-US" altLang="zh-CN" sz="2400" b="1" dirty="0">
                <a:solidFill>
                  <a:schemeClr val="bg2"/>
                </a:solidFill>
                <a:sym typeface="Wingdings 2" panose="05020102010507070707" pitchFamily="18" charset="2"/>
              </a:rPr>
              <a:t> about test plan (P436— “1-6” ) </a:t>
            </a:r>
          </a:p>
          <a:p>
            <a:pPr eaLnBrk="1" hangingPunct="1">
              <a:lnSpc>
                <a:spcPct val="90000"/>
              </a:lnSpc>
              <a:buFontTx/>
              <a:buNone/>
            </a:pPr>
            <a:r>
              <a:rPr lang="en-US" altLang="zh-CN" sz="2400" b="1" dirty="0">
                <a:solidFill>
                  <a:schemeClr val="bg2"/>
                </a:solidFill>
                <a:sym typeface="Wingdings 2" panose="05020102010507070707" pitchFamily="18" charset="2"/>
              </a:rPr>
              <a:t>    1. </a:t>
            </a:r>
            <a:r>
              <a:rPr lang="zh-CN" altLang="en-US" sz="2400" b="1" dirty="0">
                <a:solidFill>
                  <a:schemeClr val="bg2"/>
                </a:solidFill>
                <a:sym typeface="Wingdings 2" panose="05020102010507070707" pitchFamily="18" charset="2"/>
              </a:rPr>
              <a:t>测试目标 </a:t>
            </a:r>
            <a:r>
              <a:rPr lang="en-US" altLang="zh-CN" sz="24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测试的各个总体计划与策略</a:t>
            </a: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进度安排</a:t>
            </a: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优先级及其他</a:t>
            </a:r>
            <a:endParaRPr lang="en-US" altLang="zh-CN" sz="2000" b="1" dirty="0">
              <a:solidFill>
                <a:schemeClr val="bg2"/>
              </a:solidFill>
              <a:sym typeface="Wingdings 2" panose="05020102010507070707" pitchFamily="18" charset="2"/>
            </a:endParaRPr>
          </a:p>
          <a:p>
            <a:pPr eaLnBrk="1" hangingPunct="1">
              <a:lnSpc>
                <a:spcPct val="90000"/>
              </a:lnSpc>
              <a:buFontTx/>
              <a:buNone/>
            </a:pPr>
            <a:r>
              <a:rPr lang="en-US" altLang="zh-CN" sz="2000" b="1" dirty="0">
                <a:solidFill>
                  <a:schemeClr val="bg2"/>
                </a:solidFill>
                <a:sym typeface="Wingdings 2" panose="05020102010507070707" pitchFamily="18" charset="2"/>
              </a:rPr>
              <a:t>                             </a:t>
            </a:r>
            <a:r>
              <a:rPr lang="zh-CN" altLang="en-US" sz="2000" b="1" dirty="0">
                <a:solidFill>
                  <a:schemeClr val="bg2"/>
                </a:solidFill>
                <a:sym typeface="Wingdings 2" panose="05020102010507070707" pitchFamily="18" charset="2"/>
              </a:rPr>
              <a:t>量化指标：例如集成测试后的缺陷数目</a:t>
            </a:r>
            <a:r>
              <a:rPr lang="en-US" altLang="zh-CN" sz="2000" b="1" dirty="0">
                <a:solidFill>
                  <a:schemeClr val="bg2"/>
                </a:solidFill>
                <a:sym typeface="Wingdings 2" panose="05020102010507070707" pitchFamily="18" charset="2"/>
              </a:rPr>
              <a:t>/</a:t>
            </a:r>
            <a:r>
              <a:rPr lang="zh-CN" altLang="en-US" sz="2000" b="1" dirty="0">
                <a:solidFill>
                  <a:schemeClr val="bg2"/>
                </a:solidFill>
                <a:sym typeface="Wingdings 2" panose="05020102010507070707" pitchFamily="18" charset="2"/>
              </a:rPr>
              <a:t>千行代码</a:t>
            </a:r>
            <a:r>
              <a:rPr lang="en-US" altLang="zh-CN" sz="2000" b="1" dirty="0">
                <a:solidFill>
                  <a:schemeClr val="bg2"/>
                </a:solidFill>
                <a:sym typeface="Wingdings 2" panose="05020102010507070707" pitchFamily="18" charset="2"/>
              </a:rPr>
              <a:t>《0.5</a:t>
            </a:r>
            <a:r>
              <a:rPr lang="zh-CN" altLang="en-US" sz="2000" b="1" dirty="0">
                <a:solidFill>
                  <a:schemeClr val="bg2"/>
                </a:solidFill>
                <a:sym typeface="Wingdings 2" panose="05020102010507070707" pitchFamily="18" charset="2"/>
              </a:rPr>
              <a:t>，</a:t>
            </a:r>
          </a:p>
          <a:p>
            <a:pPr eaLnBrk="1" hangingPunct="1">
              <a:lnSpc>
                <a:spcPct val="90000"/>
              </a:lnSpc>
              <a:buFontTx/>
              <a:buNone/>
            </a:pPr>
            <a:r>
              <a:rPr lang="zh-CN" altLang="en-US" sz="2000" b="1" dirty="0">
                <a:solidFill>
                  <a:schemeClr val="bg2"/>
                </a:solidFill>
                <a:sym typeface="Wingdings 2" panose="05020102010507070707" pitchFamily="18" charset="2"/>
              </a:rPr>
              <a:t>                             单元测试产生的缺陷</a:t>
            </a:r>
            <a:r>
              <a:rPr lang="zh-CN" altLang="en-US" sz="2000" b="1" dirty="0">
                <a:solidFill>
                  <a:schemeClr val="bg2"/>
                </a:solidFill>
                <a:cs typeface="Arial" panose="020B0604020202020204" pitchFamily="34" charset="0"/>
                <a:sym typeface="Wingdings 2" panose="05020102010507070707" pitchFamily="18" charset="2"/>
              </a:rPr>
              <a:t>≈</a:t>
            </a:r>
            <a:r>
              <a:rPr lang="en-US" altLang="zh-CN" sz="2000" b="1" dirty="0">
                <a:solidFill>
                  <a:schemeClr val="bg2"/>
                </a:solidFill>
                <a:sym typeface="Wingdings 2" panose="05020102010507070707" pitchFamily="18" charset="2"/>
              </a:rPr>
              <a:t>0.067</a:t>
            </a:r>
            <a:r>
              <a:rPr lang="zh-CN" altLang="en-US" sz="2000" b="1" dirty="0">
                <a:solidFill>
                  <a:schemeClr val="bg2"/>
                </a:solidFill>
                <a:sym typeface="Wingdings 2" panose="05020102010507070707" pitchFamily="18" charset="2"/>
              </a:rPr>
              <a:t>，其他经验数据等等</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2. </a:t>
            </a:r>
            <a:r>
              <a:rPr lang="zh-CN" altLang="en-US" sz="2400" b="1" dirty="0">
                <a:solidFill>
                  <a:schemeClr val="bg2"/>
                </a:solidFill>
                <a:sym typeface="Wingdings 2" panose="05020102010507070707" pitchFamily="18" charset="2"/>
              </a:rPr>
              <a:t>用例的分类设计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选择分类方法、附加方法等完成分类</a:t>
            </a:r>
            <a:r>
              <a:rPr lang="en-US" altLang="zh-CN" sz="2400" b="1" dirty="0">
                <a:solidFill>
                  <a:schemeClr val="bg2"/>
                </a:solidFill>
                <a:sym typeface="Wingdings 2" panose="05020102010507070707" pitchFamily="18" charset="2"/>
              </a:rPr>
              <a:t>)</a:t>
            </a:r>
          </a:p>
          <a:p>
            <a:pPr eaLnBrk="1" hangingPunct="1">
              <a:lnSpc>
                <a:spcPct val="90000"/>
              </a:lnSpc>
              <a:buFontTx/>
              <a:buNone/>
            </a:pPr>
            <a:r>
              <a:rPr lang="en-US" altLang="zh-CN" sz="2400" b="1" dirty="0">
                <a:solidFill>
                  <a:schemeClr val="bg2"/>
                </a:solidFill>
                <a:sym typeface="Wingdings 2" panose="05020102010507070707" pitchFamily="18" charset="2"/>
              </a:rPr>
              <a:t>    3. </a:t>
            </a:r>
            <a:r>
              <a:rPr lang="zh-CN" altLang="en-US" sz="2400" b="1" dirty="0">
                <a:solidFill>
                  <a:schemeClr val="bg2"/>
                </a:solidFill>
                <a:sym typeface="Wingdings 2" panose="05020102010507070707" pitchFamily="18" charset="2"/>
              </a:rPr>
              <a:t>书写测试用例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4. </a:t>
            </a:r>
            <a:r>
              <a:rPr lang="zh-CN" altLang="en-US" sz="2400" b="1" dirty="0">
                <a:solidFill>
                  <a:schemeClr val="bg2"/>
                </a:solidFill>
                <a:sym typeface="Wingdings 2" panose="05020102010507070707" pitchFamily="18" charset="2"/>
              </a:rPr>
              <a:t>复审测试用例 </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审查用例的合理性</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有时还编写测试程序</a:t>
            </a:r>
            <a:r>
              <a:rPr lang="en-US" altLang="zh-CN" sz="2400" b="1" dirty="0">
                <a:solidFill>
                  <a:schemeClr val="bg2"/>
                </a:solidFill>
                <a:sym typeface="Wingdings 2" panose="05020102010507070707" pitchFamily="18" charset="2"/>
              </a:rPr>
              <a:t>) </a:t>
            </a:r>
          </a:p>
          <a:p>
            <a:pPr eaLnBrk="1" hangingPunct="1">
              <a:lnSpc>
                <a:spcPct val="90000"/>
              </a:lnSpc>
              <a:buFontTx/>
              <a:buNone/>
            </a:pPr>
            <a:r>
              <a:rPr lang="en-US" altLang="zh-CN" sz="2400" b="1" dirty="0">
                <a:solidFill>
                  <a:schemeClr val="bg2"/>
                </a:solidFill>
                <a:sym typeface="Wingdings 2" panose="05020102010507070707" pitchFamily="18" charset="2"/>
              </a:rPr>
              <a:t>    5. </a:t>
            </a:r>
            <a:r>
              <a:rPr lang="zh-CN" altLang="en-US" sz="2400" b="1" dirty="0">
                <a:solidFill>
                  <a:schemeClr val="bg2"/>
                </a:solidFill>
                <a:sym typeface="Wingdings 2" panose="05020102010507070707" pitchFamily="18" charset="2"/>
              </a:rPr>
              <a:t>运行测试用例 </a:t>
            </a:r>
          </a:p>
          <a:p>
            <a:pPr eaLnBrk="1" hangingPunct="1">
              <a:lnSpc>
                <a:spcPct val="90000"/>
              </a:lnSpc>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6. </a:t>
            </a:r>
            <a:r>
              <a:rPr lang="zh-CN" altLang="en-US" sz="2400" b="1" dirty="0">
                <a:solidFill>
                  <a:schemeClr val="bg2"/>
                </a:solidFill>
                <a:sym typeface="Wingdings 2" panose="05020102010507070707" pitchFamily="18" charset="2"/>
              </a:rPr>
              <a:t>评价测试结果 </a:t>
            </a:r>
          </a:p>
        </p:txBody>
      </p:sp>
      <p:sp>
        <p:nvSpPr>
          <p:cNvPr id="105477" name="Line 4"/>
          <p:cNvSpPr>
            <a:spLocks noChangeShapeType="1"/>
          </p:cNvSpPr>
          <p:nvPr/>
        </p:nvSpPr>
        <p:spPr bwMode="auto">
          <a:xfrm>
            <a:off x="4267200" y="2852738"/>
            <a:ext cx="533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27FD26-0EED-4A72-86AC-A4039821529D}" type="slidenum">
              <a:rPr kumimoji="0" lang="en-US" altLang="zh-CN" sz="2600" smtClean="0">
                <a:solidFill>
                  <a:schemeClr val="bg1"/>
                </a:solidFill>
              </a:rPr>
              <a:pPr>
                <a:spcBef>
                  <a:spcPct val="0"/>
                </a:spcBef>
                <a:buClrTx/>
                <a:buSzTx/>
                <a:buFontTx/>
                <a:buNone/>
              </a:pPr>
              <a:t>57</a:t>
            </a:fld>
            <a:endParaRPr kumimoji="0" lang="en-US" altLang="zh-CN" sz="2600">
              <a:solidFill>
                <a:schemeClr val="bg1"/>
              </a:solidFill>
            </a:endParaRPr>
          </a:p>
        </p:txBody>
      </p:sp>
      <p:sp>
        <p:nvSpPr>
          <p:cNvPr id="107523" name="Rectangle 2"/>
          <p:cNvSpPr>
            <a:spLocks noGrp="1" noChangeArrowheads="1"/>
          </p:cNvSpPr>
          <p:nvPr>
            <p:ph type="title"/>
          </p:nvPr>
        </p:nvSpPr>
        <p:spPr/>
        <p:txBody>
          <a:bodyPr/>
          <a:lstStyle/>
          <a:p>
            <a:pPr eaLnBrk="1" hangingPunct="1"/>
            <a:r>
              <a:rPr lang="en-US" altLang="zh-CN" sz="3200"/>
              <a:t>     Chapter 8  Testing the Programs </a:t>
            </a:r>
          </a:p>
        </p:txBody>
      </p:sp>
      <p:sp>
        <p:nvSpPr>
          <p:cNvPr id="107524"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t>1. Purpose of Plan</a:t>
            </a:r>
            <a:endParaRPr lang="en-US" altLang="zh-CN" b="1">
              <a:solidFill>
                <a:schemeClr val="bg2"/>
              </a:solidFill>
              <a:sym typeface="Wingdings 2" panose="05020102010507070707" pitchFamily="18" charset="2"/>
            </a:endParaRPr>
          </a:p>
          <a:p>
            <a:pPr eaLnBrk="1" hangingPunct="1">
              <a:spcBef>
                <a:spcPct val="15000"/>
              </a:spcBef>
              <a:buFontTx/>
              <a:buNone/>
            </a:pPr>
            <a:r>
              <a:rPr lang="en-US" altLang="zh-CN" b="1">
                <a:solidFill>
                  <a:schemeClr val="bg2"/>
                </a:solidFill>
                <a:sym typeface="Wingdings 2" panose="05020102010507070707" pitchFamily="18" charset="2"/>
              </a:rPr>
              <a:t> </a:t>
            </a:r>
            <a:r>
              <a:rPr lang="en-US" altLang="zh-CN" sz="2400" b="1">
                <a:solidFill>
                  <a:schemeClr val="bg2"/>
                </a:solidFill>
                <a:sym typeface="Wingdings 2" panose="05020102010507070707" pitchFamily="18" charset="2"/>
              </a:rPr>
              <a:t> purpose: realize test objectives by a test strategy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FF0066"/>
                </a:solidFill>
                <a:sym typeface="Wingdings 2" panose="05020102010507070707" pitchFamily="18" charset="2"/>
              </a:rPr>
              <a:t>test plan</a:t>
            </a:r>
            <a:r>
              <a:rPr lang="en-US" altLang="zh-CN" sz="2400" b="1">
                <a:solidFill>
                  <a:schemeClr val="bg2"/>
                </a:solidFill>
                <a:sym typeface="Wingdings 2" panose="05020102010507070707" pitchFamily="18" charset="2"/>
              </a:rPr>
              <a:t>: ----describes the way in which we will show </a:t>
            </a:r>
          </a:p>
          <a:p>
            <a:pPr eaLnBrk="1" hangingPunct="1">
              <a:buFontTx/>
              <a:buNone/>
            </a:pPr>
            <a:r>
              <a:rPr lang="en-US" altLang="zh-CN" sz="2400" b="1">
                <a:solidFill>
                  <a:schemeClr val="bg2"/>
                </a:solidFill>
                <a:sym typeface="Wingdings 2" panose="05020102010507070707" pitchFamily="18" charset="2"/>
              </a:rPr>
              <a:t>                           our customers that the software works </a:t>
            </a:r>
          </a:p>
          <a:p>
            <a:pPr eaLnBrk="1" hangingPunct="1">
              <a:buFontTx/>
              <a:buNone/>
            </a:pPr>
            <a:r>
              <a:rPr lang="en-US" altLang="zh-CN" sz="2400" b="1">
                <a:solidFill>
                  <a:schemeClr val="bg2"/>
                </a:solidFill>
                <a:sym typeface="Wingdings 2" panose="05020102010507070707" pitchFamily="18" charset="2"/>
              </a:rPr>
              <a:t>                           correctly (the testing method include:  </a:t>
            </a:r>
          </a:p>
          <a:p>
            <a:pPr eaLnBrk="1" hangingPunct="1">
              <a:buFontTx/>
              <a:buNone/>
            </a:pPr>
            <a:r>
              <a:rPr lang="en-US" altLang="zh-CN" sz="2400" b="1">
                <a:solidFill>
                  <a:schemeClr val="bg2"/>
                </a:solidFill>
                <a:sym typeface="Wingdings 2" panose="05020102010507070707" pitchFamily="18" charset="2"/>
              </a:rPr>
              <a:t>                           who, why, how, when/schedule ) </a:t>
            </a:r>
          </a:p>
          <a:p>
            <a:pPr eaLnBrk="1" hangingPunct="1">
              <a:buFontTx/>
              <a:buNone/>
            </a:pPr>
            <a:r>
              <a:rPr lang="en-US" altLang="zh-CN" sz="2400" b="1">
                <a:solidFill>
                  <a:schemeClr val="bg2"/>
                </a:solidFill>
                <a:sym typeface="Wingdings 2" panose="05020102010507070707" pitchFamily="18" charset="2"/>
              </a:rPr>
              <a:t>                           (P437-s1)</a:t>
            </a:r>
          </a:p>
          <a:p>
            <a:pPr eaLnBrk="1" hangingPunct="1">
              <a:buFontTx/>
              <a:buNone/>
            </a:pPr>
            <a:r>
              <a:rPr lang="en-US" altLang="zh-CN" sz="2400" b="1">
                <a:solidFill>
                  <a:schemeClr val="bg2"/>
                </a:solidFill>
                <a:sym typeface="Wingdings 2" panose="05020102010507070707" pitchFamily="18" charset="2"/>
              </a:rPr>
              <a:t>  demanding (</a:t>
            </a:r>
            <a:r>
              <a:rPr lang="zh-CN" altLang="en-US" sz="2400" b="1">
                <a:solidFill>
                  <a:schemeClr val="bg2"/>
                </a:solidFill>
                <a:sym typeface="Wingdings 2" panose="05020102010507070707" pitchFamily="18" charset="2"/>
              </a:rPr>
              <a:t>制定测试计划的要求</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know modular hierarchy </a:t>
            </a:r>
          </a:p>
          <a:p>
            <a:pPr eaLnBrk="1" hangingPunct="1">
              <a:buFontTx/>
              <a:buNone/>
            </a:pPr>
            <a:r>
              <a:rPr lang="en-US" altLang="zh-CN" sz="2400" b="1">
                <a:solidFill>
                  <a:schemeClr val="bg2"/>
                </a:solidFill>
                <a:sym typeface="Wingdings 2" panose="05020102010507070707" pitchFamily="18" charset="2"/>
              </a:rPr>
              <a:t>   B: choosing test objectives, define test strategy, </a:t>
            </a:r>
          </a:p>
          <a:p>
            <a:pPr eaLnBrk="1" hangingPunct="1">
              <a:buFontTx/>
              <a:buNone/>
            </a:pPr>
            <a:r>
              <a:rPr lang="en-US" altLang="zh-CN" sz="2400" b="1">
                <a:solidFill>
                  <a:schemeClr val="bg2"/>
                </a:solidFill>
                <a:sym typeface="Wingdings 2" panose="05020102010507070707" pitchFamily="18" charset="2"/>
              </a:rPr>
              <a:t>        generate test cases (to wait the testing executing)</a:t>
            </a:r>
            <a:r>
              <a:rPr lang="en-US" altLang="zh-CN" sz="2400" b="1"/>
              <a:t> </a:t>
            </a:r>
            <a:endParaRPr lang="en-US" altLang="zh-CN" sz="2400" b="1">
              <a:solidFill>
                <a:schemeClr val="bg2"/>
              </a:solidFill>
              <a:sym typeface="Wingdings 2" panose="05020102010507070707" pitchFamily="18"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8301DE-A8DB-4C9B-8F55-8622A0377DA0}" type="slidenum">
              <a:rPr kumimoji="0" lang="en-US" altLang="zh-CN" sz="2600" smtClean="0">
                <a:solidFill>
                  <a:schemeClr val="bg1"/>
                </a:solidFill>
              </a:rPr>
              <a:pPr>
                <a:spcBef>
                  <a:spcPct val="0"/>
                </a:spcBef>
                <a:buClrTx/>
                <a:buSzTx/>
                <a:buFontTx/>
                <a:buNone/>
              </a:pPr>
              <a:t>58</a:t>
            </a:fld>
            <a:endParaRPr kumimoji="0" lang="en-US" altLang="zh-CN" sz="2600">
              <a:solidFill>
                <a:schemeClr val="bg1"/>
              </a:solidFill>
            </a:endParaRPr>
          </a:p>
        </p:txBody>
      </p:sp>
      <p:sp>
        <p:nvSpPr>
          <p:cNvPr id="109571"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09572" name="Rectangle 3"/>
          <p:cNvSpPr>
            <a:spLocks noGrp="1" noChangeArrowheads="1"/>
          </p:cNvSpPr>
          <p:nvPr>
            <p:ph type="body" idx="1"/>
          </p:nvPr>
        </p:nvSpPr>
        <p:spPr>
          <a:xfrm>
            <a:off x="762000" y="1752600"/>
            <a:ext cx="8382000" cy="5105400"/>
          </a:xfrm>
        </p:spPr>
        <p:txBody>
          <a:bodyPr/>
          <a:lstStyle/>
          <a:p>
            <a:pPr eaLnBrk="1" hangingPunct="1">
              <a:buFontTx/>
              <a:buNone/>
            </a:pPr>
            <a:r>
              <a:rPr lang="en-US" altLang="zh-CN" b="1"/>
              <a:t>2. </a:t>
            </a:r>
            <a:r>
              <a:rPr lang="en-US" altLang="zh-CN" b="1" u="sng">
                <a:solidFill>
                  <a:srgbClr val="FF0066"/>
                </a:solidFill>
              </a:rPr>
              <a:t>Contents of the Plan</a:t>
            </a:r>
            <a:r>
              <a:rPr lang="en-US" altLang="zh-CN" b="1"/>
              <a:t>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0000FF"/>
                </a:solidFill>
                <a:sym typeface="Wingdings 2" panose="05020102010507070707" pitchFamily="18" charset="2"/>
              </a:rPr>
              <a:t>test objective and designing test cases</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A: objective and steps (address the test stages) </a:t>
            </a:r>
          </a:p>
          <a:p>
            <a:pPr eaLnBrk="1" hangingPunct="1">
              <a:buFontTx/>
              <a:buNone/>
            </a:pPr>
            <a:r>
              <a:rPr lang="en-US" altLang="zh-CN" sz="2400" b="1">
                <a:solidFill>
                  <a:schemeClr val="bg2"/>
                </a:solidFill>
                <a:sym typeface="Wingdings 2" panose="05020102010507070707" pitchFamily="18" charset="2"/>
              </a:rPr>
              <a:t>        (</a:t>
            </a:r>
            <a:r>
              <a:rPr lang="zh-CN" altLang="en-US" sz="2400" b="1">
                <a:solidFill>
                  <a:schemeClr val="bg2"/>
                </a:solidFill>
                <a:sym typeface="Wingdings 2" panose="05020102010507070707" pitchFamily="18" charset="2"/>
              </a:rPr>
              <a:t>量化的测试目标</a:t>
            </a:r>
            <a:r>
              <a:rPr lang="en-US" altLang="zh-CN" sz="2400" b="1">
                <a:solidFill>
                  <a:schemeClr val="bg2"/>
                </a:solidFill>
                <a:sym typeface="Wingdings 2" panose="05020102010507070707" pitchFamily="18" charset="2"/>
              </a:rPr>
              <a:t>(</a:t>
            </a:r>
            <a:r>
              <a:rPr lang="zh-CN" altLang="en-US" sz="2400" b="1">
                <a:solidFill>
                  <a:schemeClr val="bg2"/>
                </a:solidFill>
                <a:sym typeface="Wingdings 2" panose="05020102010507070707" pitchFamily="18" charset="2"/>
              </a:rPr>
              <a:t>象</a:t>
            </a:r>
            <a:r>
              <a:rPr lang="en-US" altLang="zh-CN" sz="2400" b="1">
                <a:solidFill>
                  <a:schemeClr val="bg2"/>
                </a:solidFill>
                <a:sym typeface="Wingdings 2" panose="05020102010507070707" pitchFamily="18" charset="2"/>
              </a:rPr>
              <a:t>PSP,TSP</a:t>
            </a:r>
            <a:r>
              <a:rPr lang="zh-CN" altLang="en-US" sz="2400" b="1">
                <a:solidFill>
                  <a:schemeClr val="bg2"/>
                </a:solidFill>
                <a:sym typeface="Wingdings 2" panose="05020102010507070707" pitchFamily="18" charset="2"/>
              </a:rPr>
              <a:t>中的测试统计目标一样</a:t>
            </a:r>
            <a:r>
              <a:rPr lang="en-US" altLang="zh-CN" sz="2400" b="1">
                <a:solidFill>
                  <a:schemeClr val="bg2"/>
                </a:solidFill>
                <a:sym typeface="Wingdings 2" panose="05020102010507070707" pitchFamily="18" charset="2"/>
              </a:rPr>
              <a:t>),</a:t>
            </a:r>
            <a:r>
              <a:rPr lang="zh-CN" altLang="en-US" sz="2400" b="1">
                <a:solidFill>
                  <a:schemeClr val="bg2"/>
                </a:solidFill>
                <a:sym typeface="Wingdings 2" panose="05020102010507070707" pitchFamily="18" charset="2"/>
              </a:rPr>
              <a:t>针</a:t>
            </a:r>
          </a:p>
          <a:p>
            <a:pPr eaLnBrk="1" hangingPunct="1">
              <a:buFontTx/>
              <a:buNone/>
            </a:pPr>
            <a:r>
              <a:rPr lang="zh-CN" altLang="en-US" sz="2400" b="1">
                <a:solidFill>
                  <a:schemeClr val="bg2"/>
                </a:solidFill>
                <a:sym typeface="Wingdings 2" panose="05020102010507070707" pitchFamily="18" charset="2"/>
              </a:rPr>
              <a:t>         对测试目标制定的具体步骤</a:t>
            </a:r>
            <a:r>
              <a:rPr lang="en-US" altLang="zh-CN" sz="2400" b="1">
                <a:solidFill>
                  <a:schemeClr val="bg2"/>
                </a:solidFill>
                <a:sym typeface="Wingdings 2" panose="05020102010507070707" pitchFamily="18" charset="2"/>
              </a:rPr>
              <a:t>, </a:t>
            </a:r>
            <a:r>
              <a:rPr lang="zh-CN" altLang="en-US" sz="2400" b="1">
                <a:solidFill>
                  <a:schemeClr val="bg2"/>
                </a:solidFill>
                <a:sym typeface="Wingdings 2" panose="05020102010507070707" pitchFamily="18" charset="2"/>
              </a:rPr>
              <a:t>以及结束测试的原则等 </a:t>
            </a:r>
            <a:r>
              <a:rPr lang="en-US" altLang="zh-CN" sz="2400" b="1">
                <a:solidFill>
                  <a:schemeClr val="bg2"/>
                </a:solidFill>
                <a:sym typeface="Wingdings 2" panose="05020102010507070707" pitchFamily="18" charset="2"/>
              </a:rPr>
              <a:t>.)</a:t>
            </a:r>
          </a:p>
          <a:p>
            <a:pPr eaLnBrk="1" hangingPunct="1">
              <a:buFontTx/>
              <a:buNone/>
            </a:pPr>
            <a:r>
              <a:rPr lang="en-US" altLang="zh-CN" sz="2400" b="1">
                <a:solidFill>
                  <a:schemeClr val="bg2"/>
                </a:solidFill>
                <a:sym typeface="Wingdings 2" panose="05020102010507070707" pitchFamily="18" charset="2"/>
              </a:rPr>
              <a:t>   B: classifying , designing test cases, and choosing a </a:t>
            </a:r>
          </a:p>
          <a:p>
            <a:pPr eaLnBrk="1" hangingPunct="1">
              <a:buFontTx/>
              <a:buNone/>
            </a:pPr>
            <a:r>
              <a:rPr lang="en-US" altLang="zh-CN" sz="2400" b="1">
                <a:solidFill>
                  <a:schemeClr val="bg2"/>
                </a:solidFill>
                <a:sym typeface="Wingdings 2" panose="05020102010507070707" pitchFamily="18" charset="2"/>
              </a:rPr>
              <a:t>        few representative test cases .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0000FF"/>
                </a:solidFill>
                <a:sym typeface="Wingdings 2" panose="05020102010507070707" pitchFamily="18" charset="2"/>
              </a:rPr>
              <a:t>methods and techniques</a:t>
            </a:r>
            <a:r>
              <a:rPr lang="en-US" altLang="zh-CN" sz="2400" b="1">
                <a:solidFill>
                  <a:schemeClr val="bg2"/>
                </a:solidFill>
                <a:sym typeface="Wingdings 2" panose="05020102010507070707" pitchFamily="18" charset="2"/>
              </a:rPr>
              <a:t> </a:t>
            </a:r>
          </a:p>
          <a:p>
            <a:pPr eaLnBrk="1" hangingPunct="1">
              <a:buFontTx/>
              <a:buNone/>
            </a:pPr>
            <a:r>
              <a:rPr lang="en-US" altLang="zh-CN" sz="2400" b="1">
                <a:solidFill>
                  <a:schemeClr val="bg2"/>
                </a:solidFill>
                <a:sym typeface="Wingdings 2" panose="05020102010507070707" pitchFamily="18" charset="2"/>
              </a:rPr>
              <a:t>     ----integration methods + review methods + all kinds </a:t>
            </a:r>
          </a:p>
          <a:p>
            <a:pPr eaLnBrk="1" hangingPunct="1">
              <a:buFontTx/>
              <a:buNone/>
            </a:pPr>
            <a:r>
              <a:rPr lang="en-US" altLang="zh-CN" sz="2400" b="1">
                <a:solidFill>
                  <a:schemeClr val="bg2"/>
                </a:solidFill>
                <a:sym typeface="Wingdings 2" panose="05020102010507070707" pitchFamily="18" charset="2"/>
              </a:rPr>
              <a:t>          of testing reports </a:t>
            </a:r>
          </a:p>
          <a:p>
            <a:pPr eaLnBrk="1" hangingPunct="1">
              <a:buFontTx/>
              <a:buNone/>
            </a:pPr>
            <a:r>
              <a:rPr lang="en-US" altLang="zh-CN" sz="2400" b="1">
                <a:solidFill>
                  <a:schemeClr val="bg2"/>
                </a:solidFill>
                <a:sym typeface="Wingdings 2" panose="05020102010507070707" pitchFamily="18" charset="2"/>
              </a:rPr>
              <a:t>  </a:t>
            </a:r>
            <a:r>
              <a:rPr lang="en-US" altLang="zh-CN" sz="2400" b="1" u="sng">
                <a:solidFill>
                  <a:srgbClr val="0000FF"/>
                </a:solidFill>
                <a:sym typeface="Wingdings 2" panose="05020102010507070707" pitchFamily="18" charset="2"/>
              </a:rPr>
              <a:t>detailed list of test cases</a:t>
            </a:r>
            <a:r>
              <a:rPr lang="en-US" altLang="zh-CN" sz="2400" b="1">
                <a:solidFill>
                  <a:schemeClr val="bg2"/>
                </a:solidFill>
                <a:sym typeface="Wingdings 2" panose="05020102010507070707" pitchFamily="18" charset="2"/>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E770420-9734-4242-AB00-D135E19FB700}" type="slidenum">
              <a:rPr kumimoji="0" lang="en-US" altLang="zh-CN" sz="2600" smtClean="0">
                <a:solidFill>
                  <a:schemeClr val="bg1"/>
                </a:solidFill>
              </a:rPr>
              <a:pPr>
                <a:spcBef>
                  <a:spcPct val="0"/>
                </a:spcBef>
                <a:buClrTx/>
                <a:buSzTx/>
                <a:buFontTx/>
                <a:buNone/>
              </a:pPr>
              <a:t>59</a:t>
            </a:fld>
            <a:endParaRPr kumimoji="0" lang="en-US" altLang="zh-CN" sz="2600">
              <a:solidFill>
                <a:schemeClr val="bg1"/>
              </a:solidFill>
            </a:endParaRPr>
          </a:p>
        </p:txBody>
      </p:sp>
      <p:sp>
        <p:nvSpPr>
          <p:cNvPr id="11161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11620" name="Rectangle 3"/>
          <p:cNvSpPr>
            <a:spLocks noGrp="1" noChangeArrowheads="1"/>
          </p:cNvSpPr>
          <p:nvPr>
            <p:ph type="body" idx="1"/>
          </p:nvPr>
        </p:nvSpPr>
        <p:spPr>
          <a:xfrm>
            <a:off x="762000" y="1676400"/>
            <a:ext cx="8382000" cy="5181600"/>
          </a:xfrm>
        </p:spPr>
        <p:txBody>
          <a:bodyPr/>
          <a:lstStyle/>
          <a:p>
            <a:pPr eaLnBrk="1" hangingPunct="1">
              <a:buFontTx/>
              <a:buNone/>
            </a:pPr>
            <a:r>
              <a:rPr lang="en-US" altLang="zh-CN" b="1"/>
              <a:t>3. Final Purpose of Test Plan (P438) </a:t>
            </a:r>
          </a:p>
          <a:p>
            <a:pPr eaLnBrk="1" hangingPunct="1">
              <a:buFontTx/>
              <a:buNone/>
            </a:pPr>
            <a:r>
              <a:rPr lang="en-US" altLang="zh-CN" sz="2400" b="1"/>
              <a:t>    ----having a complete picture of how and why testing </a:t>
            </a:r>
          </a:p>
          <a:p>
            <a:pPr eaLnBrk="1" hangingPunct="1">
              <a:buFontTx/>
              <a:buNone/>
            </a:pPr>
            <a:r>
              <a:rPr lang="en-US" altLang="zh-CN" sz="2400" b="1"/>
              <a:t>         will be performed </a:t>
            </a:r>
          </a:p>
          <a:p>
            <a:pPr eaLnBrk="1" hangingPunct="1">
              <a:buFontTx/>
              <a:buNone/>
            </a:pPr>
            <a:r>
              <a:rPr lang="en-US" altLang="zh-CN" b="1"/>
              <a:t>4. example about test plan </a:t>
            </a:r>
          </a:p>
          <a:p>
            <a:pPr eaLnBrk="1" hangingPunct="1">
              <a:buFontTx/>
              <a:buNone/>
            </a:pPr>
            <a:r>
              <a:rPr lang="en-US" altLang="zh-CN" b="1"/>
              <a:t>    ----see </a:t>
            </a:r>
            <a:r>
              <a:rPr lang="en-US" altLang="zh-CN" b="1">
                <a:latin typeface="Times New Roman" panose="02020603050405020304" pitchFamily="18" charset="0"/>
              </a:rPr>
              <a:t>“</a:t>
            </a:r>
            <a:r>
              <a:rPr lang="en-US" altLang="zh-CN" b="1"/>
              <a:t>test plan example.doc</a:t>
            </a:r>
            <a:r>
              <a:rPr lang="en-US" altLang="zh-CN" b="1">
                <a:latin typeface="Times New Roman" panose="02020603050405020304" pitchFamily="18" charset="0"/>
              </a:rPr>
              <a:t>”</a:t>
            </a:r>
            <a:endParaRPr lang="en-US" altLang="zh-CN"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D169ED-AF7B-4E82-A815-EA2234FEB421}" type="slidenum">
              <a:rPr kumimoji="0" lang="en-US" altLang="zh-CN" sz="2600" smtClean="0">
                <a:solidFill>
                  <a:schemeClr val="bg1"/>
                </a:solidFill>
              </a:rPr>
              <a:pPr>
                <a:spcBef>
                  <a:spcPct val="0"/>
                </a:spcBef>
                <a:buClrTx/>
                <a:buSzTx/>
                <a:buFontTx/>
                <a:buNone/>
              </a:pPr>
              <a:t>6</a:t>
            </a:fld>
            <a:endParaRPr kumimoji="0" lang="en-US" altLang="zh-CN" sz="2600">
              <a:solidFill>
                <a:schemeClr val="bg1"/>
              </a:solidFill>
            </a:endParaRPr>
          </a:p>
        </p:txBody>
      </p:sp>
      <p:sp>
        <p:nvSpPr>
          <p:cNvPr id="14339"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31075" name="Rectangle 3"/>
          <p:cNvSpPr>
            <a:spLocks noGrp="1" noChangeArrowheads="1"/>
          </p:cNvSpPr>
          <p:nvPr>
            <p:ph type="body" idx="1"/>
          </p:nvPr>
        </p:nvSpPr>
        <p:spPr>
          <a:xfrm>
            <a:off x="762000" y="1752600"/>
            <a:ext cx="8382000" cy="5105400"/>
          </a:xfrm>
        </p:spPr>
        <p:txBody>
          <a:bodyPr/>
          <a:lstStyle/>
          <a:p>
            <a:pPr eaLnBrk="1" hangingPunct="1">
              <a:buFontTx/>
              <a:buNone/>
              <a:defRPr/>
            </a:pPr>
            <a:r>
              <a:rPr lang="en-US" altLang="zh-CN" sz="2400" b="1" dirty="0"/>
              <a:t>   D: discuss about fault </a:t>
            </a:r>
          </a:p>
          <a:p>
            <a:pPr eaLnBrk="1" hangingPunct="1">
              <a:buFontTx/>
              <a:buNone/>
              <a:defRPr/>
            </a:pPr>
            <a:r>
              <a:rPr lang="en-US" altLang="zh-CN" sz="2400" b="1" dirty="0"/>
              <a:t>      X: software faults is caused by </a:t>
            </a:r>
            <a:r>
              <a:rPr lang="en-US" altLang="zh-CN" i="1" u="sng" dirty="0">
                <a:solidFill>
                  <a:schemeClr val="bg2"/>
                </a:solidFill>
                <a:effectLst>
                  <a:outerShdw blurRad="38100" dist="38100" dir="2700000" algn="tl">
                    <a:srgbClr val="C0C0C0"/>
                  </a:outerShdw>
                </a:effectLst>
                <a:latin typeface="Arial Black" pitchFamily="34" charset="0"/>
                <a:ea typeface="华文隶书" pitchFamily="2" charset="-122"/>
              </a:rPr>
              <a:t>human factors</a:t>
            </a:r>
            <a:r>
              <a:rPr lang="en-US" altLang="zh-CN" sz="2400" b="1" dirty="0"/>
              <a:t> </a:t>
            </a:r>
          </a:p>
          <a:p>
            <a:pPr eaLnBrk="1" hangingPunct="1">
              <a:buFontTx/>
              <a:buNone/>
              <a:defRPr/>
            </a:pPr>
            <a:r>
              <a:rPr lang="en-US" altLang="zh-CN" sz="2400" b="1" dirty="0"/>
              <a:t>      Y: </a:t>
            </a:r>
            <a:r>
              <a:rPr lang="en-US" altLang="zh-CN" sz="2400" b="1" dirty="0">
                <a:latin typeface="Times New Roman"/>
              </a:rPr>
              <a:t>“</a:t>
            </a:r>
            <a:r>
              <a:rPr lang="en-US" altLang="zh-CN" sz="2400" b="1" dirty="0"/>
              <a:t>bug</a:t>
            </a:r>
            <a:r>
              <a:rPr lang="en-US" altLang="zh-CN" sz="2400" b="1" dirty="0">
                <a:latin typeface="Times New Roman"/>
              </a:rPr>
              <a:t>”</a:t>
            </a:r>
            <a:r>
              <a:rPr lang="en-US" altLang="zh-CN" sz="2400" b="1" dirty="0"/>
              <a:t>----be refused to use or call by professionals</a:t>
            </a:r>
          </a:p>
          <a:p>
            <a:pPr eaLnBrk="1" hangingPunct="1">
              <a:buFontTx/>
              <a:buNone/>
              <a:defRPr/>
            </a:pPr>
            <a:r>
              <a:rPr lang="en-US" altLang="zh-CN" sz="2400" b="1" dirty="0"/>
              <a:t>   E: purpose of this chapter (P403)</a:t>
            </a:r>
          </a:p>
          <a:p>
            <a:pPr eaLnBrk="1" hangingPunct="1">
              <a:buFontTx/>
              <a:buNone/>
              <a:defRPr/>
            </a:pPr>
            <a:r>
              <a:rPr lang="en-US" altLang="zh-CN" sz="2400" b="1" dirty="0"/>
              <a:t>        ----discussing techniques for </a:t>
            </a:r>
            <a:r>
              <a:rPr lang="en-US" altLang="zh-CN" b="1" i="1" u="sng" dirty="0">
                <a:effectLst>
                  <a:outerShdw blurRad="38100" dist="38100" dir="2700000" algn="tl">
                    <a:srgbClr val="C0C0C0"/>
                  </a:outerShdw>
                </a:effectLst>
              </a:rPr>
              <a:t>minimize</a:t>
            </a:r>
            <a:r>
              <a:rPr lang="en-US" altLang="zh-CN" sz="2400" b="1" dirty="0"/>
              <a:t> the </a:t>
            </a:r>
          </a:p>
          <a:p>
            <a:pPr eaLnBrk="1" hangingPunct="1">
              <a:buFontTx/>
              <a:buNone/>
              <a:defRPr/>
            </a:pPr>
            <a:r>
              <a:rPr lang="en-US" altLang="zh-CN" sz="2400" b="1" dirty="0"/>
              <a:t>             occurrence of faults especially in the stage of </a:t>
            </a:r>
          </a:p>
          <a:p>
            <a:pPr eaLnBrk="1" hangingPunct="1">
              <a:buFontTx/>
              <a:buNone/>
              <a:defRPr/>
            </a:pPr>
            <a:r>
              <a:rPr lang="en-US" altLang="zh-CN" sz="2400" b="1" dirty="0"/>
              <a:t>             coding . </a:t>
            </a:r>
          </a:p>
          <a:p>
            <a:pPr eaLnBrk="1" hangingPunct="1">
              <a:buFontTx/>
              <a:buNone/>
              <a:defRPr/>
            </a:pPr>
            <a:r>
              <a:rPr lang="en-US" altLang="zh-CN" sz="2400" b="1" dirty="0"/>
              <a:t>           (</a:t>
            </a:r>
            <a:r>
              <a:rPr lang="zh-CN" altLang="en-US" sz="2400" b="1" dirty="0"/>
              <a:t>本章研究</a:t>
            </a:r>
            <a:r>
              <a:rPr lang="zh-CN" altLang="en-US" sz="2400" b="1" u="sng" dirty="0">
                <a:solidFill>
                  <a:srgbClr val="0000FF"/>
                </a:solidFill>
              </a:rPr>
              <a:t>将程序代码本身故障的出现减到最少</a:t>
            </a:r>
            <a:r>
              <a:rPr lang="zh-CN" altLang="en-US" sz="2400" b="1" dirty="0"/>
              <a:t>的技术</a:t>
            </a:r>
            <a:r>
              <a:rPr lang="en-US" altLang="zh-CN" sz="2400" b="1" dirty="0"/>
              <a:t>)</a:t>
            </a:r>
          </a:p>
          <a:p>
            <a:pPr eaLnBrk="1" hangingPunct="1">
              <a:buFontTx/>
              <a:buNone/>
              <a:defRPr/>
            </a:pPr>
            <a:r>
              <a:rPr lang="en-US" altLang="zh-CN" sz="2400" b="1" dirty="0"/>
              <a:t>        ----</a:t>
            </a:r>
            <a:r>
              <a:rPr lang="zh-CN" altLang="en-US" sz="2400" b="1" dirty="0"/>
              <a:t>本章只涉及降低</a:t>
            </a:r>
            <a:r>
              <a:rPr lang="zh-CN" altLang="en-US" sz="2400" b="1" u="sng" dirty="0">
                <a:solidFill>
                  <a:srgbClr val="0000FF"/>
                </a:solidFill>
              </a:rPr>
              <a:t>代码缺陷</a:t>
            </a:r>
            <a:r>
              <a:rPr lang="zh-CN" altLang="en-US" sz="2400" b="1" dirty="0"/>
              <a:t>的测试技术，不涉及“专门针对需求的测试（专门的课题）、无缺陷需求获取技术，以及无缺陷设计技术”等规范。</a:t>
            </a:r>
            <a:endParaRPr lang="en-US" altLang="zh-CN" sz="2400" b="1" dirty="0"/>
          </a:p>
          <a:p>
            <a:pPr eaLnBrk="1" hangingPunct="1">
              <a:buFontTx/>
              <a:buNone/>
              <a:defRPr/>
            </a:pPr>
            <a:endParaRPr lang="en-US" altLang="zh-CN" sz="2400"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6407A88-BDEA-4950-9B0C-2873B5386952}" type="slidenum">
              <a:rPr kumimoji="0" lang="en-US" altLang="zh-CN" sz="2600" smtClean="0">
                <a:solidFill>
                  <a:schemeClr val="bg1"/>
                </a:solidFill>
              </a:rPr>
              <a:pPr>
                <a:spcBef>
                  <a:spcPct val="0"/>
                </a:spcBef>
                <a:buClrTx/>
                <a:buSzTx/>
                <a:buFontTx/>
                <a:buNone/>
              </a:pPr>
              <a:t>60</a:t>
            </a:fld>
            <a:endParaRPr kumimoji="0" lang="en-US" altLang="zh-CN" sz="2600">
              <a:solidFill>
                <a:schemeClr val="bg1"/>
              </a:solidFill>
            </a:endParaRPr>
          </a:p>
        </p:txBody>
      </p:sp>
      <p:sp>
        <p:nvSpPr>
          <p:cNvPr id="11366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13668" name="Rectangle 3"/>
          <p:cNvSpPr>
            <a:spLocks noGrp="1" noChangeArrowheads="1"/>
          </p:cNvSpPr>
          <p:nvPr>
            <p:ph type="body" idx="1"/>
          </p:nvPr>
        </p:nvSpPr>
        <p:spPr/>
        <p:txBody>
          <a:bodyPr/>
          <a:lstStyle/>
          <a:p>
            <a:pPr eaLnBrk="1" hangingPunct="1"/>
            <a:r>
              <a:rPr lang="en-US" altLang="zh-CN" dirty="0"/>
              <a:t>1</a:t>
            </a:r>
            <a:r>
              <a:rPr lang="zh-CN" altLang="en-US" dirty="0"/>
              <a:t>、模拟面试问答：如果让您来带领一个测试团队，您会做哪些工作？</a:t>
            </a:r>
          </a:p>
          <a:p>
            <a:pPr eaLnBrk="1" hangingPunct="1"/>
            <a:r>
              <a:rPr lang="en-US" altLang="zh-CN" dirty="0"/>
              <a:t>2</a:t>
            </a:r>
            <a:r>
              <a:rPr lang="zh-CN" altLang="en-US" dirty="0"/>
              <a:t>、对于需求文档，如何进行测试？</a:t>
            </a:r>
          </a:p>
          <a:p>
            <a:pPr eaLnBrk="1" hangingPunct="1">
              <a:buFontTx/>
              <a:buNone/>
            </a:pPr>
            <a:r>
              <a:rPr lang="zh-CN" altLang="en-US" dirty="0"/>
              <a:t>  （从什么方面考虑？有什么样的原则？）</a:t>
            </a:r>
          </a:p>
          <a:p>
            <a:pPr eaLnBrk="1" hangingPunct="1"/>
            <a:r>
              <a:rPr lang="en-US" altLang="zh-CN" dirty="0"/>
              <a:t>3</a:t>
            </a:r>
            <a:r>
              <a:rPr lang="zh-CN" altLang="en-US" dirty="0"/>
              <a:t>、课后作业：练习题</a:t>
            </a:r>
            <a:r>
              <a:rPr lang="en-US" altLang="zh-CN" dirty="0"/>
              <a:t>7.</a:t>
            </a:r>
            <a:r>
              <a:rPr lang="zh-CN" altLang="en-US" dirty="0"/>
              <a:t>（课本）</a:t>
            </a:r>
            <a:endParaRPr lang="en-US" alt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8954FC9-971C-49FB-9C36-636A375BFAE1}" type="slidenum">
              <a:rPr kumimoji="0" lang="en-US" altLang="zh-CN" sz="2600" smtClean="0">
                <a:solidFill>
                  <a:schemeClr val="bg1"/>
                </a:solidFill>
              </a:rPr>
              <a:pPr>
                <a:spcBef>
                  <a:spcPct val="0"/>
                </a:spcBef>
                <a:buClrTx/>
                <a:buSzTx/>
                <a:buFontTx/>
                <a:buNone/>
              </a:pPr>
              <a:t>61</a:t>
            </a:fld>
            <a:endParaRPr kumimoji="0" lang="en-US" altLang="zh-CN" sz="2600">
              <a:solidFill>
                <a:schemeClr val="bg1"/>
              </a:solidFill>
            </a:endParaRPr>
          </a:p>
        </p:txBody>
      </p:sp>
      <p:sp>
        <p:nvSpPr>
          <p:cNvPr id="11571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15716" name="Rectangle 3"/>
          <p:cNvSpPr>
            <a:spLocks noGrp="1" noChangeArrowheads="1"/>
          </p:cNvSpPr>
          <p:nvPr>
            <p:ph type="body" idx="1"/>
          </p:nvPr>
        </p:nvSpPr>
        <p:spPr/>
        <p:txBody>
          <a:bodyPr/>
          <a:lstStyle/>
          <a:p>
            <a:pPr eaLnBrk="1" hangingPunct="1"/>
            <a:r>
              <a:rPr lang="zh-CN" altLang="en-US"/>
              <a:t>大学教育只是给人一种眼光，而绝不能保证你将来做什么！</a:t>
            </a:r>
          </a:p>
          <a:p>
            <a:pPr eaLnBrk="1" hangingPunct="1"/>
            <a:r>
              <a:rPr lang="zh-CN" altLang="en-US"/>
              <a:t>唯一能做的是提高自身的能力和素质。</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C422370-1B4D-4C33-BA6E-BE2FA39050BD}" type="slidenum">
              <a:rPr kumimoji="0" lang="en-US" altLang="zh-CN" sz="2600" smtClean="0">
                <a:solidFill>
                  <a:schemeClr val="bg1"/>
                </a:solidFill>
              </a:rPr>
              <a:pPr>
                <a:spcBef>
                  <a:spcPct val="0"/>
                </a:spcBef>
                <a:buClrTx/>
                <a:buSzTx/>
                <a:buFontTx/>
                <a:buNone/>
              </a:pPr>
              <a:t>62</a:t>
            </a:fld>
            <a:endParaRPr kumimoji="0" lang="en-US" altLang="zh-CN" sz="2600">
              <a:solidFill>
                <a:schemeClr val="bg1"/>
              </a:solidFill>
            </a:endParaRPr>
          </a:p>
        </p:txBody>
      </p:sp>
      <p:sp>
        <p:nvSpPr>
          <p:cNvPr id="117763" name="Rectangle 2"/>
          <p:cNvSpPr>
            <a:spLocks noGrp="1" noChangeArrowheads="1"/>
          </p:cNvSpPr>
          <p:nvPr>
            <p:ph type="title"/>
          </p:nvPr>
        </p:nvSpPr>
        <p:spPr>
          <a:xfrm>
            <a:off x="838200" y="228600"/>
            <a:ext cx="8001000" cy="1143000"/>
          </a:xfrm>
        </p:spPr>
        <p:txBody>
          <a:bodyPr/>
          <a:lstStyle/>
          <a:p>
            <a:pPr eaLnBrk="1" hangingPunct="1"/>
            <a:r>
              <a:rPr lang="en-US" altLang="zh-CN"/>
              <a:t>Chapter 9</a:t>
            </a:r>
            <a:r>
              <a:rPr lang="en-US" altLang="zh-CN">
                <a:solidFill>
                  <a:srgbClr val="000000"/>
                </a:solidFill>
              </a:rPr>
              <a:t>  Testing the System </a:t>
            </a:r>
          </a:p>
        </p:txBody>
      </p:sp>
      <p:sp>
        <p:nvSpPr>
          <p:cNvPr id="117764" name="Rectangle 3"/>
          <p:cNvSpPr>
            <a:spLocks noGrp="1" noChangeArrowheads="1"/>
          </p:cNvSpPr>
          <p:nvPr>
            <p:ph type="body" idx="1"/>
          </p:nvPr>
        </p:nvSpPr>
        <p:spPr>
          <a:xfrm>
            <a:off x="838200" y="1828800"/>
            <a:ext cx="8001000" cy="4800600"/>
          </a:xfrm>
          <a:ln>
            <a:solidFill>
              <a:schemeClr val="tx1"/>
            </a:solidFill>
            <a:miter lim="800000"/>
            <a:headEnd/>
            <a:tailEnd/>
          </a:ln>
        </p:spPr>
        <p:txBody>
          <a:bodyPr/>
          <a:lstStyle/>
          <a:p>
            <a:pPr lvl="1" eaLnBrk="1" hangingPunct="1">
              <a:buFontTx/>
              <a:buNone/>
            </a:pPr>
            <a:r>
              <a:rPr lang="en-US" altLang="zh-CN" sz="3200" b="1" dirty="0"/>
              <a:t> </a:t>
            </a:r>
            <a:r>
              <a:rPr lang="en-US" altLang="zh-CN" b="1" dirty="0">
                <a:solidFill>
                  <a:srgbClr val="000000"/>
                </a:solidFill>
              </a:rPr>
              <a:t>Note  A:unit and integration testing----by   </a:t>
            </a:r>
          </a:p>
          <a:p>
            <a:pPr lvl="1" eaLnBrk="1" hangingPunct="1">
              <a:buFontTx/>
              <a:buNone/>
            </a:pPr>
            <a:r>
              <a:rPr lang="en-US" altLang="zh-CN" b="1" dirty="0">
                <a:solidFill>
                  <a:srgbClr val="000000"/>
                </a:solidFill>
              </a:rPr>
              <a:t>                  yourself or a small part of the </a:t>
            </a:r>
          </a:p>
          <a:p>
            <a:pPr lvl="1" eaLnBrk="1" hangingPunct="1">
              <a:buFontTx/>
              <a:buNone/>
            </a:pPr>
            <a:r>
              <a:rPr lang="en-US" altLang="zh-CN" b="1" dirty="0">
                <a:solidFill>
                  <a:srgbClr val="000000"/>
                </a:solidFill>
              </a:rPr>
              <a:t>                  development team</a:t>
            </a:r>
          </a:p>
          <a:p>
            <a:pPr lvl="1" eaLnBrk="1" hangingPunct="1">
              <a:buFontTx/>
              <a:buNone/>
            </a:pPr>
            <a:r>
              <a:rPr lang="en-US" altLang="zh-CN" b="1" dirty="0">
                <a:solidFill>
                  <a:srgbClr val="000000"/>
                </a:solidFill>
              </a:rPr>
              <a:t>           B:system testing----by the entire  </a:t>
            </a:r>
          </a:p>
          <a:p>
            <a:pPr lvl="1" eaLnBrk="1" hangingPunct="1">
              <a:buFontTx/>
              <a:buNone/>
            </a:pPr>
            <a:r>
              <a:rPr lang="en-US" altLang="zh-CN" b="1" dirty="0">
                <a:solidFill>
                  <a:srgbClr val="000000"/>
                </a:solidFill>
              </a:rPr>
              <a:t>                 develop team</a:t>
            </a:r>
          </a:p>
          <a:p>
            <a:pPr eaLnBrk="1" hangingPunct="1"/>
            <a:r>
              <a:rPr lang="en-US" altLang="zh-CN" sz="3200" b="1" dirty="0">
                <a:solidFill>
                  <a:srgbClr val="000000"/>
                </a:solidFill>
              </a:rPr>
              <a:t>9.1 Principles of system testing</a:t>
            </a:r>
          </a:p>
          <a:p>
            <a:pPr eaLnBrk="1" hangingPunct="1">
              <a:buFontTx/>
              <a:buNone/>
            </a:pPr>
            <a:r>
              <a:rPr lang="en-US" altLang="zh-CN" sz="3200" dirty="0">
                <a:solidFill>
                  <a:srgbClr val="000000"/>
                </a:solidFill>
              </a:rPr>
              <a:t>    </a:t>
            </a:r>
            <a:r>
              <a:rPr lang="en-US" altLang="zh-CN" sz="2400" b="1" dirty="0">
                <a:solidFill>
                  <a:srgbClr val="000000"/>
                </a:solidFill>
              </a:rPr>
              <a:t>Focus A: </a:t>
            </a:r>
            <a:r>
              <a:rPr lang="en-US" altLang="zh-CN" dirty="0">
                <a:solidFill>
                  <a:srgbClr val="000000"/>
                </a:solidFill>
                <a:sym typeface="Wingdings 2" panose="05020102010507070707" pitchFamily="18" charset="2"/>
              </a:rPr>
              <a:t></a:t>
            </a:r>
            <a:r>
              <a:rPr lang="en-US" altLang="zh-CN" sz="2400" b="1" dirty="0">
                <a:solidFill>
                  <a:srgbClr val="000000"/>
                </a:solidFill>
              </a:rPr>
              <a:t> </a:t>
            </a:r>
            <a:r>
              <a:rPr lang="en-US" altLang="zh-CN" sz="2400" b="1" u="sng" dirty="0">
                <a:solidFill>
                  <a:srgbClr val="000000"/>
                </a:solidFill>
              </a:rPr>
              <a:t>objective of unit and integration</a:t>
            </a:r>
          </a:p>
          <a:p>
            <a:pPr eaLnBrk="1" hangingPunct="1">
              <a:buFontTx/>
              <a:buNone/>
            </a:pPr>
            <a:r>
              <a:rPr lang="en-US" altLang="zh-CN" sz="2400" b="1" dirty="0">
                <a:solidFill>
                  <a:srgbClr val="000000"/>
                </a:solidFill>
              </a:rPr>
              <a:t>                       ------ensure the code</a:t>
            </a:r>
            <a:r>
              <a:rPr lang="en-US" altLang="zh-CN" sz="3200" dirty="0">
                <a:solidFill>
                  <a:srgbClr val="000000"/>
                </a:solidFill>
              </a:rPr>
              <a:t> </a:t>
            </a:r>
            <a:r>
              <a:rPr lang="en-US" altLang="zh-CN" sz="2400" b="1" dirty="0">
                <a:solidFill>
                  <a:srgbClr val="000000"/>
                </a:solidFill>
              </a:rPr>
              <a:t>implemented</a:t>
            </a:r>
          </a:p>
          <a:p>
            <a:pPr eaLnBrk="1" hangingPunct="1">
              <a:buFontTx/>
              <a:buNone/>
            </a:pPr>
            <a:r>
              <a:rPr lang="en-US" altLang="zh-CN" sz="2400" dirty="0">
                <a:solidFill>
                  <a:srgbClr val="000000"/>
                </a:solidFill>
              </a:rPr>
              <a:t>                 </a:t>
            </a:r>
            <a:r>
              <a:rPr lang="en-US" altLang="zh-CN" sz="2400" b="1" dirty="0">
                <a:solidFill>
                  <a:srgbClr val="000000"/>
                </a:solidFill>
              </a:rPr>
              <a:t>the </a:t>
            </a:r>
            <a:r>
              <a:rPr lang="en-US" altLang="zh-CN" sz="2400" b="1" u="sng" dirty="0">
                <a:solidFill>
                  <a:srgbClr val="000000"/>
                </a:solidFill>
              </a:rPr>
              <a:t>design</a:t>
            </a:r>
            <a:r>
              <a:rPr lang="en-US" altLang="zh-CN" sz="2400" b="1" dirty="0">
                <a:solidFill>
                  <a:srgbClr val="000000"/>
                </a:solidFill>
              </a:rPr>
              <a:t> properly</a:t>
            </a:r>
            <a:r>
              <a:rPr lang="en-US" altLang="zh-CN" sz="2400" dirty="0">
                <a:solidFill>
                  <a:srgbClr val="000000"/>
                </a:solidFill>
              </a:rPr>
              <a:t>  </a:t>
            </a:r>
            <a:r>
              <a:rPr lang="en-US" altLang="zh-CN" sz="2400" b="1" dirty="0">
                <a:solidFill>
                  <a:schemeClr val="bg2"/>
                </a:solidFill>
                <a:sym typeface="Wingdings 2" panose="05020102010507070707" pitchFamily="18" charset="2"/>
              </a:rPr>
              <a:t></a:t>
            </a:r>
            <a:r>
              <a:rPr lang="en-US" altLang="zh-CN" sz="2400" b="1" dirty="0">
                <a:solidFill>
                  <a:schemeClr val="bg2"/>
                </a:solidFill>
              </a:rPr>
              <a:t> </a:t>
            </a:r>
            <a:r>
              <a:rPr lang="en-US" altLang="zh-CN" sz="1800" b="1" dirty="0">
                <a:solidFill>
                  <a:schemeClr val="bg2"/>
                </a:solidFill>
                <a:cs typeface="Arial" panose="020B0604020202020204" pitchFamily="34" charset="0"/>
                <a:sym typeface="Wingdings 2" panose="05020102010507070707" pitchFamily="18" charset="2"/>
              </a:rPr>
              <a:t>⑦</a:t>
            </a:r>
            <a:r>
              <a:rPr lang="en-US" altLang="zh-CN" sz="2400" b="1" dirty="0">
                <a:solidFill>
                  <a:schemeClr val="bg2"/>
                </a:solidFill>
              </a:rPr>
              <a:t> </a:t>
            </a:r>
            <a:r>
              <a:rPr lang="en-US" altLang="zh-CN" sz="1800" b="1" dirty="0">
                <a:solidFill>
                  <a:schemeClr val="bg2"/>
                </a:solidFill>
                <a:cs typeface="Arial" panose="020B0604020202020204" pitchFamily="34" charset="0"/>
                <a:sym typeface="Wingdings 2" panose="05020102010507070707" pitchFamily="18" charset="2"/>
              </a:rPr>
              <a:t>⑧⑨⑩</a:t>
            </a:r>
          </a:p>
          <a:p>
            <a:pPr eaLnBrk="1" hangingPunct="1">
              <a:buFontTx/>
              <a:buNone/>
            </a:pPr>
            <a:endParaRPr lang="en-US" altLang="zh-CN" sz="2400" b="1"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A82167-1EC3-4376-97E0-0E1E4849D009}" type="slidenum">
              <a:rPr kumimoji="0" lang="en-US" altLang="zh-CN" sz="2600" smtClean="0">
                <a:solidFill>
                  <a:schemeClr val="bg1"/>
                </a:solidFill>
              </a:rPr>
              <a:pPr>
                <a:spcBef>
                  <a:spcPct val="0"/>
                </a:spcBef>
                <a:buClrTx/>
                <a:buSzTx/>
                <a:buFontTx/>
                <a:buNone/>
              </a:pPr>
              <a:t>7</a:t>
            </a:fld>
            <a:endParaRPr kumimoji="0" lang="en-US" altLang="zh-CN" sz="2600">
              <a:solidFill>
                <a:schemeClr val="bg1"/>
              </a:solidFill>
            </a:endParaRPr>
          </a:p>
        </p:txBody>
      </p:sp>
      <p:sp>
        <p:nvSpPr>
          <p:cNvPr id="16387"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6388" name="Rectangle 3"/>
          <p:cNvSpPr>
            <a:spLocks noGrp="1" noChangeArrowheads="1"/>
          </p:cNvSpPr>
          <p:nvPr>
            <p:ph type="body" idx="1"/>
          </p:nvPr>
        </p:nvSpPr>
        <p:spPr>
          <a:xfrm>
            <a:off x="762000" y="1628800"/>
            <a:ext cx="8382000" cy="5157192"/>
          </a:xfrm>
        </p:spPr>
        <p:txBody>
          <a:bodyPr/>
          <a:lstStyle/>
          <a:p>
            <a:pPr eaLnBrk="1" hangingPunct="1">
              <a:buFontTx/>
              <a:buNone/>
            </a:pPr>
            <a:r>
              <a:rPr lang="en-US" altLang="zh-CN" b="1" dirty="0"/>
              <a:t>2. Types of faults </a:t>
            </a:r>
          </a:p>
          <a:p>
            <a:pPr eaLnBrk="1" hangingPunct="1">
              <a:buFontTx/>
              <a:buNone/>
            </a:pPr>
            <a:r>
              <a:rPr lang="en-US" altLang="zh-CN" sz="2400" b="1" dirty="0">
                <a:solidFill>
                  <a:schemeClr val="bg2"/>
                </a:solidFill>
                <a:sym typeface="Wingdings 2" panose="05020102010507070707" pitchFamily="18" charset="2"/>
              </a:rPr>
              <a:t>  </a:t>
            </a:r>
            <a:r>
              <a:rPr lang="en-US" altLang="zh-CN" sz="2400" b="1" u="sng" dirty="0">
                <a:solidFill>
                  <a:srgbClr val="FF0066"/>
                </a:solidFill>
                <a:sym typeface="Wingdings 2" panose="05020102010507070707" pitchFamily="18" charset="2"/>
              </a:rPr>
              <a:t>reason for classifying faults</a:t>
            </a:r>
            <a:r>
              <a:rPr lang="en-US" altLang="zh-CN" sz="2400" b="1" dirty="0">
                <a:solidFill>
                  <a:schemeClr val="bg2"/>
                </a:solidFill>
                <a:sym typeface="Wingdings 2" panose="05020102010507070707" pitchFamily="18" charset="2"/>
              </a:rPr>
              <a:t> (P403-s2) </a:t>
            </a:r>
            <a:r>
              <a:rPr lang="zh-CN" altLang="en-US" sz="2400" b="1" dirty="0">
                <a:solidFill>
                  <a:schemeClr val="bg2"/>
                </a:solidFill>
                <a:sym typeface="Wingdings 2" panose="05020102010507070707" pitchFamily="18" charset="2"/>
              </a:rPr>
              <a:t>（深海潜伏、缺陷分类、创造特定条件、饱和检测等）</a:t>
            </a:r>
            <a:endParaRPr lang="en-US" altLang="zh-CN" sz="2400" b="1" dirty="0">
              <a:solidFill>
                <a:schemeClr val="bg2"/>
              </a:solidFill>
              <a:sym typeface="Wingdings 2" panose="05020102010507070707" pitchFamily="18" charset="2"/>
            </a:endParaRPr>
          </a:p>
          <a:p>
            <a:pPr eaLnBrk="1" hangingPunct="1">
              <a:buFontTx/>
              <a:buNone/>
            </a:pPr>
            <a:r>
              <a:rPr lang="en-US" altLang="zh-CN" sz="2400" b="1" dirty="0">
                <a:solidFill>
                  <a:schemeClr val="bg2"/>
                </a:solidFill>
                <a:sym typeface="Wingdings 2" panose="05020102010507070707" pitchFamily="18" charset="2"/>
              </a:rPr>
              <a:t>  types of faults </a:t>
            </a:r>
          </a:p>
          <a:p>
            <a:pPr eaLnBrk="1" hangingPunct="1">
              <a:buFontTx/>
              <a:buNone/>
            </a:pPr>
            <a:r>
              <a:rPr lang="en-US" altLang="zh-CN" sz="2400" b="1" dirty="0">
                <a:solidFill>
                  <a:schemeClr val="bg2"/>
                </a:solidFill>
                <a:sym typeface="Wingdings 2" panose="05020102010507070707" pitchFamily="18" charset="2"/>
              </a:rPr>
              <a:t>   A: </a:t>
            </a:r>
            <a:r>
              <a:rPr lang="en-US" altLang="zh-CN" sz="2400" b="1" u="sng" dirty="0">
                <a:solidFill>
                  <a:srgbClr val="FF0066"/>
                </a:solidFill>
                <a:sym typeface="Wingdings 2" panose="05020102010507070707" pitchFamily="18" charset="2"/>
              </a:rPr>
              <a:t>algorithmic fault</a:t>
            </a:r>
            <a:r>
              <a:rPr lang="zh-CN" altLang="en-US" sz="2400" b="1" u="sng" dirty="0">
                <a:solidFill>
                  <a:srgbClr val="0000FF"/>
                </a:solidFill>
                <a:sym typeface="Wingdings 2" panose="05020102010507070707" pitchFamily="18" charset="2"/>
              </a:rPr>
              <a:t>（算法缺陷）</a:t>
            </a:r>
            <a:r>
              <a:rPr lang="zh-CN" altLang="en-US" sz="2400" b="1" dirty="0">
                <a:solidFill>
                  <a:schemeClr val="bg2"/>
                </a:solidFill>
                <a:sym typeface="Wingdings 2" panose="05020102010507070707" pitchFamily="18" charset="2"/>
              </a:rPr>
              <a:t> </a:t>
            </a:r>
          </a:p>
          <a:p>
            <a:pPr eaLnBrk="1" hangingPunct="1">
              <a:buFontTx/>
              <a:buNone/>
            </a:pPr>
            <a:r>
              <a:rPr lang="zh-CN" altLang="en-US" sz="2400" b="1" dirty="0">
                <a:solidFill>
                  <a:schemeClr val="bg2"/>
                </a:solidFill>
                <a:sym typeface="Wingdings 2" panose="05020102010507070707" pitchFamily="18" charset="2"/>
              </a:rPr>
              <a:t>        </a:t>
            </a:r>
            <a:r>
              <a:rPr lang="en-US" altLang="zh-CN" sz="2400" b="1" dirty="0">
                <a:solidFill>
                  <a:schemeClr val="bg2"/>
                </a:solidFill>
                <a:sym typeface="Wingdings 2" panose="05020102010507070707" pitchFamily="18" charset="2"/>
              </a:rPr>
              <a:t>X: definition:</a:t>
            </a:r>
            <a:r>
              <a:rPr lang="zh-CN" altLang="en-US" sz="2400" b="1" dirty="0">
                <a:solidFill>
                  <a:schemeClr val="bg2"/>
                </a:solidFill>
                <a:sym typeface="Wingdings 2" panose="05020102010507070707" pitchFamily="18" charset="2"/>
              </a:rPr>
              <a:t>算法的某些处理步骤或逻辑有问题，以至</a:t>
            </a:r>
          </a:p>
          <a:p>
            <a:pPr eaLnBrk="1" hangingPunct="1">
              <a:buFontTx/>
              <a:buNone/>
            </a:pPr>
            <a:r>
              <a:rPr lang="zh-CN" altLang="en-US" sz="2400" b="1" dirty="0">
                <a:solidFill>
                  <a:schemeClr val="bg2"/>
                </a:solidFill>
                <a:sym typeface="Wingdings 2" panose="05020102010507070707" pitchFamily="18" charset="2"/>
              </a:rPr>
              <a:t>                              于软件部件对给定的输入数据无法产生正</a:t>
            </a:r>
          </a:p>
          <a:p>
            <a:pPr eaLnBrk="1" hangingPunct="1">
              <a:buFontTx/>
              <a:buNone/>
            </a:pPr>
            <a:r>
              <a:rPr lang="zh-CN" altLang="en-US" sz="2400" b="1" dirty="0">
                <a:solidFill>
                  <a:schemeClr val="bg2"/>
                </a:solidFill>
                <a:sym typeface="Wingdings 2" panose="05020102010507070707" pitchFamily="18" charset="2"/>
              </a:rPr>
              <a:t>                              确的输出 </a:t>
            </a:r>
            <a:r>
              <a:rPr lang="en-US" altLang="zh-CN" sz="2400" b="1" dirty="0">
                <a:solidFill>
                  <a:schemeClr val="bg2"/>
                </a:solidFill>
                <a:sym typeface="Wingdings 2" panose="05020102010507070707" pitchFamily="18" charset="2"/>
              </a:rPr>
              <a:t>(see text P403-s3) </a:t>
            </a:r>
          </a:p>
          <a:p>
            <a:pPr eaLnBrk="1" hangingPunct="1">
              <a:buFontTx/>
              <a:buNone/>
            </a:pPr>
            <a:r>
              <a:rPr lang="en-US" altLang="zh-CN" sz="2400" b="1" dirty="0">
                <a:solidFill>
                  <a:schemeClr val="bg2"/>
                </a:solidFill>
                <a:sym typeface="Wingdings 2" panose="05020102010507070707" pitchFamily="18" charset="2"/>
              </a:rPr>
              <a:t>        Y: the ways to checking faults: </a:t>
            </a:r>
          </a:p>
          <a:p>
            <a:pPr eaLnBrk="1" hangingPunct="1">
              <a:buFontTx/>
              <a:buNone/>
            </a:pPr>
            <a:r>
              <a:rPr lang="en-US" altLang="zh-CN" sz="2400" b="1" dirty="0">
                <a:solidFill>
                  <a:schemeClr val="bg2"/>
                </a:solidFill>
                <a:sym typeface="Wingdings 2" panose="05020102010507070707" pitchFamily="18" charset="2"/>
              </a:rPr>
              <a:t>            m: desk checking (static)</a:t>
            </a:r>
          </a:p>
          <a:p>
            <a:pPr eaLnBrk="1" hangingPunct="1">
              <a:buFontTx/>
              <a:buNone/>
            </a:pPr>
            <a:r>
              <a:rPr lang="en-US" altLang="zh-CN" sz="2400" b="1" dirty="0">
                <a:solidFill>
                  <a:schemeClr val="bg2"/>
                </a:solidFill>
                <a:sym typeface="Wingdings 2" panose="05020102010507070707" pitchFamily="18" charset="2"/>
              </a:rPr>
              <a:t>            n : give classified input       help to identify faults </a:t>
            </a:r>
          </a:p>
          <a:p>
            <a:pPr eaLnBrk="1" hangingPunct="1">
              <a:buFontTx/>
              <a:buNone/>
            </a:pPr>
            <a:r>
              <a:rPr lang="en-US" altLang="zh-CN" sz="2400" b="1" dirty="0">
                <a:solidFill>
                  <a:schemeClr val="bg2"/>
                </a:solidFill>
                <a:sym typeface="Wingdings 2" panose="05020102010507070707" pitchFamily="18" charset="2"/>
              </a:rPr>
              <a:t>        Z: typical algorithmic faults(P403 6 dots) </a:t>
            </a:r>
            <a:endParaRPr lang="en-US" altLang="zh-CN" sz="2400" b="1" dirty="0"/>
          </a:p>
        </p:txBody>
      </p:sp>
      <p:sp>
        <p:nvSpPr>
          <p:cNvPr id="16389" name="Line 4"/>
          <p:cNvSpPr>
            <a:spLocks noChangeShapeType="1"/>
          </p:cNvSpPr>
          <p:nvPr/>
        </p:nvSpPr>
        <p:spPr bwMode="auto">
          <a:xfrm>
            <a:off x="5262563" y="630932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F8FB928-960F-4D02-807B-17807E63B149}" type="slidenum">
              <a:rPr kumimoji="0" lang="en-US" altLang="zh-CN" sz="2600" smtClean="0">
                <a:solidFill>
                  <a:schemeClr val="bg1"/>
                </a:solidFill>
              </a:rPr>
              <a:pPr>
                <a:spcBef>
                  <a:spcPct val="0"/>
                </a:spcBef>
                <a:buClrTx/>
                <a:buSzTx/>
                <a:buFontTx/>
                <a:buNone/>
              </a:pPr>
              <a:t>8</a:t>
            </a:fld>
            <a:endParaRPr kumimoji="0" lang="en-US" altLang="zh-CN" sz="2600">
              <a:solidFill>
                <a:schemeClr val="bg1"/>
              </a:solidFill>
            </a:endParaRPr>
          </a:p>
        </p:txBody>
      </p:sp>
      <p:sp>
        <p:nvSpPr>
          <p:cNvPr id="18435" name="Rectangle 2"/>
          <p:cNvSpPr>
            <a:spLocks noGrp="1" noChangeArrowheads="1"/>
          </p:cNvSpPr>
          <p:nvPr>
            <p:ph type="title"/>
          </p:nvPr>
        </p:nvSpPr>
        <p:spPr/>
        <p:txBody>
          <a:bodyPr/>
          <a:lstStyle/>
          <a:p>
            <a:pPr eaLnBrk="1" hangingPunct="1"/>
            <a:r>
              <a:rPr lang="en-US" altLang="zh-CN" sz="3200"/>
              <a:t>     Chapter 8  Testing the Programs</a:t>
            </a:r>
          </a:p>
        </p:txBody>
      </p:sp>
      <p:sp>
        <p:nvSpPr>
          <p:cNvPr id="18436" name="Rectangle 3"/>
          <p:cNvSpPr>
            <a:spLocks noGrp="1" noChangeArrowheads="1"/>
          </p:cNvSpPr>
          <p:nvPr>
            <p:ph type="body" idx="1"/>
          </p:nvPr>
        </p:nvSpPr>
        <p:spPr>
          <a:xfrm>
            <a:off x="755650" y="1773238"/>
            <a:ext cx="8388350" cy="4322762"/>
          </a:xfrm>
        </p:spPr>
        <p:txBody>
          <a:bodyPr/>
          <a:lstStyle/>
          <a:p>
            <a:pPr lvl="1" eaLnBrk="1" hangingPunct="1">
              <a:buClr>
                <a:srgbClr val="0000FF"/>
              </a:buClr>
              <a:buSzPct val="50000"/>
              <a:buFont typeface="Wingdings" panose="05000000000000000000" pitchFamily="2" charset="2"/>
              <a:buChar char="u"/>
            </a:pPr>
            <a:r>
              <a:rPr lang="en-GB" altLang="zh-CN" dirty="0"/>
              <a:t>Branching too soon</a:t>
            </a:r>
          </a:p>
          <a:p>
            <a:pPr lvl="1" eaLnBrk="1" hangingPunct="1">
              <a:buClr>
                <a:srgbClr val="0000FF"/>
              </a:buClr>
              <a:buSzPct val="50000"/>
              <a:buFont typeface="Wingdings" panose="05000000000000000000" pitchFamily="2" charset="2"/>
              <a:buChar char="u"/>
            </a:pPr>
            <a:r>
              <a:rPr lang="en-GB" altLang="zh-CN" dirty="0"/>
              <a:t>Branching too late</a:t>
            </a:r>
          </a:p>
          <a:p>
            <a:pPr lvl="1" eaLnBrk="1" hangingPunct="1">
              <a:buClr>
                <a:srgbClr val="0000FF"/>
              </a:buClr>
              <a:buSzPct val="50000"/>
              <a:buFont typeface="Wingdings" panose="05000000000000000000" pitchFamily="2" charset="2"/>
              <a:buChar char="u"/>
            </a:pPr>
            <a:r>
              <a:rPr lang="en-GB" altLang="zh-CN" dirty="0"/>
              <a:t>Testing for the wrong condition   √</a:t>
            </a:r>
          </a:p>
          <a:p>
            <a:pPr lvl="1" eaLnBrk="1" hangingPunct="1">
              <a:buClr>
                <a:srgbClr val="0000FF"/>
              </a:buClr>
              <a:buSzPct val="50000"/>
              <a:buFont typeface="Wingdings" panose="05000000000000000000" pitchFamily="2" charset="2"/>
              <a:buChar char="u"/>
            </a:pPr>
            <a:r>
              <a:rPr lang="en-GB" altLang="zh-CN" dirty="0"/>
              <a:t>Forgetting to initialize variable or set loop invariants  √</a:t>
            </a:r>
          </a:p>
          <a:p>
            <a:pPr lvl="1" eaLnBrk="1" hangingPunct="1">
              <a:buClr>
                <a:srgbClr val="0000FF"/>
              </a:buClr>
              <a:buSzPct val="50000"/>
              <a:buFont typeface="Wingdings" panose="05000000000000000000" pitchFamily="2" charset="2"/>
              <a:buChar char="u"/>
            </a:pPr>
            <a:r>
              <a:rPr lang="en-GB" altLang="zh-CN" dirty="0"/>
              <a:t>Forgetting to test for a particular condition   √</a:t>
            </a:r>
          </a:p>
          <a:p>
            <a:pPr lvl="1" eaLnBrk="1" hangingPunct="1">
              <a:buClr>
                <a:srgbClr val="0000FF"/>
              </a:buClr>
              <a:buSzPct val="50000"/>
              <a:buFont typeface="Wingdings" panose="05000000000000000000" pitchFamily="2" charset="2"/>
              <a:buChar char="u"/>
            </a:pPr>
            <a:r>
              <a:rPr lang="en-GB" altLang="zh-CN" dirty="0"/>
              <a:t>Comparing variables of inappropriate data types   √</a:t>
            </a:r>
          </a:p>
          <a:p>
            <a:pPr lvl="1" eaLnBrk="1" hangingPunct="1">
              <a:buClr>
                <a:srgbClr val="0000FF"/>
              </a:buClr>
              <a:buSzPct val="50000"/>
              <a:buFont typeface="Wingdings" panose="05000000000000000000" pitchFamily="2" charset="2"/>
              <a:buChar char="u"/>
            </a:pPr>
            <a:r>
              <a:rPr lang="en-GB" altLang="zh-CN" dirty="0"/>
              <a:t>Syntax faults</a:t>
            </a:r>
          </a:p>
          <a:p>
            <a:pPr eaLnBrk="1" hangingPunct="1"/>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150000"/>
              <a:buChar char="•"/>
              <a:defRPr kumimoji="1"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0066"/>
              </a:buClr>
              <a:buSzPct val="150000"/>
              <a:buChar char="•"/>
              <a:defRPr kumimoji="1"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50000"/>
              <a:buChar char="•"/>
              <a:defRPr kumimoji="1"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00FF"/>
              </a:buClr>
              <a:buSzPct val="15000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660066"/>
              </a:buClr>
              <a:buSzPct val="15000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660066"/>
              </a:buClr>
              <a:buSzPct val="150000"/>
              <a:buChar char="•"/>
              <a:defRPr kumimoji="1">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994341F-9973-4C41-A33D-45DC84A9B08A}" type="slidenum">
              <a:rPr kumimoji="0" lang="en-US" altLang="zh-CN" sz="2600" smtClean="0">
                <a:solidFill>
                  <a:schemeClr val="bg1"/>
                </a:solidFill>
              </a:rPr>
              <a:pPr>
                <a:spcBef>
                  <a:spcPct val="0"/>
                </a:spcBef>
                <a:buClrTx/>
                <a:buSzTx/>
                <a:buFontTx/>
                <a:buNone/>
              </a:pPr>
              <a:t>9</a:t>
            </a:fld>
            <a:endParaRPr kumimoji="0" lang="en-US" altLang="zh-CN" sz="2600">
              <a:solidFill>
                <a:schemeClr val="bg1"/>
              </a:solidFill>
            </a:endParaRPr>
          </a:p>
        </p:txBody>
      </p:sp>
      <p:sp>
        <p:nvSpPr>
          <p:cNvPr id="20483" name="Rectangle 2"/>
          <p:cNvSpPr>
            <a:spLocks noGrp="1" noChangeArrowheads="1"/>
          </p:cNvSpPr>
          <p:nvPr>
            <p:ph type="title"/>
          </p:nvPr>
        </p:nvSpPr>
        <p:spPr/>
        <p:txBody>
          <a:bodyPr/>
          <a:lstStyle/>
          <a:p>
            <a:pPr eaLnBrk="1" hangingPunct="1"/>
            <a:r>
              <a:rPr lang="en-US" altLang="zh-CN" sz="3200"/>
              <a:t>     Chapter 8  Testing the Programs</a:t>
            </a:r>
          </a:p>
        </p:txBody>
      </p:sp>
      <p:sp>
        <p:nvSpPr>
          <p:cNvPr id="20484" name="Rectangle 3"/>
          <p:cNvSpPr>
            <a:spLocks noGrp="1" noChangeArrowheads="1"/>
          </p:cNvSpPr>
          <p:nvPr>
            <p:ph type="body" idx="1"/>
          </p:nvPr>
        </p:nvSpPr>
        <p:spPr>
          <a:xfrm>
            <a:off x="762000" y="1752600"/>
            <a:ext cx="8382000" cy="5105400"/>
          </a:xfrm>
        </p:spPr>
        <p:txBody>
          <a:bodyPr/>
          <a:lstStyle/>
          <a:p>
            <a:pPr eaLnBrk="1" hangingPunct="1">
              <a:lnSpc>
                <a:spcPct val="80000"/>
              </a:lnSpc>
              <a:buFontTx/>
              <a:buNone/>
            </a:pPr>
            <a:r>
              <a:rPr lang="en-US" altLang="zh-CN" sz="2400" b="1" dirty="0">
                <a:solidFill>
                  <a:schemeClr val="bg2"/>
                </a:solidFill>
                <a:sym typeface="Wingdings 2" panose="05020102010507070707" pitchFamily="18" charset="2"/>
              </a:rPr>
              <a:t>   B: </a:t>
            </a:r>
            <a:r>
              <a:rPr lang="en-US" altLang="zh-CN" sz="2400" b="1" u="sng" dirty="0">
                <a:solidFill>
                  <a:srgbClr val="FF0066"/>
                </a:solidFill>
              </a:rPr>
              <a:t>computation and</a:t>
            </a:r>
            <a:r>
              <a:rPr lang="en-US" altLang="zh-CN" sz="2400" b="1" u="sng" dirty="0">
                <a:solidFill>
                  <a:srgbClr val="0000FF"/>
                </a:solidFill>
              </a:rPr>
              <a:t> </a:t>
            </a:r>
            <a:r>
              <a:rPr lang="en-US" altLang="zh-CN" sz="2400" b="1" u="sng" dirty="0">
                <a:solidFill>
                  <a:srgbClr val="FF0066"/>
                </a:solidFill>
              </a:rPr>
              <a:t>precision faults </a:t>
            </a:r>
            <a:r>
              <a:rPr lang="en-US" altLang="zh-CN" sz="2400" b="1" u="sng" dirty="0">
                <a:solidFill>
                  <a:srgbClr val="0000FF"/>
                </a:solidFill>
              </a:rPr>
              <a:t>(</a:t>
            </a:r>
            <a:r>
              <a:rPr lang="zh-CN" altLang="en-US" sz="2400" b="1" u="sng" dirty="0">
                <a:solidFill>
                  <a:srgbClr val="0000FF"/>
                </a:solidFill>
              </a:rPr>
              <a:t>计算和精度缺陷</a:t>
            </a:r>
            <a:r>
              <a:rPr lang="en-US" altLang="zh-CN" sz="2400" b="1" u="sng" dirty="0">
                <a:solidFill>
                  <a:srgbClr val="0000FF"/>
                </a:solidFill>
              </a:rPr>
              <a:t>)</a:t>
            </a:r>
          </a:p>
          <a:p>
            <a:pPr eaLnBrk="1" hangingPunct="1">
              <a:lnSpc>
                <a:spcPct val="80000"/>
              </a:lnSpc>
              <a:buFontTx/>
              <a:buNone/>
            </a:pPr>
            <a:r>
              <a:rPr lang="en-US" altLang="zh-CN" sz="2400" b="1" dirty="0"/>
              <a:t>        ----computation error , or may result in less-than </a:t>
            </a:r>
          </a:p>
          <a:p>
            <a:pPr eaLnBrk="1" hangingPunct="1">
              <a:lnSpc>
                <a:spcPct val="80000"/>
              </a:lnSpc>
              <a:buFontTx/>
              <a:buNone/>
            </a:pPr>
            <a:r>
              <a:rPr lang="en-US" altLang="zh-CN" sz="2400" b="1" dirty="0"/>
              <a:t>             -acceptable precision </a:t>
            </a:r>
            <a:r>
              <a:rPr lang="zh-CN" altLang="en-US" sz="2400" b="1" dirty="0"/>
              <a:t>（算法或公式在编程实现</a:t>
            </a:r>
          </a:p>
          <a:p>
            <a:pPr eaLnBrk="1" hangingPunct="1">
              <a:lnSpc>
                <a:spcPct val="80000"/>
              </a:lnSpc>
              <a:buFontTx/>
              <a:buNone/>
            </a:pPr>
            <a:r>
              <a:rPr lang="zh-CN" altLang="en-US" sz="2400" b="1" dirty="0"/>
              <a:t>             时出现错误或最终结果达不到精度要求）</a:t>
            </a:r>
          </a:p>
          <a:p>
            <a:pPr eaLnBrk="1" hangingPunct="1">
              <a:lnSpc>
                <a:spcPct val="80000"/>
              </a:lnSpc>
              <a:buFontTx/>
              <a:buNone/>
            </a:pPr>
            <a:r>
              <a:rPr lang="zh-CN" altLang="en-US" sz="2400" b="1" dirty="0"/>
              <a:t>       </a:t>
            </a:r>
            <a:r>
              <a:rPr lang="en-US" altLang="zh-CN" sz="2400" b="1" dirty="0"/>
              <a:t>cause: see</a:t>
            </a:r>
            <a:r>
              <a:rPr lang="en-US" altLang="zh-CN" sz="2400" b="1" dirty="0">
                <a:solidFill>
                  <a:schemeClr val="bg2"/>
                </a:solidFill>
                <a:sym typeface="Wingdings 2" panose="05020102010507070707" pitchFamily="18" charset="2"/>
              </a:rPr>
              <a:t> text P403-rs3(</a:t>
            </a:r>
            <a:r>
              <a:rPr lang="zh-CN" altLang="en-US" sz="2400" b="1" dirty="0">
                <a:solidFill>
                  <a:schemeClr val="bg2"/>
                </a:solidFill>
                <a:sym typeface="Wingdings 2" panose="05020102010507070707" pitchFamily="18" charset="2"/>
              </a:rPr>
              <a:t>举例</a:t>
            </a:r>
            <a:r>
              <a:rPr lang="en-US" altLang="zh-CN" sz="2400" b="1" dirty="0">
                <a:solidFill>
                  <a:schemeClr val="bg2"/>
                </a:solidFill>
                <a:sym typeface="Wingdings 2" panose="05020102010507070707" pitchFamily="18" charset="2"/>
              </a:rPr>
              <a:t>:</a:t>
            </a:r>
            <a:r>
              <a:rPr lang="zh-CN" altLang="en-US" sz="2400" b="1" dirty="0">
                <a:solidFill>
                  <a:schemeClr val="bg2"/>
                </a:solidFill>
                <a:sym typeface="Wingdings 2" panose="05020102010507070707" pitchFamily="18" charset="2"/>
              </a:rPr>
              <a:t>不同精度变量的混合运</a:t>
            </a:r>
          </a:p>
          <a:p>
            <a:pPr eaLnBrk="1" hangingPunct="1">
              <a:lnSpc>
                <a:spcPct val="80000"/>
              </a:lnSpc>
              <a:buFontTx/>
              <a:buNone/>
            </a:pPr>
            <a:r>
              <a:rPr lang="zh-CN" altLang="en-US" sz="2400" b="1" dirty="0">
                <a:solidFill>
                  <a:schemeClr val="bg2"/>
                </a:solidFill>
                <a:sym typeface="Wingdings 2" panose="05020102010507070707" pitchFamily="18" charset="2"/>
              </a:rPr>
              <a:t>               算</a:t>
            </a: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浮点数据的不当使用，意料之外的数据截断，实</a:t>
            </a:r>
          </a:p>
          <a:p>
            <a:pPr eaLnBrk="1" hangingPunct="1">
              <a:lnSpc>
                <a:spcPct val="80000"/>
              </a:lnSpc>
              <a:buFontTx/>
              <a:buNone/>
            </a:pPr>
            <a:r>
              <a:rPr lang="zh-CN" altLang="en-US" sz="2400" b="1" dirty="0">
                <a:solidFill>
                  <a:schemeClr val="bg2"/>
                </a:solidFill>
                <a:sym typeface="Wingdings 2" panose="05020102010507070707" pitchFamily="18" charset="2"/>
              </a:rPr>
              <a:t>               现时操作次序不当，数据的对象化包装不当等等，</a:t>
            </a:r>
            <a:endParaRPr lang="en-US" altLang="zh-CN" sz="2400" b="1" dirty="0">
              <a:solidFill>
                <a:schemeClr val="bg2"/>
              </a:solidFill>
              <a:sym typeface="Wingdings 2" panose="05020102010507070707" pitchFamily="18" charset="2"/>
            </a:endParaRPr>
          </a:p>
          <a:p>
            <a:pPr eaLnBrk="1" hangingPunct="1">
              <a:lnSpc>
                <a:spcPct val="80000"/>
              </a:lnSpc>
              <a:buFontTx/>
              <a:buNone/>
            </a:pPr>
            <a:r>
              <a:rPr lang="en-US" altLang="zh-CN" sz="2400" b="1" dirty="0">
                <a:solidFill>
                  <a:schemeClr val="bg2"/>
                </a:solidFill>
                <a:sym typeface="Wingdings 2" panose="05020102010507070707" pitchFamily="18" charset="2"/>
              </a:rPr>
              <a:t>               </a:t>
            </a:r>
            <a:r>
              <a:rPr lang="zh-CN" altLang="en-US" sz="2400" b="1" dirty="0">
                <a:solidFill>
                  <a:schemeClr val="bg2"/>
                </a:solidFill>
                <a:sym typeface="Wingdings 2" panose="05020102010507070707" pitchFamily="18" charset="2"/>
              </a:rPr>
              <a:t>都会导致精度的下降或失真。</a:t>
            </a:r>
            <a:r>
              <a:rPr lang="en-US" altLang="zh-CN" sz="2400" b="1" dirty="0">
                <a:solidFill>
                  <a:schemeClr val="bg2"/>
                </a:solidFill>
                <a:sym typeface="Wingdings 2" panose="05020102010507070707" pitchFamily="18" charset="2"/>
              </a:rPr>
              <a:t>) </a:t>
            </a:r>
          </a:p>
          <a:p>
            <a:pPr eaLnBrk="1" hangingPunct="1">
              <a:lnSpc>
                <a:spcPct val="80000"/>
              </a:lnSpc>
              <a:buFontTx/>
              <a:buNone/>
            </a:pPr>
            <a:r>
              <a:rPr lang="en-US" altLang="zh-CN" sz="2400" b="1" dirty="0"/>
              <a:t>   C: </a:t>
            </a:r>
            <a:r>
              <a:rPr lang="en-US" altLang="zh-CN" sz="2400" b="1" u="sng" dirty="0">
                <a:solidFill>
                  <a:srgbClr val="FF0000"/>
                </a:solidFill>
              </a:rPr>
              <a:t>Documentation Faults</a:t>
            </a:r>
            <a:r>
              <a:rPr lang="zh-CN" altLang="en-US" sz="2400" b="1" u="sng" dirty="0">
                <a:solidFill>
                  <a:srgbClr val="0000FF"/>
                </a:solidFill>
              </a:rPr>
              <a:t>（文档缺陷） </a:t>
            </a:r>
          </a:p>
          <a:p>
            <a:pPr eaLnBrk="1" hangingPunct="1">
              <a:lnSpc>
                <a:spcPct val="80000"/>
              </a:lnSpc>
              <a:buFontTx/>
              <a:buNone/>
            </a:pPr>
            <a:r>
              <a:rPr lang="zh-CN" altLang="en-US" sz="2400" b="1" dirty="0"/>
              <a:t>        </a:t>
            </a:r>
            <a:r>
              <a:rPr lang="en-US" altLang="zh-CN" sz="2400" b="1" dirty="0"/>
              <a:t>----the documentation does not match what the </a:t>
            </a:r>
          </a:p>
          <a:p>
            <a:pPr eaLnBrk="1" hangingPunct="1">
              <a:lnSpc>
                <a:spcPct val="80000"/>
              </a:lnSpc>
              <a:buFontTx/>
              <a:buNone/>
            </a:pPr>
            <a:r>
              <a:rPr lang="en-US" altLang="zh-CN" sz="2400" b="1" dirty="0"/>
              <a:t>            program actually does </a:t>
            </a:r>
          </a:p>
          <a:p>
            <a:pPr eaLnBrk="1" hangingPunct="1">
              <a:lnSpc>
                <a:spcPct val="80000"/>
              </a:lnSpc>
              <a:buFontTx/>
              <a:buNone/>
            </a:pPr>
            <a:r>
              <a:rPr lang="en-US" altLang="zh-CN" sz="2400" b="1" dirty="0"/>
              <a:t>            ( many of us tend to believe the document)</a:t>
            </a:r>
          </a:p>
          <a:p>
            <a:pPr eaLnBrk="1" hangingPunct="1">
              <a:lnSpc>
                <a:spcPct val="80000"/>
              </a:lnSpc>
              <a:buFontTx/>
              <a:buNone/>
            </a:pPr>
            <a:r>
              <a:rPr lang="en-US" altLang="zh-CN" sz="2400" b="1" dirty="0"/>
              <a:t>            ( that will be result in faults proliferation )  </a:t>
            </a:r>
            <a:r>
              <a:rPr lang="en-US" altLang="zh-CN" sz="2400" b="1" dirty="0">
                <a:solidFill>
                  <a:schemeClr val="bg2"/>
                </a:solidFill>
                <a:sym typeface="Wingdings 2" panose="05020102010507070707" pitchFamily="18" charset="2"/>
              </a:rPr>
              <a:t> </a:t>
            </a:r>
            <a:endParaRPr lang="en-US" altLang="zh-CN" sz="2400" b="1" dirty="0"/>
          </a:p>
        </p:txBody>
      </p:sp>
    </p:spTree>
  </p:cSld>
  <p:clrMapOvr>
    <a:masterClrMapping/>
  </p:clrMapOvr>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C:\pffice2000\Templates\Presentation Designs\Capsules.pot</Template>
  <TotalTime>10600</TotalTime>
  <Words>6710</Words>
  <Application>Microsoft Office PowerPoint</Application>
  <PresentationFormat>全屏显示(4:3)</PresentationFormat>
  <Paragraphs>867</Paragraphs>
  <Slides>62</Slides>
  <Notes>57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Arial</vt:lpstr>
      <vt:lpstr>Arial Black</vt:lpstr>
      <vt:lpstr>Comic Sans MS</vt:lpstr>
      <vt:lpstr>Times New Roman</vt:lpstr>
      <vt:lpstr>Wingdings</vt:lpstr>
      <vt:lpstr>Capsules</vt:lpstr>
      <vt:lpstr>Chapter 8</vt:lpstr>
      <vt:lpstr>PowerPoint 演示文稿</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     Chapter 8  Testing the Programs</vt:lpstr>
      <vt:lpstr>     Chapter 8  Testing the Programs</vt:lpstr>
      <vt:lpstr>     Chapter 8  Testing the Programs</vt:lpstr>
      <vt:lpstr>     Chapter 8  Testing the Programs</vt:lpstr>
      <vt:lpstr>黑盒测试</vt:lpstr>
      <vt:lpstr>     Chapter 8  Testing the Programs</vt:lpstr>
      <vt:lpstr>PowerPoint 演示文稿</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     Chapter 8  Testing the Programs</vt:lpstr>
      <vt:lpstr>     Chapter 8  Testing the Programs</vt:lpstr>
      <vt:lpstr>Sidebar 8.4  Fault Discovery Efficiency at Contel IPC</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Sidebar 8.5 Builds at Microsoft</vt:lpstr>
      <vt:lpstr>     Chapter 8  Testing the Programs</vt:lpstr>
      <vt:lpstr>     Chapter 8  Testing the Programs</vt:lpstr>
      <vt:lpstr>     Chapter 8  Testing the Programs</vt:lpstr>
      <vt:lpstr>     Chapter 8  Testing the Programs</vt:lpstr>
      <vt:lpstr>     Chapter 8  Testing the Programs</vt:lpstr>
      <vt:lpstr>     Chapter 8  Testing the Programs</vt:lpstr>
      <vt:lpstr>PowerPoint 演示文稿</vt:lpstr>
      <vt:lpstr>PowerPoint 演示文稿</vt:lpstr>
      <vt:lpstr>     Chapter 8  Testing the Programs</vt:lpstr>
      <vt:lpstr>     Chapter 8  Testing the Programs </vt:lpstr>
      <vt:lpstr>     Chapter 8  Testing the Programs</vt:lpstr>
      <vt:lpstr>     Chapter 8  Testing the Programs</vt:lpstr>
      <vt:lpstr>     Chapter 8  Testing the Programs</vt:lpstr>
      <vt:lpstr>     Chapter 8  Testing the Programs</vt:lpstr>
      <vt:lpstr>Chapter 9  Testing the System </vt:lpstr>
    </vt:vector>
  </TitlesOfParts>
  <Company>SDU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Considering Objects</dc:title>
  <dc:creator>SQH</dc:creator>
  <cp:lastModifiedBy>史 清华</cp:lastModifiedBy>
  <cp:revision>202</cp:revision>
  <dcterms:created xsi:type="dcterms:W3CDTF">2003-11-03T03:09:18Z</dcterms:created>
  <dcterms:modified xsi:type="dcterms:W3CDTF">2022-11-15T13:04:28Z</dcterms:modified>
</cp:coreProperties>
</file>