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66" r:id="rId1"/>
    <p:sldMasterId id="2147483648" r:id="rId2"/>
  </p:sldMasterIdLst>
  <p:notesMasterIdLst>
    <p:notesMasterId r:id="rId21"/>
  </p:notesMasterIdLst>
  <p:sldIdLst>
    <p:sldId id="392" r:id="rId3"/>
    <p:sldId id="393" r:id="rId4"/>
    <p:sldId id="394" r:id="rId5"/>
    <p:sldId id="400" r:id="rId6"/>
    <p:sldId id="563" r:id="rId7"/>
    <p:sldId id="401" r:id="rId8"/>
    <p:sldId id="402" r:id="rId9"/>
    <p:sldId id="396" r:id="rId10"/>
    <p:sldId id="395" r:id="rId11"/>
    <p:sldId id="397" r:id="rId12"/>
    <p:sldId id="398" r:id="rId13"/>
    <p:sldId id="555" r:id="rId14"/>
    <p:sldId id="557" r:id="rId15"/>
    <p:sldId id="558" r:id="rId16"/>
    <p:sldId id="559" r:id="rId17"/>
    <p:sldId id="561" r:id="rId18"/>
    <p:sldId id="562" r:id="rId19"/>
    <p:sldId id="554" r:id="rId2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77492" autoAdjust="0"/>
  </p:normalViewPr>
  <p:slideViewPr>
    <p:cSldViewPr>
      <p:cViewPr varScale="1">
        <p:scale>
          <a:sx n="69" d="100"/>
          <a:sy n="69" d="100"/>
        </p:scale>
        <p:origin x="1027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6F77-340E-4A07-B622-C1E62B9538DC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63A8-614C-4AA2-B468-F808D0D6C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4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课本图</a:t>
            </a:r>
            <a:r>
              <a:rPr lang="en-US" altLang="zh-CN" dirty="0"/>
              <a:t>1.1+</a:t>
            </a:r>
            <a:r>
              <a:rPr lang="zh-CN" altLang="en-US" dirty="0"/>
              <a:t>图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课本图</a:t>
            </a:r>
            <a:r>
              <a:rPr lang="en-US" altLang="zh-CN" dirty="0"/>
              <a:t>1.1+</a:t>
            </a:r>
            <a:r>
              <a:rPr lang="zh-CN" altLang="en-US" dirty="0"/>
              <a:t>图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6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课本图</a:t>
            </a:r>
            <a:r>
              <a:rPr lang="en-US" altLang="zh-CN" dirty="0"/>
              <a:t>1.1+</a:t>
            </a:r>
            <a:r>
              <a:rPr lang="zh-CN" altLang="en-US" dirty="0"/>
              <a:t>图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7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课本图</a:t>
            </a:r>
            <a:r>
              <a:rPr lang="en-US" altLang="zh-CN" dirty="0"/>
              <a:t>1.1+</a:t>
            </a:r>
            <a:r>
              <a:rPr lang="zh-CN" altLang="en-US" dirty="0"/>
              <a:t>图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0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图取自：</a:t>
            </a:r>
            <a:br>
              <a:rPr lang="zh-CN" altLang="en-US" sz="12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https://w3.cs.jmu.edu/lam2mo/cs432_2021_08/calendar.html</a:t>
            </a:r>
            <a:r>
              <a:rPr lang="zh-CN" altLang="en-US" sz="12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</a:t>
            </a:r>
            <a:r>
              <a:rPr lang="en-US" altLang="zh-CN" sz="12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slide02</a:t>
            </a:r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04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图取自：</a:t>
            </a:r>
            <a:br>
              <a:rPr lang="zh-CN" altLang="en-US" sz="12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2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https://w3.cs.jmu.edu/lam2mo/cs432_2021_08/calendar.html</a:t>
            </a:r>
            <a:r>
              <a:rPr lang="zh-CN" altLang="en-US" sz="12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</a:t>
            </a:r>
            <a:r>
              <a:rPr lang="en-US" altLang="zh-CN" sz="12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slide01</a:t>
            </a:r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0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63A8-614C-4AA2-B468-F808D0D6C5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1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90447F-FF96-0817-BD39-5914E83C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34F71E-56FC-AB60-0D01-A2C0C4D4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6B9DB5-EDCE-75B3-053A-1FF21406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pPr marL="190500">
                <a:lnSpc>
                  <a:spcPts val="1220"/>
                </a:lnSpc>
              </a:pPr>
              <a:t>‹#›</a:t>
            </a:fld>
            <a:r>
              <a:rPr lang="en-US" altLang="zh-CN"/>
              <a:t>/135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348234"/>
            <a:ext cx="8195868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65" y="1402703"/>
            <a:ext cx="7924800" cy="4714875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0" i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348234"/>
            <a:ext cx="8195868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21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BA97CC46-8086-A046-1B42-301770C2C89C}"/>
              </a:ext>
            </a:extLst>
          </p:cNvPr>
          <p:cNvSpPr/>
          <p:nvPr userDrawn="1"/>
        </p:nvSpPr>
        <p:spPr>
          <a:xfrm>
            <a:off x="533400" y="1295400"/>
            <a:ext cx="8077200" cy="177356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3900" y="6566952"/>
            <a:ext cx="6858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92929"/>
                </a:solidFill>
                <a:latin typeface="Times New Roman"/>
                <a:cs typeface="Times New Roman"/>
              </a:defRPr>
            </a:lvl1pPr>
          </a:lstStyle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pPr marL="190500">
                <a:lnSpc>
                  <a:spcPts val="1220"/>
                </a:lnSpc>
              </a:pPr>
              <a:t>‹#›</a:t>
            </a:fld>
            <a:r>
              <a:rPr lang="en-US" altLang="zh-CN" dirty="0"/>
              <a:t>/135</a:t>
            </a:r>
            <a:endParaRPr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BA41FB-1189-2DD3-684B-F095CAA025E3}"/>
              </a:ext>
            </a:extLst>
          </p:cNvPr>
          <p:cNvSpPr/>
          <p:nvPr userDrawn="1"/>
        </p:nvSpPr>
        <p:spPr>
          <a:xfrm>
            <a:off x="0" y="0"/>
            <a:ext cx="9144000" cy="69703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5">
            <a:extLst>
              <a:ext uri="{FF2B5EF4-FFF2-40B4-BE49-F238E27FC236}">
                <a16:creationId xmlns:a16="http://schemas.microsoft.com/office/drawing/2014/main" id="{769D06FE-C8BB-DD8C-A7D7-5A74387D9F3D}"/>
              </a:ext>
            </a:extLst>
          </p:cNvPr>
          <p:cNvSpPr txBox="1">
            <a:spLocks/>
          </p:cNvSpPr>
          <p:nvPr/>
        </p:nvSpPr>
        <p:spPr>
          <a:xfrm>
            <a:off x="228600" y="1600200"/>
            <a:ext cx="8354888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Bell MT" panose="02020503060305020303" pitchFamily="18" charset="0"/>
              </a:rPr>
              <a:t>编译原理与技术</a:t>
            </a:r>
            <a:br>
              <a:rPr lang="en-US" altLang="zh-CN" sz="2800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zh-CN" altLang="en-US" sz="2800" dirty="0">
                <a:solidFill>
                  <a:schemeClr val="bg1"/>
                </a:solidFill>
                <a:latin typeface="Bell MT" panose="02020503060305020303" pitchFamily="18" charset="0"/>
              </a:rPr>
              <a:t>第一章 引论</a:t>
            </a:r>
            <a:br>
              <a:rPr lang="en-US" altLang="zh-CN" sz="2800" dirty="0">
                <a:solidFill>
                  <a:srgbClr val="000000"/>
                </a:solidFill>
                <a:latin typeface="Bell MT" panose="02020503060305020303" pitchFamily="18" charset="0"/>
              </a:rPr>
            </a:br>
            <a:endParaRPr lang="en-US" sz="2800" dirty="0">
              <a:solidFill>
                <a:srgbClr val="00000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338BCFF-FD71-2105-7041-CD37E3AB6C67}"/>
              </a:ext>
            </a:extLst>
          </p:cNvPr>
          <p:cNvSpPr txBox="1"/>
          <p:nvPr/>
        </p:nvSpPr>
        <p:spPr>
          <a:xfrm>
            <a:off x="2159732" y="551723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山东大学软件学院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6986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700D6CA9-EC66-96CC-1498-02171F656765}"/>
              </a:ext>
            </a:extLst>
          </p:cNvPr>
          <p:cNvSpPr/>
          <p:nvPr/>
        </p:nvSpPr>
        <p:spPr>
          <a:xfrm rot="10800000" flipV="1">
            <a:off x="28076" y="2916702"/>
            <a:ext cx="1483996" cy="664698"/>
          </a:xfrm>
          <a:prstGeom prst="wedgeRoundRectCallout">
            <a:avLst>
              <a:gd name="adj1" fmla="val 8632"/>
              <a:gd name="adj2" fmla="val -72319"/>
              <a:gd name="adj3" fmla="val 16667"/>
            </a:avLst>
          </a:prstGeom>
          <a:solidFill>
            <a:srgbClr val="FFC000">
              <a:alpha val="22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FE904CE-929A-56A0-524F-328495AF8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90" y="1658897"/>
            <a:ext cx="7545001" cy="4437103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9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73691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编译器的结构（扩展一下）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直角双向 2">
            <a:extLst>
              <a:ext uri="{FF2B5EF4-FFF2-40B4-BE49-F238E27FC236}">
                <a16:creationId xmlns:a16="http://schemas.microsoft.com/office/drawing/2014/main" id="{29DFEA3F-C0BF-74FA-ABFB-0BC92C8318FF}"/>
              </a:ext>
            </a:extLst>
          </p:cNvPr>
          <p:cNvSpPr/>
          <p:nvPr/>
        </p:nvSpPr>
        <p:spPr>
          <a:xfrm rot="5400000">
            <a:off x="723563" y="1499987"/>
            <a:ext cx="593073" cy="1309836"/>
          </a:xfrm>
          <a:prstGeom prst="leftUpArrow">
            <a:avLst/>
          </a:prstGeom>
          <a:solidFill>
            <a:srgbClr val="CAB576"/>
          </a:solidFill>
          <a:ln>
            <a:solidFill>
              <a:srgbClr val="5922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47AA7E-1371-D470-67B6-5712F21A6CC3}"/>
              </a:ext>
            </a:extLst>
          </p:cNvPr>
          <p:cNvSpPr txBox="1"/>
          <p:nvPr/>
        </p:nvSpPr>
        <p:spPr>
          <a:xfrm>
            <a:off x="219676" y="2466382"/>
            <a:ext cx="148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92D05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preprocessing</a:t>
            </a:r>
          </a:p>
        </p:txBody>
      </p:sp>
      <p:sp>
        <p:nvSpPr>
          <p:cNvPr id="5" name="流程图: 多文档 4">
            <a:extLst>
              <a:ext uri="{FF2B5EF4-FFF2-40B4-BE49-F238E27FC236}">
                <a16:creationId xmlns:a16="http://schemas.microsoft.com/office/drawing/2014/main" id="{31B4C63B-7E2F-5304-45AA-124A4E662EFE}"/>
              </a:ext>
            </a:extLst>
          </p:cNvPr>
          <p:cNvSpPr/>
          <p:nvPr/>
        </p:nvSpPr>
        <p:spPr>
          <a:xfrm>
            <a:off x="56147" y="1062257"/>
            <a:ext cx="1244600" cy="1058334"/>
          </a:xfrm>
          <a:custGeom>
            <a:avLst/>
            <a:gdLst>
              <a:gd name="connsiteX0" fmla="*/ 0 w 1244600"/>
              <a:gd name="connsiteY0" fmla="*/ 1018254 h 1058334"/>
              <a:gd name="connsiteX1" fmla="*/ 1071450 w 1244600"/>
              <a:gd name="connsiteY1" fmla="*/ 883022 h 1058334"/>
              <a:gd name="connsiteX2" fmla="*/ 1071450 w 1244600"/>
              <a:gd name="connsiteY2" fmla="*/ 531543 h 1058334"/>
              <a:gd name="connsiteX3" fmla="*/ 1071450 w 1244600"/>
              <a:gd name="connsiteY3" fmla="*/ 180063 h 1058334"/>
              <a:gd name="connsiteX4" fmla="*/ 567869 w 1244600"/>
              <a:gd name="connsiteY4" fmla="*/ 180063 h 1058334"/>
              <a:gd name="connsiteX5" fmla="*/ 0 w 1244600"/>
              <a:gd name="connsiteY5" fmla="*/ 180063 h 1058334"/>
              <a:gd name="connsiteX6" fmla="*/ 0 w 1244600"/>
              <a:gd name="connsiteY6" fmla="*/ 615922 h 1058334"/>
              <a:gd name="connsiteX7" fmla="*/ 0 w 1244600"/>
              <a:gd name="connsiteY7" fmla="*/ 1018254 h 1058334"/>
              <a:gd name="connsiteX8" fmla="*/ 88274 w 1244600"/>
              <a:gd name="connsiteY8" fmla="*/ 180063 h 1058334"/>
              <a:gd name="connsiteX9" fmla="*/ 88274 w 1244600"/>
              <a:gd name="connsiteY9" fmla="*/ 88929 h 1058334"/>
              <a:gd name="connsiteX10" fmla="*/ 641623 w 1244600"/>
              <a:gd name="connsiteY10" fmla="*/ 88929 h 1058334"/>
              <a:gd name="connsiteX11" fmla="*/ 1152407 w 1244600"/>
              <a:gd name="connsiteY11" fmla="*/ 88929 h 1058334"/>
              <a:gd name="connsiteX12" fmla="*/ 1152407 w 1244600"/>
              <a:gd name="connsiteY12" fmla="*/ 428466 h 1058334"/>
              <a:gd name="connsiteX13" fmla="*/ 1152407 w 1244600"/>
              <a:gd name="connsiteY13" fmla="*/ 796298 h 1058334"/>
              <a:gd name="connsiteX14" fmla="*/ 1071450 w 1244600"/>
              <a:gd name="connsiteY14" fmla="*/ 801198 h 1058334"/>
              <a:gd name="connsiteX15" fmla="*/ 1071450 w 1244600"/>
              <a:gd name="connsiteY15" fmla="*/ 180063 h 1058334"/>
              <a:gd name="connsiteX16" fmla="*/ 579862 w 1244600"/>
              <a:gd name="connsiteY16" fmla="*/ 180063 h 1058334"/>
              <a:gd name="connsiteX17" fmla="*/ 88274 w 1244600"/>
              <a:gd name="connsiteY17" fmla="*/ 180063 h 1058334"/>
              <a:gd name="connsiteX18" fmla="*/ 171247 w 1244600"/>
              <a:gd name="connsiteY18" fmla="*/ 88929 h 1058334"/>
              <a:gd name="connsiteX19" fmla="*/ 171247 w 1244600"/>
              <a:gd name="connsiteY19" fmla="*/ 0 h 1058334"/>
              <a:gd name="connsiteX20" fmla="*/ 707924 w 1244600"/>
              <a:gd name="connsiteY20" fmla="*/ 0 h 1058334"/>
              <a:gd name="connsiteX21" fmla="*/ 1244600 w 1244600"/>
              <a:gd name="connsiteY21" fmla="*/ 0 h 1058334"/>
              <a:gd name="connsiteX22" fmla="*/ 1244600 w 1244600"/>
              <a:gd name="connsiteY22" fmla="*/ 338479 h 1058334"/>
              <a:gd name="connsiteX23" fmla="*/ 1244600 w 1244600"/>
              <a:gd name="connsiteY23" fmla="*/ 705164 h 1058334"/>
              <a:gd name="connsiteX24" fmla="*/ 1152407 w 1244600"/>
              <a:gd name="connsiteY24" fmla="*/ 708838 h 1058334"/>
              <a:gd name="connsiteX25" fmla="*/ 1152407 w 1244600"/>
              <a:gd name="connsiteY25" fmla="*/ 88929 h 1058334"/>
              <a:gd name="connsiteX26" fmla="*/ 691262 w 1244600"/>
              <a:gd name="connsiteY26" fmla="*/ 88929 h 1058334"/>
              <a:gd name="connsiteX27" fmla="*/ 171247 w 1244600"/>
              <a:gd name="connsiteY27" fmla="*/ 88929 h 1058334"/>
              <a:gd name="connsiteX0" fmla="*/ 0 w 1244600"/>
              <a:gd name="connsiteY0" fmla="*/ 180063 h 1058334"/>
              <a:gd name="connsiteX1" fmla="*/ 525011 w 1244600"/>
              <a:gd name="connsiteY1" fmla="*/ 180063 h 1058334"/>
              <a:gd name="connsiteX2" fmla="*/ 1071450 w 1244600"/>
              <a:gd name="connsiteY2" fmla="*/ 180063 h 1058334"/>
              <a:gd name="connsiteX3" fmla="*/ 1071450 w 1244600"/>
              <a:gd name="connsiteY3" fmla="*/ 531543 h 1058334"/>
              <a:gd name="connsiteX4" fmla="*/ 1071450 w 1244600"/>
              <a:gd name="connsiteY4" fmla="*/ 883022 h 1058334"/>
              <a:gd name="connsiteX5" fmla="*/ 0 w 1244600"/>
              <a:gd name="connsiteY5" fmla="*/ 1018254 h 1058334"/>
              <a:gd name="connsiteX6" fmla="*/ 0 w 1244600"/>
              <a:gd name="connsiteY6" fmla="*/ 590777 h 1058334"/>
              <a:gd name="connsiteX7" fmla="*/ 0 w 1244600"/>
              <a:gd name="connsiteY7" fmla="*/ 180063 h 1058334"/>
              <a:gd name="connsiteX8" fmla="*/ 88274 w 1244600"/>
              <a:gd name="connsiteY8" fmla="*/ 180063 h 1058334"/>
              <a:gd name="connsiteX9" fmla="*/ 88274 w 1244600"/>
              <a:gd name="connsiteY9" fmla="*/ 88929 h 1058334"/>
              <a:gd name="connsiteX10" fmla="*/ 620341 w 1244600"/>
              <a:gd name="connsiteY10" fmla="*/ 88929 h 1058334"/>
              <a:gd name="connsiteX11" fmla="*/ 1152407 w 1244600"/>
              <a:gd name="connsiteY11" fmla="*/ 88929 h 1058334"/>
              <a:gd name="connsiteX12" fmla="*/ 1152407 w 1244600"/>
              <a:gd name="connsiteY12" fmla="*/ 442614 h 1058334"/>
              <a:gd name="connsiteX13" fmla="*/ 1152407 w 1244600"/>
              <a:gd name="connsiteY13" fmla="*/ 796298 h 1058334"/>
              <a:gd name="connsiteX14" fmla="*/ 1071450 w 1244600"/>
              <a:gd name="connsiteY14" fmla="*/ 801198 h 1058334"/>
              <a:gd name="connsiteX15" fmla="*/ 171247 w 1244600"/>
              <a:gd name="connsiteY15" fmla="*/ 88929 h 1058334"/>
              <a:gd name="connsiteX16" fmla="*/ 171247 w 1244600"/>
              <a:gd name="connsiteY16" fmla="*/ 0 h 1058334"/>
              <a:gd name="connsiteX17" fmla="*/ 686456 w 1244600"/>
              <a:gd name="connsiteY17" fmla="*/ 0 h 1058334"/>
              <a:gd name="connsiteX18" fmla="*/ 1244600 w 1244600"/>
              <a:gd name="connsiteY18" fmla="*/ 0 h 1058334"/>
              <a:gd name="connsiteX19" fmla="*/ 1244600 w 1244600"/>
              <a:gd name="connsiteY19" fmla="*/ 338479 h 1058334"/>
              <a:gd name="connsiteX20" fmla="*/ 1244600 w 1244600"/>
              <a:gd name="connsiteY20" fmla="*/ 705164 h 1058334"/>
              <a:gd name="connsiteX21" fmla="*/ 1152407 w 1244600"/>
              <a:gd name="connsiteY21" fmla="*/ 708838 h 1058334"/>
              <a:gd name="connsiteX0" fmla="*/ 0 w 1244600"/>
              <a:gd name="connsiteY0" fmla="*/ 1018254 h 1058334"/>
              <a:gd name="connsiteX1" fmla="*/ 1071450 w 1244600"/>
              <a:gd name="connsiteY1" fmla="*/ 883022 h 1058334"/>
              <a:gd name="connsiteX2" fmla="*/ 1071450 w 1244600"/>
              <a:gd name="connsiteY2" fmla="*/ 801198 h 1058334"/>
              <a:gd name="connsiteX3" fmla="*/ 1152407 w 1244600"/>
              <a:gd name="connsiteY3" fmla="*/ 796298 h 1058334"/>
              <a:gd name="connsiteX4" fmla="*/ 1152407 w 1244600"/>
              <a:gd name="connsiteY4" fmla="*/ 708838 h 1058334"/>
              <a:gd name="connsiteX5" fmla="*/ 1244600 w 1244600"/>
              <a:gd name="connsiteY5" fmla="*/ 705164 h 1058334"/>
              <a:gd name="connsiteX6" fmla="*/ 1244600 w 1244600"/>
              <a:gd name="connsiteY6" fmla="*/ 359634 h 1058334"/>
              <a:gd name="connsiteX7" fmla="*/ 1244600 w 1244600"/>
              <a:gd name="connsiteY7" fmla="*/ 0 h 1058334"/>
              <a:gd name="connsiteX8" fmla="*/ 707924 w 1244600"/>
              <a:gd name="connsiteY8" fmla="*/ 0 h 1058334"/>
              <a:gd name="connsiteX9" fmla="*/ 171247 w 1244600"/>
              <a:gd name="connsiteY9" fmla="*/ 0 h 1058334"/>
              <a:gd name="connsiteX10" fmla="*/ 171247 w 1244600"/>
              <a:gd name="connsiteY10" fmla="*/ 88929 h 1058334"/>
              <a:gd name="connsiteX11" fmla="*/ 88274 w 1244600"/>
              <a:gd name="connsiteY11" fmla="*/ 88929 h 1058334"/>
              <a:gd name="connsiteX12" fmla="*/ 88274 w 1244600"/>
              <a:gd name="connsiteY12" fmla="*/ 180063 h 1058334"/>
              <a:gd name="connsiteX13" fmla="*/ 0 w 1244600"/>
              <a:gd name="connsiteY13" fmla="*/ 180063 h 1058334"/>
              <a:gd name="connsiteX14" fmla="*/ 0 w 1244600"/>
              <a:gd name="connsiteY14" fmla="*/ 574013 h 1058334"/>
              <a:gd name="connsiteX15" fmla="*/ 0 w 1244600"/>
              <a:gd name="connsiteY15" fmla="*/ 1018254 h 105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4600" h="1058334" stroke="0" extrusionOk="0">
                <a:moveTo>
                  <a:pt x="0" y="1018254"/>
                </a:moveTo>
                <a:cubicBezTo>
                  <a:pt x="553849" y="1160401"/>
                  <a:pt x="554330" y="888756"/>
                  <a:pt x="1071450" y="883022"/>
                </a:cubicBezTo>
                <a:cubicBezTo>
                  <a:pt x="1059796" y="751012"/>
                  <a:pt x="1083394" y="639637"/>
                  <a:pt x="1071450" y="531543"/>
                </a:cubicBezTo>
                <a:cubicBezTo>
                  <a:pt x="1059506" y="423449"/>
                  <a:pt x="1078727" y="289331"/>
                  <a:pt x="1071450" y="180063"/>
                </a:cubicBezTo>
                <a:cubicBezTo>
                  <a:pt x="962060" y="189015"/>
                  <a:pt x="672758" y="191054"/>
                  <a:pt x="567869" y="180063"/>
                </a:cubicBezTo>
                <a:cubicBezTo>
                  <a:pt x="462980" y="169072"/>
                  <a:pt x="180176" y="201870"/>
                  <a:pt x="0" y="180063"/>
                </a:cubicBezTo>
                <a:cubicBezTo>
                  <a:pt x="-5653" y="368383"/>
                  <a:pt x="2000" y="438441"/>
                  <a:pt x="0" y="615922"/>
                </a:cubicBezTo>
                <a:cubicBezTo>
                  <a:pt x="-2000" y="793403"/>
                  <a:pt x="14624" y="888495"/>
                  <a:pt x="0" y="1018254"/>
                </a:cubicBezTo>
                <a:close/>
                <a:moveTo>
                  <a:pt x="88274" y="180063"/>
                </a:moveTo>
                <a:cubicBezTo>
                  <a:pt x="86498" y="159600"/>
                  <a:pt x="91797" y="128199"/>
                  <a:pt x="88274" y="88929"/>
                </a:cubicBezTo>
                <a:cubicBezTo>
                  <a:pt x="199798" y="94450"/>
                  <a:pt x="509292" y="77771"/>
                  <a:pt x="641623" y="88929"/>
                </a:cubicBezTo>
                <a:cubicBezTo>
                  <a:pt x="773954" y="100087"/>
                  <a:pt x="910811" y="98059"/>
                  <a:pt x="1152407" y="88929"/>
                </a:cubicBezTo>
                <a:cubicBezTo>
                  <a:pt x="1137819" y="208667"/>
                  <a:pt x="1154085" y="260181"/>
                  <a:pt x="1152407" y="428466"/>
                </a:cubicBezTo>
                <a:cubicBezTo>
                  <a:pt x="1150729" y="596751"/>
                  <a:pt x="1164936" y="640011"/>
                  <a:pt x="1152407" y="796298"/>
                </a:cubicBezTo>
                <a:cubicBezTo>
                  <a:pt x="1111957" y="796299"/>
                  <a:pt x="1071450" y="801199"/>
                  <a:pt x="1071450" y="801198"/>
                </a:cubicBezTo>
                <a:cubicBezTo>
                  <a:pt x="1054364" y="517593"/>
                  <a:pt x="1067579" y="426753"/>
                  <a:pt x="1071450" y="180063"/>
                </a:cubicBezTo>
                <a:cubicBezTo>
                  <a:pt x="883500" y="197483"/>
                  <a:pt x="735550" y="157012"/>
                  <a:pt x="579862" y="180063"/>
                </a:cubicBezTo>
                <a:cubicBezTo>
                  <a:pt x="424174" y="203114"/>
                  <a:pt x="315748" y="200292"/>
                  <a:pt x="88274" y="180063"/>
                </a:cubicBezTo>
                <a:close/>
                <a:moveTo>
                  <a:pt x="171247" y="88929"/>
                </a:moveTo>
                <a:cubicBezTo>
                  <a:pt x="172663" y="63381"/>
                  <a:pt x="170753" y="27583"/>
                  <a:pt x="171247" y="0"/>
                </a:cubicBezTo>
                <a:cubicBezTo>
                  <a:pt x="420328" y="-13738"/>
                  <a:pt x="448290" y="14647"/>
                  <a:pt x="707924" y="0"/>
                </a:cubicBezTo>
                <a:cubicBezTo>
                  <a:pt x="967558" y="-14647"/>
                  <a:pt x="1013485" y="18379"/>
                  <a:pt x="1244600" y="0"/>
                </a:cubicBezTo>
                <a:cubicBezTo>
                  <a:pt x="1236174" y="97888"/>
                  <a:pt x="1251498" y="269855"/>
                  <a:pt x="1244600" y="338479"/>
                </a:cubicBezTo>
                <a:cubicBezTo>
                  <a:pt x="1237702" y="407103"/>
                  <a:pt x="1245977" y="572172"/>
                  <a:pt x="1244600" y="705164"/>
                </a:cubicBezTo>
                <a:cubicBezTo>
                  <a:pt x="1198503" y="705163"/>
                  <a:pt x="1152407" y="708838"/>
                  <a:pt x="1152407" y="708838"/>
                </a:cubicBezTo>
                <a:cubicBezTo>
                  <a:pt x="1161589" y="511420"/>
                  <a:pt x="1123780" y="370068"/>
                  <a:pt x="1152407" y="88929"/>
                </a:cubicBezTo>
                <a:cubicBezTo>
                  <a:pt x="1008752" y="78632"/>
                  <a:pt x="865392" y="93945"/>
                  <a:pt x="691262" y="88929"/>
                </a:cubicBezTo>
                <a:cubicBezTo>
                  <a:pt x="517132" y="83913"/>
                  <a:pt x="332410" y="95003"/>
                  <a:pt x="171247" y="88929"/>
                </a:cubicBezTo>
                <a:close/>
              </a:path>
              <a:path w="1244600" h="1058334" fill="none" extrusionOk="0">
                <a:moveTo>
                  <a:pt x="0" y="180063"/>
                </a:moveTo>
                <a:cubicBezTo>
                  <a:pt x="122416" y="201632"/>
                  <a:pt x="306830" y="181024"/>
                  <a:pt x="525011" y="180063"/>
                </a:cubicBezTo>
                <a:cubicBezTo>
                  <a:pt x="743192" y="179102"/>
                  <a:pt x="911065" y="176121"/>
                  <a:pt x="1071450" y="180063"/>
                </a:cubicBezTo>
                <a:cubicBezTo>
                  <a:pt x="1076522" y="341489"/>
                  <a:pt x="1074161" y="419371"/>
                  <a:pt x="1071450" y="531543"/>
                </a:cubicBezTo>
                <a:cubicBezTo>
                  <a:pt x="1068739" y="643715"/>
                  <a:pt x="1065635" y="808831"/>
                  <a:pt x="1071450" y="883022"/>
                </a:cubicBezTo>
                <a:cubicBezTo>
                  <a:pt x="471658" y="896262"/>
                  <a:pt x="511897" y="1120707"/>
                  <a:pt x="0" y="1018254"/>
                </a:cubicBezTo>
                <a:cubicBezTo>
                  <a:pt x="-4992" y="931981"/>
                  <a:pt x="-11465" y="707031"/>
                  <a:pt x="0" y="590777"/>
                </a:cubicBezTo>
                <a:cubicBezTo>
                  <a:pt x="11465" y="474523"/>
                  <a:pt x="6216" y="313948"/>
                  <a:pt x="0" y="180063"/>
                </a:cubicBezTo>
                <a:close/>
                <a:moveTo>
                  <a:pt x="88274" y="180063"/>
                </a:moveTo>
                <a:cubicBezTo>
                  <a:pt x="89696" y="142163"/>
                  <a:pt x="91316" y="108205"/>
                  <a:pt x="88274" y="88929"/>
                </a:cubicBezTo>
                <a:cubicBezTo>
                  <a:pt x="336329" y="108209"/>
                  <a:pt x="512771" y="103142"/>
                  <a:pt x="620341" y="88929"/>
                </a:cubicBezTo>
                <a:cubicBezTo>
                  <a:pt x="727911" y="74716"/>
                  <a:pt x="931243" y="100508"/>
                  <a:pt x="1152407" y="88929"/>
                </a:cubicBezTo>
                <a:cubicBezTo>
                  <a:pt x="1165330" y="209531"/>
                  <a:pt x="1156206" y="271643"/>
                  <a:pt x="1152407" y="442614"/>
                </a:cubicBezTo>
                <a:cubicBezTo>
                  <a:pt x="1148608" y="613586"/>
                  <a:pt x="1137206" y="717762"/>
                  <a:pt x="1152407" y="796298"/>
                </a:cubicBezTo>
                <a:cubicBezTo>
                  <a:pt x="1111957" y="796299"/>
                  <a:pt x="1071450" y="801198"/>
                  <a:pt x="1071450" y="801198"/>
                </a:cubicBezTo>
                <a:moveTo>
                  <a:pt x="171247" y="88929"/>
                </a:moveTo>
                <a:cubicBezTo>
                  <a:pt x="173463" y="58463"/>
                  <a:pt x="175460" y="27310"/>
                  <a:pt x="171247" y="0"/>
                </a:cubicBezTo>
                <a:cubicBezTo>
                  <a:pt x="279049" y="-24628"/>
                  <a:pt x="563797" y="13396"/>
                  <a:pt x="686456" y="0"/>
                </a:cubicBezTo>
                <a:cubicBezTo>
                  <a:pt x="809115" y="-13396"/>
                  <a:pt x="1015413" y="14759"/>
                  <a:pt x="1244600" y="0"/>
                </a:cubicBezTo>
                <a:cubicBezTo>
                  <a:pt x="1234377" y="76119"/>
                  <a:pt x="1259385" y="268648"/>
                  <a:pt x="1244600" y="338479"/>
                </a:cubicBezTo>
                <a:cubicBezTo>
                  <a:pt x="1229815" y="408310"/>
                  <a:pt x="1242644" y="526026"/>
                  <a:pt x="1244600" y="705164"/>
                </a:cubicBezTo>
                <a:cubicBezTo>
                  <a:pt x="1198503" y="705165"/>
                  <a:pt x="1152407" y="708838"/>
                  <a:pt x="1152407" y="708838"/>
                </a:cubicBezTo>
              </a:path>
              <a:path w="1244600" h="1058334" fill="none" stroke="0" extrusionOk="0">
                <a:moveTo>
                  <a:pt x="0" y="1018254"/>
                </a:moveTo>
                <a:cubicBezTo>
                  <a:pt x="517392" y="1207696"/>
                  <a:pt x="522898" y="880465"/>
                  <a:pt x="1071450" y="883022"/>
                </a:cubicBezTo>
                <a:cubicBezTo>
                  <a:pt x="1072934" y="848280"/>
                  <a:pt x="1075026" y="824419"/>
                  <a:pt x="1071450" y="801198"/>
                </a:cubicBezTo>
                <a:cubicBezTo>
                  <a:pt x="1065452" y="804430"/>
                  <a:pt x="1111998" y="794858"/>
                  <a:pt x="1152407" y="796298"/>
                </a:cubicBezTo>
                <a:cubicBezTo>
                  <a:pt x="1151286" y="773904"/>
                  <a:pt x="1150354" y="731062"/>
                  <a:pt x="1152407" y="708838"/>
                </a:cubicBezTo>
                <a:cubicBezTo>
                  <a:pt x="1145517" y="715051"/>
                  <a:pt x="1200206" y="705399"/>
                  <a:pt x="1244600" y="705164"/>
                </a:cubicBezTo>
                <a:cubicBezTo>
                  <a:pt x="1253246" y="579976"/>
                  <a:pt x="1235876" y="432492"/>
                  <a:pt x="1244600" y="359634"/>
                </a:cubicBezTo>
                <a:cubicBezTo>
                  <a:pt x="1253325" y="286776"/>
                  <a:pt x="1255011" y="73042"/>
                  <a:pt x="1244600" y="0"/>
                </a:cubicBezTo>
                <a:cubicBezTo>
                  <a:pt x="981161" y="3779"/>
                  <a:pt x="952661" y="3696"/>
                  <a:pt x="707924" y="0"/>
                </a:cubicBezTo>
                <a:cubicBezTo>
                  <a:pt x="463187" y="-3696"/>
                  <a:pt x="406928" y="-16412"/>
                  <a:pt x="171247" y="0"/>
                </a:cubicBezTo>
                <a:cubicBezTo>
                  <a:pt x="170129" y="31166"/>
                  <a:pt x="168461" y="57465"/>
                  <a:pt x="171247" y="88929"/>
                </a:cubicBezTo>
                <a:cubicBezTo>
                  <a:pt x="131770" y="86473"/>
                  <a:pt x="113310" y="85634"/>
                  <a:pt x="88274" y="88929"/>
                </a:cubicBezTo>
                <a:cubicBezTo>
                  <a:pt x="83718" y="120105"/>
                  <a:pt x="86002" y="150919"/>
                  <a:pt x="88274" y="180063"/>
                </a:cubicBezTo>
                <a:cubicBezTo>
                  <a:pt x="58713" y="180129"/>
                  <a:pt x="32927" y="177900"/>
                  <a:pt x="0" y="180063"/>
                </a:cubicBezTo>
                <a:cubicBezTo>
                  <a:pt x="7386" y="310074"/>
                  <a:pt x="-1358" y="408366"/>
                  <a:pt x="0" y="574013"/>
                </a:cubicBezTo>
                <a:cubicBezTo>
                  <a:pt x="1358" y="739660"/>
                  <a:pt x="-5947" y="857668"/>
                  <a:pt x="0" y="1018254"/>
                </a:cubicBezTo>
                <a:close/>
              </a:path>
              <a:path w="1244600" h="1058334" fill="none" stroke="0" extrusionOk="0">
                <a:moveTo>
                  <a:pt x="0" y="180063"/>
                </a:moveTo>
                <a:cubicBezTo>
                  <a:pt x="170317" y="192345"/>
                  <a:pt x="406156" y="195519"/>
                  <a:pt x="535725" y="180063"/>
                </a:cubicBezTo>
                <a:cubicBezTo>
                  <a:pt x="665295" y="164607"/>
                  <a:pt x="898325" y="188430"/>
                  <a:pt x="1071450" y="180063"/>
                </a:cubicBezTo>
                <a:cubicBezTo>
                  <a:pt x="1068582" y="320415"/>
                  <a:pt x="1058411" y="414453"/>
                  <a:pt x="1071450" y="517483"/>
                </a:cubicBezTo>
                <a:cubicBezTo>
                  <a:pt x="1084489" y="620513"/>
                  <a:pt x="1054223" y="778412"/>
                  <a:pt x="1071450" y="883022"/>
                </a:cubicBezTo>
                <a:cubicBezTo>
                  <a:pt x="563662" y="874565"/>
                  <a:pt x="498310" y="1140989"/>
                  <a:pt x="0" y="1018254"/>
                </a:cubicBezTo>
                <a:cubicBezTo>
                  <a:pt x="2443" y="921022"/>
                  <a:pt x="18749" y="811726"/>
                  <a:pt x="0" y="607540"/>
                </a:cubicBezTo>
                <a:cubicBezTo>
                  <a:pt x="-18749" y="403354"/>
                  <a:pt x="13291" y="368598"/>
                  <a:pt x="0" y="180063"/>
                </a:cubicBezTo>
                <a:close/>
                <a:moveTo>
                  <a:pt x="88274" y="180063"/>
                </a:moveTo>
                <a:cubicBezTo>
                  <a:pt x="86615" y="141125"/>
                  <a:pt x="87498" y="121037"/>
                  <a:pt x="88274" y="88929"/>
                </a:cubicBezTo>
                <a:cubicBezTo>
                  <a:pt x="283042" y="105445"/>
                  <a:pt x="516242" y="89092"/>
                  <a:pt x="630982" y="88929"/>
                </a:cubicBezTo>
                <a:cubicBezTo>
                  <a:pt x="745722" y="88766"/>
                  <a:pt x="891988" y="76393"/>
                  <a:pt x="1152407" y="88929"/>
                </a:cubicBezTo>
                <a:cubicBezTo>
                  <a:pt x="1151374" y="267387"/>
                  <a:pt x="1162764" y="333875"/>
                  <a:pt x="1152407" y="456761"/>
                </a:cubicBezTo>
                <a:cubicBezTo>
                  <a:pt x="1142050" y="579647"/>
                  <a:pt x="1160010" y="657739"/>
                  <a:pt x="1152407" y="796298"/>
                </a:cubicBezTo>
                <a:cubicBezTo>
                  <a:pt x="1111958" y="796299"/>
                  <a:pt x="1071450" y="801198"/>
                  <a:pt x="1071450" y="801198"/>
                </a:cubicBezTo>
                <a:moveTo>
                  <a:pt x="171247" y="88929"/>
                </a:moveTo>
                <a:cubicBezTo>
                  <a:pt x="171185" y="51572"/>
                  <a:pt x="174009" y="39778"/>
                  <a:pt x="171247" y="0"/>
                </a:cubicBezTo>
                <a:cubicBezTo>
                  <a:pt x="351879" y="-21008"/>
                  <a:pt x="465973" y="9190"/>
                  <a:pt x="686456" y="0"/>
                </a:cubicBezTo>
                <a:cubicBezTo>
                  <a:pt x="906939" y="-9190"/>
                  <a:pt x="1122799" y="-356"/>
                  <a:pt x="1244600" y="0"/>
                </a:cubicBezTo>
                <a:cubicBezTo>
                  <a:pt x="1228404" y="149010"/>
                  <a:pt x="1244147" y="286149"/>
                  <a:pt x="1244600" y="359634"/>
                </a:cubicBezTo>
                <a:cubicBezTo>
                  <a:pt x="1245053" y="433119"/>
                  <a:pt x="1231150" y="567448"/>
                  <a:pt x="1244600" y="705164"/>
                </a:cubicBezTo>
                <a:cubicBezTo>
                  <a:pt x="1198503" y="705164"/>
                  <a:pt x="1152406" y="708838"/>
                  <a:pt x="1152407" y="708838"/>
                </a:cubicBezTo>
              </a:path>
            </a:pathLst>
          </a:custGeom>
          <a:solidFill>
            <a:srgbClr val="CAB576"/>
          </a:solidFill>
          <a:ln>
            <a:solidFill>
              <a:srgbClr val="592295"/>
            </a:solidFill>
            <a:extLst>
              <a:ext uri="{C807C97D-BFC1-408E-A445-0C87EB9F89A2}">
                <ask:lineSketchStyleProps xmlns:ask="http://schemas.microsoft.com/office/drawing/2018/sketchyshapes" sd="41482534">
                  <a:prstGeom prst="flowChartMultidocumen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3941CC-D6E8-F8C0-7366-5FFACC54002A}"/>
              </a:ext>
            </a:extLst>
          </p:cNvPr>
          <p:cNvSpPr txBox="1"/>
          <p:nvPr/>
        </p:nvSpPr>
        <p:spPr>
          <a:xfrm>
            <a:off x="96674" y="1276280"/>
            <a:ext cx="870751" cy="1149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latin typeface="+mn-lt"/>
              </a:rPr>
              <a:t>#include “</a:t>
            </a:r>
            <a:r>
              <a:rPr lang="en-US" sz="700" b="1" dirty="0" err="1">
                <a:latin typeface="+mn-lt"/>
              </a:rPr>
              <a:t>foo.h</a:t>
            </a:r>
            <a:r>
              <a:rPr lang="en-US" sz="700" b="1" dirty="0">
                <a:latin typeface="+mn-lt"/>
              </a:rPr>
              <a:t>”</a:t>
            </a:r>
          </a:p>
          <a:p>
            <a:r>
              <a:rPr lang="en-US" sz="700" b="1" dirty="0">
                <a:latin typeface="+mn-lt"/>
              </a:rPr>
              <a:t>#define MAX 1024</a:t>
            </a:r>
          </a:p>
          <a:p>
            <a:r>
              <a:rPr lang="en-US" sz="700" b="1" dirty="0">
                <a:latin typeface="+mn-lt"/>
              </a:rPr>
              <a:t>…</a:t>
            </a:r>
          </a:p>
          <a:p>
            <a:pPr>
              <a:lnSpc>
                <a:spcPts val="800"/>
              </a:lnSpc>
            </a:pPr>
            <a:r>
              <a:rPr lang="en-US" sz="700" b="1" dirty="0">
                <a:latin typeface="+mn-lt"/>
              </a:rPr>
              <a:t>int main() {</a:t>
            </a:r>
          </a:p>
          <a:p>
            <a:pPr>
              <a:lnSpc>
                <a:spcPts val="800"/>
              </a:lnSpc>
            </a:pPr>
            <a:r>
              <a:rPr lang="en-US" sz="700" b="1" dirty="0">
                <a:latin typeface="+mn-lt"/>
              </a:rPr>
              <a:t>       int x</a:t>
            </a:r>
          </a:p>
          <a:p>
            <a:pPr>
              <a:lnSpc>
                <a:spcPts val="800"/>
              </a:lnSpc>
            </a:pPr>
            <a:r>
              <a:rPr lang="en-US" sz="700" b="1" dirty="0">
                <a:latin typeface="+mn-lt"/>
              </a:rPr>
              <a:t>          =  4  +  5;</a:t>
            </a:r>
          </a:p>
          <a:p>
            <a:pPr>
              <a:lnSpc>
                <a:spcPts val="800"/>
              </a:lnSpc>
            </a:pPr>
            <a:r>
              <a:rPr lang="en-US" sz="700" b="1" dirty="0">
                <a:latin typeface="+mn-lt"/>
              </a:rPr>
              <a:t>…</a:t>
            </a:r>
          </a:p>
          <a:p>
            <a:endParaRPr lang="en-US" sz="700" b="1" dirty="0">
              <a:latin typeface="+mn-lt"/>
            </a:endParaRPr>
          </a:p>
          <a:p>
            <a:endParaRPr lang="en-US" sz="700" b="1" dirty="0">
              <a:latin typeface="+mn-lt"/>
            </a:endParaRPr>
          </a:p>
          <a:p>
            <a:endParaRPr lang="en-US" sz="700" b="1" dirty="0"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FB052C-7CE7-E4B8-66D4-875D274B3B77}"/>
              </a:ext>
            </a:extLst>
          </p:cNvPr>
          <p:cNvSpPr txBox="1"/>
          <p:nvPr/>
        </p:nvSpPr>
        <p:spPr>
          <a:xfrm>
            <a:off x="229781" y="76431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source code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C246BB-2248-699D-6128-3CA66446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81175" y="4782720"/>
            <a:ext cx="557969" cy="3693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0FB7DE-AE4D-4734-2B3D-C8A047417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01546" y="4782720"/>
            <a:ext cx="557969" cy="36933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B89370-0CBF-2110-FB93-0BDC8B688729}"/>
              </a:ext>
            </a:extLst>
          </p:cNvPr>
          <p:cNvSpPr txBox="1"/>
          <p:nvPr/>
        </p:nvSpPr>
        <p:spPr>
          <a:xfrm>
            <a:off x="919628" y="5087790"/>
            <a:ext cx="914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92D05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linking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5EDA62-20E2-7088-9D58-C1CD66C3D9EB}"/>
              </a:ext>
            </a:extLst>
          </p:cNvPr>
          <p:cNvSpPr txBox="1"/>
          <p:nvPr/>
        </p:nvSpPr>
        <p:spPr>
          <a:xfrm>
            <a:off x="38495" y="5087790"/>
            <a:ext cx="914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92D05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loading</a:t>
            </a:r>
          </a:p>
        </p:txBody>
      </p:sp>
      <p:sp>
        <p:nvSpPr>
          <p:cNvPr id="14" name="左中括号 13">
            <a:extLst>
              <a:ext uri="{FF2B5EF4-FFF2-40B4-BE49-F238E27FC236}">
                <a16:creationId xmlns:a16="http://schemas.microsoft.com/office/drawing/2014/main" id="{7EC2502F-6ECC-339F-0128-709ECAD32C46}"/>
              </a:ext>
            </a:extLst>
          </p:cNvPr>
          <p:cNvSpPr/>
          <p:nvPr/>
        </p:nvSpPr>
        <p:spPr>
          <a:xfrm>
            <a:off x="1559516" y="1605068"/>
            <a:ext cx="1751574" cy="2553046"/>
          </a:xfrm>
          <a:prstGeom prst="lef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左中括号 14">
            <a:extLst>
              <a:ext uri="{FF2B5EF4-FFF2-40B4-BE49-F238E27FC236}">
                <a16:creationId xmlns:a16="http://schemas.microsoft.com/office/drawing/2014/main" id="{E70D36C1-15B2-A153-BD9F-71DF8FECF5DF}"/>
              </a:ext>
            </a:extLst>
          </p:cNvPr>
          <p:cNvSpPr/>
          <p:nvPr/>
        </p:nvSpPr>
        <p:spPr>
          <a:xfrm rot="16200000">
            <a:off x="5192721" y="2257015"/>
            <a:ext cx="1929018" cy="5781035"/>
          </a:xfrm>
          <a:prstGeom prst="leftBracket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40CABF5-6FEE-8F01-6697-B07C34B6353C}"/>
              </a:ext>
            </a:extLst>
          </p:cNvPr>
          <p:cNvCxnSpPr>
            <a:stCxn id="14" idx="0"/>
          </p:cNvCxnSpPr>
          <p:nvPr/>
        </p:nvCxnSpPr>
        <p:spPr>
          <a:xfrm>
            <a:off x="3311090" y="1605068"/>
            <a:ext cx="56596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9B09019-C2F5-DFA2-57F2-151636A5E3E8}"/>
              </a:ext>
            </a:extLst>
          </p:cNvPr>
          <p:cNvCxnSpPr>
            <a:stCxn id="15" idx="2"/>
          </p:cNvCxnSpPr>
          <p:nvPr/>
        </p:nvCxnSpPr>
        <p:spPr>
          <a:xfrm flipH="1" flipV="1">
            <a:off x="9047747" y="1605068"/>
            <a:ext cx="1" cy="257795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bject 31">
            <a:extLst>
              <a:ext uri="{FF2B5EF4-FFF2-40B4-BE49-F238E27FC236}">
                <a16:creationId xmlns:a16="http://schemas.microsoft.com/office/drawing/2014/main" id="{2E7B3580-CAB2-ACA3-C147-1A7B6BA758F6}"/>
              </a:ext>
            </a:extLst>
          </p:cNvPr>
          <p:cNvSpPr txBox="1"/>
          <p:nvPr/>
        </p:nvSpPr>
        <p:spPr>
          <a:xfrm>
            <a:off x="40902" y="3013061"/>
            <a:ext cx="1511877" cy="48154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5080" indent="-285750">
              <a:spcBef>
                <a:spcPts val="55"/>
              </a:spcBef>
              <a:buFont typeface="Wingdings"/>
              <a:buChar char=""/>
              <a:tabLst>
                <a:tab pos="298450" algn="l"/>
              </a:tabLst>
            </a:pPr>
            <a:r>
              <a:rPr sz="1000" spc="1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把存储在不同文件中 的源程序</a:t>
            </a:r>
            <a:r>
              <a:rPr sz="1000" spc="10" dirty="0">
                <a:solidFill>
                  <a:srgbClr val="2D84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聚合</a:t>
            </a:r>
            <a:r>
              <a:rPr sz="1000" spc="1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在一起</a:t>
            </a:r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UI"/>
            </a:endParaRPr>
          </a:p>
          <a:p>
            <a:pPr marL="298450" marR="5080" indent="-286385">
              <a:spcBef>
                <a:spcPts val="80"/>
              </a:spcBef>
              <a:buFont typeface="Wingdings"/>
              <a:buChar char=""/>
              <a:tabLst>
                <a:tab pos="298450" algn="l"/>
              </a:tabLst>
            </a:pPr>
            <a:r>
              <a:rPr lang="zh-CN" altLang="en-US" sz="1000" spc="1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展开</a:t>
            </a:r>
            <a:r>
              <a:rPr sz="1000" spc="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/>
              </a:rPr>
              <a:t>宏</a:t>
            </a:r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  <a:cs typeface="Microsoft YaHei UI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6E32442-D0DD-BDC2-0E7A-2DF6A4D295B4}"/>
              </a:ext>
            </a:extLst>
          </p:cNvPr>
          <p:cNvGrpSpPr/>
          <p:nvPr/>
        </p:nvGrpSpPr>
        <p:grpSpPr>
          <a:xfrm>
            <a:off x="1538977" y="5867924"/>
            <a:ext cx="1772113" cy="833657"/>
            <a:chOff x="216209" y="5849757"/>
            <a:chExt cx="1772113" cy="833657"/>
          </a:xfrm>
        </p:grpSpPr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87B09D78-AC32-95B1-11A5-3DA57815C013}"/>
                </a:ext>
              </a:extLst>
            </p:cNvPr>
            <p:cNvSpPr txBox="1"/>
            <p:nvPr/>
          </p:nvSpPr>
          <p:spPr>
            <a:xfrm>
              <a:off x="229781" y="5928389"/>
              <a:ext cx="1758541" cy="6191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98450" marR="5080" indent="-285750">
                <a:lnSpc>
                  <a:spcPct val="97800"/>
                </a:lnSpc>
                <a:spcBef>
                  <a:spcPts val="140"/>
                </a:spcBef>
                <a:buFont typeface="Wingdings"/>
                <a:buChar char=""/>
                <a:tabLst>
                  <a:tab pos="298450" algn="l"/>
                </a:tabLst>
              </a:pPr>
              <a:r>
                <a:rPr sz="1000" spc="10" dirty="0" err="1">
                  <a:latin typeface="Microsoft YaHei UI"/>
                  <a:cs typeface="Microsoft YaHei UI"/>
                </a:rPr>
                <a:t>将多个可重定位的机器</a:t>
              </a:r>
              <a:r>
                <a:rPr sz="1000" spc="10" dirty="0">
                  <a:latin typeface="Microsoft YaHei UI"/>
                  <a:cs typeface="Microsoft YaHei UI"/>
                </a:rPr>
                <a:t> </a:t>
              </a:r>
              <a:r>
                <a:rPr sz="1000" spc="15" dirty="0">
                  <a:latin typeface="Microsoft YaHei UI"/>
                  <a:cs typeface="Microsoft YaHei UI"/>
                </a:rPr>
                <a:t> </a:t>
              </a:r>
              <a:r>
                <a:rPr sz="1000" spc="10" dirty="0">
                  <a:latin typeface="Microsoft YaHei UI"/>
                  <a:cs typeface="Microsoft YaHei UI"/>
                </a:rPr>
                <a:t>代码文件（包括库文件） 连接到一起</a:t>
              </a:r>
              <a:endParaRPr sz="1000" dirty="0">
                <a:latin typeface="Microsoft YaHei UI"/>
                <a:cs typeface="Microsoft YaHei UI"/>
              </a:endParaRPr>
            </a:p>
            <a:p>
              <a:pPr marL="298450" indent="-285750">
                <a:lnSpc>
                  <a:spcPct val="100000"/>
                </a:lnSpc>
                <a:buFont typeface="Wingdings"/>
                <a:buChar char=""/>
                <a:tabLst>
                  <a:tab pos="298450" algn="l"/>
                </a:tabLst>
              </a:pPr>
              <a:r>
                <a:rPr sz="1000" spc="10" dirty="0">
                  <a:latin typeface="Microsoft YaHei UI"/>
                  <a:cs typeface="Microsoft YaHei UI"/>
                </a:rPr>
                <a:t>解决外部内存地址问题</a:t>
              </a:r>
              <a:endParaRPr sz="1000" dirty="0">
                <a:latin typeface="Microsoft YaHei UI"/>
                <a:cs typeface="Microsoft YaHei UI"/>
              </a:endParaRPr>
            </a:p>
          </p:txBody>
        </p:sp>
        <p:sp>
          <p:nvSpPr>
            <p:cNvPr id="24" name="对话气泡: 圆角矩形 23">
              <a:extLst>
                <a:ext uri="{FF2B5EF4-FFF2-40B4-BE49-F238E27FC236}">
                  <a16:creationId xmlns:a16="http://schemas.microsoft.com/office/drawing/2014/main" id="{E72C08C8-C8AB-9321-2F23-EFA8F75C12F0}"/>
                </a:ext>
              </a:extLst>
            </p:cNvPr>
            <p:cNvSpPr/>
            <p:nvPr/>
          </p:nvSpPr>
          <p:spPr>
            <a:xfrm rot="10800000" flipV="1">
              <a:off x="216209" y="5849757"/>
              <a:ext cx="1692768" cy="833657"/>
            </a:xfrm>
            <a:prstGeom prst="wedgeRoundRectCallout">
              <a:avLst>
                <a:gd name="adj1" fmla="val 67543"/>
                <a:gd name="adj2" fmla="val -119250"/>
                <a:gd name="adj3" fmla="val 16667"/>
              </a:avLst>
            </a:prstGeom>
            <a:solidFill>
              <a:srgbClr val="FFC000">
                <a:alpha val="22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43">
            <a:extLst>
              <a:ext uri="{FF2B5EF4-FFF2-40B4-BE49-F238E27FC236}">
                <a16:creationId xmlns:a16="http://schemas.microsoft.com/office/drawing/2014/main" id="{67B27B35-78D9-ACCA-2C46-91D6FF799C57}"/>
              </a:ext>
            </a:extLst>
          </p:cNvPr>
          <p:cNvSpPr txBox="1"/>
          <p:nvPr/>
        </p:nvSpPr>
        <p:spPr>
          <a:xfrm>
            <a:off x="167706" y="6047509"/>
            <a:ext cx="130721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 err="1">
                <a:latin typeface="Microsoft YaHei UI"/>
                <a:cs typeface="Microsoft YaHei UI"/>
              </a:rPr>
              <a:t>修改可重定位地址</a:t>
            </a:r>
            <a:r>
              <a:rPr sz="1000" spc="10" dirty="0">
                <a:latin typeface="Microsoft YaHei UI"/>
                <a:cs typeface="Microsoft YaHei UI"/>
              </a:rPr>
              <a:t>； </a:t>
            </a:r>
            <a:r>
              <a:rPr sz="1000" spc="15" dirty="0">
                <a:latin typeface="Microsoft YaHei UI"/>
                <a:cs typeface="Microsoft YaHei UI"/>
              </a:rPr>
              <a:t> </a:t>
            </a:r>
            <a:r>
              <a:rPr sz="1000" spc="10" dirty="0">
                <a:latin typeface="Microsoft YaHei UI"/>
                <a:cs typeface="Microsoft YaHei UI"/>
              </a:rPr>
              <a:t>将修改后的指令和数据 放到内存中适当的位置</a:t>
            </a:r>
            <a:endParaRPr sz="1000" dirty="0">
              <a:latin typeface="Microsoft YaHei UI"/>
              <a:cs typeface="Microsoft YaHei UI"/>
            </a:endParaRPr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63936F7D-C30F-D4E4-A0E1-4B68DCB32C8F}"/>
              </a:ext>
            </a:extLst>
          </p:cNvPr>
          <p:cNvSpPr/>
          <p:nvPr/>
        </p:nvSpPr>
        <p:spPr>
          <a:xfrm rot="10800000" flipV="1">
            <a:off x="64869" y="6019187"/>
            <a:ext cx="1434537" cy="591380"/>
          </a:xfrm>
          <a:prstGeom prst="wedgeRoundRectCallout">
            <a:avLst>
              <a:gd name="adj1" fmla="val 20152"/>
              <a:gd name="adj2" fmla="val -160258"/>
              <a:gd name="adj3" fmla="val 16667"/>
            </a:avLst>
          </a:prstGeom>
          <a:solidFill>
            <a:srgbClr val="FFC000">
              <a:alpha val="22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10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3D594CF-E7CD-8436-EE78-B427D78A2339}"/>
              </a:ext>
            </a:extLst>
          </p:cNvPr>
          <p:cNvSpPr txBox="1"/>
          <p:nvPr/>
        </p:nvSpPr>
        <p:spPr>
          <a:xfrm>
            <a:off x="474064" y="1406167"/>
            <a:ext cx="8441335" cy="41742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defPPr>
              <a:defRPr lang="zh-CN"/>
            </a:defPPr>
            <a:lvl1pPr marL="469266" indent="-457200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69642"/>
              <a:buFont typeface="Wingdings" panose="05000000000000000000" pitchFamily="2" charset="2"/>
              <a:buChar char="l"/>
              <a:tabLst>
                <a:tab pos="460375" algn="l"/>
                <a:tab pos="461009" algn="l"/>
              </a:tabLst>
              <a:defRPr sz="2800" spc="-5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01065" lvl="1" indent="-440055">
              <a:lnSpc>
                <a:spcPct val="100000"/>
              </a:lnSpc>
              <a:spcBef>
                <a:spcPts val="605"/>
              </a:spcBef>
              <a:buClr>
                <a:srgbClr val="808080"/>
              </a:buClr>
              <a:buSzPct val="64583"/>
              <a:buFont typeface="IPAexGothic"/>
              <a:buChar char="–"/>
              <a:tabLst>
                <a:tab pos="901065" algn="l"/>
                <a:tab pos="901700" algn="l"/>
              </a:tabLst>
              <a:defRPr sz="240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CJK"/>
              </a:defRPr>
            </a:lvl2pPr>
          </a:lstStyle>
          <a:p>
            <a:r>
              <a:rPr dirty="0"/>
              <a:t>1. </a:t>
            </a:r>
            <a:r>
              <a:rPr dirty="0" err="1"/>
              <a:t>引论</a:t>
            </a:r>
            <a:endParaRPr dirty="0"/>
          </a:p>
          <a:p>
            <a:r>
              <a:rPr dirty="0"/>
              <a:t>3. </a:t>
            </a:r>
            <a:r>
              <a:rPr dirty="0" err="1"/>
              <a:t>词法分析</a:t>
            </a:r>
            <a:endParaRPr dirty="0"/>
          </a:p>
          <a:p>
            <a:r>
              <a:rPr dirty="0"/>
              <a:t>4. </a:t>
            </a:r>
            <a:r>
              <a:rPr dirty="0" err="1"/>
              <a:t>语法分析</a:t>
            </a:r>
            <a:endParaRPr dirty="0"/>
          </a:p>
          <a:p>
            <a:r>
              <a:rPr dirty="0"/>
              <a:t>5. </a:t>
            </a:r>
            <a:r>
              <a:rPr lang="zh-CN" altLang="en-US" dirty="0"/>
              <a:t>语义分析</a:t>
            </a:r>
            <a:r>
              <a:rPr dirty="0"/>
              <a:t> (</a:t>
            </a:r>
            <a:r>
              <a:rPr lang="zh-CN" altLang="en-US" dirty="0"/>
              <a:t>语法</a:t>
            </a:r>
            <a:r>
              <a:rPr lang="zh-CN" altLang="en-US"/>
              <a:t>制导翻译</a:t>
            </a:r>
            <a:r>
              <a:rPr lang="en-US" dirty="0"/>
              <a:t>)</a:t>
            </a:r>
            <a:endParaRPr dirty="0"/>
          </a:p>
          <a:p>
            <a:r>
              <a:rPr dirty="0"/>
              <a:t>6. </a:t>
            </a:r>
            <a:r>
              <a:rPr dirty="0" err="1"/>
              <a:t>中间代码生成</a:t>
            </a:r>
            <a:endParaRPr dirty="0"/>
          </a:p>
          <a:p>
            <a:r>
              <a:rPr dirty="0"/>
              <a:t>7. </a:t>
            </a:r>
            <a:r>
              <a:rPr dirty="0" err="1"/>
              <a:t>运行时环境</a:t>
            </a:r>
            <a:endParaRPr dirty="0"/>
          </a:p>
          <a:p>
            <a:r>
              <a:rPr dirty="0"/>
              <a:t>8. </a:t>
            </a:r>
            <a:r>
              <a:rPr dirty="0" err="1"/>
              <a:t>代码生成</a:t>
            </a:r>
            <a:endParaRPr dirty="0"/>
          </a:p>
          <a:p>
            <a:r>
              <a:rPr dirty="0"/>
              <a:t>9. </a:t>
            </a:r>
            <a:r>
              <a:rPr dirty="0" err="1"/>
              <a:t>优化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92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3D594CF-E7CD-8436-EE78-B427D78A2339}"/>
              </a:ext>
            </a:extLst>
          </p:cNvPr>
          <p:cNvSpPr txBox="1"/>
          <p:nvPr/>
        </p:nvSpPr>
        <p:spPr>
          <a:xfrm>
            <a:off x="4495800" y="1143000"/>
            <a:ext cx="5260874" cy="130676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l"/>
              <a:tabLst>
                <a:tab pos="460375" algn="l"/>
                <a:tab pos="460375" algn="l"/>
              </a:tabLst>
            </a:pPr>
            <a:r>
              <a:rPr lang="zh-CN" altLang="en-US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词素（</a:t>
            </a:r>
            <a:r>
              <a:rPr lang="en-US" altLang="zh-CN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lexeme</a:t>
            </a:r>
            <a:r>
              <a:rPr lang="zh-CN" altLang="en-US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）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297815" indent="-285750">
              <a:lnSpc>
                <a:spcPct val="100000"/>
              </a:lnSpc>
              <a:spcBef>
                <a:spcPts val="670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l"/>
              <a:tabLst>
                <a:tab pos="460375" algn="l"/>
                <a:tab pos="460375" algn="l"/>
              </a:tabLst>
            </a:pPr>
            <a:r>
              <a:rPr lang="zh-CN" altLang="en-US" sz="1600" spc="-4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词法单元（</a:t>
            </a:r>
            <a:r>
              <a:rPr lang="en-US" altLang="zh-CN" sz="1600" spc="-4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token</a:t>
            </a:r>
            <a:r>
              <a:rPr lang="zh-CN" altLang="en-US" sz="1600" spc="-4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）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297815" indent="-285750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l"/>
              <a:tabLst>
                <a:tab pos="460375" algn="l"/>
                <a:tab pos="460375" algn="l"/>
              </a:tabLst>
            </a:pPr>
            <a:r>
              <a:rPr lang="zh-CN" altLang="en-US" sz="16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符号表（</a:t>
            </a:r>
            <a:r>
              <a:rPr lang="en-US" altLang="zh-CN" sz="16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symbol table</a:t>
            </a:r>
            <a:r>
              <a:rPr lang="zh-CN" altLang="en-US" sz="16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）</a:t>
            </a:r>
            <a:endParaRPr lang="en-US" altLang="zh-CN" sz="1600" spc="-5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755015" lvl="1" indent="-285750">
              <a:spcBef>
                <a:spcPts val="675"/>
              </a:spcBef>
              <a:buClr>
                <a:srgbClr val="CC9900"/>
              </a:buClr>
              <a:buSzPct val="70000"/>
              <a:buFont typeface="Arial" panose="020B0604020202020204" pitchFamily="34" charset="0"/>
              <a:buChar char="•"/>
              <a:tabLst>
                <a:tab pos="460375" algn="l"/>
                <a:tab pos="460375" algn="l"/>
              </a:tabLst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现代编译器往往将符号表的构造推迟到后面的阶段</a:t>
            </a:r>
            <a:endParaRPr sz="13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A9E72-E8C5-E162-EDC5-099D2F42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9" y="838200"/>
            <a:ext cx="2367621" cy="604122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1FF62AB-1C8F-E0F0-BA7A-C615B5F4C92D}"/>
              </a:ext>
            </a:extLst>
          </p:cNvPr>
          <p:cNvSpPr/>
          <p:nvPr/>
        </p:nvSpPr>
        <p:spPr>
          <a:xfrm>
            <a:off x="138641" y="838200"/>
            <a:ext cx="2528359" cy="907231"/>
          </a:xfrm>
          <a:custGeom>
            <a:avLst/>
            <a:gdLst>
              <a:gd name="connsiteX0" fmla="*/ 0 w 2528359"/>
              <a:gd name="connsiteY0" fmla="*/ 151208 h 907231"/>
              <a:gd name="connsiteX1" fmla="*/ 151208 w 2528359"/>
              <a:gd name="connsiteY1" fmla="*/ 0 h 907231"/>
              <a:gd name="connsiteX2" fmla="*/ 752213 w 2528359"/>
              <a:gd name="connsiteY2" fmla="*/ 0 h 907231"/>
              <a:gd name="connsiteX3" fmla="*/ 1286439 w 2528359"/>
              <a:gd name="connsiteY3" fmla="*/ 0 h 907231"/>
              <a:gd name="connsiteX4" fmla="*/ 1798406 w 2528359"/>
              <a:gd name="connsiteY4" fmla="*/ 0 h 907231"/>
              <a:gd name="connsiteX5" fmla="*/ 2377151 w 2528359"/>
              <a:gd name="connsiteY5" fmla="*/ 0 h 907231"/>
              <a:gd name="connsiteX6" fmla="*/ 2528359 w 2528359"/>
              <a:gd name="connsiteY6" fmla="*/ 151208 h 907231"/>
              <a:gd name="connsiteX7" fmla="*/ 2528359 w 2528359"/>
              <a:gd name="connsiteY7" fmla="*/ 453616 h 907231"/>
              <a:gd name="connsiteX8" fmla="*/ 2528359 w 2528359"/>
              <a:gd name="connsiteY8" fmla="*/ 756023 h 907231"/>
              <a:gd name="connsiteX9" fmla="*/ 2377151 w 2528359"/>
              <a:gd name="connsiteY9" fmla="*/ 907231 h 907231"/>
              <a:gd name="connsiteX10" fmla="*/ 1820665 w 2528359"/>
              <a:gd name="connsiteY10" fmla="*/ 907231 h 907231"/>
              <a:gd name="connsiteX11" fmla="*/ 1286439 w 2528359"/>
              <a:gd name="connsiteY11" fmla="*/ 907231 h 907231"/>
              <a:gd name="connsiteX12" fmla="*/ 685434 w 2528359"/>
              <a:gd name="connsiteY12" fmla="*/ 907231 h 907231"/>
              <a:gd name="connsiteX13" fmla="*/ 151208 w 2528359"/>
              <a:gd name="connsiteY13" fmla="*/ 907231 h 907231"/>
              <a:gd name="connsiteX14" fmla="*/ 0 w 2528359"/>
              <a:gd name="connsiteY14" fmla="*/ 756023 h 907231"/>
              <a:gd name="connsiteX15" fmla="*/ 0 w 2528359"/>
              <a:gd name="connsiteY15" fmla="*/ 447567 h 907231"/>
              <a:gd name="connsiteX16" fmla="*/ 0 w 2528359"/>
              <a:gd name="connsiteY16" fmla="*/ 151208 h 907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28359" h="907231" extrusionOk="0">
                <a:moveTo>
                  <a:pt x="0" y="151208"/>
                </a:moveTo>
                <a:cubicBezTo>
                  <a:pt x="-19918" y="55412"/>
                  <a:pt x="62102" y="2100"/>
                  <a:pt x="151208" y="0"/>
                </a:cubicBezTo>
                <a:cubicBezTo>
                  <a:pt x="422189" y="-65047"/>
                  <a:pt x="581367" y="37380"/>
                  <a:pt x="752213" y="0"/>
                </a:cubicBezTo>
                <a:cubicBezTo>
                  <a:pt x="923059" y="-37380"/>
                  <a:pt x="1166025" y="55228"/>
                  <a:pt x="1286439" y="0"/>
                </a:cubicBezTo>
                <a:cubicBezTo>
                  <a:pt x="1406853" y="-55228"/>
                  <a:pt x="1634450" y="45257"/>
                  <a:pt x="1798406" y="0"/>
                </a:cubicBezTo>
                <a:cubicBezTo>
                  <a:pt x="1962362" y="-45257"/>
                  <a:pt x="2100404" y="14441"/>
                  <a:pt x="2377151" y="0"/>
                </a:cubicBezTo>
                <a:cubicBezTo>
                  <a:pt x="2469568" y="-18332"/>
                  <a:pt x="2522267" y="66765"/>
                  <a:pt x="2528359" y="151208"/>
                </a:cubicBezTo>
                <a:cubicBezTo>
                  <a:pt x="2538300" y="261911"/>
                  <a:pt x="2506468" y="384049"/>
                  <a:pt x="2528359" y="453616"/>
                </a:cubicBezTo>
                <a:cubicBezTo>
                  <a:pt x="2550250" y="523183"/>
                  <a:pt x="2511453" y="610900"/>
                  <a:pt x="2528359" y="756023"/>
                </a:cubicBezTo>
                <a:cubicBezTo>
                  <a:pt x="2537193" y="841657"/>
                  <a:pt x="2448133" y="905205"/>
                  <a:pt x="2377151" y="907231"/>
                </a:cubicBezTo>
                <a:cubicBezTo>
                  <a:pt x="2113099" y="966713"/>
                  <a:pt x="2030351" y="845286"/>
                  <a:pt x="1820665" y="907231"/>
                </a:cubicBezTo>
                <a:cubicBezTo>
                  <a:pt x="1610979" y="969176"/>
                  <a:pt x="1472448" y="859205"/>
                  <a:pt x="1286439" y="907231"/>
                </a:cubicBezTo>
                <a:cubicBezTo>
                  <a:pt x="1100430" y="955257"/>
                  <a:pt x="914462" y="864883"/>
                  <a:pt x="685434" y="907231"/>
                </a:cubicBezTo>
                <a:cubicBezTo>
                  <a:pt x="456407" y="949579"/>
                  <a:pt x="416800" y="843796"/>
                  <a:pt x="151208" y="907231"/>
                </a:cubicBezTo>
                <a:cubicBezTo>
                  <a:pt x="50889" y="909991"/>
                  <a:pt x="-13869" y="829964"/>
                  <a:pt x="0" y="756023"/>
                </a:cubicBezTo>
                <a:cubicBezTo>
                  <a:pt x="-1270" y="648069"/>
                  <a:pt x="6532" y="563396"/>
                  <a:pt x="0" y="447567"/>
                </a:cubicBezTo>
                <a:cubicBezTo>
                  <a:pt x="-6532" y="331738"/>
                  <a:pt x="140" y="218854"/>
                  <a:pt x="0" y="151208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3F93CB-0A9D-A38B-BFEF-CAD66AE5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057400"/>
            <a:ext cx="1364426" cy="8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4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3D594CF-E7CD-8436-EE78-B427D78A2339}"/>
              </a:ext>
            </a:extLst>
          </p:cNvPr>
          <p:cNvSpPr txBox="1"/>
          <p:nvPr/>
        </p:nvSpPr>
        <p:spPr>
          <a:xfrm>
            <a:off x="4384077" y="1143000"/>
            <a:ext cx="5260874" cy="34496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l"/>
              <a:tabLst>
                <a:tab pos="460375" algn="l"/>
                <a:tab pos="460375" algn="l"/>
              </a:tabLst>
            </a:pPr>
            <a:r>
              <a:rPr lang="zh-CN" altLang="en-US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解析树（</a:t>
            </a:r>
            <a:r>
              <a:rPr lang="en-US" altLang="zh-CN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parse tree</a:t>
            </a:r>
            <a:r>
              <a:rPr lang="zh-CN" altLang="en-US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）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A9E72-E8C5-E162-EDC5-099D2F42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9" y="838200"/>
            <a:ext cx="2367621" cy="604122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1FF62AB-1C8F-E0F0-BA7A-C615B5F4C92D}"/>
              </a:ext>
            </a:extLst>
          </p:cNvPr>
          <p:cNvSpPr/>
          <p:nvPr/>
        </p:nvSpPr>
        <p:spPr>
          <a:xfrm>
            <a:off x="138641" y="1467669"/>
            <a:ext cx="2528359" cy="1306768"/>
          </a:xfrm>
          <a:custGeom>
            <a:avLst/>
            <a:gdLst>
              <a:gd name="connsiteX0" fmla="*/ 0 w 2528359"/>
              <a:gd name="connsiteY0" fmla="*/ 217799 h 1306768"/>
              <a:gd name="connsiteX1" fmla="*/ 217799 w 2528359"/>
              <a:gd name="connsiteY1" fmla="*/ 0 h 1306768"/>
              <a:gd name="connsiteX2" fmla="*/ 782844 w 2528359"/>
              <a:gd name="connsiteY2" fmla="*/ 0 h 1306768"/>
              <a:gd name="connsiteX3" fmla="*/ 1285107 w 2528359"/>
              <a:gd name="connsiteY3" fmla="*/ 0 h 1306768"/>
              <a:gd name="connsiteX4" fmla="*/ 1766442 w 2528359"/>
              <a:gd name="connsiteY4" fmla="*/ 0 h 1306768"/>
              <a:gd name="connsiteX5" fmla="*/ 2310560 w 2528359"/>
              <a:gd name="connsiteY5" fmla="*/ 0 h 1306768"/>
              <a:gd name="connsiteX6" fmla="*/ 2528359 w 2528359"/>
              <a:gd name="connsiteY6" fmla="*/ 217799 h 1306768"/>
              <a:gd name="connsiteX7" fmla="*/ 2528359 w 2528359"/>
              <a:gd name="connsiteY7" fmla="*/ 653384 h 1306768"/>
              <a:gd name="connsiteX8" fmla="*/ 2528359 w 2528359"/>
              <a:gd name="connsiteY8" fmla="*/ 1088969 h 1306768"/>
              <a:gd name="connsiteX9" fmla="*/ 2310560 w 2528359"/>
              <a:gd name="connsiteY9" fmla="*/ 1306768 h 1306768"/>
              <a:gd name="connsiteX10" fmla="*/ 1787370 w 2528359"/>
              <a:gd name="connsiteY10" fmla="*/ 1306768 h 1306768"/>
              <a:gd name="connsiteX11" fmla="*/ 1285107 w 2528359"/>
              <a:gd name="connsiteY11" fmla="*/ 1306768 h 1306768"/>
              <a:gd name="connsiteX12" fmla="*/ 720062 w 2528359"/>
              <a:gd name="connsiteY12" fmla="*/ 1306768 h 1306768"/>
              <a:gd name="connsiteX13" fmla="*/ 217799 w 2528359"/>
              <a:gd name="connsiteY13" fmla="*/ 1306768 h 1306768"/>
              <a:gd name="connsiteX14" fmla="*/ 0 w 2528359"/>
              <a:gd name="connsiteY14" fmla="*/ 1088969 h 1306768"/>
              <a:gd name="connsiteX15" fmla="*/ 0 w 2528359"/>
              <a:gd name="connsiteY15" fmla="*/ 644672 h 1306768"/>
              <a:gd name="connsiteX16" fmla="*/ 0 w 2528359"/>
              <a:gd name="connsiteY16" fmla="*/ 217799 h 130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28359" h="1306768" extrusionOk="0">
                <a:moveTo>
                  <a:pt x="0" y="217799"/>
                </a:moveTo>
                <a:cubicBezTo>
                  <a:pt x="-16192" y="87525"/>
                  <a:pt x="91786" y="2149"/>
                  <a:pt x="217799" y="0"/>
                </a:cubicBezTo>
                <a:cubicBezTo>
                  <a:pt x="379312" y="-25975"/>
                  <a:pt x="578297" y="19383"/>
                  <a:pt x="782844" y="0"/>
                </a:cubicBezTo>
                <a:cubicBezTo>
                  <a:pt x="987391" y="-19383"/>
                  <a:pt x="1176250" y="41935"/>
                  <a:pt x="1285107" y="0"/>
                </a:cubicBezTo>
                <a:cubicBezTo>
                  <a:pt x="1393964" y="-41935"/>
                  <a:pt x="1529877" y="33967"/>
                  <a:pt x="1766442" y="0"/>
                </a:cubicBezTo>
                <a:cubicBezTo>
                  <a:pt x="2003008" y="-33967"/>
                  <a:pt x="2112540" y="5050"/>
                  <a:pt x="2310560" y="0"/>
                </a:cubicBezTo>
                <a:cubicBezTo>
                  <a:pt x="2437887" y="-14487"/>
                  <a:pt x="2499751" y="93131"/>
                  <a:pt x="2528359" y="217799"/>
                </a:cubicBezTo>
                <a:cubicBezTo>
                  <a:pt x="2556655" y="315989"/>
                  <a:pt x="2525234" y="471020"/>
                  <a:pt x="2528359" y="653384"/>
                </a:cubicBezTo>
                <a:cubicBezTo>
                  <a:pt x="2531484" y="835748"/>
                  <a:pt x="2522871" y="927440"/>
                  <a:pt x="2528359" y="1088969"/>
                </a:cubicBezTo>
                <a:cubicBezTo>
                  <a:pt x="2560516" y="1216988"/>
                  <a:pt x="2422740" y="1305457"/>
                  <a:pt x="2310560" y="1306768"/>
                </a:cubicBezTo>
                <a:cubicBezTo>
                  <a:pt x="2060300" y="1336247"/>
                  <a:pt x="2004189" y="1280410"/>
                  <a:pt x="1787370" y="1306768"/>
                </a:cubicBezTo>
                <a:cubicBezTo>
                  <a:pt x="1570551" y="1333126"/>
                  <a:pt x="1420392" y="1305568"/>
                  <a:pt x="1285107" y="1306768"/>
                </a:cubicBezTo>
                <a:cubicBezTo>
                  <a:pt x="1149822" y="1307968"/>
                  <a:pt x="977262" y="1254237"/>
                  <a:pt x="720062" y="1306768"/>
                </a:cubicBezTo>
                <a:cubicBezTo>
                  <a:pt x="462862" y="1359299"/>
                  <a:pt x="450527" y="1274783"/>
                  <a:pt x="217799" y="1306768"/>
                </a:cubicBezTo>
                <a:cubicBezTo>
                  <a:pt x="93624" y="1307406"/>
                  <a:pt x="-11415" y="1201380"/>
                  <a:pt x="0" y="1088969"/>
                </a:cubicBezTo>
                <a:cubicBezTo>
                  <a:pt x="-8344" y="948609"/>
                  <a:pt x="20533" y="851164"/>
                  <a:pt x="0" y="644672"/>
                </a:cubicBezTo>
                <a:cubicBezTo>
                  <a:pt x="-20533" y="438180"/>
                  <a:pt x="13485" y="313976"/>
                  <a:pt x="0" y="217799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3F93CB-0A9D-A38B-BFEF-CAD66AE50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752600"/>
            <a:ext cx="1364426" cy="851824"/>
          </a:xfrm>
          <a:prstGeom prst="rect">
            <a:avLst/>
          </a:prstGeom>
        </p:spPr>
      </p:pic>
      <p:pic>
        <p:nvPicPr>
          <p:cNvPr id="3" name="图片 2" descr="\documentclass[a4paper, 12pt]{extarticle}&#10;\usepackage{amsmath}&#10;\pagestyle{empty}&#10;\usepackage{enumitem}&#10;\usepackage[dvipsnames]{xcolor}&#10;\usepackage{geometry}&#10;\geometry{a4paper,scale=0.4}&#10;&#10;\usepackage[no-math]{fontspec}&#10;\setmainfont{Linux Libertine G}&#10;&#10;%\item[\textcolor{blue}{\LARGE\textbullet}]&#10;&#10;\begin{document}&#10;&#10;\color[rgb]{0.25,0.00,0.00}{assign-stmt $\rightarrow$ id = expr;&#10;&#10;expr $\rightarrow$  number | id | expr + expr | expr $\ast$ expr}&#10;&#10;\end{document} " title="IguanaTex Bitmap Display">
            <a:extLst>
              <a:ext uri="{FF2B5EF4-FFF2-40B4-BE49-F238E27FC236}">
                <a16:creationId xmlns:a16="http://schemas.microsoft.com/office/drawing/2014/main" id="{B1530FCC-A0EC-0A27-3E15-E107B45BF8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47" y="1539530"/>
            <a:ext cx="4195880" cy="49127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EE55EEC-6E99-92C9-AB00-BBBDC3642FE0}"/>
              </a:ext>
            </a:extLst>
          </p:cNvPr>
          <p:cNvGrpSpPr/>
          <p:nvPr/>
        </p:nvGrpSpPr>
        <p:grpSpPr>
          <a:xfrm>
            <a:off x="4537343" y="2133600"/>
            <a:ext cx="4492357" cy="2251212"/>
            <a:chOff x="1331640" y="3887959"/>
            <a:chExt cx="4492357" cy="225121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9899A7-A850-7E22-4057-F0B074FD5BBF}"/>
                </a:ext>
              </a:extLst>
            </p:cNvPr>
            <p:cNvSpPr txBox="1"/>
            <p:nvPr/>
          </p:nvSpPr>
          <p:spPr>
            <a:xfrm>
              <a:off x="1974318" y="3887959"/>
              <a:ext cx="1027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  <a:latin typeface="Linux Libertine G" panose="02000503000000000000" pitchFamily="2" charset="0"/>
                  <a:ea typeface="Linux Libertine G" panose="02000503000000000000" pitchFamily="2" charset="0"/>
                  <a:cs typeface="Linux Libertine G" panose="02000503000000000000" pitchFamily="2" charset="0"/>
                </a:rPr>
                <a:t>assign-</a:t>
              </a:r>
              <a:r>
                <a:rPr lang="en-US" sz="1400" dirty="0" err="1">
                  <a:solidFill>
                    <a:srgbClr val="3E0000"/>
                  </a:solidFill>
                  <a:latin typeface="Linux Libertine G" panose="02000503000000000000" pitchFamily="2" charset="0"/>
                  <a:ea typeface="Linux Libertine G" panose="02000503000000000000" pitchFamily="2" charset="0"/>
                  <a:cs typeface="Linux Libertine G" panose="02000503000000000000" pitchFamily="2" charset="0"/>
                </a:rPr>
                <a:t>stmt</a:t>
              </a:r>
              <a:endParaRPr lang="en-US" sz="1400" dirty="0">
                <a:solidFill>
                  <a:srgbClr val="3E0000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96DBF01-FD7B-B768-A260-B2D8E3631FA7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1763658" y="4195736"/>
              <a:ext cx="407138" cy="15388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73491B5-0D4D-F076-C50D-62FDBDCB071F}"/>
                </a:ext>
              </a:extLst>
            </p:cNvPr>
            <p:cNvCxnSpPr>
              <a:cxnSpLocks/>
            </p:cNvCxnSpPr>
            <p:nvPr/>
          </p:nvCxnSpPr>
          <p:spPr>
            <a:xfrm>
              <a:off x="2507643" y="4195736"/>
              <a:ext cx="0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B8AE46F-72E2-28A5-9341-B315DF595C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9812" y="4195736"/>
              <a:ext cx="701856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8E3FED6-436A-C3A0-19F0-B4F91DB92A05}"/>
                </a:ext>
              </a:extLst>
            </p:cNvPr>
            <p:cNvSpPr txBox="1"/>
            <p:nvPr/>
          </p:nvSpPr>
          <p:spPr>
            <a:xfrm>
              <a:off x="1333091" y="4349624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  <a:latin typeface="Linux Libertine G" panose="02000503000000000000" pitchFamily="2" charset="0"/>
                  <a:ea typeface="Linux Libertine G" panose="02000503000000000000" pitchFamily="2" charset="0"/>
                  <a:cs typeface="Linux Libertine G" panose="02000503000000000000" pitchFamily="2" charset="0"/>
                </a:rPr>
                <a:t>identifier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F603FC4-27B6-BBEB-3C84-057D9A839773}"/>
                </a:ext>
              </a:extLst>
            </p:cNvPr>
            <p:cNvSpPr txBox="1"/>
            <p:nvPr/>
          </p:nvSpPr>
          <p:spPr>
            <a:xfrm>
              <a:off x="2375756" y="4349624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</a:rPr>
                <a:t>=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0D894D8-0526-6C42-2EDC-71CBE1FA7831}"/>
                </a:ext>
              </a:extLst>
            </p:cNvPr>
            <p:cNvSpPr txBox="1"/>
            <p:nvPr/>
          </p:nvSpPr>
          <p:spPr>
            <a:xfrm>
              <a:off x="3201476" y="4349624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  <a:latin typeface="Linux Libertine G" panose="02000503000000000000" pitchFamily="2" charset="0"/>
                  <a:ea typeface="Linux Libertine G" panose="02000503000000000000" pitchFamily="2" charset="0"/>
                  <a:cs typeface="Linux Libertine G" panose="02000503000000000000" pitchFamily="2" charset="0"/>
                </a:rPr>
                <a:t>expression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D36F1B8-455D-9B98-FCA2-44D6D40BF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5047" y="4641921"/>
              <a:ext cx="196478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CA5D10F-71C1-ADA0-2C12-947B21F5D632}"/>
                </a:ext>
              </a:extLst>
            </p:cNvPr>
            <p:cNvCxnSpPr>
              <a:cxnSpLocks/>
            </p:cNvCxnSpPr>
            <p:nvPr/>
          </p:nvCxnSpPr>
          <p:spPr>
            <a:xfrm>
              <a:off x="3725037" y="4641921"/>
              <a:ext cx="0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F23BEB1-00DC-D46B-1787-C3690676B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78550" y="4641921"/>
              <a:ext cx="421442" cy="15523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E9938DD-99B6-3010-0C95-4AEBF3F04D1E}"/>
                </a:ext>
              </a:extLst>
            </p:cNvPr>
            <p:cNvSpPr txBox="1"/>
            <p:nvPr/>
          </p:nvSpPr>
          <p:spPr>
            <a:xfrm>
              <a:off x="2585608" y="4726605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  <a:latin typeface="Linux Libertine G" panose="02000503000000000000" pitchFamily="2" charset="0"/>
                  <a:ea typeface="Linux Libertine G" panose="02000503000000000000" pitchFamily="2" charset="0"/>
                  <a:cs typeface="Linux Libertine G" panose="02000503000000000000" pitchFamily="2" charset="0"/>
                </a:rPr>
                <a:t>expression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F8B78DA-3AD4-7824-4010-CA333CD30263}"/>
                </a:ext>
              </a:extLst>
            </p:cNvPr>
            <p:cNvSpPr txBox="1"/>
            <p:nvPr/>
          </p:nvSpPr>
          <p:spPr>
            <a:xfrm>
              <a:off x="4103592" y="4726605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  <a:latin typeface="Linux Libertine G" panose="02000503000000000000" pitchFamily="2" charset="0"/>
                  <a:ea typeface="Linux Libertine G" panose="02000503000000000000" pitchFamily="2" charset="0"/>
                  <a:cs typeface="Linux Libertine G" panose="02000503000000000000" pitchFamily="2" charset="0"/>
                </a:rPr>
                <a:t>expression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60DF78-B4B5-1D13-2AA3-BC81389739FA}"/>
                </a:ext>
              </a:extLst>
            </p:cNvPr>
            <p:cNvSpPr txBox="1"/>
            <p:nvPr/>
          </p:nvSpPr>
          <p:spPr>
            <a:xfrm>
              <a:off x="3581668" y="4726605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</a:rPr>
                <a:t>+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2848A96-9746-4673-7859-96142813E85E}"/>
                </a:ext>
              </a:extLst>
            </p:cNvPr>
            <p:cNvCxnSpPr>
              <a:cxnSpLocks/>
            </p:cNvCxnSpPr>
            <p:nvPr/>
          </p:nvCxnSpPr>
          <p:spPr>
            <a:xfrm>
              <a:off x="3080920" y="4998610"/>
              <a:ext cx="0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1041A94-DEE8-6830-9370-898C33E9EB12}"/>
                </a:ext>
              </a:extLst>
            </p:cNvPr>
            <p:cNvCxnSpPr>
              <a:cxnSpLocks/>
            </p:cNvCxnSpPr>
            <p:nvPr/>
          </p:nvCxnSpPr>
          <p:spPr>
            <a:xfrm>
              <a:off x="5379004" y="5743908"/>
              <a:ext cx="0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AFA601E-7BB2-34D2-A9E9-986EB78AB634}"/>
                </a:ext>
              </a:extLst>
            </p:cNvPr>
            <p:cNvSpPr txBox="1"/>
            <p:nvPr/>
          </p:nvSpPr>
          <p:spPr>
            <a:xfrm>
              <a:off x="2682696" y="5108163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  <a:latin typeface="Linux Libertine G" panose="02000503000000000000" pitchFamily="2" charset="0"/>
                  <a:ea typeface="Linux Libertine G" panose="02000503000000000000" pitchFamily="2" charset="0"/>
                  <a:cs typeface="Linux Libertine G" panose="02000503000000000000" pitchFamily="2" charset="0"/>
                </a:rPr>
                <a:t>identifier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20FF1F1-D4D0-3AFF-1B71-A3224A32D3E4}"/>
                </a:ext>
              </a:extLst>
            </p:cNvPr>
            <p:cNvSpPr txBox="1"/>
            <p:nvPr/>
          </p:nvSpPr>
          <p:spPr>
            <a:xfrm>
              <a:off x="5195086" y="583139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i="1"/>
              </a:lvl1pPr>
            </a:lstStyle>
            <a:p>
              <a:r>
                <a:rPr lang="en-US" dirty="0"/>
                <a:t>60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1E120D4-DA15-FC4F-AA17-D7DE91BE7C93}"/>
                </a:ext>
              </a:extLst>
            </p:cNvPr>
            <p:cNvCxnSpPr>
              <a:cxnSpLocks/>
            </p:cNvCxnSpPr>
            <p:nvPr/>
          </p:nvCxnSpPr>
          <p:spPr>
            <a:xfrm>
              <a:off x="1727493" y="4641921"/>
              <a:ext cx="0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ECBBBEB-B5CC-7678-0FDD-AB47193AD6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9331" y="5023479"/>
              <a:ext cx="196478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0920C7D-6B48-4017-1389-A917086AF084}"/>
                </a:ext>
              </a:extLst>
            </p:cNvPr>
            <p:cNvCxnSpPr>
              <a:cxnSpLocks/>
            </p:cNvCxnSpPr>
            <p:nvPr/>
          </p:nvCxnSpPr>
          <p:spPr>
            <a:xfrm>
              <a:off x="4696429" y="5023479"/>
              <a:ext cx="0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FBFEE4E-58A0-82FD-F934-0D8BEE936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2834" y="5023479"/>
              <a:ext cx="222252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26B8F4B-9440-C0EE-1F92-ADF0FA7F3D9F}"/>
                </a:ext>
              </a:extLst>
            </p:cNvPr>
            <p:cNvSpPr txBox="1"/>
            <p:nvPr/>
          </p:nvSpPr>
          <p:spPr>
            <a:xfrm>
              <a:off x="4853860" y="5108163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  <a:latin typeface="Linux Libertine G" panose="02000503000000000000" pitchFamily="2" charset="0"/>
                  <a:ea typeface="Linux Libertine G" panose="02000503000000000000" pitchFamily="2" charset="0"/>
                  <a:cs typeface="Linux Libertine G" panose="02000503000000000000" pitchFamily="2" charset="0"/>
                </a:rPr>
                <a:t>expression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AC42BF7-9916-0730-D455-871D415CD384}"/>
                </a:ext>
              </a:extLst>
            </p:cNvPr>
            <p:cNvSpPr txBox="1"/>
            <p:nvPr/>
          </p:nvSpPr>
          <p:spPr>
            <a:xfrm>
              <a:off x="4568830" y="5157192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</a:rPr>
                <a:t>*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699E9D2-2AB0-26D0-9705-795ADDB1A742}"/>
                </a:ext>
              </a:extLst>
            </p:cNvPr>
            <p:cNvCxnSpPr>
              <a:cxnSpLocks/>
            </p:cNvCxnSpPr>
            <p:nvPr/>
          </p:nvCxnSpPr>
          <p:spPr>
            <a:xfrm>
              <a:off x="5380360" y="5347864"/>
              <a:ext cx="0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E8BC5F4-3972-F9BD-FAEC-E0FD8C5EDFE1}"/>
                </a:ext>
              </a:extLst>
            </p:cNvPr>
            <p:cNvSpPr txBox="1"/>
            <p:nvPr/>
          </p:nvSpPr>
          <p:spPr>
            <a:xfrm>
              <a:off x="1331640" y="4726605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position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63DB7E6-CBD3-145D-BCDD-BE12711E293C}"/>
                </a:ext>
              </a:extLst>
            </p:cNvPr>
            <p:cNvSpPr txBox="1"/>
            <p:nvPr/>
          </p:nvSpPr>
          <p:spPr>
            <a:xfrm>
              <a:off x="3599892" y="5108163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  <a:latin typeface="Linux Libertine G" panose="02000503000000000000" pitchFamily="2" charset="0"/>
                  <a:ea typeface="Linux Libertine G" panose="02000503000000000000" pitchFamily="2" charset="0"/>
                  <a:cs typeface="Linux Libertine G" panose="02000503000000000000" pitchFamily="2" charset="0"/>
                </a:rPr>
                <a:t>expression</a:t>
              </a: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E80898F-A8D2-7F27-0992-94721DEB91FD}"/>
                </a:ext>
              </a:extLst>
            </p:cNvPr>
            <p:cNvCxnSpPr>
              <a:cxnSpLocks/>
            </p:cNvCxnSpPr>
            <p:nvPr/>
          </p:nvCxnSpPr>
          <p:spPr>
            <a:xfrm>
              <a:off x="4102466" y="5347864"/>
              <a:ext cx="0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DF3585D-2127-FE85-8204-0EE3A483596B}"/>
                </a:ext>
              </a:extLst>
            </p:cNvPr>
            <p:cNvSpPr txBox="1"/>
            <p:nvPr/>
          </p:nvSpPr>
          <p:spPr>
            <a:xfrm>
              <a:off x="4904898" y="5468084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  <a:latin typeface="Linux Libertine G" panose="02000503000000000000" pitchFamily="2" charset="0"/>
                  <a:ea typeface="Linux Libertine G" panose="02000503000000000000" pitchFamily="2" charset="0"/>
                  <a:cs typeface="Linux Libertine G" panose="02000503000000000000" pitchFamily="2" charset="0"/>
                </a:rPr>
                <a:t>number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1A3C104-5289-5525-279C-981B99AEF81B}"/>
                </a:ext>
              </a:extLst>
            </p:cNvPr>
            <p:cNvCxnSpPr>
              <a:cxnSpLocks/>
            </p:cNvCxnSpPr>
            <p:nvPr/>
          </p:nvCxnSpPr>
          <p:spPr>
            <a:xfrm>
              <a:off x="3082236" y="5347864"/>
              <a:ext cx="0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E84B4B7-10C1-FD12-76C9-E9101BCDDEBE}"/>
                </a:ext>
              </a:extLst>
            </p:cNvPr>
            <p:cNvSpPr txBox="1"/>
            <p:nvPr/>
          </p:nvSpPr>
          <p:spPr>
            <a:xfrm>
              <a:off x="2843999" y="5497487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i="1"/>
              </a:lvl1pPr>
            </a:lstStyle>
            <a:p>
              <a:r>
                <a:rPr lang="en-US" dirty="0"/>
                <a:t>initial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3D8F274-2EEF-F591-B28D-EF30BC7EE25A}"/>
                </a:ext>
              </a:extLst>
            </p:cNvPr>
            <p:cNvSpPr txBox="1"/>
            <p:nvPr/>
          </p:nvSpPr>
          <p:spPr>
            <a:xfrm>
              <a:off x="3671900" y="5497487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  <a:latin typeface="Linux Libertine G" panose="02000503000000000000" pitchFamily="2" charset="0"/>
                  <a:ea typeface="Linux Libertine G" panose="02000503000000000000" pitchFamily="2" charset="0"/>
                  <a:cs typeface="Linux Libertine G" panose="02000503000000000000" pitchFamily="2" charset="0"/>
                </a:rPr>
                <a:t>identifier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9491D4B-3DE0-4D53-4E0B-C00A6A610744}"/>
                </a:ext>
              </a:extLst>
            </p:cNvPr>
            <p:cNvCxnSpPr>
              <a:cxnSpLocks/>
            </p:cNvCxnSpPr>
            <p:nvPr/>
          </p:nvCxnSpPr>
          <p:spPr>
            <a:xfrm>
              <a:off x="4102466" y="5743908"/>
              <a:ext cx="0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5100DBA-895B-6007-C039-B7ECA86B4237}"/>
                </a:ext>
              </a:extLst>
            </p:cNvPr>
            <p:cNvSpPr txBox="1"/>
            <p:nvPr/>
          </p:nvSpPr>
          <p:spPr>
            <a:xfrm>
              <a:off x="3856245" y="5831394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i="1"/>
              </a:lvl1pPr>
            </a:lstStyle>
            <a:p>
              <a:r>
                <a:rPr lang="en-US" dirty="0"/>
                <a:t>rate</a:t>
              </a:r>
            </a:p>
          </p:txBody>
        </p:sp>
      </p:grpSp>
      <p:sp>
        <p:nvSpPr>
          <p:cNvPr id="44" name="object 4">
            <a:extLst>
              <a:ext uri="{FF2B5EF4-FFF2-40B4-BE49-F238E27FC236}">
                <a16:creationId xmlns:a16="http://schemas.microsoft.com/office/drawing/2014/main" id="{398017FD-23F7-0281-D547-01C708D64B18}"/>
              </a:ext>
            </a:extLst>
          </p:cNvPr>
          <p:cNvSpPr txBox="1"/>
          <p:nvPr/>
        </p:nvSpPr>
        <p:spPr>
          <a:xfrm>
            <a:off x="4415553" y="4419600"/>
            <a:ext cx="5260874" cy="34496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l"/>
              <a:tabLst>
                <a:tab pos="460375" algn="l"/>
                <a:tab pos="460375" algn="l"/>
              </a:tabLst>
            </a:pPr>
            <a:r>
              <a:rPr lang="zh-CN" altLang="en-US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抽象语法树（</a:t>
            </a:r>
            <a:r>
              <a:rPr lang="en-US" altLang="zh-CN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Abstract Parse Tree</a:t>
            </a:r>
            <a:r>
              <a:rPr lang="zh-CN" altLang="en-US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，</a:t>
            </a:r>
            <a:r>
              <a:rPr lang="en-US" altLang="zh-CN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AST</a:t>
            </a:r>
            <a:r>
              <a:rPr lang="zh-CN" altLang="en-US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）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02C0B06-8973-5AC7-969E-1EA4B4DAA993}"/>
              </a:ext>
            </a:extLst>
          </p:cNvPr>
          <p:cNvGrpSpPr/>
          <p:nvPr/>
        </p:nvGrpSpPr>
        <p:grpSpPr>
          <a:xfrm>
            <a:off x="4967681" y="4837189"/>
            <a:ext cx="3349826" cy="1578381"/>
            <a:chOff x="4640196" y="4833769"/>
            <a:chExt cx="3349826" cy="1578381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DEE421D-5D3D-17D1-215C-81E2E2AFC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5761" y="5086544"/>
              <a:ext cx="382338" cy="22663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F557CCF-8587-9716-4257-1D4899705B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7400" y="5103106"/>
              <a:ext cx="506215" cy="20387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D2CCDFF-399D-9A6F-6062-42BE822C83C1}"/>
                </a:ext>
              </a:extLst>
            </p:cNvPr>
            <p:cNvSpPr txBox="1"/>
            <p:nvPr/>
          </p:nvSpPr>
          <p:spPr>
            <a:xfrm>
              <a:off x="5505430" y="4833769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</a:rPr>
                <a:t>=</a:t>
              </a: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2F5C2A8F-A85E-89A6-843B-C244AD8F13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7137" y="5496391"/>
              <a:ext cx="196478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9BFC6DE-CCBB-39B9-1474-2E04FB24B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1710" y="5518528"/>
              <a:ext cx="350685" cy="20612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ED99AD4-E2C8-BFD1-041B-23C26F5CCEDE}"/>
                </a:ext>
              </a:extLst>
            </p:cNvPr>
            <p:cNvSpPr txBox="1"/>
            <p:nvPr/>
          </p:nvSpPr>
          <p:spPr>
            <a:xfrm>
              <a:off x="6446723" y="5220778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</a:rPr>
                <a:t>+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3A9B5492-0FEF-515C-A982-E60A58385A55}"/>
                </a:ext>
              </a:extLst>
            </p:cNvPr>
            <p:cNvSpPr txBox="1"/>
            <p:nvPr/>
          </p:nvSpPr>
          <p:spPr>
            <a:xfrm>
              <a:off x="7606584" y="610437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i="1"/>
              </a:lvl1pPr>
            </a:lstStyle>
            <a:p>
              <a:r>
                <a:rPr lang="en-US" dirty="0"/>
                <a:t>60</a:t>
              </a: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84E008A-EC30-2F0F-F686-0786D95FA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714" y="5935005"/>
              <a:ext cx="196478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4CAD2276-9330-D759-4902-21740682F9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95458" y="5935005"/>
              <a:ext cx="222252" cy="16936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9ED809D7-CB78-3C98-A3AD-F6CC2BAED55C}"/>
                </a:ext>
              </a:extLst>
            </p:cNvPr>
            <p:cNvSpPr txBox="1"/>
            <p:nvPr/>
          </p:nvSpPr>
          <p:spPr>
            <a:xfrm>
              <a:off x="7212395" y="5711912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E0000"/>
                  </a:solidFill>
                </a:rPr>
                <a:t>*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A5562822-11C9-CA3D-72C8-4842D63BBFD6}"/>
                </a:ext>
              </a:extLst>
            </p:cNvPr>
            <p:cNvSpPr txBox="1"/>
            <p:nvPr/>
          </p:nvSpPr>
          <p:spPr>
            <a:xfrm>
              <a:off x="4640196" y="5280581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position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B1CB16F-4D27-53B9-BEAB-DEEE223D0EDD}"/>
                </a:ext>
              </a:extLst>
            </p:cNvPr>
            <p:cNvSpPr txBox="1"/>
            <p:nvPr/>
          </p:nvSpPr>
          <p:spPr>
            <a:xfrm>
              <a:off x="5747494" y="5687773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i="1"/>
              </a:lvl1pPr>
            </a:lstStyle>
            <a:p>
              <a:r>
                <a:rPr lang="en-US" dirty="0"/>
                <a:t>initial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E931F20C-AAC8-19C0-7610-78E657302DA0}"/>
                </a:ext>
              </a:extLst>
            </p:cNvPr>
            <p:cNvSpPr txBox="1"/>
            <p:nvPr/>
          </p:nvSpPr>
          <p:spPr>
            <a:xfrm>
              <a:off x="6768292" y="608889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i="1"/>
              </a:lvl1pPr>
            </a:lstStyle>
            <a:p>
              <a:r>
                <a:rPr lang="en-US" dirty="0"/>
                <a:t>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73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语义分析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3D594CF-E7CD-8436-EE78-B427D78A2339}"/>
              </a:ext>
            </a:extLst>
          </p:cNvPr>
          <p:cNvSpPr txBox="1"/>
          <p:nvPr/>
        </p:nvSpPr>
        <p:spPr>
          <a:xfrm>
            <a:off x="4384077" y="1143000"/>
            <a:ext cx="4587207" cy="198644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l"/>
              <a:tabLst>
                <a:tab pos="460375" algn="l"/>
                <a:tab pos="460375" algn="l"/>
              </a:tabLst>
            </a:pPr>
            <a:r>
              <a:rPr lang="zh-CN" altLang="en-US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使用语法树和符号表中的信息，检查源程序是否满足语言定义的语义约束</a:t>
            </a:r>
            <a:endParaRPr lang="en-US" altLang="zh-CN" sz="1600" spc="-1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755015" lvl="1" indent="-285750">
              <a:spcBef>
                <a:spcPts val="770"/>
              </a:spcBef>
              <a:buClr>
                <a:srgbClr val="CC9900"/>
              </a:buClr>
              <a:buSzPct val="70000"/>
              <a:buFont typeface="Arial" panose="020B0604020202020204" pitchFamily="34" charset="0"/>
              <a:buChar char="•"/>
              <a:tabLst>
                <a:tab pos="460375" algn="l"/>
                <a:tab pos="46037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变量先定义后使用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755015" lvl="1" indent="-285750">
              <a:spcBef>
                <a:spcPts val="770"/>
              </a:spcBef>
              <a:buClr>
                <a:srgbClr val="CC9900"/>
              </a:buClr>
              <a:buSzPct val="70000"/>
              <a:buFont typeface="Arial" panose="020B0604020202020204" pitchFamily="34" charset="0"/>
              <a:buChar char="•"/>
              <a:tabLst>
                <a:tab pos="460375" algn="l"/>
                <a:tab pos="46037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变量不可重复定义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755015" lvl="1" indent="-285750">
              <a:spcBef>
                <a:spcPts val="770"/>
              </a:spcBef>
              <a:buClr>
                <a:srgbClr val="CC9900"/>
              </a:buClr>
              <a:buSzPct val="70000"/>
              <a:buFont typeface="Arial" panose="020B0604020202020204" pitchFamily="34" charset="0"/>
              <a:buChar char="•"/>
              <a:tabLst>
                <a:tab pos="460375" algn="l"/>
                <a:tab pos="46037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函数形参与实参个数相同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755015" lvl="1" indent="-285750">
              <a:spcBef>
                <a:spcPts val="770"/>
              </a:spcBef>
              <a:buClr>
                <a:srgbClr val="CC9900"/>
              </a:buClr>
              <a:buSzPct val="70000"/>
              <a:buFont typeface="Arial" panose="020B0604020202020204" pitchFamily="34" charset="0"/>
              <a:buChar char="•"/>
              <a:tabLst>
                <a:tab pos="460375" algn="l"/>
                <a:tab pos="460375" algn="l"/>
              </a:tabLst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…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A9E72-E8C5-E162-EDC5-099D2F42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9" y="838200"/>
            <a:ext cx="2367621" cy="604122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1FF62AB-1C8F-E0F0-BA7A-C615B5F4C92D}"/>
              </a:ext>
            </a:extLst>
          </p:cNvPr>
          <p:cNvSpPr/>
          <p:nvPr/>
        </p:nvSpPr>
        <p:spPr>
          <a:xfrm>
            <a:off x="138641" y="2133600"/>
            <a:ext cx="2528359" cy="1761530"/>
          </a:xfrm>
          <a:custGeom>
            <a:avLst/>
            <a:gdLst>
              <a:gd name="connsiteX0" fmla="*/ 0 w 2528359"/>
              <a:gd name="connsiteY0" fmla="*/ 293594 h 1761530"/>
              <a:gd name="connsiteX1" fmla="*/ 293594 w 2528359"/>
              <a:gd name="connsiteY1" fmla="*/ 0 h 1761530"/>
              <a:gd name="connsiteX2" fmla="*/ 817710 w 2528359"/>
              <a:gd name="connsiteY2" fmla="*/ 0 h 1761530"/>
              <a:gd name="connsiteX3" fmla="*/ 1283591 w 2528359"/>
              <a:gd name="connsiteY3" fmla="*/ 0 h 1761530"/>
              <a:gd name="connsiteX4" fmla="*/ 1730061 w 2528359"/>
              <a:gd name="connsiteY4" fmla="*/ 0 h 1761530"/>
              <a:gd name="connsiteX5" fmla="*/ 2234765 w 2528359"/>
              <a:gd name="connsiteY5" fmla="*/ 0 h 1761530"/>
              <a:gd name="connsiteX6" fmla="*/ 2528359 w 2528359"/>
              <a:gd name="connsiteY6" fmla="*/ 293594 h 1761530"/>
              <a:gd name="connsiteX7" fmla="*/ 2528359 w 2528359"/>
              <a:gd name="connsiteY7" fmla="*/ 880765 h 1761530"/>
              <a:gd name="connsiteX8" fmla="*/ 2528359 w 2528359"/>
              <a:gd name="connsiteY8" fmla="*/ 1467936 h 1761530"/>
              <a:gd name="connsiteX9" fmla="*/ 2234765 w 2528359"/>
              <a:gd name="connsiteY9" fmla="*/ 1761530 h 1761530"/>
              <a:gd name="connsiteX10" fmla="*/ 1749472 w 2528359"/>
              <a:gd name="connsiteY10" fmla="*/ 1761530 h 1761530"/>
              <a:gd name="connsiteX11" fmla="*/ 1283591 w 2528359"/>
              <a:gd name="connsiteY11" fmla="*/ 1761530 h 1761530"/>
              <a:gd name="connsiteX12" fmla="*/ 759475 w 2528359"/>
              <a:gd name="connsiteY12" fmla="*/ 1761530 h 1761530"/>
              <a:gd name="connsiteX13" fmla="*/ 293594 w 2528359"/>
              <a:gd name="connsiteY13" fmla="*/ 1761530 h 1761530"/>
              <a:gd name="connsiteX14" fmla="*/ 0 w 2528359"/>
              <a:gd name="connsiteY14" fmla="*/ 1467936 h 1761530"/>
              <a:gd name="connsiteX15" fmla="*/ 0 w 2528359"/>
              <a:gd name="connsiteY15" fmla="*/ 869022 h 1761530"/>
              <a:gd name="connsiteX16" fmla="*/ 0 w 2528359"/>
              <a:gd name="connsiteY16" fmla="*/ 293594 h 176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28359" h="1761530" extrusionOk="0">
                <a:moveTo>
                  <a:pt x="0" y="293594"/>
                </a:moveTo>
                <a:cubicBezTo>
                  <a:pt x="-32580" y="111351"/>
                  <a:pt x="108888" y="8467"/>
                  <a:pt x="293594" y="0"/>
                </a:cubicBezTo>
                <a:cubicBezTo>
                  <a:pt x="534992" y="-59621"/>
                  <a:pt x="588645" y="765"/>
                  <a:pt x="817710" y="0"/>
                </a:cubicBezTo>
                <a:cubicBezTo>
                  <a:pt x="1046775" y="-765"/>
                  <a:pt x="1111935" y="46498"/>
                  <a:pt x="1283591" y="0"/>
                </a:cubicBezTo>
                <a:cubicBezTo>
                  <a:pt x="1455247" y="-46498"/>
                  <a:pt x="1615221" y="4599"/>
                  <a:pt x="1730061" y="0"/>
                </a:cubicBezTo>
                <a:cubicBezTo>
                  <a:pt x="1844901" y="-4599"/>
                  <a:pt x="2031669" y="39992"/>
                  <a:pt x="2234765" y="0"/>
                </a:cubicBezTo>
                <a:cubicBezTo>
                  <a:pt x="2398444" y="-3152"/>
                  <a:pt x="2516204" y="129586"/>
                  <a:pt x="2528359" y="293594"/>
                </a:cubicBezTo>
                <a:cubicBezTo>
                  <a:pt x="2568128" y="511941"/>
                  <a:pt x="2487168" y="697275"/>
                  <a:pt x="2528359" y="880765"/>
                </a:cubicBezTo>
                <a:cubicBezTo>
                  <a:pt x="2569550" y="1064255"/>
                  <a:pt x="2458351" y="1332866"/>
                  <a:pt x="2528359" y="1467936"/>
                </a:cubicBezTo>
                <a:cubicBezTo>
                  <a:pt x="2544833" y="1634044"/>
                  <a:pt x="2380022" y="1758798"/>
                  <a:pt x="2234765" y="1761530"/>
                </a:cubicBezTo>
                <a:cubicBezTo>
                  <a:pt x="2114261" y="1792060"/>
                  <a:pt x="1885796" y="1743465"/>
                  <a:pt x="1749472" y="1761530"/>
                </a:cubicBezTo>
                <a:cubicBezTo>
                  <a:pt x="1613148" y="1779595"/>
                  <a:pt x="1449094" y="1725345"/>
                  <a:pt x="1283591" y="1761530"/>
                </a:cubicBezTo>
                <a:cubicBezTo>
                  <a:pt x="1118088" y="1797715"/>
                  <a:pt x="896098" y="1757678"/>
                  <a:pt x="759475" y="1761530"/>
                </a:cubicBezTo>
                <a:cubicBezTo>
                  <a:pt x="622852" y="1765382"/>
                  <a:pt x="507088" y="1719725"/>
                  <a:pt x="293594" y="1761530"/>
                </a:cubicBezTo>
                <a:cubicBezTo>
                  <a:pt x="118163" y="1763711"/>
                  <a:pt x="-34240" y="1606458"/>
                  <a:pt x="0" y="1467936"/>
                </a:cubicBezTo>
                <a:cubicBezTo>
                  <a:pt x="-35930" y="1292336"/>
                  <a:pt x="17003" y="992760"/>
                  <a:pt x="0" y="869022"/>
                </a:cubicBezTo>
                <a:cubicBezTo>
                  <a:pt x="-17003" y="745284"/>
                  <a:pt x="13568" y="428797"/>
                  <a:pt x="0" y="293594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3F93CB-0A9D-A38B-BFEF-CAD66AE5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73" y="2122765"/>
            <a:ext cx="1364426" cy="851824"/>
          </a:xfrm>
          <a:prstGeom prst="rect">
            <a:avLst/>
          </a:prstGeom>
        </p:spPr>
      </p:pic>
      <p:sp>
        <p:nvSpPr>
          <p:cNvPr id="45" name="object 4">
            <a:extLst>
              <a:ext uri="{FF2B5EF4-FFF2-40B4-BE49-F238E27FC236}">
                <a16:creationId xmlns:a16="http://schemas.microsoft.com/office/drawing/2014/main" id="{B8BFB9F4-9081-83FB-5161-5207E795B5B5}"/>
              </a:ext>
            </a:extLst>
          </p:cNvPr>
          <p:cNvSpPr txBox="1"/>
          <p:nvPr/>
        </p:nvSpPr>
        <p:spPr>
          <a:xfrm>
            <a:off x="4385266" y="3429000"/>
            <a:ext cx="4587207" cy="59118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l"/>
              <a:tabLst>
                <a:tab pos="460375" algn="l"/>
                <a:tab pos="46037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同时收集类型信息，用于代码生成、类型检查、类型转换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230592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中间代码生成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3D594CF-E7CD-8436-EE78-B427D78A2339}"/>
              </a:ext>
            </a:extLst>
          </p:cNvPr>
          <p:cNvSpPr txBox="1"/>
          <p:nvPr/>
        </p:nvSpPr>
        <p:spPr>
          <a:xfrm>
            <a:off x="4442492" y="2009594"/>
            <a:ext cx="4587207" cy="104259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l"/>
              <a:tabLst>
                <a:tab pos="460375" algn="l"/>
                <a:tab pos="460375" algn="l"/>
              </a:tabLst>
            </a:pPr>
            <a:r>
              <a:rPr lang="zh-CN" altLang="en-US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三地址码</a:t>
            </a:r>
            <a:endParaRPr lang="en-US" altLang="zh-CN" sz="1600" spc="-1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755015" lvl="1" indent="-285750">
              <a:spcBef>
                <a:spcPts val="770"/>
              </a:spcBef>
              <a:buClr>
                <a:srgbClr val="CC9900"/>
              </a:buClr>
              <a:buSzPct val="70000"/>
              <a:buFont typeface="Arial" panose="020B0604020202020204" pitchFamily="34" charset="0"/>
              <a:buChar char="•"/>
              <a:tabLst>
                <a:tab pos="460375" algn="l"/>
                <a:tab pos="46037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每个指令最多包含三个运算分量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  <a:p>
            <a:pPr marL="755015" lvl="1" indent="-285750">
              <a:spcBef>
                <a:spcPts val="770"/>
              </a:spcBef>
              <a:buClr>
                <a:srgbClr val="CC9900"/>
              </a:buClr>
              <a:buSzPct val="70000"/>
              <a:buFont typeface="Arial" panose="020B0604020202020204" pitchFamily="34" charset="0"/>
              <a:buChar char="•"/>
              <a:tabLst>
                <a:tab pos="460375" algn="l"/>
                <a:tab pos="46037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很容易生成汇编语言指令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A9E72-E8C5-E162-EDC5-099D2F42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9" y="838200"/>
            <a:ext cx="2367621" cy="604122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1FF62AB-1C8F-E0F0-BA7A-C615B5F4C92D}"/>
              </a:ext>
            </a:extLst>
          </p:cNvPr>
          <p:cNvSpPr/>
          <p:nvPr/>
        </p:nvSpPr>
        <p:spPr>
          <a:xfrm>
            <a:off x="138641" y="3115270"/>
            <a:ext cx="2528359" cy="1761530"/>
          </a:xfrm>
          <a:custGeom>
            <a:avLst/>
            <a:gdLst>
              <a:gd name="connsiteX0" fmla="*/ 0 w 2528359"/>
              <a:gd name="connsiteY0" fmla="*/ 293594 h 1761530"/>
              <a:gd name="connsiteX1" fmla="*/ 293594 w 2528359"/>
              <a:gd name="connsiteY1" fmla="*/ 0 h 1761530"/>
              <a:gd name="connsiteX2" fmla="*/ 817710 w 2528359"/>
              <a:gd name="connsiteY2" fmla="*/ 0 h 1761530"/>
              <a:gd name="connsiteX3" fmla="*/ 1283591 w 2528359"/>
              <a:gd name="connsiteY3" fmla="*/ 0 h 1761530"/>
              <a:gd name="connsiteX4" fmla="*/ 1730061 w 2528359"/>
              <a:gd name="connsiteY4" fmla="*/ 0 h 1761530"/>
              <a:gd name="connsiteX5" fmla="*/ 2234765 w 2528359"/>
              <a:gd name="connsiteY5" fmla="*/ 0 h 1761530"/>
              <a:gd name="connsiteX6" fmla="*/ 2528359 w 2528359"/>
              <a:gd name="connsiteY6" fmla="*/ 293594 h 1761530"/>
              <a:gd name="connsiteX7" fmla="*/ 2528359 w 2528359"/>
              <a:gd name="connsiteY7" fmla="*/ 880765 h 1761530"/>
              <a:gd name="connsiteX8" fmla="*/ 2528359 w 2528359"/>
              <a:gd name="connsiteY8" fmla="*/ 1467936 h 1761530"/>
              <a:gd name="connsiteX9" fmla="*/ 2234765 w 2528359"/>
              <a:gd name="connsiteY9" fmla="*/ 1761530 h 1761530"/>
              <a:gd name="connsiteX10" fmla="*/ 1749472 w 2528359"/>
              <a:gd name="connsiteY10" fmla="*/ 1761530 h 1761530"/>
              <a:gd name="connsiteX11" fmla="*/ 1283591 w 2528359"/>
              <a:gd name="connsiteY11" fmla="*/ 1761530 h 1761530"/>
              <a:gd name="connsiteX12" fmla="*/ 759475 w 2528359"/>
              <a:gd name="connsiteY12" fmla="*/ 1761530 h 1761530"/>
              <a:gd name="connsiteX13" fmla="*/ 293594 w 2528359"/>
              <a:gd name="connsiteY13" fmla="*/ 1761530 h 1761530"/>
              <a:gd name="connsiteX14" fmla="*/ 0 w 2528359"/>
              <a:gd name="connsiteY14" fmla="*/ 1467936 h 1761530"/>
              <a:gd name="connsiteX15" fmla="*/ 0 w 2528359"/>
              <a:gd name="connsiteY15" fmla="*/ 869022 h 1761530"/>
              <a:gd name="connsiteX16" fmla="*/ 0 w 2528359"/>
              <a:gd name="connsiteY16" fmla="*/ 293594 h 176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28359" h="1761530" extrusionOk="0">
                <a:moveTo>
                  <a:pt x="0" y="293594"/>
                </a:moveTo>
                <a:cubicBezTo>
                  <a:pt x="-32580" y="111351"/>
                  <a:pt x="108888" y="8467"/>
                  <a:pt x="293594" y="0"/>
                </a:cubicBezTo>
                <a:cubicBezTo>
                  <a:pt x="534992" y="-59621"/>
                  <a:pt x="588645" y="765"/>
                  <a:pt x="817710" y="0"/>
                </a:cubicBezTo>
                <a:cubicBezTo>
                  <a:pt x="1046775" y="-765"/>
                  <a:pt x="1111935" y="46498"/>
                  <a:pt x="1283591" y="0"/>
                </a:cubicBezTo>
                <a:cubicBezTo>
                  <a:pt x="1455247" y="-46498"/>
                  <a:pt x="1615221" y="4599"/>
                  <a:pt x="1730061" y="0"/>
                </a:cubicBezTo>
                <a:cubicBezTo>
                  <a:pt x="1844901" y="-4599"/>
                  <a:pt x="2031669" y="39992"/>
                  <a:pt x="2234765" y="0"/>
                </a:cubicBezTo>
                <a:cubicBezTo>
                  <a:pt x="2398444" y="-3152"/>
                  <a:pt x="2516204" y="129586"/>
                  <a:pt x="2528359" y="293594"/>
                </a:cubicBezTo>
                <a:cubicBezTo>
                  <a:pt x="2568128" y="511941"/>
                  <a:pt x="2487168" y="697275"/>
                  <a:pt x="2528359" y="880765"/>
                </a:cubicBezTo>
                <a:cubicBezTo>
                  <a:pt x="2569550" y="1064255"/>
                  <a:pt x="2458351" y="1332866"/>
                  <a:pt x="2528359" y="1467936"/>
                </a:cubicBezTo>
                <a:cubicBezTo>
                  <a:pt x="2544833" y="1634044"/>
                  <a:pt x="2380022" y="1758798"/>
                  <a:pt x="2234765" y="1761530"/>
                </a:cubicBezTo>
                <a:cubicBezTo>
                  <a:pt x="2114261" y="1792060"/>
                  <a:pt x="1885796" y="1743465"/>
                  <a:pt x="1749472" y="1761530"/>
                </a:cubicBezTo>
                <a:cubicBezTo>
                  <a:pt x="1613148" y="1779595"/>
                  <a:pt x="1449094" y="1725345"/>
                  <a:pt x="1283591" y="1761530"/>
                </a:cubicBezTo>
                <a:cubicBezTo>
                  <a:pt x="1118088" y="1797715"/>
                  <a:pt x="896098" y="1757678"/>
                  <a:pt x="759475" y="1761530"/>
                </a:cubicBezTo>
                <a:cubicBezTo>
                  <a:pt x="622852" y="1765382"/>
                  <a:pt x="507088" y="1719725"/>
                  <a:pt x="293594" y="1761530"/>
                </a:cubicBezTo>
                <a:cubicBezTo>
                  <a:pt x="118163" y="1763711"/>
                  <a:pt x="-34240" y="1606458"/>
                  <a:pt x="0" y="1467936"/>
                </a:cubicBezTo>
                <a:cubicBezTo>
                  <a:pt x="-35930" y="1292336"/>
                  <a:pt x="17003" y="992760"/>
                  <a:pt x="0" y="869022"/>
                </a:cubicBezTo>
                <a:cubicBezTo>
                  <a:pt x="-17003" y="745284"/>
                  <a:pt x="13568" y="428797"/>
                  <a:pt x="0" y="293594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3F93CB-0A9D-A38B-BFEF-CAD66AE5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73" y="2635995"/>
            <a:ext cx="1364426" cy="851824"/>
          </a:xfrm>
          <a:prstGeom prst="rect">
            <a:avLst/>
          </a:prstGeom>
        </p:spPr>
      </p:pic>
      <p:sp>
        <p:nvSpPr>
          <p:cNvPr id="45" name="object 4">
            <a:extLst>
              <a:ext uri="{FF2B5EF4-FFF2-40B4-BE49-F238E27FC236}">
                <a16:creationId xmlns:a16="http://schemas.microsoft.com/office/drawing/2014/main" id="{B8BFB9F4-9081-83FB-5161-5207E795B5B5}"/>
              </a:ext>
            </a:extLst>
          </p:cNvPr>
          <p:cNvSpPr txBox="1"/>
          <p:nvPr/>
        </p:nvSpPr>
        <p:spPr>
          <a:xfrm>
            <a:off x="4442493" y="1371600"/>
            <a:ext cx="4587207" cy="34496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l"/>
              <a:tabLst>
                <a:tab pos="460375" algn="l"/>
                <a:tab pos="46037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生成类机器语言的中间表示（中间代码）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92700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中间代码优化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3D594CF-E7CD-8436-EE78-B427D78A2339}"/>
              </a:ext>
            </a:extLst>
          </p:cNvPr>
          <p:cNvSpPr txBox="1"/>
          <p:nvPr/>
        </p:nvSpPr>
        <p:spPr>
          <a:xfrm>
            <a:off x="4442492" y="2009594"/>
            <a:ext cx="4587207" cy="34496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l"/>
              <a:tabLst>
                <a:tab pos="460375" algn="l"/>
                <a:tab pos="460375" algn="l"/>
              </a:tabLst>
            </a:pPr>
            <a:r>
              <a:rPr lang="zh-CN" altLang="en-US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更快、更短、能耗更低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A9E72-E8C5-E162-EDC5-099D2F42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9" y="838200"/>
            <a:ext cx="2367621" cy="604122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1FF62AB-1C8F-E0F0-BA7A-C615B5F4C92D}"/>
              </a:ext>
            </a:extLst>
          </p:cNvPr>
          <p:cNvSpPr/>
          <p:nvPr/>
        </p:nvSpPr>
        <p:spPr>
          <a:xfrm>
            <a:off x="138641" y="4191000"/>
            <a:ext cx="2528359" cy="1524000"/>
          </a:xfrm>
          <a:custGeom>
            <a:avLst/>
            <a:gdLst>
              <a:gd name="connsiteX0" fmla="*/ 0 w 2528359"/>
              <a:gd name="connsiteY0" fmla="*/ 254005 h 1524000"/>
              <a:gd name="connsiteX1" fmla="*/ 254005 w 2528359"/>
              <a:gd name="connsiteY1" fmla="*/ 0 h 1524000"/>
              <a:gd name="connsiteX2" fmla="*/ 799499 w 2528359"/>
              <a:gd name="connsiteY2" fmla="*/ 0 h 1524000"/>
              <a:gd name="connsiteX3" fmla="*/ 1284383 w 2528359"/>
              <a:gd name="connsiteY3" fmla="*/ 0 h 1524000"/>
              <a:gd name="connsiteX4" fmla="*/ 1749063 w 2528359"/>
              <a:gd name="connsiteY4" fmla="*/ 0 h 1524000"/>
              <a:gd name="connsiteX5" fmla="*/ 2274354 w 2528359"/>
              <a:gd name="connsiteY5" fmla="*/ 0 h 1524000"/>
              <a:gd name="connsiteX6" fmla="*/ 2528359 w 2528359"/>
              <a:gd name="connsiteY6" fmla="*/ 254005 h 1524000"/>
              <a:gd name="connsiteX7" fmla="*/ 2528359 w 2528359"/>
              <a:gd name="connsiteY7" fmla="*/ 762000 h 1524000"/>
              <a:gd name="connsiteX8" fmla="*/ 2528359 w 2528359"/>
              <a:gd name="connsiteY8" fmla="*/ 1269995 h 1524000"/>
              <a:gd name="connsiteX9" fmla="*/ 2274354 w 2528359"/>
              <a:gd name="connsiteY9" fmla="*/ 1524000 h 1524000"/>
              <a:gd name="connsiteX10" fmla="*/ 1769267 w 2528359"/>
              <a:gd name="connsiteY10" fmla="*/ 1524000 h 1524000"/>
              <a:gd name="connsiteX11" fmla="*/ 1284383 w 2528359"/>
              <a:gd name="connsiteY11" fmla="*/ 1524000 h 1524000"/>
              <a:gd name="connsiteX12" fmla="*/ 738889 w 2528359"/>
              <a:gd name="connsiteY12" fmla="*/ 1524000 h 1524000"/>
              <a:gd name="connsiteX13" fmla="*/ 254005 w 2528359"/>
              <a:gd name="connsiteY13" fmla="*/ 1524000 h 1524000"/>
              <a:gd name="connsiteX14" fmla="*/ 0 w 2528359"/>
              <a:gd name="connsiteY14" fmla="*/ 1269995 h 1524000"/>
              <a:gd name="connsiteX15" fmla="*/ 0 w 2528359"/>
              <a:gd name="connsiteY15" fmla="*/ 751840 h 1524000"/>
              <a:gd name="connsiteX16" fmla="*/ 0 w 2528359"/>
              <a:gd name="connsiteY16" fmla="*/ 254005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28359" h="1524000" extrusionOk="0">
                <a:moveTo>
                  <a:pt x="0" y="254005"/>
                </a:moveTo>
                <a:cubicBezTo>
                  <a:pt x="-12275" y="106151"/>
                  <a:pt x="103758" y="3740"/>
                  <a:pt x="254005" y="0"/>
                </a:cubicBezTo>
                <a:cubicBezTo>
                  <a:pt x="405259" y="-29790"/>
                  <a:pt x="672957" y="6930"/>
                  <a:pt x="799499" y="0"/>
                </a:cubicBezTo>
                <a:cubicBezTo>
                  <a:pt x="926041" y="-6930"/>
                  <a:pt x="1112186" y="3695"/>
                  <a:pt x="1284383" y="0"/>
                </a:cubicBezTo>
                <a:cubicBezTo>
                  <a:pt x="1456580" y="-3695"/>
                  <a:pt x="1611756" y="11317"/>
                  <a:pt x="1749063" y="0"/>
                </a:cubicBezTo>
                <a:cubicBezTo>
                  <a:pt x="1886370" y="-11317"/>
                  <a:pt x="2066260" y="1964"/>
                  <a:pt x="2274354" y="0"/>
                </a:cubicBezTo>
                <a:cubicBezTo>
                  <a:pt x="2431740" y="-35197"/>
                  <a:pt x="2520374" y="112499"/>
                  <a:pt x="2528359" y="254005"/>
                </a:cubicBezTo>
                <a:cubicBezTo>
                  <a:pt x="2582012" y="371174"/>
                  <a:pt x="2474269" y="600756"/>
                  <a:pt x="2528359" y="762000"/>
                </a:cubicBezTo>
                <a:cubicBezTo>
                  <a:pt x="2582449" y="923245"/>
                  <a:pt x="2512628" y="1072112"/>
                  <a:pt x="2528359" y="1269995"/>
                </a:cubicBezTo>
                <a:cubicBezTo>
                  <a:pt x="2562839" y="1418568"/>
                  <a:pt x="2392063" y="1520349"/>
                  <a:pt x="2274354" y="1524000"/>
                </a:cubicBezTo>
                <a:cubicBezTo>
                  <a:pt x="2076707" y="1549668"/>
                  <a:pt x="2021668" y="1474568"/>
                  <a:pt x="1769267" y="1524000"/>
                </a:cubicBezTo>
                <a:cubicBezTo>
                  <a:pt x="1516866" y="1573432"/>
                  <a:pt x="1512662" y="1476552"/>
                  <a:pt x="1284383" y="1524000"/>
                </a:cubicBezTo>
                <a:cubicBezTo>
                  <a:pt x="1056104" y="1571448"/>
                  <a:pt x="904881" y="1469815"/>
                  <a:pt x="738889" y="1524000"/>
                </a:cubicBezTo>
                <a:cubicBezTo>
                  <a:pt x="572897" y="1578185"/>
                  <a:pt x="430275" y="1505980"/>
                  <a:pt x="254005" y="1524000"/>
                </a:cubicBezTo>
                <a:cubicBezTo>
                  <a:pt x="104855" y="1525456"/>
                  <a:pt x="-10347" y="1403139"/>
                  <a:pt x="0" y="1269995"/>
                </a:cubicBezTo>
                <a:cubicBezTo>
                  <a:pt x="-43874" y="1159569"/>
                  <a:pt x="329" y="914198"/>
                  <a:pt x="0" y="751840"/>
                </a:cubicBezTo>
                <a:cubicBezTo>
                  <a:pt x="-329" y="589483"/>
                  <a:pt x="23155" y="394230"/>
                  <a:pt x="0" y="254005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object 4">
            <a:extLst>
              <a:ext uri="{FF2B5EF4-FFF2-40B4-BE49-F238E27FC236}">
                <a16:creationId xmlns:a16="http://schemas.microsoft.com/office/drawing/2014/main" id="{B8BFB9F4-9081-83FB-5161-5207E795B5B5}"/>
              </a:ext>
            </a:extLst>
          </p:cNvPr>
          <p:cNvSpPr txBox="1"/>
          <p:nvPr/>
        </p:nvSpPr>
        <p:spPr>
          <a:xfrm>
            <a:off x="4442493" y="1371600"/>
            <a:ext cx="4587207" cy="34496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l"/>
              <a:tabLst>
                <a:tab pos="460375" algn="l"/>
                <a:tab pos="46037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通过对中间代码的分析，改进中间代码的质量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 panose="02040502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209429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16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26447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代码生成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3D594CF-E7CD-8436-EE78-B427D78A2339}"/>
              </a:ext>
            </a:extLst>
          </p:cNvPr>
          <p:cNvSpPr txBox="1"/>
          <p:nvPr/>
        </p:nvSpPr>
        <p:spPr>
          <a:xfrm>
            <a:off x="4442492" y="1447800"/>
            <a:ext cx="4587207" cy="104259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000"/>
              <a:buFont typeface="Wingdings" panose="05000000000000000000" pitchFamily="2" charset="2"/>
              <a:buChar char="l"/>
              <a:tabLst>
                <a:tab pos="460375" algn="l"/>
                <a:tab pos="460375" algn="l"/>
              </a:tabLst>
            </a:pPr>
            <a:r>
              <a:rPr lang="zh-CN" altLang="en-US" sz="16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把中间表示形式映射到目标语言</a:t>
            </a:r>
          </a:p>
          <a:p>
            <a:pPr marL="755015" lvl="1" indent="-285750">
              <a:spcBef>
                <a:spcPts val="770"/>
              </a:spcBef>
              <a:buClr>
                <a:srgbClr val="CC9900"/>
              </a:buClr>
              <a:buSzPct val="70000"/>
              <a:buFont typeface="Arial" panose="020B0604020202020204" pitchFamily="34" charset="0"/>
              <a:buChar char="•"/>
              <a:tabLst>
                <a:tab pos="460375" algn="l"/>
                <a:tab pos="46037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寄存器分配</a:t>
            </a:r>
          </a:p>
          <a:p>
            <a:pPr marL="755015" lvl="1" indent="-285750">
              <a:spcBef>
                <a:spcPts val="770"/>
              </a:spcBef>
              <a:buClr>
                <a:srgbClr val="CC9900"/>
              </a:buClr>
              <a:buSzPct val="70000"/>
              <a:buFont typeface="Arial" panose="020B0604020202020204" pitchFamily="34" charset="0"/>
              <a:buChar char="•"/>
              <a:tabLst>
                <a:tab pos="460375" algn="l"/>
                <a:tab pos="460375" algn="l"/>
              </a:tabLs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 panose="02040502050505030304"/>
              </a:rPr>
              <a:t>指令选择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A9E72-E8C5-E162-EDC5-099D2F42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9" y="838200"/>
            <a:ext cx="2367621" cy="604122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61FF62AB-1C8F-E0F0-BA7A-C615B5F4C92D}"/>
              </a:ext>
            </a:extLst>
          </p:cNvPr>
          <p:cNvSpPr/>
          <p:nvPr/>
        </p:nvSpPr>
        <p:spPr>
          <a:xfrm>
            <a:off x="138641" y="5305930"/>
            <a:ext cx="2528359" cy="1524000"/>
          </a:xfrm>
          <a:custGeom>
            <a:avLst/>
            <a:gdLst>
              <a:gd name="connsiteX0" fmla="*/ 0 w 2528359"/>
              <a:gd name="connsiteY0" fmla="*/ 254005 h 1524000"/>
              <a:gd name="connsiteX1" fmla="*/ 254005 w 2528359"/>
              <a:gd name="connsiteY1" fmla="*/ 0 h 1524000"/>
              <a:gd name="connsiteX2" fmla="*/ 799499 w 2528359"/>
              <a:gd name="connsiteY2" fmla="*/ 0 h 1524000"/>
              <a:gd name="connsiteX3" fmla="*/ 1284383 w 2528359"/>
              <a:gd name="connsiteY3" fmla="*/ 0 h 1524000"/>
              <a:gd name="connsiteX4" fmla="*/ 1749063 w 2528359"/>
              <a:gd name="connsiteY4" fmla="*/ 0 h 1524000"/>
              <a:gd name="connsiteX5" fmla="*/ 2274354 w 2528359"/>
              <a:gd name="connsiteY5" fmla="*/ 0 h 1524000"/>
              <a:gd name="connsiteX6" fmla="*/ 2528359 w 2528359"/>
              <a:gd name="connsiteY6" fmla="*/ 254005 h 1524000"/>
              <a:gd name="connsiteX7" fmla="*/ 2528359 w 2528359"/>
              <a:gd name="connsiteY7" fmla="*/ 762000 h 1524000"/>
              <a:gd name="connsiteX8" fmla="*/ 2528359 w 2528359"/>
              <a:gd name="connsiteY8" fmla="*/ 1269995 h 1524000"/>
              <a:gd name="connsiteX9" fmla="*/ 2274354 w 2528359"/>
              <a:gd name="connsiteY9" fmla="*/ 1524000 h 1524000"/>
              <a:gd name="connsiteX10" fmla="*/ 1769267 w 2528359"/>
              <a:gd name="connsiteY10" fmla="*/ 1524000 h 1524000"/>
              <a:gd name="connsiteX11" fmla="*/ 1284383 w 2528359"/>
              <a:gd name="connsiteY11" fmla="*/ 1524000 h 1524000"/>
              <a:gd name="connsiteX12" fmla="*/ 738889 w 2528359"/>
              <a:gd name="connsiteY12" fmla="*/ 1524000 h 1524000"/>
              <a:gd name="connsiteX13" fmla="*/ 254005 w 2528359"/>
              <a:gd name="connsiteY13" fmla="*/ 1524000 h 1524000"/>
              <a:gd name="connsiteX14" fmla="*/ 0 w 2528359"/>
              <a:gd name="connsiteY14" fmla="*/ 1269995 h 1524000"/>
              <a:gd name="connsiteX15" fmla="*/ 0 w 2528359"/>
              <a:gd name="connsiteY15" fmla="*/ 751840 h 1524000"/>
              <a:gd name="connsiteX16" fmla="*/ 0 w 2528359"/>
              <a:gd name="connsiteY16" fmla="*/ 254005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28359" h="1524000" extrusionOk="0">
                <a:moveTo>
                  <a:pt x="0" y="254005"/>
                </a:moveTo>
                <a:cubicBezTo>
                  <a:pt x="-12275" y="106151"/>
                  <a:pt x="103758" y="3740"/>
                  <a:pt x="254005" y="0"/>
                </a:cubicBezTo>
                <a:cubicBezTo>
                  <a:pt x="405259" y="-29790"/>
                  <a:pt x="672957" y="6930"/>
                  <a:pt x="799499" y="0"/>
                </a:cubicBezTo>
                <a:cubicBezTo>
                  <a:pt x="926041" y="-6930"/>
                  <a:pt x="1112186" y="3695"/>
                  <a:pt x="1284383" y="0"/>
                </a:cubicBezTo>
                <a:cubicBezTo>
                  <a:pt x="1456580" y="-3695"/>
                  <a:pt x="1611756" y="11317"/>
                  <a:pt x="1749063" y="0"/>
                </a:cubicBezTo>
                <a:cubicBezTo>
                  <a:pt x="1886370" y="-11317"/>
                  <a:pt x="2066260" y="1964"/>
                  <a:pt x="2274354" y="0"/>
                </a:cubicBezTo>
                <a:cubicBezTo>
                  <a:pt x="2431740" y="-35197"/>
                  <a:pt x="2520374" y="112499"/>
                  <a:pt x="2528359" y="254005"/>
                </a:cubicBezTo>
                <a:cubicBezTo>
                  <a:pt x="2582012" y="371174"/>
                  <a:pt x="2474269" y="600756"/>
                  <a:pt x="2528359" y="762000"/>
                </a:cubicBezTo>
                <a:cubicBezTo>
                  <a:pt x="2582449" y="923245"/>
                  <a:pt x="2512628" y="1072112"/>
                  <a:pt x="2528359" y="1269995"/>
                </a:cubicBezTo>
                <a:cubicBezTo>
                  <a:pt x="2562839" y="1418568"/>
                  <a:pt x="2392063" y="1520349"/>
                  <a:pt x="2274354" y="1524000"/>
                </a:cubicBezTo>
                <a:cubicBezTo>
                  <a:pt x="2076707" y="1549668"/>
                  <a:pt x="2021668" y="1474568"/>
                  <a:pt x="1769267" y="1524000"/>
                </a:cubicBezTo>
                <a:cubicBezTo>
                  <a:pt x="1516866" y="1573432"/>
                  <a:pt x="1512662" y="1476552"/>
                  <a:pt x="1284383" y="1524000"/>
                </a:cubicBezTo>
                <a:cubicBezTo>
                  <a:pt x="1056104" y="1571448"/>
                  <a:pt x="904881" y="1469815"/>
                  <a:pt x="738889" y="1524000"/>
                </a:cubicBezTo>
                <a:cubicBezTo>
                  <a:pt x="572897" y="1578185"/>
                  <a:pt x="430275" y="1505980"/>
                  <a:pt x="254005" y="1524000"/>
                </a:cubicBezTo>
                <a:cubicBezTo>
                  <a:pt x="104855" y="1525456"/>
                  <a:pt x="-10347" y="1403139"/>
                  <a:pt x="0" y="1269995"/>
                </a:cubicBezTo>
                <a:cubicBezTo>
                  <a:pt x="-43874" y="1159569"/>
                  <a:pt x="329" y="914198"/>
                  <a:pt x="0" y="751840"/>
                </a:cubicBezTo>
                <a:cubicBezTo>
                  <a:pt x="-329" y="589483"/>
                  <a:pt x="23155" y="394230"/>
                  <a:pt x="0" y="254005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7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EC7991-2D00-46AE-BBCC-B0DEB406C93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FBE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图片 2" descr="\documentclass[a4paper, 12pt]{extarticle}&#10;\usepackage{amsmath}&#10;\pagestyle{empty}&#10;\usepackage{enumitem}&#10;\usepackage[dvipsnames]{xcolor}&#10;\usepackage{geometry}&#10;\geometry{a4paper,scale=0.65}&#10;&#10;\usepackage[no-math]{fontspec}&#10;\setmainfont{Linux Libertine G}&#10;&#10;\usepackage{shadowtext}&#10;&#10;\begin{document}&#10;&#10;\shadowtext{\textbf{The End}}&#10;&#10;&#10;\end{document} " title="IguanaTex Bitmap Display">
            <a:extLst>
              <a:ext uri="{FF2B5EF4-FFF2-40B4-BE49-F238E27FC236}">
                <a16:creationId xmlns:a16="http://schemas.microsoft.com/office/drawing/2014/main" id="{D2EC8D5F-748C-4A78-A6CE-EE7DA1F943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70" y="3501008"/>
            <a:ext cx="1074570" cy="24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0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869833"/>
            <a:ext cx="8288936" cy="40652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69642"/>
              <a:buFont typeface="Times New Roman"/>
              <a:buChar char="•"/>
              <a:tabLst>
                <a:tab pos="460375" algn="l"/>
                <a:tab pos="461009" algn="l"/>
              </a:tabLst>
            </a:pPr>
            <a:r>
              <a:rPr lang="en-US" altLang="zh-CN" sz="20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Compilers: Principles, Techniques, and Tools (2nd edition)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B5AE2E-DEC7-58A1-339E-FD2799AD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25" y="1676400"/>
            <a:ext cx="3584008" cy="50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参考书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E5FB4E-556D-83BB-47A9-56D6A463B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20" y="4111339"/>
            <a:ext cx="1972455" cy="255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编译原理(第3版) 陈意云张昱9787040404913 高等教育出版社">
            <a:extLst>
              <a:ext uri="{FF2B5EF4-FFF2-40B4-BE49-F238E27FC236}">
                <a16:creationId xmlns:a16="http://schemas.microsoft.com/office/drawing/2014/main" id="{03EE730F-C87C-3DE0-4AA3-0AC65E65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35" y="3996120"/>
            <a:ext cx="2705227" cy="270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C4A65B-498A-2D6B-E83E-7A9C0983C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69" y="838200"/>
            <a:ext cx="1973158" cy="28112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86C258-87F3-C502-0BF7-BF267B0B6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102" y="876300"/>
            <a:ext cx="2003073" cy="29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6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编译器的作用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1279E6-63B7-60D5-061A-E5C78CD2C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828800"/>
            <a:ext cx="2804103" cy="3135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5D6D0E-D36C-907A-E4B7-20F24C613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495800"/>
            <a:ext cx="5614710" cy="14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1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14917A8F-10C6-43BC-D3C0-EB367FC3C87A}"/>
              </a:ext>
            </a:extLst>
          </p:cNvPr>
          <p:cNvGrpSpPr/>
          <p:nvPr/>
        </p:nvGrpSpPr>
        <p:grpSpPr>
          <a:xfrm>
            <a:off x="436847" y="3975332"/>
            <a:ext cx="2689225" cy="1632458"/>
            <a:chOff x="149606" y="4706441"/>
            <a:chExt cx="2689225" cy="163245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353A9B0-0171-50CC-E1D5-C7121E032F10}"/>
                </a:ext>
              </a:extLst>
            </p:cNvPr>
            <p:cNvGrpSpPr/>
            <p:nvPr/>
          </p:nvGrpSpPr>
          <p:grpSpPr>
            <a:xfrm>
              <a:off x="149606" y="4706441"/>
              <a:ext cx="2293620" cy="1632458"/>
              <a:chOff x="1270139" y="4657344"/>
              <a:chExt cx="2293620" cy="1632458"/>
            </a:xfrm>
          </p:grpSpPr>
          <p:grpSp>
            <p:nvGrpSpPr>
              <p:cNvPr id="48" name="object 10">
                <a:extLst>
                  <a:ext uri="{FF2B5EF4-FFF2-40B4-BE49-F238E27FC236}">
                    <a16:creationId xmlns:a16="http://schemas.microsoft.com/office/drawing/2014/main" id="{96A58D97-A8A9-3659-C01A-D568891B6AFF}"/>
                  </a:ext>
                </a:extLst>
              </p:cNvPr>
              <p:cNvGrpSpPr/>
              <p:nvPr/>
            </p:nvGrpSpPr>
            <p:grpSpPr>
              <a:xfrm>
                <a:off x="1270139" y="4657344"/>
                <a:ext cx="2293620" cy="340360"/>
                <a:chOff x="1270139" y="4657344"/>
                <a:chExt cx="2293620" cy="340360"/>
              </a:xfrm>
            </p:grpSpPr>
            <p:sp>
              <p:nvSpPr>
                <p:cNvPr id="51" name="object 11">
                  <a:extLst>
                    <a:ext uri="{FF2B5EF4-FFF2-40B4-BE49-F238E27FC236}">
                      <a16:creationId xmlns:a16="http://schemas.microsoft.com/office/drawing/2014/main" id="{7AF1A15C-97D8-D192-0569-0D621781B722}"/>
                    </a:ext>
                  </a:extLst>
                </p:cNvPr>
                <p:cNvSpPr/>
                <p:nvPr/>
              </p:nvSpPr>
              <p:spPr>
                <a:xfrm>
                  <a:off x="1275473" y="4661916"/>
                  <a:ext cx="2284095" cy="330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095" h="330835">
                      <a:moveTo>
                        <a:pt x="2283713" y="330708"/>
                      </a:moveTo>
                      <a:lnTo>
                        <a:pt x="2283713" y="0"/>
                      </a:lnTo>
                      <a:lnTo>
                        <a:pt x="0" y="0"/>
                      </a:lnTo>
                      <a:lnTo>
                        <a:pt x="0" y="330708"/>
                      </a:lnTo>
                      <a:lnTo>
                        <a:pt x="2283713" y="330708"/>
                      </a:lnTo>
                      <a:close/>
                    </a:path>
                  </a:pathLst>
                </a:custGeom>
                <a:solidFill>
                  <a:srgbClr val="F9D98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2" name="object 12">
                  <a:extLst>
                    <a:ext uri="{FF2B5EF4-FFF2-40B4-BE49-F238E27FC236}">
                      <a16:creationId xmlns:a16="http://schemas.microsoft.com/office/drawing/2014/main" id="{0CA82079-194A-E54C-6B4C-8E90AD672F8F}"/>
                    </a:ext>
                  </a:extLst>
                </p:cNvPr>
                <p:cNvSpPr/>
                <p:nvPr/>
              </p:nvSpPr>
              <p:spPr>
                <a:xfrm>
                  <a:off x="1270139" y="4657344"/>
                  <a:ext cx="2293620" cy="340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3620" h="340360">
                      <a:moveTo>
                        <a:pt x="2293619" y="339851"/>
                      </a:moveTo>
                      <a:lnTo>
                        <a:pt x="2293619" y="0"/>
                      </a:lnTo>
                      <a:lnTo>
                        <a:pt x="0" y="0"/>
                      </a:lnTo>
                      <a:lnTo>
                        <a:pt x="0" y="339851"/>
                      </a:lnTo>
                      <a:lnTo>
                        <a:pt x="5334" y="339851"/>
                      </a:lnTo>
                      <a:lnTo>
                        <a:pt x="5334" y="9143"/>
                      </a:lnTo>
                      <a:lnTo>
                        <a:pt x="9905" y="4572"/>
                      </a:lnTo>
                      <a:lnTo>
                        <a:pt x="9905" y="9143"/>
                      </a:lnTo>
                      <a:lnTo>
                        <a:pt x="2283714" y="9143"/>
                      </a:lnTo>
                      <a:lnTo>
                        <a:pt x="2283714" y="4571"/>
                      </a:lnTo>
                      <a:lnTo>
                        <a:pt x="2289047" y="9143"/>
                      </a:lnTo>
                      <a:lnTo>
                        <a:pt x="2289047" y="339851"/>
                      </a:lnTo>
                      <a:lnTo>
                        <a:pt x="2293619" y="339851"/>
                      </a:lnTo>
                      <a:close/>
                    </a:path>
                    <a:path w="2293620" h="340360">
                      <a:moveTo>
                        <a:pt x="9905" y="9143"/>
                      </a:moveTo>
                      <a:lnTo>
                        <a:pt x="9905" y="4572"/>
                      </a:lnTo>
                      <a:lnTo>
                        <a:pt x="5334" y="9143"/>
                      </a:lnTo>
                      <a:lnTo>
                        <a:pt x="9905" y="9143"/>
                      </a:lnTo>
                      <a:close/>
                    </a:path>
                    <a:path w="2293620" h="340360">
                      <a:moveTo>
                        <a:pt x="9905" y="330707"/>
                      </a:moveTo>
                      <a:lnTo>
                        <a:pt x="9905" y="9143"/>
                      </a:lnTo>
                      <a:lnTo>
                        <a:pt x="5334" y="9143"/>
                      </a:lnTo>
                      <a:lnTo>
                        <a:pt x="5334" y="330707"/>
                      </a:lnTo>
                      <a:lnTo>
                        <a:pt x="9905" y="330707"/>
                      </a:lnTo>
                      <a:close/>
                    </a:path>
                    <a:path w="2293620" h="340360">
                      <a:moveTo>
                        <a:pt x="2289047" y="330707"/>
                      </a:moveTo>
                      <a:lnTo>
                        <a:pt x="5334" y="330707"/>
                      </a:lnTo>
                      <a:lnTo>
                        <a:pt x="9905" y="335279"/>
                      </a:lnTo>
                      <a:lnTo>
                        <a:pt x="9905" y="339851"/>
                      </a:lnTo>
                      <a:lnTo>
                        <a:pt x="2283714" y="339851"/>
                      </a:lnTo>
                      <a:lnTo>
                        <a:pt x="2283714" y="335279"/>
                      </a:lnTo>
                      <a:lnTo>
                        <a:pt x="2289047" y="330707"/>
                      </a:lnTo>
                      <a:close/>
                    </a:path>
                    <a:path w="2293620" h="340360">
                      <a:moveTo>
                        <a:pt x="9905" y="339851"/>
                      </a:moveTo>
                      <a:lnTo>
                        <a:pt x="9905" y="335279"/>
                      </a:lnTo>
                      <a:lnTo>
                        <a:pt x="5334" y="330707"/>
                      </a:lnTo>
                      <a:lnTo>
                        <a:pt x="5334" y="339851"/>
                      </a:lnTo>
                      <a:lnTo>
                        <a:pt x="9905" y="339851"/>
                      </a:lnTo>
                      <a:close/>
                    </a:path>
                    <a:path w="2293620" h="340360">
                      <a:moveTo>
                        <a:pt x="2289047" y="9143"/>
                      </a:moveTo>
                      <a:lnTo>
                        <a:pt x="2283714" y="4571"/>
                      </a:lnTo>
                      <a:lnTo>
                        <a:pt x="2283714" y="9143"/>
                      </a:lnTo>
                      <a:lnTo>
                        <a:pt x="2289047" y="9143"/>
                      </a:lnTo>
                      <a:close/>
                    </a:path>
                    <a:path w="2293620" h="340360">
                      <a:moveTo>
                        <a:pt x="2289047" y="330707"/>
                      </a:moveTo>
                      <a:lnTo>
                        <a:pt x="2289047" y="9143"/>
                      </a:lnTo>
                      <a:lnTo>
                        <a:pt x="2283714" y="9143"/>
                      </a:lnTo>
                      <a:lnTo>
                        <a:pt x="2283714" y="330707"/>
                      </a:lnTo>
                      <a:lnTo>
                        <a:pt x="2289047" y="330707"/>
                      </a:lnTo>
                      <a:close/>
                    </a:path>
                    <a:path w="2293620" h="340360">
                      <a:moveTo>
                        <a:pt x="2289047" y="339851"/>
                      </a:moveTo>
                      <a:lnTo>
                        <a:pt x="2289047" y="330707"/>
                      </a:lnTo>
                      <a:lnTo>
                        <a:pt x="2283714" y="335279"/>
                      </a:lnTo>
                      <a:lnTo>
                        <a:pt x="2283714" y="339851"/>
                      </a:lnTo>
                      <a:lnTo>
                        <a:pt x="2289047" y="3398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10A364AB-FBBE-8A5F-4BD6-7F2A4029B92E}"/>
                  </a:ext>
                </a:extLst>
              </p:cNvPr>
              <p:cNvSpPr txBox="1"/>
              <p:nvPr/>
            </p:nvSpPr>
            <p:spPr>
              <a:xfrm>
                <a:off x="1275473" y="4661915"/>
                <a:ext cx="2284095" cy="330835"/>
              </a:xfrm>
              <a:prstGeom prst="rect">
                <a:avLst/>
              </a:prstGeom>
            </p:spPr>
            <p:txBody>
              <a:bodyPr vert="horz" wrap="square" lIns="0" tIns="52069" rIns="0" bIns="0" rtlCol="0">
                <a:spAutoFit/>
              </a:bodyPr>
              <a:lstStyle/>
              <a:p>
                <a:pPr marL="90170">
                  <a:lnSpc>
                    <a:spcPct val="100000"/>
                  </a:lnSpc>
                  <a:spcBef>
                    <a:spcPts val="409"/>
                  </a:spcBef>
                </a:pPr>
                <a:r>
                  <a:rPr sz="1600" b="1" spc="5" dirty="0">
                    <a:latin typeface="Microsoft YaHei UI"/>
                    <a:cs typeface="Microsoft YaHei UI"/>
                  </a:rPr>
                  <a:t>可以被计算机直接理解</a:t>
                </a:r>
                <a:endParaRPr sz="1600" dirty="0">
                  <a:latin typeface="Microsoft YaHei UI"/>
                  <a:cs typeface="Microsoft YaHei UI"/>
                </a:endParaRPr>
              </a:p>
            </p:txBody>
          </p:sp>
          <p:sp>
            <p:nvSpPr>
              <p:cNvPr id="50" name="object 59">
                <a:extLst>
                  <a:ext uri="{FF2B5EF4-FFF2-40B4-BE49-F238E27FC236}">
                    <a16:creationId xmlns:a16="http://schemas.microsoft.com/office/drawing/2014/main" id="{66707258-0CB1-A753-32FC-17553405F8A9}"/>
                  </a:ext>
                </a:extLst>
              </p:cNvPr>
              <p:cNvSpPr txBox="1"/>
              <p:nvPr/>
            </p:nvSpPr>
            <p:spPr>
              <a:xfrm>
                <a:off x="1425073" y="5005832"/>
                <a:ext cx="1444625" cy="128397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84150" marR="5080" indent="-171450">
                  <a:lnSpc>
                    <a:spcPct val="100000"/>
                  </a:lnSpc>
                  <a:spcBef>
                    <a:spcPts val="95"/>
                  </a:spcBef>
                  <a:buFont typeface="Wingdings"/>
                  <a:buChar char=""/>
                  <a:tabLst>
                    <a:tab pos="184150" algn="l"/>
                  </a:tabLst>
                </a:pPr>
                <a:r>
                  <a:rPr sz="1400" b="1" dirty="0">
                    <a:solidFill>
                      <a:srgbClr val="2D84F4"/>
                    </a:solidFill>
                    <a:latin typeface="Microsoft YaHei UI"/>
                    <a:cs typeface="Microsoft YaHei UI"/>
                  </a:rPr>
                  <a:t>与人类表达习惯 相去甚远</a:t>
                </a:r>
                <a:endParaRPr sz="1400">
                  <a:latin typeface="Microsoft YaHei UI"/>
                  <a:cs typeface="Microsoft YaHei UI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505"/>
                  </a:spcBef>
                  <a:buFont typeface="Wingdings"/>
                  <a:buChar char=""/>
                  <a:tabLst>
                    <a:tab pos="184150" algn="l"/>
                  </a:tabLst>
                </a:pPr>
                <a:r>
                  <a:rPr sz="1400" b="1" dirty="0">
                    <a:solidFill>
                      <a:srgbClr val="2D84F4"/>
                    </a:solidFill>
                    <a:latin typeface="Microsoft YaHei UI"/>
                    <a:cs typeface="Microsoft YaHei UI"/>
                  </a:rPr>
                  <a:t>难记忆</a:t>
                </a:r>
                <a:endParaRPr sz="1400">
                  <a:latin typeface="Microsoft YaHei UI"/>
                  <a:cs typeface="Microsoft YaHei UI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505"/>
                  </a:spcBef>
                  <a:buFont typeface="Wingdings"/>
                  <a:buChar char=""/>
                  <a:tabLst>
                    <a:tab pos="184150" algn="l"/>
                  </a:tabLst>
                </a:pPr>
                <a:r>
                  <a:rPr sz="1400" b="1" dirty="0">
                    <a:solidFill>
                      <a:srgbClr val="2D84F4"/>
                    </a:solidFill>
                    <a:latin typeface="Microsoft YaHei UI"/>
                    <a:cs typeface="Microsoft YaHei UI"/>
                  </a:rPr>
                  <a:t>难编写、难阅读</a:t>
                </a:r>
                <a:endParaRPr sz="1400">
                  <a:latin typeface="Microsoft YaHei UI"/>
                  <a:cs typeface="Microsoft YaHei UI"/>
                </a:endParaRPr>
              </a:p>
              <a:p>
                <a:pPr marL="184150" indent="-171450">
                  <a:lnSpc>
                    <a:spcPct val="100000"/>
                  </a:lnSpc>
                  <a:spcBef>
                    <a:spcPts val="505"/>
                  </a:spcBef>
                  <a:buFont typeface="Wingdings"/>
                  <a:buChar char=""/>
                  <a:tabLst>
                    <a:tab pos="184150" algn="l"/>
                  </a:tabLst>
                </a:pPr>
                <a:r>
                  <a:rPr sz="1400" b="1" dirty="0">
                    <a:solidFill>
                      <a:srgbClr val="2D84F4"/>
                    </a:solidFill>
                    <a:latin typeface="Microsoft YaHei UI"/>
                    <a:cs typeface="Microsoft YaHei UI"/>
                  </a:rPr>
                  <a:t>易写错</a:t>
                </a:r>
                <a:endParaRPr sz="1400">
                  <a:latin typeface="Microsoft YaHei UI"/>
                  <a:cs typeface="Microsoft YaHei UI"/>
                </a:endParaRPr>
              </a:p>
            </p:txBody>
          </p:sp>
        </p:grpSp>
        <p:sp>
          <p:nvSpPr>
            <p:cNvPr id="53" name="object 14">
              <a:extLst>
                <a:ext uri="{FF2B5EF4-FFF2-40B4-BE49-F238E27FC236}">
                  <a16:creationId xmlns:a16="http://schemas.microsoft.com/office/drawing/2014/main" id="{C33DFF25-42B0-1D25-AAFA-E059D3F955E1}"/>
                </a:ext>
              </a:extLst>
            </p:cNvPr>
            <p:cNvSpPr/>
            <p:nvPr/>
          </p:nvSpPr>
          <p:spPr>
            <a:xfrm>
              <a:off x="2443226" y="4842545"/>
              <a:ext cx="395605" cy="590550"/>
            </a:xfrm>
            <a:custGeom>
              <a:avLst/>
              <a:gdLst/>
              <a:ahLst/>
              <a:cxnLst/>
              <a:rect l="l" t="t" r="r" b="b"/>
              <a:pathLst>
                <a:path w="395604" h="590550">
                  <a:moveTo>
                    <a:pt x="395478" y="586740"/>
                  </a:moveTo>
                  <a:lnTo>
                    <a:pt x="150876" y="0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143256" y="9905"/>
                  </a:lnTo>
                  <a:lnTo>
                    <a:pt x="143256" y="6857"/>
                  </a:lnTo>
                  <a:lnTo>
                    <a:pt x="147828" y="9905"/>
                  </a:lnTo>
                  <a:lnTo>
                    <a:pt x="147828" y="17802"/>
                  </a:lnTo>
                  <a:lnTo>
                    <a:pt x="387096" y="590550"/>
                  </a:lnTo>
                  <a:lnTo>
                    <a:pt x="395478" y="586740"/>
                  </a:lnTo>
                  <a:close/>
                </a:path>
                <a:path w="395604" h="590550">
                  <a:moveTo>
                    <a:pt x="147828" y="9905"/>
                  </a:moveTo>
                  <a:lnTo>
                    <a:pt x="143256" y="6857"/>
                  </a:lnTo>
                  <a:lnTo>
                    <a:pt x="144529" y="9906"/>
                  </a:lnTo>
                  <a:lnTo>
                    <a:pt x="147828" y="9905"/>
                  </a:lnTo>
                  <a:close/>
                </a:path>
                <a:path w="395604" h="590550">
                  <a:moveTo>
                    <a:pt x="144529" y="9905"/>
                  </a:moveTo>
                  <a:lnTo>
                    <a:pt x="143256" y="6857"/>
                  </a:lnTo>
                  <a:lnTo>
                    <a:pt x="143256" y="9905"/>
                  </a:lnTo>
                  <a:lnTo>
                    <a:pt x="144529" y="9905"/>
                  </a:lnTo>
                  <a:close/>
                </a:path>
                <a:path w="395604" h="590550">
                  <a:moveTo>
                    <a:pt x="147828" y="17802"/>
                  </a:moveTo>
                  <a:lnTo>
                    <a:pt x="147828" y="9905"/>
                  </a:lnTo>
                  <a:lnTo>
                    <a:pt x="144529" y="9905"/>
                  </a:lnTo>
                  <a:lnTo>
                    <a:pt x="147828" y="178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84FC3A1-848D-7D12-5F39-541A14D6DB5E}"/>
              </a:ext>
            </a:extLst>
          </p:cNvPr>
          <p:cNvGrpSpPr/>
          <p:nvPr/>
        </p:nvGrpSpPr>
        <p:grpSpPr>
          <a:xfrm>
            <a:off x="647216" y="2634936"/>
            <a:ext cx="2481189" cy="1294344"/>
            <a:chOff x="359975" y="3366045"/>
            <a:chExt cx="2481189" cy="1294344"/>
          </a:xfrm>
        </p:grpSpPr>
        <p:sp>
          <p:nvSpPr>
            <p:cNvPr id="45" name="object 14">
              <a:extLst>
                <a:ext uri="{FF2B5EF4-FFF2-40B4-BE49-F238E27FC236}">
                  <a16:creationId xmlns:a16="http://schemas.microsoft.com/office/drawing/2014/main" id="{E958607A-E68B-AFE2-9288-5F9BD8D51D46}"/>
                </a:ext>
              </a:extLst>
            </p:cNvPr>
            <p:cNvSpPr/>
            <p:nvPr/>
          </p:nvSpPr>
          <p:spPr>
            <a:xfrm>
              <a:off x="2445559" y="3462311"/>
              <a:ext cx="395605" cy="590550"/>
            </a:xfrm>
            <a:custGeom>
              <a:avLst/>
              <a:gdLst/>
              <a:ahLst/>
              <a:cxnLst/>
              <a:rect l="l" t="t" r="r" b="b"/>
              <a:pathLst>
                <a:path w="395604" h="590550">
                  <a:moveTo>
                    <a:pt x="395478" y="586740"/>
                  </a:moveTo>
                  <a:lnTo>
                    <a:pt x="150876" y="0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143256" y="9905"/>
                  </a:lnTo>
                  <a:lnTo>
                    <a:pt x="143256" y="6857"/>
                  </a:lnTo>
                  <a:lnTo>
                    <a:pt x="147828" y="9905"/>
                  </a:lnTo>
                  <a:lnTo>
                    <a:pt x="147828" y="17802"/>
                  </a:lnTo>
                  <a:lnTo>
                    <a:pt x="387096" y="590550"/>
                  </a:lnTo>
                  <a:lnTo>
                    <a:pt x="395478" y="586740"/>
                  </a:lnTo>
                  <a:close/>
                </a:path>
                <a:path w="395604" h="590550">
                  <a:moveTo>
                    <a:pt x="147828" y="9905"/>
                  </a:moveTo>
                  <a:lnTo>
                    <a:pt x="143256" y="6857"/>
                  </a:lnTo>
                  <a:lnTo>
                    <a:pt x="144529" y="9906"/>
                  </a:lnTo>
                  <a:lnTo>
                    <a:pt x="147828" y="9905"/>
                  </a:lnTo>
                  <a:close/>
                </a:path>
                <a:path w="395604" h="590550">
                  <a:moveTo>
                    <a:pt x="144529" y="9905"/>
                  </a:moveTo>
                  <a:lnTo>
                    <a:pt x="143256" y="6857"/>
                  </a:lnTo>
                  <a:lnTo>
                    <a:pt x="143256" y="9905"/>
                  </a:lnTo>
                  <a:lnTo>
                    <a:pt x="144529" y="9905"/>
                  </a:lnTo>
                  <a:close/>
                </a:path>
                <a:path w="395604" h="590550">
                  <a:moveTo>
                    <a:pt x="147828" y="17802"/>
                  </a:moveTo>
                  <a:lnTo>
                    <a:pt x="147828" y="9905"/>
                  </a:lnTo>
                  <a:lnTo>
                    <a:pt x="144529" y="9905"/>
                  </a:lnTo>
                  <a:lnTo>
                    <a:pt x="147828" y="178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1DBBD26-6497-1DF0-152A-61FFE523E602}"/>
                </a:ext>
              </a:extLst>
            </p:cNvPr>
            <p:cNvGrpSpPr/>
            <p:nvPr/>
          </p:nvGrpSpPr>
          <p:grpSpPr>
            <a:xfrm>
              <a:off x="359975" y="3366045"/>
              <a:ext cx="2080774" cy="1294344"/>
              <a:chOff x="1425073" y="3340608"/>
              <a:chExt cx="2080774" cy="1294344"/>
            </a:xfrm>
          </p:grpSpPr>
          <p:grpSp>
            <p:nvGrpSpPr>
              <p:cNvPr id="37" name="object 2">
                <a:extLst>
                  <a:ext uri="{FF2B5EF4-FFF2-40B4-BE49-F238E27FC236}">
                    <a16:creationId xmlns:a16="http://schemas.microsoft.com/office/drawing/2014/main" id="{AD78FCE7-66A6-9885-DD1C-DC23A1169ABF}"/>
                  </a:ext>
                </a:extLst>
              </p:cNvPr>
              <p:cNvGrpSpPr/>
              <p:nvPr/>
            </p:nvGrpSpPr>
            <p:grpSpPr>
              <a:xfrm>
                <a:off x="1913267" y="3340608"/>
                <a:ext cx="1592580" cy="356235"/>
                <a:chOff x="1913267" y="3340608"/>
                <a:chExt cx="1592580" cy="356235"/>
              </a:xfrm>
            </p:grpSpPr>
            <p:sp>
              <p:nvSpPr>
                <p:cNvPr id="43" name="object 3">
                  <a:extLst>
                    <a:ext uri="{FF2B5EF4-FFF2-40B4-BE49-F238E27FC236}">
                      <a16:creationId xmlns:a16="http://schemas.microsoft.com/office/drawing/2014/main" id="{04435521-477E-052E-C90F-124AEE7022A1}"/>
                    </a:ext>
                  </a:extLst>
                </p:cNvPr>
                <p:cNvSpPr/>
                <p:nvPr/>
              </p:nvSpPr>
              <p:spPr>
                <a:xfrm>
                  <a:off x="1917839" y="3345180"/>
                  <a:ext cx="1583055" cy="34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054" h="346075">
                      <a:moveTo>
                        <a:pt x="1582673" y="345948"/>
                      </a:moveTo>
                      <a:lnTo>
                        <a:pt x="1582673" y="0"/>
                      </a:lnTo>
                      <a:lnTo>
                        <a:pt x="0" y="0"/>
                      </a:lnTo>
                      <a:lnTo>
                        <a:pt x="0" y="345948"/>
                      </a:lnTo>
                      <a:lnTo>
                        <a:pt x="1582673" y="345948"/>
                      </a:lnTo>
                      <a:close/>
                    </a:path>
                  </a:pathLst>
                </a:custGeom>
                <a:solidFill>
                  <a:srgbClr val="F9D98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" name="object 4">
                  <a:extLst>
                    <a:ext uri="{FF2B5EF4-FFF2-40B4-BE49-F238E27FC236}">
                      <a16:creationId xmlns:a16="http://schemas.microsoft.com/office/drawing/2014/main" id="{B9A8BFDC-49E3-FC53-254F-CE8BEC852174}"/>
                    </a:ext>
                  </a:extLst>
                </p:cNvPr>
                <p:cNvSpPr/>
                <p:nvPr/>
              </p:nvSpPr>
              <p:spPr>
                <a:xfrm>
                  <a:off x="1913267" y="3340608"/>
                  <a:ext cx="1592580" cy="35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2579" h="356235">
                      <a:moveTo>
                        <a:pt x="1592580" y="355853"/>
                      </a:moveTo>
                      <a:lnTo>
                        <a:pt x="1592580" y="0"/>
                      </a:lnTo>
                      <a:lnTo>
                        <a:pt x="0" y="0"/>
                      </a:lnTo>
                      <a:lnTo>
                        <a:pt x="0" y="355853"/>
                      </a:lnTo>
                      <a:lnTo>
                        <a:pt x="4572" y="355853"/>
                      </a:lnTo>
                      <a:lnTo>
                        <a:pt x="4571" y="9905"/>
                      </a:lnTo>
                      <a:lnTo>
                        <a:pt x="9906" y="4571"/>
                      </a:lnTo>
                      <a:lnTo>
                        <a:pt x="9906" y="9905"/>
                      </a:lnTo>
                      <a:lnTo>
                        <a:pt x="1582673" y="9905"/>
                      </a:lnTo>
                      <a:lnTo>
                        <a:pt x="1582673" y="4571"/>
                      </a:lnTo>
                      <a:lnTo>
                        <a:pt x="1587245" y="9905"/>
                      </a:lnTo>
                      <a:lnTo>
                        <a:pt x="1587245" y="355853"/>
                      </a:lnTo>
                      <a:lnTo>
                        <a:pt x="1592580" y="355853"/>
                      </a:lnTo>
                      <a:close/>
                    </a:path>
                    <a:path w="1592579" h="356235">
                      <a:moveTo>
                        <a:pt x="9906" y="9905"/>
                      </a:moveTo>
                      <a:lnTo>
                        <a:pt x="9906" y="4571"/>
                      </a:lnTo>
                      <a:lnTo>
                        <a:pt x="4571" y="9905"/>
                      </a:lnTo>
                      <a:lnTo>
                        <a:pt x="9906" y="9905"/>
                      </a:lnTo>
                      <a:close/>
                    </a:path>
                    <a:path w="1592579" h="356235">
                      <a:moveTo>
                        <a:pt x="9906" y="345947"/>
                      </a:moveTo>
                      <a:lnTo>
                        <a:pt x="9906" y="9905"/>
                      </a:lnTo>
                      <a:lnTo>
                        <a:pt x="4571" y="9905"/>
                      </a:lnTo>
                      <a:lnTo>
                        <a:pt x="4571" y="345947"/>
                      </a:lnTo>
                      <a:lnTo>
                        <a:pt x="9906" y="345947"/>
                      </a:lnTo>
                      <a:close/>
                    </a:path>
                    <a:path w="1592579" h="356235">
                      <a:moveTo>
                        <a:pt x="1587245" y="345947"/>
                      </a:moveTo>
                      <a:lnTo>
                        <a:pt x="4571" y="345947"/>
                      </a:lnTo>
                      <a:lnTo>
                        <a:pt x="9906" y="350519"/>
                      </a:lnTo>
                      <a:lnTo>
                        <a:pt x="9906" y="355853"/>
                      </a:lnTo>
                      <a:lnTo>
                        <a:pt x="1582673" y="355853"/>
                      </a:lnTo>
                      <a:lnTo>
                        <a:pt x="1582673" y="350519"/>
                      </a:lnTo>
                      <a:lnTo>
                        <a:pt x="1587245" y="345947"/>
                      </a:lnTo>
                      <a:close/>
                    </a:path>
                    <a:path w="1592579" h="356235">
                      <a:moveTo>
                        <a:pt x="9906" y="355853"/>
                      </a:moveTo>
                      <a:lnTo>
                        <a:pt x="9906" y="350519"/>
                      </a:lnTo>
                      <a:lnTo>
                        <a:pt x="4571" y="345947"/>
                      </a:lnTo>
                      <a:lnTo>
                        <a:pt x="4572" y="355853"/>
                      </a:lnTo>
                      <a:lnTo>
                        <a:pt x="9906" y="355853"/>
                      </a:lnTo>
                      <a:close/>
                    </a:path>
                    <a:path w="1592579" h="356235">
                      <a:moveTo>
                        <a:pt x="1587245" y="9905"/>
                      </a:moveTo>
                      <a:lnTo>
                        <a:pt x="1582673" y="4571"/>
                      </a:lnTo>
                      <a:lnTo>
                        <a:pt x="1582673" y="9905"/>
                      </a:lnTo>
                      <a:lnTo>
                        <a:pt x="1587245" y="9905"/>
                      </a:lnTo>
                      <a:close/>
                    </a:path>
                    <a:path w="1592579" h="356235">
                      <a:moveTo>
                        <a:pt x="1587245" y="345947"/>
                      </a:moveTo>
                      <a:lnTo>
                        <a:pt x="1587245" y="9905"/>
                      </a:lnTo>
                      <a:lnTo>
                        <a:pt x="1582673" y="9905"/>
                      </a:lnTo>
                      <a:lnTo>
                        <a:pt x="1582673" y="345947"/>
                      </a:lnTo>
                      <a:lnTo>
                        <a:pt x="1587245" y="345947"/>
                      </a:lnTo>
                      <a:close/>
                    </a:path>
                    <a:path w="1592579" h="356235">
                      <a:moveTo>
                        <a:pt x="1587245" y="355853"/>
                      </a:moveTo>
                      <a:lnTo>
                        <a:pt x="1587245" y="345947"/>
                      </a:lnTo>
                      <a:lnTo>
                        <a:pt x="1582673" y="350519"/>
                      </a:lnTo>
                      <a:lnTo>
                        <a:pt x="1582673" y="355853"/>
                      </a:lnTo>
                      <a:lnTo>
                        <a:pt x="1587245" y="3558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8" name="object 9">
                <a:extLst>
                  <a:ext uri="{FF2B5EF4-FFF2-40B4-BE49-F238E27FC236}">
                    <a16:creationId xmlns:a16="http://schemas.microsoft.com/office/drawing/2014/main" id="{27210101-BDDE-9194-B251-C7F76D2BE966}"/>
                  </a:ext>
                </a:extLst>
              </p:cNvPr>
              <p:cNvSpPr txBox="1"/>
              <p:nvPr/>
            </p:nvSpPr>
            <p:spPr>
              <a:xfrm>
                <a:off x="1917839" y="3384296"/>
                <a:ext cx="1583055" cy="26987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78765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600" b="1" spc="10" dirty="0">
                    <a:latin typeface="Microsoft YaHei UI"/>
                    <a:cs typeface="Microsoft YaHei UI"/>
                  </a:rPr>
                  <a:t>引入助记符</a:t>
                </a:r>
                <a:endParaRPr sz="1600">
                  <a:latin typeface="Microsoft YaHei UI"/>
                  <a:cs typeface="Microsoft YaHei UI"/>
                </a:endParaRPr>
              </a:p>
            </p:txBody>
          </p:sp>
          <p:sp>
            <p:nvSpPr>
              <p:cNvPr id="39" name="object 60">
                <a:extLst>
                  <a:ext uri="{FF2B5EF4-FFF2-40B4-BE49-F238E27FC236}">
                    <a16:creationId xmlns:a16="http://schemas.microsoft.com/office/drawing/2014/main" id="{A60B6883-8891-7440-461F-619F6CA1AF1D}"/>
                  </a:ext>
                </a:extLst>
              </p:cNvPr>
              <p:cNvSpPr txBox="1"/>
              <p:nvPr/>
            </p:nvSpPr>
            <p:spPr>
              <a:xfrm>
                <a:off x="1425073" y="3692115"/>
                <a:ext cx="1621155" cy="2387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5"/>
                  </a:spcBef>
                  <a:buFont typeface="Wingdings"/>
                  <a:buChar char=""/>
                  <a:tabLst>
                    <a:tab pos="184150" algn="l"/>
                  </a:tabLst>
                </a:pPr>
                <a:r>
                  <a:rPr sz="1400" b="1" spc="-5" dirty="0">
                    <a:solidFill>
                      <a:srgbClr val="2D84F4"/>
                    </a:solidFill>
                    <a:latin typeface="Microsoft YaHei UI"/>
                    <a:cs typeface="Microsoft YaHei UI"/>
                  </a:rPr>
                  <a:t>依赖于特定机器，</a:t>
                </a:r>
                <a:endParaRPr sz="1400">
                  <a:latin typeface="Microsoft YaHei UI"/>
                  <a:cs typeface="Microsoft YaHei UI"/>
                </a:endParaRPr>
              </a:p>
            </p:txBody>
          </p:sp>
          <p:sp>
            <p:nvSpPr>
              <p:cNvPr id="40" name="object 61">
                <a:extLst>
                  <a:ext uri="{FF2B5EF4-FFF2-40B4-BE49-F238E27FC236}">
                    <a16:creationId xmlns:a16="http://schemas.microsoft.com/office/drawing/2014/main" id="{CCCEA7F7-6EB1-2508-C9B3-E8AACF44380D}"/>
                  </a:ext>
                </a:extLst>
              </p:cNvPr>
              <p:cNvSpPr txBox="1"/>
              <p:nvPr/>
            </p:nvSpPr>
            <p:spPr>
              <a:xfrm>
                <a:off x="1596529" y="3905472"/>
                <a:ext cx="1449705" cy="2387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400" b="1" spc="-5" dirty="0">
                    <a:solidFill>
                      <a:srgbClr val="2D84F4"/>
                    </a:solidFill>
                    <a:latin typeface="Microsoft YaHei UI"/>
                    <a:cs typeface="Microsoft YaHei UI"/>
                  </a:rPr>
                  <a:t>非计算机专业人员</a:t>
                </a:r>
                <a:endParaRPr sz="1400">
                  <a:latin typeface="Microsoft YaHei UI"/>
                  <a:cs typeface="Microsoft YaHei UI"/>
                </a:endParaRPr>
              </a:p>
            </p:txBody>
          </p:sp>
          <p:sp>
            <p:nvSpPr>
              <p:cNvPr id="41" name="object 62">
                <a:extLst>
                  <a:ext uri="{FF2B5EF4-FFF2-40B4-BE49-F238E27FC236}">
                    <a16:creationId xmlns:a16="http://schemas.microsoft.com/office/drawing/2014/main" id="{F259CA70-63A9-B3BB-CB8A-80A7381EEE1C}"/>
                  </a:ext>
                </a:extLst>
              </p:cNvPr>
              <p:cNvSpPr txBox="1"/>
              <p:nvPr/>
            </p:nvSpPr>
            <p:spPr>
              <a:xfrm>
                <a:off x="1596529" y="4118829"/>
                <a:ext cx="917575" cy="2387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400" b="1" dirty="0">
                    <a:solidFill>
                      <a:srgbClr val="2D84F4"/>
                    </a:solidFill>
                    <a:latin typeface="Microsoft YaHei UI"/>
                    <a:cs typeface="Microsoft YaHei UI"/>
                  </a:rPr>
                  <a:t>使用受限制</a:t>
                </a:r>
                <a:endParaRPr sz="1400">
                  <a:latin typeface="Microsoft YaHei UI"/>
                  <a:cs typeface="Microsoft YaHei UI"/>
                </a:endParaRPr>
              </a:p>
            </p:txBody>
          </p:sp>
          <p:sp>
            <p:nvSpPr>
              <p:cNvPr id="42" name="object 63">
                <a:extLst>
                  <a:ext uri="{FF2B5EF4-FFF2-40B4-BE49-F238E27FC236}">
                    <a16:creationId xmlns:a16="http://schemas.microsoft.com/office/drawing/2014/main" id="{85672AA7-3F60-3120-BBA4-0F5CF526FD81}"/>
                  </a:ext>
                </a:extLst>
              </p:cNvPr>
              <p:cNvSpPr txBox="1"/>
              <p:nvPr/>
            </p:nvSpPr>
            <p:spPr>
              <a:xfrm>
                <a:off x="1425073" y="4396192"/>
                <a:ext cx="1621155" cy="2387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84150" indent="-171450">
                  <a:lnSpc>
                    <a:spcPct val="100000"/>
                  </a:lnSpc>
                  <a:spcBef>
                    <a:spcPts val="95"/>
                  </a:spcBef>
                  <a:buFont typeface="Wingdings"/>
                  <a:buChar char=""/>
                  <a:tabLst>
                    <a:tab pos="184150" algn="l"/>
                  </a:tabLst>
                </a:pPr>
                <a:r>
                  <a:rPr sz="1400" b="1" spc="-5" dirty="0">
                    <a:solidFill>
                      <a:srgbClr val="2D84F4"/>
                    </a:solidFill>
                    <a:latin typeface="Microsoft YaHei UI"/>
                    <a:cs typeface="Microsoft YaHei UI"/>
                  </a:rPr>
                  <a:t>编写效率依然很低</a:t>
                </a:r>
                <a:endParaRPr sz="1400">
                  <a:latin typeface="Microsoft YaHei UI"/>
                  <a:cs typeface="Microsoft YaHei UI"/>
                </a:endParaRPr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0DE9402-5F3D-8BC2-8BAA-5FF189452A02}"/>
              </a:ext>
            </a:extLst>
          </p:cNvPr>
          <p:cNvGrpSpPr/>
          <p:nvPr/>
        </p:nvGrpSpPr>
        <p:grpSpPr>
          <a:xfrm>
            <a:off x="668241" y="1340168"/>
            <a:ext cx="2450401" cy="1216838"/>
            <a:chOff x="381000" y="2071277"/>
            <a:chExt cx="2450401" cy="1216838"/>
          </a:xfrm>
        </p:grpSpPr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675036C8-DCA6-D205-71D1-9C93F7AC8467}"/>
                </a:ext>
              </a:extLst>
            </p:cNvPr>
            <p:cNvSpPr/>
            <p:nvPr/>
          </p:nvSpPr>
          <p:spPr>
            <a:xfrm>
              <a:off x="2435796" y="2180035"/>
              <a:ext cx="395605" cy="590550"/>
            </a:xfrm>
            <a:custGeom>
              <a:avLst/>
              <a:gdLst/>
              <a:ahLst/>
              <a:cxnLst/>
              <a:rect l="l" t="t" r="r" b="b"/>
              <a:pathLst>
                <a:path w="395604" h="590550">
                  <a:moveTo>
                    <a:pt x="395478" y="586740"/>
                  </a:moveTo>
                  <a:lnTo>
                    <a:pt x="150876" y="0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143256" y="9905"/>
                  </a:lnTo>
                  <a:lnTo>
                    <a:pt x="143256" y="6857"/>
                  </a:lnTo>
                  <a:lnTo>
                    <a:pt x="147828" y="9905"/>
                  </a:lnTo>
                  <a:lnTo>
                    <a:pt x="147828" y="17802"/>
                  </a:lnTo>
                  <a:lnTo>
                    <a:pt x="387096" y="590550"/>
                  </a:lnTo>
                  <a:lnTo>
                    <a:pt x="395478" y="586740"/>
                  </a:lnTo>
                  <a:close/>
                </a:path>
                <a:path w="395604" h="590550">
                  <a:moveTo>
                    <a:pt x="147828" y="9905"/>
                  </a:moveTo>
                  <a:lnTo>
                    <a:pt x="143256" y="6857"/>
                  </a:lnTo>
                  <a:lnTo>
                    <a:pt x="144529" y="9906"/>
                  </a:lnTo>
                  <a:lnTo>
                    <a:pt x="147828" y="9905"/>
                  </a:lnTo>
                  <a:close/>
                </a:path>
                <a:path w="395604" h="590550">
                  <a:moveTo>
                    <a:pt x="144529" y="9905"/>
                  </a:moveTo>
                  <a:lnTo>
                    <a:pt x="143256" y="6857"/>
                  </a:lnTo>
                  <a:lnTo>
                    <a:pt x="143256" y="9905"/>
                  </a:lnTo>
                  <a:lnTo>
                    <a:pt x="144529" y="9905"/>
                  </a:lnTo>
                  <a:close/>
                </a:path>
                <a:path w="395604" h="590550">
                  <a:moveTo>
                    <a:pt x="147828" y="17802"/>
                  </a:moveTo>
                  <a:lnTo>
                    <a:pt x="147828" y="9905"/>
                  </a:lnTo>
                  <a:lnTo>
                    <a:pt x="144529" y="9905"/>
                  </a:lnTo>
                  <a:lnTo>
                    <a:pt x="147828" y="178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7">
              <a:extLst>
                <a:ext uri="{FF2B5EF4-FFF2-40B4-BE49-F238E27FC236}">
                  <a16:creationId xmlns:a16="http://schemas.microsoft.com/office/drawing/2014/main" id="{D55E8B2A-A281-DA66-8561-96DC13FD789C}"/>
                </a:ext>
              </a:extLst>
            </p:cNvPr>
            <p:cNvSpPr txBox="1"/>
            <p:nvPr/>
          </p:nvSpPr>
          <p:spPr>
            <a:xfrm>
              <a:off x="381000" y="2494631"/>
              <a:ext cx="162115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84150" indent="-171450">
                <a:lnSpc>
                  <a:spcPct val="100000"/>
                </a:lnSpc>
                <a:spcBef>
                  <a:spcPts val="95"/>
                </a:spcBef>
                <a:buFont typeface="Wingdings"/>
                <a:buChar char=""/>
                <a:tabLst>
                  <a:tab pos="184150" algn="l"/>
                </a:tabLst>
              </a:pPr>
              <a:r>
                <a:rPr sz="1400" b="1" spc="-5" dirty="0">
                  <a:solidFill>
                    <a:srgbClr val="2D84F4"/>
                  </a:solidFill>
                  <a:latin typeface="Microsoft YaHei UI"/>
                  <a:cs typeface="Microsoft YaHei UI"/>
                </a:rPr>
                <a:t>接近人类表达习惯</a:t>
              </a:r>
              <a:endParaRPr sz="1400">
                <a:latin typeface="Microsoft YaHei UI"/>
                <a:cs typeface="Microsoft YaHei UI"/>
              </a:endParaRPr>
            </a:p>
          </p:txBody>
        </p:sp>
        <p:sp>
          <p:nvSpPr>
            <p:cNvPr id="28" name="object 48">
              <a:extLst>
                <a:ext uri="{FF2B5EF4-FFF2-40B4-BE49-F238E27FC236}">
                  <a16:creationId xmlns:a16="http://schemas.microsoft.com/office/drawing/2014/main" id="{DA0D5842-AE13-568D-EE99-AF64B1A8B32F}"/>
                </a:ext>
              </a:extLst>
            </p:cNvPr>
            <p:cNvSpPr txBox="1"/>
            <p:nvPr/>
          </p:nvSpPr>
          <p:spPr>
            <a:xfrm>
              <a:off x="381000" y="2771993"/>
              <a:ext cx="162115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84150" indent="-171450">
                <a:lnSpc>
                  <a:spcPct val="100000"/>
                </a:lnSpc>
                <a:spcBef>
                  <a:spcPts val="95"/>
                </a:spcBef>
                <a:buFont typeface="Wingdings"/>
                <a:buChar char=""/>
                <a:tabLst>
                  <a:tab pos="184150" algn="l"/>
                </a:tabLst>
              </a:pPr>
              <a:r>
                <a:rPr sz="1400" b="1" spc="-5" dirty="0">
                  <a:solidFill>
                    <a:srgbClr val="2D84F4"/>
                  </a:solidFill>
                  <a:latin typeface="Microsoft YaHei UI"/>
                  <a:cs typeface="Microsoft YaHei UI"/>
                </a:rPr>
                <a:t>不依赖于特定机器</a:t>
              </a:r>
              <a:endParaRPr sz="1400">
                <a:latin typeface="Microsoft YaHei UI"/>
                <a:cs typeface="Microsoft YaHei UI"/>
              </a:endParaRPr>
            </a:p>
          </p:txBody>
        </p:sp>
        <p:sp>
          <p:nvSpPr>
            <p:cNvPr id="29" name="object 49">
              <a:extLst>
                <a:ext uri="{FF2B5EF4-FFF2-40B4-BE49-F238E27FC236}">
                  <a16:creationId xmlns:a16="http://schemas.microsoft.com/office/drawing/2014/main" id="{F796D5FF-1525-0531-203C-7D2B69E38E6D}"/>
                </a:ext>
              </a:extLst>
            </p:cNvPr>
            <p:cNvSpPr txBox="1"/>
            <p:nvPr/>
          </p:nvSpPr>
          <p:spPr>
            <a:xfrm>
              <a:off x="381000" y="3049355"/>
              <a:ext cx="1089025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84150" indent="-171450">
                <a:lnSpc>
                  <a:spcPct val="100000"/>
                </a:lnSpc>
                <a:spcBef>
                  <a:spcPts val="95"/>
                </a:spcBef>
                <a:buFont typeface="Wingdings"/>
                <a:buChar char=""/>
                <a:tabLst>
                  <a:tab pos="184150" algn="l"/>
                </a:tabLst>
              </a:pPr>
              <a:r>
                <a:rPr sz="1400" b="1" dirty="0">
                  <a:solidFill>
                    <a:srgbClr val="2D84F4"/>
                  </a:solidFill>
                  <a:latin typeface="Microsoft YaHei UI"/>
                  <a:cs typeface="Microsoft YaHei UI"/>
                </a:rPr>
                <a:t>编写效率高</a:t>
              </a:r>
              <a:endParaRPr sz="1400">
                <a:latin typeface="Microsoft YaHei UI"/>
                <a:cs typeface="Microsoft YaHei UI"/>
              </a:endParaRPr>
            </a:p>
          </p:txBody>
        </p:sp>
        <p:sp>
          <p:nvSpPr>
            <p:cNvPr id="32" name="object 51">
              <a:extLst>
                <a:ext uri="{FF2B5EF4-FFF2-40B4-BE49-F238E27FC236}">
                  <a16:creationId xmlns:a16="http://schemas.microsoft.com/office/drawing/2014/main" id="{15A0B42A-9892-D3E5-7942-60EE5D02F741}"/>
                </a:ext>
              </a:extLst>
            </p:cNvPr>
            <p:cNvSpPr/>
            <p:nvPr/>
          </p:nvSpPr>
          <p:spPr>
            <a:xfrm>
              <a:off x="409708" y="2071277"/>
              <a:ext cx="2032000" cy="376872"/>
            </a:xfrm>
            <a:custGeom>
              <a:avLst/>
              <a:gdLst/>
              <a:ahLst/>
              <a:cxnLst/>
              <a:rect l="l" t="t" r="r" b="b"/>
              <a:pathLst>
                <a:path w="2032000" h="574039">
                  <a:moveTo>
                    <a:pt x="2031492" y="573785"/>
                  </a:moveTo>
                  <a:lnTo>
                    <a:pt x="2031492" y="0"/>
                  </a:lnTo>
                  <a:lnTo>
                    <a:pt x="0" y="0"/>
                  </a:lnTo>
                  <a:lnTo>
                    <a:pt x="0" y="573786"/>
                  </a:lnTo>
                  <a:lnTo>
                    <a:pt x="2031492" y="573785"/>
                  </a:lnTo>
                  <a:close/>
                </a:path>
              </a:pathLst>
            </a:custGeom>
            <a:solidFill>
              <a:srgbClr val="F9D98C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53">
              <a:extLst>
                <a:ext uri="{FF2B5EF4-FFF2-40B4-BE49-F238E27FC236}">
                  <a16:creationId xmlns:a16="http://schemas.microsoft.com/office/drawing/2014/main" id="{3EC0E5B0-F602-9CA6-7F40-2F7FAD274930}"/>
                </a:ext>
              </a:extLst>
            </p:cNvPr>
            <p:cNvSpPr txBox="1"/>
            <p:nvPr/>
          </p:nvSpPr>
          <p:spPr>
            <a:xfrm>
              <a:off x="381244" y="2139339"/>
              <a:ext cx="203200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3345" marR="86360" indent="1016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10" dirty="0" err="1">
                  <a:latin typeface="Microsoft YaHei UI"/>
                  <a:cs typeface="Microsoft YaHei UI"/>
                </a:rPr>
                <a:t>类似于数学语言</a:t>
              </a:r>
              <a:endParaRPr sz="1600" dirty="0">
                <a:latin typeface="Microsoft YaHei UI"/>
                <a:cs typeface="Microsoft YaHei UI"/>
              </a:endParaRPr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4085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编译器的作用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696CBE1-CF07-0544-1A6B-2916D5331A5E}"/>
              </a:ext>
            </a:extLst>
          </p:cNvPr>
          <p:cNvSpPr txBox="1"/>
          <p:nvPr/>
        </p:nvSpPr>
        <p:spPr>
          <a:xfrm>
            <a:off x="2741295" y="5346858"/>
            <a:ext cx="5869305" cy="552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95"/>
              </a:spcBef>
            </a:pPr>
            <a:r>
              <a:rPr sz="2000" b="1" spc="-5" dirty="0">
                <a:latin typeface="Microsoft YaHei UI"/>
                <a:cs typeface="Microsoft YaHei UI"/>
              </a:rPr>
              <a:t>编译：将</a:t>
            </a:r>
            <a:r>
              <a:rPr sz="2000" b="1" u="heavy" spc="-5" dirty="0">
                <a:uFill>
                  <a:solidFill>
                    <a:srgbClr val="FF0000"/>
                  </a:solidFill>
                </a:uFill>
                <a:latin typeface="Microsoft YaHei UI"/>
                <a:cs typeface="Microsoft YaHei UI"/>
              </a:rPr>
              <a:t>高级语言</a:t>
            </a:r>
            <a:r>
              <a:rPr sz="2000" b="1" spc="-5" dirty="0">
                <a:latin typeface="Microsoft YaHei UI"/>
                <a:cs typeface="Microsoft YaHei UI"/>
              </a:rPr>
              <a:t>翻译成汇</a:t>
            </a:r>
            <a:r>
              <a:rPr sz="2000" b="1" u="heavy" spc="-5" dirty="0">
                <a:uFill>
                  <a:solidFill>
                    <a:srgbClr val="FF0000"/>
                  </a:solidFill>
                </a:uFill>
                <a:latin typeface="Microsoft YaHei UI"/>
                <a:cs typeface="Microsoft YaHei UI"/>
              </a:rPr>
              <a:t>编语言或机器语言</a:t>
            </a:r>
            <a:r>
              <a:rPr sz="2000" b="1" spc="-5" dirty="0">
                <a:latin typeface="Microsoft YaHei UI"/>
                <a:cs typeface="Microsoft YaHei UI"/>
              </a:rPr>
              <a:t>的过程</a:t>
            </a:r>
            <a:endParaRPr sz="2000">
              <a:latin typeface="Microsoft YaHei UI"/>
              <a:cs typeface="Microsoft YaHei UI"/>
            </a:endParaRPr>
          </a:p>
          <a:p>
            <a:pPr marR="374015" algn="ctr">
              <a:lnSpc>
                <a:spcPts val="1835"/>
              </a:lnSpc>
              <a:tabLst>
                <a:tab pos="2303780" algn="l"/>
              </a:tabLst>
            </a:pPr>
            <a:r>
              <a:rPr sz="1600" b="1" spc="5" dirty="0">
                <a:solidFill>
                  <a:srgbClr val="FF0000"/>
                </a:solidFill>
                <a:latin typeface="Microsoft YaHei UI"/>
                <a:cs typeface="Microsoft YaHei UI"/>
              </a:rPr>
              <a:t>源语</a:t>
            </a:r>
            <a:r>
              <a:rPr sz="1600" b="1" dirty="0">
                <a:solidFill>
                  <a:srgbClr val="FF0000"/>
                </a:solidFill>
                <a:latin typeface="Microsoft YaHei UI"/>
                <a:cs typeface="Microsoft YaHei UI"/>
              </a:rPr>
              <a:t>言	</a:t>
            </a:r>
            <a:r>
              <a:rPr sz="1600" b="1" spc="5" dirty="0">
                <a:solidFill>
                  <a:srgbClr val="FF0000"/>
                </a:solidFill>
                <a:latin typeface="Microsoft YaHei UI"/>
                <a:cs typeface="Microsoft YaHei UI"/>
              </a:rPr>
              <a:t>目标</a:t>
            </a:r>
            <a:r>
              <a:rPr sz="1400" b="1" dirty="0">
                <a:solidFill>
                  <a:srgbClr val="FF0000"/>
                </a:solidFill>
                <a:latin typeface="Microsoft YaHei UI"/>
                <a:cs typeface="Microsoft YaHei UI"/>
              </a:rPr>
              <a:t>语言</a:t>
            </a:r>
            <a:endParaRPr sz="1400">
              <a:latin typeface="Microsoft YaHei UI"/>
              <a:cs typeface="Microsoft YaHei UI"/>
            </a:endParaRPr>
          </a:p>
        </p:txBody>
      </p:sp>
      <p:grpSp>
        <p:nvGrpSpPr>
          <p:cNvPr id="4" name="object 7">
            <a:extLst>
              <a:ext uri="{FF2B5EF4-FFF2-40B4-BE49-F238E27FC236}">
                <a16:creationId xmlns:a16="http://schemas.microsoft.com/office/drawing/2014/main" id="{86F5FCC8-CBB6-FE94-1350-CE6EAB876DA8}"/>
              </a:ext>
            </a:extLst>
          </p:cNvPr>
          <p:cNvGrpSpPr/>
          <p:nvPr/>
        </p:nvGrpSpPr>
        <p:grpSpPr>
          <a:xfrm>
            <a:off x="2776695" y="4265325"/>
            <a:ext cx="1941195" cy="627380"/>
            <a:chOff x="3124847" y="5084826"/>
            <a:chExt cx="1941195" cy="627380"/>
          </a:xfrm>
        </p:grpSpPr>
        <p:sp>
          <p:nvSpPr>
            <p:cNvPr id="5" name="object 8">
              <a:extLst>
                <a:ext uri="{FF2B5EF4-FFF2-40B4-BE49-F238E27FC236}">
                  <a16:creationId xmlns:a16="http://schemas.microsoft.com/office/drawing/2014/main" id="{779AC6CA-8B2F-87D0-E387-CC1323AFD230}"/>
                </a:ext>
              </a:extLst>
            </p:cNvPr>
            <p:cNvSpPr/>
            <p:nvPr/>
          </p:nvSpPr>
          <p:spPr>
            <a:xfrm>
              <a:off x="3129419" y="5089398"/>
              <a:ext cx="1931670" cy="618490"/>
            </a:xfrm>
            <a:custGeom>
              <a:avLst/>
              <a:gdLst/>
              <a:ahLst/>
              <a:cxnLst/>
              <a:rect l="l" t="t" r="r" b="b"/>
              <a:pathLst>
                <a:path w="1931670" h="618489">
                  <a:moveTo>
                    <a:pt x="1931669" y="617981"/>
                  </a:moveTo>
                  <a:lnTo>
                    <a:pt x="1931669" y="0"/>
                  </a:lnTo>
                  <a:lnTo>
                    <a:pt x="0" y="0"/>
                  </a:lnTo>
                  <a:lnTo>
                    <a:pt x="0" y="617981"/>
                  </a:lnTo>
                  <a:lnTo>
                    <a:pt x="1931669" y="617981"/>
                  </a:lnTo>
                  <a:close/>
                </a:path>
              </a:pathLst>
            </a:custGeom>
            <a:solidFill>
              <a:srgbClr val="B5C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E1619D59-0E4F-39F6-707B-E0C08E4F1832}"/>
                </a:ext>
              </a:extLst>
            </p:cNvPr>
            <p:cNvSpPr/>
            <p:nvPr/>
          </p:nvSpPr>
          <p:spPr>
            <a:xfrm>
              <a:off x="3124847" y="5084826"/>
              <a:ext cx="1941195" cy="627380"/>
            </a:xfrm>
            <a:custGeom>
              <a:avLst/>
              <a:gdLst/>
              <a:ahLst/>
              <a:cxnLst/>
              <a:rect l="l" t="t" r="r" b="b"/>
              <a:pathLst>
                <a:path w="1941195" h="627379">
                  <a:moveTo>
                    <a:pt x="1940813" y="627126"/>
                  </a:moveTo>
                  <a:lnTo>
                    <a:pt x="1940813" y="0"/>
                  </a:lnTo>
                  <a:lnTo>
                    <a:pt x="0" y="0"/>
                  </a:lnTo>
                  <a:lnTo>
                    <a:pt x="0" y="627126"/>
                  </a:lnTo>
                  <a:lnTo>
                    <a:pt x="4572" y="627126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6" y="9144"/>
                  </a:lnTo>
                  <a:lnTo>
                    <a:pt x="1930908" y="9144"/>
                  </a:lnTo>
                  <a:lnTo>
                    <a:pt x="1930908" y="4572"/>
                  </a:lnTo>
                  <a:lnTo>
                    <a:pt x="1936242" y="9144"/>
                  </a:lnTo>
                  <a:lnTo>
                    <a:pt x="1936242" y="627126"/>
                  </a:lnTo>
                  <a:lnTo>
                    <a:pt x="1940813" y="627126"/>
                  </a:lnTo>
                  <a:close/>
                </a:path>
                <a:path w="1941195" h="627379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1941195" h="627379">
                  <a:moveTo>
                    <a:pt x="9906" y="617220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617220"/>
                  </a:lnTo>
                  <a:lnTo>
                    <a:pt x="9906" y="617220"/>
                  </a:lnTo>
                  <a:close/>
                </a:path>
                <a:path w="1941195" h="627379">
                  <a:moveTo>
                    <a:pt x="1936242" y="617220"/>
                  </a:moveTo>
                  <a:lnTo>
                    <a:pt x="4572" y="617220"/>
                  </a:lnTo>
                  <a:lnTo>
                    <a:pt x="9906" y="622553"/>
                  </a:lnTo>
                  <a:lnTo>
                    <a:pt x="9906" y="627126"/>
                  </a:lnTo>
                  <a:lnTo>
                    <a:pt x="1930908" y="627126"/>
                  </a:lnTo>
                  <a:lnTo>
                    <a:pt x="1930908" y="622553"/>
                  </a:lnTo>
                  <a:lnTo>
                    <a:pt x="1936242" y="617220"/>
                  </a:lnTo>
                  <a:close/>
                </a:path>
                <a:path w="1941195" h="627379">
                  <a:moveTo>
                    <a:pt x="9906" y="627126"/>
                  </a:moveTo>
                  <a:lnTo>
                    <a:pt x="9906" y="622553"/>
                  </a:lnTo>
                  <a:lnTo>
                    <a:pt x="4572" y="617220"/>
                  </a:lnTo>
                  <a:lnTo>
                    <a:pt x="4572" y="627126"/>
                  </a:lnTo>
                  <a:lnTo>
                    <a:pt x="9906" y="627126"/>
                  </a:lnTo>
                  <a:close/>
                </a:path>
                <a:path w="1941195" h="627379">
                  <a:moveTo>
                    <a:pt x="1936242" y="9144"/>
                  </a:moveTo>
                  <a:lnTo>
                    <a:pt x="1930908" y="4572"/>
                  </a:lnTo>
                  <a:lnTo>
                    <a:pt x="1930908" y="9144"/>
                  </a:lnTo>
                  <a:lnTo>
                    <a:pt x="1936242" y="9144"/>
                  </a:lnTo>
                  <a:close/>
                </a:path>
                <a:path w="1941195" h="627379">
                  <a:moveTo>
                    <a:pt x="1936242" y="617220"/>
                  </a:moveTo>
                  <a:lnTo>
                    <a:pt x="1936242" y="9144"/>
                  </a:lnTo>
                  <a:lnTo>
                    <a:pt x="1930908" y="9144"/>
                  </a:lnTo>
                  <a:lnTo>
                    <a:pt x="1930908" y="617220"/>
                  </a:lnTo>
                  <a:lnTo>
                    <a:pt x="1936242" y="617220"/>
                  </a:lnTo>
                  <a:close/>
                </a:path>
                <a:path w="1941195" h="627379">
                  <a:moveTo>
                    <a:pt x="1936242" y="627126"/>
                  </a:moveTo>
                  <a:lnTo>
                    <a:pt x="1936242" y="617220"/>
                  </a:lnTo>
                  <a:lnTo>
                    <a:pt x="1930908" y="622553"/>
                  </a:lnTo>
                  <a:lnTo>
                    <a:pt x="1930908" y="627126"/>
                  </a:lnTo>
                  <a:lnTo>
                    <a:pt x="1936242" y="627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30C32590-B9CC-9B0A-0F62-456351F5BDBC}"/>
              </a:ext>
            </a:extLst>
          </p:cNvPr>
          <p:cNvSpPr txBox="1"/>
          <p:nvPr/>
        </p:nvSpPr>
        <p:spPr>
          <a:xfrm>
            <a:off x="2781267" y="4269896"/>
            <a:ext cx="1931670" cy="6184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ts val="2395"/>
              </a:lnSpc>
              <a:spcBef>
                <a:spcPts val="345"/>
              </a:spcBef>
            </a:pPr>
            <a:r>
              <a:rPr sz="2000" b="1" spc="5" dirty="0">
                <a:latin typeface="Microsoft YaHei UI"/>
                <a:cs typeface="Microsoft YaHei UI"/>
              </a:rPr>
              <a:t>机器语言</a:t>
            </a:r>
            <a:endParaRPr sz="2000">
              <a:latin typeface="Microsoft YaHei UI"/>
              <a:cs typeface="Microsoft YaHei UI"/>
            </a:endParaRPr>
          </a:p>
          <a:p>
            <a:pPr algn="ctr">
              <a:lnSpc>
                <a:spcPts val="1675"/>
              </a:lnSpc>
            </a:pPr>
            <a:r>
              <a:rPr sz="1400" b="1" spc="-5" dirty="0">
                <a:latin typeface="Times New Roman"/>
                <a:cs typeface="Times New Roman"/>
              </a:rPr>
              <a:t>(Machine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Language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1">
            <a:extLst>
              <a:ext uri="{FF2B5EF4-FFF2-40B4-BE49-F238E27FC236}">
                <a16:creationId xmlns:a16="http://schemas.microsoft.com/office/drawing/2014/main" id="{0D6AC7AE-5D8B-912A-A9C5-C1A5309778BA}"/>
              </a:ext>
            </a:extLst>
          </p:cNvPr>
          <p:cNvGrpSpPr/>
          <p:nvPr/>
        </p:nvGrpSpPr>
        <p:grpSpPr>
          <a:xfrm>
            <a:off x="2776695" y="2908202"/>
            <a:ext cx="1941195" cy="626745"/>
            <a:chOff x="3124847" y="3727703"/>
            <a:chExt cx="1941195" cy="62674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42DE85C3-AD9E-4754-18BC-F09483457A2F}"/>
                </a:ext>
              </a:extLst>
            </p:cNvPr>
            <p:cNvSpPr/>
            <p:nvPr/>
          </p:nvSpPr>
          <p:spPr>
            <a:xfrm>
              <a:off x="3129419" y="3732275"/>
              <a:ext cx="1931670" cy="617220"/>
            </a:xfrm>
            <a:custGeom>
              <a:avLst/>
              <a:gdLst/>
              <a:ahLst/>
              <a:cxnLst/>
              <a:rect l="l" t="t" r="r" b="b"/>
              <a:pathLst>
                <a:path w="1931670" h="617220">
                  <a:moveTo>
                    <a:pt x="1931669" y="617220"/>
                  </a:moveTo>
                  <a:lnTo>
                    <a:pt x="1931669" y="0"/>
                  </a:lnTo>
                  <a:lnTo>
                    <a:pt x="0" y="0"/>
                  </a:lnTo>
                  <a:lnTo>
                    <a:pt x="0" y="617220"/>
                  </a:lnTo>
                  <a:lnTo>
                    <a:pt x="1931669" y="617220"/>
                  </a:lnTo>
                  <a:close/>
                </a:path>
              </a:pathLst>
            </a:custGeom>
            <a:solidFill>
              <a:srgbClr val="B5C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8004D3B-2769-6F09-2BEB-5C9635E18A42}"/>
                </a:ext>
              </a:extLst>
            </p:cNvPr>
            <p:cNvSpPr/>
            <p:nvPr/>
          </p:nvSpPr>
          <p:spPr>
            <a:xfrm>
              <a:off x="3124847" y="3727703"/>
              <a:ext cx="1941195" cy="626745"/>
            </a:xfrm>
            <a:custGeom>
              <a:avLst/>
              <a:gdLst/>
              <a:ahLst/>
              <a:cxnLst/>
              <a:rect l="l" t="t" r="r" b="b"/>
              <a:pathLst>
                <a:path w="1941195" h="626745">
                  <a:moveTo>
                    <a:pt x="1940813" y="626363"/>
                  </a:moveTo>
                  <a:lnTo>
                    <a:pt x="1940813" y="0"/>
                  </a:lnTo>
                  <a:lnTo>
                    <a:pt x="0" y="0"/>
                  </a:lnTo>
                  <a:lnTo>
                    <a:pt x="0" y="626363"/>
                  </a:lnTo>
                  <a:lnTo>
                    <a:pt x="4572" y="626363"/>
                  </a:lnTo>
                  <a:lnTo>
                    <a:pt x="4572" y="9144"/>
                  </a:lnTo>
                  <a:lnTo>
                    <a:pt x="9906" y="4572"/>
                  </a:lnTo>
                  <a:lnTo>
                    <a:pt x="9906" y="9144"/>
                  </a:lnTo>
                  <a:lnTo>
                    <a:pt x="1930908" y="9144"/>
                  </a:lnTo>
                  <a:lnTo>
                    <a:pt x="1930908" y="4572"/>
                  </a:lnTo>
                  <a:lnTo>
                    <a:pt x="1936242" y="9144"/>
                  </a:lnTo>
                  <a:lnTo>
                    <a:pt x="1936242" y="626363"/>
                  </a:lnTo>
                  <a:lnTo>
                    <a:pt x="1940813" y="626363"/>
                  </a:lnTo>
                  <a:close/>
                </a:path>
                <a:path w="1941195" h="626745">
                  <a:moveTo>
                    <a:pt x="9906" y="9144"/>
                  </a:moveTo>
                  <a:lnTo>
                    <a:pt x="9906" y="4572"/>
                  </a:lnTo>
                  <a:lnTo>
                    <a:pt x="4572" y="9144"/>
                  </a:lnTo>
                  <a:lnTo>
                    <a:pt x="9906" y="9144"/>
                  </a:lnTo>
                  <a:close/>
                </a:path>
                <a:path w="1941195" h="626745">
                  <a:moveTo>
                    <a:pt x="9906" y="617220"/>
                  </a:moveTo>
                  <a:lnTo>
                    <a:pt x="9906" y="9144"/>
                  </a:lnTo>
                  <a:lnTo>
                    <a:pt x="4572" y="9144"/>
                  </a:lnTo>
                  <a:lnTo>
                    <a:pt x="4572" y="617220"/>
                  </a:lnTo>
                  <a:lnTo>
                    <a:pt x="9906" y="617220"/>
                  </a:lnTo>
                  <a:close/>
                </a:path>
                <a:path w="1941195" h="626745">
                  <a:moveTo>
                    <a:pt x="1936242" y="617220"/>
                  </a:moveTo>
                  <a:lnTo>
                    <a:pt x="4572" y="617220"/>
                  </a:lnTo>
                  <a:lnTo>
                    <a:pt x="9906" y="621792"/>
                  </a:lnTo>
                  <a:lnTo>
                    <a:pt x="9906" y="626363"/>
                  </a:lnTo>
                  <a:lnTo>
                    <a:pt x="1930908" y="626363"/>
                  </a:lnTo>
                  <a:lnTo>
                    <a:pt x="1930908" y="621792"/>
                  </a:lnTo>
                  <a:lnTo>
                    <a:pt x="1936242" y="617220"/>
                  </a:lnTo>
                  <a:close/>
                </a:path>
                <a:path w="1941195" h="626745">
                  <a:moveTo>
                    <a:pt x="9906" y="626363"/>
                  </a:moveTo>
                  <a:lnTo>
                    <a:pt x="9906" y="621792"/>
                  </a:lnTo>
                  <a:lnTo>
                    <a:pt x="4572" y="617220"/>
                  </a:lnTo>
                  <a:lnTo>
                    <a:pt x="4572" y="626363"/>
                  </a:lnTo>
                  <a:lnTo>
                    <a:pt x="9906" y="626363"/>
                  </a:lnTo>
                  <a:close/>
                </a:path>
                <a:path w="1941195" h="626745">
                  <a:moveTo>
                    <a:pt x="1936242" y="9144"/>
                  </a:moveTo>
                  <a:lnTo>
                    <a:pt x="1930908" y="4572"/>
                  </a:lnTo>
                  <a:lnTo>
                    <a:pt x="1930908" y="9144"/>
                  </a:lnTo>
                  <a:lnTo>
                    <a:pt x="1936242" y="9144"/>
                  </a:lnTo>
                  <a:close/>
                </a:path>
                <a:path w="1941195" h="626745">
                  <a:moveTo>
                    <a:pt x="1936242" y="617220"/>
                  </a:moveTo>
                  <a:lnTo>
                    <a:pt x="1936242" y="9144"/>
                  </a:lnTo>
                  <a:lnTo>
                    <a:pt x="1930908" y="9144"/>
                  </a:lnTo>
                  <a:lnTo>
                    <a:pt x="1930908" y="617220"/>
                  </a:lnTo>
                  <a:lnTo>
                    <a:pt x="1936242" y="617220"/>
                  </a:lnTo>
                  <a:close/>
                </a:path>
                <a:path w="1941195" h="626745">
                  <a:moveTo>
                    <a:pt x="1936242" y="626363"/>
                  </a:moveTo>
                  <a:lnTo>
                    <a:pt x="1936242" y="617220"/>
                  </a:lnTo>
                  <a:lnTo>
                    <a:pt x="1930908" y="621792"/>
                  </a:lnTo>
                  <a:lnTo>
                    <a:pt x="1930908" y="626363"/>
                  </a:lnTo>
                  <a:lnTo>
                    <a:pt x="1936242" y="626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AC301731-C173-1E7A-46D2-E5AADE42C100}"/>
              </a:ext>
            </a:extLst>
          </p:cNvPr>
          <p:cNvSpPr txBox="1"/>
          <p:nvPr/>
        </p:nvSpPr>
        <p:spPr>
          <a:xfrm>
            <a:off x="2781267" y="2912775"/>
            <a:ext cx="1931670" cy="6172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21640">
              <a:lnSpc>
                <a:spcPts val="2395"/>
              </a:lnSpc>
              <a:spcBef>
                <a:spcPts val="345"/>
              </a:spcBef>
            </a:pPr>
            <a:r>
              <a:rPr sz="2000" b="1" spc="5" dirty="0">
                <a:latin typeface="Microsoft YaHei UI"/>
                <a:cs typeface="Microsoft YaHei UI"/>
              </a:rPr>
              <a:t>汇编语言</a:t>
            </a:r>
            <a:endParaRPr sz="2000">
              <a:latin typeface="Microsoft YaHei UI"/>
              <a:cs typeface="Microsoft YaHei UI"/>
            </a:endParaRPr>
          </a:p>
          <a:p>
            <a:pPr marL="120014">
              <a:lnSpc>
                <a:spcPts val="1675"/>
              </a:lnSpc>
            </a:pPr>
            <a:r>
              <a:rPr sz="1400" b="1" spc="-5" dirty="0">
                <a:latin typeface="Times New Roman"/>
                <a:cs typeface="Times New Roman"/>
              </a:rPr>
              <a:t>(Assembly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Language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>
            <a:extLst>
              <a:ext uri="{FF2B5EF4-FFF2-40B4-BE49-F238E27FC236}">
                <a16:creationId xmlns:a16="http://schemas.microsoft.com/office/drawing/2014/main" id="{5697F899-BFA7-2B5E-F718-A4E4EA33CF31}"/>
              </a:ext>
            </a:extLst>
          </p:cNvPr>
          <p:cNvGrpSpPr/>
          <p:nvPr/>
        </p:nvGrpSpPr>
        <p:grpSpPr>
          <a:xfrm>
            <a:off x="2776695" y="1684431"/>
            <a:ext cx="1913889" cy="635635"/>
            <a:chOff x="3124847" y="2503932"/>
            <a:chExt cx="1913889" cy="635635"/>
          </a:xfrm>
        </p:grpSpPr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394366DC-B652-A108-A44E-0A1DE88AAD5E}"/>
                </a:ext>
              </a:extLst>
            </p:cNvPr>
            <p:cNvSpPr/>
            <p:nvPr/>
          </p:nvSpPr>
          <p:spPr>
            <a:xfrm>
              <a:off x="3129419" y="2508504"/>
              <a:ext cx="1904364" cy="626745"/>
            </a:xfrm>
            <a:custGeom>
              <a:avLst/>
              <a:gdLst/>
              <a:ahLst/>
              <a:cxnLst/>
              <a:rect l="l" t="t" r="r" b="b"/>
              <a:pathLst>
                <a:path w="1904364" h="626744">
                  <a:moveTo>
                    <a:pt x="1904238" y="626363"/>
                  </a:moveTo>
                  <a:lnTo>
                    <a:pt x="1904238" y="0"/>
                  </a:lnTo>
                  <a:lnTo>
                    <a:pt x="0" y="0"/>
                  </a:lnTo>
                  <a:lnTo>
                    <a:pt x="0" y="626363"/>
                  </a:lnTo>
                  <a:lnTo>
                    <a:pt x="1904238" y="626363"/>
                  </a:lnTo>
                  <a:close/>
                </a:path>
              </a:pathLst>
            </a:custGeom>
            <a:solidFill>
              <a:srgbClr val="B5C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0C5772A9-EC6A-097E-7424-59F688E9983D}"/>
                </a:ext>
              </a:extLst>
            </p:cNvPr>
            <p:cNvSpPr/>
            <p:nvPr/>
          </p:nvSpPr>
          <p:spPr>
            <a:xfrm>
              <a:off x="3124847" y="2503932"/>
              <a:ext cx="1913889" cy="635635"/>
            </a:xfrm>
            <a:custGeom>
              <a:avLst/>
              <a:gdLst/>
              <a:ahLst/>
              <a:cxnLst/>
              <a:rect l="l" t="t" r="r" b="b"/>
              <a:pathLst>
                <a:path w="1913889" h="635635">
                  <a:moveTo>
                    <a:pt x="1913382" y="635507"/>
                  </a:moveTo>
                  <a:lnTo>
                    <a:pt x="1913382" y="0"/>
                  </a:lnTo>
                  <a:lnTo>
                    <a:pt x="0" y="0"/>
                  </a:lnTo>
                  <a:lnTo>
                    <a:pt x="0" y="635507"/>
                  </a:lnTo>
                  <a:lnTo>
                    <a:pt x="4572" y="635507"/>
                  </a:lnTo>
                  <a:lnTo>
                    <a:pt x="4572" y="9143"/>
                  </a:lnTo>
                  <a:lnTo>
                    <a:pt x="9906" y="4572"/>
                  </a:lnTo>
                  <a:lnTo>
                    <a:pt x="9906" y="9143"/>
                  </a:lnTo>
                  <a:lnTo>
                    <a:pt x="1904238" y="9143"/>
                  </a:lnTo>
                  <a:lnTo>
                    <a:pt x="1904238" y="4572"/>
                  </a:lnTo>
                  <a:lnTo>
                    <a:pt x="1908810" y="9143"/>
                  </a:lnTo>
                  <a:lnTo>
                    <a:pt x="1908810" y="635507"/>
                  </a:lnTo>
                  <a:lnTo>
                    <a:pt x="1913382" y="635507"/>
                  </a:lnTo>
                  <a:close/>
                </a:path>
                <a:path w="1913889" h="635635">
                  <a:moveTo>
                    <a:pt x="9906" y="9143"/>
                  </a:moveTo>
                  <a:lnTo>
                    <a:pt x="9906" y="4572"/>
                  </a:lnTo>
                  <a:lnTo>
                    <a:pt x="4572" y="9143"/>
                  </a:lnTo>
                  <a:lnTo>
                    <a:pt x="9906" y="9143"/>
                  </a:lnTo>
                  <a:close/>
                </a:path>
                <a:path w="1913889" h="635635">
                  <a:moveTo>
                    <a:pt x="9906" y="626363"/>
                  </a:moveTo>
                  <a:lnTo>
                    <a:pt x="9906" y="9143"/>
                  </a:lnTo>
                  <a:lnTo>
                    <a:pt x="4572" y="9143"/>
                  </a:lnTo>
                  <a:lnTo>
                    <a:pt x="4572" y="626363"/>
                  </a:lnTo>
                  <a:lnTo>
                    <a:pt x="9906" y="626363"/>
                  </a:lnTo>
                  <a:close/>
                </a:path>
                <a:path w="1913889" h="635635">
                  <a:moveTo>
                    <a:pt x="1908810" y="626363"/>
                  </a:moveTo>
                  <a:lnTo>
                    <a:pt x="4572" y="626363"/>
                  </a:lnTo>
                  <a:lnTo>
                    <a:pt x="9906" y="630936"/>
                  </a:lnTo>
                  <a:lnTo>
                    <a:pt x="9906" y="635507"/>
                  </a:lnTo>
                  <a:lnTo>
                    <a:pt x="1904238" y="635507"/>
                  </a:lnTo>
                  <a:lnTo>
                    <a:pt x="1904238" y="630936"/>
                  </a:lnTo>
                  <a:lnTo>
                    <a:pt x="1908810" y="626363"/>
                  </a:lnTo>
                  <a:close/>
                </a:path>
                <a:path w="1913889" h="635635">
                  <a:moveTo>
                    <a:pt x="9906" y="635507"/>
                  </a:moveTo>
                  <a:lnTo>
                    <a:pt x="9906" y="630936"/>
                  </a:lnTo>
                  <a:lnTo>
                    <a:pt x="4572" y="626363"/>
                  </a:lnTo>
                  <a:lnTo>
                    <a:pt x="4572" y="635507"/>
                  </a:lnTo>
                  <a:lnTo>
                    <a:pt x="9906" y="635507"/>
                  </a:lnTo>
                  <a:close/>
                </a:path>
                <a:path w="1913889" h="635635">
                  <a:moveTo>
                    <a:pt x="1908810" y="9143"/>
                  </a:moveTo>
                  <a:lnTo>
                    <a:pt x="1904238" y="4572"/>
                  </a:lnTo>
                  <a:lnTo>
                    <a:pt x="1904238" y="9143"/>
                  </a:lnTo>
                  <a:lnTo>
                    <a:pt x="1908810" y="9143"/>
                  </a:lnTo>
                  <a:close/>
                </a:path>
                <a:path w="1913889" h="635635">
                  <a:moveTo>
                    <a:pt x="1908810" y="626363"/>
                  </a:moveTo>
                  <a:lnTo>
                    <a:pt x="1908810" y="9143"/>
                  </a:lnTo>
                  <a:lnTo>
                    <a:pt x="1904238" y="9143"/>
                  </a:lnTo>
                  <a:lnTo>
                    <a:pt x="1904238" y="626363"/>
                  </a:lnTo>
                  <a:lnTo>
                    <a:pt x="1908810" y="626363"/>
                  </a:lnTo>
                  <a:close/>
                </a:path>
                <a:path w="1913889" h="635635">
                  <a:moveTo>
                    <a:pt x="1908810" y="635507"/>
                  </a:moveTo>
                  <a:lnTo>
                    <a:pt x="1908810" y="626363"/>
                  </a:lnTo>
                  <a:lnTo>
                    <a:pt x="1904238" y="630936"/>
                  </a:lnTo>
                  <a:lnTo>
                    <a:pt x="1904238" y="635507"/>
                  </a:lnTo>
                  <a:lnTo>
                    <a:pt x="1908810" y="635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7C1A24C9-47D8-A667-1D41-6A96A8306F73}"/>
              </a:ext>
            </a:extLst>
          </p:cNvPr>
          <p:cNvSpPr txBox="1"/>
          <p:nvPr/>
        </p:nvSpPr>
        <p:spPr>
          <a:xfrm>
            <a:off x="2781267" y="1689003"/>
            <a:ext cx="1904364" cy="62674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ts val="2395"/>
              </a:lnSpc>
              <a:spcBef>
                <a:spcPts val="380"/>
              </a:spcBef>
            </a:pPr>
            <a:r>
              <a:rPr sz="2000" b="1" spc="5" dirty="0">
                <a:latin typeface="Microsoft YaHei UI"/>
                <a:cs typeface="Microsoft YaHei UI"/>
              </a:rPr>
              <a:t>高级语言</a:t>
            </a:r>
            <a:endParaRPr sz="2000">
              <a:latin typeface="Microsoft YaHei UI"/>
              <a:cs typeface="Microsoft YaHei UI"/>
            </a:endParaRPr>
          </a:p>
          <a:p>
            <a:pPr algn="ctr">
              <a:lnSpc>
                <a:spcPts val="1675"/>
              </a:lnSpc>
            </a:pPr>
            <a:r>
              <a:rPr sz="1400" b="1" spc="-5" dirty="0">
                <a:latin typeface="Times New Roman"/>
                <a:cs typeface="Times New Roman"/>
              </a:rPr>
              <a:t>(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High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Level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Language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9" name="object 19">
            <a:extLst>
              <a:ext uri="{FF2B5EF4-FFF2-40B4-BE49-F238E27FC236}">
                <a16:creationId xmlns:a16="http://schemas.microsoft.com/office/drawing/2014/main" id="{763997DD-8919-7E6E-38E6-4D1AFB67D8A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3041" y="1783491"/>
            <a:ext cx="3506711" cy="3060954"/>
          </a:xfrm>
          <a:prstGeom prst="rect">
            <a:avLst/>
          </a:prstGeom>
        </p:spPr>
      </p:pic>
      <p:sp>
        <p:nvSpPr>
          <p:cNvPr id="20" name="object 20">
            <a:extLst>
              <a:ext uri="{FF2B5EF4-FFF2-40B4-BE49-F238E27FC236}">
                <a16:creationId xmlns:a16="http://schemas.microsoft.com/office/drawing/2014/main" id="{E4690D8E-3209-FEAB-94BF-DB78CC0D1E32}"/>
              </a:ext>
            </a:extLst>
          </p:cNvPr>
          <p:cNvSpPr txBox="1"/>
          <p:nvPr/>
        </p:nvSpPr>
        <p:spPr>
          <a:xfrm>
            <a:off x="5329643" y="3736751"/>
            <a:ext cx="1023619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154">
              <a:lnSpc>
                <a:spcPts val="2395"/>
              </a:lnSpc>
              <a:spcBef>
                <a:spcPts val="95"/>
              </a:spcBef>
            </a:pPr>
            <a:r>
              <a:rPr sz="2000" b="1" spc="5" dirty="0">
                <a:latin typeface="Microsoft YaHei UI"/>
                <a:cs typeface="Microsoft YaHei UI"/>
              </a:rPr>
              <a:t>汇编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latin typeface="Times New Roman"/>
                <a:cs typeface="Times New Roman"/>
              </a:rPr>
              <a:t>(Assembling)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EF69EFB-89CA-71ED-0C39-00EA73D80BB5}"/>
              </a:ext>
            </a:extLst>
          </p:cNvPr>
          <p:cNvSpPr txBox="1"/>
          <p:nvPr/>
        </p:nvSpPr>
        <p:spPr>
          <a:xfrm>
            <a:off x="5383745" y="2381153"/>
            <a:ext cx="94488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>
              <a:lnSpc>
                <a:spcPts val="2395"/>
              </a:lnSpc>
              <a:spcBef>
                <a:spcPts val="95"/>
              </a:spcBef>
            </a:pPr>
            <a:r>
              <a:rPr sz="2000" b="1" spc="5" dirty="0">
                <a:latin typeface="Microsoft YaHei UI"/>
                <a:cs typeface="Microsoft YaHei UI"/>
              </a:rPr>
              <a:t>编译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latin typeface="Times New Roman"/>
                <a:cs typeface="Times New Roman"/>
              </a:rPr>
              <a:t>(Compiling)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AF1185B-91EF-500A-2EB8-47304C765BBC}"/>
              </a:ext>
            </a:extLst>
          </p:cNvPr>
          <p:cNvSpPr txBox="1"/>
          <p:nvPr/>
        </p:nvSpPr>
        <p:spPr>
          <a:xfrm>
            <a:off x="5026367" y="4494940"/>
            <a:ext cx="17348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C706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0000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0002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2F580018-0709-3EAA-D839-490B676665F1}"/>
              </a:ext>
            </a:extLst>
          </p:cNvPr>
          <p:cNvSpPr txBox="1"/>
          <p:nvPr/>
        </p:nvSpPr>
        <p:spPr>
          <a:xfrm>
            <a:off x="5306021" y="3165250"/>
            <a:ext cx="1143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MOV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X,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1C4C1C25-9C63-BE0D-D226-31527864FEFC}"/>
              </a:ext>
            </a:extLst>
          </p:cNvPr>
          <p:cNvSpPr txBox="1"/>
          <p:nvPr/>
        </p:nvSpPr>
        <p:spPr>
          <a:xfrm>
            <a:off x="5601677" y="1796699"/>
            <a:ext cx="551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x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=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0B0642BB-4E52-481A-F77C-7FDC22F98A26}"/>
              </a:ext>
            </a:extLst>
          </p:cNvPr>
          <p:cNvSpPr txBox="1"/>
          <p:nvPr/>
        </p:nvSpPr>
        <p:spPr>
          <a:xfrm>
            <a:off x="7183589" y="2941984"/>
            <a:ext cx="944880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>
              <a:lnSpc>
                <a:spcPts val="2395"/>
              </a:lnSpc>
              <a:spcBef>
                <a:spcPts val="95"/>
              </a:spcBef>
            </a:pPr>
            <a:r>
              <a:rPr sz="2000" b="1" spc="5" dirty="0">
                <a:latin typeface="Microsoft YaHei UI"/>
                <a:cs typeface="Microsoft YaHei UI"/>
              </a:rPr>
              <a:t>编译</a:t>
            </a:r>
            <a:endParaRPr sz="2000">
              <a:latin typeface="Microsoft YaHei UI"/>
              <a:cs typeface="Microsoft YaHei UI"/>
            </a:endParaRPr>
          </a:p>
          <a:p>
            <a:pPr marL="12700">
              <a:lnSpc>
                <a:spcPts val="1675"/>
              </a:lnSpc>
            </a:pPr>
            <a:r>
              <a:rPr sz="1400" b="1" spc="-5" dirty="0">
                <a:latin typeface="Times New Roman"/>
                <a:cs typeface="Times New Roman"/>
              </a:rPr>
              <a:t>(Compiling)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127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85121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编译器的作用（与解释器对照一下）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2D22937-FC9B-E569-2DFA-C8D7956DAB35}"/>
              </a:ext>
            </a:extLst>
          </p:cNvPr>
          <p:cNvGrpSpPr/>
          <p:nvPr/>
        </p:nvGrpSpPr>
        <p:grpSpPr>
          <a:xfrm>
            <a:off x="2438400" y="1295400"/>
            <a:ext cx="3596716" cy="2895600"/>
            <a:chOff x="1295400" y="1828800"/>
            <a:chExt cx="5614710" cy="409832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C1279E6-63B7-60D5-061A-E5C78CD2C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0800" y="1828800"/>
              <a:ext cx="2804103" cy="313591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65D6D0E-D36C-907A-E4B7-20F24C613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400" y="4495800"/>
              <a:ext cx="5614710" cy="1431328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CC6A02F-2ACA-E394-9D56-6DC8E2AD7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5181600"/>
            <a:ext cx="5161550" cy="97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85121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编译器的作用（可与解释器合体）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98E3AA-7FEC-35CC-6DB9-A27014489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68" y="1618062"/>
            <a:ext cx="8079347" cy="40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3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58451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编译器的结构（粗略）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D6213454-67C9-F23C-EB40-808ABD7FF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8" y="1458080"/>
            <a:ext cx="8921002" cy="39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8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9BA9EA-94D0-2F3A-5093-66C825199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90500">
              <a:lnSpc>
                <a:spcPts val="1220"/>
              </a:lnSpc>
            </a:pPr>
            <a:fld id="{81D60167-4931-47E6-BA6A-407CBD079E47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9A9FBC1-33F0-278D-76E9-8A3BD6D9F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62" y="50800"/>
            <a:ext cx="736913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编译器的结构（详细一点）</a:t>
            </a:r>
            <a:endParaRPr spc="-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1627B3AA-5E24-F2C3-2EE9-10F9D3EE1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8990157" cy="128530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DF244D9-C37D-09D6-5238-B881DAFAB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315" y="4497623"/>
            <a:ext cx="1360124" cy="85637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33EB523-FBAD-7EE0-AAAA-0861D9DA2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95" y="4541008"/>
            <a:ext cx="1338367" cy="85637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DE7C5CC-F9AD-3677-30B0-DCEADAC59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592" y="4575732"/>
            <a:ext cx="1304290" cy="8168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3BE1F27-D30A-D874-67C5-E9B4888E3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502" y="4557691"/>
            <a:ext cx="1208528" cy="89581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2ECF2BC-A004-C579-A3EC-9E18756296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002392" y="3314507"/>
            <a:ext cx="557969" cy="44389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5637631-8BDD-F43E-A455-D89A640AB7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6618723" y="4703862"/>
            <a:ext cx="557969" cy="443898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F4C9EB82-EB48-D10A-1A92-5B3E5DDA6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4087862" y="4703861"/>
            <a:ext cx="557969" cy="44389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094DFB5-5867-5C43-77DB-DCF119D94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1733986" y="4703862"/>
            <a:ext cx="557969" cy="443898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32B00DC5-5436-BBB7-B9F9-FD3D8E522CF2}"/>
              </a:ext>
            </a:extLst>
          </p:cNvPr>
          <p:cNvSpPr txBox="1"/>
          <p:nvPr/>
        </p:nvSpPr>
        <p:spPr>
          <a:xfrm>
            <a:off x="1564770" y="254523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Lexing</a:t>
            </a:r>
            <a:endParaRPr lang="en-US" b="1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DBCDA2-68A9-84B7-A5AD-2724A9BA8E12}"/>
              </a:ext>
            </a:extLst>
          </p:cNvPr>
          <p:cNvSpPr txBox="1"/>
          <p:nvPr/>
        </p:nvSpPr>
        <p:spPr>
          <a:xfrm>
            <a:off x="3908917" y="254523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Parsing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F56DF8E-DF9B-8508-8DA6-B373FED7D3AB}"/>
              </a:ext>
            </a:extLst>
          </p:cNvPr>
          <p:cNvSpPr txBox="1"/>
          <p:nvPr/>
        </p:nvSpPr>
        <p:spPr>
          <a:xfrm>
            <a:off x="6448837" y="2492607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Semantic</a:t>
            </a:r>
          </a:p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Analysis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186A02-470C-165B-FBC1-435F542169A3}"/>
              </a:ext>
            </a:extLst>
          </p:cNvPr>
          <p:cNvSpPr txBox="1"/>
          <p:nvPr/>
        </p:nvSpPr>
        <p:spPr>
          <a:xfrm>
            <a:off x="5863439" y="3323187"/>
            <a:ext cx="219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 Generation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A7F2D2A-9DFE-9A40-3089-0817371CDC5C}"/>
              </a:ext>
            </a:extLst>
          </p:cNvPr>
          <p:cNvSpPr txBox="1"/>
          <p:nvPr/>
        </p:nvSpPr>
        <p:spPr>
          <a:xfrm>
            <a:off x="1270089" y="5614871"/>
            <a:ext cx="174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Assembling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E79164F-5251-65E9-C86C-DECF87832F0C}"/>
              </a:ext>
            </a:extLst>
          </p:cNvPr>
          <p:cNvSpPr txBox="1"/>
          <p:nvPr/>
        </p:nvSpPr>
        <p:spPr>
          <a:xfrm>
            <a:off x="3700023" y="5614871"/>
            <a:ext cx="174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Assembly code</a:t>
            </a:r>
          </a:p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Generation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D2DBAE6-130F-E80C-93BF-8E6A4640F5BC}"/>
              </a:ext>
            </a:extLst>
          </p:cNvPr>
          <p:cNvSpPr txBox="1"/>
          <p:nvPr/>
        </p:nvSpPr>
        <p:spPr>
          <a:xfrm>
            <a:off x="6129957" y="5614871"/>
            <a:ext cx="283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 Optimization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275A1C7-8055-7252-DC06-CE56F7A05C7E}"/>
              </a:ext>
            </a:extLst>
          </p:cNvPr>
          <p:cNvSpPr txBox="1"/>
          <p:nvPr/>
        </p:nvSpPr>
        <p:spPr>
          <a:xfrm>
            <a:off x="85483" y="1154668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source code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74ACE34-761D-B200-9998-201CF5E0B4C9}"/>
              </a:ext>
            </a:extLst>
          </p:cNvPr>
          <p:cNvSpPr txBox="1"/>
          <p:nvPr/>
        </p:nvSpPr>
        <p:spPr>
          <a:xfrm>
            <a:off x="2610975" y="1180964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tokens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B55E15C-7715-02E5-FF66-E8AB3F6CBBCC}"/>
              </a:ext>
            </a:extLst>
          </p:cNvPr>
          <p:cNvSpPr txBox="1"/>
          <p:nvPr/>
        </p:nvSpPr>
        <p:spPr>
          <a:xfrm>
            <a:off x="5044847" y="121092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AST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E77222A-A3F8-C30B-D1FB-4D3510648D06}"/>
              </a:ext>
            </a:extLst>
          </p:cNvPr>
          <p:cNvSpPr txBox="1"/>
          <p:nvPr/>
        </p:nvSpPr>
        <p:spPr>
          <a:xfrm>
            <a:off x="7469448" y="976752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Decorated-AST</a:t>
            </a:r>
          </a:p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Symbol-table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E8C32FE-5235-06A8-D0E4-09205E026046}"/>
              </a:ext>
            </a:extLst>
          </p:cNvPr>
          <p:cNvSpPr txBox="1"/>
          <p:nvPr/>
        </p:nvSpPr>
        <p:spPr>
          <a:xfrm>
            <a:off x="8007102" y="413099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IR code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52AA93D-061C-2CC9-87B9-4B02947723C3}"/>
              </a:ext>
            </a:extLst>
          </p:cNvPr>
          <p:cNvSpPr txBox="1"/>
          <p:nvPr/>
        </p:nvSpPr>
        <p:spPr>
          <a:xfrm>
            <a:off x="4730017" y="4154243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optimized IR code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780BC25-7A4F-BCEE-DFC6-5A97641CEE99}"/>
              </a:ext>
            </a:extLst>
          </p:cNvPr>
          <p:cNvSpPr txBox="1"/>
          <p:nvPr/>
        </p:nvSpPr>
        <p:spPr>
          <a:xfrm>
            <a:off x="2635592" y="4136676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assembly code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4DAE873-CBEA-D6A5-EEBB-F42F69061BE1}"/>
              </a:ext>
            </a:extLst>
          </p:cNvPr>
          <p:cNvSpPr txBox="1"/>
          <p:nvPr/>
        </p:nvSpPr>
        <p:spPr>
          <a:xfrm>
            <a:off x="80902" y="4136676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244771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1.7949"/>
  <p:tag name="ORIGINALWIDTH" val="2748.384"/>
  <p:tag name="OUTPUTTYPE" val="PNG"/>
  <p:tag name="IGUANATEXVERSION" val="160"/>
  <p:tag name="LATEXADDIN" val="\documentclass[a4paper, 12pt]{extarticle}&#10;\usepackage{amsmath}&#10;\pagestyle{empty}&#10;\usepackage{enumitem}&#10;\usepackage[dvipsnames]{xcolor}&#10;\usepackage{geometry}&#10;\geometry{a4paper,scale=0.4}&#10;&#10;\usepackage[no-math]{fontspec}&#10;\setmainfont{Linux Libertine G}&#10;&#10;%\item[\textcolor{blue}{\LARGE\textbullet}]&#10;&#10;\begin{document}&#10;&#10;\color[rgb]{0.25,0.00,0.00}{assign-stmt $\rightarrow$ id = expr;&#10;&#10;expr $\rightarrow$  number | id | expr + expr | expr $\ast$ expr}&#10;&#10;\end{document} "/>
  <p:tag name="IGUANATEXSIZE" val="20"/>
  <p:tag name="IGUANATEXCURSOR" val="314"/>
  <p:tag name="TRANSPARENCY" val="True"/>
  <p:tag name="LATEXENGINEID" val="2"/>
  <p:tag name="TEMPFOLDER" val="E:\TDownloads\"/>
  <p:tag name="LATEXFORMHEIGHT" val="445"/>
  <p:tag name="LATEXFORMWIDTH" val="811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5165"/>
  <p:tag name="ORIGINALWIDTH" val="528.8238"/>
  <p:tag name="LATEXADDIN" val="\documentclass[a4paper, 12pt]{extarticle}&#10;\usepackage{amsmath}&#10;\pagestyle{empty}&#10;\usepackage{enumitem}&#10;\usepackage[dvipsnames]{xcolor}&#10;\usepackage{geometry}&#10;\geometry{a4paper,scale=0.65}&#10;&#10;\usepackage[no-math]{fontspec}&#10;\setmainfont{Linux Libertine G}&#10;&#10;\usepackage{shadowtext}&#10;&#10;\begin{document}&#10;&#10;\shadowtext{\textbf{The End}}&#10;&#10;&#10;\end{document} "/>
  <p:tag name="IGUANATEXSIZE" val="20"/>
  <p:tag name="IGUANATEXCURSOR" val="294"/>
  <p:tag name="TRANSPARENCY" val="True"/>
  <p:tag name="FILENAME" val=""/>
  <p:tag name="LATEXENGINEID" val="2"/>
  <p:tag name="TEMPFOLDER" val="E:\TDownloads\"/>
  <p:tag name="LATEXFORMHEIGHT" val="424.5"/>
  <p:tag name="LATEXFORMWIDTH" val="975"/>
  <p:tag name="LATEXFORMWRAP" val="True"/>
  <p:tag name="BITMAPVECTOR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509</Words>
  <Application>Microsoft Office PowerPoint</Application>
  <PresentationFormat>全屏显示(4:3)</PresentationFormat>
  <Paragraphs>168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Microsoft YaHei UI</vt:lpstr>
      <vt:lpstr>UKIJ CJK</vt:lpstr>
      <vt:lpstr>等线</vt:lpstr>
      <vt:lpstr>微软雅黑</vt:lpstr>
      <vt:lpstr>Arial</vt:lpstr>
      <vt:lpstr>Bell MT</vt:lpstr>
      <vt:lpstr>Calibri</vt:lpstr>
      <vt:lpstr>Linux Libertine G</vt:lpstr>
      <vt:lpstr>Times New Roman</vt:lpstr>
      <vt:lpstr>Wingdings</vt:lpstr>
      <vt:lpstr>自定义设计方案</vt:lpstr>
      <vt:lpstr>Office Theme</vt:lpstr>
      <vt:lpstr>PowerPoint 演示文稿</vt:lpstr>
      <vt:lpstr>教材</vt:lpstr>
      <vt:lpstr>参考书</vt:lpstr>
      <vt:lpstr>编译器的作用</vt:lpstr>
      <vt:lpstr>编译器的作用</vt:lpstr>
      <vt:lpstr>编译器的作用（与解释器对照一下）</vt:lpstr>
      <vt:lpstr>编译器的作用（可与解释器合体）</vt:lpstr>
      <vt:lpstr>编译器的结构（粗略）</vt:lpstr>
      <vt:lpstr>编译器的结构（详细一点）</vt:lpstr>
      <vt:lpstr>编译器的结构（扩展一下）</vt:lpstr>
      <vt:lpstr>课程内容</vt:lpstr>
      <vt:lpstr>词法分析</vt:lpstr>
      <vt:lpstr>语法分析</vt:lpstr>
      <vt:lpstr>语义分析</vt:lpstr>
      <vt:lpstr>中间代码生成</vt:lpstr>
      <vt:lpstr>中间代码优化</vt:lpstr>
      <vt:lpstr>代码生成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changxu</dc:creator>
  <cp:lastModifiedBy>Liu H</cp:lastModifiedBy>
  <cp:revision>120</cp:revision>
  <dcterms:created xsi:type="dcterms:W3CDTF">2022-08-09T12:15:21Z</dcterms:created>
  <dcterms:modified xsi:type="dcterms:W3CDTF">2022-09-16T01:49:57Z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2022-08-09T00:00:00Z</vt:filetime>
  </property>
</Properties>
</file>