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66" r:id="rId1"/>
    <p:sldMasterId id="2147483648" r:id="rId2"/>
  </p:sldMasterIdLst>
  <p:notesMasterIdLst>
    <p:notesMasterId r:id="rId46"/>
  </p:notesMasterIdLst>
  <p:sldIdLst>
    <p:sldId id="392" r:id="rId3"/>
    <p:sldId id="257" r:id="rId4"/>
    <p:sldId id="398" r:id="rId5"/>
    <p:sldId id="556" r:id="rId6"/>
    <p:sldId id="394" r:id="rId7"/>
    <p:sldId id="557" r:id="rId8"/>
    <p:sldId id="591" r:id="rId9"/>
    <p:sldId id="593" r:id="rId10"/>
    <p:sldId id="594" r:id="rId11"/>
    <p:sldId id="595" r:id="rId12"/>
    <p:sldId id="596" r:id="rId13"/>
    <p:sldId id="598" r:id="rId14"/>
    <p:sldId id="642" r:id="rId15"/>
    <p:sldId id="597" r:id="rId16"/>
    <p:sldId id="629" r:id="rId17"/>
    <p:sldId id="641" r:id="rId18"/>
    <p:sldId id="628" r:id="rId19"/>
    <p:sldId id="599" r:id="rId20"/>
    <p:sldId id="600" r:id="rId21"/>
    <p:sldId id="601" r:id="rId22"/>
    <p:sldId id="603" r:id="rId23"/>
    <p:sldId id="604" r:id="rId24"/>
    <p:sldId id="605" r:id="rId25"/>
    <p:sldId id="606" r:id="rId26"/>
    <p:sldId id="607" r:id="rId27"/>
    <p:sldId id="620" r:id="rId28"/>
    <p:sldId id="621" r:id="rId29"/>
    <p:sldId id="622" r:id="rId30"/>
    <p:sldId id="626" r:id="rId31"/>
    <p:sldId id="627" r:id="rId32"/>
    <p:sldId id="623" r:id="rId33"/>
    <p:sldId id="624" r:id="rId34"/>
    <p:sldId id="616" r:id="rId35"/>
    <p:sldId id="617" r:id="rId36"/>
    <p:sldId id="630" r:id="rId37"/>
    <p:sldId id="618" r:id="rId38"/>
    <p:sldId id="636" r:id="rId39"/>
    <p:sldId id="634" r:id="rId40"/>
    <p:sldId id="633" r:id="rId41"/>
    <p:sldId id="635" r:id="rId42"/>
    <p:sldId id="637" r:id="rId43"/>
    <p:sldId id="640" r:id="rId44"/>
    <p:sldId id="554" r:id="rId45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62F9ABC-CD39-4C54-A1DC-DC6AE487BF2C}">
          <p14:sldIdLst>
            <p14:sldId id="392"/>
            <p14:sldId id="257"/>
            <p14:sldId id="398"/>
            <p14:sldId id="556"/>
            <p14:sldId id="394"/>
          </p14:sldIdLst>
        </p14:section>
        <p14:section name="语法制导翻译" id="{C6332927-ABDD-4815-B5C4-67E5385F268D}">
          <p14:sldIdLst>
            <p14:sldId id="557"/>
            <p14:sldId id="591"/>
            <p14:sldId id="593"/>
            <p14:sldId id="594"/>
            <p14:sldId id="595"/>
            <p14:sldId id="596"/>
            <p14:sldId id="598"/>
            <p14:sldId id="642"/>
            <p14:sldId id="597"/>
            <p14:sldId id="629"/>
            <p14:sldId id="641"/>
            <p14:sldId id="628"/>
            <p14:sldId id="599"/>
            <p14:sldId id="600"/>
            <p14:sldId id="601"/>
            <p14:sldId id="603"/>
            <p14:sldId id="604"/>
            <p14:sldId id="605"/>
            <p14:sldId id="606"/>
            <p14:sldId id="607"/>
            <p14:sldId id="620"/>
            <p14:sldId id="621"/>
            <p14:sldId id="622"/>
            <p14:sldId id="626"/>
            <p14:sldId id="627"/>
            <p14:sldId id="623"/>
            <p14:sldId id="624"/>
            <p14:sldId id="616"/>
            <p14:sldId id="617"/>
            <p14:sldId id="630"/>
            <p14:sldId id="618"/>
            <p14:sldId id="636"/>
            <p14:sldId id="634"/>
            <p14:sldId id="633"/>
            <p14:sldId id="635"/>
            <p14:sldId id="637"/>
            <p14:sldId id="640"/>
            <p14:sldId id="5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98CCFF"/>
    <a:srgbClr val="2D83F4"/>
    <a:srgbClr val="4A7EBB"/>
    <a:srgbClr val="FFC000"/>
    <a:srgbClr val="339933"/>
    <a:srgbClr val="009999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07" autoAdjust="0"/>
    <p:restoredTop sz="68074" autoAdjust="0"/>
  </p:normalViewPr>
  <p:slideViewPr>
    <p:cSldViewPr snapToGrid="0">
      <p:cViewPr>
        <p:scale>
          <a:sx n="96" d="100"/>
          <a:sy n="96" d="100"/>
        </p:scale>
        <p:origin x="1048" y="1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76F77-340E-4A07-B622-C1E62B9538DC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63A8-614C-4AA2-B468-F808D0D6C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749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《Programming Language Pragmatics-4th ed.-2015-by Michael L. Scott 》</a:t>
            </a: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章讲解的更简洁。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63A8-614C-4AA2-B468-F808D0D6C562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232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r>
              <a:rPr lang="en-US" altLang="zh-CN" dirty="0"/>
              <a:t>《book-Crafting a Compiler - 2010》7.4</a:t>
            </a:r>
            <a:r>
              <a:rPr lang="zh-CN" altLang="en-US" dirty="0"/>
              <a:t>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63A8-614C-4AA2-B468-F808D0D6C56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719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r>
              <a:rPr lang="en-US" altLang="zh-CN" dirty="0"/>
              <a:t>《book-Crafting a Compiler - 2010》7.4</a:t>
            </a:r>
            <a:r>
              <a:rPr lang="zh-CN" altLang="en-US" dirty="0"/>
              <a:t>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63A8-614C-4AA2-B468-F808D0D6C562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315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r>
              <a:rPr lang="en-US" altLang="zh-CN" dirty="0"/>
              <a:t>《book-Crafting a Compiler - 2010》7.4</a:t>
            </a:r>
            <a:r>
              <a:rPr lang="zh-CN" altLang="en-US" dirty="0"/>
              <a:t>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63A8-614C-4AA2-B468-F808D0D6C562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980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r>
              <a:rPr lang="en-US" altLang="zh-CN" dirty="0"/>
              <a:t>《book-Crafting a Compiler - 2010》7.4</a:t>
            </a:r>
            <a:r>
              <a:rPr lang="zh-CN" altLang="en-US" dirty="0"/>
              <a:t>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63A8-614C-4AA2-B468-F808D0D6C562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062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在学习这一章内容的时候，建议先读一读</a:t>
            </a:r>
            <a:r>
              <a:rPr lang="en-US" altLang="zh-CN" dirty="0"/>
              <a:t>《Compiler Construction Principles and Practice》</a:t>
            </a:r>
            <a:r>
              <a:rPr lang="zh-CN" altLang="en-US" dirty="0"/>
              <a:t>（</a:t>
            </a:r>
            <a:r>
              <a:rPr lang="en-US" altLang="zh-CN" dirty="0"/>
              <a:t> by Kenneth C. Louden</a:t>
            </a:r>
            <a:r>
              <a:rPr lang="zh-CN" altLang="en-US" dirty="0"/>
              <a:t>）这本书第</a:t>
            </a:r>
            <a:r>
              <a:rPr lang="en-US" altLang="zh-CN" dirty="0"/>
              <a:t>258</a:t>
            </a:r>
            <a:r>
              <a:rPr lang="zh-CN" altLang="en-US" dirty="0"/>
              <a:t>页的二、三两段话。这两段话阐述了</a:t>
            </a:r>
            <a:r>
              <a:rPr lang="en-US" altLang="zh-CN" dirty="0"/>
              <a:t>AST</a:t>
            </a:r>
            <a:r>
              <a:rPr lang="zh-CN" altLang="en-US" dirty="0"/>
              <a:t>的必要性及作用，采用</a:t>
            </a:r>
            <a:r>
              <a:rPr lang="en-US" altLang="zh-CN" dirty="0"/>
              <a:t>AST</a:t>
            </a:r>
            <a:r>
              <a:rPr lang="zh-CN" altLang="en-US" dirty="0"/>
              <a:t>也正是当前很多实际编译器和编译器生成器采用的技术路线。相对照，龙书仅仅将</a:t>
            </a:r>
            <a:r>
              <a:rPr lang="en-US" altLang="zh-CN" dirty="0"/>
              <a:t>AST</a:t>
            </a:r>
            <a:r>
              <a:rPr lang="zh-CN" altLang="en-US" dirty="0"/>
              <a:t>的构建作为语法制导翻译的一个应用实例来讲述。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63A8-614C-4AA2-B468-F808D0D6C5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545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前一章，我们能够检查源代码的语法是否</a:t>
            </a:r>
            <a:r>
              <a:rPr lang="en-US" altLang="zh-CN" dirty="0"/>
              <a:t>valid</a:t>
            </a:r>
            <a:r>
              <a:rPr lang="zh-CN" altLang="en-US" dirty="0"/>
              <a:t>，这个检查过程是借助</a:t>
            </a:r>
            <a:r>
              <a:rPr lang="en-US" altLang="zh-CN" dirty="0"/>
              <a:t>parse tree</a:t>
            </a:r>
            <a:r>
              <a:rPr lang="zh-CN" altLang="en-US" dirty="0"/>
              <a:t>来完成的。虽然声称语法分析阶段的输出是</a:t>
            </a:r>
            <a:r>
              <a:rPr lang="en-US" altLang="zh-CN" dirty="0"/>
              <a:t>AST</a:t>
            </a:r>
            <a:r>
              <a:rPr lang="zh-CN" altLang="en-US" dirty="0"/>
              <a:t>，但是，我们还未真正的构建</a:t>
            </a:r>
            <a:r>
              <a:rPr lang="en-US" altLang="zh-CN" dirty="0"/>
              <a:t>AST</a:t>
            </a:r>
            <a:r>
              <a:rPr lang="zh-CN" altLang="en-US" dirty="0"/>
              <a:t>。构建</a:t>
            </a:r>
            <a:r>
              <a:rPr lang="en-US" altLang="zh-CN" dirty="0"/>
              <a:t>AST</a:t>
            </a:r>
            <a:r>
              <a:rPr lang="zh-CN" altLang="en-US" dirty="0"/>
              <a:t>涉及</a:t>
            </a:r>
            <a:r>
              <a:rPr lang="en-US" altLang="zh-CN" dirty="0"/>
              <a:t>token</a:t>
            </a:r>
            <a:r>
              <a:rPr lang="zh-CN" altLang="en-US" dirty="0"/>
              <a:t>流到</a:t>
            </a:r>
            <a:r>
              <a:rPr lang="en-US" altLang="zh-CN" dirty="0"/>
              <a:t>AST</a:t>
            </a:r>
            <a:r>
              <a:rPr lang="zh-CN" altLang="en-US" dirty="0"/>
              <a:t>的</a:t>
            </a:r>
            <a:r>
              <a:rPr lang="en-US" altLang="zh-CN" dirty="0"/>
              <a:t>translation</a:t>
            </a:r>
            <a:r>
              <a:rPr lang="zh-CN" altLang="en-US" dirty="0"/>
              <a:t>，这是语法制导翻译的其中一部分内容。在本章（</a:t>
            </a:r>
            <a:r>
              <a:rPr lang="en-US" altLang="zh-CN" dirty="0"/>
              <a:t>chapter 5</a:t>
            </a:r>
            <a:r>
              <a:rPr lang="zh-CN" altLang="en-US" dirty="0"/>
              <a:t>），我们会系统学习语法制导翻译，作为其中一部分内容，会回答如何从</a:t>
            </a:r>
            <a:r>
              <a:rPr lang="en-US" altLang="zh-CN" dirty="0"/>
              <a:t>token</a:t>
            </a:r>
            <a:r>
              <a:rPr lang="zh-CN" altLang="en-US" dirty="0"/>
              <a:t>流获得</a:t>
            </a:r>
            <a:r>
              <a:rPr lang="en-US" altLang="zh-CN" dirty="0"/>
              <a:t>AST</a:t>
            </a:r>
            <a:r>
              <a:rPr lang="zh-CN" altLang="en-US" dirty="0"/>
              <a:t>，我们会看到这个过程用到</a:t>
            </a:r>
            <a:r>
              <a:rPr lang="en-US" altLang="zh-CN" dirty="0"/>
              <a:t>attribute grammar</a:t>
            </a:r>
            <a:r>
              <a:rPr lang="zh-CN" altLang="en-US" dirty="0"/>
              <a:t>的内容。另外，语法制导翻译还会涉及</a:t>
            </a:r>
            <a:r>
              <a:rPr lang="en-US" altLang="zh-CN" dirty="0"/>
              <a:t>decorated AST</a:t>
            </a:r>
            <a:r>
              <a:rPr lang="zh-CN" altLang="en-US" dirty="0"/>
              <a:t>，类型检查、</a:t>
            </a:r>
            <a:r>
              <a:rPr lang="en-US" altLang="zh-CN" dirty="0"/>
              <a:t>scoping</a:t>
            </a:r>
            <a:r>
              <a:rPr lang="zh-CN" altLang="en-US" dirty="0"/>
              <a:t>等等内容。这将为完成从</a:t>
            </a:r>
            <a:r>
              <a:rPr lang="en-US" altLang="zh-CN" dirty="0"/>
              <a:t>decorated AST</a:t>
            </a:r>
            <a:r>
              <a:rPr lang="zh-CN" altLang="en-US" dirty="0"/>
              <a:t>到下一个 </a:t>
            </a:r>
            <a:r>
              <a:rPr lang="en-US" altLang="zh-CN" dirty="0"/>
              <a:t>(lower) level </a:t>
            </a:r>
            <a:r>
              <a:rPr lang="zh-CN" altLang="en-US" dirty="0"/>
              <a:t>的</a:t>
            </a:r>
            <a:r>
              <a:rPr lang="en-US" altLang="zh-CN" dirty="0"/>
              <a:t>IR (</a:t>
            </a:r>
            <a:r>
              <a:rPr lang="zh-CN" altLang="en-US" dirty="0"/>
              <a:t>如</a:t>
            </a:r>
            <a:r>
              <a:rPr lang="en-US" altLang="zh-CN" dirty="0"/>
              <a:t>LLVM TAC) </a:t>
            </a:r>
            <a:r>
              <a:rPr lang="zh-CN" altLang="en-US" dirty="0"/>
              <a:t>做好准备。</a:t>
            </a:r>
            <a:endParaRPr lang="en-US" altLang="zh-CN" dirty="0"/>
          </a:p>
          <a:p>
            <a:r>
              <a:rPr lang="zh-CN" altLang="en-US" dirty="0"/>
              <a:t>关于这一段文字的阐述，参考：</a:t>
            </a:r>
            <a:r>
              <a:rPr lang="en-US" altLang="zh-CN" dirty="0"/>
              <a:t>http://didattica.cs.unicam.it/old/doku.php?id=didattica:magistrale:flc:ay_1617:main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63A8-614C-4AA2-B468-F808D0D6C56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028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解析的过程其实就是应用产生式的过程，在应用每条产生式时，其对应的程序片段都会被执行。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这些程序片段能干什么没有上限，可以</a:t>
            </a:r>
            <a:r>
              <a:rPr lang="en-US" altLang="zh-CN" dirty="0"/>
              <a:t>print message</a:t>
            </a:r>
            <a:r>
              <a:rPr lang="zh-CN" altLang="en-US" dirty="0"/>
              <a:t>，可以改变某些数据结构，可以中止解析器的运行，关机都行 </a:t>
            </a:r>
            <a:r>
              <a:rPr lang="en-US" altLang="zh-CN" dirty="0"/>
              <a:t>^^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63A8-614C-4AA2-B468-F808D0D6C56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154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63A8-614C-4AA2-B468-F808D0D6C56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995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可将“指向”理解为“影响”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63A8-614C-4AA2-B468-F808D0D6C56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061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r>
              <a:rPr lang="en-US" altLang="zh-CN" dirty="0"/>
              <a:t>《book-Crafting a Compiler - 2010》7.4</a:t>
            </a:r>
            <a:r>
              <a:rPr lang="zh-CN" altLang="en-US" dirty="0"/>
              <a:t>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63A8-614C-4AA2-B468-F808D0D6C56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00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r>
              <a:rPr lang="en-US" altLang="zh-CN" dirty="0"/>
              <a:t>《book-Crafting a Compiler - 2010》7.4</a:t>
            </a:r>
            <a:r>
              <a:rPr lang="zh-CN" altLang="en-US" dirty="0"/>
              <a:t>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63A8-614C-4AA2-B468-F808D0D6C56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199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r>
              <a:rPr lang="en-US" altLang="zh-CN" dirty="0"/>
              <a:t>《book-Crafting a Compiler - 2010》7.4</a:t>
            </a:r>
            <a:r>
              <a:rPr lang="zh-CN" altLang="en-US" dirty="0"/>
              <a:t>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63A8-614C-4AA2-B468-F808D0D6C56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102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5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90447F-FF96-0817-BD39-5914E83C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34F71E-56FC-AB60-0D01-A2C0C4D4B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6B9DB5-EDCE-75B3-053A-1FF21406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pPr marL="190500">
                <a:lnSpc>
                  <a:spcPts val="1220"/>
                </a:lnSpc>
              </a:pPr>
              <a:t>‹#›</a:t>
            </a:fld>
            <a:r>
              <a:rPr lang="en-US" altLang="zh-CN"/>
              <a:t>/135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065" y="348234"/>
            <a:ext cx="8195868" cy="6350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065" y="1402703"/>
            <a:ext cx="7924800" cy="4714875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0" i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92929"/>
                </a:solidFill>
                <a:latin typeface="Times New Roman"/>
                <a:cs typeface="Times New Roman"/>
              </a:defRPr>
            </a:lvl1pPr>
          </a:lstStyle>
          <a:p>
            <a:pPr marL="190500">
              <a:lnSpc>
                <a:spcPts val="12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065" y="348234"/>
            <a:ext cx="8195868" cy="6350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92929"/>
                </a:solidFill>
                <a:latin typeface="Times New Roman"/>
                <a:cs typeface="Times New Roman"/>
              </a:defRPr>
            </a:lvl1pPr>
          </a:lstStyle>
          <a:p>
            <a:pPr marL="190500">
              <a:lnSpc>
                <a:spcPts val="12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92929"/>
                </a:solidFill>
                <a:latin typeface="Times New Roman"/>
                <a:cs typeface="Times New Roman"/>
              </a:defRPr>
            </a:lvl1pPr>
          </a:lstStyle>
          <a:p>
            <a:pPr marL="190500">
              <a:lnSpc>
                <a:spcPts val="12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92929"/>
                </a:solidFill>
                <a:latin typeface="Times New Roman"/>
                <a:cs typeface="Times New Roman"/>
              </a:defRPr>
            </a:lvl1pPr>
          </a:lstStyle>
          <a:p>
            <a:pPr marL="190500">
              <a:lnSpc>
                <a:spcPts val="12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17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BA97CC46-8086-A046-1B42-301770C2C89C}"/>
              </a:ext>
            </a:extLst>
          </p:cNvPr>
          <p:cNvSpPr/>
          <p:nvPr userDrawn="1"/>
        </p:nvSpPr>
        <p:spPr>
          <a:xfrm>
            <a:off x="533400" y="1295400"/>
            <a:ext cx="8077200" cy="177356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9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43900" y="6566952"/>
            <a:ext cx="68580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292929"/>
                </a:solidFill>
                <a:latin typeface="Times New Roman"/>
                <a:cs typeface="Times New Roman"/>
              </a:defRPr>
            </a:lvl1pPr>
          </a:lstStyle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pPr marL="190500">
                <a:lnSpc>
                  <a:spcPts val="1220"/>
                </a:lnSpc>
              </a:pPr>
              <a:t>‹#›</a:t>
            </a:fld>
            <a:r>
              <a:rPr lang="en-US" altLang="zh-CN" dirty="0"/>
              <a:t>/135</a:t>
            </a:r>
            <a:endParaRPr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BBA41FB-1189-2DD3-684B-F095CAA025E3}"/>
              </a:ext>
            </a:extLst>
          </p:cNvPr>
          <p:cNvSpPr/>
          <p:nvPr userDrawn="1"/>
        </p:nvSpPr>
        <p:spPr>
          <a:xfrm>
            <a:off x="0" y="0"/>
            <a:ext cx="9144000" cy="697039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8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3.png"/><Relationship Id="rId1" Type="http://schemas.openxmlformats.org/officeDocument/2006/relationships/tags" Target="../tags/tag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5" Type="http://schemas.openxmlformats.org/officeDocument/2006/relationships/image" Target="../media/image16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2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49.png"/><Relationship Id="rId34" Type="http://schemas.openxmlformats.org/officeDocument/2006/relationships/image" Target="../media/image62.png"/><Relationship Id="rId7" Type="http://schemas.openxmlformats.org/officeDocument/2006/relationships/image" Target="../media/image36.png"/><Relationship Id="rId17" Type="http://schemas.openxmlformats.org/officeDocument/2006/relationships/image" Target="../media/image450.png"/><Relationship Id="rId25" Type="http://schemas.openxmlformats.org/officeDocument/2006/relationships/image" Target="../media/image53.png"/><Relationship Id="rId33" Type="http://schemas.openxmlformats.org/officeDocument/2006/relationships/image" Target="../media/image61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40.png"/><Relationship Id="rId20" Type="http://schemas.openxmlformats.org/officeDocument/2006/relationships/image" Target="../media/image48.png"/><Relationship Id="rId29" Type="http://schemas.openxmlformats.org/officeDocument/2006/relationships/image" Target="../media/image57.png"/><Relationship Id="rId1" Type="http://schemas.openxmlformats.org/officeDocument/2006/relationships/tags" Target="../tags/tag2.xml"/><Relationship Id="rId6" Type="http://schemas.openxmlformats.org/officeDocument/2006/relationships/image" Target="../media/image41.png"/><Relationship Id="rId11" Type="http://schemas.openxmlformats.org/officeDocument/2006/relationships/image" Target="../media/image44.png"/><Relationship Id="rId24" Type="http://schemas.openxmlformats.org/officeDocument/2006/relationships/image" Target="../media/image52.png"/><Relationship Id="rId32" Type="http://schemas.openxmlformats.org/officeDocument/2006/relationships/image" Target="../media/image60.png"/><Relationship Id="rId5" Type="http://schemas.openxmlformats.org/officeDocument/2006/relationships/image" Target="../media/image34.png"/><Relationship Id="rId15" Type="http://schemas.openxmlformats.org/officeDocument/2006/relationships/image" Target="../media/image16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9.png"/><Relationship Id="rId19" Type="http://schemas.openxmlformats.org/officeDocument/2006/relationships/image" Target="../media/image47.png"/><Relationship Id="rId31" Type="http://schemas.openxmlformats.org/officeDocument/2006/relationships/image" Target="../media/image59.png"/><Relationship Id="rId4" Type="http://schemas.openxmlformats.org/officeDocument/2006/relationships/image" Target="../media/image15.png"/><Relationship Id="rId9" Type="http://schemas.openxmlformats.org/officeDocument/2006/relationships/image" Target="../media/image38.png"/><Relationship Id="rId14" Type="http://schemas.openxmlformats.org/officeDocument/2006/relationships/image" Target="../media/image45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Relationship Id="rId30" Type="http://schemas.openxmlformats.org/officeDocument/2006/relationships/image" Target="../media/image58.png"/><Relationship Id="rId8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6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5">
            <a:extLst>
              <a:ext uri="{FF2B5EF4-FFF2-40B4-BE49-F238E27FC236}">
                <a16:creationId xmlns:a16="http://schemas.microsoft.com/office/drawing/2014/main" id="{769D06FE-C8BB-DD8C-A7D7-5A74387D9F3D}"/>
              </a:ext>
            </a:extLst>
          </p:cNvPr>
          <p:cNvSpPr txBox="1">
            <a:spLocks/>
          </p:cNvSpPr>
          <p:nvPr/>
        </p:nvSpPr>
        <p:spPr>
          <a:xfrm>
            <a:off x="228600" y="1600200"/>
            <a:ext cx="8354888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Bell MT" panose="02020503060305020303" pitchFamily="18" charset="0"/>
              </a:rPr>
              <a:t>编译原理与技术</a:t>
            </a:r>
            <a:br>
              <a:rPr lang="en-US" altLang="zh-CN" sz="2800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r>
              <a:rPr lang="zh-CN" altLang="en-US" sz="2800" dirty="0">
                <a:solidFill>
                  <a:schemeClr val="bg1"/>
                </a:solidFill>
                <a:latin typeface="Bell MT" panose="02020503060305020303" pitchFamily="18" charset="0"/>
              </a:rPr>
              <a:t>第五章 语法制导翻译</a:t>
            </a:r>
            <a:r>
              <a:rPr lang="en-US" altLang="zh-CN" sz="2800" dirty="0">
                <a:solidFill>
                  <a:schemeClr val="bg1"/>
                </a:solidFill>
                <a:latin typeface="Bell MT" panose="02020503060305020303" pitchFamily="18" charset="0"/>
              </a:rPr>
              <a:t>+</a:t>
            </a:r>
            <a:r>
              <a:rPr lang="zh-CN" altLang="en-US" sz="2800" dirty="0">
                <a:solidFill>
                  <a:schemeClr val="bg1"/>
                </a:solidFill>
                <a:latin typeface="Bell MT" panose="02020503060305020303" pitchFamily="18" charset="0"/>
              </a:rPr>
              <a:t>语义分析</a:t>
            </a:r>
            <a:br>
              <a:rPr lang="en-US" altLang="zh-CN" sz="2800" dirty="0">
                <a:solidFill>
                  <a:srgbClr val="000000"/>
                </a:solidFill>
                <a:latin typeface="Bell MT" panose="02020503060305020303" pitchFamily="18" charset="0"/>
              </a:rPr>
            </a:br>
            <a:endParaRPr lang="en-US" sz="2800" dirty="0">
              <a:solidFill>
                <a:srgbClr val="000000"/>
              </a:solidFill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8338BCFF-FD71-2105-7041-CD37E3AB6C67}"/>
              </a:ext>
            </a:extLst>
          </p:cNvPr>
          <p:cNvSpPr txBox="1"/>
          <p:nvPr/>
        </p:nvSpPr>
        <p:spPr>
          <a:xfrm>
            <a:off x="1905000" y="5562600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山东大学软件学院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69860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语法制导定义</a:t>
            </a:r>
            <a:r>
              <a:rPr lang="en-US" altLang="zh-CN" kern="0" spc="-5" dirty="0">
                <a:solidFill>
                  <a:schemeClr val="bg1"/>
                </a:solidFill>
              </a:rPr>
              <a:t>(SDD)</a:t>
            </a:r>
            <a:endParaRPr lang="zh-CN" altLang="en-US" kern="0" spc="-5" dirty="0">
              <a:solidFill>
                <a:schemeClr val="bg1"/>
              </a:solidFill>
            </a:endParaRP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43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9</a:t>
            </a:fld>
            <a:endParaRPr lang="en-US" altLang="zh-CN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24C94B9-B2BA-CE42-3549-0450DDE8B1AB}"/>
              </a:ext>
            </a:extLst>
          </p:cNvPr>
          <p:cNvSpPr txBox="1"/>
          <p:nvPr/>
        </p:nvSpPr>
        <p:spPr>
          <a:xfrm>
            <a:off x="476249" y="1071029"/>
            <a:ext cx="8294771" cy="15086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dirty="0" err="1"/>
              <a:t>文法符号的属性</a:t>
            </a:r>
            <a:endParaRPr dirty="0"/>
          </a:p>
          <a:p>
            <a:pPr lvl="1"/>
            <a:r>
              <a:rPr dirty="0"/>
              <a:t>综合属性( synthesized attribute)</a:t>
            </a:r>
          </a:p>
          <a:p>
            <a:pPr lvl="1"/>
            <a:r>
              <a:rPr dirty="0"/>
              <a:t>继承属性( inherited attribute)</a:t>
            </a:r>
          </a:p>
        </p:txBody>
      </p:sp>
    </p:spTree>
    <p:extLst>
      <p:ext uri="{BB962C8B-B14F-4D97-AF65-F5344CB8AC3E}">
        <p14:creationId xmlns:p14="http://schemas.microsoft.com/office/powerpoint/2010/main" val="2644013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856427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综合属性</a:t>
            </a:r>
            <a:r>
              <a:rPr lang="en-US" altLang="zh-CN" kern="0" spc="-5" dirty="0">
                <a:solidFill>
                  <a:schemeClr val="bg1"/>
                </a:solidFill>
              </a:rPr>
              <a:t>( synthesized attribute)</a:t>
            </a:r>
            <a:endParaRPr lang="zh-CN" altLang="en-US" kern="0" spc="-5" dirty="0">
              <a:solidFill>
                <a:schemeClr val="bg1"/>
              </a:solidFill>
            </a:endParaRP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43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10</a:t>
            </a:fld>
            <a:endParaRPr lang="en-US" altLang="zh-CN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87696D7A-389A-7816-F6E3-07EA0B8EADA8}"/>
              </a:ext>
            </a:extLst>
          </p:cNvPr>
          <p:cNvSpPr txBox="1"/>
          <p:nvPr/>
        </p:nvSpPr>
        <p:spPr>
          <a:xfrm>
            <a:off x="585203" y="1012206"/>
            <a:ext cx="8065503" cy="13669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/>
              <a:t>假设</a:t>
            </a:r>
            <a:r>
              <a:rPr dirty="0" err="1"/>
              <a:t>分析树结点</a:t>
            </a:r>
            <a:r>
              <a:rPr i="1" dirty="0" err="1"/>
              <a:t>N</a:t>
            </a:r>
            <a:r>
              <a:rPr lang="zh-CN" altLang="en-US" dirty="0"/>
              <a:t>对应</a:t>
            </a:r>
            <a:r>
              <a:rPr dirty="0" err="1"/>
              <a:t>非终结符</a:t>
            </a:r>
            <a:r>
              <a:rPr i="1" dirty="0" err="1"/>
              <a:t>A</a:t>
            </a:r>
            <a:r>
              <a:rPr lang="zh-CN" altLang="en-US" dirty="0"/>
              <a:t>，</a:t>
            </a:r>
            <a:r>
              <a:rPr dirty="0" err="1"/>
              <a:t>只能通过</a:t>
            </a:r>
            <a:r>
              <a:rPr i="1" dirty="0" err="1"/>
              <a:t>N</a:t>
            </a:r>
            <a:r>
              <a:rPr dirty="0" err="1"/>
              <a:t>的子结点或</a:t>
            </a:r>
            <a:r>
              <a:rPr i="1" dirty="0" err="1"/>
              <a:t>N</a:t>
            </a:r>
            <a:r>
              <a:rPr dirty="0" err="1"/>
              <a:t>本身的属性值来定义</a:t>
            </a:r>
            <a:r>
              <a:rPr lang="zh-CN" altLang="en-US" dirty="0"/>
              <a:t>的属性称为</a:t>
            </a:r>
            <a:r>
              <a:rPr lang="en-US" altLang="zh-CN" i="1" dirty="0"/>
              <a:t>A</a:t>
            </a:r>
            <a:r>
              <a:rPr lang="zh-CN" altLang="en-US" dirty="0"/>
              <a:t>的综合属性</a:t>
            </a:r>
            <a:endParaRPr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9053A54F-5BF8-3675-76E1-62115536410C}"/>
              </a:ext>
            </a:extLst>
          </p:cNvPr>
          <p:cNvSpPr txBox="1"/>
          <p:nvPr/>
        </p:nvSpPr>
        <p:spPr>
          <a:xfrm>
            <a:off x="585203" y="4807974"/>
            <a:ext cx="8065503" cy="13669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dirty="0" err="1">
                <a:solidFill>
                  <a:srgbClr val="C00000"/>
                </a:solidFill>
              </a:rPr>
              <a:t>终结符</a:t>
            </a:r>
            <a:r>
              <a:rPr dirty="0" err="1"/>
              <a:t>可以具有综合属性</a:t>
            </a:r>
            <a:r>
              <a:rPr lang="zh-CN" altLang="en-US" dirty="0"/>
              <a:t>，即</a:t>
            </a:r>
            <a:r>
              <a:rPr dirty="0" err="1"/>
              <a:t>由词法分析器提供的</a:t>
            </a:r>
            <a:r>
              <a:rPr lang="zh-CN" altLang="en-US" dirty="0"/>
              <a:t>属性</a:t>
            </a:r>
            <a:r>
              <a:rPr dirty="0" err="1"/>
              <a:t>值，因此</a:t>
            </a:r>
            <a:r>
              <a:rPr lang="zh-CN" altLang="en-US" dirty="0"/>
              <a:t>，</a:t>
            </a:r>
            <a:r>
              <a:rPr dirty="0" err="1"/>
              <a:t>在SDD中没有计算终结符属性值的语义规则</a:t>
            </a:r>
            <a:endParaRPr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3ED8C5BF-14BE-5135-0027-39551F81BA05}"/>
              </a:ext>
            </a:extLst>
          </p:cNvPr>
          <p:cNvSpPr txBox="1"/>
          <p:nvPr/>
        </p:nvSpPr>
        <p:spPr>
          <a:xfrm>
            <a:off x="585204" y="2567424"/>
            <a:ext cx="1628608" cy="4425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/>
              <a:t>例子：</a:t>
            </a:r>
            <a:endParaRPr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FEDCD47-6D9A-56AE-B8DB-58E54947F472}"/>
              </a:ext>
            </a:extLst>
          </p:cNvPr>
          <p:cNvGrpSpPr/>
          <p:nvPr/>
        </p:nvGrpSpPr>
        <p:grpSpPr>
          <a:xfrm>
            <a:off x="1568283" y="3181797"/>
            <a:ext cx="6432397" cy="1198179"/>
            <a:chOff x="1568283" y="2730381"/>
            <a:chExt cx="6432397" cy="1198179"/>
          </a:xfrm>
        </p:grpSpPr>
        <p:grpSp>
          <p:nvGrpSpPr>
            <p:cNvPr id="8" name="object 7">
              <a:extLst>
                <a:ext uri="{FF2B5EF4-FFF2-40B4-BE49-F238E27FC236}">
                  <a16:creationId xmlns:a16="http://schemas.microsoft.com/office/drawing/2014/main" id="{9673C9E7-1D18-C352-0B7F-B7DBC46F28ED}"/>
                </a:ext>
              </a:extLst>
            </p:cNvPr>
            <p:cNvGrpSpPr/>
            <p:nvPr/>
          </p:nvGrpSpPr>
          <p:grpSpPr>
            <a:xfrm>
              <a:off x="5438084" y="3117214"/>
              <a:ext cx="2449984" cy="471861"/>
              <a:chOff x="6359537" y="3416808"/>
              <a:chExt cx="2865120" cy="551815"/>
            </a:xfrm>
          </p:grpSpPr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5D0E5B67-00A8-3A10-8340-9917BF0BF7C6}"/>
                  </a:ext>
                </a:extLst>
              </p:cNvPr>
              <p:cNvSpPr/>
              <p:nvPr/>
            </p:nvSpPr>
            <p:spPr>
              <a:xfrm>
                <a:off x="6359537" y="3416808"/>
                <a:ext cx="123063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230629" h="494029">
                    <a:moveTo>
                      <a:pt x="299465" y="387857"/>
                    </a:moveTo>
                    <a:lnTo>
                      <a:pt x="285749" y="352043"/>
                    </a:lnTo>
                    <a:lnTo>
                      <a:pt x="0" y="457961"/>
                    </a:lnTo>
                    <a:lnTo>
                      <a:pt x="13715" y="493775"/>
                    </a:lnTo>
                    <a:lnTo>
                      <a:pt x="299465" y="387857"/>
                    </a:lnTo>
                    <a:close/>
                  </a:path>
                  <a:path w="1230629" h="494029">
                    <a:moveTo>
                      <a:pt x="692657" y="243077"/>
                    </a:moveTo>
                    <a:lnTo>
                      <a:pt x="678941" y="207263"/>
                    </a:lnTo>
                    <a:lnTo>
                      <a:pt x="393191" y="312419"/>
                    </a:lnTo>
                    <a:lnTo>
                      <a:pt x="406907" y="348233"/>
                    </a:lnTo>
                    <a:lnTo>
                      <a:pt x="692657" y="243077"/>
                    </a:lnTo>
                    <a:close/>
                  </a:path>
                  <a:path w="1230629" h="494029">
                    <a:moveTo>
                      <a:pt x="1085849" y="97535"/>
                    </a:moveTo>
                    <a:lnTo>
                      <a:pt x="1072133" y="61721"/>
                    </a:lnTo>
                    <a:lnTo>
                      <a:pt x="786383" y="167639"/>
                    </a:lnTo>
                    <a:lnTo>
                      <a:pt x="799337" y="203453"/>
                    </a:lnTo>
                    <a:lnTo>
                      <a:pt x="1085849" y="97535"/>
                    </a:lnTo>
                    <a:close/>
                  </a:path>
                  <a:path w="1230629" h="494029">
                    <a:moveTo>
                      <a:pt x="1230629" y="23621"/>
                    </a:moveTo>
                    <a:lnTo>
                      <a:pt x="1018793" y="0"/>
                    </a:lnTo>
                    <a:lnTo>
                      <a:pt x="1123949" y="63245"/>
                    </a:lnTo>
                    <a:lnTo>
                      <a:pt x="1123949" y="137562"/>
                    </a:lnTo>
                    <a:lnTo>
                      <a:pt x="1230629" y="23621"/>
                    </a:lnTo>
                    <a:close/>
                  </a:path>
                  <a:path w="1230629" h="494029">
                    <a:moveTo>
                      <a:pt x="1123949" y="137562"/>
                    </a:moveTo>
                    <a:lnTo>
                      <a:pt x="1123949" y="63245"/>
                    </a:lnTo>
                    <a:lnTo>
                      <a:pt x="1085087" y="179069"/>
                    </a:lnTo>
                    <a:lnTo>
                      <a:pt x="1123949" y="137562"/>
                    </a:lnTo>
                    <a:close/>
                  </a:path>
                </a:pathLst>
              </a:custGeom>
              <a:solidFill>
                <a:srgbClr val="5EAEFF"/>
              </a:solidFill>
            </p:spPr>
            <p:txBody>
              <a:bodyPr wrap="square" lIns="0" tIns="0" rIns="0" bIns="0" rtlCol="0"/>
              <a:lstStyle/>
              <a:p>
                <a:endParaRPr sz="1539"/>
              </a:p>
            </p:txBody>
          </p:sp>
          <p:sp>
            <p:nvSpPr>
              <p:cNvPr id="10" name="object 9">
                <a:extLst>
                  <a:ext uri="{FF2B5EF4-FFF2-40B4-BE49-F238E27FC236}">
                    <a16:creationId xmlns:a16="http://schemas.microsoft.com/office/drawing/2014/main" id="{42A398C8-DAB7-0F20-428E-9F60DAADCBF7}"/>
                  </a:ext>
                </a:extLst>
              </p:cNvPr>
              <p:cNvSpPr/>
              <p:nvPr/>
            </p:nvSpPr>
            <p:spPr>
              <a:xfrm>
                <a:off x="6565265" y="3499878"/>
                <a:ext cx="1182370" cy="468630"/>
              </a:xfrm>
              <a:custGeom>
                <a:avLst/>
                <a:gdLst/>
                <a:ahLst/>
                <a:cxnLst/>
                <a:rect l="l" t="t" r="r" b="b"/>
                <a:pathLst>
                  <a:path w="1182370" h="468629">
                    <a:moveTo>
                      <a:pt x="1181874" y="11430"/>
                    </a:moveTo>
                    <a:lnTo>
                      <a:pt x="1156728" y="11430"/>
                    </a:lnTo>
                    <a:lnTo>
                      <a:pt x="1156728" y="13817"/>
                    </a:lnTo>
                    <a:lnTo>
                      <a:pt x="1151382" y="0"/>
                    </a:lnTo>
                    <a:lnTo>
                      <a:pt x="0" y="439674"/>
                    </a:lnTo>
                    <a:lnTo>
                      <a:pt x="9144" y="463296"/>
                    </a:lnTo>
                    <a:lnTo>
                      <a:pt x="1156728" y="25082"/>
                    </a:lnTo>
                    <a:lnTo>
                      <a:pt x="1156728" y="468630"/>
                    </a:lnTo>
                    <a:lnTo>
                      <a:pt x="1181874" y="468630"/>
                    </a:lnTo>
                    <a:lnTo>
                      <a:pt x="1181874" y="1143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39"/>
              </a:p>
            </p:txBody>
          </p:sp>
          <p:sp>
            <p:nvSpPr>
              <p:cNvPr id="11" name="object 10">
                <a:extLst>
                  <a:ext uri="{FF2B5EF4-FFF2-40B4-BE49-F238E27FC236}">
                    <a16:creationId xmlns:a16="http://schemas.microsoft.com/office/drawing/2014/main" id="{E287CCF8-7335-41E4-9808-6C67AF09F491}"/>
                  </a:ext>
                </a:extLst>
              </p:cNvPr>
              <p:cNvSpPr/>
              <p:nvPr/>
            </p:nvSpPr>
            <p:spPr>
              <a:xfrm>
                <a:off x="7918589" y="3418332"/>
                <a:ext cx="1306195" cy="471805"/>
              </a:xfrm>
              <a:custGeom>
                <a:avLst/>
                <a:gdLst/>
                <a:ahLst/>
                <a:cxnLst/>
                <a:rect l="l" t="t" r="r" b="b"/>
                <a:pathLst>
                  <a:path w="1306195" h="471804">
                    <a:moveTo>
                      <a:pt x="1306068" y="435863"/>
                    </a:moveTo>
                    <a:lnTo>
                      <a:pt x="1016508" y="341375"/>
                    </a:lnTo>
                    <a:lnTo>
                      <a:pt x="1005078" y="377951"/>
                    </a:lnTo>
                    <a:lnTo>
                      <a:pt x="1294638" y="471677"/>
                    </a:lnTo>
                    <a:lnTo>
                      <a:pt x="1306068" y="435863"/>
                    </a:lnTo>
                    <a:close/>
                  </a:path>
                  <a:path w="1306195" h="471804">
                    <a:moveTo>
                      <a:pt x="907542" y="306323"/>
                    </a:moveTo>
                    <a:lnTo>
                      <a:pt x="617982" y="211835"/>
                    </a:lnTo>
                    <a:lnTo>
                      <a:pt x="605790" y="248411"/>
                    </a:lnTo>
                    <a:lnTo>
                      <a:pt x="896112" y="342137"/>
                    </a:lnTo>
                    <a:lnTo>
                      <a:pt x="907542" y="306323"/>
                    </a:lnTo>
                    <a:close/>
                  </a:path>
                  <a:path w="1306195" h="471804">
                    <a:moveTo>
                      <a:pt x="211074" y="0"/>
                    </a:moveTo>
                    <a:lnTo>
                      <a:pt x="0" y="31241"/>
                    </a:lnTo>
                    <a:lnTo>
                      <a:pt x="108966" y="138028"/>
                    </a:lnTo>
                    <a:lnTo>
                      <a:pt x="108966" y="67055"/>
                    </a:lnTo>
                    <a:lnTo>
                      <a:pt x="211074" y="0"/>
                    </a:lnTo>
                    <a:close/>
                  </a:path>
                  <a:path w="1306195" h="471804">
                    <a:moveTo>
                      <a:pt x="152400" y="180593"/>
                    </a:moveTo>
                    <a:lnTo>
                      <a:pt x="108966" y="67055"/>
                    </a:lnTo>
                    <a:lnTo>
                      <a:pt x="108966" y="138028"/>
                    </a:lnTo>
                    <a:lnTo>
                      <a:pt x="152400" y="180593"/>
                    </a:lnTo>
                    <a:close/>
                  </a:path>
                  <a:path w="1306195" h="471804">
                    <a:moveTo>
                      <a:pt x="509016" y="176783"/>
                    </a:moveTo>
                    <a:lnTo>
                      <a:pt x="219456" y="82295"/>
                    </a:lnTo>
                    <a:lnTo>
                      <a:pt x="207264" y="118871"/>
                    </a:lnTo>
                    <a:lnTo>
                      <a:pt x="497586" y="212597"/>
                    </a:lnTo>
                    <a:lnTo>
                      <a:pt x="509016" y="176783"/>
                    </a:lnTo>
                    <a:close/>
                  </a:path>
                </a:pathLst>
              </a:custGeom>
              <a:solidFill>
                <a:srgbClr val="5EAEFF"/>
              </a:solidFill>
            </p:spPr>
            <p:txBody>
              <a:bodyPr wrap="square" lIns="0" tIns="0" rIns="0" bIns="0" rtlCol="0"/>
              <a:lstStyle/>
              <a:p>
                <a:endParaRPr sz="1539"/>
              </a:p>
            </p:txBody>
          </p:sp>
          <p:sp>
            <p:nvSpPr>
              <p:cNvPr id="12" name="object 11">
                <a:extLst>
                  <a:ext uri="{FF2B5EF4-FFF2-40B4-BE49-F238E27FC236}">
                    <a16:creationId xmlns:a16="http://schemas.microsoft.com/office/drawing/2014/main" id="{68844BA9-ADE4-614C-6E9A-B9439957BBF5}"/>
                  </a:ext>
                </a:extLst>
              </p:cNvPr>
              <p:cNvSpPr/>
              <p:nvPr/>
            </p:nvSpPr>
            <p:spPr>
              <a:xfrm>
                <a:off x="7731137" y="3499104"/>
                <a:ext cx="1323340" cy="402590"/>
              </a:xfrm>
              <a:custGeom>
                <a:avLst/>
                <a:gdLst/>
                <a:ahLst/>
                <a:cxnLst/>
                <a:rect l="l" t="t" r="r" b="b"/>
                <a:pathLst>
                  <a:path w="1323340" h="402589">
                    <a:moveTo>
                      <a:pt x="1322831" y="377951"/>
                    </a:moveTo>
                    <a:lnTo>
                      <a:pt x="6857" y="0"/>
                    </a:lnTo>
                    <a:lnTo>
                      <a:pt x="0" y="24384"/>
                    </a:lnTo>
                    <a:lnTo>
                      <a:pt x="1315973" y="402335"/>
                    </a:lnTo>
                    <a:lnTo>
                      <a:pt x="1322831" y="37795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39"/>
              </a:p>
            </p:txBody>
          </p:sp>
        </p:grp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D4C61EC9-AA46-36FA-C2C3-FDC83333EA0E}"/>
                </a:ext>
              </a:extLst>
            </p:cNvPr>
            <p:cNvSpPr txBox="1"/>
            <p:nvPr/>
          </p:nvSpPr>
          <p:spPr>
            <a:xfrm>
              <a:off x="5244774" y="3654993"/>
              <a:ext cx="1479112" cy="273567"/>
            </a:xfrm>
            <a:prstGeom prst="rect">
              <a:avLst/>
            </a:prstGeom>
          </p:spPr>
          <p:txBody>
            <a:bodyPr vert="horz" wrap="square" lIns="0" tIns="10317" rIns="0" bIns="0" rtlCol="0">
              <a:spAutoFit/>
            </a:bodyPr>
            <a:lstStyle/>
            <a:p>
              <a:pPr marL="43439">
                <a:spcBef>
                  <a:spcPts val="81"/>
                </a:spcBef>
                <a:tabLst>
                  <a:tab pos="1322177" algn="l"/>
                </a:tabLst>
              </a:pPr>
              <a:r>
                <a:rPr sz="1710" b="1" i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E</a:t>
              </a:r>
              <a:r>
                <a:rPr sz="1667" b="1" i="1" baseline="-21367" dirty="0">
                  <a:solidFill>
                    <a:srgbClr val="FF0000"/>
                  </a:solidFill>
                  <a:latin typeface="Times New Roman"/>
                  <a:cs typeface="Times New Roman"/>
                </a:rPr>
                <a:t>1</a:t>
              </a:r>
              <a:r>
                <a:rPr sz="1710" b="1" dirty="0">
                  <a:latin typeface="Times New Roman"/>
                  <a:cs typeface="Times New Roman"/>
                </a:rPr>
                <a:t>.</a:t>
              </a:r>
              <a:r>
                <a:rPr sz="1710" b="1" i="1" dirty="0">
                  <a:latin typeface="Times New Roman"/>
                  <a:cs typeface="Times New Roman"/>
                </a:rPr>
                <a:t>val	</a:t>
              </a:r>
              <a:r>
                <a:rPr sz="2565" b="1" spc="-6" baseline="1388" dirty="0">
                  <a:solidFill>
                    <a:srgbClr val="FF0000"/>
                  </a:solidFill>
                  <a:latin typeface="Times New Roman"/>
                  <a:cs typeface="Times New Roman"/>
                </a:rPr>
                <a:t>+</a:t>
              </a:r>
              <a:endParaRPr sz="2565" baseline="1388">
                <a:latin typeface="Times New Roman"/>
                <a:cs typeface="Times New Roman"/>
              </a:endParaRPr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F4CABE70-4492-5136-894D-E6EBFCFAA169}"/>
                </a:ext>
              </a:extLst>
            </p:cNvPr>
            <p:cNvSpPr txBox="1"/>
            <p:nvPr/>
          </p:nvSpPr>
          <p:spPr>
            <a:xfrm>
              <a:off x="7526647" y="3615897"/>
              <a:ext cx="474033" cy="273567"/>
            </a:xfrm>
            <a:prstGeom prst="rect">
              <a:avLst/>
            </a:prstGeom>
          </p:spPr>
          <p:txBody>
            <a:bodyPr vert="horz" wrap="square" lIns="0" tIns="10317" rIns="0" bIns="0" rtlCol="0">
              <a:spAutoFit/>
            </a:bodyPr>
            <a:lstStyle/>
            <a:p>
              <a:pPr marL="10860">
                <a:spcBef>
                  <a:spcPts val="81"/>
                </a:spcBef>
              </a:pPr>
              <a:r>
                <a:rPr sz="1710" b="1" i="1" spc="-9" dirty="0">
                  <a:solidFill>
                    <a:srgbClr val="FF0000"/>
                  </a:solidFill>
                  <a:latin typeface="Times New Roman"/>
                  <a:cs typeface="Times New Roman"/>
                </a:rPr>
                <a:t>T</a:t>
              </a:r>
              <a:r>
                <a:rPr sz="1710" b="1" spc="-9" dirty="0">
                  <a:latin typeface="Times New Roman"/>
                  <a:cs typeface="Times New Roman"/>
                </a:rPr>
                <a:t>.</a:t>
              </a:r>
              <a:r>
                <a:rPr sz="1710" b="1" i="1" spc="-4" dirty="0">
                  <a:latin typeface="Times New Roman"/>
                  <a:cs typeface="Times New Roman"/>
                </a:rPr>
                <a:t>val</a:t>
              </a:r>
              <a:endParaRPr sz="1710">
                <a:latin typeface="Times New Roman"/>
                <a:cs typeface="Times New Roman"/>
              </a:endParaRPr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A1DE1EA2-8537-4060-6422-A066193A4537}"/>
                </a:ext>
              </a:extLst>
            </p:cNvPr>
            <p:cNvSpPr txBox="1"/>
            <p:nvPr/>
          </p:nvSpPr>
          <p:spPr>
            <a:xfrm>
              <a:off x="6392210" y="2730381"/>
              <a:ext cx="486522" cy="273567"/>
            </a:xfrm>
            <a:prstGeom prst="rect">
              <a:avLst/>
            </a:prstGeom>
          </p:spPr>
          <p:txBody>
            <a:bodyPr vert="horz" wrap="square" lIns="0" tIns="10317" rIns="0" bIns="0" rtlCol="0">
              <a:spAutoFit/>
            </a:bodyPr>
            <a:lstStyle/>
            <a:p>
              <a:pPr marL="10860">
                <a:spcBef>
                  <a:spcPts val="81"/>
                </a:spcBef>
              </a:pPr>
              <a:r>
                <a:rPr sz="1710" b="1" i="1" spc="-9" dirty="0">
                  <a:solidFill>
                    <a:srgbClr val="FF0000"/>
                  </a:solidFill>
                  <a:latin typeface="Times New Roman"/>
                  <a:cs typeface="Times New Roman"/>
                </a:rPr>
                <a:t>E</a:t>
              </a:r>
              <a:r>
                <a:rPr sz="1710" b="1" spc="-9" dirty="0">
                  <a:latin typeface="Times New Roman"/>
                  <a:cs typeface="Times New Roman"/>
                </a:rPr>
                <a:t>.</a:t>
              </a:r>
              <a:r>
                <a:rPr sz="1710" b="1" i="1" spc="-4" dirty="0">
                  <a:latin typeface="Times New Roman"/>
                  <a:cs typeface="Times New Roman"/>
                </a:rPr>
                <a:t>val</a:t>
              </a:r>
              <a:endParaRPr sz="1710">
                <a:latin typeface="Times New Roman"/>
                <a:cs typeface="Times New Roman"/>
              </a:endParaRPr>
            </a:p>
          </p:txBody>
        </p:sp>
        <p:grpSp>
          <p:nvGrpSpPr>
            <p:cNvPr id="16" name="object 15">
              <a:extLst>
                <a:ext uri="{FF2B5EF4-FFF2-40B4-BE49-F238E27FC236}">
                  <a16:creationId xmlns:a16="http://schemas.microsoft.com/office/drawing/2014/main" id="{84B099B5-6A4A-276B-3ED9-5B59E2C22588}"/>
                </a:ext>
              </a:extLst>
            </p:cNvPr>
            <p:cNvGrpSpPr/>
            <p:nvPr/>
          </p:nvGrpSpPr>
          <p:grpSpPr>
            <a:xfrm>
              <a:off x="1568283" y="3196707"/>
              <a:ext cx="3497417" cy="666795"/>
              <a:chOff x="1834019" y="3509771"/>
              <a:chExt cx="4090035" cy="779780"/>
            </a:xfrm>
          </p:grpSpPr>
          <p:sp>
            <p:nvSpPr>
              <p:cNvPr id="17" name="object 16">
                <a:extLst>
                  <a:ext uri="{FF2B5EF4-FFF2-40B4-BE49-F238E27FC236}">
                    <a16:creationId xmlns:a16="http://schemas.microsoft.com/office/drawing/2014/main" id="{FFA6F17C-2B6F-9347-6F34-0AB14C496214}"/>
                  </a:ext>
                </a:extLst>
              </p:cNvPr>
              <p:cNvSpPr/>
              <p:nvPr/>
            </p:nvSpPr>
            <p:spPr>
              <a:xfrm>
                <a:off x="1838591" y="3515105"/>
                <a:ext cx="4079875" cy="769620"/>
              </a:xfrm>
              <a:custGeom>
                <a:avLst/>
                <a:gdLst/>
                <a:ahLst/>
                <a:cxnLst/>
                <a:rect l="l" t="t" r="r" b="b"/>
                <a:pathLst>
                  <a:path w="4079875" h="769620">
                    <a:moveTo>
                      <a:pt x="4079747" y="769620"/>
                    </a:moveTo>
                    <a:lnTo>
                      <a:pt x="4079747" y="0"/>
                    </a:lnTo>
                    <a:lnTo>
                      <a:pt x="0" y="0"/>
                    </a:lnTo>
                    <a:lnTo>
                      <a:pt x="0" y="769620"/>
                    </a:lnTo>
                    <a:lnTo>
                      <a:pt x="4079747" y="769620"/>
                    </a:lnTo>
                    <a:close/>
                  </a:path>
                </a:pathLst>
              </a:custGeom>
              <a:solidFill>
                <a:srgbClr val="B5CEED"/>
              </a:solidFill>
            </p:spPr>
            <p:txBody>
              <a:bodyPr wrap="square" lIns="0" tIns="0" rIns="0" bIns="0" rtlCol="0"/>
              <a:lstStyle/>
              <a:p>
                <a:endParaRPr sz="1539" dirty="0"/>
              </a:p>
            </p:txBody>
          </p:sp>
          <p:sp>
            <p:nvSpPr>
              <p:cNvPr id="18" name="object 17">
                <a:extLst>
                  <a:ext uri="{FF2B5EF4-FFF2-40B4-BE49-F238E27FC236}">
                    <a16:creationId xmlns:a16="http://schemas.microsoft.com/office/drawing/2014/main" id="{AB97A0AE-4E70-1240-2DB7-B0C5E952A4C6}"/>
                  </a:ext>
                </a:extLst>
              </p:cNvPr>
              <p:cNvSpPr/>
              <p:nvPr/>
            </p:nvSpPr>
            <p:spPr>
              <a:xfrm>
                <a:off x="1834019" y="3509771"/>
                <a:ext cx="4090035" cy="779780"/>
              </a:xfrm>
              <a:custGeom>
                <a:avLst/>
                <a:gdLst/>
                <a:ahLst/>
                <a:cxnLst/>
                <a:rect l="l" t="t" r="r" b="b"/>
                <a:pathLst>
                  <a:path w="4090035" h="779779">
                    <a:moveTo>
                      <a:pt x="4089654" y="778002"/>
                    </a:moveTo>
                    <a:lnTo>
                      <a:pt x="4089654" y="2285"/>
                    </a:lnTo>
                    <a:lnTo>
                      <a:pt x="4087367" y="0"/>
                    </a:lnTo>
                    <a:lnTo>
                      <a:pt x="2285" y="0"/>
                    </a:lnTo>
                    <a:lnTo>
                      <a:pt x="0" y="2286"/>
                    </a:lnTo>
                    <a:lnTo>
                      <a:pt x="0" y="778002"/>
                    </a:lnTo>
                    <a:lnTo>
                      <a:pt x="2286" y="779526"/>
                    </a:lnTo>
                    <a:lnTo>
                      <a:pt x="4572" y="779526"/>
                    </a:lnTo>
                    <a:lnTo>
                      <a:pt x="4572" y="9906"/>
                    </a:lnTo>
                    <a:lnTo>
                      <a:pt x="9905" y="5334"/>
                    </a:lnTo>
                    <a:lnTo>
                      <a:pt x="9905" y="9906"/>
                    </a:lnTo>
                    <a:lnTo>
                      <a:pt x="4079748" y="9905"/>
                    </a:lnTo>
                    <a:lnTo>
                      <a:pt x="4079748" y="5333"/>
                    </a:lnTo>
                    <a:lnTo>
                      <a:pt x="4084320" y="9905"/>
                    </a:lnTo>
                    <a:lnTo>
                      <a:pt x="4084320" y="779526"/>
                    </a:lnTo>
                    <a:lnTo>
                      <a:pt x="4087367" y="779526"/>
                    </a:lnTo>
                    <a:lnTo>
                      <a:pt x="4089654" y="778002"/>
                    </a:lnTo>
                    <a:close/>
                  </a:path>
                  <a:path w="4090035" h="779779">
                    <a:moveTo>
                      <a:pt x="9905" y="9906"/>
                    </a:moveTo>
                    <a:lnTo>
                      <a:pt x="9905" y="5334"/>
                    </a:lnTo>
                    <a:lnTo>
                      <a:pt x="4572" y="9906"/>
                    </a:lnTo>
                    <a:lnTo>
                      <a:pt x="9905" y="9906"/>
                    </a:lnTo>
                    <a:close/>
                  </a:path>
                  <a:path w="4090035" h="779779">
                    <a:moveTo>
                      <a:pt x="9905" y="770382"/>
                    </a:moveTo>
                    <a:lnTo>
                      <a:pt x="9905" y="9906"/>
                    </a:lnTo>
                    <a:lnTo>
                      <a:pt x="4572" y="9906"/>
                    </a:lnTo>
                    <a:lnTo>
                      <a:pt x="4572" y="770382"/>
                    </a:lnTo>
                    <a:lnTo>
                      <a:pt x="9905" y="770382"/>
                    </a:lnTo>
                    <a:close/>
                  </a:path>
                  <a:path w="4090035" h="779779">
                    <a:moveTo>
                      <a:pt x="4084320" y="770382"/>
                    </a:moveTo>
                    <a:lnTo>
                      <a:pt x="4572" y="770382"/>
                    </a:lnTo>
                    <a:lnTo>
                      <a:pt x="9905" y="774954"/>
                    </a:lnTo>
                    <a:lnTo>
                      <a:pt x="9905" y="779526"/>
                    </a:lnTo>
                    <a:lnTo>
                      <a:pt x="4079748" y="779526"/>
                    </a:lnTo>
                    <a:lnTo>
                      <a:pt x="4079748" y="774954"/>
                    </a:lnTo>
                    <a:lnTo>
                      <a:pt x="4084320" y="770382"/>
                    </a:lnTo>
                    <a:close/>
                  </a:path>
                  <a:path w="4090035" h="779779">
                    <a:moveTo>
                      <a:pt x="9905" y="779526"/>
                    </a:moveTo>
                    <a:lnTo>
                      <a:pt x="9905" y="774954"/>
                    </a:lnTo>
                    <a:lnTo>
                      <a:pt x="4572" y="770382"/>
                    </a:lnTo>
                    <a:lnTo>
                      <a:pt x="4572" y="779526"/>
                    </a:lnTo>
                    <a:lnTo>
                      <a:pt x="9905" y="779526"/>
                    </a:lnTo>
                    <a:close/>
                  </a:path>
                  <a:path w="4090035" h="779779">
                    <a:moveTo>
                      <a:pt x="4084320" y="9905"/>
                    </a:moveTo>
                    <a:lnTo>
                      <a:pt x="4079748" y="5333"/>
                    </a:lnTo>
                    <a:lnTo>
                      <a:pt x="4079748" y="9905"/>
                    </a:lnTo>
                    <a:lnTo>
                      <a:pt x="4084320" y="9905"/>
                    </a:lnTo>
                    <a:close/>
                  </a:path>
                  <a:path w="4090035" h="779779">
                    <a:moveTo>
                      <a:pt x="4084320" y="770382"/>
                    </a:moveTo>
                    <a:lnTo>
                      <a:pt x="4084320" y="9905"/>
                    </a:lnTo>
                    <a:lnTo>
                      <a:pt x="4079748" y="9905"/>
                    </a:lnTo>
                    <a:lnTo>
                      <a:pt x="4079748" y="770382"/>
                    </a:lnTo>
                    <a:lnTo>
                      <a:pt x="4084320" y="770382"/>
                    </a:lnTo>
                    <a:close/>
                  </a:path>
                  <a:path w="4090035" h="779779">
                    <a:moveTo>
                      <a:pt x="4084320" y="779526"/>
                    </a:moveTo>
                    <a:lnTo>
                      <a:pt x="4084320" y="770382"/>
                    </a:lnTo>
                    <a:lnTo>
                      <a:pt x="4079748" y="774954"/>
                    </a:lnTo>
                    <a:lnTo>
                      <a:pt x="4079748" y="779526"/>
                    </a:lnTo>
                    <a:lnTo>
                      <a:pt x="4084320" y="77952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39"/>
              </a:p>
            </p:txBody>
          </p:sp>
        </p:grp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BAD04552-C8BA-606E-AFBD-AB031E9B0961}"/>
                </a:ext>
              </a:extLst>
            </p:cNvPr>
            <p:cNvSpPr txBox="1"/>
            <p:nvPr/>
          </p:nvSpPr>
          <p:spPr>
            <a:xfrm>
              <a:off x="1628647" y="3154305"/>
              <a:ext cx="1087072" cy="661696"/>
            </a:xfrm>
            <a:prstGeom prst="rect">
              <a:avLst/>
            </a:prstGeom>
          </p:spPr>
          <p:txBody>
            <a:bodyPr vert="horz" wrap="square" lIns="0" tIns="70589" rIns="0" bIns="0" rtlCol="0">
              <a:spAutoFit/>
            </a:bodyPr>
            <a:lstStyle/>
            <a:p>
              <a:pPr marR="57557" algn="ctr">
                <a:spcBef>
                  <a:spcPts val="556"/>
                </a:spcBef>
              </a:pPr>
              <a:r>
                <a:rPr sz="1710" dirty="0">
                  <a:latin typeface="Microsoft YaHei UI"/>
                  <a:cs typeface="Microsoft YaHei UI"/>
                </a:rPr>
                <a:t>产生式</a:t>
              </a:r>
            </a:p>
            <a:p>
              <a:pPr marR="4344" algn="ctr">
                <a:spcBef>
                  <a:spcPts val="475"/>
                </a:spcBef>
              </a:pPr>
              <a:r>
                <a:rPr sz="1710" i="1" spc="-4" dirty="0">
                  <a:latin typeface="Times New Roman"/>
                  <a:cs typeface="Times New Roman"/>
                </a:rPr>
                <a:t>E</a:t>
              </a:r>
              <a:r>
                <a:rPr sz="1710" i="1" spc="-17" dirty="0">
                  <a:latin typeface="Times New Roman"/>
                  <a:cs typeface="Times New Roman"/>
                </a:rPr>
                <a:t> </a:t>
              </a:r>
              <a:r>
                <a:rPr sz="1710" spc="-4" dirty="0">
                  <a:latin typeface="Symbol"/>
                  <a:cs typeface="Symbol"/>
                </a:rPr>
                <a:t></a:t>
              </a:r>
              <a:r>
                <a:rPr sz="1710" spc="-9" dirty="0">
                  <a:latin typeface="Times New Roman"/>
                  <a:cs typeface="Times New Roman"/>
                </a:rPr>
                <a:t> </a:t>
              </a:r>
              <a:r>
                <a:rPr sz="1710" i="1" dirty="0">
                  <a:latin typeface="Times New Roman"/>
                  <a:cs typeface="Times New Roman"/>
                </a:rPr>
                <a:t>E</a:t>
              </a:r>
              <a:r>
                <a:rPr sz="1667" baseline="-21367" dirty="0">
                  <a:latin typeface="Times New Roman"/>
                  <a:cs typeface="Times New Roman"/>
                </a:rPr>
                <a:t>1</a:t>
              </a:r>
              <a:r>
                <a:rPr sz="1667" i="1" baseline="-21367" dirty="0">
                  <a:latin typeface="Times New Roman"/>
                  <a:cs typeface="Times New Roman"/>
                </a:rPr>
                <a:t> </a:t>
              </a:r>
              <a:r>
                <a:rPr sz="1710" b="1" spc="-4" dirty="0">
                  <a:solidFill>
                    <a:srgbClr val="7030A0"/>
                  </a:solidFill>
                  <a:latin typeface="Times New Roman"/>
                  <a:cs typeface="Times New Roman"/>
                </a:rPr>
                <a:t>+</a:t>
              </a:r>
              <a:r>
                <a:rPr sz="1710" spc="-21" dirty="0">
                  <a:latin typeface="Times New Roman"/>
                  <a:cs typeface="Times New Roman"/>
                </a:rPr>
                <a:t> </a:t>
              </a:r>
              <a:r>
                <a:rPr sz="1710" i="1" spc="-4" dirty="0">
                  <a:latin typeface="Times New Roman"/>
                  <a:cs typeface="Times New Roman"/>
                </a:rPr>
                <a:t>T</a:t>
              </a:r>
              <a:endParaRPr sz="1710" dirty="0">
                <a:latin typeface="Times New Roman"/>
                <a:cs typeface="Times New Roman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3CF4650-8946-CF21-A808-942CCDC6AE6C}"/>
                </a:ext>
              </a:extLst>
            </p:cNvPr>
            <p:cNvSpPr txBox="1"/>
            <p:nvPr/>
          </p:nvSpPr>
          <p:spPr>
            <a:xfrm>
              <a:off x="3042215" y="3154310"/>
              <a:ext cx="1971064" cy="661696"/>
            </a:xfrm>
            <a:prstGeom prst="rect">
              <a:avLst/>
            </a:prstGeom>
          </p:spPr>
          <p:txBody>
            <a:bodyPr vert="horz" wrap="square" lIns="0" tIns="70589" rIns="0" bIns="0" rtlCol="0">
              <a:spAutoFit/>
            </a:bodyPr>
            <a:lstStyle/>
            <a:p>
              <a:pPr marL="399639">
                <a:spcBef>
                  <a:spcPts val="556"/>
                </a:spcBef>
              </a:pPr>
              <a:r>
                <a:rPr sz="1710" dirty="0">
                  <a:latin typeface="Microsoft YaHei UI"/>
                  <a:cs typeface="Microsoft YaHei UI"/>
                </a:rPr>
                <a:t>语义规则</a:t>
              </a:r>
            </a:p>
            <a:p>
              <a:pPr marL="21720">
                <a:spcBef>
                  <a:spcPts val="475"/>
                </a:spcBef>
              </a:pPr>
              <a:r>
                <a:rPr sz="1710" i="1" spc="-4" dirty="0">
                  <a:latin typeface="Times New Roman"/>
                  <a:cs typeface="Times New Roman"/>
                </a:rPr>
                <a:t>E</a:t>
              </a:r>
              <a:r>
                <a:rPr sz="1710" spc="-4" dirty="0">
                  <a:latin typeface="Times New Roman"/>
                  <a:cs typeface="Times New Roman"/>
                </a:rPr>
                <a:t>.</a:t>
              </a:r>
              <a:r>
                <a:rPr sz="1710" i="1" spc="-4" dirty="0">
                  <a:latin typeface="Times New Roman"/>
                  <a:cs typeface="Times New Roman"/>
                </a:rPr>
                <a:t>val</a:t>
              </a:r>
              <a:r>
                <a:rPr sz="1710" i="1" spc="-17" dirty="0">
                  <a:latin typeface="Times New Roman"/>
                  <a:cs typeface="Times New Roman"/>
                </a:rPr>
                <a:t> </a:t>
              </a:r>
              <a:r>
                <a:rPr sz="1710" spc="-4" dirty="0">
                  <a:latin typeface="Times New Roman"/>
                  <a:cs typeface="Times New Roman"/>
                </a:rPr>
                <a:t>=</a:t>
              </a:r>
              <a:r>
                <a:rPr sz="1710" spc="-17" dirty="0">
                  <a:latin typeface="Times New Roman"/>
                  <a:cs typeface="Times New Roman"/>
                </a:rPr>
                <a:t> </a:t>
              </a:r>
              <a:r>
                <a:rPr sz="1710" i="1" dirty="0">
                  <a:latin typeface="Times New Roman"/>
                  <a:cs typeface="Times New Roman"/>
                </a:rPr>
                <a:t>E</a:t>
              </a:r>
              <a:r>
                <a:rPr sz="1667" baseline="-21367" dirty="0">
                  <a:latin typeface="Times New Roman"/>
                  <a:cs typeface="Times New Roman"/>
                </a:rPr>
                <a:t>1</a:t>
              </a:r>
              <a:r>
                <a:rPr sz="1710" dirty="0">
                  <a:latin typeface="Times New Roman"/>
                  <a:cs typeface="Times New Roman"/>
                </a:rPr>
                <a:t>.</a:t>
              </a:r>
              <a:r>
                <a:rPr sz="1710" i="1" dirty="0">
                  <a:latin typeface="Times New Roman"/>
                  <a:cs typeface="Times New Roman"/>
                </a:rPr>
                <a:t>val</a:t>
              </a:r>
              <a:r>
                <a:rPr sz="1710" i="1" spc="-21" dirty="0">
                  <a:latin typeface="Times New Roman"/>
                  <a:cs typeface="Times New Roman"/>
                </a:rPr>
                <a:t> </a:t>
              </a:r>
              <a:r>
                <a:rPr sz="1710" spc="-4" dirty="0">
                  <a:latin typeface="Times New Roman"/>
                  <a:cs typeface="Times New Roman"/>
                </a:rPr>
                <a:t>+</a:t>
              </a:r>
              <a:r>
                <a:rPr sz="1710" spc="-17" dirty="0">
                  <a:latin typeface="Times New Roman"/>
                  <a:cs typeface="Times New Roman"/>
                </a:rPr>
                <a:t> </a:t>
              </a:r>
              <a:r>
                <a:rPr sz="1710" i="1" spc="-4" dirty="0">
                  <a:latin typeface="Times New Roman"/>
                  <a:cs typeface="Times New Roman"/>
                </a:rPr>
                <a:t>T</a:t>
              </a:r>
              <a:r>
                <a:rPr sz="1710" spc="-4" dirty="0">
                  <a:latin typeface="Times New Roman"/>
                  <a:cs typeface="Times New Roman"/>
                </a:rPr>
                <a:t>.</a:t>
              </a:r>
              <a:r>
                <a:rPr sz="1710" i="1" spc="-4" dirty="0">
                  <a:latin typeface="Times New Roman"/>
                  <a:cs typeface="Times New Roman"/>
                </a:rPr>
                <a:t>val</a:t>
              </a:r>
              <a:endParaRPr sz="171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53CA91A-7529-0A90-2484-05150A50FC28}"/>
              </a:ext>
            </a:extLst>
          </p:cNvPr>
          <p:cNvCxnSpPr>
            <a:endCxn id="20" idx="3"/>
          </p:cNvCxnSpPr>
          <p:nvPr/>
        </p:nvCxnSpPr>
        <p:spPr>
          <a:xfrm flipV="1">
            <a:off x="1568283" y="3983260"/>
            <a:ext cx="3492639" cy="78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1516FD4-9E44-7F46-AA7D-6A10C69D3825}"/>
              </a:ext>
            </a:extLst>
          </p:cNvPr>
          <p:cNvCxnSpPr>
            <a:cxnSpLocks/>
          </p:cNvCxnSpPr>
          <p:nvPr/>
        </p:nvCxnSpPr>
        <p:spPr>
          <a:xfrm>
            <a:off x="2813538" y="3659421"/>
            <a:ext cx="0" cy="66223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44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43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11</a:t>
            </a:fld>
            <a:endParaRPr lang="en-US" altLang="zh-CN" dirty="0"/>
          </a:p>
        </p:txBody>
      </p:sp>
      <p:sp>
        <p:nvSpPr>
          <p:cNvPr id="57" name="object 46">
            <a:extLst>
              <a:ext uri="{FF2B5EF4-FFF2-40B4-BE49-F238E27FC236}">
                <a16:creationId xmlns:a16="http://schemas.microsoft.com/office/drawing/2014/main" id="{A579BF50-9804-2128-C74E-DCA13AF7F098}"/>
              </a:ext>
            </a:extLst>
          </p:cNvPr>
          <p:cNvSpPr txBox="1"/>
          <p:nvPr/>
        </p:nvSpPr>
        <p:spPr>
          <a:xfrm>
            <a:off x="623364" y="4733834"/>
            <a:ext cx="1043390" cy="861475"/>
          </a:xfrm>
          <a:prstGeom prst="rect">
            <a:avLst/>
          </a:prstGeom>
        </p:spPr>
        <p:txBody>
          <a:bodyPr vert="horz" wrap="square" lIns="0" tIns="67331" rIns="0" bIns="0" rtlCol="0">
            <a:spAutoFit/>
          </a:bodyPr>
          <a:lstStyle/>
          <a:p>
            <a:pPr marL="10860">
              <a:lnSpc>
                <a:spcPct val="150000"/>
              </a:lnSpc>
              <a:spcBef>
                <a:spcPts val="530"/>
              </a:spcBef>
            </a:pPr>
            <a:r>
              <a:rPr sz="1710" b="1" dirty="0">
                <a:solidFill>
                  <a:srgbClr val="2D84F4"/>
                </a:solidFill>
                <a:latin typeface="Microsoft YaHei UI"/>
                <a:cs typeface="Microsoft YaHei UI"/>
              </a:rPr>
              <a:t>输入</a:t>
            </a:r>
            <a:r>
              <a:rPr sz="1710" spc="-4" dirty="0">
                <a:solidFill>
                  <a:srgbClr val="2D84F4"/>
                </a:solidFill>
                <a:latin typeface="SimSun"/>
                <a:cs typeface="SimSun"/>
              </a:rPr>
              <a:t>：</a:t>
            </a:r>
            <a:endParaRPr sz="1710" dirty="0">
              <a:latin typeface="SimSun"/>
              <a:cs typeface="SimSun"/>
            </a:endParaRPr>
          </a:p>
          <a:p>
            <a:pPr marL="10860">
              <a:lnSpc>
                <a:spcPct val="150000"/>
              </a:lnSpc>
              <a:spcBef>
                <a:spcPts val="449"/>
              </a:spcBef>
            </a:pPr>
            <a:r>
              <a:rPr sz="1710" b="1" spc="-4" dirty="0">
                <a:latin typeface="Times New Roman"/>
                <a:cs typeface="Times New Roman"/>
              </a:rPr>
              <a:t>3*5+4</a:t>
            </a:r>
            <a:r>
              <a:rPr lang="en-US" sz="1710" b="1" spc="-4" dirty="0">
                <a:latin typeface="Times New Roman"/>
                <a:cs typeface="Times New Roman"/>
              </a:rPr>
              <a:t>$</a:t>
            </a:r>
            <a:endParaRPr sz="1710" dirty="0">
              <a:latin typeface="Times New Roman"/>
              <a:cs typeface="Times New Roman"/>
            </a:endParaRPr>
          </a:p>
        </p:txBody>
      </p:sp>
      <p:sp>
        <p:nvSpPr>
          <p:cNvPr id="58" name="object 47">
            <a:extLst>
              <a:ext uri="{FF2B5EF4-FFF2-40B4-BE49-F238E27FC236}">
                <a16:creationId xmlns:a16="http://schemas.microsoft.com/office/drawing/2014/main" id="{C29EBABB-3409-9D3D-1201-693F01A04274}"/>
              </a:ext>
            </a:extLst>
          </p:cNvPr>
          <p:cNvSpPr/>
          <p:nvPr/>
        </p:nvSpPr>
        <p:spPr>
          <a:xfrm>
            <a:off x="598391" y="1992454"/>
            <a:ext cx="3843304" cy="2192062"/>
          </a:xfrm>
          <a:custGeom>
            <a:avLst/>
            <a:gdLst/>
            <a:ahLst/>
            <a:cxnLst/>
            <a:rect l="l" t="t" r="r" b="b"/>
            <a:pathLst>
              <a:path w="4494530" h="2563495">
                <a:moveTo>
                  <a:pt x="4494276" y="2561844"/>
                </a:moveTo>
                <a:lnTo>
                  <a:pt x="4494276" y="2285"/>
                </a:lnTo>
                <a:lnTo>
                  <a:pt x="4491990" y="0"/>
                </a:lnTo>
                <a:lnTo>
                  <a:pt x="2285" y="0"/>
                </a:lnTo>
                <a:lnTo>
                  <a:pt x="0" y="2286"/>
                </a:lnTo>
                <a:lnTo>
                  <a:pt x="0" y="2561844"/>
                </a:lnTo>
                <a:lnTo>
                  <a:pt x="2286" y="2563368"/>
                </a:lnTo>
                <a:lnTo>
                  <a:pt x="4572" y="2563368"/>
                </a:lnTo>
                <a:lnTo>
                  <a:pt x="4572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4484370" y="9143"/>
                </a:lnTo>
                <a:lnTo>
                  <a:pt x="4484370" y="4571"/>
                </a:lnTo>
                <a:lnTo>
                  <a:pt x="4489704" y="9143"/>
                </a:lnTo>
                <a:lnTo>
                  <a:pt x="4489704" y="2563367"/>
                </a:lnTo>
                <a:lnTo>
                  <a:pt x="4491990" y="2563367"/>
                </a:lnTo>
                <a:lnTo>
                  <a:pt x="4494276" y="2561844"/>
                </a:lnTo>
                <a:close/>
              </a:path>
              <a:path w="4494530" h="2563495">
                <a:moveTo>
                  <a:pt x="9905" y="9144"/>
                </a:moveTo>
                <a:lnTo>
                  <a:pt x="9905" y="4572"/>
                </a:lnTo>
                <a:lnTo>
                  <a:pt x="4572" y="9144"/>
                </a:lnTo>
                <a:lnTo>
                  <a:pt x="9905" y="9144"/>
                </a:lnTo>
                <a:close/>
              </a:path>
              <a:path w="4494530" h="2563495">
                <a:moveTo>
                  <a:pt x="9905" y="2554224"/>
                </a:moveTo>
                <a:lnTo>
                  <a:pt x="9905" y="9144"/>
                </a:lnTo>
                <a:lnTo>
                  <a:pt x="4572" y="9144"/>
                </a:lnTo>
                <a:lnTo>
                  <a:pt x="4572" y="2554224"/>
                </a:lnTo>
                <a:lnTo>
                  <a:pt x="9905" y="2554224"/>
                </a:lnTo>
                <a:close/>
              </a:path>
              <a:path w="4494530" h="2563495">
                <a:moveTo>
                  <a:pt x="4489704" y="2554223"/>
                </a:moveTo>
                <a:lnTo>
                  <a:pt x="4572" y="2554224"/>
                </a:lnTo>
                <a:lnTo>
                  <a:pt x="9905" y="2558796"/>
                </a:lnTo>
                <a:lnTo>
                  <a:pt x="9906" y="2563368"/>
                </a:lnTo>
                <a:lnTo>
                  <a:pt x="4484370" y="2563367"/>
                </a:lnTo>
                <a:lnTo>
                  <a:pt x="4484370" y="2558796"/>
                </a:lnTo>
                <a:lnTo>
                  <a:pt x="4489704" y="2554223"/>
                </a:lnTo>
                <a:close/>
              </a:path>
              <a:path w="4494530" h="2563495">
                <a:moveTo>
                  <a:pt x="9906" y="2563368"/>
                </a:moveTo>
                <a:lnTo>
                  <a:pt x="9905" y="2558796"/>
                </a:lnTo>
                <a:lnTo>
                  <a:pt x="4572" y="2554224"/>
                </a:lnTo>
                <a:lnTo>
                  <a:pt x="4572" y="2563368"/>
                </a:lnTo>
                <a:lnTo>
                  <a:pt x="9906" y="2563368"/>
                </a:lnTo>
                <a:close/>
              </a:path>
              <a:path w="4494530" h="2563495">
                <a:moveTo>
                  <a:pt x="4489704" y="9143"/>
                </a:moveTo>
                <a:lnTo>
                  <a:pt x="4484370" y="4571"/>
                </a:lnTo>
                <a:lnTo>
                  <a:pt x="4484370" y="9143"/>
                </a:lnTo>
                <a:lnTo>
                  <a:pt x="4489704" y="9143"/>
                </a:lnTo>
                <a:close/>
              </a:path>
              <a:path w="4494530" h="2563495">
                <a:moveTo>
                  <a:pt x="4489704" y="2554223"/>
                </a:moveTo>
                <a:lnTo>
                  <a:pt x="4489704" y="9143"/>
                </a:lnTo>
                <a:lnTo>
                  <a:pt x="4484370" y="9143"/>
                </a:lnTo>
                <a:lnTo>
                  <a:pt x="4484370" y="2554223"/>
                </a:lnTo>
                <a:lnTo>
                  <a:pt x="4489704" y="2554223"/>
                </a:lnTo>
                <a:close/>
              </a:path>
              <a:path w="4494530" h="2563495">
                <a:moveTo>
                  <a:pt x="4489704" y="2563367"/>
                </a:moveTo>
                <a:lnTo>
                  <a:pt x="4489704" y="2554223"/>
                </a:lnTo>
                <a:lnTo>
                  <a:pt x="4484370" y="2558796"/>
                </a:lnTo>
                <a:lnTo>
                  <a:pt x="4484370" y="2563367"/>
                </a:lnTo>
                <a:lnTo>
                  <a:pt x="4489704" y="25633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graphicFrame>
        <p:nvGraphicFramePr>
          <p:cNvPr id="59" name="object 48">
            <a:extLst>
              <a:ext uri="{FF2B5EF4-FFF2-40B4-BE49-F238E27FC236}">
                <a16:creationId xmlns:a16="http://schemas.microsoft.com/office/drawing/2014/main" id="{F9675F36-422F-EB75-C646-5B09B7676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798174"/>
              </p:ext>
            </p:extLst>
          </p:nvPr>
        </p:nvGraphicFramePr>
        <p:xfrm>
          <a:off x="602300" y="1996363"/>
          <a:ext cx="3924856" cy="2244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4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0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578">
                <a:tc>
                  <a:txBody>
                    <a:bodyPr/>
                    <a:lstStyle/>
                    <a:p>
                      <a:pPr marL="218440">
                        <a:lnSpc>
                          <a:spcPts val="2255"/>
                        </a:lnSpc>
                        <a:spcBef>
                          <a:spcPts val="200"/>
                        </a:spcBef>
                      </a:pPr>
                      <a:r>
                        <a:rPr sz="1700" b="0" spc="5" dirty="0">
                          <a:latin typeface="Microsoft YaHei UI"/>
                          <a:cs typeface="Microsoft YaHei UI"/>
                        </a:rPr>
                        <a:t>产生式</a:t>
                      </a:r>
                      <a:endParaRPr sz="1700" b="0" dirty="0">
                        <a:latin typeface="Microsoft YaHei UI"/>
                        <a:cs typeface="Microsoft YaHei UI"/>
                      </a:endParaRPr>
                    </a:p>
                  </a:txBody>
                  <a:tcPr marL="0" marR="0" marT="21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2255"/>
                        </a:lnSpc>
                        <a:spcBef>
                          <a:spcPts val="200"/>
                        </a:spcBef>
                      </a:pPr>
                      <a:r>
                        <a:rPr sz="1700" b="0" spc="5" dirty="0">
                          <a:latin typeface="Microsoft YaHei UI"/>
                          <a:cs typeface="Microsoft YaHei UI"/>
                        </a:rPr>
                        <a:t>语义规则</a:t>
                      </a:r>
                      <a:endParaRPr sz="1700" b="0" dirty="0">
                        <a:latin typeface="Microsoft YaHei UI"/>
                        <a:cs typeface="Microsoft YaHei UI"/>
                      </a:endParaRPr>
                    </a:p>
                  </a:txBody>
                  <a:tcPr marL="0" marR="0" marT="217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6557">
                <a:tc>
                  <a:txBody>
                    <a:bodyPr/>
                    <a:lstStyle/>
                    <a:p>
                      <a:pPr marL="90170" indent="0">
                        <a:lnSpc>
                          <a:spcPct val="100000"/>
                        </a:lnSpc>
                        <a:spcBef>
                          <a:spcPts val="140"/>
                        </a:spcBef>
                        <a:buFont typeface="Times New Roman"/>
                        <a:buNone/>
                        <a:tabLst>
                          <a:tab pos="450850" algn="l"/>
                        </a:tabLst>
                      </a:pPr>
                      <a:r>
                        <a:rPr lang="en-US" sz="1700" b="0" spc="-5" dirty="0">
                          <a:latin typeface="Times New Roman"/>
                          <a:cs typeface="Times New Roman"/>
                        </a:rPr>
                        <a:t>(1)</a:t>
                      </a:r>
                      <a:r>
                        <a:rPr lang="en-US" sz="17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700" b="0" i="1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700" b="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lang="en-US" sz="1700" b="1" i="0" spc="-20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$</a:t>
                      </a:r>
                      <a:endParaRPr sz="1700" b="1" i="0" dirty="0">
                        <a:solidFill>
                          <a:srgbClr val="7030A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90170" indent="0">
                        <a:lnSpc>
                          <a:spcPct val="100000"/>
                        </a:lnSpc>
                        <a:buFont typeface="Times New Roman"/>
                        <a:buNone/>
                        <a:tabLst>
                          <a:tab pos="450850" algn="l"/>
                        </a:tabLst>
                      </a:pPr>
                      <a:r>
                        <a:rPr lang="en-US" sz="1700" b="0" spc="-5" dirty="0">
                          <a:latin typeface="Times New Roman"/>
                          <a:cs typeface="Times New Roman"/>
                        </a:rPr>
                        <a:t>(2)</a:t>
                      </a:r>
                      <a:r>
                        <a:rPr lang="en-US" sz="17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b="0" i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700" b="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b="0" i="0" baseline="-21367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700" b="0" i="1" baseline="-2136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700" b="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T</a:t>
                      </a:r>
                      <a:endParaRPr sz="1700" b="0" dirty="0">
                        <a:latin typeface="Times New Roman"/>
                        <a:cs typeface="Times New Roman"/>
                      </a:endParaRPr>
                    </a:p>
                    <a:p>
                      <a:pPr marL="90170" indent="0">
                        <a:lnSpc>
                          <a:spcPts val="2365"/>
                        </a:lnSpc>
                        <a:buFont typeface="Times New Roman"/>
                        <a:buNone/>
                        <a:tabLst>
                          <a:tab pos="450850" algn="l"/>
                        </a:tabLst>
                      </a:pPr>
                      <a:r>
                        <a:rPr lang="en-US" sz="1700" b="0" spc="-5" dirty="0">
                          <a:latin typeface="Times New Roman"/>
                          <a:cs typeface="Times New Roman"/>
                        </a:rPr>
                        <a:t>(3)</a:t>
                      </a:r>
                      <a:r>
                        <a:rPr lang="en-US" sz="17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b="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700" b="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T</a:t>
                      </a:r>
                      <a:endParaRPr sz="1700" b="0" dirty="0">
                        <a:latin typeface="Times New Roman"/>
                        <a:cs typeface="Times New Roman"/>
                      </a:endParaRPr>
                    </a:p>
                    <a:p>
                      <a:pPr marL="90170" indent="0">
                        <a:lnSpc>
                          <a:spcPts val="2365"/>
                        </a:lnSpc>
                        <a:buFont typeface="Times New Roman"/>
                        <a:buNone/>
                        <a:tabLst>
                          <a:tab pos="450850" algn="l"/>
                        </a:tabLst>
                      </a:pPr>
                      <a:r>
                        <a:rPr lang="en-US" sz="1700" b="0" spc="-5" dirty="0">
                          <a:latin typeface="Times New Roman"/>
                          <a:cs typeface="Times New Roman"/>
                        </a:rPr>
                        <a:t>(4)</a:t>
                      </a:r>
                      <a:r>
                        <a:rPr lang="en-US" sz="17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b="0" i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700" b="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b="0" i="0" baseline="-21367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700" b="0" i="1" spc="7" baseline="-2136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1700" b="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F</a:t>
                      </a:r>
                      <a:endParaRPr sz="1700" b="0" dirty="0">
                        <a:latin typeface="Times New Roman"/>
                        <a:cs typeface="Times New Roman"/>
                      </a:endParaRPr>
                    </a:p>
                    <a:p>
                      <a:pPr marL="90805" indent="0">
                        <a:lnSpc>
                          <a:spcPct val="100000"/>
                        </a:lnSpc>
                        <a:spcBef>
                          <a:spcPts val="65"/>
                        </a:spcBef>
                        <a:buFont typeface="Times New Roman"/>
                        <a:buNone/>
                        <a:tabLst>
                          <a:tab pos="450850" algn="l"/>
                        </a:tabLst>
                      </a:pPr>
                      <a:r>
                        <a:rPr lang="en-US" sz="1700" b="0" spc="-5" dirty="0">
                          <a:latin typeface="Times New Roman"/>
                          <a:cs typeface="Times New Roman"/>
                        </a:rPr>
                        <a:t>(5)</a:t>
                      </a:r>
                      <a:r>
                        <a:rPr lang="en-US" sz="17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b="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700" b="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F</a:t>
                      </a:r>
                      <a:endParaRPr sz="1700" b="0" dirty="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(6)</a:t>
                      </a:r>
                      <a:r>
                        <a:rPr sz="17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700" b="0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700" b="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1700" b="1" spc="-5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700" b="1" dirty="0">
                        <a:solidFill>
                          <a:srgbClr val="7030A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(7)</a:t>
                      </a:r>
                      <a:r>
                        <a:rPr sz="17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700" b="0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700" b="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digit</a:t>
                      </a:r>
                      <a:endParaRPr sz="1700" b="1" dirty="0">
                        <a:solidFill>
                          <a:srgbClr val="7030A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1520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2180"/>
                        </a:lnSpc>
                      </a:pPr>
                      <a:r>
                        <a:rPr lang="en-US" sz="1700" b="0" i="1" spc="-55" dirty="0" err="1">
                          <a:latin typeface="Times New Roman"/>
                          <a:cs typeface="Times New Roman"/>
                        </a:rPr>
                        <a:t>L.val</a:t>
                      </a:r>
                      <a:r>
                        <a:rPr lang="en-US" sz="1700" b="0" i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700" b="0" spc="-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lang="en-US" sz="17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700" b="0" i="1" spc="-5" dirty="0" err="1">
                          <a:latin typeface="Times New Roman"/>
                          <a:cs typeface="Times New Roman"/>
                        </a:rPr>
                        <a:t>E.val</a:t>
                      </a:r>
                      <a:endParaRPr lang="en-US" sz="1700" b="0" dirty="0">
                        <a:latin typeface="Times New Roman"/>
                        <a:cs typeface="Times New Roman"/>
                      </a:endParaRPr>
                    </a:p>
                    <a:p>
                      <a:pPr marL="86360" marR="296545">
                        <a:lnSpc>
                          <a:spcPts val="2180"/>
                        </a:lnSpc>
                      </a:pPr>
                      <a:r>
                        <a:rPr sz="1700" b="0" i="1" spc="-5" dirty="0" err="1">
                          <a:latin typeface="Times New Roman"/>
                          <a:cs typeface="Times New Roman"/>
                        </a:rPr>
                        <a:t>E.val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700" b="0" i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b="0" i="0" baseline="-21367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700" b="0" i="1" baseline="-2136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.val </a:t>
                      </a: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+ </a:t>
                      </a:r>
                      <a:r>
                        <a:rPr sz="1700" b="0" i="1" spc="-40" dirty="0">
                          <a:latin typeface="Times New Roman"/>
                          <a:cs typeface="Times New Roman"/>
                        </a:rPr>
                        <a:t>T.val </a:t>
                      </a:r>
                      <a:r>
                        <a:rPr sz="1700" b="0" i="1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E.val</a:t>
                      </a:r>
                      <a:r>
                        <a:rPr sz="1700" b="0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700" b="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40" dirty="0">
                          <a:latin typeface="Times New Roman"/>
                          <a:cs typeface="Times New Roman"/>
                        </a:rPr>
                        <a:t>T.val</a:t>
                      </a:r>
                      <a:endParaRPr sz="1700" b="0" dirty="0">
                        <a:latin typeface="Times New Roman"/>
                        <a:cs typeface="Times New Roman"/>
                      </a:endParaRPr>
                    </a:p>
                    <a:p>
                      <a:pPr marL="86360">
                        <a:lnSpc>
                          <a:spcPts val="2180"/>
                        </a:lnSpc>
                      </a:pPr>
                      <a:r>
                        <a:rPr sz="1700" b="0" i="1" spc="-40" dirty="0">
                          <a:latin typeface="Times New Roman"/>
                          <a:cs typeface="Times New Roman"/>
                        </a:rPr>
                        <a:t>T.val</a:t>
                      </a:r>
                      <a:r>
                        <a:rPr sz="1700" b="0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7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700" b="0" i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lang="en-US" sz="1700" b="0" i="0" baseline="-21367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sz="1700" b="0" i="1" baseline="-2136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700" b="0" i="1" spc="-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lang="en-US" sz="1700" b="0" i="1" spc="-5" dirty="0" err="1">
                          <a:latin typeface="Times New Roman"/>
                          <a:cs typeface="Times New Roman"/>
                        </a:rPr>
                        <a:t>val</a:t>
                      </a:r>
                      <a:r>
                        <a:rPr lang="en-US" sz="1700" b="0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475" dirty="0">
                          <a:latin typeface="Microsoft YaHei UI"/>
                          <a:cs typeface="Microsoft YaHei UI"/>
                        </a:rPr>
                        <a:t>×</a:t>
                      </a:r>
                      <a:r>
                        <a:rPr sz="1700" b="0" i="1" spc="-55" dirty="0" err="1">
                          <a:latin typeface="Times New Roman"/>
                          <a:cs typeface="Times New Roman"/>
                        </a:rPr>
                        <a:t>F.val</a:t>
                      </a:r>
                      <a:endParaRPr sz="1700" b="0" dirty="0">
                        <a:latin typeface="Times New Roman"/>
                        <a:cs typeface="Times New Roman"/>
                      </a:endParaRPr>
                    </a:p>
                    <a:p>
                      <a:pPr marL="86360">
                        <a:lnSpc>
                          <a:spcPts val="2180"/>
                        </a:lnSpc>
                        <a:spcBef>
                          <a:spcPts val="45"/>
                        </a:spcBef>
                      </a:pPr>
                      <a:r>
                        <a:rPr sz="1700" b="0" i="1" spc="-40" dirty="0">
                          <a:latin typeface="Times New Roman"/>
                          <a:cs typeface="Times New Roman"/>
                        </a:rPr>
                        <a:t>T.val</a:t>
                      </a:r>
                      <a:r>
                        <a:rPr sz="1700" b="0" i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700" b="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5" dirty="0">
                          <a:latin typeface="Times New Roman"/>
                          <a:cs typeface="Times New Roman"/>
                        </a:rPr>
                        <a:t>F.val</a:t>
                      </a:r>
                      <a:endParaRPr sz="1700" b="0" dirty="0">
                        <a:latin typeface="Times New Roman"/>
                        <a:cs typeface="Times New Roman"/>
                      </a:endParaRPr>
                    </a:p>
                    <a:p>
                      <a:pPr marL="86360">
                        <a:lnSpc>
                          <a:spcPts val="2180"/>
                        </a:lnSpc>
                      </a:pPr>
                      <a:r>
                        <a:rPr sz="1700" b="0" i="1" spc="-55" dirty="0">
                          <a:latin typeface="Times New Roman"/>
                          <a:cs typeface="Times New Roman"/>
                        </a:rPr>
                        <a:t>F.val</a:t>
                      </a:r>
                      <a:r>
                        <a:rPr sz="1700" b="0" i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7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E.val</a:t>
                      </a:r>
                      <a:endParaRPr sz="1700" b="0" dirty="0">
                        <a:latin typeface="Times New Roman"/>
                        <a:cs typeface="Times New Roman"/>
                      </a:endParaRPr>
                    </a:p>
                    <a:p>
                      <a:pPr marL="86360">
                        <a:lnSpc>
                          <a:spcPts val="2180"/>
                        </a:lnSpc>
                      </a:pPr>
                      <a:r>
                        <a:rPr sz="1700" b="0" i="1" spc="-55" dirty="0">
                          <a:latin typeface="Times New Roman"/>
                          <a:cs typeface="Times New Roman"/>
                        </a:rPr>
                        <a:t>F.val</a:t>
                      </a:r>
                      <a:r>
                        <a:rPr sz="1700" b="0" i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700" b="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digit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.lexval</a:t>
                      </a:r>
                      <a:endParaRPr sz="17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52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object 54">
            <a:extLst>
              <a:ext uri="{FF2B5EF4-FFF2-40B4-BE49-F238E27FC236}">
                <a16:creationId xmlns:a16="http://schemas.microsoft.com/office/drawing/2014/main" id="{8A75F2E3-5E78-AA60-A62A-CF923136E2F7}"/>
              </a:ext>
            </a:extLst>
          </p:cNvPr>
          <p:cNvSpPr txBox="1"/>
          <p:nvPr/>
        </p:nvSpPr>
        <p:spPr>
          <a:xfrm>
            <a:off x="614893" y="1641464"/>
            <a:ext cx="672225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b="1" spc="-9" dirty="0">
                <a:solidFill>
                  <a:srgbClr val="2D84F4"/>
                </a:solidFill>
                <a:latin typeface="Times New Roman"/>
                <a:cs typeface="Times New Roman"/>
              </a:rPr>
              <a:t>SDD</a:t>
            </a:r>
            <a:r>
              <a:rPr sz="1710" spc="-4" dirty="0">
                <a:solidFill>
                  <a:srgbClr val="2D84F4"/>
                </a:solidFill>
                <a:latin typeface="SimSun"/>
                <a:cs typeface="SimSun"/>
              </a:rPr>
              <a:t>：</a:t>
            </a:r>
            <a:endParaRPr sz="1710" dirty="0">
              <a:latin typeface="SimSun"/>
              <a:cs typeface="SimSun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69B2C799-E4BE-0529-6BB4-C6B4B309913D}"/>
              </a:ext>
            </a:extLst>
          </p:cNvPr>
          <p:cNvSpPr txBox="1"/>
          <p:nvPr/>
        </p:nvSpPr>
        <p:spPr>
          <a:xfrm>
            <a:off x="318982" y="902810"/>
            <a:ext cx="2723481" cy="4436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/>
              <a:t>例子：</a:t>
            </a:r>
            <a:endParaRPr dirty="0"/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2725A189-1DEA-ED5C-3C94-170E11C95CF8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856427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综合属性</a:t>
            </a:r>
            <a:r>
              <a:rPr lang="en-US" altLang="zh-CN" kern="0" spc="-5" dirty="0">
                <a:solidFill>
                  <a:schemeClr val="bg1"/>
                </a:solidFill>
              </a:rPr>
              <a:t>( synthesized attribute)</a:t>
            </a:r>
            <a:endParaRPr lang="zh-CN" altLang="en-US" kern="0" spc="-5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3CF19A-9DE6-B09A-5D4F-027B610355AF}"/>
              </a:ext>
            </a:extLst>
          </p:cNvPr>
          <p:cNvSpPr/>
          <p:nvPr/>
        </p:nvSpPr>
        <p:spPr>
          <a:xfrm>
            <a:off x="540618" y="5271204"/>
            <a:ext cx="859919" cy="37270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BFCEBCF1-A94F-FEE6-91A7-19BC91641606}"/>
              </a:ext>
            </a:extLst>
          </p:cNvPr>
          <p:cNvGrpSpPr/>
          <p:nvPr/>
        </p:nvGrpSpPr>
        <p:grpSpPr>
          <a:xfrm>
            <a:off x="5030650" y="1179598"/>
            <a:ext cx="2760801" cy="4086667"/>
            <a:chOff x="5030650" y="1179598"/>
            <a:chExt cx="2760801" cy="4086667"/>
          </a:xfrm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E6B60E33-4398-090A-723D-DAD19C539359}"/>
                </a:ext>
              </a:extLst>
            </p:cNvPr>
            <p:cNvSpPr txBox="1"/>
            <p:nvPr/>
          </p:nvSpPr>
          <p:spPr>
            <a:xfrm>
              <a:off x="5030650" y="4992698"/>
              <a:ext cx="503587" cy="273567"/>
            </a:xfrm>
            <a:prstGeom prst="rect">
              <a:avLst/>
            </a:prstGeom>
          </p:spPr>
          <p:txBody>
            <a:bodyPr vert="horz" wrap="square" lIns="0" tIns="10317" rIns="0" bIns="0" rtlCol="0">
              <a:spAutoFit/>
            </a:bodyPr>
            <a:lstStyle/>
            <a:p>
              <a:pPr marL="10860">
                <a:spcBef>
                  <a:spcPts val="81"/>
                </a:spcBef>
              </a:pPr>
              <a:r>
                <a:rPr sz="1710" b="1" spc="-4" dirty="0">
                  <a:solidFill>
                    <a:srgbClr val="FF0000"/>
                  </a:solidFill>
                  <a:latin typeface="Times New Roman"/>
                  <a:cs typeface="Times New Roman"/>
                </a:rPr>
                <a:t>digit</a:t>
              </a:r>
              <a:endParaRPr sz="1710" dirty="0">
                <a:latin typeface="Times New Roman"/>
                <a:cs typeface="Times New Roman"/>
              </a:endParaRPr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4F6CAE4D-E077-7461-5817-934BC855AED9}"/>
                </a:ext>
              </a:extLst>
            </p:cNvPr>
            <p:cNvSpPr txBox="1"/>
            <p:nvPr/>
          </p:nvSpPr>
          <p:spPr>
            <a:xfrm>
              <a:off x="5152612" y="4394205"/>
              <a:ext cx="273675" cy="273567"/>
            </a:xfrm>
            <a:prstGeom prst="rect">
              <a:avLst/>
            </a:prstGeom>
          </p:spPr>
          <p:txBody>
            <a:bodyPr vert="horz" wrap="square" lIns="0" tIns="10317" rIns="0" bIns="0" rtlCol="0">
              <a:spAutoFit/>
            </a:bodyPr>
            <a:lstStyle/>
            <a:p>
              <a:pPr marL="10860">
                <a:spcBef>
                  <a:spcPts val="81"/>
                </a:spcBef>
              </a:pPr>
              <a:r>
                <a:rPr sz="1710" b="1" i="1" spc="-227" dirty="0">
                  <a:solidFill>
                    <a:srgbClr val="FF0000"/>
                  </a:solidFill>
                  <a:latin typeface="Times New Roman"/>
                  <a:cs typeface="Times New Roman"/>
                </a:rPr>
                <a:t>F</a:t>
              </a:r>
              <a:endParaRPr sz="1710" dirty="0">
                <a:latin typeface="Times New Roman"/>
                <a:cs typeface="Times New Roman"/>
              </a:endParaRPr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1AEFED18-1AD7-AD01-5C7D-785834E4DB81}"/>
                </a:ext>
              </a:extLst>
            </p:cNvPr>
            <p:cNvSpPr/>
            <p:nvPr/>
          </p:nvSpPr>
          <p:spPr>
            <a:xfrm>
              <a:off x="5222256" y="4736418"/>
              <a:ext cx="21720" cy="244347"/>
            </a:xfrm>
            <a:custGeom>
              <a:avLst/>
              <a:gdLst/>
              <a:ahLst/>
              <a:cxnLst/>
              <a:rect l="l" t="t" r="r" b="b"/>
              <a:pathLst>
                <a:path w="25400" h="285750">
                  <a:moveTo>
                    <a:pt x="25146" y="285750"/>
                  </a:moveTo>
                  <a:lnTo>
                    <a:pt x="25146" y="0"/>
                  </a:lnTo>
                  <a:lnTo>
                    <a:pt x="0" y="0"/>
                  </a:lnTo>
                  <a:lnTo>
                    <a:pt x="0" y="285750"/>
                  </a:lnTo>
                  <a:lnTo>
                    <a:pt x="25146" y="285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F0D8535C-283B-9816-82A8-2C92B54D195F}"/>
                </a:ext>
              </a:extLst>
            </p:cNvPr>
            <p:cNvSpPr/>
            <p:nvPr/>
          </p:nvSpPr>
          <p:spPr>
            <a:xfrm>
              <a:off x="5222256" y="4043776"/>
              <a:ext cx="21720" cy="293216"/>
            </a:xfrm>
            <a:custGeom>
              <a:avLst/>
              <a:gdLst/>
              <a:ahLst/>
              <a:cxnLst/>
              <a:rect l="l" t="t" r="r" b="b"/>
              <a:pathLst>
                <a:path w="25400" h="342900">
                  <a:moveTo>
                    <a:pt x="25146" y="342900"/>
                  </a:moveTo>
                  <a:lnTo>
                    <a:pt x="25146" y="0"/>
                  </a:lnTo>
                  <a:lnTo>
                    <a:pt x="0" y="0"/>
                  </a:lnTo>
                  <a:lnTo>
                    <a:pt x="0" y="342900"/>
                  </a:lnTo>
                  <a:lnTo>
                    <a:pt x="25146" y="342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7B814E4E-4D7C-B173-FB7B-273386889BCB}"/>
                </a:ext>
              </a:extLst>
            </p:cNvPr>
            <p:cNvSpPr txBox="1"/>
            <p:nvPr/>
          </p:nvSpPr>
          <p:spPr>
            <a:xfrm>
              <a:off x="5154181" y="3731940"/>
              <a:ext cx="231678" cy="273567"/>
            </a:xfrm>
            <a:prstGeom prst="rect">
              <a:avLst/>
            </a:prstGeom>
          </p:spPr>
          <p:txBody>
            <a:bodyPr vert="horz" wrap="square" lIns="0" tIns="10317" rIns="0" bIns="0" rtlCol="0">
              <a:spAutoFit/>
            </a:bodyPr>
            <a:lstStyle/>
            <a:p>
              <a:pPr marL="10860">
                <a:spcBef>
                  <a:spcPts val="81"/>
                </a:spcBef>
              </a:pPr>
              <a:r>
                <a:rPr sz="1710" b="1" i="1" spc="-167" dirty="0">
                  <a:solidFill>
                    <a:srgbClr val="FF0000"/>
                  </a:solidFill>
                  <a:latin typeface="Times New Roman"/>
                  <a:cs typeface="Times New Roman"/>
                </a:rPr>
                <a:t>T</a:t>
              </a:r>
              <a:endParaRPr sz="1710" dirty="0">
                <a:latin typeface="Times New Roman"/>
                <a:cs typeface="Times New Roman"/>
              </a:endParaRPr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E66D36B2-D66B-E1D2-DB7C-83831C1B682A}"/>
                </a:ext>
              </a:extLst>
            </p:cNvPr>
            <p:cNvSpPr/>
            <p:nvPr/>
          </p:nvSpPr>
          <p:spPr>
            <a:xfrm>
              <a:off x="6470205" y="4043775"/>
              <a:ext cx="21720" cy="342086"/>
            </a:xfrm>
            <a:custGeom>
              <a:avLst/>
              <a:gdLst/>
              <a:ahLst/>
              <a:cxnLst/>
              <a:rect l="l" t="t" r="r" b="b"/>
              <a:pathLst>
                <a:path w="25400" h="400050">
                  <a:moveTo>
                    <a:pt x="25146" y="400050"/>
                  </a:moveTo>
                  <a:lnTo>
                    <a:pt x="25146" y="0"/>
                  </a:lnTo>
                  <a:lnTo>
                    <a:pt x="0" y="0"/>
                  </a:lnTo>
                  <a:lnTo>
                    <a:pt x="0" y="400050"/>
                  </a:lnTo>
                  <a:lnTo>
                    <a:pt x="25146" y="400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1666AE1C-5028-3173-7B1A-0783FEFB87B3}"/>
                </a:ext>
              </a:extLst>
            </p:cNvPr>
            <p:cNvSpPr txBox="1"/>
            <p:nvPr/>
          </p:nvSpPr>
          <p:spPr>
            <a:xfrm>
              <a:off x="5789605" y="3012658"/>
              <a:ext cx="217496" cy="273567"/>
            </a:xfrm>
            <a:prstGeom prst="rect">
              <a:avLst/>
            </a:prstGeom>
          </p:spPr>
          <p:txBody>
            <a:bodyPr vert="horz" wrap="square" lIns="0" tIns="10317" rIns="0" bIns="0" rtlCol="0">
              <a:spAutoFit/>
            </a:bodyPr>
            <a:lstStyle/>
            <a:p>
              <a:pPr marL="10860">
                <a:spcBef>
                  <a:spcPts val="81"/>
                </a:spcBef>
              </a:pPr>
              <a:r>
                <a:rPr sz="1710" b="1" i="1" spc="-167" dirty="0">
                  <a:solidFill>
                    <a:srgbClr val="FF0000"/>
                  </a:solidFill>
                  <a:latin typeface="Times New Roman"/>
                  <a:cs typeface="Times New Roman"/>
                </a:rPr>
                <a:t>T</a:t>
              </a:r>
              <a:endParaRPr sz="1710" dirty="0">
                <a:latin typeface="Times New Roman"/>
                <a:cs typeface="Times New Roman"/>
              </a:endParaRPr>
            </a:p>
          </p:txBody>
        </p:sp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113DA911-55C2-8547-D8A5-C28A29A5DA5B}"/>
                </a:ext>
              </a:extLst>
            </p:cNvPr>
            <p:cNvSpPr txBox="1"/>
            <p:nvPr/>
          </p:nvSpPr>
          <p:spPr>
            <a:xfrm>
              <a:off x="5775296" y="3627165"/>
              <a:ext cx="360921" cy="405141"/>
            </a:xfrm>
            <a:prstGeom prst="rect">
              <a:avLst/>
            </a:prstGeom>
          </p:spPr>
          <p:txBody>
            <a:bodyPr vert="horz" wrap="square" lIns="0" tIns="10317" rIns="0" bIns="0" rtlCol="0">
              <a:spAutoFit/>
            </a:bodyPr>
            <a:lstStyle/>
            <a:p>
              <a:pPr marL="32579">
                <a:spcBef>
                  <a:spcPts val="81"/>
                </a:spcBef>
                <a:tabLst>
                  <a:tab pos="257920" algn="l"/>
                  <a:tab pos="1049597" algn="l"/>
                </a:tabLst>
              </a:pPr>
              <a:r>
                <a:rPr sz="2565" b="1" spc="-6" baseline="-125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*</a:t>
              </a:r>
              <a:endParaRPr sz="1710" dirty="0">
                <a:latin typeface="Times New Roman"/>
                <a:cs typeface="Times New Roman"/>
              </a:endParaRPr>
            </a:p>
          </p:txBody>
        </p:sp>
        <p:sp>
          <p:nvSpPr>
            <p:cNvPr id="20" name="object 15">
              <a:extLst>
                <a:ext uri="{FF2B5EF4-FFF2-40B4-BE49-F238E27FC236}">
                  <a16:creationId xmlns:a16="http://schemas.microsoft.com/office/drawing/2014/main" id="{E6BCA427-4613-5E8F-97E7-CFE39A2457E3}"/>
                </a:ext>
              </a:extLst>
            </p:cNvPr>
            <p:cNvSpPr/>
            <p:nvPr/>
          </p:nvSpPr>
          <p:spPr>
            <a:xfrm>
              <a:off x="5897457" y="2686511"/>
              <a:ext cx="21720" cy="244347"/>
            </a:xfrm>
            <a:custGeom>
              <a:avLst/>
              <a:gdLst/>
              <a:ahLst/>
              <a:cxnLst/>
              <a:rect l="l" t="t" r="r" b="b"/>
              <a:pathLst>
                <a:path w="25400" h="285750">
                  <a:moveTo>
                    <a:pt x="25146" y="285749"/>
                  </a:moveTo>
                  <a:lnTo>
                    <a:pt x="25146" y="0"/>
                  </a:lnTo>
                  <a:lnTo>
                    <a:pt x="0" y="0"/>
                  </a:lnTo>
                  <a:lnTo>
                    <a:pt x="0" y="285749"/>
                  </a:lnTo>
                  <a:lnTo>
                    <a:pt x="25146" y="285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2" name="object 18">
              <a:extLst>
                <a:ext uri="{FF2B5EF4-FFF2-40B4-BE49-F238E27FC236}">
                  <a16:creationId xmlns:a16="http://schemas.microsoft.com/office/drawing/2014/main" id="{8916BB0D-C083-B48D-C9FB-CE77B71A726F}"/>
                </a:ext>
              </a:extLst>
            </p:cNvPr>
            <p:cNvSpPr/>
            <p:nvPr/>
          </p:nvSpPr>
          <p:spPr>
            <a:xfrm>
              <a:off x="7485384" y="3350482"/>
              <a:ext cx="22262" cy="293216"/>
            </a:xfrm>
            <a:custGeom>
              <a:avLst/>
              <a:gdLst/>
              <a:ahLst/>
              <a:cxnLst/>
              <a:rect l="l" t="t" r="r" b="b"/>
              <a:pathLst>
                <a:path w="26034" h="342900">
                  <a:moveTo>
                    <a:pt x="25907" y="342900"/>
                  </a:moveTo>
                  <a:lnTo>
                    <a:pt x="25907" y="0"/>
                  </a:lnTo>
                  <a:lnTo>
                    <a:pt x="0" y="0"/>
                  </a:lnTo>
                  <a:lnTo>
                    <a:pt x="0" y="342900"/>
                  </a:lnTo>
                  <a:lnTo>
                    <a:pt x="25907" y="342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4" name="object 20">
              <a:extLst>
                <a:ext uri="{FF2B5EF4-FFF2-40B4-BE49-F238E27FC236}">
                  <a16:creationId xmlns:a16="http://schemas.microsoft.com/office/drawing/2014/main" id="{FC6BD37C-A608-A4A3-126E-9F69CFA817D9}"/>
                </a:ext>
              </a:extLst>
            </p:cNvPr>
            <p:cNvSpPr txBox="1"/>
            <p:nvPr/>
          </p:nvSpPr>
          <p:spPr>
            <a:xfrm>
              <a:off x="7396904" y="2980478"/>
              <a:ext cx="198120" cy="273567"/>
            </a:xfrm>
            <a:prstGeom prst="rect">
              <a:avLst/>
            </a:prstGeom>
          </p:spPr>
          <p:txBody>
            <a:bodyPr vert="horz" wrap="square" lIns="0" tIns="10317" rIns="0" bIns="0" rtlCol="0">
              <a:spAutoFit/>
            </a:bodyPr>
            <a:lstStyle/>
            <a:p>
              <a:pPr marL="10860">
                <a:spcBef>
                  <a:spcPts val="81"/>
                </a:spcBef>
              </a:pPr>
              <a:r>
                <a:rPr sz="1710" b="1" i="1" spc="-227" dirty="0">
                  <a:solidFill>
                    <a:srgbClr val="FF0000"/>
                  </a:solidFill>
                  <a:latin typeface="Times New Roman"/>
                  <a:cs typeface="Times New Roman"/>
                </a:rPr>
                <a:t>F</a:t>
              </a:r>
              <a:endParaRPr sz="1710" dirty="0">
                <a:latin typeface="Times New Roman"/>
                <a:cs typeface="Times New Roman"/>
              </a:endParaRPr>
            </a:p>
          </p:txBody>
        </p:sp>
        <p:sp>
          <p:nvSpPr>
            <p:cNvPr id="35" name="object 21">
              <a:extLst>
                <a:ext uri="{FF2B5EF4-FFF2-40B4-BE49-F238E27FC236}">
                  <a16:creationId xmlns:a16="http://schemas.microsoft.com/office/drawing/2014/main" id="{D5719A0C-C4F4-797F-12D7-F5D2020D7718}"/>
                </a:ext>
              </a:extLst>
            </p:cNvPr>
            <p:cNvSpPr txBox="1"/>
            <p:nvPr/>
          </p:nvSpPr>
          <p:spPr>
            <a:xfrm>
              <a:off x="7410832" y="2329921"/>
              <a:ext cx="280499" cy="273567"/>
            </a:xfrm>
            <a:prstGeom prst="rect">
              <a:avLst/>
            </a:prstGeom>
          </p:spPr>
          <p:txBody>
            <a:bodyPr vert="horz" wrap="square" lIns="0" tIns="10317" rIns="0" bIns="0" rtlCol="0">
              <a:spAutoFit/>
            </a:bodyPr>
            <a:lstStyle/>
            <a:p>
              <a:pPr marL="10860">
                <a:spcBef>
                  <a:spcPts val="81"/>
                </a:spcBef>
              </a:pPr>
              <a:r>
                <a:rPr sz="1710" b="1" i="1" spc="-167" dirty="0">
                  <a:solidFill>
                    <a:srgbClr val="FF0000"/>
                  </a:solidFill>
                  <a:latin typeface="Times New Roman"/>
                  <a:cs typeface="Times New Roman"/>
                </a:rPr>
                <a:t>T</a:t>
              </a:r>
              <a:endParaRPr sz="1710" dirty="0">
                <a:latin typeface="Times New Roman"/>
                <a:cs typeface="Times New Roman"/>
              </a:endParaRPr>
            </a:p>
          </p:txBody>
        </p:sp>
        <p:sp>
          <p:nvSpPr>
            <p:cNvPr id="37" name="object 23">
              <a:extLst>
                <a:ext uri="{FF2B5EF4-FFF2-40B4-BE49-F238E27FC236}">
                  <a16:creationId xmlns:a16="http://schemas.microsoft.com/office/drawing/2014/main" id="{C6D1B769-398F-005D-6AC3-922F430A23C8}"/>
                </a:ext>
              </a:extLst>
            </p:cNvPr>
            <p:cNvSpPr/>
            <p:nvPr/>
          </p:nvSpPr>
          <p:spPr>
            <a:xfrm>
              <a:off x="7485384" y="2611577"/>
              <a:ext cx="22262" cy="342086"/>
            </a:xfrm>
            <a:custGeom>
              <a:avLst/>
              <a:gdLst/>
              <a:ahLst/>
              <a:cxnLst/>
              <a:rect l="l" t="t" r="r" b="b"/>
              <a:pathLst>
                <a:path w="26034" h="400050">
                  <a:moveTo>
                    <a:pt x="25907" y="400050"/>
                  </a:moveTo>
                  <a:lnTo>
                    <a:pt x="25907" y="0"/>
                  </a:lnTo>
                  <a:lnTo>
                    <a:pt x="0" y="0"/>
                  </a:lnTo>
                  <a:lnTo>
                    <a:pt x="0" y="400050"/>
                  </a:lnTo>
                  <a:lnTo>
                    <a:pt x="25907" y="400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9" name="object 25">
              <a:extLst>
                <a:ext uri="{FF2B5EF4-FFF2-40B4-BE49-F238E27FC236}">
                  <a16:creationId xmlns:a16="http://schemas.microsoft.com/office/drawing/2014/main" id="{721F5368-40C0-C6CE-D7C6-8A942B038433}"/>
                </a:ext>
              </a:extLst>
            </p:cNvPr>
            <p:cNvSpPr txBox="1"/>
            <p:nvPr/>
          </p:nvSpPr>
          <p:spPr>
            <a:xfrm>
              <a:off x="6617412" y="1704063"/>
              <a:ext cx="309168" cy="273567"/>
            </a:xfrm>
            <a:prstGeom prst="rect">
              <a:avLst/>
            </a:prstGeom>
          </p:spPr>
          <p:txBody>
            <a:bodyPr vert="horz" wrap="square" lIns="0" tIns="10317" rIns="0" bIns="0" rtlCol="0">
              <a:spAutoFit/>
            </a:bodyPr>
            <a:lstStyle/>
            <a:p>
              <a:pPr marL="10860">
                <a:spcBef>
                  <a:spcPts val="81"/>
                </a:spcBef>
              </a:pPr>
              <a:r>
                <a:rPr sz="1710" b="1" i="1" spc="-4" dirty="0">
                  <a:solidFill>
                    <a:srgbClr val="FF0000"/>
                  </a:solidFill>
                  <a:latin typeface="Times New Roman"/>
                  <a:cs typeface="Times New Roman"/>
                </a:rPr>
                <a:t>E</a:t>
              </a:r>
              <a:endParaRPr sz="1710" dirty="0">
                <a:latin typeface="Times New Roman"/>
                <a:cs typeface="Times New Roman"/>
              </a:endParaRPr>
            </a:p>
          </p:txBody>
        </p:sp>
        <p:sp>
          <p:nvSpPr>
            <p:cNvPr id="43" name="object 29">
              <a:extLst>
                <a:ext uri="{FF2B5EF4-FFF2-40B4-BE49-F238E27FC236}">
                  <a16:creationId xmlns:a16="http://schemas.microsoft.com/office/drawing/2014/main" id="{CD40413D-954F-01A1-C30E-A96D9BB8279D}"/>
                </a:ext>
              </a:extLst>
            </p:cNvPr>
            <p:cNvSpPr txBox="1"/>
            <p:nvPr/>
          </p:nvSpPr>
          <p:spPr>
            <a:xfrm>
              <a:off x="5785052" y="2370561"/>
              <a:ext cx="303328" cy="273567"/>
            </a:xfrm>
            <a:prstGeom prst="rect">
              <a:avLst/>
            </a:prstGeom>
          </p:spPr>
          <p:txBody>
            <a:bodyPr vert="horz" wrap="square" lIns="0" tIns="10317" rIns="0" bIns="0" rtlCol="0">
              <a:spAutoFit/>
            </a:bodyPr>
            <a:lstStyle/>
            <a:p>
              <a:pPr marL="10860">
                <a:spcBef>
                  <a:spcPts val="81"/>
                </a:spcBef>
                <a:tabLst>
                  <a:tab pos="1165253" algn="l"/>
                </a:tabLst>
              </a:pPr>
              <a:r>
                <a:rPr sz="1710" b="1" i="1" spc="-9" dirty="0">
                  <a:solidFill>
                    <a:srgbClr val="FF0000"/>
                  </a:solidFill>
                  <a:latin typeface="Times New Roman"/>
                  <a:cs typeface="Times New Roman"/>
                </a:rPr>
                <a:t>E</a:t>
              </a:r>
              <a:endParaRPr sz="1710" dirty="0">
                <a:latin typeface="Times New Roman"/>
                <a:cs typeface="Times New Roman"/>
              </a:endParaRPr>
            </a:p>
          </p:txBody>
        </p:sp>
        <p:sp>
          <p:nvSpPr>
            <p:cNvPr id="44" name="object 30">
              <a:extLst>
                <a:ext uri="{FF2B5EF4-FFF2-40B4-BE49-F238E27FC236}">
                  <a16:creationId xmlns:a16="http://schemas.microsoft.com/office/drawing/2014/main" id="{29BC6163-BFEB-BEFB-A4C2-39123DE6543E}"/>
                </a:ext>
              </a:extLst>
            </p:cNvPr>
            <p:cNvSpPr txBox="1"/>
            <p:nvPr/>
          </p:nvSpPr>
          <p:spPr>
            <a:xfrm>
              <a:off x="7123312" y="1179598"/>
              <a:ext cx="154753" cy="273567"/>
            </a:xfrm>
            <a:prstGeom prst="rect">
              <a:avLst/>
            </a:prstGeom>
          </p:spPr>
          <p:txBody>
            <a:bodyPr vert="horz" wrap="square" lIns="0" tIns="10317" rIns="0" bIns="0" rtlCol="0">
              <a:spAutoFit/>
            </a:bodyPr>
            <a:lstStyle/>
            <a:p>
              <a:pPr marL="10860">
                <a:spcBef>
                  <a:spcPts val="81"/>
                </a:spcBef>
              </a:pPr>
              <a:r>
                <a:rPr sz="1710" b="1" i="1" spc="-4" dirty="0">
                  <a:solidFill>
                    <a:srgbClr val="FF0000"/>
                  </a:solidFill>
                  <a:latin typeface="Times New Roman"/>
                  <a:cs typeface="Times New Roman"/>
                </a:rPr>
                <a:t>L</a:t>
              </a:r>
              <a:endParaRPr sz="1710">
                <a:latin typeface="Times New Roman"/>
                <a:cs typeface="Times New Roman"/>
              </a:endParaRPr>
            </a:p>
          </p:txBody>
        </p:sp>
        <p:sp>
          <p:nvSpPr>
            <p:cNvPr id="46" name="object 32">
              <a:extLst>
                <a:ext uri="{FF2B5EF4-FFF2-40B4-BE49-F238E27FC236}">
                  <a16:creationId xmlns:a16="http://schemas.microsoft.com/office/drawing/2014/main" id="{84779BA1-2AA3-DDC1-4998-F68CD9EEDB53}"/>
                </a:ext>
              </a:extLst>
            </p:cNvPr>
            <p:cNvSpPr/>
            <p:nvPr/>
          </p:nvSpPr>
          <p:spPr>
            <a:xfrm>
              <a:off x="6893088" y="1492806"/>
              <a:ext cx="654850" cy="158554"/>
            </a:xfrm>
            <a:custGeom>
              <a:avLst/>
              <a:gdLst/>
              <a:ahLst/>
              <a:cxnLst/>
              <a:rect l="l" t="t" r="r" b="b"/>
              <a:pathLst>
                <a:path w="765809" h="185419">
                  <a:moveTo>
                    <a:pt x="765810" y="161544"/>
                  </a:moveTo>
                  <a:lnTo>
                    <a:pt x="333756" y="0"/>
                  </a:lnTo>
                  <a:lnTo>
                    <a:pt x="329425" y="11176"/>
                  </a:lnTo>
                  <a:lnTo>
                    <a:pt x="323850" y="0"/>
                  </a:lnTo>
                  <a:lnTo>
                    <a:pt x="0" y="162306"/>
                  </a:lnTo>
                  <a:lnTo>
                    <a:pt x="11430" y="185166"/>
                  </a:lnTo>
                  <a:lnTo>
                    <a:pt x="329844" y="25590"/>
                  </a:lnTo>
                  <a:lnTo>
                    <a:pt x="756666" y="185166"/>
                  </a:lnTo>
                  <a:lnTo>
                    <a:pt x="765810" y="1615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8" name="object 34">
              <a:extLst>
                <a:ext uri="{FF2B5EF4-FFF2-40B4-BE49-F238E27FC236}">
                  <a16:creationId xmlns:a16="http://schemas.microsoft.com/office/drawing/2014/main" id="{86C402E9-B5E2-4A2D-E010-7014219C0E4D}"/>
                </a:ext>
              </a:extLst>
            </p:cNvPr>
            <p:cNvSpPr txBox="1"/>
            <p:nvPr/>
          </p:nvSpPr>
          <p:spPr>
            <a:xfrm>
              <a:off x="7636766" y="1698916"/>
              <a:ext cx="142807" cy="273567"/>
            </a:xfrm>
            <a:prstGeom prst="rect">
              <a:avLst/>
            </a:prstGeom>
          </p:spPr>
          <p:txBody>
            <a:bodyPr vert="horz" wrap="square" lIns="0" tIns="10317" rIns="0" bIns="0" rtlCol="0">
              <a:spAutoFit/>
            </a:bodyPr>
            <a:lstStyle/>
            <a:p>
              <a:pPr marL="10860">
                <a:spcBef>
                  <a:spcPts val="81"/>
                </a:spcBef>
              </a:pPr>
              <a:r>
                <a:rPr lang="en-US" sz="1710" b="1" spc="-4" dirty="0">
                  <a:solidFill>
                    <a:srgbClr val="FF0000"/>
                  </a:solidFill>
                  <a:latin typeface="Times New Roman"/>
                  <a:cs typeface="Times New Roman"/>
                </a:rPr>
                <a:t>$</a:t>
              </a:r>
              <a:endParaRPr sz="1710" dirty="0">
                <a:latin typeface="Times New Roman"/>
                <a:cs typeface="Times New Roman"/>
              </a:endParaRPr>
            </a:p>
          </p:txBody>
        </p:sp>
        <p:sp>
          <p:nvSpPr>
            <p:cNvPr id="55" name="object 41">
              <a:extLst>
                <a:ext uri="{FF2B5EF4-FFF2-40B4-BE49-F238E27FC236}">
                  <a16:creationId xmlns:a16="http://schemas.microsoft.com/office/drawing/2014/main" id="{FA22E36C-E75A-10A7-F999-DD3E8A860D25}"/>
                </a:ext>
              </a:extLst>
            </p:cNvPr>
            <p:cNvSpPr txBox="1"/>
            <p:nvPr/>
          </p:nvSpPr>
          <p:spPr>
            <a:xfrm>
              <a:off x="6284752" y="4343746"/>
              <a:ext cx="516100" cy="335524"/>
            </a:xfrm>
            <a:prstGeom prst="rect">
              <a:avLst/>
            </a:prstGeom>
          </p:spPr>
          <p:txBody>
            <a:bodyPr vert="horz" wrap="square" lIns="0" tIns="71675" rIns="0" bIns="0" rtlCol="0">
              <a:spAutoFit/>
            </a:bodyPr>
            <a:lstStyle/>
            <a:p>
              <a:pPr marL="10860">
                <a:spcBef>
                  <a:spcPts val="564"/>
                </a:spcBef>
              </a:pPr>
              <a:r>
                <a:rPr sz="1710" b="1" spc="-4" dirty="0">
                  <a:solidFill>
                    <a:srgbClr val="FF0000"/>
                  </a:solidFill>
                  <a:latin typeface="Times New Roman"/>
                  <a:cs typeface="Times New Roman"/>
                </a:rPr>
                <a:t>digit</a:t>
              </a:r>
              <a:endParaRPr sz="1710" dirty="0">
                <a:latin typeface="Times New Roman"/>
                <a:cs typeface="Times New Roman"/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8E0EA6E-8866-6A43-D91C-E8668842022B}"/>
                </a:ext>
              </a:extLst>
            </p:cNvPr>
            <p:cNvCxnSpPr/>
            <p:nvPr/>
          </p:nvCxnSpPr>
          <p:spPr>
            <a:xfrm>
              <a:off x="5881687" y="3348831"/>
              <a:ext cx="592931" cy="3167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608CB5E-E352-6E14-D3AE-1CD320B016C1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94" y="3367882"/>
              <a:ext cx="0" cy="3627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768D3591-8653-E6FE-526E-04EB967DF6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9544" y="3344863"/>
              <a:ext cx="627856" cy="368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FF922C70-9467-CECF-F00F-F30A6906521D}"/>
                </a:ext>
              </a:extLst>
            </p:cNvPr>
            <p:cNvCxnSpPr>
              <a:cxnSpLocks/>
            </p:cNvCxnSpPr>
            <p:nvPr/>
          </p:nvCxnSpPr>
          <p:spPr>
            <a:xfrm>
              <a:off x="6653847" y="2061051"/>
              <a:ext cx="836613" cy="2274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44817F73-6455-1F32-DEFD-AC63B47BB7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7560" y="2057083"/>
              <a:ext cx="736600" cy="2898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33C20AB1-6618-AE7B-41A1-4C908508712F}"/>
                </a:ext>
              </a:extLst>
            </p:cNvPr>
            <p:cNvCxnSpPr>
              <a:cxnSpLocks/>
            </p:cNvCxnSpPr>
            <p:nvPr/>
          </p:nvCxnSpPr>
          <p:spPr>
            <a:xfrm>
              <a:off x="6658134" y="2067402"/>
              <a:ext cx="0" cy="261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object 13">
              <a:extLst>
                <a:ext uri="{FF2B5EF4-FFF2-40B4-BE49-F238E27FC236}">
                  <a16:creationId xmlns:a16="http://schemas.microsoft.com/office/drawing/2014/main" id="{1EE90CA4-4DA3-CF0E-E28C-B57064B3F0CC}"/>
                </a:ext>
              </a:extLst>
            </p:cNvPr>
            <p:cNvSpPr txBox="1"/>
            <p:nvPr/>
          </p:nvSpPr>
          <p:spPr>
            <a:xfrm>
              <a:off x="7261197" y="3673731"/>
              <a:ext cx="530254" cy="273567"/>
            </a:xfrm>
            <a:prstGeom prst="rect">
              <a:avLst/>
            </a:prstGeom>
          </p:spPr>
          <p:txBody>
            <a:bodyPr vert="horz" wrap="square" lIns="0" tIns="10317" rIns="0" bIns="0" rtlCol="0">
              <a:spAutoFit/>
            </a:bodyPr>
            <a:lstStyle/>
            <a:p>
              <a:pPr marL="32579">
                <a:spcBef>
                  <a:spcPts val="81"/>
                </a:spcBef>
                <a:tabLst>
                  <a:tab pos="257920" algn="l"/>
                  <a:tab pos="1049597" algn="l"/>
                </a:tabLst>
              </a:pPr>
              <a:r>
                <a:rPr sz="1710" b="1" spc="-4" dirty="0">
                  <a:solidFill>
                    <a:srgbClr val="FF0000"/>
                  </a:solidFill>
                  <a:latin typeface="Times New Roman"/>
                  <a:cs typeface="Times New Roman"/>
                </a:rPr>
                <a:t>digit</a:t>
              </a:r>
              <a:endParaRPr sz="1710" dirty="0">
                <a:latin typeface="Times New Roman"/>
                <a:cs typeface="Times New Roman"/>
              </a:endParaRPr>
            </a:p>
          </p:txBody>
        </p:sp>
        <p:sp>
          <p:nvSpPr>
            <p:cNvPr id="69" name="object 13">
              <a:extLst>
                <a:ext uri="{FF2B5EF4-FFF2-40B4-BE49-F238E27FC236}">
                  <a16:creationId xmlns:a16="http://schemas.microsoft.com/office/drawing/2014/main" id="{7D74F634-2DB8-3F94-6A54-A8F3C4D921A6}"/>
                </a:ext>
              </a:extLst>
            </p:cNvPr>
            <p:cNvSpPr txBox="1"/>
            <p:nvPr/>
          </p:nvSpPr>
          <p:spPr>
            <a:xfrm>
              <a:off x="6370081" y="3713947"/>
              <a:ext cx="297420" cy="273567"/>
            </a:xfrm>
            <a:prstGeom prst="rect">
              <a:avLst/>
            </a:prstGeom>
          </p:spPr>
          <p:txBody>
            <a:bodyPr vert="horz" wrap="square" lIns="0" tIns="10317" rIns="0" bIns="0" rtlCol="0">
              <a:spAutoFit/>
            </a:bodyPr>
            <a:lstStyle/>
            <a:p>
              <a:pPr marL="32579">
                <a:spcBef>
                  <a:spcPts val="81"/>
                </a:spcBef>
                <a:tabLst>
                  <a:tab pos="257920" algn="l"/>
                  <a:tab pos="1049597" algn="l"/>
                </a:tabLst>
              </a:pPr>
              <a:r>
                <a:rPr sz="1710" b="1" i="1" spc="-34" dirty="0">
                  <a:solidFill>
                    <a:srgbClr val="FF0000"/>
                  </a:solidFill>
                  <a:latin typeface="Times New Roman"/>
                  <a:cs typeface="Times New Roman"/>
                </a:rPr>
                <a:t>F</a:t>
              </a:r>
              <a:endParaRPr sz="1710" dirty="0">
                <a:latin typeface="Times New Roman"/>
                <a:cs typeface="Times New Roman"/>
              </a:endParaRPr>
            </a:p>
          </p:txBody>
        </p:sp>
        <p:sp>
          <p:nvSpPr>
            <p:cNvPr id="70" name="object 29">
              <a:extLst>
                <a:ext uri="{FF2B5EF4-FFF2-40B4-BE49-F238E27FC236}">
                  <a16:creationId xmlns:a16="http://schemas.microsoft.com/office/drawing/2014/main" id="{AF4EA1C7-BC4F-96A3-8776-F6BBC53E2344}"/>
                </a:ext>
              </a:extLst>
            </p:cNvPr>
            <p:cNvSpPr txBox="1"/>
            <p:nvPr/>
          </p:nvSpPr>
          <p:spPr>
            <a:xfrm>
              <a:off x="6597429" y="2344315"/>
              <a:ext cx="257608" cy="273567"/>
            </a:xfrm>
            <a:prstGeom prst="rect">
              <a:avLst/>
            </a:prstGeom>
          </p:spPr>
          <p:txBody>
            <a:bodyPr vert="horz" wrap="square" lIns="0" tIns="10317" rIns="0" bIns="0" rtlCol="0">
              <a:spAutoFit/>
            </a:bodyPr>
            <a:lstStyle/>
            <a:p>
              <a:pPr marL="10860">
                <a:spcBef>
                  <a:spcPts val="81"/>
                </a:spcBef>
                <a:tabLst>
                  <a:tab pos="1165253" algn="l"/>
                </a:tabLst>
              </a:pPr>
              <a:r>
                <a:rPr sz="1710" b="1" spc="-4" dirty="0">
                  <a:solidFill>
                    <a:srgbClr val="FF0000"/>
                  </a:solidFill>
                  <a:latin typeface="Times New Roman"/>
                  <a:cs typeface="Times New Roman"/>
                </a:rPr>
                <a:t>+</a:t>
              </a:r>
              <a:endParaRPr sz="1710" dirty="0">
                <a:latin typeface="Times New Roman"/>
                <a:cs typeface="Times New Roman"/>
              </a:endParaRPr>
            </a:p>
          </p:txBody>
        </p:sp>
      </p:grpSp>
      <p:sp>
        <p:nvSpPr>
          <p:cNvPr id="78" name="对话气泡: 圆角矩形 77">
            <a:extLst>
              <a:ext uri="{FF2B5EF4-FFF2-40B4-BE49-F238E27FC236}">
                <a16:creationId xmlns:a16="http://schemas.microsoft.com/office/drawing/2014/main" id="{B7BBE7A1-FEB0-58B5-A55D-B27E6757D9FB}"/>
              </a:ext>
            </a:extLst>
          </p:cNvPr>
          <p:cNvSpPr/>
          <p:nvPr/>
        </p:nvSpPr>
        <p:spPr>
          <a:xfrm rot="10800000" flipV="1">
            <a:off x="6978774" y="5019194"/>
            <a:ext cx="1050319" cy="441883"/>
          </a:xfrm>
          <a:prstGeom prst="wedgeRoundRectCallout">
            <a:avLst>
              <a:gd name="adj1" fmla="val -5256"/>
              <a:gd name="adj2" fmla="val -108497"/>
              <a:gd name="adj3" fmla="val 16667"/>
            </a:avLst>
          </a:prstGeom>
          <a:solidFill>
            <a:srgbClr val="F9D98C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spc="-100" dirty="0">
                <a:solidFill>
                  <a:schemeClr val="tx1"/>
                </a:solidFill>
              </a:rPr>
              <a:t>解析树</a:t>
            </a:r>
          </a:p>
        </p:txBody>
      </p:sp>
    </p:spTree>
    <p:extLst>
      <p:ext uri="{BB962C8B-B14F-4D97-AF65-F5344CB8AC3E}">
        <p14:creationId xmlns:p14="http://schemas.microsoft.com/office/powerpoint/2010/main" val="264533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 animBg="1"/>
      <p:bldP spid="65" grpId="0"/>
      <p:bldP spid="5" grpId="0" animBg="1"/>
      <p:bldP spid="7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43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12</a:t>
            </a:fld>
            <a:endParaRPr lang="en-US" altLang="zh-CN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6B60E33-4398-090A-723D-DAD19C539359}"/>
              </a:ext>
            </a:extLst>
          </p:cNvPr>
          <p:cNvSpPr txBox="1"/>
          <p:nvPr/>
        </p:nvSpPr>
        <p:spPr>
          <a:xfrm>
            <a:off x="4940480" y="4967298"/>
            <a:ext cx="1259743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digit</a:t>
            </a:r>
            <a:r>
              <a:rPr sz="1710" b="1" i="1" spc="-4" dirty="0">
                <a:latin typeface="Times New Roman"/>
                <a:cs typeface="Times New Roman"/>
              </a:rPr>
              <a:t>.lexval</a:t>
            </a:r>
            <a:r>
              <a:rPr sz="1710" b="1" spc="-4" dirty="0">
                <a:latin typeface="Times New Roman"/>
                <a:cs typeface="Times New Roman"/>
              </a:rPr>
              <a:t>=3</a:t>
            </a:r>
            <a:endParaRPr sz="1710">
              <a:latin typeface="Times New Roman"/>
              <a:cs typeface="Times New Roman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4F6CAE4D-E077-7461-5817-934BC855AED9}"/>
              </a:ext>
            </a:extLst>
          </p:cNvPr>
          <p:cNvSpPr txBox="1"/>
          <p:nvPr/>
        </p:nvSpPr>
        <p:spPr>
          <a:xfrm>
            <a:off x="4958725" y="4356105"/>
            <a:ext cx="691230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b="1" i="1" spc="-227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710" b="1" i="1" spc="-4" dirty="0">
                <a:latin typeface="Times New Roman"/>
                <a:cs typeface="Times New Roman"/>
              </a:rPr>
              <a:t>.val</a:t>
            </a:r>
            <a:r>
              <a:rPr sz="1710" b="1" spc="-4" dirty="0">
                <a:latin typeface="Times New Roman"/>
                <a:cs typeface="Times New Roman"/>
              </a:rPr>
              <a:t>=3</a:t>
            </a:r>
            <a:endParaRPr sz="1710">
              <a:latin typeface="Times New Roman"/>
              <a:cs typeface="Times New Roman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1AEFED18-1AD7-AD01-5C7D-785834E4DB81}"/>
              </a:ext>
            </a:extLst>
          </p:cNvPr>
          <p:cNvSpPr/>
          <p:nvPr/>
        </p:nvSpPr>
        <p:spPr>
          <a:xfrm>
            <a:off x="5316236" y="4736418"/>
            <a:ext cx="21720" cy="244347"/>
          </a:xfrm>
          <a:custGeom>
            <a:avLst/>
            <a:gdLst/>
            <a:ahLst/>
            <a:cxnLst/>
            <a:rect l="l" t="t" r="r" b="b"/>
            <a:pathLst>
              <a:path w="25400" h="285750">
                <a:moveTo>
                  <a:pt x="25146" y="285750"/>
                </a:moveTo>
                <a:lnTo>
                  <a:pt x="25146" y="0"/>
                </a:lnTo>
                <a:lnTo>
                  <a:pt x="0" y="0"/>
                </a:lnTo>
                <a:lnTo>
                  <a:pt x="0" y="285750"/>
                </a:lnTo>
                <a:lnTo>
                  <a:pt x="25146" y="285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F0D8535C-283B-9816-82A8-2C92B54D195F}"/>
              </a:ext>
            </a:extLst>
          </p:cNvPr>
          <p:cNvSpPr/>
          <p:nvPr/>
        </p:nvSpPr>
        <p:spPr>
          <a:xfrm>
            <a:off x="5316236" y="4043776"/>
            <a:ext cx="21720" cy="293216"/>
          </a:xfrm>
          <a:custGeom>
            <a:avLst/>
            <a:gdLst/>
            <a:ahLst/>
            <a:cxnLst/>
            <a:rect l="l" t="t" r="r" b="b"/>
            <a:pathLst>
              <a:path w="25400" h="342900">
                <a:moveTo>
                  <a:pt x="25146" y="342900"/>
                </a:moveTo>
                <a:lnTo>
                  <a:pt x="25146" y="0"/>
                </a:lnTo>
                <a:lnTo>
                  <a:pt x="0" y="0"/>
                </a:lnTo>
                <a:lnTo>
                  <a:pt x="0" y="342900"/>
                </a:lnTo>
                <a:lnTo>
                  <a:pt x="25146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7B814E4E-4D7C-B173-FB7B-273386889BCB}"/>
              </a:ext>
            </a:extLst>
          </p:cNvPr>
          <p:cNvSpPr txBox="1"/>
          <p:nvPr/>
        </p:nvSpPr>
        <p:spPr>
          <a:xfrm>
            <a:off x="4937222" y="3684315"/>
            <a:ext cx="686343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b="1" i="1" spc="-167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710" b="1" i="1" spc="-4" dirty="0">
                <a:latin typeface="Times New Roman"/>
                <a:cs typeface="Times New Roman"/>
              </a:rPr>
              <a:t>.val</a:t>
            </a:r>
            <a:r>
              <a:rPr sz="1710" b="1" spc="-4" dirty="0">
                <a:latin typeface="Times New Roman"/>
                <a:cs typeface="Times New Roman"/>
              </a:rPr>
              <a:t>=3</a:t>
            </a:r>
            <a:endParaRPr sz="1710">
              <a:latin typeface="Times New Roman"/>
              <a:cs typeface="Times New Roman"/>
            </a:endParaRPr>
          </a:p>
        </p:txBody>
      </p:sp>
      <p:grpSp>
        <p:nvGrpSpPr>
          <p:cNvPr id="13" name="object 8">
            <a:extLst>
              <a:ext uri="{FF2B5EF4-FFF2-40B4-BE49-F238E27FC236}">
                <a16:creationId xmlns:a16="http://schemas.microsoft.com/office/drawing/2014/main" id="{742B6647-770E-E0D9-41AE-82FBDFE10748}"/>
              </a:ext>
            </a:extLst>
          </p:cNvPr>
          <p:cNvGrpSpPr/>
          <p:nvPr/>
        </p:nvGrpSpPr>
        <p:grpSpPr>
          <a:xfrm>
            <a:off x="6470205" y="4043775"/>
            <a:ext cx="183531" cy="342086"/>
            <a:chOff x="7566545" y="4500371"/>
            <a:chExt cx="214629" cy="400050"/>
          </a:xfrm>
        </p:grpSpPr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E66D36B2-D66B-E1D2-DB7C-83831C1B682A}"/>
                </a:ext>
              </a:extLst>
            </p:cNvPr>
            <p:cNvSpPr/>
            <p:nvPr/>
          </p:nvSpPr>
          <p:spPr>
            <a:xfrm>
              <a:off x="7566545" y="4500371"/>
              <a:ext cx="25400" cy="400050"/>
            </a:xfrm>
            <a:custGeom>
              <a:avLst/>
              <a:gdLst/>
              <a:ahLst/>
              <a:cxnLst/>
              <a:rect l="l" t="t" r="r" b="b"/>
              <a:pathLst>
                <a:path w="25400" h="400050">
                  <a:moveTo>
                    <a:pt x="25146" y="400050"/>
                  </a:moveTo>
                  <a:lnTo>
                    <a:pt x="25146" y="0"/>
                  </a:lnTo>
                  <a:lnTo>
                    <a:pt x="0" y="0"/>
                  </a:lnTo>
                  <a:lnTo>
                    <a:pt x="0" y="400050"/>
                  </a:lnTo>
                  <a:lnTo>
                    <a:pt x="25146" y="400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F9DD660D-1EEC-84E3-2902-D1777DEC8CA8}"/>
                </a:ext>
              </a:extLst>
            </p:cNvPr>
            <p:cNvSpPr/>
            <p:nvPr/>
          </p:nvSpPr>
          <p:spPr>
            <a:xfrm>
              <a:off x="7590167" y="4500371"/>
              <a:ext cx="190500" cy="342900"/>
            </a:xfrm>
            <a:custGeom>
              <a:avLst/>
              <a:gdLst/>
              <a:ahLst/>
              <a:cxnLst/>
              <a:rect l="l" t="t" r="r" b="b"/>
              <a:pathLst>
                <a:path w="190500" h="342900">
                  <a:moveTo>
                    <a:pt x="190500" y="190500"/>
                  </a:moveTo>
                  <a:lnTo>
                    <a:pt x="95250" y="0"/>
                  </a:lnTo>
                  <a:lnTo>
                    <a:pt x="0" y="190500"/>
                  </a:lnTo>
                  <a:lnTo>
                    <a:pt x="95250" y="114300"/>
                  </a:lnTo>
                  <a:lnTo>
                    <a:pt x="190500" y="190500"/>
                  </a:lnTo>
                  <a:close/>
                </a:path>
                <a:path w="190500" h="342900">
                  <a:moveTo>
                    <a:pt x="114300" y="342900"/>
                  </a:moveTo>
                  <a:lnTo>
                    <a:pt x="114300" y="190500"/>
                  </a:lnTo>
                  <a:lnTo>
                    <a:pt x="76200" y="190500"/>
                  </a:lnTo>
                  <a:lnTo>
                    <a:pt x="76200" y="342900"/>
                  </a:lnTo>
                  <a:lnTo>
                    <a:pt x="114300" y="342900"/>
                  </a:lnTo>
                  <a:close/>
                </a:path>
              </a:pathLst>
            </a:custGeom>
            <a:solidFill>
              <a:srgbClr val="2D83F4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6" name="object 11">
            <a:extLst>
              <a:ext uri="{FF2B5EF4-FFF2-40B4-BE49-F238E27FC236}">
                <a16:creationId xmlns:a16="http://schemas.microsoft.com/office/drawing/2014/main" id="{1666AE1C-5028-3173-7B1A-0783FEFB87B3}"/>
              </a:ext>
            </a:extLst>
          </p:cNvPr>
          <p:cNvSpPr txBox="1"/>
          <p:nvPr/>
        </p:nvSpPr>
        <p:spPr>
          <a:xfrm>
            <a:off x="5485862" y="2951274"/>
            <a:ext cx="795485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b="1" i="1" spc="-167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710" b="1" i="1" spc="-4" dirty="0">
                <a:latin typeface="Times New Roman"/>
                <a:cs typeface="Times New Roman"/>
              </a:rPr>
              <a:t>.val</a:t>
            </a:r>
            <a:r>
              <a:rPr sz="1710" b="1" spc="-4" dirty="0">
                <a:latin typeface="Times New Roman"/>
                <a:cs typeface="Times New Roman"/>
              </a:rPr>
              <a:t>=15</a:t>
            </a:r>
            <a:endParaRPr sz="1710">
              <a:latin typeface="Times New Roman"/>
              <a:cs typeface="Times New Roman"/>
            </a:endParaRPr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B30C2AA2-5F24-992F-3D97-0472DBC4C21C}"/>
              </a:ext>
            </a:extLst>
          </p:cNvPr>
          <p:cNvSpPr/>
          <p:nvPr/>
        </p:nvSpPr>
        <p:spPr>
          <a:xfrm>
            <a:off x="5233484" y="3335507"/>
            <a:ext cx="1253228" cy="406159"/>
          </a:xfrm>
          <a:custGeom>
            <a:avLst/>
            <a:gdLst/>
            <a:ahLst/>
            <a:cxnLst/>
            <a:rect l="l" t="t" r="r" b="b"/>
            <a:pathLst>
              <a:path w="1465579" h="474979">
                <a:moveTo>
                  <a:pt x="1465326" y="384048"/>
                </a:moveTo>
                <a:lnTo>
                  <a:pt x="763524" y="6096"/>
                </a:lnTo>
                <a:lnTo>
                  <a:pt x="757199" y="17526"/>
                </a:lnTo>
                <a:lnTo>
                  <a:pt x="753198" y="17526"/>
                </a:lnTo>
                <a:lnTo>
                  <a:pt x="742950" y="0"/>
                </a:lnTo>
                <a:lnTo>
                  <a:pt x="0" y="429006"/>
                </a:lnTo>
                <a:lnTo>
                  <a:pt x="12954" y="450342"/>
                </a:lnTo>
                <a:lnTo>
                  <a:pt x="744474" y="28702"/>
                </a:lnTo>
                <a:lnTo>
                  <a:pt x="744474" y="474726"/>
                </a:lnTo>
                <a:lnTo>
                  <a:pt x="769620" y="474726"/>
                </a:lnTo>
                <a:lnTo>
                  <a:pt x="769620" y="38049"/>
                </a:lnTo>
                <a:lnTo>
                  <a:pt x="1453134" y="406146"/>
                </a:lnTo>
                <a:lnTo>
                  <a:pt x="1465326" y="384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113DA911-55C2-8547-D8A5-C28A29A5DA5B}"/>
              </a:ext>
            </a:extLst>
          </p:cNvPr>
          <p:cNvSpPr txBox="1"/>
          <p:nvPr/>
        </p:nvSpPr>
        <p:spPr>
          <a:xfrm>
            <a:off x="5813396" y="3684315"/>
            <a:ext cx="2320209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32579">
              <a:spcBef>
                <a:spcPts val="81"/>
              </a:spcBef>
              <a:tabLst>
                <a:tab pos="257920" algn="l"/>
                <a:tab pos="1049597" algn="l"/>
              </a:tabLst>
            </a:pPr>
            <a:r>
              <a:rPr sz="2565" b="1" spc="-6" baseline="-12500" dirty="0">
                <a:solidFill>
                  <a:srgbClr val="FF0000"/>
                </a:solidFill>
                <a:latin typeface="Times New Roman"/>
                <a:cs typeface="Times New Roman"/>
              </a:rPr>
              <a:t>*	</a:t>
            </a:r>
            <a:r>
              <a:rPr sz="1710" b="1" i="1" spc="-34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710" b="1" i="1" spc="-34" dirty="0">
                <a:latin typeface="Times New Roman"/>
                <a:cs typeface="Times New Roman"/>
              </a:rPr>
              <a:t>.val</a:t>
            </a:r>
            <a:r>
              <a:rPr sz="1710" b="1" spc="-34" dirty="0">
                <a:latin typeface="Times New Roman"/>
                <a:cs typeface="Times New Roman"/>
              </a:rPr>
              <a:t>=5	</a:t>
            </a:r>
            <a:r>
              <a:rPr sz="171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digit</a:t>
            </a:r>
            <a:r>
              <a:rPr sz="1710" b="1" i="1" spc="-4" dirty="0">
                <a:latin typeface="Times New Roman"/>
                <a:cs typeface="Times New Roman"/>
              </a:rPr>
              <a:t>.lexval</a:t>
            </a:r>
            <a:r>
              <a:rPr sz="1710" b="1" spc="-4" dirty="0">
                <a:latin typeface="Times New Roman"/>
                <a:cs typeface="Times New Roman"/>
              </a:rPr>
              <a:t>=4</a:t>
            </a:r>
            <a:endParaRPr sz="1710">
              <a:latin typeface="Times New Roman"/>
              <a:cs typeface="Times New Roman"/>
            </a:endParaRPr>
          </a:p>
        </p:txBody>
      </p:sp>
      <p:grpSp>
        <p:nvGrpSpPr>
          <p:cNvPr id="19" name="object 14">
            <a:extLst>
              <a:ext uri="{FF2B5EF4-FFF2-40B4-BE49-F238E27FC236}">
                <a16:creationId xmlns:a16="http://schemas.microsoft.com/office/drawing/2014/main" id="{A3D1D862-918E-6C65-02EE-6E239AB7F11A}"/>
              </a:ext>
            </a:extLst>
          </p:cNvPr>
          <p:cNvGrpSpPr/>
          <p:nvPr/>
        </p:nvGrpSpPr>
        <p:grpSpPr>
          <a:xfrm>
            <a:off x="5897457" y="2686511"/>
            <a:ext cx="188419" cy="244347"/>
            <a:chOff x="6896748" y="2913126"/>
            <a:chExt cx="220345" cy="285750"/>
          </a:xfrm>
        </p:grpSpPr>
        <p:sp>
          <p:nvSpPr>
            <p:cNvPr id="20" name="object 15">
              <a:extLst>
                <a:ext uri="{FF2B5EF4-FFF2-40B4-BE49-F238E27FC236}">
                  <a16:creationId xmlns:a16="http://schemas.microsoft.com/office/drawing/2014/main" id="{E6BCA427-4613-5E8F-97E7-CFE39A2457E3}"/>
                </a:ext>
              </a:extLst>
            </p:cNvPr>
            <p:cNvSpPr/>
            <p:nvPr/>
          </p:nvSpPr>
          <p:spPr>
            <a:xfrm>
              <a:off x="6896748" y="2913126"/>
              <a:ext cx="25400" cy="285750"/>
            </a:xfrm>
            <a:custGeom>
              <a:avLst/>
              <a:gdLst/>
              <a:ahLst/>
              <a:cxnLst/>
              <a:rect l="l" t="t" r="r" b="b"/>
              <a:pathLst>
                <a:path w="25400" h="285750">
                  <a:moveTo>
                    <a:pt x="25146" y="285749"/>
                  </a:moveTo>
                  <a:lnTo>
                    <a:pt x="25146" y="0"/>
                  </a:lnTo>
                  <a:lnTo>
                    <a:pt x="0" y="0"/>
                  </a:lnTo>
                  <a:lnTo>
                    <a:pt x="0" y="285749"/>
                  </a:lnTo>
                  <a:lnTo>
                    <a:pt x="25146" y="285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B92E9534-1371-9A78-1F77-28EEF4517C9F}"/>
                </a:ext>
              </a:extLst>
            </p:cNvPr>
            <p:cNvSpPr/>
            <p:nvPr/>
          </p:nvSpPr>
          <p:spPr>
            <a:xfrm>
              <a:off x="6926466" y="2913126"/>
              <a:ext cx="190500" cy="285750"/>
            </a:xfrm>
            <a:custGeom>
              <a:avLst/>
              <a:gdLst/>
              <a:ahLst/>
              <a:cxnLst/>
              <a:rect l="l" t="t" r="r" b="b"/>
              <a:pathLst>
                <a:path w="190500" h="285750">
                  <a:moveTo>
                    <a:pt x="190500" y="190499"/>
                  </a:moveTo>
                  <a:lnTo>
                    <a:pt x="95250" y="0"/>
                  </a:lnTo>
                  <a:lnTo>
                    <a:pt x="0" y="190499"/>
                  </a:lnTo>
                  <a:lnTo>
                    <a:pt x="95250" y="114299"/>
                  </a:lnTo>
                  <a:lnTo>
                    <a:pt x="190500" y="190499"/>
                  </a:lnTo>
                  <a:close/>
                </a:path>
                <a:path w="190500" h="285750">
                  <a:moveTo>
                    <a:pt x="114300" y="285749"/>
                  </a:moveTo>
                  <a:lnTo>
                    <a:pt x="114300" y="133349"/>
                  </a:lnTo>
                  <a:lnTo>
                    <a:pt x="76200" y="133349"/>
                  </a:lnTo>
                  <a:lnTo>
                    <a:pt x="76200" y="285749"/>
                  </a:lnTo>
                  <a:lnTo>
                    <a:pt x="114300" y="285749"/>
                  </a:lnTo>
                  <a:close/>
                </a:path>
              </a:pathLst>
            </a:custGeom>
            <a:solidFill>
              <a:srgbClr val="2D83F4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31" name="object 17">
            <a:extLst>
              <a:ext uri="{FF2B5EF4-FFF2-40B4-BE49-F238E27FC236}">
                <a16:creationId xmlns:a16="http://schemas.microsoft.com/office/drawing/2014/main" id="{5AFC2F44-B65A-09DC-AA52-4462CAC56BB7}"/>
              </a:ext>
            </a:extLst>
          </p:cNvPr>
          <p:cNvGrpSpPr/>
          <p:nvPr/>
        </p:nvGrpSpPr>
        <p:grpSpPr>
          <a:xfrm>
            <a:off x="7485384" y="3350482"/>
            <a:ext cx="186790" cy="293216"/>
            <a:chOff x="8753741" y="3689603"/>
            <a:chExt cx="218440" cy="342900"/>
          </a:xfrm>
        </p:grpSpPr>
        <p:sp>
          <p:nvSpPr>
            <p:cNvPr id="32" name="object 18">
              <a:extLst>
                <a:ext uri="{FF2B5EF4-FFF2-40B4-BE49-F238E27FC236}">
                  <a16:creationId xmlns:a16="http://schemas.microsoft.com/office/drawing/2014/main" id="{8916BB0D-C083-B48D-C9FB-CE77B71A726F}"/>
                </a:ext>
              </a:extLst>
            </p:cNvPr>
            <p:cNvSpPr/>
            <p:nvPr/>
          </p:nvSpPr>
          <p:spPr>
            <a:xfrm>
              <a:off x="8753741" y="3689603"/>
              <a:ext cx="26034" cy="342900"/>
            </a:xfrm>
            <a:custGeom>
              <a:avLst/>
              <a:gdLst/>
              <a:ahLst/>
              <a:cxnLst/>
              <a:rect l="l" t="t" r="r" b="b"/>
              <a:pathLst>
                <a:path w="26034" h="342900">
                  <a:moveTo>
                    <a:pt x="25907" y="342900"/>
                  </a:moveTo>
                  <a:lnTo>
                    <a:pt x="25907" y="0"/>
                  </a:lnTo>
                  <a:lnTo>
                    <a:pt x="0" y="0"/>
                  </a:lnTo>
                  <a:lnTo>
                    <a:pt x="0" y="342900"/>
                  </a:lnTo>
                  <a:lnTo>
                    <a:pt x="25907" y="342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3" name="object 19">
              <a:extLst>
                <a:ext uri="{FF2B5EF4-FFF2-40B4-BE49-F238E27FC236}">
                  <a16:creationId xmlns:a16="http://schemas.microsoft.com/office/drawing/2014/main" id="{8C8C5718-C48A-122B-6B84-8DFE761FBDDC}"/>
                </a:ext>
              </a:extLst>
            </p:cNvPr>
            <p:cNvSpPr/>
            <p:nvPr/>
          </p:nvSpPr>
          <p:spPr>
            <a:xfrm>
              <a:off x="8781173" y="3743705"/>
              <a:ext cx="190500" cy="285750"/>
            </a:xfrm>
            <a:custGeom>
              <a:avLst/>
              <a:gdLst/>
              <a:ahLst/>
              <a:cxnLst/>
              <a:rect l="l" t="t" r="r" b="b"/>
              <a:pathLst>
                <a:path w="190500" h="285750">
                  <a:moveTo>
                    <a:pt x="190500" y="190500"/>
                  </a:moveTo>
                  <a:lnTo>
                    <a:pt x="95250" y="0"/>
                  </a:lnTo>
                  <a:lnTo>
                    <a:pt x="0" y="190500"/>
                  </a:lnTo>
                  <a:lnTo>
                    <a:pt x="95250" y="114300"/>
                  </a:lnTo>
                  <a:lnTo>
                    <a:pt x="190500" y="190500"/>
                  </a:lnTo>
                  <a:close/>
                </a:path>
                <a:path w="190500" h="285750">
                  <a:moveTo>
                    <a:pt x="114300" y="285750"/>
                  </a:moveTo>
                  <a:lnTo>
                    <a:pt x="114300" y="133350"/>
                  </a:lnTo>
                  <a:lnTo>
                    <a:pt x="76200" y="133350"/>
                  </a:lnTo>
                  <a:lnTo>
                    <a:pt x="76200" y="285750"/>
                  </a:lnTo>
                  <a:lnTo>
                    <a:pt x="114300" y="285750"/>
                  </a:lnTo>
                  <a:close/>
                </a:path>
              </a:pathLst>
            </a:custGeom>
            <a:solidFill>
              <a:srgbClr val="2D83F4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34" name="object 20">
            <a:extLst>
              <a:ext uri="{FF2B5EF4-FFF2-40B4-BE49-F238E27FC236}">
                <a16:creationId xmlns:a16="http://schemas.microsoft.com/office/drawing/2014/main" id="{FC6BD37C-A608-A4A3-126E-9F69CFA817D9}"/>
              </a:ext>
            </a:extLst>
          </p:cNvPr>
          <p:cNvSpPr txBox="1"/>
          <p:nvPr/>
        </p:nvSpPr>
        <p:spPr>
          <a:xfrm>
            <a:off x="7183910" y="2951274"/>
            <a:ext cx="691230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b="1" i="1" spc="-227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710" b="1" i="1" spc="-4" dirty="0">
                <a:latin typeface="Times New Roman"/>
                <a:cs typeface="Times New Roman"/>
              </a:rPr>
              <a:t>.val</a:t>
            </a:r>
            <a:r>
              <a:rPr sz="1710" b="1" spc="-4" dirty="0">
                <a:latin typeface="Times New Roman"/>
                <a:cs typeface="Times New Roman"/>
              </a:rPr>
              <a:t>=4</a:t>
            </a:r>
            <a:endParaRPr sz="1710">
              <a:latin typeface="Times New Roman"/>
              <a:cs typeface="Times New Roman"/>
            </a:endParaRPr>
          </a:p>
        </p:txBody>
      </p:sp>
      <p:sp>
        <p:nvSpPr>
          <p:cNvPr id="35" name="object 21">
            <a:extLst>
              <a:ext uri="{FF2B5EF4-FFF2-40B4-BE49-F238E27FC236}">
                <a16:creationId xmlns:a16="http://schemas.microsoft.com/office/drawing/2014/main" id="{D5719A0C-C4F4-797F-12D7-F5D2020D7718}"/>
              </a:ext>
            </a:extLst>
          </p:cNvPr>
          <p:cNvSpPr txBox="1"/>
          <p:nvPr/>
        </p:nvSpPr>
        <p:spPr>
          <a:xfrm>
            <a:off x="7184561" y="2340081"/>
            <a:ext cx="686343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b="1" i="1" spc="-167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710" b="1" i="1" spc="-4" dirty="0">
                <a:latin typeface="Times New Roman"/>
                <a:cs typeface="Times New Roman"/>
              </a:rPr>
              <a:t>.val</a:t>
            </a:r>
            <a:r>
              <a:rPr sz="1710" b="1" spc="-4" dirty="0">
                <a:latin typeface="Times New Roman"/>
                <a:cs typeface="Times New Roman"/>
              </a:rPr>
              <a:t>=4</a:t>
            </a:r>
            <a:endParaRPr sz="1710">
              <a:latin typeface="Times New Roman"/>
              <a:cs typeface="Times New Roman"/>
            </a:endParaRPr>
          </a:p>
        </p:txBody>
      </p:sp>
      <p:grpSp>
        <p:nvGrpSpPr>
          <p:cNvPr id="36" name="object 22">
            <a:extLst>
              <a:ext uri="{FF2B5EF4-FFF2-40B4-BE49-F238E27FC236}">
                <a16:creationId xmlns:a16="http://schemas.microsoft.com/office/drawing/2014/main" id="{DE83EC23-43CF-8612-1D41-BB84DFF6DAF3}"/>
              </a:ext>
            </a:extLst>
          </p:cNvPr>
          <p:cNvGrpSpPr/>
          <p:nvPr/>
        </p:nvGrpSpPr>
        <p:grpSpPr>
          <a:xfrm>
            <a:off x="7485384" y="2611577"/>
            <a:ext cx="186790" cy="342086"/>
            <a:chOff x="8753741" y="2825495"/>
            <a:chExt cx="218440" cy="400050"/>
          </a:xfrm>
        </p:grpSpPr>
        <p:sp>
          <p:nvSpPr>
            <p:cNvPr id="37" name="object 23">
              <a:extLst>
                <a:ext uri="{FF2B5EF4-FFF2-40B4-BE49-F238E27FC236}">
                  <a16:creationId xmlns:a16="http://schemas.microsoft.com/office/drawing/2014/main" id="{C6D1B769-398F-005D-6AC3-922F430A23C8}"/>
                </a:ext>
              </a:extLst>
            </p:cNvPr>
            <p:cNvSpPr/>
            <p:nvPr/>
          </p:nvSpPr>
          <p:spPr>
            <a:xfrm>
              <a:off x="8753741" y="2825495"/>
              <a:ext cx="26034" cy="400050"/>
            </a:xfrm>
            <a:custGeom>
              <a:avLst/>
              <a:gdLst/>
              <a:ahLst/>
              <a:cxnLst/>
              <a:rect l="l" t="t" r="r" b="b"/>
              <a:pathLst>
                <a:path w="26034" h="400050">
                  <a:moveTo>
                    <a:pt x="25907" y="400050"/>
                  </a:moveTo>
                  <a:lnTo>
                    <a:pt x="25907" y="0"/>
                  </a:lnTo>
                  <a:lnTo>
                    <a:pt x="0" y="0"/>
                  </a:lnTo>
                  <a:lnTo>
                    <a:pt x="0" y="400050"/>
                  </a:lnTo>
                  <a:lnTo>
                    <a:pt x="25907" y="400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8" name="object 24">
              <a:extLst>
                <a:ext uri="{FF2B5EF4-FFF2-40B4-BE49-F238E27FC236}">
                  <a16:creationId xmlns:a16="http://schemas.microsoft.com/office/drawing/2014/main" id="{6E1CB822-AC77-5637-883D-30E88CCD5B0B}"/>
                </a:ext>
              </a:extLst>
            </p:cNvPr>
            <p:cNvSpPr/>
            <p:nvPr/>
          </p:nvSpPr>
          <p:spPr>
            <a:xfrm>
              <a:off x="8781173" y="2879597"/>
              <a:ext cx="190500" cy="342900"/>
            </a:xfrm>
            <a:custGeom>
              <a:avLst/>
              <a:gdLst/>
              <a:ahLst/>
              <a:cxnLst/>
              <a:rect l="l" t="t" r="r" b="b"/>
              <a:pathLst>
                <a:path w="190500" h="342900">
                  <a:moveTo>
                    <a:pt x="190500" y="190500"/>
                  </a:moveTo>
                  <a:lnTo>
                    <a:pt x="95250" y="0"/>
                  </a:lnTo>
                  <a:lnTo>
                    <a:pt x="0" y="190500"/>
                  </a:lnTo>
                  <a:lnTo>
                    <a:pt x="95250" y="114300"/>
                  </a:lnTo>
                  <a:lnTo>
                    <a:pt x="190500" y="190500"/>
                  </a:lnTo>
                  <a:close/>
                </a:path>
                <a:path w="190500" h="342900">
                  <a:moveTo>
                    <a:pt x="114300" y="342900"/>
                  </a:moveTo>
                  <a:lnTo>
                    <a:pt x="114300" y="190500"/>
                  </a:lnTo>
                  <a:lnTo>
                    <a:pt x="76200" y="190500"/>
                  </a:lnTo>
                  <a:lnTo>
                    <a:pt x="76200" y="342900"/>
                  </a:lnTo>
                  <a:lnTo>
                    <a:pt x="114300" y="342900"/>
                  </a:lnTo>
                  <a:close/>
                </a:path>
              </a:pathLst>
            </a:custGeom>
            <a:solidFill>
              <a:srgbClr val="2D83F4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39" name="object 25">
            <a:extLst>
              <a:ext uri="{FF2B5EF4-FFF2-40B4-BE49-F238E27FC236}">
                <a16:creationId xmlns:a16="http://schemas.microsoft.com/office/drawing/2014/main" id="{721F5368-40C0-C6CE-D7C6-8A942B038433}"/>
              </a:ext>
            </a:extLst>
          </p:cNvPr>
          <p:cNvSpPr txBox="1"/>
          <p:nvPr/>
        </p:nvSpPr>
        <p:spPr>
          <a:xfrm>
            <a:off x="6332932" y="1701523"/>
            <a:ext cx="828064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b="1" i="1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710" b="1" i="1" spc="-4" dirty="0">
                <a:latin typeface="Times New Roman"/>
                <a:cs typeface="Times New Roman"/>
              </a:rPr>
              <a:t>.val</a:t>
            </a:r>
            <a:r>
              <a:rPr sz="1710" b="1" spc="-4" dirty="0">
                <a:latin typeface="Times New Roman"/>
                <a:cs typeface="Times New Roman"/>
              </a:rPr>
              <a:t>=19</a:t>
            </a:r>
            <a:endParaRPr sz="1710">
              <a:latin typeface="Times New Roman"/>
              <a:cs typeface="Times New Roman"/>
            </a:endParaRPr>
          </a:p>
        </p:txBody>
      </p:sp>
      <p:grpSp>
        <p:nvGrpSpPr>
          <p:cNvPr id="40" name="object 26">
            <a:extLst>
              <a:ext uri="{FF2B5EF4-FFF2-40B4-BE49-F238E27FC236}">
                <a16:creationId xmlns:a16="http://schemas.microsoft.com/office/drawing/2014/main" id="{88EA2A28-3709-DA86-E85A-66580BB08F54}"/>
              </a:ext>
            </a:extLst>
          </p:cNvPr>
          <p:cNvGrpSpPr/>
          <p:nvPr/>
        </p:nvGrpSpPr>
        <p:grpSpPr>
          <a:xfrm>
            <a:off x="5782765" y="1983444"/>
            <a:ext cx="1859751" cy="366520"/>
            <a:chOff x="6762622" y="2090927"/>
            <a:chExt cx="2174875" cy="428625"/>
          </a:xfrm>
        </p:grpSpPr>
        <p:sp>
          <p:nvSpPr>
            <p:cNvPr id="41" name="object 27">
              <a:extLst>
                <a:ext uri="{FF2B5EF4-FFF2-40B4-BE49-F238E27FC236}">
                  <a16:creationId xmlns:a16="http://schemas.microsoft.com/office/drawing/2014/main" id="{D6460158-3F8C-BBFD-FA4E-FD01DE58643B}"/>
                </a:ext>
              </a:extLst>
            </p:cNvPr>
            <p:cNvSpPr/>
            <p:nvPr/>
          </p:nvSpPr>
          <p:spPr>
            <a:xfrm>
              <a:off x="6873125" y="2164092"/>
              <a:ext cx="1912620" cy="355600"/>
            </a:xfrm>
            <a:custGeom>
              <a:avLst/>
              <a:gdLst/>
              <a:ahLst/>
              <a:cxnLst/>
              <a:rect l="l" t="t" r="r" b="b"/>
              <a:pathLst>
                <a:path w="1912620" h="355600">
                  <a:moveTo>
                    <a:pt x="872490" y="24384"/>
                  </a:moveTo>
                  <a:lnTo>
                    <a:pt x="863346" y="762"/>
                  </a:lnTo>
                  <a:lnTo>
                    <a:pt x="0" y="330708"/>
                  </a:lnTo>
                  <a:lnTo>
                    <a:pt x="9144" y="354330"/>
                  </a:lnTo>
                  <a:lnTo>
                    <a:pt x="872490" y="24384"/>
                  </a:lnTo>
                  <a:close/>
                </a:path>
                <a:path w="1912620" h="355600">
                  <a:moveTo>
                    <a:pt x="1912620" y="284226"/>
                  </a:moveTo>
                  <a:lnTo>
                    <a:pt x="925830" y="0"/>
                  </a:lnTo>
                  <a:lnTo>
                    <a:pt x="922020" y="12192"/>
                  </a:lnTo>
                  <a:lnTo>
                    <a:pt x="909066" y="12192"/>
                  </a:lnTo>
                  <a:lnTo>
                    <a:pt x="909066" y="355092"/>
                  </a:lnTo>
                  <a:lnTo>
                    <a:pt x="934961" y="355092"/>
                  </a:lnTo>
                  <a:lnTo>
                    <a:pt x="934961" y="29210"/>
                  </a:lnTo>
                  <a:lnTo>
                    <a:pt x="1905762" y="308610"/>
                  </a:lnTo>
                  <a:lnTo>
                    <a:pt x="1912620" y="2842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2" name="object 28">
              <a:extLst>
                <a:ext uri="{FF2B5EF4-FFF2-40B4-BE49-F238E27FC236}">
                  <a16:creationId xmlns:a16="http://schemas.microsoft.com/office/drawing/2014/main" id="{D01A5F7E-84F1-9076-5BD0-E0671AF14BDD}"/>
                </a:ext>
              </a:extLst>
            </p:cNvPr>
            <p:cNvSpPr/>
            <p:nvPr/>
          </p:nvSpPr>
          <p:spPr>
            <a:xfrm>
              <a:off x="6762623" y="2090940"/>
              <a:ext cx="2174875" cy="389890"/>
            </a:xfrm>
            <a:custGeom>
              <a:avLst/>
              <a:gdLst/>
              <a:ahLst/>
              <a:cxnLst/>
              <a:rect l="l" t="t" r="r" b="b"/>
              <a:pathLst>
                <a:path w="2174875" h="389889">
                  <a:moveTo>
                    <a:pt x="155448" y="331470"/>
                  </a:moveTo>
                  <a:lnTo>
                    <a:pt x="140970" y="296418"/>
                  </a:lnTo>
                  <a:lnTo>
                    <a:pt x="0" y="353568"/>
                  </a:lnTo>
                  <a:lnTo>
                    <a:pt x="14478" y="389382"/>
                  </a:lnTo>
                  <a:lnTo>
                    <a:pt x="155448" y="331470"/>
                  </a:lnTo>
                  <a:close/>
                </a:path>
                <a:path w="2174875" h="389889">
                  <a:moveTo>
                    <a:pt x="402336" y="230886"/>
                  </a:moveTo>
                  <a:lnTo>
                    <a:pt x="387858" y="195834"/>
                  </a:lnTo>
                  <a:lnTo>
                    <a:pt x="246888" y="252984"/>
                  </a:lnTo>
                  <a:lnTo>
                    <a:pt x="261366" y="288798"/>
                  </a:lnTo>
                  <a:lnTo>
                    <a:pt x="402336" y="230886"/>
                  </a:lnTo>
                  <a:close/>
                </a:path>
                <a:path w="2174875" h="389889">
                  <a:moveTo>
                    <a:pt x="708660" y="85344"/>
                  </a:moveTo>
                  <a:lnTo>
                    <a:pt x="496062" y="69342"/>
                  </a:lnTo>
                  <a:lnTo>
                    <a:pt x="581609" y="116992"/>
                  </a:lnTo>
                  <a:lnTo>
                    <a:pt x="493776" y="152400"/>
                  </a:lnTo>
                  <a:lnTo>
                    <a:pt x="508254" y="188214"/>
                  </a:lnTo>
                  <a:lnTo>
                    <a:pt x="595922" y="151955"/>
                  </a:lnTo>
                  <a:lnTo>
                    <a:pt x="568452" y="245364"/>
                  </a:lnTo>
                  <a:lnTo>
                    <a:pt x="609600" y="198399"/>
                  </a:lnTo>
                  <a:lnTo>
                    <a:pt x="708660" y="85344"/>
                  </a:lnTo>
                  <a:close/>
                </a:path>
                <a:path w="2174875" h="389889">
                  <a:moveTo>
                    <a:pt x="1514106" y="0"/>
                  </a:moveTo>
                  <a:lnTo>
                    <a:pt x="1303794" y="33528"/>
                  </a:lnTo>
                  <a:lnTo>
                    <a:pt x="1412760" y="138696"/>
                  </a:lnTo>
                  <a:lnTo>
                    <a:pt x="1456956" y="181356"/>
                  </a:lnTo>
                  <a:lnTo>
                    <a:pt x="1412760" y="67818"/>
                  </a:lnTo>
                  <a:lnTo>
                    <a:pt x="1514106" y="0"/>
                  </a:lnTo>
                  <a:close/>
                </a:path>
                <a:path w="2174875" h="389889">
                  <a:moveTo>
                    <a:pt x="1666506" y="128016"/>
                  </a:moveTo>
                  <a:lnTo>
                    <a:pt x="1520964" y="82296"/>
                  </a:lnTo>
                  <a:lnTo>
                    <a:pt x="1509534" y="118872"/>
                  </a:lnTo>
                  <a:lnTo>
                    <a:pt x="1655076" y="164592"/>
                  </a:lnTo>
                  <a:lnTo>
                    <a:pt x="1666506" y="128016"/>
                  </a:lnTo>
                  <a:close/>
                </a:path>
                <a:path w="2174875" h="389889">
                  <a:moveTo>
                    <a:pt x="1921014" y="208788"/>
                  </a:moveTo>
                  <a:lnTo>
                    <a:pt x="1775472" y="163068"/>
                  </a:lnTo>
                  <a:lnTo>
                    <a:pt x="1764042" y="198882"/>
                  </a:lnTo>
                  <a:lnTo>
                    <a:pt x="1908822" y="245364"/>
                  </a:lnTo>
                  <a:lnTo>
                    <a:pt x="1921014" y="208788"/>
                  </a:lnTo>
                  <a:close/>
                </a:path>
                <a:path w="2174875" h="389889">
                  <a:moveTo>
                    <a:pt x="2174760" y="289560"/>
                  </a:moveTo>
                  <a:lnTo>
                    <a:pt x="2029980" y="243840"/>
                  </a:lnTo>
                  <a:lnTo>
                    <a:pt x="2017788" y="279654"/>
                  </a:lnTo>
                  <a:lnTo>
                    <a:pt x="2163330" y="326136"/>
                  </a:lnTo>
                  <a:lnTo>
                    <a:pt x="2174760" y="289560"/>
                  </a:lnTo>
                  <a:close/>
                </a:path>
              </a:pathLst>
            </a:custGeom>
            <a:solidFill>
              <a:srgbClr val="2D83F4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43" name="object 29">
            <a:extLst>
              <a:ext uri="{FF2B5EF4-FFF2-40B4-BE49-F238E27FC236}">
                <a16:creationId xmlns:a16="http://schemas.microsoft.com/office/drawing/2014/main" id="{CD40413D-954F-01A1-C30E-A96D9BB8279D}"/>
              </a:ext>
            </a:extLst>
          </p:cNvPr>
          <p:cNvSpPr txBox="1"/>
          <p:nvPr/>
        </p:nvSpPr>
        <p:spPr>
          <a:xfrm>
            <a:off x="5465012" y="2340081"/>
            <a:ext cx="1300468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  <a:tabLst>
                <a:tab pos="1165253" algn="l"/>
              </a:tabLst>
            </a:pPr>
            <a:r>
              <a:rPr sz="1710" b="1" i="1" spc="-9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710" b="1" i="1" spc="-4" dirty="0">
                <a:latin typeface="Times New Roman"/>
                <a:cs typeface="Times New Roman"/>
              </a:rPr>
              <a:t>.val</a:t>
            </a:r>
            <a:r>
              <a:rPr sz="1710" b="1" spc="-4" dirty="0">
                <a:latin typeface="Times New Roman"/>
                <a:cs typeface="Times New Roman"/>
              </a:rPr>
              <a:t>=15</a:t>
            </a:r>
            <a:r>
              <a:rPr sz="1710" b="1" dirty="0">
                <a:latin typeface="Times New Roman"/>
                <a:cs typeface="Times New Roman"/>
              </a:rPr>
              <a:t>	</a:t>
            </a:r>
            <a:r>
              <a:rPr sz="171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endParaRPr sz="1710" dirty="0">
              <a:latin typeface="Times New Roman"/>
              <a:cs typeface="Times New Roman"/>
            </a:endParaRPr>
          </a:p>
        </p:txBody>
      </p:sp>
      <p:sp>
        <p:nvSpPr>
          <p:cNvPr id="44" name="object 30">
            <a:extLst>
              <a:ext uri="{FF2B5EF4-FFF2-40B4-BE49-F238E27FC236}">
                <a16:creationId xmlns:a16="http://schemas.microsoft.com/office/drawing/2014/main" id="{29BC6163-BFEB-BEFB-A4C2-39123DE6543E}"/>
              </a:ext>
            </a:extLst>
          </p:cNvPr>
          <p:cNvSpPr txBox="1"/>
          <p:nvPr/>
        </p:nvSpPr>
        <p:spPr>
          <a:xfrm>
            <a:off x="7123312" y="1179598"/>
            <a:ext cx="154753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b="1" i="1" spc="-4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endParaRPr sz="1710">
              <a:latin typeface="Times New Roman"/>
              <a:cs typeface="Times New Roman"/>
            </a:endParaRPr>
          </a:p>
        </p:txBody>
      </p:sp>
      <p:grpSp>
        <p:nvGrpSpPr>
          <p:cNvPr id="45" name="object 31">
            <a:extLst>
              <a:ext uri="{FF2B5EF4-FFF2-40B4-BE49-F238E27FC236}">
                <a16:creationId xmlns:a16="http://schemas.microsoft.com/office/drawing/2014/main" id="{C48C4FB4-E6C0-D8ED-758F-C4574B61039D}"/>
              </a:ext>
            </a:extLst>
          </p:cNvPr>
          <p:cNvGrpSpPr/>
          <p:nvPr/>
        </p:nvGrpSpPr>
        <p:grpSpPr>
          <a:xfrm>
            <a:off x="6613544" y="1443275"/>
            <a:ext cx="934491" cy="207965"/>
            <a:chOff x="7734172" y="1459230"/>
            <a:chExt cx="1092835" cy="243204"/>
          </a:xfrm>
        </p:grpSpPr>
        <p:sp>
          <p:nvSpPr>
            <p:cNvPr id="46" name="object 32">
              <a:extLst>
                <a:ext uri="{FF2B5EF4-FFF2-40B4-BE49-F238E27FC236}">
                  <a16:creationId xmlns:a16="http://schemas.microsoft.com/office/drawing/2014/main" id="{84779BA1-2AA3-DDC1-4998-F68CD9EEDB53}"/>
                </a:ext>
              </a:extLst>
            </p:cNvPr>
            <p:cNvSpPr/>
            <p:nvPr/>
          </p:nvSpPr>
          <p:spPr>
            <a:xfrm>
              <a:off x="8061083" y="1517154"/>
              <a:ext cx="765810" cy="185420"/>
            </a:xfrm>
            <a:custGeom>
              <a:avLst/>
              <a:gdLst/>
              <a:ahLst/>
              <a:cxnLst/>
              <a:rect l="l" t="t" r="r" b="b"/>
              <a:pathLst>
                <a:path w="765809" h="185419">
                  <a:moveTo>
                    <a:pt x="765810" y="161544"/>
                  </a:moveTo>
                  <a:lnTo>
                    <a:pt x="333756" y="0"/>
                  </a:lnTo>
                  <a:lnTo>
                    <a:pt x="329425" y="11176"/>
                  </a:lnTo>
                  <a:lnTo>
                    <a:pt x="323850" y="0"/>
                  </a:lnTo>
                  <a:lnTo>
                    <a:pt x="0" y="162306"/>
                  </a:lnTo>
                  <a:lnTo>
                    <a:pt x="11430" y="185166"/>
                  </a:lnTo>
                  <a:lnTo>
                    <a:pt x="329844" y="25590"/>
                  </a:lnTo>
                  <a:lnTo>
                    <a:pt x="756666" y="185166"/>
                  </a:lnTo>
                  <a:lnTo>
                    <a:pt x="765810" y="1615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7" name="object 33">
              <a:extLst>
                <a:ext uri="{FF2B5EF4-FFF2-40B4-BE49-F238E27FC236}">
                  <a16:creationId xmlns:a16="http://schemas.microsoft.com/office/drawing/2014/main" id="{3182B237-C0AC-048B-A8EF-2EF349C0790E}"/>
                </a:ext>
              </a:extLst>
            </p:cNvPr>
            <p:cNvSpPr/>
            <p:nvPr/>
          </p:nvSpPr>
          <p:spPr>
            <a:xfrm>
              <a:off x="7734172" y="1459230"/>
              <a:ext cx="440690" cy="211454"/>
            </a:xfrm>
            <a:custGeom>
              <a:avLst/>
              <a:gdLst/>
              <a:ahLst/>
              <a:cxnLst/>
              <a:rect l="l" t="t" r="r" b="b"/>
              <a:pathLst>
                <a:path w="440690" h="211455">
                  <a:moveTo>
                    <a:pt x="155447" y="153162"/>
                  </a:moveTo>
                  <a:lnTo>
                    <a:pt x="140969" y="118110"/>
                  </a:lnTo>
                  <a:lnTo>
                    <a:pt x="0" y="176022"/>
                  </a:lnTo>
                  <a:lnTo>
                    <a:pt x="14477" y="211074"/>
                  </a:lnTo>
                  <a:lnTo>
                    <a:pt x="155447" y="153162"/>
                  </a:lnTo>
                  <a:close/>
                </a:path>
                <a:path w="440690" h="211455">
                  <a:moveTo>
                    <a:pt x="440435" y="16002"/>
                  </a:moveTo>
                  <a:lnTo>
                    <a:pt x="227837" y="0"/>
                  </a:lnTo>
                  <a:lnTo>
                    <a:pt x="313350" y="47032"/>
                  </a:lnTo>
                  <a:lnTo>
                    <a:pt x="327659" y="41148"/>
                  </a:lnTo>
                  <a:lnTo>
                    <a:pt x="342137" y="76962"/>
                  </a:lnTo>
                  <a:lnTo>
                    <a:pt x="342137" y="128189"/>
                  </a:lnTo>
                  <a:lnTo>
                    <a:pt x="440435" y="16002"/>
                  </a:lnTo>
                  <a:close/>
                </a:path>
                <a:path w="440690" h="211455">
                  <a:moveTo>
                    <a:pt x="334517" y="58674"/>
                  </a:moveTo>
                  <a:lnTo>
                    <a:pt x="313350" y="47032"/>
                  </a:lnTo>
                  <a:lnTo>
                    <a:pt x="246125" y="74676"/>
                  </a:lnTo>
                  <a:lnTo>
                    <a:pt x="260603" y="109728"/>
                  </a:lnTo>
                  <a:lnTo>
                    <a:pt x="327449" y="82864"/>
                  </a:lnTo>
                  <a:lnTo>
                    <a:pt x="334517" y="58674"/>
                  </a:lnTo>
                  <a:close/>
                </a:path>
                <a:path w="440690" h="211455">
                  <a:moveTo>
                    <a:pt x="342137" y="128189"/>
                  </a:moveTo>
                  <a:lnTo>
                    <a:pt x="342137" y="76962"/>
                  </a:lnTo>
                  <a:lnTo>
                    <a:pt x="327449" y="82864"/>
                  </a:lnTo>
                  <a:lnTo>
                    <a:pt x="300227" y="176022"/>
                  </a:lnTo>
                  <a:lnTo>
                    <a:pt x="342137" y="128189"/>
                  </a:lnTo>
                  <a:close/>
                </a:path>
                <a:path w="440690" h="211455">
                  <a:moveTo>
                    <a:pt x="342137" y="76962"/>
                  </a:moveTo>
                  <a:lnTo>
                    <a:pt x="327659" y="41148"/>
                  </a:lnTo>
                  <a:lnTo>
                    <a:pt x="313350" y="47032"/>
                  </a:lnTo>
                  <a:lnTo>
                    <a:pt x="334517" y="58674"/>
                  </a:lnTo>
                  <a:lnTo>
                    <a:pt x="334517" y="80024"/>
                  </a:lnTo>
                  <a:lnTo>
                    <a:pt x="342137" y="76962"/>
                  </a:lnTo>
                  <a:close/>
                </a:path>
                <a:path w="440690" h="211455">
                  <a:moveTo>
                    <a:pt x="334517" y="80024"/>
                  </a:moveTo>
                  <a:lnTo>
                    <a:pt x="334517" y="58674"/>
                  </a:lnTo>
                  <a:lnTo>
                    <a:pt x="327449" y="82864"/>
                  </a:lnTo>
                  <a:lnTo>
                    <a:pt x="334517" y="80024"/>
                  </a:lnTo>
                  <a:close/>
                </a:path>
              </a:pathLst>
            </a:custGeom>
            <a:solidFill>
              <a:srgbClr val="2D83F4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48" name="object 34">
            <a:extLst>
              <a:ext uri="{FF2B5EF4-FFF2-40B4-BE49-F238E27FC236}">
                <a16:creationId xmlns:a16="http://schemas.microsoft.com/office/drawing/2014/main" id="{86C402E9-B5E2-4A2D-E010-7014219C0E4D}"/>
              </a:ext>
            </a:extLst>
          </p:cNvPr>
          <p:cNvSpPr txBox="1"/>
          <p:nvPr/>
        </p:nvSpPr>
        <p:spPr>
          <a:xfrm>
            <a:off x="7636766" y="1698916"/>
            <a:ext cx="142807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lang="en-US" sz="171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endParaRPr sz="1710" dirty="0">
              <a:latin typeface="Times New Roman"/>
              <a:cs typeface="Times New Roman"/>
            </a:endParaRPr>
          </a:p>
        </p:txBody>
      </p:sp>
      <p:sp>
        <p:nvSpPr>
          <p:cNvPr id="49" name="object 35">
            <a:extLst>
              <a:ext uri="{FF2B5EF4-FFF2-40B4-BE49-F238E27FC236}">
                <a16:creationId xmlns:a16="http://schemas.microsoft.com/office/drawing/2014/main" id="{0910B961-E6E6-3380-EFEE-84EC9821EC09}"/>
              </a:ext>
            </a:extLst>
          </p:cNvPr>
          <p:cNvSpPr/>
          <p:nvPr/>
        </p:nvSpPr>
        <p:spPr>
          <a:xfrm>
            <a:off x="5392472" y="4736418"/>
            <a:ext cx="162898" cy="244347"/>
          </a:xfrm>
          <a:custGeom>
            <a:avLst/>
            <a:gdLst/>
            <a:ahLst/>
            <a:cxnLst/>
            <a:rect l="l" t="t" r="r" b="b"/>
            <a:pathLst>
              <a:path w="190500" h="285750">
                <a:moveTo>
                  <a:pt x="190500" y="190500"/>
                </a:moveTo>
                <a:lnTo>
                  <a:pt x="95250" y="0"/>
                </a:lnTo>
                <a:lnTo>
                  <a:pt x="0" y="190500"/>
                </a:lnTo>
                <a:lnTo>
                  <a:pt x="95250" y="114300"/>
                </a:lnTo>
                <a:lnTo>
                  <a:pt x="190500" y="190500"/>
                </a:lnTo>
                <a:close/>
              </a:path>
              <a:path w="190500" h="285750">
                <a:moveTo>
                  <a:pt x="114300" y="285750"/>
                </a:moveTo>
                <a:lnTo>
                  <a:pt x="114300" y="133350"/>
                </a:lnTo>
                <a:lnTo>
                  <a:pt x="76200" y="133350"/>
                </a:lnTo>
                <a:lnTo>
                  <a:pt x="76200" y="285750"/>
                </a:lnTo>
                <a:lnTo>
                  <a:pt x="114300" y="285750"/>
                </a:lnTo>
                <a:close/>
              </a:path>
            </a:pathLst>
          </a:custGeom>
          <a:solidFill>
            <a:srgbClr val="2D83F4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0" name="object 36">
            <a:extLst>
              <a:ext uri="{FF2B5EF4-FFF2-40B4-BE49-F238E27FC236}">
                <a16:creationId xmlns:a16="http://schemas.microsoft.com/office/drawing/2014/main" id="{3805AEF8-2667-F219-905D-7D8553F25910}"/>
              </a:ext>
            </a:extLst>
          </p:cNvPr>
          <p:cNvSpPr/>
          <p:nvPr/>
        </p:nvSpPr>
        <p:spPr>
          <a:xfrm>
            <a:off x="5392472" y="4043776"/>
            <a:ext cx="162898" cy="293216"/>
          </a:xfrm>
          <a:custGeom>
            <a:avLst/>
            <a:gdLst/>
            <a:ahLst/>
            <a:cxnLst/>
            <a:rect l="l" t="t" r="r" b="b"/>
            <a:pathLst>
              <a:path w="190500" h="342900">
                <a:moveTo>
                  <a:pt x="190500" y="190500"/>
                </a:moveTo>
                <a:lnTo>
                  <a:pt x="95250" y="0"/>
                </a:lnTo>
                <a:lnTo>
                  <a:pt x="0" y="190500"/>
                </a:lnTo>
                <a:lnTo>
                  <a:pt x="95250" y="114300"/>
                </a:lnTo>
                <a:lnTo>
                  <a:pt x="190500" y="190500"/>
                </a:lnTo>
                <a:close/>
              </a:path>
              <a:path w="190500" h="342900">
                <a:moveTo>
                  <a:pt x="114300" y="342900"/>
                </a:moveTo>
                <a:lnTo>
                  <a:pt x="114300" y="190500"/>
                </a:lnTo>
                <a:lnTo>
                  <a:pt x="76200" y="190500"/>
                </a:lnTo>
                <a:lnTo>
                  <a:pt x="76200" y="34290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2D83F4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1" name="object 37">
            <a:extLst>
              <a:ext uri="{FF2B5EF4-FFF2-40B4-BE49-F238E27FC236}">
                <a16:creationId xmlns:a16="http://schemas.microsoft.com/office/drawing/2014/main" id="{B267E1E7-D0BC-AFE9-F075-C72A18A90B8B}"/>
              </a:ext>
            </a:extLst>
          </p:cNvPr>
          <p:cNvSpPr/>
          <p:nvPr/>
        </p:nvSpPr>
        <p:spPr>
          <a:xfrm>
            <a:off x="5127927" y="3350493"/>
            <a:ext cx="1406895" cy="334484"/>
          </a:xfrm>
          <a:custGeom>
            <a:avLst/>
            <a:gdLst/>
            <a:ahLst/>
            <a:cxnLst/>
            <a:rect l="l" t="t" r="r" b="b"/>
            <a:pathLst>
              <a:path w="1645284" h="391160">
                <a:moveTo>
                  <a:pt x="150876" y="314706"/>
                </a:moveTo>
                <a:lnTo>
                  <a:pt x="131826" y="281940"/>
                </a:lnTo>
                <a:lnTo>
                  <a:pt x="0" y="358140"/>
                </a:lnTo>
                <a:lnTo>
                  <a:pt x="19050" y="390906"/>
                </a:lnTo>
                <a:lnTo>
                  <a:pt x="150876" y="314706"/>
                </a:lnTo>
                <a:close/>
              </a:path>
              <a:path w="1645284" h="391160">
                <a:moveTo>
                  <a:pt x="381762" y="181356"/>
                </a:moveTo>
                <a:lnTo>
                  <a:pt x="362712" y="147828"/>
                </a:lnTo>
                <a:lnTo>
                  <a:pt x="230886" y="224790"/>
                </a:lnTo>
                <a:lnTo>
                  <a:pt x="249936" y="257556"/>
                </a:lnTo>
                <a:lnTo>
                  <a:pt x="381762" y="181356"/>
                </a:lnTo>
                <a:close/>
              </a:path>
              <a:path w="1645284" h="391160">
                <a:moveTo>
                  <a:pt x="637794" y="10668"/>
                </a:moveTo>
                <a:lnTo>
                  <a:pt x="425196" y="23622"/>
                </a:lnTo>
                <a:lnTo>
                  <a:pt x="516648" y="59220"/>
                </a:lnTo>
                <a:lnTo>
                  <a:pt x="461772" y="90678"/>
                </a:lnTo>
                <a:lnTo>
                  <a:pt x="480822" y="124206"/>
                </a:lnTo>
                <a:lnTo>
                  <a:pt x="535000" y="92544"/>
                </a:lnTo>
                <a:lnTo>
                  <a:pt x="520446" y="188976"/>
                </a:lnTo>
                <a:lnTo>
                  <a:pt x="548640" y="146126"/>
                </a:lnTo>
                <a:lnTo>
                  <a:pt x="637794" y="10668"/>
                </a:lnTo>
                <a:close/>
              </a:path>
              <a:path w="1645284" h="391160">
                <a:moveTo>
                  <a:pt x="1255776" y="7620"/>
                </a:moveTo>
                <a:lnTo>
                  <a:pt x="1042416" y="0"/>
                </a:lnTo>
                <a:lnTo>
                  <a:pt x="1133856" y="132270"/>
                </a:lnTo>
                <a:lnTo>
                  <a:pt x="1163574" y="175260"/>
                </a:lnTo>
                <a:lnTo>
                  <a:pt x="1147051" y="78613"/>
                </a:lnTo>
                <a:lnTo>
                  <a:pt x="1159764" y="85344"/>
                </a:lnTo>
                <a:lnTo>
                  <a:pt x="1178052" y="52578"/>
                </a:lnTo>
                <a:lnTo>
                  <a:pt x="1165364" y="45491"/>
                </a:lnTo>
                <a:lnTo>
                  <a:pt x="1255776" y="7620"/>
                </a:lnTo>
                <a:close/>
              </a:path>
              <a:path w="1645284" h="391160">
                <a:moveTo>
                  <a:pt x="1411986" y="180594"/>
                </a:moveTo>
                <a:lnTo>
                  <a:pt x="1277874" y="107442"/>
                </a:lnTo>
                <a:lnTo>
                  <a:pt x="1259586" y="140208"/>
                </a:lnTo>
                <a:lnTo>
                  <a:pt x="1393698" y="214122"/>
                </a:lnTo>
                <a:lnTo>
                  <a:pt x="1411986" y="180594"/>
                </a:lnTo>
                <a:close/>
              </a:path>
              <a:path w="1645284" h="391160">
                <a:moveTo>
                  <a:pt x="1645158" y="308610"/>
                </a:moveTo>
                <a:lnTo>
                  <a:pt x="1511808" y="235458"/>
                </a:lnTo>
                <a:lnTo>
                  <a:pt x="1493520" y="268986"/>
                </a:lnTo>
                <a:lnTo>
                  <a:pt x="1626870" y="342138"/>
                </a:lnTo>
                <a:lnTo>
                  <a:pt x="1645158" y="308610"/>
                </a:lnTo>
                <a:close/>
              </a:path>
            </a:pathLst>
          </a:custGeom>
          <a:solidFill>
            <a:srgbClr val="2D83F4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5" name="object 41">
            <a:extLst>
              <a:ext uri="{FF2B5EF4-FFF2-40B4-BE49-F238E27FC236}">
                <a16:creationId xmlns:a16="http://schemas.microsoft.com/office/drawing/2014/main" id="{FA22E36C-E75A-10A7-F999-DD3E8A860D25}"/>
              </a:ext>
            </a:extLst>
          </p:cNvPr>
          <p:cNvSpPr txBox="1"/>
          <p:nvPr/>
        </p:nvSpPr>
        <p:spPr>
          <a:xfrm>
            <a:off x="6020167" y="4295062"/>
            <a:ext cx="1549159" cy="335524"/>
          </a:xfrm>
          <a:prstGeom prst="rect">
            <a:avLst/>
          </a:prstGeom>
        </p:spPr>
        <p:txBody>
          <a:bodyPr vert="horz" wrap="square" lIns="0" tIns="71675" rIns="0" bIns="0" rtlCol="0">
            <a:spAutoFit/>
          </a:bodyPr>
          <a:lstStyle/>
          <a:p>
            <a:pPr marL="10860">
              <a:spcBef>
                <a:spcPts val="564"/>
              </a:spcBef>
            </a:pPr>
            <a:r>
              <a:rPr sz="171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digit</a:t>
            </a:r>
            <a:r>
              <a:rPr sz="1710" b="1" i="1" spc="-4" dirty="0">
                <a:latin typeface="Times New Roman"/>
                <a:cs typeface="Times New Roman"/>
              </a:rPr>
              <a:t>.lexval</a:t>
            </a:r>
            <a:r>
              <a:rPr sz="1710" b="1" spc="-4" dirty="0">
                <a:latin typeface="Times New Roman"/>
                <a:cs typeface="Times New Roman"/>
              </a:rPr>
              <a:t>=5</a:t>
            </a:r>
            <a:endParaRPr sz="1710" dirty="0">
              <a:latin typeface="Times New Roman"/>
              <a:cs typeface="Times New Roman"/>
            </a:endParaRPr>
          </a:p>
        </p:txBody>
      </p:sp>
      <p:sp>
        <p:nvSpPr>
          <p:cNvPr id="57" name="object 46">
            <a:extLst>
              <a:ext uri="{FF2B5EF4-FFF2-40B4-BE49-F238E27FC236}">
                <a16:creationId xmlns:a16="http://schemas.microsoft.com/office/drawing/2014/main" id="{A579BF50-9804-2128-C74E-DCA13AF7F098}"/>
              </a:ext>
            </a:extLst>
          </p:cNvPr>
          <p:cNvSpPr txBox="1"/>
          <p:nvPr/>
        </p:nvSpPr>
        <p:spPr>
          <a:xfrm>
            <a:off x="623364" y="4733834"/>
            <a:ext cx="1043390" cy="861475"/>
          </a:xfrm>
          <a:prstGeom prst="rect">
            <a:avLst/>
          </a:prstGeom>
        </p:spPr>
        <p:txBody>
          <a:bodyPr vert="horz" wrap="square" lIns="0" tIns="67331" rIns="0" bIns="0" rtlCol="0">
            <a:spAutoFit/>
          </a:bodyPr>
          <a:lstStyle/>
          <a:p>
            <a:pPr marL="10860">
              <a:lnSpc>
                <a:spcPct val="150000"/>
              </a:lnSpc>
              <a:spcBef>
                <a:spcPts val="530"/>
              </a:spcBef>
            </a:pPr>
            <a:r>
              <a:rPr sz="1710" b="1" dirty="0">
                <a:solidFill>
                  <a:srgbClr val="2D84F4"/>
                </a:solidFill>
                <a:latin typeface="Microsoft YaHei UI"/>
                <a:cs typeface="Microsoft YaHei UI"/>
              </a:rPr>
              <a:t>输入</a:t>
            </a:r>
            <a:r>
              <a:rPr sz="1710" spc="-4" dirty="0">
                <a:solidFill>
                  <a:srgbClr val="2D84F4"/>
                </a:solidFill>
                <a:latin typeface="SimSun"/>
                <a:cs typeface="SimSun"/>
              </a:rPr>
              <a:t>：</a:t>
            </a:r>
            <a:endParaRPr sz="1710" dirty="0">
              <a:latin typeface="SimSun"/>
              <a:cs typeface="SimSun"/>
            </a:endParaRPr>
          </a:p>
          <a:p>
            <a:pPr marL="10860">
              <a:lnSpc>
                <a:spcPct val="150000"/>
              </a:lnSpc>
              <a:spcBef>
                <a:spcPts val="449"/>
              </a:spcBef>
            </a:pPr>
            <a:r>
              <a:rPr sz="1710" b="1" spc="-4" dirty="0">
                <a:latin typeface="Times New Roman"/>
                <a:cs typeface="Times New Roman"/>
              </a:rPr>
              <a:t>3*5+4</a:t>
            </a:r>
            <a:r>
              <a:rPr lang="en-US" sz="1710" b="1" spc="-4" dirty="0">
                <a:latin typeface="Times New Roman"/>
                <a:cs typeface="Times New Roman"/>
              </a:rPr>
              <a:t>$</a:t>
            </a:r>
            <a:endParaRPr sz="1710" dirty="0">
              <a:latin typeface="Times New Roman"/>
              <a:cs typeface="Times New Roman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F5B7-6BDB-AC59-D801-4EFC4EC6859B}"/>
              </a:ext>
            </a:extLst>
          </p:cNvPr>
          <p:cNvGrpSpPr/>
          <p:nvPr/>
        </p:nvGrpSpPr>
        <p:grpSpPr>
          <a:xfrm>
            <a:off x="6814733" y="4861015"/>
            <a:ext cx="1897760" cy="1102323"/>
            <a:chOff x="6467600" y="4475782"/>
            <a:chExt cx="1897760" cy="1102323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D22A23A-6201-CB3A-81D3-C6785C6870CD}"/>
                </a:ext>
              </a:extLst>
            </p:cNvPr>
            <p:cNvGrpSpPr/>
            <p:nvPr/>
          </p:nvGrpSpPr>
          <p:grpSpPr>
            <a:xfrm>
              <a:off x="6467600" y="4475782"/>
              <a:ext cx="1897760" cy="1102323"/>
              <a:chOff x="6467600" y="4475782"/>
              <a:chExt cx="1897760" cy="1102323"/>
            </a:xfrm>
          </p:grpSpPr>
          <p:grpSp>
            <p:nvGrpSpPr>
              <p:cNvPr id="52" name="object 38">
                <a:extLst>
                  <a:ext uri="{FF2B5EF4-FFF2-40B4-BE49-F238E27FC236}">
                    <a16:creationId xmlns:a16="http://schemas.microsoft.com/office/drawing/2014/main" id="{68998745-DE34-56AD-A865-4BA687027350}"/>
                  </a:ext>
                </a:extLst>
              </p:cNvPr>
              <p:cNvGrpSpPr/>
              <p:nvPr/>
            </p:nvGrpSpPr>
            <p:grpSpPr>
              <a:xfrm>
                <a:off x="6467600" y="4475782"/>
                <a:ext cx="1897760" cy="1094131"/>
                <a:chOff x="7563498" y="5005578"/>
                <a:chExt cx="2219325" cy="1279525"/>
              </a:xfrm>
            </p:grpSpPr>
            <p:sp>
              <p:nvSpPr>
                <p:cNvPr id="53" name="object 39">
                  <a:extLst>
                    <a:ext uri="{FF2B5EF4-FFF2-40B4-BE49-F238E27FC236}">
                      <a16:creationId xmlns:a16="http://schemas.microsoft.com/office/drawing/2014/main" id="{5FA949A8-3D74-34EC-1D2E-63A899D10C6C}"/>
                    </a:ext>
                  </a:extLst>
                </p:cNvPr>
                <p:cNvSpPr/>
                <p:nvPr/>
              </p:nvSpPr>
              <p:spPr>
                <a:xfrm>
                  <a:off x="7569594" y="5014722"/>
                  <a:ext cx="2207260" cy="1264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7259" h="1264285">
                      <a:moveTo>
                        <a:pt x="2206752" y="1090421"/>
                      </a:moveTo>
                      <a:lnTo>
                        <a:pt x="2206752" y="397763"/>
                      </a:lnTo>
                      <a:lnTo>
                        <a:pt x="2200553" y="351557"/>
                      </a:lnTo>
                      <a:lnTo>
                        <a:pt x="2183073" y="310049"/>
                      </a:lnTo>
                      <a:lnTo>
                        <a:pt x="2155983" y="274891"/>
                      </a:lnTo>
                      <a:lnTo>
                        <a:pt x="2120956" y="247734"/>
                      </a:lnTo>
                      <a:lnTo>
                        <a:pt x="2079663" y="230229"/>
                      </a:lnTo>
                      <a:lnTo>
                        <a:pt x="2033777" y="224027"/>
                      </a:lnTo>
                      <a:lnTo>
                        <a:pt x="1838706" y="224027"/>
                      </a:lnTo>
                      <a:lnTo>
                        <a:pt x="1341882" y="0"/>
                      </a:lnTo>
                      <a:lnTo>
                        <a:pt x="1287018" y="224027"/>
                      </a:lnTo>
                      <a:lnTo>
                        <a:pt x="173736" y="224027"/>
                      </a:lnTo>
                      <a:lnTo>
                        <a:pt x="127529" y="230229"/>
                      </a:lnTo>
                      <a:lnTo>
                        <a:pt x="86021" y="247734"/>
                      </a:lnTo>
                      <a:lnTo>
                        <a:pt x="50863" y="274891"/>
                      </a:lnTo>
                      <a:lnTo>
                        <a:pt x="23706" y="310049"/>
                      </a:lnTo>
                      <a:lnTo>
                        <a:pt x="6201" y="351557"/>
                      </a:lnTo>
                      <a:lnTo>
                        <a:pt x="0" y="397763"/>
                      </a:lnTo>
                      <a:lnTo>
                        <a:pt x="0" y="1090421"/>
                      </a:lnTo>
                      <a:lnTo>
                        <a:pt x="6201" y="1136628"/>
                      </a:lnTo>
                      <a:lnTo>
                        <a:pt x="23706" y="1178136"/>
                      </a:lnTo>
                      <a:lnTo>
                        <a:pt x="50863" y="1213294"/>
                      </a:lnTo>
                      <a:lnTo>
                        <a:pt x="86021" y="1240451"/>
                      </a:lnTo>
                      <a:lnTo>
                        <a:pt x="127529" y="1257956"/>
                      </a:lnTo>
                      <a:lnTo>
                        <a:pt x="173736" y="1264158"/>
                      </a:lnTo>
                      <a:lnTo>
                        <a:pt x="2033777" y="1264157"/>
                      </a:lnTo>
                      <a:lnTo>
                        <a:pt x="2079663" y="1257956"/>
                      </a:lnTo>
                      <a:lnTo>
                        <a:pt x="2120956" y="1240451"/>
                      </a:lnTo>
                      <a:lnTo>
                        <a:pt x="2155983" y="1213294"/>
                      </a:lnTo>
                      <a:lnTo>
                        <a:pt x="2183073" y="1178136"/>
                      </a:lnTo>
                      <a:lnTo>
                        <a:pt x="2200553" y="1136628"/>
                      </a:lnTo>
                      <a:lnTo>
                        <a:pt x="2206752" y="1090421"/>
                      </a:lnTo>
                      <a:close/>
                    </a:path>
                  </a:pathLst>
                </a:custGeom>
                <a:solidFill>
                  <a:srgbClr val="2D83F4"/>
                </a:solidFill>
              </p:spPr>
              <p:txBody>
                <a:bodyPr wrap="square" lIns="0" tIns="0" rIns="0" bIns="0" rtlCol="0"/>
                <a:lstStyle/>
                <a:p>
                  <a:endParaRPr sz="1539"/>
                </a:p>
              </p:txBody>
            </p:sp>
            <p:sp>
              <p:nvSpPr>
                <p:cNvPr id="54" name="object 40">
                  <a:extLst>
                    <a:ext uri="{FF2B5EF4-FFF2-40B4-BE49-F238E27FC236}">
                      <a16:creationId xmlns:a16="http://schemas.microsoft.com/office/drawing/2014/main" id="{88269795-FA0C-47FE-7D91-D0C793641783}"/>
                    </a:ext>
                  </a:extLst>
                </p:cNvPr>
                <p:cNvSpPr/>
                <p:nvPr/>
              </p:nvSpPr>
              <p:spPr>
                <a:xfrm>
                  <a:off x="7563498" y="5005578"/>
                  <a:ext cx="2219325" cy="127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25" h="1279525">
                      <a:moveTo>
                        <a:pt x="1288130" y="227076"/>
                      </a:moveTo>
                      <a:lnTo>
                        <a:pt x="179070" y="227076"/>
                      </a:lnTo>
                      <a:lnTo>
                        <a:pt x="133270" y="232880"/>
                      </a:lnTo>
                      <a:lnTo>
                        <a:pt x="91643" y="249865"/>
                      </a:lnTo>
                      <a:lnTo>
                        <a:pt x="55845" y="276401"/>
                      </a:lnTo>
                      <a:lnTo>
                        <a:pt x="27533" y="310856"/>
                      </a:lnTo>
                      <a:lnTo>
                        <a:pt x="8366" y="351600"/>
                      </a:lnTo>
                      <a:lnTo>
                        <a:pt x="0" y="397002"/>
                      </a:lnTo>
                      <a:lnTo>
                        <a:pt x="0" y="1108710"/>
                      </a:lnTo>
                      <a:lnTo>
                        <a:pt x="762" y="1117854"/>
                      </a:lnTo>
                      <a:lnTo>
                        <a:pt x="12192" y="1164760"/>
                      </a:lnTo>
                      <a:lnTo>
                        <a:pt x="12192" y="406908"/>
                      </a:lnTo>
                      <a:lnTo>
                        <a:pt x="12954" y="397764"/>
                      </a:lnTo>
                      <a:lnTo>
                        <a:pt x="12954" y="398526"/>
                      </a:lnTo>
                      <a:lnTo>
                        <a:pt x="14477" y="381000"/>
                      </a:lnTo>
                      <a:lnTo>
                        <a:pt x="16001" y="372618"/>
                      </a:lnTo>
                      <a:lnTo>
                        <a:pt x="16001" y="373380"/>
                      </a:lnTo>
                      <a:lnTo>
                        <a:pt x="17525" y="364998"/>
                      </a:lnTo>
                      <a:lnTo>
                        <a:pt x="19811" y="356616"/>
                      </a:lnTo>
                      <a:lnTo>
                        <a:pt x="19811" y="357378"/>
                      </a:lnTo>
                      <a:lnTo>
                        <a:pt x="22859" y="348996"/>
                      </a:lnTo>
                      <a:lnTo>
                        <a:pt x="25907" y="341376"/>
                      </a:lnTo>
                      <a:lnTo>
                        <a:pt x="25907" y="342138"/>
                      </a:lnTo>
                      <a:lnTo>
                        <a:pt x="28955" y="333756"/>
                      </a:lnTo>
                      <a:lnTo>
                        <a:pt x="28955" y="334518"/>
                      </a:lnTo>
                      <a:lnTo>
                        <a:pt x="32765" y="326898"/>
                      </a:lnTo>
                      <a:lnTo>
                        <a:pt x="36575" y="320040"/>
                      </a:lnTo>
                      <a:lnTo>
                        <a:pt x="45719" y="306324"/>
                      </a:lnTo>
                      <a:lnTo>
                        <a:pt x="45719" y="307086"/>
                      </a:lnTo>
                      <a:lnTo>
                        <a:pt x="50291" y="301207"/>
                      </a:lnTo>
                      <a:lnTo>
                        <a:pt x="50291" y="300228"/>
                      </a:lnTo>
                      <a:lnTo>
                        <a:pt x="55625" y="294894"/>
                      </a:lnTo>
                      <a:lnTo>
                        <a:pt x="55625" y="294132"/>
                      </a:lnTo>
                      <a:lnTo>
                        <a:pt x="61721" y="288798"/>
                      </a:lnTo>
                      <a:lnTo>
                        <a:pt x="67055" y="282702"/>
                      </a:lnTo>
                      <a:lnTo>
                        <a:pt x="67055" y="283464"/>
                      </a:lnTo>
                      <a:lnTo>
                        <a:pt x="73151" y="277368"/>
                      </a:lnTo>
                      <a:lnTo>
                        <a:pt x="73151" y="278130"/>
                      </a:lnTo>
                      <a:lnTo>
                        <a:pt x="79247" y="273388"/>
                      </a:lnTo>
                      <a:lnTo>
                        <a:pt x="79247" y="272796"/>
                      </a:lnTo>
                      <a:lnTo>
                        <a:pt x="92963" y="263652"/>
                      </a:lnTo>
                      <a:lnTo>
                        <a:pt x="99822" y="259842"/>
                      </a:lnTo>
                      <a:lnTo>
                        <a:pt x="106680" y="256413"/>
                      </a:lnTo>
                      <a:lnTo>
                        <a:pt x="106680" y="256032"/>
                      </a:lnTo>
                      <a:lnTo>
                        <a:pt x="114300" y="253261"/>
                      </a:lnTo>
                      <a:lnTo>
                        <a:pt x="114300" y="252984"/>
                      </a:lnTo>
                      <a:lnTo>
                        <a:pt x="121920" y="249936"/>
                      </a:lnTo>
                      <a:lnTo>
                        <a:pt x="129539" y="247165"/>
                      </a:lnTo>
                      <a:lnTo>
                        <a:pt x="129539" y="246888"/>
                      </a:lnTo>
                      <a:lnTo>
                        <a:pt x="137922" y="244602"/>
                      </a:lnTo>
                      <a:lnTo>
                        <a:pt x="145542" y="243216"/>
                      </a:lnTo>
                      <a:lnTo>
                        <a:pt x="145542" y="243078"/>
                      </a:lnTo>
                      <a:lnTo>
                        <a:pt x="153924" y="241554"/>
                      </a:lnTo>
                      <a:lnTo>
                        <a:pt x="162306" y="240792"/>
                      </a:lnTo>
                      <a:lnTo>
                        <a:pt x="169926" y="240157"/>
                      </a:lnTo>
                      <a:lnTo>
                        <a:pt x="170688" y="240030"/>
                      </a:lnTo>
                      <a:lnTo>
                        <a:pt x="179070" y="239331"/>
                      </a:lnTo>
                      <a:lnTo>
                        <a:pt x="1287018" y="239268"/>
                      </a:lnTo>
                      <a:lnTo>
                        <a:pt x="1287018" y="231648"/>
                      </a:lnTo>
                      <a:lnTo>
                        <a:pt x="1288130" y="227076"/>
                      </a:lnTo>
                      <a:close/>
                    </a:path>
                    <a:path w="2219325" h="1279525">
                      <a:moveTo>
                        <a:pt x="51054" y="1206246"/>
                      </a:moveTo>
                      <a:lnTo>
                        <a:pt x="45720" y="1199388"/>
                      </a:lnTo>
                      <a:lnTo>
                        <a:pt x="45720" y="1200150"/>
                      </a:lnTo>
                      <a:lnTo>
                        <a:pt x="36576" y="1186434"/>
                      </a:lnTo>
                      <a:lnTo>
                        <a:pt x="32766" y="1179576"/>
                      </a:lnTo>
                      <a:lnTo>
                        <a:pt x="28956" y="1171956"/>
                      </a:lnTo>
                      <a:lnTo>
                        <a:pt x="28956" y="1172718"/>
                      </a:lnTo>
                      <a:lnTo>
                        <a:pt x="25908" y="1164336"/>
                      </a:lnTo>
                      <a:lnTo>
                        <a:pt x="25908" y="1165098"/>
                      </a:lnTo>
                      <a:lnTo>
                        <a:pt x="22860" y="1156716"/>
                      </a:lnTo>
                      <a:lnTo>
                        <a:pt x="22860" y="1157478"/>
                      </a:lnTo>
                      <a:lnTo>
                        <a:pt x="19812" y="1149096"/>
                      </a:lnTo>
                      <a:lnTo>
                        <a:pt x="19812" y="1149858"/>
                      </a:lnTo>
                      <a:lnTo>
                        <a:pt x="17526" y="1141476"/>
                      </a:lnTo>
                      <a:lnTo>
                        <a:pt x="16002" y="1133094"/>
                      </a:lnTo>
                      <a:lnTo>
                        <a:pt x="16002" y="1133856"/>
                      </a:lnTo>
                      <a:lnTo>
                        <a:pt x="14478" y="1124712"/>
                      </a:lnTo>
                      <a:lnTo>
                        <a:pt x="14478" y="1125474"/>
                      </a:lnTo>
                      <a:lnTo>
                        <a:pt x="12954" y="1107948"/>
                      </a:lnTo>
                      <a:lnTo>
                        <a:pt x="12954" y="1108710"/>
                      </a:lnTo>
                      <a:lnTo>
                        <a:pt x="12192" y="1099566"/>
                      </a:lnTo>
                      <a:lnTo>
                        <a:pt x="12192" y="1164760"/>
                      </a:lnTo>
                      <a:lnTo>
                        <a:pt x="12707" y="1166876"/>
                      </a:lnTo>
                      <a:lnTo>
                        <a:pt x="37861" y="1210203"/>
                      </a:lnTo>
                      <a:lnTo>
                        <a:pt x="50292" y="1222263"/>
                      </a:lnTo>
                      <a:lnTo>
                        <a:pt x="50292" y="1206246"/>
                      </a:lnTo>
                      <a:lnTo>
                        <a:pt x="51054" y="1206246"/>
                      </a:lnTo>
                      <a:close/>
                    </a:path>
                    <a:path w="2219325" h="1279525">
                      <a:moveTo>
                        <a:pt x="51053" y="300228"/>
                      </a:moveTo>
                      <a:lnTo>
                        <a:pt x="50291" y="300228"/>
                      </a:lnTo>
                      <a:lnTo>
                        <a:pt x="50291" y="301207"/>
                      </a:lnTo>
                      <a:lnTo>
                        <a:pt x="51053" y="300228"/>
                      </a:lnTo>
                      <a:close/>
                    </a:path>
                    <a:path w="2219325" h="1279525">
                      <a:moveTo>
                        <a:pt x="56388" y="1212342"/>
                      </a:moveTo>
                      <a:lnTo>
                        <a:pt x="50292" y="1206246"/>
                      </a:lnTo>
                      <a:lnTo>
                        <a:pt x="50292" y="1222263"/>
                      </a:lnTo>
                      <a:lnTo>
                        <a:pt x="55626" y="1227439"/>
                      </a:lnTo>
                      <a:lnTo>
                        <a:pt x="55626" y="1212342"/>
                      </a:lnTo>
                      <a:lnTo>
                        <a:pt x="56388" y="1212342"/>
                      </a:lnTo>
                      <a:close/>
                    </a:path>
                    <a:path w="2219325" h="1279525">
                      <a:moveTo>
                        <a:pt x="56387" y="294132"/>
                      </a:moveTo>
                      <a:lnTo>
                        <a:pt x="55625" y="294132"/>
                      </a:lnTo>
                      <a:lnTo>
                        <a:pt x="55625" y="294894"/>
                      </a:lnTo>
                      <a:lnTo>
                        <a:pt x="56387" y="294132"/>
                      </a:lnTo>
                      <a:close/>
                    </a:path>
                    <a:path w="2219325" h="1279525">
                      <a:moveTo>
                        <a:pt x="80010" y="1233678"/>
                      </a:moveTo>
                      <a:lnTo>
                        <a:pt x="73152" y="1228344"/>
                      </a:lnTo>
                      <a:lnTo>
                        <a:pt x="67056" y="1223010"/>
                      </a:lnTo>
                      <a:lnTo>
                        <a:pt x="67056" y="1223772"/>
                      </a:lnTo>
                      <a:lnTo>
                        <a:pt x="61722" y="1217676"/>
                      </a:lnTo>
                      <a:lnTo>
                        <a:pt x="55626" y="1212342"/>
                      </a:lnTo>
                      <a:lnTo>
                        <a:pt x="55626" y="1227439"/>
                      </a:lnTo>
                      <a:lnTo>
                        <a:pt x="73803" y="1245075"/>
                      </a:lnTo>
                      <a:lnTo>
                        <a:pt x="79248" y="1247982"/>
                      </a:lnTo>
                      <a:lnTo>
                        <a:pt x="79248" y="1233678"/>
                      </a:lnTo>
                      <a:lnTo>
                        <a:pt x="80010" y="1233678"/>
                      </a:lnTo>
                      <a:close/>
                    </a:path>
                    <a:path w="2219325" h="1279525">
                      <a:moveTo>
                        <a:pt x="80009" y="272796"/>
                      </a:moveTo>
                      <a:lnTo>
                        <a:pt x="79247" y="272796"/>
                      </a:lnTo>
                      <a:lnTo>
                        <a:pt x="79247" y="273388"/>
                      </a:lnTo>
                      <a:lnTo>
                        <a:pt x="80009" y="272796"/>
                      </a:lnTo>
                      <a:close/>
                    </a:path>
                    <a:path w="2219325" h="1279525">
                      <a:moveTo>
                        <a:pt x="107442" y="1250442"/>
                      </a:moveTo>
                      <a:lnTo>
                        <a:pt x="99822" y="1246632"/>
                      </a:lnTo>
                      <a:lnTo>
                        <a:pt x="92964" y="1242822"/>
                      </a:lnTo>
                      <a:lnTo>
                        <a:pt x="79248" y="1233678"/>
                      </a:lnTo>
                      <a:lnTo>
                        <a:pt x="79248" y="1247982"/>
                      </a:lnTo>
                      <a:lnTo>
                        <a:pt x="106680" y="1262627"/>
                      </a:lnTo>
                      <a:lnTo>
                        <a:pt x="106680" y="1250442"/>
                      </a:lnTo>
                      <a:lnTo>
                        <a:pt x="107442" y="1250442"/>
                      </a:lnTo>
                      <a:close/>
                    </a:path>
                    <a:path w="2219325" h="1279525">
                      <a:moveTo>
                        <a:pt x="107442" y="256032"/>
                      </a:moveTo>
                      <a:lnTo>
                        <a:pt x="106680" y="256032"/>
                      </a:lnTo>
                      <a:lnTo>
                        <a:pt x="106680" y="256413"/>
                      </a:lnTo>
                      <a:lnTo>
                        <a:pt x="107442" y="256032"/>
                      </a:lnTo>
                      <a:close/>
                    </a:path>
                    <a:path w="2219325" h="1279525">
                      <a:moveTo>
                        <a:pt x="115062" y="1253490"/>
                      </a:moveTo>
                      <a:lnTo>
                        <a:pt x="106680" y="1250442"/>
                      </a:lnTo>
                      <a:lnTo>
                        <a:pt x="106680" y="1262627"/>
                      </a:lnTo>
                      <a:lnTo>
                        <a:pt x="114300" y="1266695"/>
                      </a:lnTo>
                      <a:lnTo>
                        <a:pt x="114300" y="1253490"/>
                      </a:lnTo>
                      <a:lnTo>
                        <a:pt x="115062" y="1253490"/>
                      </a:lnTo>
                      <a:close/>
                    </a:path>
                    <a:path w="2219325" h="1279525">
                      <a:moveTo>
                        <a:pt x="115062" y="252984"/>
                      </a:moveTo>
                      <a:lnTo>
                        <a:pt x="114300" y="252984"/>
                      </a:lnTo>
                      <a:lnTo>
                        <a:pt x="114300" y="253261"/>
                      </a:lnTo>
                      <a:lnTo>
                        <a:pt x="115062" y="252984"/>
                      </a:lnTo>
                      <a:close/>
                    </a:path>
                    <a:path w="2219325" h="1279525">
                      <a:moveTo>
                        <a:pt x="130302" y="1272540"/>
                      </a:moveTo>
                      <a:lnTo>
                        <a:pt x="130302" y="1259586"/>
                      </a:lnTo>
                      <a:lnTo>
                        <a:pt x="121920" y="1256538"/>
                      </a:lnTo>
                      <a:lnTo>
                        <a:pt x="114300" y="1253490"/>
                      </a:lnTo>
                      <a:lnTo>
                        <a:pt x="114300" y="1266695"/>
                      </a:lnTo>
                      <a:lnTo>
                        <a:pt x="118110" y="1268730"/>
                      </a:lnTo>
                      <a:lnTo>
                        <a:pt x="125730" y="1271016"/>
                      </a:lnTo>
                      <a:lnTo>
                        <a:pt x="130302" y="1272540"/>
                      </a:lnTo>
                      <a:close/>
                    </a:path>
                    <a:path w="2219325" h="1279525">
                      <a:moveTo>
                        <a:pt x="130302" y="246888"/>
                      </a:moveTo>
                      <a:lnTo>
                        <a:pt x="129539" y="246888"/>
                      </a:lnTo>
                      <a:lnTo>
                        <a:pt x="129539" y="247165"/>
                      </a:lnTo>
                      <a:lnTo>
                        <a:pt x="130302" y="246888"/>
                      </a:lnTo>
                      <a:close/>
                    </a:path>
                    <a:path w="2219325" h="1279525">
                      <a:moveTo>
                        <a:pt x="146304" y="1263396"/>
                      </a:moveTo>
                      <a:lnTo>
                        <a:pt x="137922" y="1261110"/>
                      </a:lnTo>
                      <a:lnTo>
                        <a:pt x="137922" y="1261872"/>
                      </a:lnTo>
                      <a:lnTo>
                        <a:pt x="129540" y="1258824"/>
                      </a:lnTo>
                      <a:lnTo>
                        <a:pt x="130302" y="1259586"/>
                      </a:lnTo>
                      <a:lnTo>
                        <a:pt x="130302" y="1272540"/>
                      </a:lnTo>
                      <a:lnTo>
                        <a:pt x="134874" y="1274064"/>
                      </a:lnTo>
                      <a:lnTo>
                        <a:pt x="143256" y="1275588"/>
                      </a:lnTo>
                      <a:lnTo>
                        <a:pt x="145542" y="1275969"/>
                      </a:lnTo>
                      <a:lnTo>
                        <a:pt x="145542" y="1263396"/>
                      </a:lnTo>
                      <a:lnTo>
                        <a:pt x="146304" y="1263396"/>
                      </a:lnTo>
                      <a:close/>
                    </a:path>
                    <a:path w="2219325" h="1279525">
                      <a:moveTo>
                        <a:pt x="146304" y="243078"/>
                      </a:moveTo>
                      <a:lnTo>
                        <a:pt x="145542" y="243078"/>
                      </a:lnTo>
                      <a:lnTo>
                        <a:pt x="145542" y="243216"/>
                      </a:lnTo>
                      <a:lnTo>
                        <a:pt x="146304" y="243078"/>
                      </a:lnTo>
                      <a:close/>
                    </a:path>
                    <a:path w="2219325" h="1279525">
                      <a:moveTo>
                        <a:pt x="2081783" y="1261110"/>
                      </a:moveTo>
                      <a:lnTo>
                        <a:pt x="2073402" y="1263396"/>
                      </a:lnTo>
                      <a:lnTo>
                        <a:pt x="2065020" y="1264920"/>
                      </a:lnTo>
                      <a:lnTo>
                        <a:pt x="2049018" y="1266374"/>
                      </a:lnTo>
                      <a:lnTo>
                        <a:pt x="170688" y="1266444"/>
                      </a:lnTo>
                      <a:lnTo>
                        <a:pt x="169926" y="1266317"/>
                      </a:lnTo>
                      <a:lnTo>
                        <a:pt x="162306" y="1265682"/>
                      </a:lnTo>
                      <a:lnTo>
                        <a:pt x="153924" y="1264920"/>
                      </a:lnTo>
                      <a:lnTo>
                        <a:pt x="145542" y="1263396"/>
                      </a:lnTo>
                      <a:lnTo>
                        <a:pt x="145542" y="1275969"/>
                      </a:lnTo>
                      <a:lnTo>
                        <a:pt x="152400" y="1277112"/>
                      </a:lnTo>
                      <a:lnTo>
                        <a:pt x="160782" y="1278636"/>
                      </a:lnTo>
                      <a:lnTo>
                        <a:pt x="169926" y="1279398"/>
                      </a:lnTo>
                      <a:lnTo>
                        <a:pt x="2049018" y="1279398"/>
                      </a:lnTo>
                      <a:lnTo>
                        <a:pt x="2058162" y="1278636"/>
                      </a:lnTo>
                      <a:lnTo>
                        <a:pt x="2066544" y="1277112"/>
                      </a:lnTo>
                      <a:lnTo>
                        <a:pt x="2075688" y="1275588"/>
                      </a:lnTo>
                      <a:lnTo>
                        <a:pt x="2081022" y="1274288"/>
                      </a:lnTo>
                      <a:lnTo>
                        <a:pt x="2081022" y="1261872"/>
                      </a:lnTo>
                      <a:lnTo>
                        <a:pt x="2081783" y="1261110"/>
                      </a:lnTo>
                      <a:close/>
                    </a:path>
                    <a:path w="2219325" h="1279525">
                      <a:moveTo>
                        <a:pt x="171450" y="240030"/>
                      </a:moveTo>
                      <a:lnTo>
                        <a:pt x="170688" y="240030"/>
                      </a:lnTo>
                      <a:lnTo>
                        <a:pt x="171450" y="240030"/>
                      </a:lnTo>
                      <a:close/>
                    </a:path>
                    <a:path w="2219325" h="1279525">
                      <a:moveTo>
                        <a:pt x="171450" y="1266444"/>
                      </a:moveTo>
                      <a:lnTo>
                        <a:pt x="170688" y="1266380"/>
                      </a:lnTo>
                      <a:lnTo>
                        <a:pt x="171450" y="1266444"/>
                      </a:lnTo>
                      <a:close/>
                    </a:path>
                    <a:path w="2219325" h="1279525">
                      <a:moveTo>
                        <a:pt x="1293114" y="227076"/>
                      </a:moveTo>
                      <a:lnTo>
                        <a:pt x="1288130" y="227076"/>
                      </a:lnTo>
                      <a:lnTo>
                        <a:pt x="1287018" y="231648"/>
                      </a:lnTo>
                      <a:lnTo>
                        <a:pt x="1293114" y="227076"/>
                      </a:lnTo>
                      <a:close/>
                    </a:path>
                    <a:path w="2219325" h="1279525">
                      <a:moveTo>
                        <a:pt x="1293114" y="239268"/>
                      </a:moveTo>
                      <a:lnTo>
                        <a:pt x="1293114" y="227076"/>
                      </a:lnTo>
                      <a:lnTo>
                        <a:pt x="1287018" y="231648"/>
                      </a:lnTo>
                      <a:lnTo>
                        <a:pt x="1287018" y="239268"/>
                      </a:lnTo>
                      <a:lnTo>
                        <a:pt x="1293114" y="239268"/>
                      </a:lnTo>
                      <a:close/>
                    </a:path>
                    <a:path w="2219325" h="1279525">
                      <a:moveTo>
                        <a:pt x="1846162" y="227076"/>
                      </a:moveTo>
                      <a:lnTo>
                        <a:pt x="1343406" y="0"/>
                      </a:lnTo>
                      <a:lnTo>
                        <a:pt x="1288130" y="227076"/>
                      </a:lnTo>
                      <a:lnTo>
                        <a:pt x="1293114" y="227076"/>
                      </a:lnTo>
                      <a:lnTo>
                        <a:pt x="1293114" y="239268"/>
                      </a:lnTo>
                      <a:lnTo>
                        <a:pt x="1298448" y="239268"/>
                      </a:lnTo>
                      <a:lnTo>
                        <a:pt x="1345692" y="45114"/>
                      </a:lnTo>
                      <a:lnTo>
                        <a:pt x="1345692" y="15240"/>
                      </a:lnTo>
                      <a:lnTo>
                        <a:pt x="1354074" y="10668"/>
                      </a:lnTo>
                      <a:lnTo>
                        <a:pt x="1354074" y="19008"/>
                      </a:lnTo>
                      <a:lnTo>
                        <a:pt x="1844039" y="239268"/>
                      </a:lnTo>
                      <a:lnTo>
                        <a:pt x="1844802" y="239268"/>
                      </a:lnTo>
                      <a:lnTo>
                        <a:pt x="1844802" y="227076"/>
                      </a:lnTo>
                      <a:lnTo>
                        <a:pt x="1846162" y="227076"/>
                      </a:lnTo>
                      <a:close/>
                    </a:path>
                    <a:path w="2219325" h="1279525">
                      <a:moveTo>
                        <a:pt x="1354074" y="10668"/>
                      </a:moveTo>
                      <a:lnTo>
                        <a:pt x="1345692" y="15240"/>
                      </a:lnTo>
                      <a:lnTo>
                        <a:pt x="1352244" y="18185"/>
                      </a:lnTo>
                      <a:lnTo>
                        <a:pt x="1354074" y="10668"/>
                      </a:lnTo>
                      <a:close/>
                    </a:path>
                    <a:path w="2219325" h="1279525">
                      <a:moveTo>
                        <a:pt x="1352244" y="18185"/>
                      </a:moveTo>
                      <a:lnTo>
                        <a:pt x="1345692" y="15240"/>
                      </a:lnTo>
                      <a:lnTo>
                        <a:pt x="1345692" y="45114"/>
                      </a:lnTo>
                      <a:lnTo>
                        <a:pt x="1352244" y="18185"/>
                      </a:lnTo>
                      <a:close/>
                    </a:path>
                    <a:path w="2219325" h="1279525">
                      <a:moveTo>
                        <a:pt x="1354074" y="19008"/>
                      </a:moveTo>
                      <a:lnTo>
                        <a:pt x="1354074" y="10668"/>
                      </a:lnTo>
                      <a:lnTo>
                        <a:pt x="1352244" y="18185"/>
                      </a:lnTo>
                      <a:lnTo>
                        <a:pt x="1354074" y="19008"/>
                      </a:lnTo>
                      <a:close/>
                    </a:path>
                    <a:path w="2219325" h="1279525">
                      <a:moveTo>
                        <a:pt x="1847850" y="227838"/>
                      </a:moveTo>
                      <a:lnTo>
                        <a:pt x="1846162" y="227076"/>
                      </a:lnTo>
                      <a:lnTo>
                        <a:pt x="1844802" y="227076"/>
                      </a:lnTo>
                      <a:lnTo>
                        <a:pt x="1847850" y="227838"/>
                      </a:lnTo>
                      <a:close/>
                    </a:path>
                    <a:path w="2219325" h="1279525">
                      <a:moveTo>
                        <a:pt x="1847850" y="239268"/>
                      </a:moveTo>
                      <a:lnTo>
                        <a:pt x="1847850" y="227838"/>
                      </a:lnTo>
                      <a:lnTo>
                        <a:pt x="1844802" y="227076"/>
                      </a:lnTo>
                      <a:lnTo>
                        <a:pt x="1844802" y="239268"/>
                      </a:lnTo>
                      <a:lnTo>
                        <a:pt x="1847850" y="239268"/>
                      </a:lnTo>
                      <a:close/>
                    </a:path>
                    <a:path w="2219325" h="1279525">
                      <a:moveTo>
                        <a:pt x="2218944" y="1108710"/>
                      </a:moveTo>
                      <a:lnTo>
                        <a:pt x="2218944" y="397002"/>
                      </a:lnTo>
                      <a:lnTo>
                        <a:pt x="2217420" y="379476"/>
                      </a:lnTo>
                      <a:lnTo>
                        <a:pt x="2215896" y="370332"/>
                      </a:lnTo>
                      <a:lnTo>
                        <a:pt x="2213610" y="361950"/>
                      </a:lnTo>
                      <a:lnTo>
                        <a:pt x="2211324" y="352806"/>
                      </a:lnTo>
                      <a:lnTo>
                        <a:pt x="2208276" y="345186"/>
                      </a:lnTo>
                      <a:lnTo>
                        <a:pt x="2205228" y="336804"/>
                      </a:lnTo>
                      <a:lnTo>
                        <a:pt x="2180480" y="295360"/>
                      </a:lnTo>
                      <a:lnTo>
                        <a:pt x="2146554" y="262251"/>
                      </a:lnTo>
                      <a:lnTo>
                        <a:pt x="2105197" y="239177"/>
                      </a:lnTo>
                      <a:lnTo>
                        <a:pt x="2058162" y="227838"/>
                      </a:lnTo>
                      <a:lnTo>
                        <a:pt x="2049018" y="227076"/>
                      </a:lnTo>
                      <a:lnTo>
                        <a:pt x="1846162" y="227076"/>
                      </a:lnTo>
                      <a:lnTo>
                        <a:pt x="1847850" y="227838"/>
                      </a:lnTo>
                      <a:lnTo>
                        <a:pt x="1847850" y="239268"/>
                      </a:lnTo>
                      <a:lnTo>
                        <a:pt x="2039874" y="239331"/>
                      </a:lnTo>
                      <a:lnTo>
                        <a:pt x="2049018" y="240099"/>
                      </a:lnTo>
                      <a:lnTo>
                        <a:pt x="2065020" y="241554"/>
                      </a:lnTo>
                      <a:lnTo>
                        <a:pt x="2081783" y="244602"/>
                      </a:lnTo>
                      <a:lnTo>
                        <a:pt x="2081783" y="244809"/>
                      </a:lnTo>
                      <a:lnTo>
                        <a:pt x="2089404" y="246888"/>
                      </a:lnTo>
                      <a:lnTo>
                        <a:pt x="2112264" y="256032"/>
                      </a:lnTo>
                      <a:lnTo>
                        <a:pt x="2112264" y="256413"/>
                      </a:lnTo>
                      <a:lnTo>
                        <a:pt x="2119122" y="259842"/>
                      </a:lnTo>
                      <a:lnTo>
                        <a:pt x="2125980" y="263652"/>
                      </a:lnTo>
                      <a:lnTo>
                        <a:pt x="2139696" y="272796"/>
                      </a:lnTo>
                      <a:lnTo>
                        <a:pt x="2139696" y="273388"/>
                      </a:lnTo>
                      <a:lnTo>
                        <a:pt x="2145792" y="278130"/>
                      </a:lnTo>
                      <a:lnTo>
                        <a:pt x="2145792" y="277368"/>
                      </a:lnTo>
                      <a:lnTo>
                        <a:pt x="2151888" y="283464"/>
                      </a:lnTo>
                      <a:lnTo>
                        <a:pt x="2151888" y="282702"/>
                      </a:lnTo>
                      <a:lnTo>
                        <a:pt x="2157984" y="288798"/>
                      </a:lnTo>
                      <a:lnTo>
                        <a:pt x="2157984" y="289464"/>
                      </a:lnTo>
                      <a:lnTo>
                        <a:pt x="2163318" y="294132"/>
                      </a:lnTo>
                      <a:lnTo>
                        <a:pt x="2168652" y="300228"/>
                      </a:lnTo>
                      <a:lnTo>
                        <a:pt x="2173224" y="307086"/>
                      </a:lnTo>
                      <a:lnTo>
                        <a:pt x="2173224" y="306324"/>
                      </a:lnTo>
                      <a:lnTo>
                        <a:pt x="2182368" y="320040"/>
                      </a:lnTo>
                      <a:lnTo>
                        <a:pt x="2186178" y="326898"/>
                      </a:lnTo>
                      <a:lnTo>
                        <a:pt x="2189988" y="334518"/>
                      </a:lnTo>
                      <a:lnTo>
                        <a:pt x="2189988" y="333756"/>
                      </a:lnTo>
                      <a:lnTo>
                        <a:pt x="2193798" y="342138"/>
                      </a:lnTo>
                      <a:lnTo>
                        <a:pt x="2193798" y="343281"/>
                      </a:lnTo>
                      <a:lnTo>
                        <a:pt x="2196084" y="348996"/>
                      </a:lnTo>
                      <a:lnTo>
                        <a:pt x="2199132" y="357378"/>
                      </a:lnTo>
                      <a:lnTo>
                        <a:pt x="2199132" y="356616"/>
                      </a:lnTo>
                      <a:lnTo>
                        <a:pt x="2201418" y="364998"/>
                      </a:lnTo>
                      <a:lnTo>
                        <a:pt x="2202942" y="373380"/>
                      </a:lnTo>
                      <a:lnTo>
                        <a:pt x="2202942" y="372618"/>
                      </a:lnTo>
                      <a:lnTo>
                        <a:pt x="2205990" y="389382"/>
                      </a:lnTo>
                      <a:lnTo>
                        <a:pt x="2205990" y="397764"/>
                      </a:lnTo>
                      <a:lnTo>
                        <a:pt x="2206752" y="406908"/>
                      </a:lnTo>
                      <a:lnTo>
                        <a:pt x="2206752" y="1164995"/>
                      </a:lnTo>
                      <a:lnTo>
                        <a:pt x="2210517" y="1155071"/>
                      </a:lnTo>
                      <a:lnTo>
                        <a:pt x="2215896" y="1136142"/>
                      </a:lnTo>
                      <a:lnTo>
                        <a:pt x="2217420" y="1126998"/>
                      </a:lnTo>
                      <a:lnTo>
                        <a:pt x="2218944" y="1108710"/>
                      </a:lnTo>
                      <a:close/>
                    </a:path>
                    <a:path w="2219325" h="1279525">
                      <a:moveTo>
                        <a:pt x="2039874" y="239331"/>
                      </a:moveTo>
                      <a:lnTo>
                        <a:pt x="2039112" y="239268"/>
                      </a:lnTo>
                      <a:lnTo>
                        <a:pt x="2039874" y="239331"/>
                      </a:lnTo>
                      <a:close/>
                    </a:path>
                    <a:path w="2219325" h="1279525">
                      <a:moveTo>
                        <a:pt x="2081783" y="244809"/>
                      </a:moveTo>
                      <a:lnTo>
                        <a:pt x="2081783" y="244602"/>
                      </a:lnTo>
                      <a:lnTo>
                        <a:pt x="2081022" y="244602"/>
                      </a:lnTo>
                      <a:lnTo>
                        <a:pt x="2081783" y="244809"/>
                      </a:lnTo>
                      <a:close/>
                    </a:path>
                    <a:path w="2219325" h="1279525">
                      <a:moveTo>
                        <a:pt x="2112264" y="1264282"/>
                      </a:moveTo>
                      <a:lnTo>
                        <a:pt x="2112264" y="1250442"/>
                      </a:lnTo>
                      <a:lnTo>
                        <a:pt x="2089404" y="1259586"/>
                      </a:lnTo>
                      <a:lnTo>
                        <a:pt x="2089404" y="1258824"/>
                      </a:lnTo>
                      <a:lnTo>
                        <a:pt x="2081022" y="1261872"/>
                      </a:lnTo>
                      <a:lnTo>
                        <a:pt x="2081022" y="1274288"/>
                      </a:lnTo>
                      <a:lnTo>
                        <a:pt x="2094886" y="1270912"/>
                      </a:lnTo>
                      <a:lnTo>
                        <a:pt x="2112264" y="1264282"/>
                      </a:lnTo>
                      <a:close/>
                    </a:path>
                    <a:path w="2219325" h="1279525">
                      <a:moveTo>
                        <a:pt x="2112264" y="256413"/>
                      </a:moveTo>
                      <a:lnTo>
                        <a:pt x="2112264" y="256032"/>
                      </a:lnTo>
                      <a:lnTo>
                        <a:pt x="2111502" y="256032"/>
                      </a:lnTo>
                      <a:lnTo>
                        <a:pt x="2112264" y="256413"/>
                      </a:lnTo>
                      <a:close/>
                    </a:path>
                    <a:path w="2219325" h="1279525">
                      <a:moveTo>
                        <a:pt x="2139696" y="1248735"/>
                      </a:moveTo>
                      <a:lnTo>
                        <a:pt x="2139696" y="1233678"/>
                      </a:lnTo>
                      <a:lnTo>
                        <a:pt x="2125980" y="1242822"/>
                      </a:lnTo>
                      <a:lnTo>
                        <a:pt x="2119122" y="1246632"/>
                      </a:lnTo>
                      <a:lnTo>
                        <a:pt x="2111502" y="1250442"/>
                      </a:lnTo>
                      <a:lnTo>
                        <a:pt x="2112264" y="1250442"/>
                      </a:lnTo>
                      <a:lnTo>
                        <a:pt x="2112264" y="1264282"/>
                      </a:lnTo>
                      <a:lnTo>
                        <a:pt x="2113364" y="1263862"/>
                      </a:lnTo>
                      <a:lnTo>
                        <a:pt x="2130910" y="1254674"/>
                      </a:lnTo>
                      <a:lnTo>
                        <a:pt x="2139696" y="1248735"/>
                      </a:lnTo>
                      <a:close/>
                    </a:path>
                    <a:path w="2219325" h="1279525">
                      <a:moveTo>
                        <a:pt x="2139696" y="273388"/>
                      </a:moveTo>
                      <a:lnTo>
                        <a:pt x="2139696" y="272796"/>
                      </a:lnTo>
                      <a:lnTo>
                        <a:pt x="2138934" y="272796"/>
                      </a:lnTo>
                      <a:lnTo>
                        <a:pt x="2139696" y="273388"/>
                      </a:lnTo>
                      <a:close/>
                    </a:path>
                    <a:path w="2219325" h="1279525">
                      <a:moveTo>
                        <a:pt x="2157984" y="1234916"/>
                      </a:moveTo>
                      <a:lnTo>
                        <a:pt x="2157984" y="1217676"/>
                      </a:lnTo>
                      <a:lnTo>
                        <a:pt x="2151888" y="1223772"/>
                      </a:lnTo>
                      <a:lnTo>
                        <a:pt x="2151888" y="1223010"/>
                      </a:lnTo>
                      <a:lnTo>
                        <a:pt x="2145792" y="1229106"/>
                      </a:lnTo>
                      <a:lnTo>
                        <a:pt x="2145792" y="1228344"/>
                      </a:lnTo>
                      <a:lnTo>
                        <a:pt x="2138934" y="1233678"/>
                      </a:lnTo>
                      <a:lnTo>
                        <a:pt x="2139696" y="1233678"/>
                      </a:lnTo>
                      <a:lnTo>
                        <a:pt x="2139696" y="1248735"/>
                      </a:lnTo>
                      <a:lnTo>
                        <a:pt x="2147316" y="1243584"/>
                      </a:lnTo>
                      <a:lnTo>
                        <a:pt x="2154174" y="1238250"/>
                      </a:lnTo>
                      <a:lnTo>
                        <a:pt x="2157984" y="1234916"/>
                      </a:lnTo>
                      <a:close/>
                    </a:path>
                    <a:path w="2219325" h="1279525">
                      <a:moveTo>
                        <a:pt x="2157984" y="289464"/>
                      </a:moveTo>
                      <a:lnTo>
                        <a:pt x="2157984" y="288798"/>
                      </a:lnTo>
                      <a:lnTo>
                        <a:pt x="2157222" y="288798"/>
                      </a:lnTo>
                      <a:lnTo>
                        <a:pt x="2157984" y="289464"/>
                      </a:lnTo>
                      <a:close/>
                    </a:path>
                    <a:path w="2219325" h="1279525">
                      <a:moveTo>
                        <a:pt x="2193798" y="1191989"/>
                      </a:moveTo>
                      <a:lnTo>
                        <a:pt x="2193798" y="1164336"/>
                      </a:lnTo>
                      <a:lnTo>
                        <a:pt x="2189988" y="1172718"/>
                      </a:lnTo>
                      <a:lnTo>
                        <a:pt x="2189988" y="1171956"/>
                      </a:lnTo>
                      <a:lnTo>
                        <a:pt x="2186178" y="1179576"/>
                      </a:lnTo>
                      <a:lnTo>
                        <a:pt x="2182368" y="1186434"/>
                      </a:lnTo>
                      <a:lnTo>
                        <a:pt x="2173224" y="1200150"/>
                      </a:lnTo>
                      <a:lnTo>
                        <a:pt x="2173224" y="1199388"/>
                      </a:lnTo>
                      <a:lnTo>
                        <a:pt x="2168652" y="1206246"/>
                      </a:lnTo>
                      <a:lnTo>
                        <a:pt x="2163318" y="1212342"/>
                      </a:lnTo>
                      <a:lnTo>
                        <a:pt x="2163318" y="1211580"/>
                      </a:lnTo>
                      <a:lnTo>
                        <a:pt x="2157222" y="1217676"/>
                      </a:lnTo>
                      <a:lnTo>
                        <a:pt x="2157984" y="1217676"/>
                      </a:lnTo>
                      <a:lnTo>
                        <a:pt x="2157984" y="1234916"/>
                      </a:lnTo>
                      <a:lnTo>
                        <a:pt x="2160270" y="1232916"/>
                      </a:lnTo>
                      <a:lnTo>
                        <a:pt x="2172462" y="1220724"/>
                      </a:lnTo>
                      <a:lnTo>
                        <a:pt x="2178558" y="1213866"/>
                      </a:lnTo>
                      <a:lnTo>
                        <a:pt x="2183130" y="1207008"/>
                      </a:lnTo>
                      <a:lnTo>
                        <a:pt x="2193798" y="1191989"/>
                      </a:lnTo>
                      <a:close/>
                    </a:path>
                    <a:path w="2219325" h="1279525">
                      <a:moveTo>
                        <a:pt x="2193798" y="343281"/>
                      </a:moveTo>
                      <a:lnTo>
                        <a:pt x="2193798" y="342138"/>
                      </a:lnTo>
                      <a:lnTo>
                        <a:pt x="2193036" y="341376"/>
                      </a:lnTo>
                      <a:lnTo>
                        <a:pt x="2193798" y="343281"/>
                      </a:lnTo>
                      <a:close/>
                    </a:path>
                    <a:path w="2219325" h="1279525">
                      <a:moveTo>
                        <a:pt x="2206752" y="1164995"/>
                      </a:moveTo>
                      <a:lnTo>
                        <a:pt x="2206752" y="1099566"/>
                      </a:lnTo>
                      <a:lnTo>
                        <a:pt x="2205990" y="1108710"/>
                      </a:lnTo>
                      <a:lnTo>
                        <a:pt x="2205990" y="1117092"/>
                      </a:lnTo>
                      <a:lnTo>
                        <a:pt x="2204466" y="1125474"/>
                      </a:lnTo>
                      <a:lnTo>
                        <a:pt x="2204466" y="1124712"/>
                      </a:lnTo>
                      <a:lnTo>
                        <a:pt x="2202942" y="1133856"/>
                      </a:lnTo>
                      <a:lnTo>
                        <a:pt x="2202942" y="1133094"/>
                      </a:lnTo>
                      <a:lnTo>
                        <a:pt x="2201418" y="1141476"/>
                      </a:lnTo>
                      <a:lnTo>
                        <a:pt x="2199132" y="1149858"/>
                      </a:lnTo>
                      <a:lnTo>
                        <a:pt x="2199132" y="1149096"/>
                      </a:lnTo>
                      <a:lnTo>
                        <a:pt x="2196084" y="1157478"/>
                      </a:lnTo>
                      <a:lnTo>
                        <a:pt x="2196084" y="1156716"/>
                      </a:lnTo>
                      <a:lnTo>
                        <a:pt x="2193036" y="1165098"/>
                      </a:lnTo>
                      <a:lnTo>
                        <a:pt x="2193798" y="1164336"/>
                      </a:lnTo>
                      <a:lnTo>
                        <a:pt x="2193798" y="1191989"/>
                      </a:lnTo>
                      <a:lnTo>
                        <a:pt x="2194530" y="1190957"/>
                      </a:lnTo>
                      <a:lnTo>
                        <a:pt x="2203527" y="1173494"/>
                      </a:lnTo>
                      <a:lnTo>
                        <a:pt x="2206752" y="116499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 sz="1539"/>
                </a:p>
              </p:txBody>
            </p:sp>
          </p:grpSp>
          <p:sp>
            <p:nvSpPr>
              <p:cNvPr id="56" name="object 42">
                <a:extLst>
                  <a:ext uri="{FF2B5EF4-FFF2-40B4-BE49-F238E27FC236}">
                    <a16:creationId xmlns:a16="http://schemas.microsoft.com/office/drawing/2014/main" id="{BB95FC59-51DC-C98C-47E5-14B5811469C5}"/>
                  </a:ext>
                </a:extLst>
              </p:cNvPr>
              <p:cNvSpPr txBox="1"/>
              <p:nvPr/>
            </p:nvSpPr>
            <p:spPr>
              <a:xfrm>
                <a:off x="6563595" y="4896926"/>
                <a:ext cx="1691423" cy="681179"/>
              </a:xfrm>
              <a:prstGeom prst="rect">
                <a:avLst/>
              </a:prstGeom>
            </p:spPr>
            <p:txBody>
              <a:bodyPr vert="horz" wrap="square" lIns="0" tIns="10317" rIns="0" bIns="0" rtlCol="0">
                <a:spAutoFit/>
              </a:bodyPr>
              <a:lstStyle/>
              <a:p>
                <a:pPr marL="10860">
                  <a:spcBef>
                    <a:spcPts val="81"/>
                  </a:spcBef>
                </a:pPr>
                <a:r>
                  <a:rPr sz="1197" b="1" spc="-4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sz="1197" b="1" spc="-13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197" b="1" i="1" spc="-4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Annotated parse</a:t>
                </a:r>
                <a:r>
                  <a:rPr sz="1197" b="1" i="1" spc="9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197" b="1" i="1" spc="-4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tree</a:t>
                </a:r>
                <a:r>
                  <a:rPr sz="1197" b="1" i="1" spc="9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197" b="1" spc="-4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sz="1197" b="1" spc="-9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197" b="1" spc="-4" dirty="0">
                    <a:solidFill>
                      <a:srgbClr val="FFFFFF"/>
                    </a:solidFill>
                    <a:latin typeface="Microsoft YaHei UI"/>
                    <a:cs typeface="Microsoft YaHei UI"/>
                  </a:rPr>
                  <a:t>：</a:t>
                </a:r>
                <a:endParaRPr sz="1197">
                  <a:latin typeface="Microsoft YaHei UI"/>
                  <a:cs typeface="Microsoft YaHei UI"/>
                </a:endParaRPr>
              </a:p>
              <a:p>
                <a:pPr marL="10860" marR="99367">
                  <a:spcBef>
                    <a:spcPts val="77"/>
                  </a:spcBef>
                </a:pPr>
                <a:r>
                  <a:rPr sz="1539" b="1" spc="9" dirty="0">
                    <a:solidFill>
                      <a:srgbClr val="FFFFFF"/>
                    </a:solidFill>
                    <a:latin typeface="Microsoft YaHei UI"/>
                    <a:cs typeface="Microsoft YaHei UI"/>
                  </a:rPr>
                  <a:t>每个节点都带有属 性值的分析树</a:t>
                </a:r>
                <a:endParaRPr sz="1539">
                  <a:latin typeface="Microsoft YaHei UI"/>
                  <a:cs typeface="Microsoft YaHei UI"/>
                </a:endParaRPr>
              </a:p>
            </p:txBody>
          </p:sp>
        </p:grpSp>
        <p:sp>
          <p:nvSpPr>
            <p:cNvPr id="3" name="object 41">
              <a:extLst>
                <a:ext uri="{FF2B5EF4-FFF2-40B4-BE49-F238E27FC236}">
                  <a16:creationId xmlns:a16="http://schemas.microsoft.com/office/drawing/2014/main" id="{C79C1066-24D8-8C57-B211-5B215AD9AA81}"/>
                </a:ext>
              </a:extLst>
            </p:cNvPr>
            <p:cNvSpPr txBox="1"/>
            <p:nvPr/>
          </p:nvSpPr>
          <p:spPr>
            <a:xfrm>
              <a:off x="6516257" y="4618522"/>
              <a:ext cx="1120509" cy="319670"/>
            </a:xfrm>
            <a:prstGeom prst="rect">
              <a:avLst/>
            </a:prstGeom>
          </p:spPr>
          <p:txBody>
            <a:bodyPr vert="horz" wrap="square" lIns="0" tIns="71675" rIns="0" bIns="0" rtlCol="0">
              <a:spAutoFit/>
            </a:bodyPr>
            <a:lstStyle/>
            <a:p>
              <a:pPr marL="72000"/>
              <a:r>
                <a:rPr sz="1539" b="1" spc="9" dirty="0" err="1">
                  <a:solidFill>
                    <a:schemeClr val="bg1"/>
                  </a:solidFill>
                  <a:latin typeface="Microsoft YaHei UI"/>
                  <a:cs typeface="Microsoft YaHei UI"/>
                </a:rPr>
                <a:t>注释</a:t>
              </a:r>
              <a:r>
                <a:rPr lang="zh-CN" altLang="en-US" sz="1539" b="1" spc="9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Microsoft YaHei UI"/>
                </a:rPr>
                <a:t>解</a:t>
              </a:r>
              <a:r>
                <a:rPr sz="1539" b="1" spc="9" dirty="0" err="1">
                  <a:solidFill>
                    <a:schemeClr val="bg1"/>
                  </a:solidFill>
                  <a:latin typeface="Microsoft YaHei UI"/>
                  <a:cs typeface="Microsoft YaHei UI"/>
                </a:rPr>
                <a:t>析树</a:t>
              </a:r>
              <a:endParaRPr sz="1539" dirty="0">
                <a:solidFill>
                  <a:schemeClr val="bg1"/>
                </a:solidFill>
                <a:latin typeface="Microsoft YaHei UI"/>
                <a:cs typeface="Microsoft YaHei UI"/>
              </a:endParaRPr>
            </a:p>
          </p:txBody>
        </p:sp>
      </p:grpSp>
      <p:sp>
        <p:nvSpPr>
          <p:cNvPr id="2" name="object 3">
            <a:extLst>
              <a:ext uri="{FF2B5EF4-FFF2-40B4-BE49-F238E27FC236}">
                <a16:creationId xmlns:a16="http://schemas.microsoft.com/office/drawing/2014/main" id="{69B2C799-E4BE-0529-6BB4-C6B4B309913D}"/>
              </a:ext>
            </a:extLst>
          </p:cNvPr>
          <p:cNvSpPr txBox="1"/>
          <p:nvPr/>
        </p:nvSpPr>
        <p:spPr>
          <a:xfrm>
            <a:off x="318982" y="902810"/>
            <a:ext cx="2723481" cy="4436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/>
              <a:t>例子：</a:t>
            </a:r>
            <a:endParaRPr dirty="0"/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2725A189-1DEA-ED5C-3C94-170E11C95CF8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856427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综合属性</a:t>
            </a:r>
            <a:r>
              <a:rPr lang="en-US" altLang="zh-CN" kern="0" spc="-5" dirty="0">
                <a:solidFill>
                  <a:schemeClr val="bg1"/>
                </a:solidFill>
              </a:rPr>
              <a:t>( synthesized attribute)</a:t>
            </a:r>
            <a:endParaRPr lang="zh-CN" altLang="en-US" kern="0" spc="-5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3CF19A-9DE6-B09A-5D4F-027B610355AF}"/>
              </a:ext>
            </a:extLst>
          </p:cNvPr>
          <p:cNvSpPr/>
          <p:nvPr/>
        </p:nvSpPr>
        <p:spPr>
          <a:xfrm>
            <a:off x="540618" y="5271204"/>
            <a:ext cx="859919" cy="37270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3" name="object 47">
            <a:extLst>
              <a:ext uri="{FF2B5EF4-FFF2-40B4-BE49-F238E27FC236}">
                <a16:creationId xmlns:a16="http://schemas.microsoft.com/office/drawing/2014/main" id="{CFB0AB97-60E2-CEC3-CFF5-DD89AF7B03D1}"/>
              </a:ext>
            </a:extLst>
          </p:cNvPr>
          <p:cNvSpPr/>
          <p:nvPr/>
        </p:nvSpPr>
        <p:spPr>
          <a:xfrm>
            <a:off x="598391" y="1992454"/>
            <a:ext cx="3843304" cy="2192062"/>
          </a:xfrm>
          <a:custGeom>
            <a:avLst/>
            <a:gdLst/>
            <a:ahLst/>
            <a:cxnLst/>
            <a:rect l="l" t="t" r="r" b="b"/>
            <a:pathLst>
              <a:path w="4494530" h="2563495">
                <a:moveTo>
                  <a:pt x="4494276" y="2561844"/>
                </a:moveTo>
                <a:lnTo>
                  <a:pt x="4494276" y="2285"/>
                </a:lnTo>
                <a:lnTo>
                  <a:pt x="4491990" y="0"/>
                </a:lnTo>
                <a:lnTo>
                  <a:pt x="2285" y="0"/>
                </a:lnTo>
                <a:lnTo>
                  <a:pt x="0" y="2286"/>
                </a:lnTo>
                <a:lnTo>
                  <a:pt x="0" y="2561844"/>
                </a:lnTo>
                <a:lnTo>
                  <a:pt x="2286" y="2563368"/>
                </a:lnTo>
                <a:lnTo>
                  <a:pt x="4572" y="2563368"/>
                </a:lnTo>
                <a:lnTo>
                  <a:pt x="4572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4484370" y="9143"/>
                </a:lnTo>
                <a:lnTo>
                  <a:pt x="4484370" y="4571"/>
                </a:lnTo>
                <a:lnTo>
                  <a:pt x="4489704" y="9143"/>
                </a:lnTo>
                <a:lnTo>
                  <a:pt x="4489704" y="2563367"/>
                </a:lnTo>
                <a:lnTo>
                  <a:pt x="4491990" y="2563367"/>
                </a:lnTo>
                <a:lnTo>
                  <a:pt x="4494276" y="2561844"/>
                </a:lnTo>
                <a:close/>
              </a:path>
              <a:path w="4494530" h="2563495">
                <a:moveTo>
                  <a:pt x="9905" y="9144"/>
                </a:moveTo>
                <a:lnTo>
                  <a:pt x="9905" y="4572"/>
                </a:lnTo>
                <a:lnTo>
                  <a:pt x="4572" y="9144"/>
                </a:lnTo>
                <a:lnTo>
                  <a:pt x="9905" y="9144"/>
                </a:lnTo>
                <a:close/>
              </a:path>
              <a:path w="4494530" h="2563495">
                <a:moveTo>
                  <a:pt x="9905" y="2554224"/>
                </a:moveTo>
                <a:lnTo>
                  <a:pt x="9905" y="9144"/>
                </a:lnTo>
                <a:lnTo>
                  <a:pt x="4572" y="9144"/>
                </a:lnTo>
                <a:lnTo>
                  <a:pt x="4572" y="2554224"/>
                </a:lnTo>
                <a:lnTo>
                  <a:pt x="9905" y="2554224"/>
                </a:lnTo>
                <a:close/>
              </a:path>
              <a:path w="4494530" h="2563495">
                <a:moveTo>
                  <a:pt x="4489704" y="2554223"/>
                </a:moveTo>
                <a:lnTo>
                  <a:pt x="4572" y="2554224"/>
                </a:lnTo>
                <a:lnTo>
                  <a:pt x="9905" y="2558796"/>
                </a:lnTo>
                <a:lnTo>
                  <a:pt x="9906" y="2563368"/>
                </a:lnTo>
                <a:lnTo>
                  <a:pt x="4484370" y="2563367"/>
                </a:lnTo>
                <a:lnTo>
                  <a:pt x="4484370" y="2558796"/>
                </a:lnTo>
                <a:lnTo>
                  <a:pt x="4489704" y="2554223"/>
                </a:lnTo>
                <a:close/>
              </a:path>
              <a:path w="4494530" h="2563495">
                <a:moveTo>
                  <a:pt x="9906" y="2563368"/>
                </a:moveTo>
                <a:lnTo>
                  <a:pt x="9905" y="2558796"/>
                </a:lnTo>
                <a:lnTo>
                  <a:pt x="4572" y="2554224"/>
                </a:lnTo>
                <a:lnTo>
                  <a:pt x="4572" y="2563368"/>
                </a:lnTo>
                <a:lnTo>
                  <a:pt x="9906" y="2563368"/>
                </a:lnTo>
                <a:close/>
              </a:path>
              <a:path w="4494530" h="2563495">
                <a:moveTo>
                  <a:pt x="4489704" y="9143"/>
                </a:moveTo>
                <a:lnTo>
                  <a:pt x="4484370" y="4571"/>
                </a:lnTo>
                <a:lnTo>
                  <a:pt x="4484370" y="9143"/>
                </a:lnTo>
                <a:lnTo>
                  <a:pt x="4489704" y="9143"/>
                </a:lnTo>
                <a:close/>
              </a:path>
              <a:path w="4494530" h="2563495">
                <a:moveTo>
                  <a:pt x="4489704" y="2554223"/>
                </a:moveTo>
                <a:lnTo>
                  <a:pt x="4489704" y="9143"/>
                </a:lnTo>
                <a:lnTo>
                  <a:pt x="4484370" y="9143"/>
                </a:lnTo>
                <a:lnTo>
                  <a:pt x="4484370" y="2554223"/>
                </a:lnTo>
                <a:lnTo>
                  <a:pt x="4489704" y="2554223"/>
                </a:lnTo>
                <a:close/>
              </a:path>
              <a:path w="4494530" h="2563495">
                <a:moveTo>
                  <a:pt x="4489704" y="2563367"/>
                </a:moveTo>
                <a:lnTo>
                  <a:pt x="4489704" y="2554223"/>
                </a:lnTo>
                <a:lnTo>
                  <a:pt x="4484370" y="2558796"/>
                </a:lnTo>
                <a:lnTo>
                  <a:pt x="4484370" y="2563367"/>
                </a:lnTo>
                <a:lnTo>
                  <a:pt x="4489704" y="25633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graphicFrame>
        <p:nvGraphicFramePr>
          <p:cNvPr id="24" name="object 48">
            <a:extLst>
              <a:ext uri="{FF2B5EF4-FFF2-40B4-BE49-F238E27FC236}">
                <a16:creationId xmlns:a16="http://schemas.microsoft.com/office/drawing/2014/main" id="{09677884-527B-9758-07DE-BEE989CF1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88961"/>
              </p:ext>
            </p:extLst>
          </p:nvPr>
        </p:nvGraphicFramePr>
        <p:xfrm>
          <a:off x="602300" y="1996363"/>
          <a:ext cx="3924856" cy="2244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4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0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578">
                <a:tc>
                  <a:txBody>
                    <a:bodyPr/>
                    <a:lstStyle/>
                    <a:p>
                      <a:pPr marL="218440">
                        <a:lnSpc>
                          <a:spcPts val="2255"/>
                        </a:lnSpc>
                        <a:spcBef>
                          <a:spcPts val="200"/>
                        </a:spcBef>
                      </a:pPr>
                      <a:r>
                        <a:rPr sz="1700" b="0" spc="5" dirty="0">
                          <a:latin typeface="Microsoft YaHei UI"/>
                          <a:cs typeface="Microsoft YaHei UI"/>
                        </a:rPr>
                        <a:t>产生式</a:t>
                      </a:r>
                      <a:endParaRPr sz="1700" b="0" dirty="0">
                        <a:latin typeface="Microsoft YaHei UI"/>
                        <a:cs typeface="Microsoft YaHei UI"/>
                      </a:endParaRPr>
                    </a:p>
                  </a:txBody>
                  <a:tcPr marL="0" marR="0" marT="21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2255"/>
                        </a:lnSpc>
                        <a:spcBef>
                          <a:spcPts val="200"/>
                        </a:spcBef>
                      </a:pPr>
                      <a:r>
                        <a:rPr sz="1700" b="0" spc="5" dirty="0">
                          <a:latin typeface="Microsoft YaHei UI"/>
                          <a:cs typeface="Microsoft YaHei UI"/>
                        </a:rPr>
                        <a:t>语义规则</a:t>
                      </a:r>
                      <a:endParaRPr sz="1700" b="0" dirty="0">
                        <a:latin typeface="Microsoft YaHei UI"/>
                        <a:cs typeface="Microsoft YaHei UI"/>
                      </a:endParaRPr>
                    </a:p>
                  </a:txBody>
                  <a:tcPr marL="0" marR="0" marT="217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6557">
                <a:tc>
                  <a:txBody>
                    <a:bodyPr/>
                    <a:lstStyle/>
                    <a:p>
                      <a:pPr marL="90170" indent="0">
                        <a:lnSpc>
                          <a:spcPct val="100000"/>
                        </a:lnSpc>
                        <a:spcBef>
                          <a:spcPts val="140"/>
                        </a:spcBef>
                        <a:buFont typeface="Times New Roman"/>
                        <a:buNone/>
                        <a:tabLst>
                          <a:tab pos="450850" algn="l"/>
                        </a:tabLst>
                      </a:pPr>
                      <a:r>
                        <a:rPr lang="en-US" sz="1700" b="0" spc="-5" dirty="0">
                          <a:latin typeface="Times New Roman"/>
                          <a:cs typeface="Times New Roman"/>
                        </a:rPr>
                        <a:t>(1)</a:t>
                      </a:r>
                      <a:r>
                        <a:rPr lang="en-US" sz="17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700" b="0" i="1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700" b="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lang="en-US" sz="1700" b="1" i="0" spc="-20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$</a:t>
                      </a:r>
                      <a:endParaRPr sz="1700" b="1" i="0" dirty="0">
                        <a:solidFill>
                          <a:srgbClr val="7030A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90170" indent="0">
                        <a:lnSpc>
                          <a:spcPct val="100000"/>
                        </a:lnSpc>
                        <a:buFont typeface="Times New Roman"/>
                        <a:buNone/>
                        <a:tabLst>
                          <a:tab pos="450850" algn="l"/>
                        </a:tabLst>
                      </a:pPr>
                      <a:r>
                        <a:rPr lang="en-US" sz="1700" b="0" spc="-5" dirty="0">
                          <a:latin typeface="Times New Roman"/>
                          <a:cs typeface="Times New Roman"/>
                        </a:rPr>
                        <a:t>(2)</a:t>
                      </a:r>
                      <a:r>
                        <a:rPr lang="en-US" sz="17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b="0" i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700" b="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b="0" i="0" baseline="-21367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700" b="0" i="1" baseline="-2136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700" b="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T</a:t>
                      </a:r>
                      <a:endParaRPr sz="1700" b="0" dirty="0">
                        <a:latin typeface="Times New Roman"/>
                        <a:cs typeface="Times New Roman"/>
                      </a:endParaRPr>
                    </a:p>
                    <a:p>
                      <a:pPr marL="90170" indent="0">
                        <a:lnSpc>
                          <a:spcPts val="2365"/>
                        </a:lnSpc>
                        <a:buFont typeface="Times New Roman"/>
                        <a:buNone/>
                        <a:tabLst>
                          <a:tab pos="450850" algn="l"/>
                        </a:tabLst>
                      </a:pPr>
                      <a:r>
                        <a:rPr lang="en-US" sz="1700" b="0" spc="-5" dirty="0">
                          <a:latin typeface="Times New Roman"/>
                          <a:cs typeface="Times New Roman"/>
                        </a:rPr>
                        <a:t>(3)</a:t>
                      </a:r>
                      <a:r>
                        <a:rPr lang="en-US" sz="17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b="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700" b="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T</a:t>
                      </a:r>
                      <a:endParaRPr sz="1700" b="0" dirty="0">
                        <a:latin typeface="Times New Roman"/>
                        <a:cs typeface="Times New Roman"/>
                      </a:endParaRPr>
                    </a:p>
                    <a:p>
                      <a:pPr marL="90170" indent="0">
                        <a:lnSpc>
                          <a:spcPts val="2365"/>
                        </a:lnSpc>
                        <a:buFont typeface="Times New Roman"/>
                        <a:buNone/>
                        <a:tabLst>
                          <a:tab pos="450850" algn="l"/>
                        </a:tabLst>
                      </a:pPr>
                      <a:r>
                        <a:rPr lang="en-US" sz="1700" b="0" spc="-5" dirty="0">
                          <a:latin typeface="Times New Roman"/>
                          <a:cs typeface="Times New Roman"/>
                        </a:rPr>
                        <a:t>(4)</a:t>
                      </a:r>
                      <a:r>
                        <a:rPr lang="en-US" sz="17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b="0" i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700" b="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b="0" i="0" baseline="-21367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700" b="0" i="1" spc="7" baseline="-2136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1700" b="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F</a:t>
                      </a:r>
                      <a:endParaRPr sz="1700" b="0" dirty="0">
                        <a:latin typeface="Times New Roman"/>
                        <a:cs typeface="Times New Roman"/>
                      </a:endParaRPr>
                    </a:p>
                    <a:p>
                      <a:pPr marL="90805" indent="0">
                        <a:lnSpc>
                          <a:spcPct val="100000"/>
                        </a:lnSpc>
                        <a:spcBef>
                          <a:spcPts val="65"/>
                        </a:spcBef>
                        <a:buFont typeface="Times New Roman"/>
                        <a:buNone/>
                        <a:tabLst>
                          <a:tab pos="450850" algn="l"/>
                        </a:tabLst>
                      </a:pPr>
                      <a:r>
                        <a:rPr lang="en-US" sz="1700" b="0" spc="-5" dirty="0">
                          <a:latin typeface="Times New Roman"/>
                          <a:cs typeface="Times New Roman"/>
                        </a:rPr>
                        <a:t>(5)</a:t>
                      </a:r>
                      <a:r>
                        <a:rPr lang="en-US" sz="17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b="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700" b="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F</a:t>
                      </a:r>
                      <a:endParaRPr sz="1700" b="0" dirty="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(6)</a:t>
                      </a:r>
                      <a:r>
                        <a:rPr sz="17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700" b="0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700" b="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1700" b="1" spc="-5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700" b="1" dirty="0">
                        <a:solidFill>
                          <a:srgbClr val="7030A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(7)</a:t>
                      </a:r>
                      <a:r>
                        <a:rPr sz="17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700" b="0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700" b="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digit</a:t>
                      </a:r>
                      <a:endParaRPr sz="1700" b="1" dirty="0">
                        <a:solidFill>
                          <a:srgbClr val="7030A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1520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2180"/>
                        </a:lnSpc>
                      </a:pPr>
                      <a:r>
                        <a:rPr lang="en-US" sz="1700" b="0" i="1" spc="-55" dirty="0" err="1">
                          <a:latin typeface="Times New Roman"/>
                          <a:cs typeface="Times New Roman"/>
                        </a:rPr>
                        <a:t>L.val</a:t>
                      </a:r>
                      <a:r>
                        <a:rPr lang="en-US" sz="1700" b="0" i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700" b="0" spc="-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lang="en-US" sz="17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700" b="0" i="1" spc="-5" dirty="0" err="1">
                          <a:latin typeface="Times New Roman"/>
                          <a:cs typeface="Times New Roman"/>
                        </a:rPr>
                        <a:t>E.val</a:t>
                      </a:r>
                      <a:endParaRPr lang="en-US" sz="1700" b="0" dirty="0">
                        <a:latin typeface="Times New Roman"/>
                        <a:cs typeface="Times New Roman"/>
                      </a:endParaRPr>
                    </a:p>
                    <a:p>
                      <a:pPr marL="86360" marR="296545">
                        <a:lnSpc>
                          <a:spcPts val="2180"/>
                        </a:lnSpc>
                      </a:pPr>
                      <a:r>
                        <a:rPr sz="1700" b="0" i="1" spc="-5" dirty="0" err="1">
                          <a:latin typeface="Times New Roman"/>
                          <a:cs typeface="Times New Roman"/>
                        </a:rPr>
                        <a:t>E.val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700" b="0" i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b="0" i="0" baseline="-21367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700" b="0" i="1" baseline="-2136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.val </a:t>
                      </a: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+ </a:t>
                      </a:r>
                      <a:r>
                        <a:rPr sz="1700" b="0" i="1" spc="-40" dirty="0">
                          <a:latin typeface="Times New Roman"/>
                          <a:cs typeface="Times New Roman"/>
                        </a:rPr>
                        <a:t>T.val </a:t>
                      </a:r>
                      <a:r>
                        <a:rPr sz="1700" b="0" i="1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E.val</a:t>
                      </a:r>
                      <a:r>
                        <a:rPr sz="1700" b="0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700" b="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40" dirty="0">
                          <a:latin typeface="Times New Roman"/>
                          <a:cs typeface="Times New Roman"/>
                        </a:rPr>
                        <a:t>T.val</a:t>
                      </a:r>
                      <a:endParaRPr sz="1700" b="0" dirty="0">
                        <a:latin typeface="Times New Roman"/>
                        <a:cs typeface="Times New Roman"/>
                      </a:endParaRPr>
                    </a:p>
                    <a:p>
                      <a:pPr marL="86360">
                        <a:lnSpc>
                          <a:spcPts val="2180"/>
                        </a:lnSpc>
                      </a:pPr>
                      <a:r>
                        <a:rPr sz="1700" b="0" i="1" spc="-40" dirty="0">
                          <a:latin typeface="Times New Roman"/>
                          <a:cs typeface="Times New Roman"/>
                        </a:rPr>
                        <a:t>T.val</a:t>
                      </a:r>
                      <a:r>
                        <a:rPr sz="1700" b="0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7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700" b="0" i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lang="en-US" sz="1700" b="0" i="0" baseline="-21367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sz="1700" b="0" i="1" baseline="-2136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700" b="0" i="1" spc="-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lang="en-US" sz="1700" b="0" i="1" spc="-5" dirty="0" err="1">
                          <a:latin typeface="Times New Roman"/>
                          <a:cs typeface="Times New Roman"/>
                        </a:rPr>
                        <a:t>val</a:t>
                      </a:r>
                      <a:r>
                        <a:rPr lang="en-US" sz="1700" b="0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475" dirty="0">
                          <a:latin typeface="Microsoft YaHei UI"/>
                          <a:cs typeface="Microsoft YaHei UI"/>
                        </a:rPr>
                        <a:t>×</a:t>
                      </a:r>
                      <a:r>
                        <a:rPr sz="1700" b="0" i="1" spc="-55" dirty="0" err="1">
                          <a:latin typeface="Times New Roman"/>
                          <a:cs typeface="Times New Roman"/>
                        </a:rPr>
                        <a:t>F.val</a:t>
                      </a:r>
                      <a:endParaRPr sz="1700" b="0" dirty="0">
                        <a:latin typeface="Times New Roman"/>
                        <a:cs typeface="Times New Roman"/>
                      </a:endParaRPr>
                    </a:p>
                    <a:p>
                      <a:pPr marL="86360">
                        <a:lnSpc>
                          <a:spcPts val="2180"/>
                        </a:lnSpc>
                        <a:spcBef>
                          <a:spcPts val="45"/>
                        </a:spcBef>
                      </a:pPr>
                      <a:r>
                        <a:rPr sz="1700" b="0" i="1" spc="-40" dirty="0">
                          <a:latin typeface="Times New Roman"/>
                          <a:cs typeface="Times New Roman"/>
                        </a:rPr>
                        <a:t>T.val</a:t>
                      </a:r>
                      <a:r>
                        <a:rPr sz="1700" b="0" i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700" b="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5" dirty="0">
                          <a:latin typeface="Times New Roman"/>
                          <a:cs typeface="Times New Roman"/>
                        </a:rPr>
                        <a:t>F.val</a:t>
                      </a:r>
                      <a:endParaRPr sz="1700" b="0" dirty="0">
                        <a:latin typeface="Times New Roman"/>
                        <a:cs typeface="Times New Roman"/>
                      </a:endParaRPr>
                    </a:p>
                    <a:p>
                      <a:pPr marL="86360">
                        <a:lnSpc>
                          <a:spcPts val="2180"/>
                        </a:lnSpc>
                      </a:pPr>
                      <a:r>
                        <a:rPr sz="1700" b="0" i="1" spc="-55" dirty="0">
                          <a:latin typeface="Times New Roman"/>
                          <a:cs typeface="Times New Roman"/>
                        </a:rPr>
                        <a:t>F.val</a:t>
                      </a:r>
                      <a:r>
                        <a:rPr sz="1700" b="0" i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7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E.val</a:t>
                      </a:r>
                      <a:endParaRPr sz="1700" b="0" dirty="0">
                        <a:latin typeface="Times New Roman"/>
                        <a:cs typeface="Times New Roman"/>
                      </a:endParaRPr>
                    </a:p>
                    <a:p>
                      <a:pPr marL="86360">
                        <a:lnSpc>
                          <a:spcPts val="2180"/>
                        </a:lnSpc>
                      </a:pPr>
                      <a:r>
                        <a:rPr sz="1700" b="0" i="1" spc="-55" dirty="0">
                          <a:latin typeface="Times New Roman"/>
                          <a:cs typeface="Times New Roman"/>
                        </a:rPr>
                        <a:t>F.val</a:t>
                      </a:r>
                      <a:r>
                        <a:rPr sz="1700" b="0" i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700" b="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digit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.lexval</a:t>
                      </a:r>
                      <a:endParaRPr sz="17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52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object 54">
            <a:extLst>
              <a:ext uri="{FF2B5EF4-FFF2-40B4-BE49-F238E27FC236}">
                <a16:creationId xmlns:a16="http://schemas.microsoft.com/office/drawing/2014/main" id="{D35DB237-3127-202B-3A2B-B566AADA6610}"/>
              </a:ext>
            </a:extLst>
          </p:cNvPr>
          <p:cNvSpPr txBox="1"/>
          <p:nvPr/>
        </p:nvSpPr>
        <p:spPr>
          <a:xfrm>
            <a:off x="614893" y="1641464"/>
            <a:ext cx="672225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b="1" spc="-9" dirty="0">
                <a:solidFill>
                  <a:srgbClr val="2D84F4"/>
                </a:solidFill>
                <a:latin typeface="Times New Roman"/>
                <a:cs typeface="Times New Roman"/>
              </a:rPr>
              <a:t>SDD</a:t>
            </a:r>
            <a:r>
              <a:rPr sz="1710" spc="-4" dirty="0">
                <a:solidFill>
                  <a:srgbClr val="2D84F4"/>
                </a:solidFill>
                <a:latin typeface="SimSun"/>
                <a:cs typeface="SimSun"/>
              </a:rPr>
              <a:t>：</a:t>
            </a:r>
            <a:endParaRPr sz="1710" dirty="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6570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856427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继承属性</a:t>
            </a:r>
            <a:r>
              <a:rPr lang="en-US" altLang="zh-CN" kern="0" spc="-5" dirty="0">
                <a:solidFill>
                  <a:schemeClr val="bg1"/>
                </a:solidFill>
              </a:rPr>
              <a:t>(inherited attribute)</a:t>
            </a:r>
            <a:endParaRPr lang="zh-CN" altLang="en-US" kern="0" spc="-5" dirty="0">
              <a:solidFill>
                <a:schemeClr val="bg1"/>
              </a:solidFill>
            </a:endParaRP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43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13</a:t>
            </a:fld>
            <a:endParaRPr lang="en-US" altLang="zh-CN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87696D7A-389A-7816-F6E3-07EA0B8EADA8}"/>
              </a:ext>
            </a:extLst>
          </p:cNvPr>
          <p:cNvSpPr txBox="1"/>
          <p:nvPr/>
        </p:nvSpPr>
        <p:spPr>
          <a:xfrm>
            <a:off x="585203" y="1012206"/>
            <a:ext cx="8065503" cy="13669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/>
              <a:t>假设解析树结点</a:t>
            </a:r>
            <a:r>
              <a:rPr lang="en-US" altLang="zh-CN" i="1" dirty="0"/>
              <a:t>N</a:t>
            </a:r>
            <a:r>
              <a:rPr lang="zh-CN" altLang="en-US" dirty="0"/>
              <a:t>对应非终结符</a:t>
            </a:r>
            <a:r>
              <a:rPr lang="en-US" altLang="zh-CN" i="1" dirty="0"/>
              <a:t>A</a:t>
            </a:r>
            <a:r>
              <a:rPr lang="zh-CN" altLang="en-US" dirty="0"/>
              <a:t>，只能通过</a:t>
            </a:r>
            <a:r>
              <a:rPr lang="en-US" altLang="zh-CN" i="1" dirty="0"/>
              <a:t>N</a:t>
            </a:r>
            <a:r>
              <a:rPr lang="zh-CN" altLang="en-US" dirty="0"/>
              <a:t>的父结点、</a:t>
            </a:r>
            <a:r>
              <a:rPr lang="en-US" altLang="zh-CN" i="1" dirty="0"/>
              <a:t>N</a:t>
            </a:r>
            <a:r>
              <a:rPr lang="zh-CN" altLang="en-US" dirty="0"/>
              <a:t>的兄弟结点或</a:t>
            </a:r>
            <a:r>
              <a:rPr lang="en-US" altLang="zh-CN" i="1" dirty="0"/>
              <a:t>N</a:t>
            </a:r>
            <a:r>
              <a:rPr lang="zh-CN" altLang="en-US" dirty="0"/>
              <a:t>本身的属性值来定义的属性称为</a:t>
            </a:r>
            <a:r>
              <a:rPr lang="en-US" altLang="zh-CN" i="1" dirty="0"/>
              <a:t>A</a:t>
            </a:r>
            <a:r>
              <a:rPr lang="zh-CN" altLang="en-US" dirty="0"/>
              <a:t>的继承属性</a:t>
            </a:r>
            <a:endParaRPr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9053A54F-5BF8-3675-76E1-62115536410C}"/>
              </a:ext>
            </a:extLst>
          </p:cNvPr>
          <p:cNvSpPr txBox="1"/>
          <p:nvPr/>
        </p:nvSpPr>
        <p:spPr>
          <a:xfrm>
            <a:off x="576447" y="4750453"/>
            <a:ext cx="8065503" cy="9053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>
                <a:solidFill>
                  <a:srgbClr val="C00000"/>
                </a:solidFill>
              </a:rPr>
              <a:t>终结符</a:t>
            </a:r>
            <a:r>
              <a:rPr lang="zh-CN" altLang="en-US" dirty="0"/>
              <a:t>没有继承属性。终结符从词法分析器处获得的属性值被归为综合属性值</a:t>
            </a:r>
            <a:endParaRPr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3ED8C5BF-14BE-5135-0027-39551F81BA05}"/>
              </a:ext>
            </a:extLst>
          </p:cNvPr>
          <p:cNvSpPr txBox="1"/>
          <p:nvPr/>
        </p:nvSpPr>
        <p:spPr>
          <a:xfrm>
            <a:off x="585203" y="2592712"/>
            <a:ext cx="2723481" cy="4436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/>
              <a:t>例子：</a:t>
            </a:r>
            <a:endParaRPr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914CE65-E0EE-BEE9-562B-9DCF664E561F}"/>
              </a:ext>
            </a:extLst>
          </p:cNvPr>
          <p:cNvGrpSpPr/>
          <p:nvPr/>
        </p:nvGrpSpPr>
        <p:grpSpPr>
          <a:xfrm>
            <a:off x="1758548" y="3210238"/>
            <a:ext cx="5820443" cy="1080230"/>
            <a:chOff x="1758548" y="3022298"/>
            <a:chExt cx="5820443" cy="1080230"/>
          </a:xfrm>
        </p:grpSpPr>
        <p:grpSp>
          <p:nvGrpSpPr>
            <p:cNvPr id="22" name="object 7">
              <a:extLst>
                <a:ext uri="{FF2B5EF4-FFF2-40B4-BE49-F238E27FC236}">
                  <a16:creationId xmlns:a16="http://schemas.microsoft.com/office/drawing/2014/main" id="{2119A8EF-5329-3295-6CE4-8B8DA737C8C1}"/>
                </a:ext>
              </a:extLst>
            </p:cNvPr>
            <p:cNvGrpSpPr/>
            <p:nvPr/>
          </p:nvGrpSpPr>
          <p:grpSpPr>
            <a:xfrm>
              <a:off x="1758548" y="3356999"/>
              <a:ext cx="2722023" cy="745529"/>
              <a:chOff x="2056523" y="3697223"/>
              <a:chExt cx="3183255" cy="871855"/>
            </a:xfrm>
          </p:grpSpPr>
          <p:sp>
            <p:nvSpPr>
              <p:cNvPr id="29" name="object 8">
                <a:extLst>
                  <a:ext uri="{FF2B5EF4-FFF2-40B4-BE49-F238E27FC236}">
                    <a16:creationId xmlns:a16="http://schemas.microsoft.com/office/drawing/2014/main" id="{AAFFD60D-BCE5-5F72-3E2D-F03EB7CAB900}"/>
                  </a:ext>
                </a:extLst>
              </p:cNvPr>
              <p:cNvSpPr/>
              <p:nvPr/>
            </p:nvSpPr>
            <p:spPr>
              <a:xfrm>
                <a:off x="2061095" y="3701795"/>
                <a:ext cx="3173730" cy="862965"/>
              </a:xfrm>
              <a:custGeom>
                <a:avLst/>
                <a:gdLst/>
                <a:ahLst/>
                <a:cxnLst/>
                <a:rect l="l" t="t" r="r" b="b"/>
                <a:pathLst>
                  <a:path w="3173729" h="862964">
                    <a:moveTo>
                      <a:pt x="3173730" y="862584"/>
                    </a:moveTo>
                    <a:lnTo>
                      <a:pt x="3173730" y="0"/>
                    </a:lnTo>
                    <a:lnTo>
                      <a:pt x="0" y="0"/>
                    </a:lnTo>
                    <a:lnTo>
                      <a:pt x="0" y="862584"/>
                    </a:lnTo>
                    <a:lnTo>
                      <a:pt x="3173730" y="862584"/>
                    </a:lnTo>
                    <a:close/>
                  </a:path>
                </a:pathLst>
              </a:custGeom>
              <a:solidFill>
                <a:srgbClr val="B5CEED"/>
              </a:solidFill>
            </p:spPr>
            <p:txBody>
              <a:bodyPr wrap="square" lIns="0" tIns="0" rIns="0" bIns="0" rtlCol="0"/>
              <a:lstStyle/>
              <a:p>
                <a:endParaRPr sz="1539"/>
              </a:p>
            </p:txBody>
          </p:sp>
          <p:sp>
            <p:nvSpPr>
              <p:cNvPr id="30" name="object 9">
                <a:extLst>
                  <a:ext uri="{FF2B5EF4-FFF2-40B4-BE49-F238E27FC236}">
                    <a16:creationId xmlns:a16="http://schemas.microsoft.com/office/drawing/2014/main" id="{2EFA900E-2704-7B84-2C8E-67BDAE85B59C}"/>
                  </a:ext>
                </a:extLst>
              </p:cNvPr>
              <p:cNvSpPr/>
              <p:nvPr/>
            </p:nvSpPr>
            <p:spPr>
              <a:xfrm>
                <a:off x="2056523" y="3697223"/>
                <a:ext cx="3183255" cy="871855"/>
              </a:xfrm>
              <a:custGeom>
                <a:avLst/>
                <a:gdLst/>
                <a:ahLst/>
                <a:cxnLst/>
                <a:rect l="l" t="t" r="r" b="b"/>
                <a:pathLst>
                  <a:path w="3183254" h="871854">
                    <a:moveTo>
                      <a:pt x="3182874" y="869441"/>
                    </a:moveTo>
                    <a:lnTo>
                      <a:pt x="3182874" y="2285"/>
                    </a:lnTo>
                    <a:lnTo>
                      <a:pt x="3180588" y="0"/>
                    </a:lnTo>
                    <a:lnTo>
                      <a:pt x="2285" y="0"/>
                    </a:lnTo>
                    <a:lnTo>
                      <a:pt x="0" y="2286"/>
                    </a:lnTo>
                    <a:lnTo>
                      <a:pt x="0" y="869442"/>
                    </a:lnTo>
                    <a:lnTo>
                      <a:pt x="2286" y="871728"/>
                    </a:lnTo>
                    <a:lnTo>
                      <a:pt x="4572" y="871728"/>
                    </a:lnTo>
                    <a:lnTo>
                      <a:pt x="4572" y="9906"/>
                    </a:lnTo>
                    <a:lnTo>
                      <a:pt x="9144" y="4572"/>
                    </a:lnTo>
                    <a:lnTo>
                      <a:pt x="9143" y="9906"/>
                    </a:lnTo>
                    <a:lnTo>
                      <a:pt x="3172968" y="9905"/>
                    </a:lnTo>
                    <a:lnTo>
                      <a:pt x="3172968" y="4571"/>
                    </a:lnTo>
                    <a:lnTo>
                      <a:pt x="3178302" y="9905"/>
                    </a:lnTo>
                    <a:lnTo>
                      <a:pt x="3178302" y="871728"/>
                    </a:lnTo>
                    <a:lnTo>
                      <a:pt x="3180588" y="871728"/>
                    </a:lnTo>
                    <a:lnTo>
                      <a:pt x="3182874" y="869441"/>
                    </a:lnTo>
                    <a:close/>
                  </a:path>
                  <a:path w="3183254" h="871854">
                    <a:moveTo>
                      <a:pt x="9144" y="9906"/>
                    </a:moveTo>
                    <a:lnTo>
                      <a:pt x="9144" y="4572"/>
                    </a:lnTo>
                    <a:lnTo>
                      <a:pt x="4572" y="9906"/>
                    </a:lnTo>
                    <a:lnTo>
                      <a:pt x="9144" y="9906"/>
                    </a:lnTo>
                    <a:close/>
                  </a:path>
                  <a:path w="3183254" h="871854">
                    <a:moveTo>
                      <a:pt x="9144" y="861822"/>
                    </a:moveTo>
                    <a:lnTo>
                      <a:pt x="9144" y="9906"/>
                    </a:lnTo>
                    <a:lnTo>
                      <a:pt x="4572" y="9906"/>
                    </a:lnTo>
                    <a:lnTo>
                      <a:pt x="4572" y="861822"/>
                    </a:lnTo>
                    <a:lnTo>
                      <a:pt x="9144" y="861822"/>
                    </a:lnTo>
                    <a:close/>
                  </a:path>
                  <a:path w="3183254" h="871854">
                    <a:moveTo>
                      <a:pt x="3178302" y="861822"/>
                    </a:moveTo>
                    <a:lnTo>
                      <a:pt x="4572" y="861822"/>
                    </a:lnTo>
                    <a:lnTo>
                      <a:pt x="9144" y="867156"/>
                    </a:lnTo>
                    <a:lnTo>
                      <a:pt x="9143" y="871728"/>
                    </a:lnTo>
                    <a:lnTo>
                      <a:pt x="3172968" y="871728"/>
                    </a:lnTo>
                    <a:lnTo>
                      <a:pt x="3172968" y="867156"/>
                    </a:lnTo>
                    <a:lnTo>
                      <a:pt x="3178302" y="861822"/>
                    </a:lnTo>
                    <a:close/>
                  </a:path>
                  <a:path w="3183254" h="871854">
                    <a:moveTo>
                      <a:pt x="9143" y="871728"/>
                    </a:moveTo>
                    <a:lnTo>
                      <a:pt x="9144" y="867156"/>
                    </a:lnTo>
                    <a:lnTo>
                      <a:pt x="4572" y="861822"/>
                    </a:lnTo>
                    <a:lnTo>
                      <a:pt x="4572" y="871728"/>
                    </a:lnTo>
                    <a:lnTo>
                      <a:pt x="9143" y="871728"/>
                    </a:lnTo>
                    <a:close/>
                  </a:path>
                  <a:path w="3183254" h="871854">
                    <a:moveTo>
                      <a:pt x="3178302" y="9905"/>
                    </a:moveTo>
                    <a:lnTo>
                      <a:pt x="3172968" y="4571"/>
                    </a:lnTo>
                    <a:lnTo>
                      <a:pt x="3172968" y="9905"/>
                    </a:lnTo>
                    <a:lnTo>
                      <a:pt x="3178302" y="9905"/>
                    </a:lnTo>
                    <a:close/>
                  </a:path>
                  <a:path w="3183254" h="871854">
                    <a:moveTo>
                      <a:pt x="3178302" y="861822"/>
                    </a:moveTo>
                    <a:lnTo>
                      <a:pt x="3178302" y="9905"/>
                    </a:lnTo>
                    <a:lnTo>
                      <a:pt x="3172968" y="9905"/>
                    </a:lnTo>
                    <a:lnTo>
                      <a:pt x="3172968" y="861822"/>
                    </a:lnTo>
                    <a:lnTo>
                      <a:pt x="3178302" y="861822"/>
                    </a:lnTo>
                    <a:close/>
                  </a:path>
                  <a:path w="3183254" h="871854">
                    <a:moveTo>
                      <a:pt x="3178302" y="871728"/>
                    </a:moveTo>
                    <a:lnTo>
                      <a:pt x="3178302" y="861822"/>
                    </a:lnTo>
                    <a:lnTo>
                      <a:pt x="3172968" y="867156"/>
                    </a:lnTo>
                    <a:lnTo>
                      <a:pt x="3172968" y="871728"/>
                    </a:lnTo>
                    <a:lnTo>
                      <a:pt x="3178302" y="87172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39"/>
              </a:p>
            </p:txBody>
          </p:sp>
        </p:grpSp>
        <p:sp>
          <p:nvSpPr>
            <p:cNvPr id="28" name="object 12">
              <a:extLst>
                <a:ext uri="{FF2B5EF4-FFF2-40B4-BE49-F238E27FC236}">
                  <a16:creationId xmlns:a16="http://schemas.microsoft.com/office/drawing/2014/main" id="{C997A877-1F3D-8868-8DBF-8343ADBD2217}"/>
                </a:ext>
              </a:extLst>
            </p:cNvPr>
            <p:cNvSpPr/>
            <p:nvPr/>
          </p:nvSpPr>
          <p:spPr>
            <a:xfrm>
              <a:off x="5174179" y="3310094"/>
              <a:ext cx="2128532" cy="396927"/>
            </a:xfrm>
            <a:custGeom>
              <a:avLst/>
              <a:gdLst/>
              <a:ahLst/>
              <a:cxnLst/>
              <a:rect l="l" t="t" r="r" b="b"/>
              <a:pathLst>
                <a:path w="2489200" h="464185">
                  <a:moveTo>
                    <a:pt x="1160526" y="24384"/>
                  </a:moveTo>
                  <a:lnTo>
                    <a:pt x="1151382" y="0"/>
                  </a:lnTo>
                  <a:lnTo>
                    <a:pt x="0" y="439674"/>
                  </a:lnTo>
                  <a:lnTo>
                    <a:pt x="9144" y="464058"/>
                  </a:lnTo>
                  <a:lnTo>
                    <a:pt x="1160526" y="24384"/>
                  </a:lnTo>
                  <a:close/>
                </a:path>
                <a:path w="2489200" h="464185">
                  <a:moveTo>
                    <a:pt x="2488704" y="377952"/>
                  </a:moveTo>
                  <a:lnTo>
                    <a:pt x="1172730" y="0"/>
                  </a:lnTo>
                  <a:lnTo>
                    <a:pt x="1165872" y="24384"/>
                  </a:lnTo>
                  <a:lnTo>
                    <a:pt x="2481846" y="402336"/>
                  </a:lnTo>
                  <a:lnTo>
                    <a:pt x="2488704" y="3779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4" name="object 13">
              <a:extLst>
                <a:ext uri="{FF2B5EF4-FFF2-40B4-BE49-F238E27FC236}">
                  <a16:creationId xmlns:a16="http://schemas.microsoft.com/office/drawing/2014/main" id="{A9FB80A8-B6E8-F7E5-EDBF-58AB7E01EC8E}"/>
                </a:ext>
              </a:extLst>
            </p:cNvPr>
            <p:cNvSpPr txBox="1"/>
            <p:nvPr/>
          </p:nvSpPr>
          <p:spPr>
            <a:xfrm>
              <a:off x="7068578" y="3807195"/>
              <a:ext cx="510413" cy="273567"/>
            </a:xfrm>
            <a:prstGeom prst="rect">
              <a:avLst/>
            </a:prstGeom>
          </p:spPr>
          <p:txBody>
            <a:bodyPr vert="horz" wrap="square" lIns="0" tIns="10317" rIns="0" bIns="0" rtlCol="0">
              <a:spAutoFit/>
            </a:bodyPr>
            <a:lstStyle/>
            <a:p>
              <a:pPr marL="10860">
                <a:spcBef>
                  <a:spcPts val="81"/>
                </a:spcBef>
              </a:pPr>
              <a:r>
                <a:rPr sz="1710" b="1" i="1" spc="-9" dirty="0">
                  <a:latin typeface="Times New Roman"/>
                  <a:cs typeface="Times New Roman"/>
                </a:rPr>
                <a:t>L.inh</a:t>
              </a:r>
              <a:endParaRPr sz="1710" dirty="0">
                <a:latin typeface="Times New Roman"/>
                <a:cs typeface="Times New Roman"/>
              </a:endParaRPr>
            </a:p>
          </p:txBody>
        </p:sp>
        <p:sp>
          <p:nvSpPr>
            <p:cNvPr id="25" name="object 14">
              <a:extLst>
                <a:ext uri="{FF2B5EF4-FFF2-40B4-BE49-F238E27FC236}">
                  <a16:creationId xmlns:a16="http://schemas.microsoft.com/office/drawing/2014/main" id="{9519EDDE-ED1D-D870-9372-E7CF9C2FDEC3}"/>
                </a:ext>
              </a:extLst>
            </p:cNvPr>
            <p:cNvSpPr txBox="1"/>
            <p:nvPr/>
          </p:nvSpPr>
          <p:spPr>
            <a:xfrm>
              <a:off x="1840643" y="3232501"/>
              <a:ext cx="3551716" cy="821433"/>
            </a:xfrm>
            <a:prstGeom prst="rect">
              <a:avLst/>
            </a:prstGeom>
          </p:spPr>
          <p:txBody>
            <a:bodyPr vert="horz" wrap="square" lIns="0" tIns="152581" rIns="0" bIns="0" rtlCol="0">
              <a:spAutoFit/>
            </a:bodyPr>
            <a:lstStyle/>
            <a:p>
              <a:pPr>
                <a:spcBef>
                  <a:spcPts val="1201"/>
                </a:spcBef>
                <a:tabLst>
                  <a:tab pos="1356928" algn="l"/>
                </a:tabLst>
              </a:pPr>
              <a:r>
                <a:rPr sz="1710" dirty="0">
                  <a:latin typeface="Microsoft YaHei UI"/>
                  <a:cs typeface="Microsoft YaHei UI"/>
                </a:rPr>
                <a:t>产生</a:t>
              </a:r>
              <a:r>
                <a:rPr sz="1710" spc="-4" dirty="0">
                  <a:latin typeface="Microsoft YaHei UI"/>
                  <a:cs typeface="Microsoft YaHei UI"/>
                </a:rPr>
                <a:t>式</a:t>
              </a:r>
              <a:r>
                <a:rPr sz="1710" dirty="0">
                  <a:latin typeface="Microsoft YaHei UI"/>
                  <a:cs typeface="Microsoft YaHei UI"/>
                </a:rPr>
                <a:t>	语义规则</a:t>
              </a:r>
            </a:p>
            <a:p>
              <a:pPr>
                <a:spcBef>
                  <a:spcPts val="1120"/>
                </a:spcBef>
                <a:tabLst>
                  <a:tab pos="1172855" algn="l"/>
                  <a:tab pos="3011957" algn="l"/>
                </a:tabLst>
              </a:pPr>
              <a:r>
                <a:rPr sz="2565" i="1" spc="-6" baseline="1388" dirty="0">
                  <a:latin typeface="Times New Roman"/>
                  <a:cs typeface="Times New Roman"/>
                </a:rPr>
                <a:t>D</a:t>
              </a:r>
              <a:r>
                <a:rPr sz="2565" i="1" spc="6" baseline="1388" dirty="0">
                  <a:latin typeface="Times New Roman"/>
                  <a:cs typeface="Times New Roman"/>
                </a:rPr>
                <a:t> </a:t>
              </a:r>
              <a:r>
                <a:rPr sz="2565" spc="-6" baseline="1388" dirty="0">
                  <a:latin typeface="Symbol"/>
                  <a:cs typeface="Symbol"/>
                </a:rPr>
                <a:t></a:t>
              </a:r>
              <a:r>
                <a:rPr sz="2565" spc="6" baseline="1388" dirty="0">
                  <a:latin typeface="Times New Roman"/>
                  <a:cs typeface="Times New Roman"/>
                </a:rPr>
                <a:t> </a:t>
              </a:r>
              <a:r>
                <a:rPr sz="2565" i="1" spc="-6" baseline="1388" dirty="0">
                  <a:latin typeface="Times New Roman"/>
                  <a:cs typeface="Times New Roman"/>
                </a:rPr>
                <a:t>T</a:t>
              </a:r>
              <a:r>
                <a:rPr sz="2565" i="1" baseline="1388" dirty="0">
                  <a:latin typeface="Times New Roman"/>
                  <a:cs typeface="Times New Roman"/>
                </a:rPr>
                <a:t> </a:t>
              </a:r>
              <a:r>
                <a:rPr sz="2565" i="1" spc="-6" baseline="1388" dirty="0">
                  <a:latin typeface="Times New Roman"/>
                  <a:cs typeface="Times New Roman"/>
                </a:rPr>
                <a:t>L</a:t>
              </a:r>
              <a:r>
                <a:rPr sz="2565" i="1" baseline="1388" dirty="0">
                  <a:latin typeface="Times New Roman"/>
                  <a:cs typeface="Times New Roman"/>
                </a:rPr>
                <a:t>	</a:t>
              </a:r>
              <a:r>
                <a:rPr sz="2565" i="1" spc="-13" baseline="1388" dirty="0">
                  <a:latin typeface="Times New Roman"/>
                  <a:cs typeface="Times New Roman"/>
                </a:rPr>
                <a:t>L</a:t>
              </a:r>
              <a:r>
                <a:rPr sz="2565" i="1" spc="-6" baseline="1388" dirty="0">
                  <a:latin typeface="Times New Roman"/>
                  <a:cs typeface="Times New Roman"/>
                </a:rPr>
                <a:t>.</a:t>
              </a:r>
              <a:r>
                <a:rPr sz="2565" i="1" spc="6" baseline="1388" dirty="0">
                  <a:latin typeface="Times New Roman"/>
                  <a:cs typeface="Times New Roman"/>
                </a:rPr>
                <a:t> </a:t>
              </a:r>
              <a:r>
                <a:rPr sz="2565" i="1" spc="-13" baseline="1388" dirty="0">
                  <a:latin typeface="Times New Roman"/>
                  <a:cs typeface="Times New Roman"/>
                </a:rPr>
                <a:t>in</a:t>
              </a:r>
              <a:r>
                <a:rPr sz="2565" i="1" spc="-6" baseline="1388" dirty="0">
                  <a:latin typeface="Times New Roman"/>
                  <a:cs typeface="Times New Roman"/>
                </a:rPr>
                <a:t>h</a:t>
              </a:r>
              <a:r>
                <a:rPr sz="2565" i="1" spc="-13" baseline="1388" dirty="0">
                  <a:latin typeface="Times New Roman"/>
                  <a:cs typeface="Times New Roman"/>
                </a:rPr>
                <a:t> </a:t>
              </a:r>
              <a:r>
                <a:rPr sz="2565" spc="-6" baseline="1388" dirty="0">
                  <a:latin typeface="Times New Roman"/>
                  <a:cs typeface="Times New Roman"/>
                </a:rPr>
                <a:t>= </a:t>
              </a:r>
              <a:r>
                <a:rPr sz="2565" i="1" spc="-250" baseline="1388" dirty="0">
                  <a:latin typeface="Times New Roman"/>
                  <a:cs typeface="Times New Roman"/>
                </a:rPr>
                <a:t>T</a:t>
              </a:r>
              <a:r>
                <a:rPr sz="2565" i="1" spc="-6" baseline="1388" dirty="0">
                  <a:latin typeface="Times New Roman"/>
                  <a:cs typeface="Times New Roman"/>
                </a:rPr>
                <a:t>.</a:t>
              </a:r>
              <a:r>
                <a:rPr sz="2565" i="1" spc="6" baseline="1388" dirty="0">
                  <a:latin typeface="Times New Roman"/>
                  <a:cs typeface="Times New Roman"/>
                </a:rPr>
                <a:t> </a:t>
              </a:r>
              <a:r>
                <a:rPr sz="2565" i="1" spc="-6" baseline="1388" dirty="0">
                  <a:latin typeface="Times New Roman"/>
                  <a:cs typeface="Times New Roman"/>
                </a:rPr>
                <a:t>type</a:t>
              </a:r>
              <a:r>
                <a:rPr sz="2565" b="1" i="1" baseline="1388" dirty="0">
                  <a:latin typeface="Times New Roman"/>
                  <a:cs typeface="Times New Roman"/>
                </a:rPr>
                <a:t>	</a:t>
              </a:r>
              <a:r>
                <a:rPr sz="1710" b="1" i="1" spc="-167" dirty="0">
                  <a:latin typeface="Times New Roman"/>
                  <a:cs typeface="Times New Roman"/>
                </a:rPr>
                <a:t>T</a:t>
              </a:r>
              <a:r>
                <a:rPr sz="1710" b="1" i="1" spc="-9" dirty="0">
                  <a:latin typeface="Times New Roman"/>
                  <a:cs typeface="Times New Roman"/>
                </a:rPr>
                <a:t>.</a:t>
              </a:r>
              <a:r>
                <a:rPr sz="1710" b="1" i="1" spc="-4" dirty="0">
                  <a:latin typeface="Times New Roman"/>
                  <a:cs typeface="Times New Roman"/>
                </a:rPr>
                <a:t>type</a:t>
              </a:r>
              <a:endParaRPr sz="1710" dirty="0">
                <a:latin typeface="Times New Roman"/>
                <a:cs typeface="Times New Roman"/>
              </a:endParaRPr>
            </a:p>
          </p:txBody>
        </p:sp>
        <p:sp>
          <p:nvSpPr>
            <p:cNvPr id="26" name="object 15">
              <a:extLst>
                <a:ext uri="{FF2B5EF4-FFF2-40B4-BE49-F238E27FC236}">
                  <a16:creationId xmlns:a16="http://schemas.microsoft.com/office/drawing/2014/main" id="{10ACCBD9-ECA8-9BC6-B4A6-1AFE5178D698}"/>
                </a:ext>
              </a:extLst>
            </p:cNvPr>
            <p:cNvSpPr txBox="1"/>
            <p:nvPr/>
          </p:nvSpPr>
          <p:spPr>
            <a:xfrm>
              <a:off x="6106184" y="3022298"/>
              <a:ext cx="178645" cy="273567"/>
            </a:xfrm>
            <a:prstGeom prst="rect">
              <a:avLst/>
            </a:prstGeom>
          </p:spPr>
          <p:txBody>
            <a:bodyPr vert="horz" wrap="square" lIns="0" tIns="10317" rIns="0" bIns="0" rtlCol="0">
              <a:spAutoFit/>
            </a:bodyPr>
            <a:lstStyle/>
            <a:p>
              <a:pPr marL="10860">
                <a:spcBef>
                  <a:spcPts val="81"/>
                </a:spcBef>
              </a:pPr>
              <a:r>
                <a:rPr sz="1710" b="1" i="1" spc="-4" dirty="0">
                  <a:latin typeface="Times New Roman"/>
                  <a:cs typeface="Times New Roman"/>
                </a:rPr>
                <a:t>D</a:t>
              </a:r>
              <a:endParaRPr sz="1710">
                <a:latin typeface="Times New Roman"/>
                <a:cs typeface="Times New Roman"/>
              </a:endParaRPr>
            </a:p>
          </p:txBody>
        </p:sp>
      </p:grp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CF675B2-D140-A813-B79E-EEA451138E5F}"/>
              </a:ext>
            </a:extLst>
          </p:cNvPr>
          <p:cNvCxnSpPr>
            <a:cxnSpLocks/>
          </p:cNvCxnSpPr>
          <p:nvPr/>
        </p:nvCxnSpPr>
        <p:spPr>
          <a:xfrm>
            <a:off x="5532815" y="4131918"/>
            <a:ext cx="1411995" cy="0"/>
          </a:xfrm>
          <a:prstGeom prst="straightConnector1">
            <a:avLst/>
          </a:prstGeom>
          <a:ln w="19050">
            <a:solidFill>
              <a:srgbClr val="00B0F0"/>
            </a:solidFill>
            <a:prstDash val="lg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510D30E-92BC-9256-661E-D620AF6DF1B0}"/>
              </a:ext>
            </a:extLst>
          </p:cNvPr>
          <p:cNvCxnSpPr/>
          <p:nvPr/>
        </p:nvCxnSpPr>
        <p:spPr>
          <a:xfrm>
            <a:off x="1758548" y="3894961"/>
            <a:ext cx="27177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C57D0CF-1C6B-9AE6-C978-5F66DE1611C6}"/>
              </a:ext>
            </a:extLst>
          </p:cNvPr>
          <p:cNvCxnSpPr>
            <a:cxnSpLocks/>
          </p:cNvCxnSpPr>
          <p:nvPr/>
        </p:nvCxnSpPr>
        <p:spPr>
          <a:xfrm>
            <a:off x="2826327" y="3544939"/>
            <a:ext cx="0" cy="7418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67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DA9E686-6C6F-2BB7-26E3-7CD788F0D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778" y="3916241"/>
            <a:ext cx="5900598" cy="2792483"/>
          </a:xfrm>
          <a:custGeom>
            <a:avLst/>
            <a:gdLst>
              <a:gd name="connsiteX0" fmla="*/ 0 w 5900598"/>
              <a:gd name="connsiteY0" fmla="*/ 0 h 2792483"/>
              <a:gd name="connsiteX1" fmla="*/ 714628 w 5900598"/>
              <a:gd name="connsiteY1" fmla="*/ 0 h 2792483"/>
              <a:gd name="connsiteX2" fmla="*/ 1193232 w 5900598"/>
              <a:gd name="connsiteY2" fmla="*/ 0 h 2792483"/>
              <a:gd name="connsiteX3" fmla="*/ 1848854 w 5900598"/>
              <a:gd name="connsiteY3" fmla="*/ 0 h 2792483"/>
              <a:gd name="connsiteX4" fmla="*/ 2622488 w 5900598"/>
              <a:gd name="connsiteY4" fmla="*/ 0 h 2792483"/>
              <a:gd name="connsiteX5" fmla="*/ 3337116 w 5900598"/>
              <a:gd name="connsiteY5" fmla="*/ 0 h 2792483"/>
              <a:gd name="connsiteX6" fmla="*/ 3815720 w 5900598"/>
              <a:gd name="connsiteY6" fmla="*/ 0 h 2792483"/>
              <a:gd name="connsiteX7" fmla="*/ 4471342 w 5900598"/>
              <a:gd name="connsiteY7" fmla="*/ 0 h 2792483"/>
              <a:gd name="connsiteX8" fmla="*/ 5185970 w 5900598"/>
              <a:gd name="connsiteY8" fmla="*/ 0 h 2792483"/>
              <a:gd name="connsiteX9" fmla="*/ 5900598 w 5900598"/>
              <a:gd name="connsiteY9" fmla="*/ 0 h 2792483"/>
              <a:gd name="connsiteX10" fmla="*/ 5900598 w 5900598"/>
              <a:gd name="connsiteY10" fmla="*/ 670196 h 2792483"/>
              <a:gd name="connsiteX11" fmla="*/ 5900598 w 5900598"/>
              <a:gd name="connsiteY11" fmla="*/ 1424166 h 2792483"/>
              <a:gd name="connsiteX12" fmla="*/ 5900598 w 5900598"/>
              <a:gd name="connsiteY12" fmla="*/ 2122287 h 2792483"/>
              <a:gd name="connsiteX13" fmla="*/ 5900598 w 5900598"/>
              <a:gd name="connsiteY13" fmla="*/ 2792483 h 2792483"/>
              <a:gd name="connsiteX14" fmla="*/ 5421994 w 5900598"/>
              <a:gd name="connsiteY14" fmla="*/ 2792483 h 2792483"/>
              <a:gd name="connsiteX15" fmla="*/ 4943390 w 5900598"/>
              <a:gd name="connsiteY15" fmla="*/ 2792483 h 2792483"/>
              <a:gd name="connsiteX16" fmla="*/ 4464786 w 5900598"/>
              <a:gd name="connsiteY16" fmla="*/ 2792483 h 2792483"/>
              <a:gd name="connsiteX17" fmla="*/ 3868170 w 5900598"/>
              <a:gd name="connsiteY17" fmla="*/ 2792483 h 2792483"/>
              <a:gd name="connsiteX18" fmla="*/ 3389566 w 5900598"/>
              <a:gd name="connsiteY18" fmla="*/ 2792483 h 2792483"/>
              <a:gd name="connsiteX19" fmla="*/ 2851956 w 5900598"/>
              <a:gd name="connsiteY19" fmla="*/ 2792483 h 2792483"/>
              <a:gd name="connsiteX20" fmla="*/ 2196334 w 5900598"/>
              <a:gd name="connsiteY20" fmla="*/ 2792483 h 2792483"/>
              <a:gd name="connsiteX21" fmla="*/ 1717730 w 5900598"/>
              <a:gd name="connsiteY21" fmla="*/ 2792483 h 2792483"/>
              <a:gd name="connsiteX22" fmla="*/ 1003102 w 5900598"/>
              <a:gd name="connsiteY22" fmla="*/ 2792483 h 2792483"/>
              <a:gd name="connsiteX23" fmla="*/ 0 w 5900598"/>
              <a:gd name="connsiteY23" fmla="*/ 2792483 h 2792483"/>
              <a:gd name="connsiteX24" fmla="*/ 0 w 5900598"/>
              <a:gd name="connsiteY24" fmla="*/ 2094362 h 2792483"/>
              <a:gd name="connsiteX25" fmla="*/ 0 w 5900598"/>
              <a:gd name="connsiteY25" fmla="*/ 1424166 h 2792483"/>
              <a:gd name="connsiteX26" fmla="*/ 0 w 5900598"/>
              <a:gd name="connsiteY26" fmla="*/ 809820 h 2792483"/>
              <a:gd name="connsiteX27" fmla="*/ 0 w 5900598"/>
              <a:gd name="connsiteY27" fmla="*/ 0 h 27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900598" h="2792483" fill="none" extrusionOk="0">
                <a:moveTo>
                  <a:pt x="0" y="0"/>
                </a:moveTo>
                <a:cubicBezTo>
                  <a:pt x="290572" y="-29722"/>
                  <a:pt x="424777" y="1232"/>
                  <a:pt x="714628" y="0"/>
                </a:cubicBezTo>
                <a:cubicBezTo>
                  <a:pt x="1004479" y="-1232"/>
                  <a:pt x="1042448" y="7835"/>
                  <a:pt x="1193232" y="0"/>
                </a:cubicBezTo>
                <a:cubicBezTo>
                  <a:pt x="1344016" y="-7835"/>
                  <a:pt x="1576316" y="5368"/>
                  <a:pt x="1848854" y="0"/>
                </a:cubicBezTo>
                <a:cubicBezTo>
                  <a:pt x="2121392" y="-5368"/>
                  <a:pt x="2312298" y="-36768"/>
                  <a:pt x="2622488" y="0"/>
                </a:cubicBezTo>
                <a:cubicBezTo>
                  <a:pt x="2932678" y="36768"/>
                  <a:pt x="3160235" y="-35382"/>
                  <a:pt x="3337116" y="0"/>
                </a:cubicBezTo>
                <a:cubicBezTo>
                  <a:pt x="3513997" y="35382"/>
                  <a:pt x="3645815" y="-3407"/>
                  <a:pt x="3815720" y="0"/>
                </a:cubicBezTo>
                <a:cubicBezTo>
                  <a:pt x="3985625" y="3407"/>
                  <a:pt x="4210956" y="-10716"/>
                  <a:pt x="4471342" y="0"/>
                </a:cubicBezTo>
                <a:cubicBezTo>
                  <a:pt x="4731728" y="10716"/>
                  <a:pt x="5023527" y="-17309"/>
                  <a:pt x="5185970" y="0"/>
                </a:cubicBezTo>
                <a:cubicBezTo>
                  <a:pt x="5348413" y="17309"/>
                  <a:pt x="5659689" y="-4708"/>
                  <a:pt x="5900598" y="0"/>
                </a:cubicBezTo>
                <a:cubicBezTo>
                  <a:pt x="5875755" y="296017"/>
                  <a:pt x="5871984" y="389875"/>
                  <a:pt x="5900598" y="670196"/>
                </a:cubicBezTo>
                <a:cubicBezTo>
                  <a:pt x="5929212" y="950517"/>
                  <a:pt x="5883490" y="1052749"/>
                  <a:pt x="5900598" y="1424166"/>
                </a:cubicBezTo>
                <a:cubicBezTo>
                  <a:pt x="5917707" y="1795583"/>
                  <a:pt x="5881207" y="1857755"/>
                  <a:pt x="5900598" y="2122287"/>
                </a:cubicBezTo>
                <a:cubicBezTo>
                  <a:pt x="5919989" y="2386819"/>
                  <a:pt x="5892606" y="2628012"/>
                  <a:pt x="5900598" y="2792483"/>
                </a:cubicBezTo>
                <a:cubicBezTo>
                  <a:pt x="5717992" y="2777324"/>
                  <a:pt x="5561551" y="2797016"/>
                  <a:pt x="5421994" y="2792483"/>
                </a:cubicBezTo>
                <a:cubicBezTo>
                  <a:pt x="5282437" y="2787950"/>
                  <a:pt x="5143727" y="2786203"/>
                  <a:pt x="4943390" y="2792483"/>
                </a:cubicBezTo>
                <a:cubicBezTo>
                  <a:pt x="4743053" y="2798763"/>
                  <a:pt x="4629919" y="2781127"/>
                  <a:pt x="4464786" y="2792483"/>
                </a:cubicBezTo>
                <a:cubicBezTo>
                  <a:pt x="4299653" y="2803839"/>
                  <a:pt x="4101552" y="2818608"/>
                  <a:pt x="3868170" y="2792483"/>
                </a:cubicBezTo>
                <a:cubicBezTo>
                  <a:pt x="3634788" y="2766358"/>
                  <a:pt x="3508594" y="2794201"/>
                  <a:pt x="3389566" y="2792483"/>
                </a:cubicBezTo>
                <a:cubicBezTo>
                  <a:pt x="3270538" y="2790765"/>
                  <a:pt x="3071197" y="2817127"/>
                  <a:pt x="2851956" y="2792483"/>
                </a:cubicBezTo>
                <a:cubicBezTo>
                  <a:pt x="2632715" y="2767840"/>
                  <a:pt x="2501698" y="2787111"/>
                  <a:pt x="2196334" y="2792483"/>
                </a:cubicBezTo>
                <a:cubicBezTo>
                  <a:pt x="1890970" y="2797855"/>
                  <a:pt x="1937860" y="2792777"/>
                  <a:pt x="1717730" y="2792483"/>
                </a:cubicBezTo>
                <a:cubicBezTo>
                  <a:pt x="1497600" y="2792189"/>
                  <a:pt x="1275487" y="2824005"/>
                  <a:pt x="1003102" y="2792483"/>
                </a:cubicBezTo>
                <a:cubicBezTo>
                  <a:pt x="730717" y="2760961"/>
                  <a:pt x="348588" y="2786727"/>
                  <a:pt x="0" y="2792483"/>
                </a:cubicBezTo>
                <a:cubicBezTo>
                  <a:pt x="-34504" y="2577120"/>
                  <a:pt x="10558" y="2350457"/>
                  <a:pt x="0" y="2094362"/>
                </a:cubicBezTo>
                <a:cubicBezTo>
                  <a:pt x="-10558" y="1838267"/>
                  <a:pt x="-819" y="1696512"/>
                  <a:pt x="0" y="1424166"/>
                </a:cubicBezTo>
                <a:cubicBezTo>
                  <a:pt x="819" y="1151820"/>
                  <a:pt x="-208" y="1062136"/>
                  <a:pt x="0" y="809820"/>
                </a:cubicBezTo>
                <a:cubicBezTo>
                  <a:pt x="208" y="557504"/>
                  <a:pt x="-21990" y="318307"/>
                  <a:pt x="0" y="0"/>
                </a:cubicBezTo>
                <a:close/>
              </a:path>
              <a:path w="5900598" h="2792483" stroke="0" extrusionOk="0">
                <a:moveTo>
                  <a:pt x="0" y="0"/>
                </a:moveTo>
                <a:cubicBezTo>
                  <a:pt x="132987" y="18200"/>
                  <a:pt x="260680" y="-10529"/>
                  <a:pt x="478604" y="0"/>
                </a:cubicBezTo>
                <a:cubicBezTo>
                  <a:pt x="696528" y="10529"/>
                  <a:pt x="791956" y="7031"/>
                  <a:pt x="1016214" y="0"/>
                </a:cubicBezTo>
                <a:cubicBezTo>
                  <a:pt x="1240472" y="-7031"/>
                  <a:pt x="1387408" y="33912"/>
                  <a:pt x="1730842" y="0"/>
                </a:cubicBezTo>
                <a:cubicBezTo>
                  <a:pt x="2074276" y="-33912"/>
                  <a:pt x="2304232" y="14387"/>
                  <a:pt x="2504476" y="0"/>
                </a:cubicBezTo>
                <a:cubicBezTo>
                  <a:pt x="2704720" y="-14387"/>
                  <a:pt x="2886739" y="13405"/>
                  <a:pt x="2983080" y="0"/>
                </a:cubicBezTo>
                <a:cubicBezTo>
                  <a:pt x="3079421" y="-13405"/>
                  <a:pt x="3254337" y="23665"/>
                  <a:pt x="3520690" y="0"/>
                </a:cubicBezTo>
                <a:cubicBezTo>
                  <a:pt x="3787043" y="-23665"/>
                  <a:pt x="3851115" y="29253"/>
                  <a:pt x="4176312" y="0"/>
                </a:cubicBezTo>
                <a:cubicBezTo>
                  <a:pt x="4501509" y="-29253"/>
                  <a:pt x="4566013" y="25878"/>
                  <a:pt x="4772928" y="0"/>
                </a:cubicBezTo>
                <a:cubicBezTo>
                  <a:pt x="4979843" y="-25878"/>
                  <a:pt x="5149777" y="-8957"/>
                  <a:pt x="5251532" y="0"/>
                </a:cubicBezTo>
                <a:cubicBezTo>
                  <a:pt x="5353287" y="8957"/>
                  <a:pt x="5744251" y="-25955"/>
                  <a:pt x="5900598" y="0"/>
                </a:cubicBezTo>
                <a:cubicBezTo>
                  <a:pt x="5899779" y="340179"/>
                  <a:pt x="5875754" y="452057"/>
                  <a:pt x="5900598" y="726046"/>
                </a:cubicBezTo>
                <a:cubicBezTo>
                  <a:pt x="5925442" y="1000035"/>
                  <a:pt x="5866185" y="1132815"/>
                  <a:pt x="5900598" y="1452091"/>
                </a:cubicBezTo>
                <a:cubicBezTo>
                  <a:pt x="5935011" y="1771368"/>
                  <a:pt x="5919902" y="1864832"/>
                  <a:pt x="5900598" y="2066437"/>
                </a:cubicBezTo>
                <a:cubicBezTo>
                  <a:pt x="5881294" y="2268042"/>
                  <a:pt x="5914651" y="2566172"/>
                  <a:pt x="5900598" y="2792483"/>
                </a:cubicBezTo>
                <a:cubicBezTo>
                  <a:pt x="5631434" y="2788620"/>
                  <a:pt x="5413556" y="2760635"/>
                  <a:pt x="5244976" y="2792483"/>
                </a:cubicBezTo>
                <a:cubicBezTo>
                  <a:pt x="5076396" y="2824331"/>
                  <a:pt x="4865463" y="2776448"/>
                  <a:pt x="4766372" y="2792483"/>
                </a:cubicBezTo>
                <a:cubicBezTo>
                  <a:pt x="4667281" y="2808518"/>
                  <a:pt x="4454611" y="2810045"/>
                  <a:pt x="4228762" y="2792483"/>
                </a:cubicBezTo>
                <a:cubicBezTo>
                  <a:pt x="4002913" y="2774922"/>
                  <a:pt x="3876660" y="2781810"/>
                  <a:pt x="3750158" y="2792483"/>
                </a:cubicBezTo>
                <a:cubicBezTo>
                  <a:pt x="3623656" y="2803156"/>
                  <a:pt x="3256763" y="2823475"/>
                  <a:pt x="3094536" y="2792483"/>
                </a:cubicBezTo>
                <a:cubicBezTo>
                  <a:pt x="2932309" y="2761491"/>
                  <a:pt x="2700609" y="2801912"/>
                  <a:pt x="2438914" y="2792483"/>
                </a:cubicBezTo>
                <a:cubicBezTo>
                  <a:pt x="2177219" y="2783054"/>
                  <a:pt x="1968927" y="2778704"/>
                  <a:pt x="1665280" y="2792483"/>
                </a:cubicBezTo>
                <a:cubicBezTo>
                  <a:pt x="1361633" y="2806262"/>
                  <a:pt x="1365550" y="2775209"/>
                  <a:pt x="1068664" y="2792483"/>
                </a:cubicBezTo>
                <a:cubicBezTo>
                  <a:pt x="771778" y="2809757"/>
                  <a:pt x="387659" y="2815214"/>
                  <a:pt x="0" y="2792483"/>
                </a:cubicBezTo>
                <a:cubicBezTo>
                  <a:pt x="-22565" y="2639293"/>
                  <a:pt x="-11746" y="2253843"/>
                  <a:pt x="0" y="2094362"/>
                </a:cubicBezTo>
                <a:cubicBezTo>
                  <a:pt x="11746" y="1934881"/>
                  <a:pt x="29166" y="1595697"/>
                  <a:pt x="0" y="1396242"/>
                </a:cubicBezTo>
                <a:cubicBezTo>
                  <a:pt x="-29166" y="1196787"/>
                  <a:pt x="-23873" y="892485"/>
                  <a:pt x="0" y="698121"/>
                </a:cubicBezTo>
                <a:cubicBezTo>
                  <a:pt x="23873" y="503757"/>
                  <a:pt x="-7038" y="282991"/>
                  <a:pt x="0" y="0"/>
                </a:cubicBezTo>
                <a:close/>
              </a:path>
            </a:pathLst>
          </a:custGeom>
          <a:ln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32076715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856427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继承属性</a:t>
            </a:r>
            <a:r>
              <a:rPr lang="en-US" altLang="zh-CN" kern="0" spc="-5" dirty="0">
                <a:solidFill>
                  <a:schemeClr val="bg1"/>
                </a:solidFill>
              </a:rPr>
              <a:t>(inherited attribute)</a:t>
            </a:r>
            <a:endParaRPr lang="zh-CN" altLang="en-US" kern="0" spc="-5" dirty="0">
              <a:solidFill>
                <a:schemeClr val="bg1"/>
              </a:solidFill>
            </a:endParaRP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07313" y="6566952"/>
            <a:ext cx="389792" cy="162094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14</a:t>
            </a:fld>
            <a:endParaRPr lang="en-US" altLang="zh-CN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C0CA5DCF-4053-FEBC-BC18-C9C9D9339D9E}"/>
              </a:ext>
            </a:extLst>
          </p:cNvPr>
          <p:cNvSpPr txBox="1"/>
          <p:nvPr/>
        </p:nvSpPr>
        <p:spPr>
          <a:xfrm>
            <a:off x="516757" y="958805"/>
            <a:ext cx="8096301" cy="4425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/>
              <a:t>例子：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object 30">
                <a:extLst>
                  <a:ext uri="{FF2B5EF4-FFF2-40B4-BE49-F238E27FC236}">
                    <a16:creationId xmlns:a16="http://schemas.microsoft.com/office/drawing/2014/main" id="{3CEB226F-5167-8184-967D-BBCAC7FA5A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0434779"/>
                  </p:ext>
                </p:extLst>
              </p:nvPr>
            </p:nvGraphicFramePr>
            <p:xfrm>
              <a:off x="2527146" y="1454890"/>
              <a:ext cx="3911177" cy="213482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10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9921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50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6584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16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>
                          <a:solidFill>
                            <a:srgbClr val="000000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92100">
                            <a:lnSpc>
                              <a:spcPts val="2030"/>
                            </a:lnSpc>
                          </a:pPr>
                          <a:r>
                            <a:rPr sz="1700" b="0" spc="10" dirty="0">
                              <a:latin typeface="Microsoft YaHei UI"/>
                              <a:cs typeface="Microsoft YaHei UI"/>
                            </a:rPr>
                            <a:t>产生式</a:t>
                          </a:r>
                          <a:endParaRPr sz="1700" b="0">
                            <a:latin typeface="Microsoft YaHei UI"/>
                            <a:cs typeface="Microsoft YaHei UI"/>
                          </a:endParaRPr>
                        </a:p>
                      </a:txBody>
                      <a:tcPr marL="0" marR="0" marT="0" marB="0">
                        <a:lnL w="9525">
                          <a:solidFill>
                            <a:srgbClr val="000000"/>
                          </a:solidFill>
                          <a:prstDash val="solid"/>
                        </a:lnL>
                        <a:lnR w="19050">
                          <a:solidFill>
                            <a:srgbClr val="000000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848360">
                            <a:lnSpc>
                              <a:spcPts val="2030"/>
                            </a:lnSpc>
                          </a:pPr>
                          <a:r>
                            <a:rPr sz="1700" b="0" spc="10" dirty="0">
                              <a:latin typeface="Microsoft YaHei UI"/>
                              <a:cs typeface="Microsoft YaHei UI"/>
                            </a:rPr>
                            <a:t>语义规则</a:t>
                          </a:r>
                          <a:endParaRPr sz="1700" b="0" dirty="0">
                            <a:latin typeface="Microsoft YaHei UI"/>
                            <a:cs typeface="Microsoft YaHei UI"/>
                          </a:endParaRPr>
                        </a:p>
                      </a:txBody>
                      <a:tcPr marL="0" marR="0" marT="0" marB="0">
                        <a:lnL w="19050">
                          <a:solidFill>
                            <a:srgbClr val="000000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  <a:solidFill>
                          <a:srgbClr val="B5CEE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9097">
                    <a:tc>
                      <a:txBody>
                        <a:bodyPr/>
                        <a:lstStyle/>
                        <a:p>
                          <a:pPr marL="8255" algn="ctr">
                            <a:lnSpc>
                              <a:spcPts val="2400"/>
                            </a:lnSpc>
                          </a:pP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(1)</a:t>
                          </a: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30810">
                            <a:lnSpc>
                              <a:spcPts val="2400"/>
                            </a:lnSpc>
                          </a:pPr>
                          <a:r>
                            <a:rPr lang="en-US" sz="1700" b="0" i="1" spc="-5" dirty="0">
                              <a:latin typeface="Times New Roman"/>
                              <a:cs typeface="Times New Roman"/>
                            </a:rPr>
                            <a:t>T</a:t>
                          </a:r>
                          <a:r>
                            <a:rPr lang="en-US" sz="1700" b="0" i="1" spc="-15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spc="-5" dirty="0">
                              <a:latin typeface="Symbol"/>
                              <a:cs typeface="Symbol"/>
                            </a:rPr>
                            <a:t></a:t>
                          </a:r>
                          <a:r>
                            <a:rPr lang="en-US" sz="1700" b="0" spc="-2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i="1" spc="-5" dirty="0">
                              <a:latin typeface="Times New Roman"/>
                              <a:cs typeface="Times New Roman"/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ar-AE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ar-AE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 </m:t>
                                  </m:r>
                                  <m:r>
                                    <a:rPr lang="ar-AE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ar-AE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endParaRPr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9525">
                          <a:solidFill>
                            <a:srgbClr val="000000"/>
                          </a:solidFill>
                          <a:prstDash val="solid"/>
                        </a:lnL>
                        <a:lnR w="1905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5410">
                            <a:lnSpc>
                              <a:spcPts val="2400"/>
                            </a:lnSpc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700" b="0" i="1" spc="-100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i="1" spc="-10" dirty="0" err="1">
                              <a:latin typeface="Times New Roman"/>
                              <a:cs typeface="Times New Roman"/>
                            </a:rPr>
                            <a:t>inh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=</a:t>
                          </a:r>
                          <a:r>
                            <a:rPr sz="1700" b="0" spc="-2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i="1" spc="-100" dirty="0">
                              <a:latin typeface="Times New Roman"/>
                              <a:cs typeface="Times New Roman"/>
                            </a:rPr>
                            <a:t>F</a:t>
                          </a:r>
                          <a:r>
                            <a:rPr sz="1700" b="0" i="1" spc="-100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sz="1700" b="0" i="1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i="1" spc="-10" dirty="0" err="1">
                              <a:latin typeface="Times New Roman"/>
                              <a:cs typeface="Times New Roman"/>
                            </a:rPr>
                            <a:t>val</a:t>
                          </a:r>
                          <a:endParaRPr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19050">
                          <a:solidFill>
                            <a:srgbClr val="000000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solidFill>
                          <a:srgbClr val="B5CEE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9097">
                    <a:tc>
                      <a:txBody>
                        <a:bodyPr/>
                        <a:lstStyle/>
                        <a:p>
                          <a:pPr marL="8255" algn="ctr">
                            <a:lnSpc>
                              <a:spcPts val="2400"/>
                            </a:lnSpc>
                          </a:pP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30810">
                            <a:lnSpc>
                              <a:spcPts val="2400"/>
                            </a:lnSpc>
                          </a:pPr>
                          <a:endParaRPr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5410" marR="0" lvl="0" indent="0" defTabSz="914400" eaLnBrk="1" fontAlgn="auto" latinLnBrk="0" hangingPunct="1">
                            <a:lnSpc>
                              <a:spcPts val="24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b="0" i="1" spc="-5" dirty="0">
                              <a:latin typeface="Times New Roman"/>
                              <a:cs typeface="Times New Roman"/>
                            </a:rPr>
                            <a:t>T. </a:t>
                          </a:r>
                          <a:r>
                            <a:rPr lang="en-US" sz="1700" b="0" i="1" spc="-5" dirty="0" err="1">
                              <a:latin typeface="Times New Roman"/>
                              <a:cs typeface="Times New Roman"/>
                            </a:rPr>
                            <a:t>val</a:t>
                          </a:r>
                          <a:r>
                            <a:rPr lang="en-US" sz="1700" b="0" i="1" spc="-2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spc="-5" dirty="0">
                              <a:latin typeface="Times New Roman"/>
                              <a:cs typeface="Times New Roman"/>
                            </a:rPr>
                            <a:t>=</a:t>
                          </a:r>
                          <a:r>
                            <a:rPr lang="en-US" sz="1700" b="0" spc="-2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700" b="0" i="1" spc="-100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syn</a:t>
                          </a:r>
                          <a:endParaRPr lang="en-US"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3460722"/>
                      </a:ext>
                    </a:extLst>
                  </a:tr>
                  <a:tr h="315044">
                    <a:tc>
                      <a:txBody>
                        <a:bodyPr/>
                        <a:lstStyle/>
                        <a:p>
                          <a:pPr marL="7620" algn="ctr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(2)</a:t>
                          </a: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>
                          <a:solidFill>
                            <a:srgbClr val="000000"/>
                          </a:solidFill>
                          <a:prstDash val="soli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30810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700" b="0" i="1" spc="-25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spc="-5" dirty="0">
                              <a:latin typeface="Symbol"/>
                              <a:cs typeface="Symbol"/>
                            </a:rPr>
                            <a:t></a:t>
                          </a:r>
                          <a:r>
                            <a:rPr lang="en-US" sz="1700" b="0" spc="-2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1" spc="-20" dirty="0">
                              <a:solidFill>
                                <a:srgbClr val="7030A0"/>
                              </a:solidFill>
                              <a:latin typeface="Times New Roman"/>
                              <a:cs typeface="Times New Roman"/>
                            </a:rPr>
                            <a:t>*</a:t>
                          </a:r>
                          <a:r>
                            <a:rPr lang="en-US" sz="1700" b="0" i="1" spc="-5" dirty="0">
                              <a:latin typeface="Times New Roman"/>
                              <a:cs typeface="Times New Roman"/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ar-AE" sz="18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 </m:t>
                                  </m:r>
                                  <m:r>
                                    <a:rPr lang="en-US" sz="18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8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8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endParaRPr sz="18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9525">
                          <a:solidFill>
                            <a:srgbClr val="000000"/>
                          </a:solidFill>
                          <a:prstDash val="solid"/>
                        </a:lnL>
                        <a:lnR w="19050">
                          <a:solidFill>
                            <a:srgbClr val="000000"/>
                          </a:solidFill>
                          <a:prstDash val="soli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5410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ar-AE" sz="18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8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8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sz="1700" b="0" i="1" spc="-35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lang="en-US" sz="1700" b="0" i="1" spc="-35" dirty="0">
                              <a:latin typeface="Times New Roman"/>
                              <a:cs typeface="Times New Roman"/>
                            </a:rPr>
                            <a:t> inh</a:t>
                          </a:r>
                          <a:r>
                            <a:rPr sz="1700" b="0" i="1" spc="-3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=</a:t>
                          </a:r>
                          <a:r>
                            <a:rPr sz="1700" b="0" spc="-25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700" b="0" i="1" spc="-100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i="1" spc="-10" dirty="0" err="1">
                              <a:latin typeface="Times New Roman"/>
                              <a:cs typeface="Times New Roman"/>
                            </a:rPr>
                            <a:t>inh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7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700" b="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i="1" spc="-5" dirty="0">
                              <a:latin typeface="Times New Roman"/>
                              <a:cs typeface="Times New Roman"/>
                            </a:rPr>
                            <a:t>F.val</a:t>
                          </a:r>
                          <a:r>
                            <a:rPr lang="en-US" sz="1700" b="0" i="1" spc="-2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endParaRPr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19050">
                          <a:solidFill>
                            <a:srgbClr val="000000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044">
                    <a:tc>
                      <a:txBody>
                        <a:bodyPr/>
                        <a:lstStyle/>
                        <a:p>
                          <a:pPr marL="7620" algn="ctr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30810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endParaRPr sz="16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5410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700" b="0" i="1" spc="-100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syn =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ar-AE" sz="16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6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ar-AE" sz="16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sz="16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ar-AE" sz="1600" b="0" i="1" spc="-35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lang="en-US" sz="1600" b="0" i="1" spc="-35" dirty="0">
                              <a:latin typeface="Times New Roman"/>
                              <a:cs typeface="Times New Roman"/>
                            </a:rPr>
                            <a:t>syn</a:t>
                          </a:r>
                          <a:r>
                            <a:rPr lang="en-US" sz="1600" b="0" i="1" spc="-3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endParaRPr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2784141"/>
                      </a:ext>
                    </a:extLst>
                  </a:tr>
                  <a:tr h="315055">
                    <a:tc>
                      <a:txBody>
                        <a:bodyPr/>
                        <a:lstStyle/>
                        <a:p>
                          <a:pPr marL="7620" algn="ctr">
                            <a:lnSpc>
                              <a:spcPct val="100000"/>
                            </a:lnSpc>
                            <a:spcBef>
                              <a:spcPts val="235"/>
                            </a:spcBef>
                          </a:pP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(3)</a:t>
                          </a: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5521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>
                          <a:solidFill>
                            <a:srgbClr val="000000"/>
                          </a:solidFill>
                          <a:prstDash val="soli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30810">
                            <a:lnSpc>
                              <a:spcPct val="100000"/>
                            </a:lnSpc>
                            <a:spcBef>
                              <a:spcPts val="235"/>
                            </a:spcBef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700" b="0" spc="-5" dirty="0">
                              <a:latin typeface="Symbol"/>
                              <a:cs typeface="Symbol"/>
                            </a:rPr>
                            <a:t> </a:t>
                          </a:r>
                          <a:r>
                            <a:rPr lang="en-US" sz="1700" b="0" spc="-2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700" b="0" i="1" spc="-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𝜖</m:t>
                              </m:r>
                            </m:oMath>
                          </a14:m>
                          <a:endParaRPr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5521" marB="0">
                        <a:lnL w="9525">
                          <a:solidFill>
                            <a:srgbClr val="000000"/>
                          </a:solidFill>
                          <a:prstDash val="solid"/>
                        </a:lnL>
                        <a:lnR w="19050">
                          <a:solidFill>
                            <a:srgbClr val="000000"/>
                          </a:solidFill>
                          <a:prstDash val="soli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5410">
                            <a:lnSpc>
                              <a:spcPct val="100000"/>
                            </a:lnSpc>
                            <a:spcBef>
                              <a:spcPts val="235"/>
                            </a:spcBef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700" b="0" i="1" spc="-100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syn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700" b="0" i="1" spc="-100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i="1" spc="-10" dirty="0" err="1">
                              <a:latin typeface="Times New Roman"/>
                              <a:cs typeface="Times New Roman"/>
                            </a:rPr>
                            <a:t>inh</a:t>
                          </a:r>
                          <a:endParaRPr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5521" marB="0">
                        <a:lnL w="19050">
                          <a:solidFill>
                            <a:srgbClr val="000000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5638">
                    <a:tc>
                      <a:txBody>
                        <a:bodyPr/>
                        <a:lstStyle/>
                        <a:p>
                          <a:pPr marL="7620" algn="ctr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(4)</a:t>
                          </a: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>
                          <a:solidFill>
                            <a:srgbClr val="000000"/>
                          </a:solidFill>
                          <a:prstDash val="soli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30810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r>
                            <a:rPr lang="en-US" sz="1700" b="0" i="1" spc="-5" dirty="0">
                              <a:latin typeface="Times New Roman"/>
                              <a:cs typeface="Times New Roman"/>
                            </a:rPr>
                            <a:t>F</a:t>
                          </a:r>
                          <a:r>
                            <a:rPr sz="1700" b="0" i="1" spc="-2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700" b="0" spc="-5" dirty="0">
                              <a:latin typeface="Symbol"/>
                              <a:cs typeface="Symbol"/>
                            </a:rPr>
                            <a:t></a:t>
                          </a:r>
                          <a:r>
                            <a:rPr sz="1700" b="0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1" spc="-10" dirty="0">
                              <a:solidFill>
                                <a:srgbClr val="7030A0"/>
                              </a:solidFill>
                              <a:latin typeface="Times New Roman"/>
                              <a:cs typeface="Times New Roman"/>
                            </a:rPr>
                            <a:t>digit</a:t>
                          </a:r>
                          <a:endParaRPr sz="1700" b="1" dirty="0">
                            <a:solidFill>
                              <a:srgbClr val="7030A0"/>
                            </a:solidFill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9525">
                          <a:solidFill>
                            <a:srgbClr val="000000"/>
                          </a:solidFill>
                          <a:prstDash val="solid"/>
                        </a:lnL>
                        <a:lnR w="19050">
                          <a:solidFill>
                            <a:srgbClr val="000000"/>
                          </a:solidFill>
                          <a:prstDash val="soli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5410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r>
                            <a:rPr lang="en-US" sz="1700" b="0" i="1" spc="-100" dirty="0">
                              <a:latin typeface="Times New Roman"/>
                              <a:cs typeface="Times New Roman"/>
                            </a:rPr>
                            <a:t>F.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i="1" spc="-10" dirty="0" err="1">
                              <a:latin typeface="Times New Roman"/>
                              <a:cs typeface="Times New Roman"/>
                            </a:rPr>
                            <a:t>val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=</a:t>
                          </a:r>
                          <a:r>
                            <a:rPr sz="1700" b="0" spc="-2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1" spc="-10" dirty="0" err="1">
                              <a:solidFill>
                                <a:srgbClr val="7030A0"/>
                              </a:solidFill>
                              <a:latin typeface="Times New Roman"/>
                              <a:cs typeface="Times New Roman"/>
                            </a:rPr>
                            <a:t>digit</a:t>
                          </a:r>
                          <a:r>
                            <a:rPr sz="1700" b="0" i="1" spc="-5" dirty="0" err="1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lang="en-US" sz="1700" b="0" i="1" spc="-5" dirty="0" err="1">
                              <a:latin typeface="Times New Roman"/>
                              <a:cs typeface="Times New Roman"/>
                            </a:rPr>
                            <a:t>lexval</a:t>
                          </a:r>
                          <a:endParaRPr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19050">
                          <a:solidFill>
                            <a:srgbClr val="000000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5CEE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object 30">
                <a:extLst>
                  <a:ext uri="{FF2B5EF4-FFF2-40B4-BE49-F238E27FC236}">
                    <a16:creationId xmlns:a16="http://schemas.microsoft.com/office/drawing/2014/main" id="{3CEB226F-5167-8184-967D-BBCAC7FA5A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0434779"/>
                  </p:ext>
                </p:extLst>
              </p:nvPr>
            </p:nvGraphicFramePr>
            <p:xfrm>
              <a:off x="2527146" y="1454890"/>
              <a:ext cx="3911177" cy="213482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10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9921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50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6584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16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>
                          <a:solidFill>
                            <a:srgbClr val="000000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92100">
                            <a:lnSpc>
                              <a:spcPts val="2030"/>
                            </a:lnSpc>
                          </a:pPr>
                          <a:r>
                            <a:rPr sz="1700" b="0" spc="10" dirty="0">
                              <a:latin typeface="Microsoft YaHei UI"/>
                              <a:cs typeface="Microsoft YaHei UI"/>
                            </a:rPr>
                            <a:t>产生式</a:t>
                          </a:r>
                          <a:endParaRPr sz="1700" b="0">
                            <a:latin typeface="Microsoft YaHei UI"/>
                            <a:cs typeface="Microsoft YaHei UI"/>
                          </a:endParaRPr>
                        </a:p>
                      </a:txBody>
                      <a:tcPr marL="0" marR="0" marT="0" marB="0">
                        <a:lnL w="9525">
                          <a:solidFill>
                            <a:srgbClr val="000000"/>
                          </a:solidFill>
                          <a:prstDash val="solid"/>
                        </a:lnL>
                        <a:lnR w="19050">
                          <a:solidFill>
                            <a:srgbClr val="000000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848360">
                            <a:lnSpc>
                              <a:spcPts val="2030"/>
                            </a:lnSpc>
                          </a:pPr>
                          <a:r>
                            <a:rPr sz="1700" b="0" spc="10" dirty="0">
                              <a:latin typeface="Microsoft YaHei UI"/>
                              <a:cs typeface="Microsoft YaHei UI"/>
                            </a:rPr>
                            <a:t>语义规则</a:t>
                          </a:r>
                          <a:endParaRPr sz="1700" b="0" dirty="0">
                            <a:latin typeface="Microsoft YaHei UI"/>
                            <a:cs typeface="Microsoft YaHei UI"/>
                          </a:endParaRPr>
                        </a:p>
                      </a:txBody>
                      <a:tcPr marL="0" marR="0" marT="0" marB="0">
                        <a:lnL w="19050">
                          <a:solidFill>
                            <a:srgbClr val="000000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  <a:solidFill>
                          <a:srgbClr val="B5CEE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9097">
                    <a:tc>
                      <a:txBody>
                        <a:bodyPr/>
                        <a:lstStyle/>
                        <a:p>
                          <a:pPr marL="8255" algn="ctr">
                            <a:lnSpc>
                              <a:spcPts val="2400"/>
                            </a:lnSpc>
                          </a:pP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(1)</a:t>
                          </a: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>
                        <a:lnL w="9525">
                          <a:solidFill>
                            <a:srgbClr val="000000"/>
                          </a:solidFill>
                          <a:prstDash val="solid"/>
                        </a:lnL>
                        <a:lnR w="1905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blipFill>
                          <a:blip r:embed="rId3"/>
                          <a:stretch>
                            <a:fillRect l="-30303" t="-117021" r="-195960" b="-5787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>
                        <a:lnL w="19050">
                          <a:solidFill>
                            <a:srgbClr val="000000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blipFill>
                          <a:blip r:embed="rId3"/>
                          <a:stretch>
                            <a:fillRect l="-66839" t="-117021" r="-518" b="-5787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9097">
                    <a:tc>
                      <a:txBody>
                        <a:bodyPr/>
                        <a:lstStyle/>
                        <a:p>
                          <a:pPr marL="8255" algn="ctr">
                            <a:lnSpc>
                              <a:spcPts val="2400"/>
                            </a:lnSpc>
                          </a:pP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30810">
                            <a:lnSpc>
                              <a:spcPts val="2400"/>
                            </a:lnSpc>
                          </a:pPr>
                          <a:endParaRPr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66839" t="-212500" r="-518" b="-4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3460722"/>
                      </a:ext>
                    </a:extLst>
                  </a:tr>
                  <a:tr h="315044">
                    <a:tc>
                      <a:txBody>
                        <a:bodyPr/>
                        <a:lstStyle/>
                        <a:p>
                          <a:pPr marL="7620" algn="ctr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(2)</a:t>
                          </a: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>
                          <a:solidFill>
                            <a:srgbClr val="000000"/>
                          </a:solidFill>
                          <a:prstDash val="soli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24977" marB="0">
                        <a:lnL w="9525">
                          <a:solidFill>
                            <a:srgbClr val="000000"/>
                          </a:solidFill>
                          <a:prstDash val="solid"/>
                        </a:lnL>
                        <a:lnR w="19050">
                          <a:solidFill>
                            <a:srgbClr val="000000"/>
                          </a:solidFill>
                          <a:prstDash val="solid"/>
                        </a:lnR>
                        <a:blipFill>
                          <a:blip r:embed="rId3"/>
                          <a:stretch>
                            <a:fillRect l="-30303" t="-288462" r="-195960" b="-3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24977" marB="0">
                        <a:lnL w="19050">
                          <a:solidFill>
                            <a:srgbClr val="000000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66839" t="-288462" r="-518" b="-3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044">
                    <a:tc>
                      <a:txBody>
                        <a:bodyPr/>
                        <a:lstStyle/>
                        <a:p>
                          <a:pPr marL="7620" algn="ctr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30810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endParaRPr sz="16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24977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66839" t="-396078" r="-518" b="-237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2784141"/>
                      </a:ext>
                    </a:extLst>
                  </a:tr>
                  <a:tr h="315055">
                    <a:tc>
                      <a:txBody>
                        <a:bodyPr/>
                        <a:lstStyle/>
                        <a:p>
                          <a:pPr marL="7620" algn="ctr">
                            <a:lnSpc>
                              <a:spcPct val="100000"/>
                            </a:lnSpc>
                            <a:spcBef>
                              <a:spcPts val="235"/>
                            </a:spcBef>
                          </a:pP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(3)</a:t>
                          </a: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5521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>
                          <a:solidFill>
                            <a:srgbClr val="000000"/>
                          </a:solidFill>
                          <a:prstDash val="soli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25521" marB="0">
                        <a:lnL w="9525">
                          <a:solidFill>
                            <a:srgbClr val="000000"/>
                          </a:solidFill>
                          <a:prstDash val="solid"/>
                        </a:lnL>
                        <a:lnR w="19050">
                          <a:solidFill>
                            <a:srgbClr val="000000"/>
                          </a:solidFill>
                          <a:prstDash val="solid"/>
                        </a:lnR>
                        <a:blipFill>
                          <a:blip r:embed="rId3"/>
                          <a:stretch>
                            <a:fillRect l="-30303" t="-486538" r="-195960" b="-1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25521" marB="0">
                        <a:lnL w="19050">
                          <a:solidFill>
                            <a:srgbClr val="000000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66839" t="-486538" r="-518" b="-132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5638">
                    <a:tc>
                      <a:txBody>
                        <a:bodyPr/>
                        <a:lstStyle/>
                        <a:p>
                          <a:pPr marL="7620" algn="ctr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(4)</a:t>
                          </a: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>
                          <a:solidFill>
                            <a:srgbClr val="000000"/>
                          </a:solidFill>
                          <a:prstDash val="soli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30810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r>
                            <a:rPr lang="en-US" sz="1700" b="0" i="1" spc="-5" dirty="0">
                              <a:latin typeface="Times New Roman"/>
                              <a:cs typeface="Times New Roman"/>
                            </a:rPr>
                            <a:t>F</a:t>
                          </a:r>
                          <a:r>
                            <a:rPr sz="1700" b="0" i="1" spc="-2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700" b="0" spc="-5" dirty="0">
                              <a:latin typeface="Symbol"/>
                              <a:cs typeface="Symbol"/>
                            </a:rPr>
                            <a:t></a:t>
                          </a:r>
                          <a:r>
                            <a:rPr sz="1700" b="0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1" spc="-10" dirty="0">
                              <a:solidFill>
                                <a:srgbClr val="7030A0"/>
                              </a:solidFill>
                              <a:latin typeface="Times New Roman"/>
                              <a:cs typeface="Times New Roman"/>
                            </a:rPr>
                            <a:t>digit</a:t>
                          </a:r>
                          <a:endParaRPr sz="1700" b="1" dirty="0">
                            <a:solidFill>
                              <a:srgbClr val="7030A0"/>
                            </a:solidFill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9525">
                          <a:solidFill>
                            <a:srgbClr val="000000"/>
                          </a:solidFill>
                          <a:prstDash val="solid"/>
                        </a:lnL>
                        <a:lnR w="19050">
                          <a:solidFill>
                            <a:srgbClr val="000000"/>
                          </a:solidFill>
                          <a:prstDash val="soli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5410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r>
                            <a:rPr lang="en-US" sz="1700" b="0" i="1" spc="-100" dirty="0">
                              <a:latin typeface="Times New Roman"/>
                              <a:cs typeface="Times New Roman"/>
                            </a:rPr>
                            <a:t>F.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i="1" spc="-10" dirty="0" err="1">
                              <a:latin typeface="Times New Roman"/>
                              <a:cs typeface="Times New Roman"/>
                            </a:rPr>
                            <a:t>val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=</a:t>
                          </a:r>
                          <a:r>
                            <a:rPr sz="1700" b="0" spc="-2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1" spc="-10" dirty="0" err="1">
                              <a:solidFill>
                                <a:srgbClr val="7030A0"/>
                              </a:solidFill>
                              <a:latin typeface="Times New Roman"/>
                              <a:cs typeface="Times New Roman"/>
                            </a:rPr>
                            <a:t>digit</a:t>
                          </a:r>
                          <a:r>
                            <a:rPr sz="1700" b="0" i="1" spc="-5" dirty="0" err="1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lang="en-US" sz="1700" b="0" i="1" spc="-5" dirty="0" err="1">
                              <a:latin typeface="Times New Roman"/>
                              <a:cs typeface="Times New Roman"/>
                            </a:rPr>
                            <a:t>lexval</a:t>
                          </a:r>
                          <a:endParaRPr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19050">
                          <a:solidFill>
                            <a:srgbClr val="000000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5CEE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object 32">
            <a:extLst>
              <a:ext uri="{FF2B5EF4-FFF2-40B4-BE49-F238E27FC236}">
                <a16:creationId xmlns:a16="http://schemas.microsoft.com/office/drawing/2014/main" id="{2AA25BA8-45FB-E3CF-F16F-FBBEB6223B41}"/>
              </a:ext>
            </a:extLst>
          </p:cNvPr>
          <p:cNvSpPr txBox="1"/>
          <p:nvPr/>
        </p:nvSpPr>
        <p:spPr>
          <a:xfrm>
            <a:off x="801551" y="3584463"/>
            <a:ext cx="1234933" cy="331137"/>
          </a:xfrm>
          <a:prstGeom prst="rect">
            <a:avLst/>
          </a:prstGeom>
        </p:spPr>
        <p:txBody>
          <a:bodyPr vert="horz" wrap="square" lIns="0" tIns="67331" rIns="0" bIns="0" rtlCol="0">
            <a:spAutoFit/>
          </a:bodyPr>
          <a:lstStyle/>
          <a:p>
            <a:pPr marL="10860">
              <a:spcBef>
                <a:spcPts val="530"/>
              </a:spcBef>
            </a:pPr>
            <a:r>
              <a:rPr sz="1710" b="1" dirty="0" err="1">
                <a:solidFill>
                  <a:srgbClr val="2D84F4"/>
                </a:solidFill>
                <a:latin typeface="Microsoft YaHei UI"/>
                <a:cs typeface="Microsoft YaHei UI"/>
              </a:rPr>
              <a:t>输入</a:t>
            </a:r>
            <a:r>
              <a:rPr sz="1710" spc="-4" dirty="0">
                <a:solidFill>
                  <a:srgbClr val="2D84F4"/>
                </a:solidFill>
                <a:latin typeface="SimSun"/>
                <a:cs typeface="SimSun"/>
              </a:rPr>
              <a:t>：</a:t>
            </a:r>
            <a:r>
              <a:rPr lang="en-US" sz="1710" spc="-4" dirty="0">
                <a:solidFill>
                  <a:srgbClr val="2D84F4"/>
                </a:solidFill>
                <a:latin typeface="SimSun"/>
                <a:cs typeface="SimSun"/>
              </a:rPr>
              <a:t> </a:t>
            </a:r>
            <a:r>
              <a:rPr lang="en-US" sz="1710" b="1" spc="-9" dirty="0">
                <a:latin typeface="Times New Roman"/>
                <a:cs typeface="Times New Roman"/>
              </a:rPr>
              <a:t>3 * 5</a:t>
            </a:r>
            <a:endParaRPr sz="1710" dirty="0">
              <a:latin typeface="Times New Roman"/>
              <a:cs typeface="Times New Roman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FA5154-1E5D-B72C-9553-B4D53EF1826D}"/>
              </a:ext>
            </a:extLst>
          </p:cNvPr>
          <p:cNvSpPr/>
          <p:nvPr/>
        </p:nvSpPr>
        <p:spPr>
          <a:xfrm>
            <a:off x="1419017" y="3638218"/>
            <a:ext cx="760668" cy="26580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9" name="object 54">
            <a:extLst>
              <a:ext uri="{FF2B5EF4-FFF2-40B4-BE49-F238E27FC236}">
                <a16:creationId xmlns:a16="http://schemas.microsoft.com/office/drawing/2014/main" id="{F6752016-04D8-A2C3-A472-71A385284CB6}"/>
              </a:ext>
            </a:extLst>
          </p:cNvPr>
          <p:cNvSpPr txBox="1"/>
          <p:nvPr/>
        </p:nvSpPr>
        <p:spPr>
          <a:xfrm>
            <a:off x="801551" y="1544847"/>
            <a:ext cx="672225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b="1" spc="-9" dirty="0">
                <a:solidFill>
                  <a:srgbClr val="0070C0"/>
                </a:solidFill>
                <a:latin typeface="Times New Roman"/>
                <a:cs typeface="Times New Roman"/>
              </a:rPr>
              <a:t>SDD</a:t>
            </a:r>
            <a:r>
              <a:rPr sz="1710" spc="-4" dirty="0">
                <a:solidFill>
                  <a:srgbClr val="0070C0"/>
                </a:solidFill>
                <a:latin typeface="SimSun"/>
                <a:cs typeface="SimSun"/>
              </a:rPr>
              <a:t>：</a:t>
            </a:r>
            <a:endParaRPr sz="1710" dirty="0">
              <a:solidFill>
                <a:srgbClr val="0070C0"/>
              </a:solidFill>
              <a:latin typeface="SimSun"/>
              <a:cs typeface="SimSun"/>
            </a:endParaRP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EC345736-1595-BD95-7491-2A83CDCAD164}"/>
              </a:ext>
            </a:extLst>
          </p:cNvPr>
          <p:cNvSpPr/>
          <p:nvPr/>
        </p:nvSpPr>
        <p:spPr>
          <a:xfrm rot="10800000" flipV="1">
            <a:off x="6614705" y="3389360"/>
            <a:ext cx="2008594" cy="441883"/>
          </a:xfrm>
          <a:prstGeom prst="wedgeRoundRectCallout">
            <a:avLst>
              <a:gd name="adj1" fmla="val 35452"/>
              <a:gd name="adj2" fmla="val 93645"/>
              <a:gd name="adj3" fmla="val 16667"/>
            </a:avLst>
          </a:prstGeom>
          <a:solidFill>
            <a:srgbClr val="F9D98C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600" spc="-100" dirty="0">
                <a:solidFill>
                  <a:schemeClr val="tx1"/>
                </a:solidFill>
              </a:rPr>
              <a:t>此处数字为结点名称</a:t>
            </a:r>
          </a:p>
        </p:txBody>
      </p:sp>
    </p:spTree>
    <p:extLst>
      <p:ext uri="{BB962C8B-B14F-4D97-AF65-F5344CB8AC3E}">
        <p14:creationId xmlns:p14="http://schemas.microsoft.com/office/powerpoint/2010/main" val="28747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9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856427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继承属性</a:t>
            </a:r>
            <a:r>
              <a:rPr lang="en-US" altLang="zh-CN" kern="0" spc="-5" dirty="0">
                <a:solidFill>
                  <a:schemeClr val="bg1"/>
                </a:solidFill>
              </a:rPr>
              <a:t>(inherited attribute)</a:t>
            </a:r>
            <a:endParaRPr lang="zh-CN" altLang="en-US" kern="0" spc="-5" dirty="0">
              <a:solidFill>
                <a:schemeClr val="bg1"/>
              </a:solidFill>
            </a:endParaRP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07313" y="6566952"/>
            <a:ext cx="389792" cy="162094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15</a:t>
            </a:fld>
            <a:endParaRPr lang="en-US" altLang="zh-CN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C0CA5DCF-4053-FEBC-BC18-C9C9D9339D9E}"/>
              </a:ext>
            </a:extLst>
          </p:cNvPr>
          <p:cNvSpPr txBox="1"/>
          <p:nvPr/>
        </p:nvSpPr>
        <p:spPr>
          <a:xfrm>
            <a:off x="516757" y="958805"/>
            <a:ext cx="8096301" cy="4425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/>
              <a:t>例子：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object 30">
                <a:extLst>
                  <a:ext uri="{FF2B5EF4-FFF2-40B4-BE49-F238E27FC236}">
                    <a16:creationId xmlns:a16="http://schemas.microsoft.com/office/drawing/2014/main" id="{1F8B572A-15EB-398E-AA72-72129C338B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2403458"/>
                  </p:ext>
                </p:extLst>
              </p:nvPr>
            </p:nvGraphicFramePr>
            <p:xfrm>
              <a:off x="2527146" y="1454890"/>
              <a:ext cx="3911177" cy="213482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10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9921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50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6584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16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>
                          <a:solidFill>
                            <a:srgbClr val="000000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92100">
                            <a:lnSpc>
                              <a:spcPts val="2030"/>
                            </a:lnSpc>
                          </a:pPr>
                          <a:r>
                            <a:rPr sz="1700" b="0" spc="10" dirty="0">
                              <a:latin typeface="Microsoft YaHei UI"/>
                              <a:cs typeface="Microsoft YaHei UI"/>
                            </a:rPr>
                            <a:t>产生式</a:t>
                          </a:r>
                          <a:endParaRPr sz="1700" b="0">
                            <a:latin typeface="Microsoft YaHei UI"/>
                            <a:cs typeface="Microsoft YaHei UI"/>
                          </a:endParaRPr>
                        </a:p>
                      </a:txBody>
                      <a:tcPr marL="0" marR="0" marT="0" marB="0">
                        <a:lnL w="9525">
                          <a:solidFill>
                            <a:srgbClr val="000000"/>
                          </a:solidFill>
                          <a:prstDash val="solid"/>
                        </a:lnL>
                        <a:lnR w="19050">
                          <a:solidFill>
                            <a:srgbClr val="000000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848360">
                            <a:lnSpc>
                              <a:spcPts val="2030"/>
                            </a:lnSpc>
                          </a:pPr>
                          <a:r>
                            <a:rPr sz="1700" b="0" spc="10" dirty="0">
                              <a:latin typeface="Microsoft YaHei UI"/>
                              <a:cs typeface="Microsoft YaHei UI"/>
                            </a:rPr>
                            <a:t>语义规则</a:t>
                          </a:r>
                          <a:endParaRPr sz="1700" b="0" dirty="0">
                            <a:latin typeface="Microsoft YaHei UI"/>
                            <a:cs typeface="Microsoft YaHei UI"/>
                          </a:endParaRPr>
                        </a:p>
                      </a:txBody>
                      <a:tcPr marL="0" marR="0" marT="0" marB="0">
                        <a:lnL w="19050">
                          <a:solidFill>
                            <a:srgbClr val="000000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  <a:solidFill>
                          <a:srgbClr val="B5CEE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9097">
                    <a:tc>
                      <a:txBody>
                        <a:bodyPr/>
                        <a:lstStyle/>
                        <a:p>
                          <a:pPr marL="8255" algn="ctr">
                            <a:lnSpc>
                              <a:spcPts val="2400"/>
                            </a:lnSpc>
                          </a:pP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(1)</a:t>
                          </a: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30810">
                            <a:lnSpc>
                              <a:spcPts val="2400"/>
                            </a:lnSpc>
                          </a:pPr>
                          <a:r>
                            <a:rPr lang="en-US" sz="1700" b="0" i="1" spc="-5" dirty="0">
                              <a:latin typeface="Times New Roman"/>
                              <a:cs typeface="Times New Roman"/>
                            </a:rPr>
                            <a:t>T</a:t>
                          </a:r>
                          <a:r>
                            <a:rPr lang="en-US" sz="1700" b="0" i="1" spc="-15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spc="-5" dirty="0">
                              <a:latin typeface="Symbol"/>
                              <a:cs typeface="Symbol"/>
                            </a:rPr>
                            <a:t></a:t>
                          </a:r>
                          <a:r>
                            <a:rPr lang="en-US" sz="1700" b="0" spc="-2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i="1" spc="-5" dirty="0">
                              <a:latin typeface="Times New Roman"/>
                              <a:cs typeface="Times New Roman"/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ar-AE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ar-AE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 </m:t>
                                  </m:r>
                                  <m:r>
                                    <a:rPr lang="ar-AE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ar-AE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endParaRPr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9525">
                          <a:solidFill>
                            <a:srgbClr val="000000"/>
                          </a:solidFill>
                          <a:prstDash val="solid"/>
                        </a:lnL>
                        <a:lnR w="1905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5410">
                            <a:lnSpc>
                              <a:spcPts val="2400"/>
                            </a:lnSpc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700" b="0" i="1" spc="-100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i="1" spc="-10" dirty="0" err="1">
                              <a:latin typeface="Times New Roman"/>
                              <a:cs typeface="Times New Roman"/>
                            </a:rPr>
                            <a:t>inh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=</a:t>
                          </a:r>
                          <a:r>
                            <a:rPr sz="1700" b="0" spc="-2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i="1" spc="-100" dirty="0">
                              <a:latin typeface="Times New Roman"/>
                              <a:cs typeface="Times New Roman"/>
                            </a:rPr>
                            <a:t>F</a:t>
                          </a:r>
                          <a:r>
                            <a:rPr sz="1700" b="0" i="1" spc="-100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sz="1700" b="0" i="1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i="1" spc="-10" dirty="0" err="1">
                              <a:latin typeface="Times New Roman"/>
                              <a:cs typeface="Times New Roman"/>
                            </a:rPr>
                            <a:t>val</a:t>
                          </a:r>
                          <a:endParaRPr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19050">
                          <a:solidFill>
                            <a:srgbClr val="000000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solidFill>
                          <a:srgbClr val="B5CEE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9097">
                    <a:tc>
                      <a:txBody>
                        <a:bodyPr/>
                        <a:lstStyle/>
                        <a:p>
                          <a:pPr marL="8255" algn="ctr">
                            <a:lnSpc>
                              <a:spcPts val="2400"/>
                            </a:lnSpc>
                          </a:pP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30810">
                            <a:lnSpc>
                              <a:spcPts val="2400"/>
                            </a:lnSpc>
                          </a:pPr>
                          <a:endParaRPr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5410" marR="0" lvl="0" indent="0" defTabSz="914400" eaLnBrk="1" fontAlgn="auto" latinLnBrk="0" hangingPunct="1">
                            <a:lnSpc>
                              <a:spcPts val="24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b="0" i="1" spc="-5" dirty="0">
                              <a:latin typeface="Times New Roman"/>
                              <a:cs typeface="Times New Roman"/>
                            </a:rPr>
                            <a:t>T. </a:t>
                          </a:r>
                          <a:r>
                            <a:rPr lang="en-US" sz="1700" b="0" i="1" spc="-5" dirty="0" err="1">
                              <a:latin typeface="Times New Roman"/>
                              <a:cs typeface="Times New Roman"/>
                            </a:rPr>
                            <a:t>val</a:t>
                          </a:r>
                          <a:r>
                            <a:rPr lang="en-US" sz="1700" b="0" i="1" spc="-2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spc="-5" dirty="0">
                              <a:latin typeface="Times New Roman"/>
                              <a:cs typeface="Times New Roman"/>
                            </a:rPr>
                            <a:t>=</a:t>
                          </a:r>
                          <a:r>
                            <a:rPr lang="en-US" sz="1700" b="0" spc="-2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700" b="0" i="1" spc="-100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syn</a:t>
                          </a:r>
                          <a:endParaRPr lang="en-US"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3460722"/>
                      </a:ext>
                    </a:extLst>
                  </a:tr>
                  <a:tr h="315044">
                    <a:tc>
                      <a:txBody>
                        <a:bodyPr/>
                        <a:lstStyle/>
                        <a:p>
                          <a:pPr marL="7620" algn="ctr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(2)</a:t>
                          </a: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>
                          <a:solidFill>
                            <a:srgbClr val="000000"/>
                          </a:solidFill>
                          <a:prstDash val="soli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30810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700" b="0" i="1" spc="-25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spc="-5" dirty="0">
                              <a:latin typeface="Symbol"/>
                              <a:cs typeface="Symbol"/>
                            </a:rPr>
                            <a:t></a:t>
                          </a:r>
                          <a:r>
                            <a:rPr lang="en-US" sz="1700" b="0" spc="-2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1" spc="-20" dirty="0">
                              <a:solidFill>
                                <a:srgbClr val="7030A0"/>
                              </a:solidFill>
                              <a:latin typeface="Times New Roman"/>
                              <a:cs typeface="Times New Roman"/>
                            </a:rPr>
                            <a:t>*</a:t>
                          </a:r>
                          <a:r>
                            <a:rPr lang="en-US" sz="1700" b="0" i="1" spc="-5" dirty="0">
                              <a:latin typeface="Times New Roman"/>
                              <a:cs typeface="Times New Roman"/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ar-AE" sz="18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 </m:t>
                                  </m:r>
                                  <m:r>
                                    <a:rPr lang="en-US" sz="18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8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8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endParaRPr sz="18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9525">
                          <a:solidFill>
                            <a:srgbClr val="000000"/>
                          </a:solidFill>
                          <a:prstDash val="solid"/>
                        </a:lnL>
                        <a:lnR w="19050">
                          <a:solidFill>
                            <a:srgbClr val="000000"/>
                          </a:solidFill>
                          <a:prstDash val="soli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5410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ar-AE" sz="18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8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8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sz="1700" b="0" i="1" spc="-35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lang="en-US" sz="1700" b="0" i="1" spc="-35" dirty="0">
                              <a:latin typeface="Times New Roman"/>
                              <a:cs typeface="Times New Roman"/>
                            </a:rPr>
                            <a:t> inh</a:t>
                          </a:r>
                          <a:r>
                            <a:rPr sz="1700" b="0" i="1" spc="-3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=</a:t>
                          </a:r>
                          <a:r>
                            <a:rPr sz="1700" b="0" spc="-25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700" b="0" i="1" spc="-100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i="1" spc="-10" dirty="0" err="1">
                              <a:latin typeface="Times New Roman"/>
                              <a:cs typeface="Times New Roman"/>
                            </a:rPr>
                            <a:t>inh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7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700" b="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i="1" spc="-5" dirty="0">
                              <a:latin typeface="Times New Roman"/>
                              <a:cs typeface="Times New Roman"/>
                            </a:rPr>
                            <a:t>F.val</a:t>
                          </a:r>
                          <a:r>
                            <a:rPr lang="en-US" sz="1700" b="0" i="1" spc="-2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endParaRPr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19050">
                          <a:solidFill>
                            <a:srgbClr val="000000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044">
                    <a:tc>
                      <a:txBody>
                        <a:bodyPr/>
                        <a:lstStyle/>
                        <a:p>
                          <a:pPr marL="7620" algn="ctr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30810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endParaRPr sz="16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5410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700" b="0" i="1" spc="-100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syn =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ar-AE" sz="16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6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ar-AE" sz="16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sz="16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ar-AE" sz="1600" b="0" i="1" spc="-35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lang="en-US" sz="1600" b="0" i="1" spc="-35" dirty="0">
                              <a:latin typeface="Times New Roman"/>
                              <a:cs typeface="Times New Roman"/>
                            </a:rPr>
                            <a:t>syn</a:t>
                          </a:r>
                          <a:r>
                            <a:rPr lang="en-US" sz="1600" b="0" i="1" spc="-3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endParaRPr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2784141"/>
                      </a:ext>
                    </a:extLst>
                  </a:tr>
                  <a:tr h="315055">
                    <a:tc>
                      <a:txBody>
                        <a:bodyPr/>
                        <a:lstStyle/>
                        <a:p>
                          <a:pPr marL="7620" algn="ctr">
                            <a:lnSpc>
                              <a:spcPct val="100000"/>
                            </a:lnSpc>
                            <a:spcBef>
                              <a:spcPts val="235"/>
                            </a:spcBef>
                          </a:pP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(3)</a:t>
                          </a: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5521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>
                          <a:solidFill>
                            <a:srgbClr val="000000"/>
                          </a:solidFill>
                          <a:prstDash val="soli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30810">
                            <a:lnSpc>
                              <a:spcPct val="100000"/>
                            </a:lnSpc>
                            <a:spcBef>
                              <a:spcPts val="235"/>
                            </a:spcBef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700" b="0" spc="-5" dirty="0">
                              <a:latin typeface="Symbol"/>
                              <a:cs typeface="Symbol"/>
                            </a:rPr>
                            <a:t> </a:t>
                          </a:r>
                          <a:r>
                            <a:rPr lang="en-US" sz="1700" b="0" spc="-2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700" b="0" i="1" spc="-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𝜖</m:t>
                              </m:r>
                            </m:oMath>
                          </a14:m>
                          <a:endParaRPr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5521" marB="0">
                        <a:lnL w="9525">
                          <a:solidFill>
                            <a:srgbClr val="000000"/>
                          </a:solidFill>
                          <a:prstDash val="solid"/>
                        </a:lnL>
                        <a:lnR w="19050">
                          <a:solidFill>
                            <a:srgbClr val="000000"/>
                          </a:solidFill>
                          <a:prstDash val="soli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5410">
                            <a:lnSpc>
                              <a:spcPct val="100000"/>
                            </a:lnSpc>
                            <a:spcBef>
                              <a:spcPts val="235"/>
                            </a:spcBef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700" b="0" i="1" spc="-100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syn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700" b="0" i="1" spc="-100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i="1" spc="-10" dirty="0" err="1">
                              <a:latin typeface="Times New Roman"/>
                              <a:cs typeface="Times New Roman"/>
                            </a:rPr>
                            <a:t>inh</a:t>
                          </a:r>
                          <a:endParaRPr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5521" marB="0">
                        <a:lnL w="19050">
                          <a:solidFill>
                            <a:srgbClr val="000000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5638">
                    <a:tc>
                      <a:txBody>
                        <a:bodyPr/>
                        <a:lstStyle/>
                        <a:p>
                          <a:pPr marL="7620" algn="ctr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(4)</a:t>
                          </a: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>
                          <a:solidFill>
                            <a:srgbClr val="000000"/>
                          </a:solidFill>
                          <a:prstDash val="soli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30810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r>
                            <a:rPr lang="en-US" sz="1700" b="0" i="1" spc="-5" dirty="0">
                              <a:latin typeface="Times New Roman"/>
                              <a:cs typeface="Times New Roman"/>
                            </a:rPr>
                            <a:t>F</a:t>
                          </a:r>
                          <a:r>
                            <a:rPr sz="1700" b="0" i="1" spc="-2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700" b="0" spc="-5" dirty="0">
                              <a:latin typeface="Symbol"/>
                              <a:cs typeface="Symbol"/>
                            </a:rPr>
                            <a:t></a:t>
                          </a:r>
                          <a:r>
                            <a:rPr sz="1700" b="0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1" spc="-10" dirty="0">
                              <a:solidFill>
                                <a:srgbClr val="7030A0"/>
                              </a:solidFill>
                              <a:latin typeface="Times New Roman"/>
                              <a:cs typeface="Times New Roman"/>
                            </a:rPr>
                            <a:t>digit</a:t>
                          </a:r>
                          <a:endParaRPr sz="1700" b="1" dirty="0">
                            <a:solidFill>
                              <a:srgbClr val="7030A0"/>
                            </a:solidFill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9525">
                          <a:solidFill>
                            <a:srgbClr val="000000"/>
                          </a:solidFill>
                          <a:prstDash val="solid"/>
                        </a:lnL>
                        <a:lnR w="19050">
                          <a:solidFill>
                            <a:srgbClr val="000000"/>
                          </a:solidFill>
                          <a:prstDash val="soli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5410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r>
                            <a:rPr lang="en-US" sz="1700" b="0" i="1" spc="-100" dirty="0">
                              <a:latin typeface="Times New Roman"/>
                              <a:cs typeface="Times New Roman"/>
                            </a:rPr>
                            <a:t>F.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i="1" spc="-10" dirty="0" err="1">
                              <a:latin typeface="Times New Roman"/>
                              <a:cs typeface="Times New Roman"/>
                            </a:rPr>
                            <a:t>val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=</a:t>
                          </a:r>
                          <a:r>
                            <a:rPr sz="1700" b="0" spc="-2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1" spc="-10" dirty="0" err="1">
                              <a:solidFill>
                                <a:srgbClr val="7030A0"/>
                              </a:solidFill>
                              <a:latin typeface="Times New Roman"/>
                              <a:cs typeface="Times New Roman"/>
                            </a:rPr>
                            <a:t>digit</a:t>
                          </a:r>
                          <a:r>
                            <a:rPr sz="1700" b="0" i="1" spc="-5" dirty="0" err="1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lang="en-US" sz="1700" b="0" i="1" spc="-5" dirty="0" err="1">
                              <a:latin typeface="Times New Roman"/>
                              <a:cs typeface="Times New Roman"/>
                            </a:rPr>
                            <a:t>lexval</a:t>
                          </a:r>
                          <a:endParaRPr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19050">
                          <a:solidFill>
                            <a:srgbClr val="000000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5CEE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object 30">
                <a:extLst>
                  <a:ext uri="{FF2B5EF4-FFF2-40B4-BE49-F238E27FC236}">
                    <a16:creationId xmlns:a16="http://schemas.microsoft.com/office/drawing/2014/main" id="{1F8B572A-15EB-398E-AA72-72129C338B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2403458"/>
                  </p:ext>
                </p:extLst>
              </p:nvPr>
            </p:nvGraphicFramePr>
            <p:xfrm>
              <a:off x="2527146" y="1454890"/>
              <a:ext cx="3911177" cy="213482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10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9921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50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6584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16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>
                          <a:solidFill>
                            <a:srgbClr val="000000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92100">
                            <a:lnSpc>
                              <a:spcPts val="2030"/>
                            </a:lnSpc>
                          </a:pPr>
                          <a:r>
                            <a:rPr sz="1700" b="0" spc="10" dirty="0">
                              <a:latin typeface="Microsoft YaHei UI"/>
                              <a:cs typeface="Microsoft YaHei UI"/>
                            </a:rPr>
                            <a:t>产生式</a:t>
                          </a:r>
                          <a:endParaRPr sz="1700" b="0">
                            <a:latin typeface="Microsoft YaHei UI"/>
                            <a:cs typeface="Microsoft YaHei UI"/>
                          </a:endParaRPr>
                        </a:p>
                      </a:txBody>
                      <a:tcPr marL="0" marR="0" marT="0" marB="0">
                        <a:lnL w="9525">
                          <a:solidFill>
                            <a:srgbClr val="000000"/>
                          </a:solidFill>
                          <a:prstDash val="solid"/>
                        </a:lnL>
                        <a:lnR w="19050">
                          <a:solidFill>
                            <a:srgbClr val="000000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848360">
                            <a:lnSpc>
                              <a:spcPts val="2030"/>
                            </a:lnSpc>
                          </a:pPr>
                          <a:r>
                            <a:rPr sz="1700" b="0" spc="10" dirty="0">
                              <a:latin typeface="Microsoft YaHei UI"/>
                              <a:cs typeface="Microsoft YaHei UI"/>
                            </a:rPr>
                            <a:t>语义规则</a:t>
                          </a:r>
                          <a:endParaRPr sz="1700" b="0" dirty="0">
                            <a:latin typeface="Microsoft YaHei UI"/>
                            <a:cs typeface="Microsoft YaHei UI"/>
                          </a:endParaRPr>
                        </a:p>
                      </a:txBody>
                      <a:tcPr marL="0" marR="0" marT="0" marB="0">
                        <a:lnL w="19050">
                          <a:solidFill>
                            <a:srgbClr val="000000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  <a:solidFill>
                          <a:srgbClr val="B5CEE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9097">
                    <a:tc>
                      <a:txBody>
                        <a:bodyPr/>
                        <a:lstStyle/>
                        <a:p>
                          <a:pPr marL="8255" algn="ctr">
                            <a:lnSpc>
                              <a:spcPts val="2400"/>
                            </a:lnSpc>
                          </a:pP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(1)</a:t>
                          </a: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>
                        <a:lnL w="9525">
                          <a:solidFill>
                            <a:srgbClr val="000000"/>
                          </a:solidFill>
                          <a:prstDash val="solid"/>
                        </a:lnL>
                        <a:lnR w="1905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blipFill>
                          <a:blip r:embed="rId2"/>
                          <a:stretch>
                            <a:fillRect l="-30303" t="-117021" r="-195960" b="-5787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>
                        <a:lnL w="19050">
                          <a:solidFill>
                            <a:srgbClr val="000000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blipFill>
                          <a:blip r:embed="rId2"/>
                          <a:stretch>
                            <a:fillRect l="-66839" t="-117021" r="-518" b="-5787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9097">
                    <a:tc>
                      <a:txBody>
                        <a:bodyPr/>
                        <a:lstStyle/>
                        <a:p>
                          <a:pPr marL="8255" algn="ctr">
                            <a:lnSpc>
                              <a:spcPts val="2400"/>
                            </a:lnSpc>
                          </a:pP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30810">
                            <a:lnSpc>
                              <a:spcPts val="2400"/>
                            </a:lnSpc>
                          </a:pPr>
                          <a:endParaRPr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66839" t="-212500" r="-518" b="-4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3460722"/>
                      </a:ext>
                    </a:extLst>
                  </a:tr>
                  <a:tr h="315044">
                    <a:tc>
                      <a:txBody>
                        <a:bodyPr/>
                        <a:lstStyle/>
                        <a:p>
                          <a:pPr marL="7620" algn="ctr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(2)</a:t>
                          </a: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>
                          <a:solidFill>
                            <a:srgbClr val="000000"/>
                          </a:solidFill>
                          <a:prstDash val="soli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24977" marB="0">
                        <a:lnL w="9525">
                          <a:solidFill>
                            <a:srgbClr val="000000"/>
                          </a:solidFill>
                          <a:prstDash val="solid"/>
                        </a:lnL>
                        <a:lnR w="19050">
                          <a:solidFill>
                            <a:srgbClr val="000000"/>
                          </a:solidFill>
                          <a:prstDash val="solid"/>
                        </a:lnR>
                        <a:blipFill>
                          <a:blip r:embed="rId2"/>
                          <a:stretch>
                            <a:fillRect l="-30303" t="-288462" r="-195960" b="-3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24977" marB="0">
                        <a:lnL w="19050">
                          <a:solidFill>
                            <a:srgbClr val="000000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66839" t="-288462" r="-518" b="-3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044">
                    <a:tc>
                      <a:txBody>
                        <a:bodyPr/>
                        <a:lstStyle/>
                        <a:p>
                          <a:pPr marL="7620" algn="ctr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30810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endParaRPr sz="16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24977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66839" t="-396078" r="-518" b="-237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2784141"/>
                      </a:ext>
                    </a:extLst>
                  </a:tr>
                  <a:tr h="315055">
                    <a:tc>
                      <a:txBody>
                        <a:bodyPr/>
                        <a:lstStyle/>
                        <a:p>
                          <a:pPr marL="7620" algn="ctr">
                            <a:lnSpc>
                              <a:spcPct val="100000"/>
                            </a:lnSpc>
                            <a:spcBef>
                              <a:spcPts val="235"/>
                            </a:spcBef>
                          </a:pP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(3)</a:t>
                          </a: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5521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>
                          <a:solidFill>
                            <a:srgbClr val="000000"/>
                          </a:solidFill>
                          <a:prstDash val="soli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25521" marB="0">
                        <a:lnL w="9525">
                          <a:solidFill>
                            <a:srgbClr val="000000"/>
                          </a:solidFill>
                          <a:prstDash val="solid"/>
                        </a:lnL>
                        <a:lnR w="19050">
                          <a:solidFill>
                            <a:srgbClr val="000000"/>
                          </a:solidFill>
                          <a:prstDash val="solid"/>
                        </a:lnR>
                        <a:blipFill>
                          <a:blip r:embed="rId2"/>
                          <a:stretch>
                            <a:fillRect l="-30303" t="-486538" r="-195960" b="-1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25521" marB="0">
                        <a:lnL w="19050">
                          <a:solidFill>
                            <a:srgbClr val="000000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66839" t="-486538" r="-518" b="-132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5638">
                    <a:tc>
                      <a:txBody>
                        <a:bodyPr/>
                        <a:lstStyle/>
                        <a:p>
                          <a:pPr marL="7620" algn="ctr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(4)</a:t>
                          </a: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>
                          <a:solidFill>
                            <a:srgbClr val="000000"/>
                          </a:solidFill>
                          <a:prstDash val="soli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30810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r>
                            <a:rPr lang="en-US" sz="1700" b="0" i="1" spc="-5" dirty="0">
                              <a:latin typeface="Times New Roman"/>
                              <a:cs typeface="Times New Roman"/>
                            </a:rPr>
                            <a:t>F</a:t>
                          </a:r>
                          <a:r>
                            <a:rPr sz="1700" b="0" i="1" spc="-2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700" b="0" spc="-5" dirty="0">
                              <a:latin typeface="Symbol"/>
                              <a:cs typeface="Symbol"/>
                            </a:rPr>
                            <a:t></a:t>
                          </a:r>
                          <a:r>
                            <a:rPr sz="1700" b="0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1" spc="-10" dirty="0">
                              <a:solidFill>
                                <a:srgbClr val="7030A0"/>
                              </a:solidFill>
                              <a:latin typeface="Times New Roman"/>
                              <a:cs typeface="Times New Roman"/>
                            </a:rPr>
                            <a:t>digit</a:t>
                          </a:r>
                          <a:endParaRPr sz="1700" b="1" dirty="0">
                            <a:solidFill>
                              <a:srgbClr val="7030A0"/>
                            </a:solidFill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9525">
                          <a:solidFill>
                            <a:srgbClr val="000000"/>
                          </a:solidFill>
                          <a:prstDash val="solid"/>
                        </a:lnL>
                        <a:lnR w="19050">
                          <a:solidFill>
                            <a:srgbClr val="000000"/>
                          </a:solidFill>
                          <a:prstDash val="soli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5410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r>
                            <a:rPr lang="en-US" sz="1700" b="0" i="1" spc="-100" dirty="0">
                              <a:latin typeface="Times New Roman"/>
                              <a:cs typeface="Times New Roman"/>
                            </a:rPr>
                            <a:t>F.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i="1" spc="-10" dirty="0" err="1">
                              <a:latin typeface="Times New Roman"/>
                              <a:cs typeface="Times New Roman"/>
                            </a:rPr>
                            <a:t>val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=</a:t>
                          </a:r>
                          <a:r>
                            <a:rPr sz="1700" b="0" spc="-2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1" spc="-10" dirty="0" err="1">
                              <a:solidFill>
                                <a:srgbClr val="7030A0"/>
                              </a:solidFill>
                              <a:latin typeface="Times New Roman"/>
                              <a:cs typeface="Times New Roman"/>
                            </a:rPr>
                            <a:t>digit</a:t>
                          </a:r>
                          <a:r>
                            <a:rPr sz="1700" b="0" i="1" spc="-5" dirty="0" err="1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lang="en-US" sz="1700" b="0" i="1" spc="-5" dirty="0" err="1">
                              <a:latin typeface="Times New Roman"/>
                              <a:cs typeface="Times New Roman"/>
                            </a:rPr>
                            <a:t>lexval</a:t>
                          </a:r>
                          <a:endParaRPr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19050">
                          <a:solidFill>
                            <a:srgbClr val="000000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5CEE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object 32">
            <a:extLst>
              <a:ext uri="{FF2B5EF4-FFF2-40B4-BE49-F238E27FC236}">
                <a16:creationId xmlns:a16="http://schemas.microsoft.com/office/drawing/2014/main" id="{A15DBE40-4F4B-3B52-3CAD-FE5019E7912C}"/>
              </a:ext>
            </a:extLst>
          </p:cNvPr>
          <p:cNvSpPr txBox="1"/>
          <p:nvPr/>
        </p:nvSpPr>
        <p:spPr>
          <a:xfrm>
            <a:off x="801551" y="3584463"/>
            <a:ext cx="1234933" cy="331137"/>
          </a:xfrm>
          <a:prstGeom prst="rect">
            <a:avLst/>
          </a:prstGeom>
        </p:spPr>
        <p:txBody>
          <a:bodyPr vert="horz" wrap="square" lIns="0" tIns="67331" rIns="0" bIns="0" rtlCol="0">
            <a:spAutoFit/>
          </a:bodyPr>
          <a:lstStyle/>
          <a:p>
            <a:pPr marL="10860">
              <a:spcBef>
                <a:spcPts val="530"/>
              </a:spcBef>
            </a:pPr>
            <a:r>
              <a:rPr sz="1710" b="1" dirty="0" err="1">
                <a:solidFill>
                  <a:srgbClr val="2D84F4"/>
                </a:solidFill>
                <a:latin typeface="Microsoft YaHei UI"/>
                <a:cs typeface="Microsoft YaHei UI"/>
              </a:rPr>
              <a:t>输入</a:t>
            </a:r>
            <a:r>
              <a:rPr sz="1710" spc="-4" dirty="0">
                <a:solidFill>
                  <a:srgbClr val="2D84F4"/>
                </a:solidFill>
                <a:latin typeface="SimSun"/>
                <a:cs typeface="SimSun"/>
              </a:rPr>
              <a:t>：</a:t>
            </a:r>
            <a:r>
              <a:rPr lang="en-US" sz="1710" spc="-4" dirty="0">
                <a:solidFill>
                  <a:srgbClr val="2D84F4"/>
                </a:solidFill>
                <a:latin typeface="SimSun"/>
                <a:cs typeface="SimSun"/>
              </a:rPr>
              <a:t> </a:t>
            </a:r>
            <a:r>
              <a:rPr lang="en-US" sz="1710" b="1" spc="-9" dirty="0">
                <a:latin typeface="Times New Roman"/>
                <a:cs typeface="Times New Roman"/>
              </a:rPr>
              <a:t>3 * 5</a:t>
            </a:r>
            <a:endParaRPr sz="1710" dirty="0">
              <a:latin typeface="Times New Roman"/>
              <a:cs typeface="Times New Roman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183CA9-2C4C-CB36-8941-8132BC12F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487" y="4040869"/>
            <a:ext cx="5113660" cy="2619806"/>
          </a:xfrm>
          <a:custGeom>
            <a:avLst/>
            <a:gdLst>
              <a:gd name="connsiteX0" fmla="*/ 0 w 5113660"/>
              <a:gd name="connsiteY0" fmla="*/ 0 h 2619806"/>
              <a:gd name="connsiteX1" fmla="*/ 639208 w 5113660"/>
              <a:gd name="connsiteY1" fmla="*/ 0 h 2619806"/>
              <a:gd name="connsiteX2" fmla="*/ 1329552 w 5113660"/>
              <a:gd name="connsiteY2" fmla="*/ 0 h 2619806"/>
              <a:gd name="connsiteX3" fmla="*/ 2071032 w 5113660"/>
              <a:gd name="connsiteY3" fmla="*/ 0 h 2619806"/>
              <a:gd name="connsiteX4" fmla="*/ 2761376 w 5113660"/>
              <a:gd name="connsiteY4" fmla="*/ 0 h 2619806"/>
              <a:gd name="connsiteX5" fmla="*/ 3247174 w 5113660"/>
              <a:gd name="connsiteY5" fmla="*/ 0 h 2619806"/>
              <a:gd name="connsiteX6" fmla="*/ 3886382 w 5113660"/>
              <a:gd name="connsiteY6" fmla="*/ 0 h 2619806"/>
              <a:gd name="connsiteX7" fmla="*/ 5113660 w 5113660"/>
              <a:gd name="connsiteY7" fmla="*/ 0 h 2619806"/>
              <a:gd name="connsiteX8" fmla="*/ 5113660 w 5113660"/>
              <a:gd name="connsiteY8" fmla="*/ 681150 h 2619806"/>
              <a:gd name="connsiteX9" fmla="*/ 5113660 w 5113660"/>
              <a:gd name="connsiteY9" fmla="*/ 1336101 h 2619806"/>
              <a:gd name="connsiteX10" fmla="*/ 5113660 w 5113660"/>
              <a:gd name="connsiteY10" fmla="*/ 1912458 h 2619806"/>
              <a:gd name="connsiteX11" fmla="*/ 5113660 w 5113660"/>
              <a:gd name="connsiteY11" fmla="*/ 2619806 h 2619806"/>
              <a:gd name="connsiteX12" fmla="*/ 4576726 w 5113660"/>
              <a:gd name="connsiteY12" fmla="*/ 2619806 h 2619806"/>
              <a:gd name="connsiteX13" fmla="*/ 4090928 w 5113660"/>
              <a:gd name="connsiteY13" fmla="*/ 2619806 h 2619806"/>
              <a:gd name="connsiteX14" fmla="*/ 3553994 w 5113660"/>
              <a:gd name="connsiteY14" fmla="*/ 2619806 h 2619806"/>
              <a:gd name="connsiteX15" fmla="*/ 2965923 w 5113660"/>
              <a:gd name="connsiteY15" fmla="*/ 2619806 h 2619806"/>
              <a:gd name="connsiteX16" fmla="*/ 2224442 w 5113660"/>
              <a:gd name="connsiteY16" fmla="*/ 2619806 h 2619806"/>
              <a:gd name="connsiteX17" fmla="*/ 1534098 w 5113660"/>
              <a:gd name="connsiteY17" fmla="*/ 2619806 h 2619806"/>
              <a:gd name="connsiteX18" fmla="*/ 1048300 w 5113660"/>
              <a:gd name="connsiteY18" fmla="*/ 2619806 h 2619806"/>
              <a:gd name="connsiteX19" fmla="*/ 562503 w 5113660"/>
              <a:gd name="connsiteY19" fmla="*/ 2619806 h 2619806"/>
              <a:gd name="connsiteX20" fmla="*/ 0 w 5113660"/>
              <a:gd name="connsiteY20" fmla="*/ 2619806 h 2619806"/>
              <a:gd name="connsiteX21" fmla="*/ 0 w 5113660"/>
              <a:gd name="connsiteY21" fmla="*/ 2043449 h 2619806"/>
              <a:gd name="connsiteX22" fmla="*/ 0 w 5113660"/>
              <a:gd name="connsiteY22" fmla="*/ 1440893 h 2619806"/>
              <a:gd name="connsiteX23" fmla="*/ 0 w 5113660"/>
              <a:gd name="connsiteY23" fmla="*/ 864536 h 2619806"/>
              <a:gd name="connsiteX24" fmla="*/ 0 w 5113660"/>
              <a:gd name="connsiteY24" fmla="*/ 0 h 2619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113660" h="2619806" fill="none" extrusionOk="0">
                <a:moveTo>
                  <a:pt x="0" y="0"/>
                </a:moveTo>
                <a:cubicBezTo>
                  <a:pt x="317140" y="-26977"/>
                  <a:pt x="432000" y="12132"/>
                  <a:pt x="639208" y="0"/>
                </a:cubicBezTo>
                <a:cubicBezTo>
                  <a:pt x="846416" y="-12132"/>
                  <a:pt x="1160264" y="14036"/>
                  <a:pt x="1329552" y="0"/>
                </a:cubicBezTo>
                <a:cubicBezTo>
                  <a:pt x="1498840" y="-14036"/>
                  <a:pt x="1829606" y="28408"/>
                  <a:pt x="2071032" y="0"/>
                </a:cubicBezTo>
                <a:cubicBezTo>
                  <a:pt x="2312458" y="-28408"/>
                  <a:pt x="2471262" y="7214"/>
                  <a:pt x="2761376" y="0"/>
                </a:cubicBezTo>
                <a:cubicBezTo>
                  <a:pt x="3051490" y="-7214"/>
                  <a:pt x="3026113" y="23056"/>
                  <a:pt x="3247174" y="0"/>
                </a:cubicBezTo>
                <a:cubicBezTo>
                  <a:pt x="3468235" y="-23056"/>
                  <a:pt x="3568402" y="15528"/>
                  <a:pt x="3886382" y="0"/>
                </a:cubicBezTo>
                <a:cubicBezTo>
                  <a:pt x="4204362" y="-15528"/>
                  <a:pt x="4699720" y="-14423"/>
                  <a:pt x="5113660" y="0"/>
                </a:cubicBezTo>
                <a:cubicBezTo>
                  <a:pt x="5144321" y="263687"/>
                  <a:pt x="5082607" y="486581"/>
                  <a:pt x="5113660" y="681150"/>
                </a:cubicBezTo>
                <a:cubicBezTo>
                  <a:pt x="5144714" y="875719"/>
                  <a:pt x="5122697" y="1044214"/>
                  <a:pt x="5113660" y="1336101"/>
                </a:cubicBezTo>
                <a:cubicBezTo>
                  <a:pt x="5104623" y="1627988"/>
                  <a:pt x="5105498" y="1676567"/>
                  <a:pt x="5113660" y="1912458"/>
                </a:cubicBezTo>
                <a:cubicBezTo>
                  <a:pt x="5121822" y="2148349"/>
                  <a:pt x="5132068" y="2351728"/>
                  <a:pt x="5113660" y="2619806"/>
                </a:cubicBezTo>
                <a:cubicBezTo>
                  <a:pt x="4933502" y="2621561"/>
                  <a:pt x="4721493" y="2624883"/>
                  <a:pt x="4576726" y="2619806"/>
                </a:cubicBezTo>
                <a:cubicBezTo>
                  <a:pt x="4431959" y="2614729"/>
                  <a:pt x="4273268" y="2598826"/>
                  <a:pt x="4090928" y="2619806"/>
                </a:cubicBezTo>
                <a:cubicBezTo>
                  <a:pt x="3908588" y="2640786"/>
                  <a:pt x="3809694" y="2619060"/>
                  <a:pt x="3553994" y="2619806"/>
                </a:cubicBezTo>
                <a:cubicBezTo>
                  <a:pt x="3298294" y="2620552"/>
                  <a:pt x="3086281" y="2633175"/>
                  <a:pt x="2965923" y="2619806"/>
                </a:cubicBezTo>
                <a:cubicBezTo>
                  <a:pt x="2845565" y="2606437"/>
                  <a:pt x="2428381" y="2585501"/>
                  <a:pt x="2224442" y="2619806"/>
                </a:cubicBezTo>
                <a:cubicBezTo>
                  <a:pt x="2020503" y="2654111"/>
                  <a:pt x="1687520" y="2636584"/>
                  <a:pt x="1534098" y="2619806"/>
                </a:cubicBezTo>
                <a:cubicBezTo>
                  <a:pt x="1380676" y="2603028"/>
                  <a:pt x="1228832" y="2605334"/>
                  <a:pt x="1048300" y="2619806"/>
                </a:cubicBezTo>
                <a:cubicBezTo>
                  <a:pt x="867768" y="2634278"/>
                  <a:pt x="678729" y="2613303"/>
                  <a:pt x="562503" y="2619806"/>
                </a:cubicBezTo>
                <a:cubicBezTo>
                  <a:pt x="446277" y="2626309"/>
                  <a:pt x="148818" y="2632323"/>
                  <a:pt x="0" y="2619806"/>
                </a:cubicBezTo>
                <a:cubicBezTo>
                  <a:pt x="-22851" y="2390948"/>
                  <a:pt x="-20966" y="2281555"/>
                  <a:pt x="0" y="2043449"/>
                </a:cubicBezTo>
                <a:cubicBezTo>
                  <a:pt x="20966" y="1805343"/>
                  <a:pt x="-26763" y="1709754"/>
                  <a:pt x="0" y="1440893"/>
                </a:cubicBezTo>
                <a:cubicBezTo>
                  <a:pt x="26763" y="1172032"/>
                  <a:pt x="-9091" y="1084261"/>
                  <a:pt x="0" y="864536"/>
                </a:cubicBezTo>
                <a:cubicBezTo>
                  <a:pt x="9091" y="644811"/>
                  <a:pt x="-5482" y="215651"/>
                  <a:pt x="0" y="0"/>
                </a:cubicBezTo>
                <a:close/>
              </a:path>
              <a:path w="5113660" h="2619806" stroke="0" extrusionOk="0">
                <a:moveTo>
                  <a:pt x="0" y="0"/>
                </a:moveTo>
                <a:cubicBezTo>
                  <a:pt x="207283" y="127"/>
                  <a:pt x="372765" y="22034"/>
                  <a:pt x="485798" y="0"/>
                </a:cubicBezTo>
                <a:cubicBezTo>
                  <a:pt x="598831" y="-22034"/>
                  <a:pt x="834881" y="4419"/>
                  <a:pt x="1022732" y="0"/>
                </a:cubicBezTo>
                <a:cubicBezTo>
                  <a:pt x="1210583" y="-4419"/>
                  <a:pt x="1372606" y="-13689"/>
                  <a:pt x="1713076" y="0"/>
                </a:cubicBezTo>
                <a:cubicBezTo>
                  <a:pt x="2053546" y="13689"/>
                  <a:pt x="2196077" y="-25054"/>
                  <a:pt x="2454557" y="0"/>
                </a:cubicBezTo>
                <a:cubicBezTo>
                  <a:pt x="2713037" y="25054"/>
                  <a:pt x="2820200" y="3537"/>
                  <a:pt x="2940355" y="0"/>
                </a:cubicBezTo>
                <a:cubicBezTo>
                  <a:pt x="3060510" y="-3537"/>
                  <a:pt x="3339008" y="22268"/>
                  <a:pt x="3477289" y="0"/>
                </a:cubicBezTo>
                <a:cubicBezTo>
                  <a:pt x="3615570" y="-22268"/>
                  <a:pt x="3936454" y="30475"/>
                  <a:pt x="4116496" y="0"/>
                </a:cubicBezTo>
                <a:cubicBezTo>
                  <a:pt x="4296538" y="-30475"/>
                  <a:pt x="4770981" y="13269"/>
                  <a:pt x="5113660" y="0"/>
                </a:cubicBezTo>
                <a:cubicBezTo>
                  <a:pt x="5142239" y="181848"/>
                  <a:pt x="5116776" y="400846"/>
                  <a:pt x="5113660" y="576357"/>
                </a:cubicBezTo>
                <a:cubicBezTo>
                  <a:pt x="5110544" y="751868"/>
                  <a:pt x="5110421" y="918337"/>
                  <a:pt x="5113660" y="1205111"/>
                </a:cubicBezTo>
                <a:cubicBezTo>
                  <a:pt x="5116899" y="1491885"/>
                  <a:pt x="5146320" y="1762262"/>
                  <a:pt x="5113660" y="1912458"/>
                </a:cubicBezTo>
                <a:cubicBezTo>
                  <a:pt x="5081000" y="2062654"/>
                  <a:pt x="5109011" y="2271247"/>
                  <a:pt x="5113660" y="2619806"/>
                </a:cubicBezTo>
                <a:cubicBezTo>
                  <a:pt x="4878923" y="2637445"/>
                  <a:pt x="4843857" y="2627464"/>
                  <a:pt x="4627862" y="2619806"/>
                </a:cubicBezTo>
                <a:cubicBezTo>
                  <a:pt x="4411867" y="2612148"/>
                  <a:pt x="4274600" y="2629049"/>
                  <a:pt x="4039791" y="2619806"/>
                </a:cubicBezTo>
                <a:cubicBezTo>
                  <a:pt x="3804982" y="2610563"/>
                  <a:pt x="3531467" y="2600952"/>
                  <a:pt x="3298311" y="2619806"/>
                </a:cubicBezTo>
                <a:cubicBezTo>
                  <a:pt x="3065155" y="2638660"/>
                  <a:pt x="3032748" y="2636039"/>
                  <a:pt x="2812513" y="2619806"/>
                </a:cubicBezTo>
                <a:cubicBezTo>
                  <a:pt x="2592278" y="2603573"/>
                  <a:pt x="2506103" y="2626999"/>
                  <a:pt x="2275579" y="2619806"/>
                </a:cubicBezTo>
                <a:cubicBezTo>
                  <a:pt x="2045055" y="2612613"/>
                  <a:pt x="1944965" y="2610925"/>
                  <a:pt x="1789781" y="2619806"/>
                </a:cubicBezTo>
                <a:cubicBezTo>
                  <a:pt x="1634597" y="2628687"/>
                  <a:pt x="1361022" y="2618687"/>
                  <a:pt x="1150574" y="2619806"/>
                </a:cubicBezTo>
                <a:cubicBezTo>
                  <a:pt x="940126" y="2620925"/>
                  <a:pt x="357494" y="2616459"/>
                  <a:pt x="0" y="2619806"/>
                </a:cubicBezTo>
                <a:cubicBezTo>
                  <a:pt x="18966" y="2441269"/>
                  <a:pt x="-13200" y="2061219"/>
                  <a:pt x="0" y="1912458"/>
                </a:cubicBezTo>
                <a:cubicBezTo>
                  <a:pt x="13200" y="1763697"/>
                  <a:pt x="-19542" y="1505945"/>
                  <a:pt x="0" y="1309903"/>
                </a:cubicBezTo>
                <a:cubicBezTo>
                  <a:pt x="19542" y="1113862"/>
                  <a:pt x="28972" y="762172"/>
                  <a:pt x="0" y="602555"/>
                </a:cubicBezTo>
                <a:cubicBezTo>
                  <a:pt x="-28972" y="442938"/>
                  <a:pt x="-25992" y="121786"/>
                  <a:pt x="0" y="0"/>
                </a:cubicBezTo>
                <a:close/>
              </a:path>
            </a:pathLst>
          </a:custGeom>
          <a:ln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32076715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B2FE3ED-CEA9-0C42-38CD-5746D27483B9}"/>
              </a:ext>
            </a:extLst>
          </p:cNvPr>
          <p:cNvSpPr/>
          <p:nvPr/>
        </p:nvSpPr>
        <p:spPr>
          <a:xfrm>
            <a:off x="1419017" y="3638218"/>
            <a:ext cx="760668" cy="26580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4" name="object 54">
            <a:extLst>
              <a:ext uri="{FF2B5EF4-FFF2-40B4-BE49-F238E27FC236}">
                <a16:creationId xmlns:a16="http://schemas.microsoft.com/office/drawing/2014/main" id="{EA975326-A743-502E-D698-44F8087E527E}"/>
              </a:ext>
            </a:extLst>
          </p:cNvPr>
          <p:cNvSpPr txBox="1"/>
          <p:nvPr/>
        </p:nvSpPr>
        <p:spPr>
          <a:xfrm>
            <a:off x="801551" y="1544847"/>
            <a:ext cx="672225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b="1" spc="-9" dirty="0">
                <a:solidFill>
                  <a:srgbClr val="0070C0"/>
                </a:solidFill>
                <a:latin typeface="Times New Roman"/>
                <a:cs typeface="Times New Roman"/>
              </a:rPr>
              <a:t>SDD</a:t>
            </a:r>
            <a:r>
              <a:rPr sz="1710" spc="-4" dirty="0">
                <a:solidFill>
                  <a:srgbClr val="0070C0"/>
                </a:solidFill>
                <a:latin typeface="SimSun"/>
                <a:cs typeface="SimSun"/>
              </a:rPr>
              <a:t>：</a:t>
            </a:r>
            <a:endParaRPr sz="1710" dirty="0">
              <a:solidFill>
                <a:srgbClr val="0070C0"/>
              </a:solidFill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341687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856427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kern="0" spc="-5" dirty="0">
                <a:solidFill>
                  <a:schemeClr val="bg1"/>
                </a:solidFill>
              </a:rPr>
              <a:t>SDD</a:t>
            </a:r>
            <a:r>
              <a:rPr lang="zh-CN" altLang="en-US" kern="0" spc="-5" dirty="0">
                <a:solidFill>
                  <a:schemeClr val="bg1"/>
                </a:solidFill>
              </a:rPr>
              <a:t>的副作用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43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16</a:t>
            </a:fld>
            <a:endParaRPr lang="en-US" altLang="zh-CN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6B60E33-4398-090A-723D-DAD19C539359}"/>
              </a:ext>
            </a:extLst>
          </p:cNvPr>
          <p:cNvSpPr txBox="1"/>
          <p:nvPr/>
        </p:nvSpPr>
        <p:spPr>
          <a:xfrm>
            <a:off x="4940480" y="4967298"/>
            <a:ext cx="1259743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digit</a:t>
            </a:r>
            <a:r>
              <a:rPr sz="1710" b="1" i="1" spc="-4" dirty="0">
                <a:latin typeface="Times New Roman"/>
                <a:cs typeface="Times New Roman"/>
              </a:rPr>
              <a:t>.lexval</a:t>
            </a:r>
            <a:r>
              <a:rPr sz="1710" b="1" spc="-4" dirty="0">
                <a:latin typeface="Times New Roman"/>
                <a:cs typeface="Times New Roman"/>
              </a:rPr>
              <a:t>=3</a:t>
            </a:r>
            <a:endParaRPr sz="1710">
              <a:latin typeface="Times New Roman"/>
              <a:cs typeface="Times New Roman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4F6CAE4D-E077-7461-5817-934BC855AED9}"/>
              </a:ext>
            </a:extLst>
          </p:cNvPr>
          <p:cNvSpPr txBox="1"/>
          <p:nvPr/>
        </p:nvSpPr>
        <p:spPr>
          <a:xfrm>
            <a:off x="4958725" y="4356105"/>
            <a:ext cx="691230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b="1" i="1" spc="-227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710" b="1" i="1" spc="-4" dirty="0">
                <a:latin typeface="Times New Roman"/>
                <a:cs typeface="Times New Roman"/>
              </a:rPr>
              <a:t>.val</a:t>
            </a:r>
            <a:r>
              <a:rPr sz="1710" b="1" spc="-4" dirty="0">
                <a:latin typeface="Times New Roman"/>
                <a:cs typeface="Times New Roman"/>
              </a:rPr>
              <a:t>=3</a:t>
            </a:r>
            <a:endParaRPr sz="1710">
              <a:latin typeface="Times New Roman"/>
              <a:cs typeface="Times New Roman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1AEFED18-1AD7-AD01-5C7D-785834E4DB81}"/>
              </a:ext>
            </a:extLst>
          </p:cNvPr>
          <p:cNvSpPr/>
          <p:nvPr/>
        </p:nvSpPr>
        <p:spPr>
          <a:xfrm>
            <a:off x="5316236" y="4736418"/>
            <a:ext cx="21720" cy="244347"/>
          </a:xfrm>
          <a:custGeom>
            <a:avLst/>
            <a:gdLst/>
            <a:ahLst/>
            <a:cxnLst/>
            <a:rect l="l" t="t" r="r" b="b"/>
            <a:pathLst>
              <a:path w="25400" h="285750">
                <a:moveTo>
                  <a:pt x="25146" y="285750"/>
                </a:moveTo>
                <a:lnTo>
                  <a:pt x="25146" y="0"/>
                </a:lnTo>
                <a:lnTo>
                  <a:pt x="0" y="0"/>
                </a:lnTo>
                <a:lnTo>
                  <a:pt x="0" y="285750"/>
                </a:lnTo>
                <a:lnTo>
                  <a:pt x="25146" y="285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F0D8535C-283B-9816-82A8-2C92B54D195F}"/>
              </a:ext>
            </a:extLst>
          </p:cNvPr>
          <p:cNvSpPr/>
          <p:nvPr/>
        </p:nvSpPr>
        <p:spPr>
          <a:xfrm>
            <a:off x="5316236" y="4043776"/>
            <a:ext cx="21720" cy="293216"/>
          </a:xfrm>
          <a:custGeom>
            <a:avLst/>
            <a:gdLst/>
            <a:ahLst/>
            <a:cxnLst/>
            <a:rect l="l" t="t" r="r" b="b"/>
            <a:pathLst>
              <a:path w="25400" h="342900">
                <a:moveTo>
                  <a:pt x="25146" y="342900"/>
                </a:moveTo>
                <a:lnTo>
                  <a:pt x="25146" y="0"/>
                </a:lnTo>
                <a:lnTo>
                  <a:pt x="0" y="0"/>
                </a:lnTo>
                <a:lnTo>
                  <a:pt x="0" y="342900"/>
                </a:lnTo>
                <a:lnTo>
                  <a:pt x="25146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7B814E4E-4D7C-B173-FB7B-273386889BCB}"/>
              </a:ext>
            </a:extLst>
          </p:cNvPr>
          <p:cNvSpPr txBox="1"/>
          <p:nvPr/>
        </p:nvSpPr>
        <p:spPr>
          <a:xfrm>
            <a:off x="4937222" y="3684315"/>
            <a:ext cx="686343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b="1" i="1" spc="-167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710" b="1" i="1" spc="-4" dirty="0">
                <a:latin typeface="Times New Roman"/>
                <a:cs typeface="Times New Roman"/>
              </a:rPr>
              <a:t>.val</a:t>
            </a:r>
            <a:r>
              <a:rPr sz="1710" b="1" spc="-4" dirty="0">
                <a:latin typeface="Times New Roman"/>
                <a:cs typeface="Times New Roman"/>
              </a:rPr>
              <a:t>=3</a:t>
            </a:r>
            <a:endParaRPr sz="1710">
              <a:latin typeface="Times New Roman"/>
              <a:cs typeface="Times New Roman"/>
            </a:endParaRPr>
          </a:p>
        </p:txBody>
      </p:sp>
      <p:grpSp>
        <p:nvGrpSpPr>
          <p:cNvPr id="13" name="object 8">
            <a:extLst>
              <a:ext uri="{FF2B5EF4-FFF2-40B4-BE49-F238E27FC236}">
                <a16:creationId xmlns:a16="http://schemas.microsoft.com/office/drawing/2014/main" id="{742B6647-770E-E0D9-41AE-82FBDFE10748}"/>
              </a:ext>
            </a:extLst>
          </p:cNvPr>
          <p:cNvGrpSpPr/>
          <p:nvPr/>
        </p:nvGrpSpPr>
        <p:grpSpPr>
          <a:xfrm>
            <a:off x="6470205" y="4043775"/>
            <a:ext cx="183531" cy="342086"/>
            <a:chOff x="7566545" y="4500371"/>
            <a:chExt cx="214629" cy="400050"/>
          </a:xfrm>
        </p:grpSpPr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E66D36B2-D66B-E1D2-DB7C-83831C1B682A}"/>
                </a:ext>
              </a:extLst>
            </p:cNvPr>
            <p:cNvSpPr/>
            <p:nvPr/>
          </p:nvSpPr>
          <p:spPr>
            <a:xfrm>
              <a:off x="7566545" y="4500371"/>
              <a:ext cx="25400" cy="400050"/>
            </a:xfrm>
            <a:custGeom>
              <a:avLst/>
              <a:gdLst/>
              <a:ahLst/>
              <a:cxnLst/>
              <a:rect l="l" t="t" r="r" b="b"/>
              <a:pathLst>
                <a:path w="25400" h="400050">
                  <a:moveTo>
                    <a:pt x="25146" y="400050"/>
                  </a:moveTo>
                  <a:lnTo>
                    <a:pt x="25146" y="0"/>
                  </a:lnTo>
                  <a:lnTo>
                    <a:pt x="0" y="0"/>
                  </a:lnTo>
                  <a:lnTo>
                    <a:pt x="0" y="400050"/>
                  </a:lnTo>
                  <a:lnTo>
                    <a:pt x="25146" y="400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F9DD660D-1EEC-84E3-2902-D1777DEC8CA8}"/>
                </a:ext>
              </a:extLst>
            </p:cNvPr>
            <p:cNvSpPr/>
            <p:nvPr/>
          </p:nvSpPr>
          <p:spPr>
            <a:xfrm>
              <a:off x="7590167" y="4500371"/>
              <a:ext cx="190500" cy="342900"/>
            </a:xfrm>
            <a:custGeom>
              <a:avLst/>
              <a:gdLst/>
              <a:ahLst/>
              <a:cxnLst/>
              <a:rect l="l" t="t" r="r" b="b"/>
              <a:pathLst>
                <a:path w="190500" h="342900">
                  <a:moveTo>
                    <a:pt x="190500" y="190500"/>
                  </a:moveTo>
                  <a:lnTo>
                    <a:pt x="95250" y="0"/>
                  </a:lnTo>
                  <a:lnTo>
                    <a:pt x="0" y="190500"/>
                  </a:lnTo>
                  <a:lnTo>
                    <a:pt x="95250" y="114300"/>
                  </a:lnTo>
                  <a:lnTo>
                    <a:pt x="190500" y="190500"/>
                  </a:lnTo>
                  <a:close/>
                </a:path>
                <a:path w="190500" h="342900">
                  <a:moveTo>
                    <a:pt x="114300" y="342900"/>
                  </a:moveTo>
                  <a:lnTo>
                    <a:pt x="114300" y="190500"/>
                  </a:lnTo>
                  <a:lnTo>
                    <a:pt x="76200" y="190500"/>
                  </a:lnTo>
                  <a:lnTo>
                    <a:pt x="76200" y="342900"/>
                  </a:lnTo>
                  <a:lnTo>
                    <a:pt x="114300" y="342900"/>
                  </a:lnTo>
                  <a:close/>
                </a:path>
              </a:pathLst>
            </a:custGeom>
            <a:solidFill>
              <a:srgbClr val="2D83F4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6" name="object 11">
            <a:extLst>
              <a:ext uri="{FF2B5EF4-FFF2-40B4-BE49-F238E27FC236}">
                <a16:creationId xmlns:a16="http://schemas.microsoft.com/office/drawing/2014/main" id="{1666AE1C-5028-3173-7B1A-0783FEFB87B3}"/>
              </a:ext>
            </a:extLst>
          </p:cNvPr>
          <p:cNvSpPr txBox="1"/>
          <p:nvPr/>
        </p:nvSpPr>
        <p:spPr>
          <a:xfrm>
            <a:off x="5485862" y="2951274"/>
            <a:ext cx="795485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b="1" i="1" spc="-167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710" b="1" i="1" spc="-4" dirty="0">
                <a:latin typeface="Times New Roman"/>
                <a:cs typeface="Times New Roman"/>
              </a:rPr>
              <a:t>.val</a:t>
            </a:r>
            <a:r>
              <a:rPr sz="1710" b="1" spc="-4" dirty="0">
                <a:latin typeface="Times New Roman"/>
                <a:cs typeface="Times New Roman"/>
              </a:rPr>
              <a:t>=15</a:t>
            </a:r>
            <a:endParaRPr sz="1710">
              <a:latin typeface="Times New Roman"/>
              <a:cs typeface="Times New Roman"/>
            </a:endParaRPr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B30C2AA2-5F24-992F-3D97-0472DBC4C21C}"/>
              </a:ext>
            </a:extLst>
          </p:cNvPr>
          <p:cNvSpPr/>
          <p:nvPr/>
        </p:nvSpPr>
        <p:spPr>
          <a:xfrm>
            <a:off x="5233484" y="3335507"/>
            <a:ext cx="1253228" cy="406159"/>
          </a:xfrm>
          <a:custGeom>
            <a:avLst/>
            <a:gdLst/>
            <a:ahLst/>
            <a:cxnLst/>
            <a:rect l="l" t="t" r="r" b="b"/>
            <a:pathLst>
              <a:path w="1465579" h="474979">
                <a:moveTo>
                  <a:pt x="1465326" y="384048"/>
                </a:moveTo>
                <a:lnTo>
                  <a:pt x="763524" y="6096"/>
                </a:lnTo>
                <a:lnTo>
                  <a:pt x="757199" y="17526"/>
                </a:lnTo>
                <a:lnTo>
                  <a:pt x="753198" y="17526"/>
                </a:lnTo>
                <a:lnTo>
                  <a:pt x="742950" y="0"/>
                </a:lnTo>
                <a:lnTo>
                  <a:pt x="0" y="429006"/>
                </a:lnTo>
                <a:lnTo>
                  <a:pt x="12954" y="450342"/>
                </a:lnTo>
                <a:lnTo>
                  <a:pt x="744474" y="28702"/>
                </a:lnTo>
                <a:lnTo>
                  <a:pt x="744474" y="474726"/>
                </a:lnTo>
                <a:lnTo>
                  <a:pt x="769620" y="474726"/>
                </a:lnTo>
                <a:lnTo>
                  <a:pt x="769620" y="38049"/>
                </a:lnTo>
                <a:lnTo>
                  <a:pt x="1453134" y="406146"/>
                </a:lnTo>
                <a:lnTo>
                  <a:pt x="1465326" y="384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113DA911-55C2-8547-D8A5-C28A29A5DA5B}"/>
              </a:ext>
            </a:extLst>
          </p:cNvPr>
          <p:cNvSpPr txBox="1"/>
          <p:nvPr/>
        </p:nvSpPr>
        <p:spPr>
          <a:xfrm>
            <a:off x="5813396" y="3684315"/>
            <a:ext cx="2320209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32579">
              <a:spcBef>
                <a:spcPts val="81"/>
              </a:spcBef>
              <a:tabLst>
                <a:tab pos="257920" algn="l"/>
                <a:tab pos="1049597" algn="l"/>
              </a:tabLst>
            </a:pPr>
            <a:r>
              <a:rPr sz="2565" b="1" spc="-6" baseline="-12500" dirty="0">
                <a:solidFill>
                  <a:srgbClr val="FF0000"/>
                </a:solidFill>
                <a:latin typeface="Times New Roman"/>
                <a:cs typeface="Times New Roman"/>
              </a:rPr>
              <a:t>*	</a:t>
            </a:r>
            <a:r>
              <a:rPr sz="1710" b="1" i="1" spc="-34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710" b="1" i="1" spc="-34" dirty="0">
                <a:latin typeface="Times New Roman"/>
                <a:cs typeface="Times New Roman"/>
              </a:rPr>
              <a:t>.val</a:t>
            </a:r>
            <a:r>
              <a:rPr sz="1710" b="1" spc="-34" dirty="0">
                <a:latin typeface="Times New Roman"/>
                <a:cs typeface="Times New Roman"/>
              </a:rPr>
              <a:t>=5	</a:t>
            </a:r>
            <a:r>
              <a:rPr sz="171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digit</a:t>
            </a:r>
            <a:r>
              <a:rPr sz="1710" b="1" i="1" spc="-4" dirty="0">
                <a:latin typeface="Times New Roman"/>
                <a:cs typeface="Times New Roman"/>
              </a:rPr>
              <a:t>.lexval</a:t>
            </a:r>
            <a:r>
              <a:rPr sz="1710" b="1" spc="-4" dirty="0">
                <a:latin typeface="Times New Roman"/>
                <a:cs typeface="Times New Roman"/>
              </a:rPr>
              <a:t>=4</a:t>
            </a:r>
            <a:endParaRPr sz="1710">
              <a:latin typeface="Times New Roman"/>
              <a:cs typeface="Times New Roman"/>
            </a:endParaRPr>
          </a:p>
        </p:txBody>
      </p:sp>
      <p:grpSp>
        <p:nvGrpSpPr>
          <p:cNvPr id="19" name="object 14">
            <a:extLst>
              <a:ext uri="{FF2B5EF4-FFF2-40B4-BE49-F238E27FC236}">
                <a16:creationId xmlns:a16="http://schemas.microsoft.com/office/drawing/2014/main" id="{A3D1D862-918E-6C65-02EE-6E239AB7F11A}"/>
              </a:ext>
            </a:extLst>
          </p:cNvPr>
          <p:cNvGrpSpPr/>
          <p:nvPr/>
        </p:nvGrpSpPr>
        <p:grpSpPr>
          <a:xfrm>
            <a:off x="5897457" y="2686511"/>
            <a:ext cx="188419" cy="244347"/>
            <a:chOff x="6896748" y="2913126"/>
            <a:chExt cx="220345" cy="285750"/>
          </a:xfrm>
        </p:grpSpPr>
        <p:sp>
          <p:nvSpPr>
            <p:cNvPr id="20" name="object 15">
              <a:extLst>
                <a:ext uri="{FF2B5EF4-FFF2-40B4-BE49-F238E27FC236}">
                  <a16:creationId xmlns:a16="http://schemas.microsoft.com/office/drawing/2014/main" id="{E6BCA427-4613-5E8F-97E7-CFE39A2457E3}"/>
                </a:ext>
              </a:extLst>
            </p:cNvPr>
            <p:cNvSpPr/>
            <p:nvPr/>
          </p:nvSpPr>
          <p:spPr>
            <a:xfrm>
              <a:off x="6896748" y="2913126"/>
              <a:ext cx="25400" cy="285750"/>
            </a:xfrm>
            <a:custGeom>
              <a:avLst/>
              <a:gdLst/>
              <a:ahLst/>
              <a:cxnLst/>
              <a:rect l="l" t="t" r="r" b="b"/>
              <a:pathLst>
                <a:path w="25400" h="285750">
                  <a:moveTo>
                    <a:pt x="25146" y="285749"/>
                  </a:moveTo>
                  <a:lnTo>
                    <a:pt x="25146" y="0"/>
                  </a:lnTo>
                  <a:lnTo>
                    <a:pt x="0" y="0"/>
                  </a:lnTo>
                  <a:lnTo>
                    <a:pt x="0" y="285749"/>
                  </a:lnTo>
                  <a:lnTo>
                    <a:pt x="25146" y="285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B92E9534-1371-9A78-1F77-28EEF4517C9F}"/>
                </a:ext>
              </a:extLst>
            </p:cNvPr>
            <p:cNvSpPr/>
            <p:nvPr/>
          </p:nvSpPr>
          <p:spPr>
            <a:xfrm>
              <a:off x="6926466" y="2913126"/>
              <a:ext cx="190500" cy="285750"/>
            </a:xfrm>
            <a:custGeom>
              <a:avLst/>
              <a:gdLst/>
              <a:ahLst/>
              <a:cxnLst/>
              <a:rect l="l" t="t" r="r" b="b"/>
              <a:pathLst>
                <a:path w="190500" h="285750">
                  <a:moveTo>
                    <a:pt x="190500" y="190499"/>
                  </a:moveTo>
                  <a:lnTo>
                    <a:pt x="95250" y="0"/>
                  </a:lnTo>
                  <a:lnTo>
                    <a:pt x="0" y="190499"/>
                  </a:lnTo>
                  <a:lnTo>
                    <a:pt x="95250" y="114299"/>
                  </a:lnTo>
                  <a:lnTo>
                    <a:pt x="190500" y="190499"/>
                  </a:lnTo>
                  <a:close/>
                </a:path>
                <a:path w="190500" h="285750">
                  <a:moveTo>
                    <a:pt x="114300" y="285749"/>
                  </a:moveTo>
                  <a:lnTo>
                    <a:pt x="114300" y="133349"/>
                  </a:lnTo>
                  <a:lnTo>
                    <a:pt x="76200" y="133349"/>
                  </a:lnTo>
                  <a:lnTo>
                    <a:pt x="76200" y="285749"/>
                  </a:lnTo>
                  <a:lnTo>
                    <a:pt x="114300" y="285749"/>
                  </a:lnTo>
                  <a:close/>
                </a:path>
              </a:pathLst>
            </a:custGeom>
            <a:solidFill>
              <a:srgbClr val="2D83F4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31" name="object 17">
            <a:extLst>
              <a:ext uri="{FF2B5EF4-FFF2-40B4-BE49-F238E27FC236}">
                <a16:creationId xmlns:a16="http://schemas.microsoft.com/office/drawing/2014/main" id="{5AFC2F44-B65A-09DC-AA52-4462CAC56BB7}"/>
              </a:ext>
            </a:extLst>
          </p:cNvPr>
          <p:cNvGrpSpPr/>
          <p:nvPr/>
        </p:nvGrpSpPr>
        <p:grpSpPr>
          <a:xfrm>
            <a:off x="7485384" y="3350482"/>
            <a:ext cx="186790" cy="293216"/>
            <a:chOff x="8753741" y="3689603"/>
            <a:chExt cx="218440" cy="342900"/>
          </a:xfrm>
        </p:grpSpPr>
        <p:sp>
          <p:nvSpPr>
            <p:cNvPr id="32" name="object 18">
              <a:extLst>
                <a:ext uri="{FF2B5EF4-FFF2-40B4-BE49-F238E27FC236}">
                  <a16:creationId xmlns:a16="http://schemas.microsoft.com/office/drawing/2014/main" id="{8916BB0D-C083-B48D-C9FB-CE77B71A726F}"/>
                </a:ext>
              </a:extLst>
            </p:cNvPr>
            <p:cNvSpPr/>
            <p:nvPr/>
          </p:nvSpPr>
          <p:spPr>
            <a:xfrm>
              <a:off x="8753741" y="3689603"/>
              <a:ext cx="26034" cy="342900"/>
            </a:xfrm>
            <a:custGeom>
              <a:avLst/>
              <a:gdLst/>
              <a:ahLst/>
              <a:cxnLst/>
              <a:rect l="l" t="t" r="r" b="b"/>
              <a:pathLst>
                <a:path w="26034" h="342900">
                  <a:moveTo>
                    <a:pt x="25907" y="342900"/>
                  </a:moveTo>
                  <a:lnTo>
                    <a:pt x="25907" y="0"/>
                  </a:lnTo>
                  <a:lnTo>
                    <a:pt x="0" y="0"/>
                  </a:lnTo>
                  <a:lnTo>
                    <a:pt x="0" y="342900"/>
                  </a:lnTo>
                  <a:lnTo>
                    <a:pt x="25907" y="342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3" name="object 19">
              <a:extLst>
                <a:ext uri="{FF2B5EF4-FFF2-40B4-BE49-F238E27FC236}">
                  <a16:creationId xmlns:a16="http://schemas.microsoft.com/office/drawing/2014/main" id="{8C8C5718-C48A-122B-6B84-8DFE761FBDDC}"/>
                </a:ext>
              </a:extLst>
            </p:cNvPr>
            <p:cNvSpPr/>
            <p:nvPr/>
          </p:nvSpPr>
          <p:spPr>
            <a:xfrm>
              <a:off x="8781173" y="3743705"/>
              <a:ext cx="190500" cy="285750"/>
            </a:xfrm>
            <a:custGeom>
              <a:avLst/>
              <a:gdLst/>
              <a:ahLst/>
              <a:cxnLst/>
              <a:rect l="l" t="t" r="r" b="b"/>
              <a:pathLst>
                <a:path w="190500" h="285750">
                  <a:moveTo>
                    <a:pt x="190500" y="190500"/>
                  </a:moveTo>
                  <a:lnTo>
                    <a:pt x="95250" y="0"/>
                  </a:lnTo>
                  <a:lnTo>
                    <a:pt x="0" y="190500"/>
                  </a:lnTo>
                  <a:lnTo>
                    <a:pt x="95250" y="114300"/>
                  </a:lnTo>
                  <a:lnTo>
                    <a:pt x="190500" y="190500"/>
                  </a:lnTo>
                  <a:close/>
                </a:path>
                <a:path w="190500" h="285750">
                  <a:moveTo>
                    <a:pt x="114300" y="285750"/>
                  </a:moveTo>
                  <a:lnTo>
                    <a:pt x="114300" y="133350"/>
                  </a:lnTo>
                  <a:lnTo>
                    <a:pt x="76200" y="133350"/>
                  </a:lnTo>
                  <a:lnTo>
                    <a:pt x="76200" y="285750"/>
                  </a:lnTo>
                  <a:lnTo>
                    <a:pt x="114300" y="285750"/>
                  </a:lnTo>
                  <a:close/>
                </a:path>
              </a:pathLst>
            </a:custGeom>
            <a:solidFill>
              <a:srgbClr val="2D83F4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34" name="object 20">
            <a:extLst>
              <a:ext uri="{FF2B5EF4-FFF2-40B4-BE49-F238E27FC236}">
                <a16:creationId xmlns:a16="http://schemas.microsoft.com/office/drawing/2014/main" id="{FC6BD37C-A608-A4A3-126E-9F69CFA817D9}"/>
              </a:ext>
            </a:extLst>
          </p:cNvPr>
          <p:cNvSpPr txBox="1"/>
          <p:nvPr/>
        </p:nvSpPr>
        <p:spPr>
          <a:xfrm>
            <a:off x="7183910" y="2951274"/>
            <a:ext cx="691230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b="1" i="1" spc="-227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710" b="1" i="1" spc="-4" dirty="0">
                <a:latin typeface="Times New Roman"/>
                <a:cs typeface="Times New Roman"/>
              </a:rPr>
              <a:t>.val</a:t>
            </a:r>
            <a:r>
              <a:rPr sz="1710" b="1" spc="-4" dirty="0">
                <a:latin typeface="Times New Roman"/>
                <a:cs typeface="Times New Roman"/>
              </a:rPr>
              <a:t>=4</a:t>
            </a:r>
            <a:endParaRPr sz="1710">
              <a:latin typeface="Times New Roman"/>
              <a:cs typeface="Times New Roman"/>
            </a:endParaRPr>
          </a:p>
        </p:txBody>
      </p:sp>
      <p:sp>
        <p:nvSpPr>
          <p:cNvPr id="35" name="object 21">
            <a:extLst>
              <a:ext uri="{FF2B5EF4-FFF2-40B4-BE49-F238E27FC236}">
                <a16:creationId xmlns:a16="http://schemas.microsoft.com/office/drawing/2014/main" id="{D5719A0C-C4F4-797F-12D7-F5D2020D7718}"/>
              </a:ext>
            </a:extLst>
          </p:cNvPr>
          <p:cNvSpPr txBox="1"/>
          <p:nvPr/>
        </p:nvSpPr>
        <p:spPr>
          <a:xfrm>
            <a:off x="7184561" y="2340081"/>
            <a:ext cx="686343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b="1" i="1" spc="-167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710" b="1" i="1" spc="-4" dirty="0">
                <a:latin typeface="Times New Roman"/>
                <a:cs typeface="Times New Roman"/>
              </a:rPr>
              <a:t>.val</a:t>
            </a:r>
            <a:r>
              <a:rPr sz="1710" b="1" spc="-4" dirty="0">
                <a:latin typeface="Times New Roman"/>
                <a:cs typeface="Times New Roman"/>
              </a:rPr>
              <a:t>=4</a:t>
            </a:r>
            <a:endParaRPr sz="1710">
              <a:latin typeface="Times New Roman"/>
              <a:cs typeface="Times New Roman"/>
            </a:endParaRPr>
          </a:p>
        </p:txBody>
      </p:sp>
      <p:grpSp>
        <p:nvGrpSpPr>
          <p:cNvPr id="36" name="object 22">
            <a:extLst>
              <a:ext uri="{FF2B5EF4-FFF2-40B4-BE49-F238E27FC236}">
                <a16:creationId xmlns:a16="http://schemas.microsoft.com/office/drawing/2014/main" id="{DE83EC23-43CF-8612-1D41-BB84DFF6DAF3}"/>
              </a:ext>
            </a:extLst>
          </p:cNvPr>
          <p:cNvGrpSpPr/>
          <p:nvPr/>
        </p:nvGrpSpPr>
        <p:grpSpPr>
          <a:xfrm>
            <a:off x="7485384" y="2611577"/>
            <a:ext cx="186790" cy="342086"/>
            <a:chOff x="8753741" y="2825495"/>
            <a:chExt cx="218440" cy="400050"/>
          </a:xfrm>
        </p:grpSpPr>
        <p:sp>
          <p:nvSpPr>
            <p:cNvPr id="37" name="object 23">
              <a:extLst>
                <a:ext uri="{FF2B5EF4-FFF2-40B4-BE49-F238E27FC236}">
                  <a16:creationId xmlns:a16="http://schemas.microsoft.com/office/drawing/2014/main" id="{C6D1B769-398F-005D-6AC3-922F430A23C8}"/>
                </a:ext>
              </a:extLst>
            </p:cNvPr>
            <p:cNvSpPr/>
            <p:nvPr/>
          </p:nvSpPr>
          <p:spPr>
            <a:xfrm>
              <a:off x="8753741" y="2825495"/>
              <a:ext cx="26034" cy="400050"/>
            </a:xfrm>
            <a:custGeom>
              <a:avLst/>
              <a:gdLst/>
              <a:ahLst/>
              <a:cxnLst/>
              <a:rect l="l" t="t" r="r" b="b"/>
              <a:pathLst>
                <a:path w="26034" h="400050">
                  <a:moveTo>
                    <a:pt x="25907" y="400050"/>
                  </a:moveTo>
                  <a:lnTo>
                    <a:pt x="25907" y="0"/>
                  </a:lnTo>
                  <a:lnTo>
                    <a:pt x="0" y="0"/>
                  </a:lnTo>
                  <a:lnTo>
                    <a:pt x="0" y="400050"/>
                  </a:lnTo>
                  <a:lnTo>
                    <a:pt x="25907" y="400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8" name="object 24">
              <a:extLst>
                <a:ext uri="{FF2B5EF4-FFF2-40B4-BE49-F238E27FC236}">
                  <a16:creationId xmlns:a16="http://schemas.microsoft.com/office/drawing/2014/main" id="{6E1CB822-AC77-5637-883D-30E88CCD5B0B}"/>
                </a:ext>
              </a:extLst>
            </p:cNvPr>
            <p:cNvSpPr/>
            <p:nvPr/>
          </p:nvSpPr>
          <p:spPr>
            <a:xfrm>
              <a:off x="8781173" y="2879597"/>
              <a:ext cx="190500" cy="342900"/>
            </a:xfrm>
            <a:custGeom>
              <a:avLst/>
              <a:gdLst/>
              <a:ahLst/>
              <a:cxnLst/>
              <a:rect l="l" t="t" r="r" b="b"/>
              <a:pathLst>
                <a:path w="190500" h="342900">
                  <a:moveTo>
                    <a:pt x="190500" y="190500"/>
                  </a:moveTo>
                  <a:lnTo>
                    <a:pt x="95250" y="0"/>
                  </a:lnTo>
                  <a:lnTo>
                    <a:pt x="0" y="190500"/>
                  </a:lnTo>
                  <a:lnTo>
                    <a:pt x="95250" y="114300"/>
                  </a:lnTo>
                  <a:lnTo>
                    <a:pt x="190500" y="190500"/>
                  </a:lnTo>
                  <a:close/>
                </a:path>
                <a:path w="190500" h="342900">
                  <a:moveTo>
                    <a:pt x="114300" y="342900"/>
                  </a:moveTo>
                  <a:lnTo>
                    <a:pt x="114300" y="190500"/>
                  </a:lnTo>
                  <a:lnTo>
                    <a:pt x="76200" y="190500"/>
                  </a:lnTo>
                  <a:lnTo>
                    <a:pt x="76200" y="342900"/>
                  </a:lnTo>
                  <a:lnTo>
                    <a:pt x="114300" y="342900"/>
                  </a:lnTo>
                  <a:close/>
                </a:path>
              </a:pathLst>
            </a:custGeom>
            <a:solidFill>
              <a:srgbClr val="2D83F4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39" name="object 25">
            <a:extLst>
              <a:ext uri="{FF2B5EF4-FFF2-40B4-BE49-F238E27FC236}">
                <a16:creationId xmlns:a16="http://schemas.microsoft.com/office/drawing/2014/main" id="{721F5368-40C0-C6CE-D7C6-8A942B038433}"/>
              </a:ext>
            </a:extLst>
          </p:cNvPr>
          <p:cNvSpPr txBox="1"/>
          <p:nvPr/>
        </p:nvSpPr>
        <p:spPr>
          <a:xfrm>
            <a:off x="6332932" y="1701523"/>
            <a:ext cx="828064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b="1" i="1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710" b="1" i="1" spc="-4" dirty="0">
                <a:latin typeface="Times New Roman"/>
                <a:cs typeface="Times New Roman"/>
              </a:rPr>
              <a:t>.val</a:t>
            </a:r>
            <a:r>
              <a:rPr sz="1710" b="1" spc="-4" dirty="0">
                <a:latin typeface="Times New Roman"/>
                <a:cs typeface="Times New Roman"/>
              </a:rPr>
              <a:t>=19</a:t>
            </a:r>
            <a:endParaRPr sz="1710">
              <a:latin typeface="Times New Roman"/>
              <a:cs typeface="Times New Roman"/>
            </a:endParaRPr>
          </a:p>
        </p:txBody>
      </p:sp>
      <p:grpSp>
        <p:nvGrpSpPr>
          <p:cNvPr id="40" name="object 26">
            <a:extLst>
              <a:ext uri="{FF2B5EF4-FFF2-40B4-BE49-F238E27FC236}">
                <a16:creationId xmlns:a16="http://schemas.microsoft.com/office/drawing/2014/main" id="{88EA2A28-3709-DA86-E85A-66580BB08F54}"/>
              </a:ext>
            </a:extLst>
          </p:cNvPr>
          <p:cNvGrpSpPr/>
          <p:nvPr/>
        </p:nvGrpSpPr>
        <p:grpSpPr>
          <a:xfrm>
            <a:off x="5782765" y="1983444"/>
            <a:ext cx="1859751" cy="366520"/>
            <a:chOff x="6762622" y="2090927"/>
            <a:chExt cx="2174875" cy="428625"/>
          </a:xfrm>
        </p:grpSpPr>
        <p:sp>
          <p:nvSpPr>
            <p:cNvPr id="41" name="object 27">
              <a:extLst>
                <a:ext uri="{FF2B5EF4-FFF2-40B4-BE49-F238E27FC236}">
                  <a16:creationId xmlns:a16="http://schemas.microsoft.com/office/drawing/2014/main" id="{D6460158-3F8C-BBFD-FA4E-FD01DE58643B}"/>
                </a:ext>
              </a:extLst>
            </p:cNvPr>
            <p:cNvSpPr/>
            <p:nvPr/>
          </p:nvSpPr>
          <p:spPr>
            <a:xfrm>
              <a:off x="6873125" y="2164092"/>
              <a:ext cx="1912620" cy="355600"/>
            </a:xfrm>
            <a:custGeom>
              <a:avLst/>
              <a:gdLst/>
              <a:ahLst/>
              <a:cxnLst/>
              <a:rect l="l" t="t" r="r" b="b"/>
              <a:pathLst>
                <a:path w="1912620" h="355600">
                  <a:moveTo>
                    <a:pt x="872490" y="24384"/>
                  </a:moveTo>
                  <a:lnTo>
                    <a:pt x="863346" y="762"/>
                  </a:lnTo>
                  <a:lnTo>
                    <a:pt x="0" y="330708"/>
                  </a:lnTo>
                  <a:lnTo>
                    <a:pt x="9144" y="354330"/>
                  </a:lnTo>
                  <a:lnTo>
                    <a:pt x="872490" y="24384"/>
                  </a:lnTo>
                  <a:close/>
                </a:path>
                <a:path w="1912620" h="355600">
                  <a:moveTo>
                    <a:pt x="1912620" y="284226"/>
                  </a:moveTo>
                  <a:lnTo>
                    <a:pt x="925830" y="0"/>
                  </a:lnTo>
                  <a:lnTo>
                    <a:pt x="922020" y="12192"/>
                  </a:lnTo>
                  <a:lnTo>
                    <a:pt x="909066" y="12192"/>
                  </a:lnTo>
                  <a:lnTo>
                    <a:pt x="909066" y="355092"/>
                  </a:lnTo>
                  <a:lnTo>
                    <a:pt x="934961" y="355092"/>
                  </a:lnTo>
                  <a:lnTo>
                    <a:pt x="934961" y="29210"/>
                  </a:lnTo>
                  <a:lnTo>
                    <a:pt x="1905762" y="308610"/>
                  </a:lnTo>
                  <a:lnTo>
                    <a:pt x="1912620" y="2842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2" name="object 28">
              <a:extLst>
                <a:ext uri="{FF2B5EF4-FFF2-40B4-BE49-F238E27FC236}">
                  <a16:creationId xmlns:a16="http://schemas.microsoft.com/office/drawing/2014/main" id="{D01A5F7E-84F1-9076-5BD0-E0671AF14BDD}"/>
                </a:ext>
              </a:extLst>
            </p:cNvPr>
            <p:cNvSpPr/>
            <p:nvPr/>
          </p:nvSpPr>
          <p:spPr>
            <a:xfrm>
              <a:off x="6762623" y="2090940"/>
              <a:ext cx="2174875" cy="389890"/>
            </a:xfrm>
            <a:custGeom>
              <a:avLst/>
              <a:gdLst/>
              <a:ahLst/>
              <a:cxnLst/>
              <a:rect l="l" t="t" r="r" b="b"/>
              <a:pathLst>
                <a:path w="2174875" h="389889">
                  <a:moveTo>
                    <a:pt x="155448" y="331470"/>
                  </a:moveTo>
                  <a:lnTo>
                    <a:pt x="140970" y="296418"/>
                  </a:lnTo>
                  <a:lnTo>
                    <a:pt x="0" y="353568"/>
                  </a:lnTo>
                  <a:lnTo>
                    <a:pt x="14478" y="389382"/>
                  </a:lnTo>
                  <a:lnTo>
                    <a:pt x="155448" y="331470"/>
                  </a:lnTo>
                  <a:close/>
                </a:path>
                <a:path w="2174875" h="389889">
                  <a:moveTo>
                    <a:pt x="402336" y="230886"/>
                  </a:moveTo>
                  <a:lnTo>
                    <a:pt x="387858" y="195834"/>
                  </a:lnTo>
                  <a:lnTo>
                    <a:pt x="246888" y="252984"/>
                  </a:lnTo>
                  <a:lnTo>
                    <a:pt x="261366" y="288798"/>
                  </a:lnTo>
                  <a:lnTo>
                    <a:pt x="402336" y="230886"/>
                  </a:lnTo>
                  <a:close/>
                </a:path>
                <a:path w="2174875" h="389889">
                  <a:moveTo>
                    <a:pt x="708660" y="85344"/>
                  </a:moveTo>
                  <a:lnTo>
                    <a:pt x="496062" y="69342"/>
                  </a:lnTo>
                  <a:lnTo>
                    <a:pt x="581609" y="116992"/>
                  </a:lnTo>
                  <a:lnTo>
                    <a:pt x="493776" y="152400"/>
                  </a:lnTo>
                  <a:lnTo>
                    <a:pt x="508254" y="188214"/>
                  </a:lnTo>
                  <a:lnTo>
                    <a:pt x="595922" y="151955"/>
                  </a:lnTo>
                  <a:lnTo>
                    <a:pt x="568452" y="245364"/>
                  </a:lnTo>
                  <a:lnTo>
                    <a:pt x="609600" y="198399"/>
                  </a:lnTo>
                  <a:lnTo>
                    <a:pt x="708660" y="85344"/>
                  </a:lnTo>
                  <a:close/>
                </a:path>
                <a:path w="2174875" h="389889">
                  <a:moveTo>
                    <a:pt x="1514106" y="0"/>
                  </a:moveTo>
                  <a:lnTo>
                    <a:pt x="1303794" y="33528"/>
                  </a:lnTo>
                  <a:lnTo>
                    <a:pt x="1412760" y="138696"/>
                  </a:lnTo>
                  <a:lnTo>
                    <a:pt x="1456956" y="181356"/>
                  </a:lnTo>
                  <a:lnTo>
                    <a:pt x="1412760" y="67818"/>
                  </a:lnTo>
                  <a:lnTo>
                    <a:pt x="1514106" y="0"/>
                  </a:lnTo>
                  <a:close/>
                </a:path>
                <a:path w="2174875" h="389889">
                  <a:moveTo>
                    <a:pt x="1666506" y="128016"/>
                  </a:moveTo>
                  <a:lnTo>
                    <a:pt x="1520964" y="82296"/>
                  </a:lnTo>
                  <a:lnTo>
                    <a:pt x="1509534" y="118872"/>
                  </a:lnTo>
                  <a:lnTo>
                    <a:pt x="1655076" y="164592"/>
                  </a:lnTo>
                  <a:lnTo>
                    <a:pt x="1666506" y="128016"/>
                  </a:lnTo>
                  <a:close/>
                </a:path>
                <a:path w="2174875" h="389889">
                  <a:moveTo>
                    <a:pt x="1921014" y="208788"/>
                  </a:moveTo>
                  <a:lnTo>
                    <a:pt x="1775472" y="163068"/>
                  </a:lnTo>
                  <a:lnTo>
                    <a:pt x="1764042" y="198882"/>
                  </a:lnTo>
                  <a:lnTo>
                    <a:pt x="1908822" y="245364"/>
                  </a:lnTo>
                  <a:lnTo>
                    <a:pt x="1921014" y="208788"/>
                  </a:lnTo>
                  <a:close/>
                </a:path>
                <a:path w="2174875" h="389889">
                  <a:moveTo>
                    <a:pt x="2174760" y="289560"/>
                  </a:moveTo>
                  <a:lnTo>
                    <a:pt x="2029980" y="243840"/>
                  </a:lnTo>
                  <a:lnTo>
                    <a:pt x="2017788" y="279654"/>
                  </a:lnTo>
                  <a:lnTo>
                    <a:pt x="2163330" y="326136"/>
                  </a:lnTo>
                  <a:lnTo>
                    <a:pt x="2174760" y="289560"/>
                  </a:lnTo>
                  <a:close/>
                </a:path>
              </a:pathLst>
            </a:custGeom>
            <a:solidFill>
              <a:srgbClr val="2D83F4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43" name="object 29">
            <a:extLst>
              <a:ext uri="{FF2B5EF4-FFF2-40B4-BE49-F238E27FC236}">
                <a16:creationId xmlns:a16="http://schemas.microsoft.com/office/drawing/2014/main" id="{CD40413D-954F-01A1-C30E-A96D9BB8279D}"/>
              </a:ext>
            </a:extLst>
          </p:cNvPr>
          <p:cNvSpPr txBox="1"/>
          <p:nvPr/>
        </p:nvSpPr>
        <p:spPr>
          <a:xfrm>
            <a:off x="5465012" y="2340081"/>
            <a:ext cx="1300468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  <a:tabLst>
                <a:tab pos="1165253" algn="l"/>
              </a:tabLst>
            </a:pPr>
            <a:r>
              <a:rPr sz="1710" b="1" i="1" spc="-9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710" b="1" i="1" spc="-4" dirty="0">
                <a:latin typeface="Times New Roman"/>
                <a:cs typeface="Times New Roman"/>
              </a:rPr>
              <a:t>.val</a:t>
            </a:r>
            <a:r>
              <a:rPr sz="1710" b="1" spc="-4" dirty="0">
                <a:latin typeface="Times New Roman"/>
                <a:cs typeface="Times New Roman"/>
              </a:rPr>
              <a:t>=15</a:t>
            </a:r>
            <a:r>
              <a:rPr sz="1710" b="1" dirty="0">
                <a:latin typeface="Times New Roman"/>
                <a:cs typeface="Times New Roman"/>
              </a:rPr>
              <a:t>	</a:t>
            </a:r>
            <a:r>
              <a:rPr sz="171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endParaRPr sz="1710">
              <a:latin typeface="Times New Roman"/>
              <a:cs typeface="Times New Roman"/>
            </a:endParaRPr>
          </a:p>
        </p:txBody>
      </p:sp>
      <p:sp>
        <p:nvSpPr>
          <p:cNvPr id="44" name="object 30">
            <a:extLst>
              <a:ext uri="{FF2B5EF4-FFF2-40B4-BE49-F238E27FC236}">
                <a16:creationId xmlns:a16="http://schemas.microsoft.com/office/drawing/2014/main" id="{29BC6163-BFEB-BEFB-A4C2-39123DE6543E}"/>
              </a:ext>
            </a:extLst>
          </p:cNvPr>
          <p:cNvSpPr txBox="1"/>
          <p:nvPr/>
        </p:nvSpPr>
        <p:spPr>
          <a:xfrm>
            <a:off x="7123312" y="1179598"/>
            <a:ext cx="154753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b="1" i="1" spc="-4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endParaRPr sz="1710">
              <a:latin typeface="Times New Roman"/>
              <a:cs typeface="Times New Roman"/>
            </a:endParaRPr>
          </a:p>
        </p:txBody>
      </p:sp>
      <p:grpSp>
        <p:nvGrpSpPr>
          <p:cNvPr id="45" name="object 31">
            <a:extLst>
              <a:ext uri="{FF2B5EF4-FFF2-40B4-BE49-F238E27FC236}">
                <a16:creationId xmlns:a16="http://schemas.microsoft.com/office/drawing/2014/main" id="{C48C4FB4-E6C0-D8ED-758F-C4574B61039D}"/>
              </a:ext>
            </a:extLst>
          </p:cNvPr>
          <p:cNvGrpSpPr/>
          <p:nvPr/>
        </p:nvGrpSpPr>
        <p:grpSpPr>
          <a:xfrm>
            <a:off x="6613544" y="1443275"/>
            <a:ext cx="934491" cy="207965"/>
            <a:chOff x="7734172" y="1459230"/>
            <a:chExt cx="1092835" cy="243204"/>
          </a:xfrm>
        </p:grpSpPr>
        <p:sp>
          <p:nvSpPr>
            <p:cNvPr id="46" name="object 32">
              <a:extLst>
                <a:ext uri="{FF2B5EF4-FFF2-40B4-BE49-F238E27FC236}">
                  <a16:creationId xmlns:a16="http://schemas.microsoft.com/office/drawing/2014/main" id="{84779BA1-2AA3-DDC1-4998-F68CD9EEDB53}"/>
                </a:ext>
              </a:extLst>
            </p:cNvPr>
            <p:cNvSpPr/>
            <p:nvPr/>
          </p:nvSpPr>
          <p:spPr>
            <a:xfrm>
              <a:off x="8061083" y="1517154"/>
              <a:ext cx="765810" cy="185420"/>
            </a:xfrm>
            <a:custGeom>
              <a:avLst/>
              <a:gdLst/>
              <a:ahLst/>
              <a:cxnLst/>
              <a:rect l="l" t="t" r="r" b="b"/>
              <a:pathLst>
                <a:path w="765809" h="185419">
                  <a:moveTo>
                    <a:pt x="765810" y="161544"/>
                  </a:moveTo>
                  <a:lnTo>
                    <a:pt x="333756" y="0"/>
                  </a:lnTo>
                  <a:lnTo>
                    <a:pt x="329425" y="11176"/>
                  </a:lnTo>
                  <a:lnTo>
                    <a:pt x="323850" y="0"/>
                  </a:lnTo>
                  <a:lnTo>
                    <a:pt x="0" y="162306"/>
                  </a:lnTo>
                  <a:lnTo>
                    <a:pt x="11430" y="185166"/>
                  </a:lnTo>
                  <a:lnTo>
                    <a:pt x="329844" y="25590"/>
                  </a:lnTo>
                  <a:lnTo>
                    <a:pt x="756666" y="185166"/>
                  </a:lnTo>
                  <a:lnTo>
                    <a:pt x="765810" y="1615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7" name="object 33">
              <a:extLst>
                <a:ext uri="{FF2B5EF4-FFF2-40B4-BE49-F238E27FC236}">
                  <a16:creationId xmlns:a16="http://schemas.microsoft.com/office/drawing/2014/main" id="{3182B237-C0AC-048B-A8EF-2EF349C0790E}"/>
                </a:ext>
              </a:extLst>
            </p:cNvPr>
            <p:cNvSpPr/>
            <p:nvPr/>
          </p:nvSpPr>
          <p:spPr>
            <a:xfrm>
              <a:off x="7734172" y="1459230"/>
              <a:ext cx="440690" cy="211454"/>
            </a:xfrm>
            <a:custGeom>
              <a:avLst/>
              <a:gdLst/>
              <a:ahLst/>
              <a:cxnLst/>
              <a:rect l="l" t="t" r="r" b="b"/>
              <a:pathLst>
                <a:path w="440690" h="211455">
                  <a:moveTo>
                    <a:pt x="155447" y="153162"/>
                  </a:moveTo>
                  <a:lnTo>
                    <a:pt x="140969" y="118110"/>
                  </a:lnTo>
                  <a:lnTo>
                    <a:pt x="0" y="176022"/>
                  </a:lnTo>
                  <a:lnTo>
                    <a:pt x="14477" y="211074"/>
                  </a:lnTo>
                  <a:lnTo>
                    <a:pt x="155447" y="153162"/>
                  </a:lnTo>
                  <a:close/>
                </a:path>
                <a:path w="440690" h="211455">
                  <a:moveTo>
                    <a:pt x="440435" y="16002"/>
                  </a:moveTo>
                  <a:lnTo>
                    <a:pt x="227837" y="0"/>
                  </a:lnTo>
                  <a:lnTo>
                    <a:pt x="313350" y="47032"/>
                  </a:lnTo>
                  <a:lnTo>
                    <a:pt x="327659" y="41148"/>
                  </a:lnTo>
                  <a:lnTo>
                    <a:pt x="342137" y="76962"/>
                  </a:lnTo>
                  <a:lnTo>
                    <a:pt x="342137" y="128189"/>
                  </a:lnTo>
                  <a:lnTo>
                    <a:pt x="440435" y="16002"/>
                  </a:lnTo>
                  <a:close/>
                </a:path>
                <a:path w="440690" h="211455">
                  <a:moveTo>
                    <a:pt x="334517" y="58674"/>
                  </a:moveTo>
                  <a:lnTo>
                    <a:pt x="313350" y="47032"/>
                  </a:lnTo>
                  <a:lnTo>
                    <a:pt x="246125" y="74676"/>
                  </a:lnTo>
                  <a:lnTo>
                    <a:pt x="260603" y="109728"/>
                  </a:lnTo>
                  <a:lnTo>
                    <a:pt x="327449" y="82864"/>
                  </a:lnTo>
                  <a:lnTo>
                    <a:pt x="334517" y="58674"/>
                  </a:lnTo>
                  <a:close/>
                </a:path>
                <a:path w="440690" h="211455">
                  <a:moveTo>
                    <a:pt x="342137" y="128189"/>
                  </a:moveTo>
                  <a:lnTo>
                    <a:pt x="342137" y="76962"/>
                  </a:lnTo>
                  <a:lnTo>
                    <a:pt x="327449" y="82864"/>
                  </a:lnTo>
                  <a:lnTo>
                    <a:pt x="300227" y="176022"/>
                  </a:lnTo>
                  <a:lnTo>
                    <a:pt x="342137" y="128189"/>
                  </a:lnTo>
                  <a:close/>
                </a:path>
                <a:path w="440690" h="211455">
                  <a:moveTo>
                    <a:pt x="342137" y="76962"/>
                  </a:moveTo>
                  <a:lnTo>
                    <a:pt x="327659" y="41148"/>
                  </a:lnTo>
                  <a:lnTo>
                    <a:pt x="313350" y="47032"/>
                  </a:lnTo>
                  <a:lnTo>
                    <a:pt x="334517" y="58674"/>
                  </a:lnTo>
                  <a:lnTo>
                    <a:pt x="334517" y="80024"/>
                  </a:lnTo>
                  <a:lnTo>
                    <a:pt x="342137" y="76962"/>
                  </a:lnTo>
                  <a:close/>
                </a:path>
                <a:path w="440690" h="211455">
                  <a:moveTo>
                    <a:pt x="334517" y="80024"/>
                  </a:moveTo>
                  <a:lnTo>
                    <a:pt x="334517" y="58674"/>
                  </a:lnTo>
                  <a:lnTo>
                    <a:pt x="327449" y="82864"/>
                  </a:lnTo>
                  <a:lnTo>
                    <a:pt x="334517" y="80024"/>
                  </a:lnTo>
                  <a:close/>
                </a:path>
              </a:pathLst>
            </a:custGeom>
            <a:solidFill>
              <a:srgbClr val="2D83F4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48" name="object 34">
            <a:extLst>
              <a:ext uri="{FF2B5EF4-FFF2-40B4-BE49-F238E27FC236}">
                <a16:creationId xmlns:a16="http://schemas.microsoft.com/office/drawing/2014/main" id="{86C402E9-B5E2-4A2D-E010-7014219C0E4D}"/>
              </a:ext>
            </a:extLst>
          </p:cNvPr>
          <p:cNvSpPr txBox="1"/>
          <p:nvPr/>
        </p:nvSpPr>
        <p:spPr>
          <a:xfrm>
            <a:off x="7636766" y="1698916"/>
            <a:ext cx="142807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lang="en-US" sz="171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endParaRPr sz="1710" dirty="0">
              <a:latin typeface="Times New Roman"/>
              <a:cs typeface="Times New Roman"/>
            </a:endParaRPr>
          </a:p>
        </p:txBody>
      </p:sp>
      <p:sp>
        <p:nvSpPr>
          <p:cNvPr id="49" name="object 35">
            <a:extLst>
              <a:ext uri="{FF2B5EF4-FFF2-40B4-BE49-F238E27FC236}">
                <a16:creationId xmlns:a16="http://schemas.microsoft.com/office/drawing/2014/main" id="{0910B961-E6E6-3380-EFEE-84EC9821EC09}"/>
              </a:ext>
            </a:extLst>
          </p:cNvPr>
          <p:cNvSpPr/>
          <p:nvPr/>
        </p:nvSpPr>
        <p:spPr>
          <a:xfrm>
            <a:off x="5392472" y="4736418"/>
            <a:ext cx="162898" cy="244347"/>
          </a:xfrm>
          <a:custGeom>
            <a:avLst/>
            <a:gdLst/>
            <a:ahLst/>
            <a:cxnLst/>
            <a:rect l="l" t="t" r="r" b="b"/>
            <a:pathLst>
              <a:path w="190500" h="285750">
                <a:moveTo>
                  <a:pt x="190500" y="190500"/>
                </a:moveTo>
                <a:lnTo>
                  <a:pt x="95250" y="0"/>
                </a:lnTo>
                <a:lnTo>
                  <a:pt x="0" y="190500"/>
                </a:lnTo>
                <a:lnTo>
                  <a:pt x="95250" y="114300"/>
                </a:lnTo>
                <a:lnTo>
                  <a:pt x="190500" y="190500"/>
                </a:lnTo>
                <a:close/>
              </a:path>
              <a:path w="190500" h="285750">
                <a:moveTo>
                  <a:pt x="114300" y="285750"/>
                </a:moveTo>
                <a:lnTo>
                  <a:pt x="114300" y="133350"/>
                </a:lnTo>
                <a:lnTo>
                  <a:pt x="76200" y="133350"/>
                </a:lnTo>
                <a:lnTo>
                  <a:pt x="76200" y="285750"/>
                </a:lnTo>
                <a:lnTo>
                  <a:pt x="114300" y="285750"/>
                </a:lnTo>
                <a:close/>
              </a:path>
            </a:pathLst>
          </a:custGeom>
          <a:solidFill>
            <a:srgbClr val="2D83F4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0" name="object 36">
            <a:extLst>
              <a:ext uri="{FF2B5EF4-FFF2-40B4-BE49-F238E27FC236}">
                <a16:creationId xmlns:a16="http://schemas.microsoft.com/office/drawing/2014/main" id="{3805AEF8-2667-F219-905D-7D8553F25910}"/>
              </a:ext>
            </a:extLst>
          </p:cNvPr>
          <p:cNvSpPr/>
          <p:nvPr/>
        </p:nvSpPr>
        <p:spPr>
          <a:xfrm>
            <a:off x="5392472" y="4043776"/>
            <a:ext cx="162898" cy="293216"/>
          </a:xfrm>
          <a:custGeom>
            <a:avLst/>
            <a:gdLst/>
            <a:ahLst/>
            <a:cxnLst/>
            <a:rect l="l" t="t" r="r" b="b"/>
            <a:pathLst>
              <a:path w="190500" h="342900">
                <a:moveTo>
                  <a:pt x="190500" y="190500"/>
                </a:moveTo>
                <a:lnTo>
                  <a:pt x="95250" y="0"/>
                </a:lnTo>
                <a:lnTo>
                  <a:pt x="0" y="190500"/>
                </a:lnTo>
                <a:lnTo>
                  <a:pt x="95250" y="114300"/>
                </a:lnTo>
                <a:lnTo>
                  <a:pt x="190500" y="190500"/>
                </a:lnTo>
                <a:close/>
              </a:path>
              <a:path w="190500" h="342900">
                <a:moveTo>
                  <a:pt x="114300" y="342900"/>
                </a:moveTo>
                <a:lnTo>
                  <a:pt x="114300" y="190500"/>
                </a:lnTo>
                <a:lnTo>
                  <a:pt x="76200" y="190500"/>
                </a:lnTo>
                <a:lnTo>
                  <a:pt x="76200" y="34290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2D83F4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1" name="object 37">
            <a:extLst>
              <a:ext uri="{FF2B5EF4-FFF2-40B4-BE49-F238E27FC236}">
                <a16:creationId xmlns:a16="http://schemas.microsoft.com/office/drawing/2014/main" id="{B267E1E7-D0BC-AFE9-F075-C72A18A90B8B}"/>
              </a:ext>
            </a:extLst>
          </p:cNvPr>
          <p:cNvSpPr/>
          <p:nvPr/>
        </p:nvSpPr>
        <p:spPr>
          <a:xfrm>
            <a:off x="5127927" y="3350493"/>
            <a:ext cx="1406895" cy="334484"/>
          </a:xfrm>
          <a:custGeom>
            <a:avLst/>
            <a:gdLst/>
            <a:ahLst/>
            <a:cxnLst/>
            <a:rect l="l" t="t" r="r" b="b"/>
            <a:pathLst>
              <a:path w="1645284" h="391160">
                <a:moveTo>
                  <a:pt x="150876" y="314706"/>
                </a:moveTo>
                <a:lnTo>
                  <a:pt x="131826" y="281940"/>
                </a:lnTo>
                <a:lnTo>
                  <a:pt x="0" y="358140"/>
                </a:lnTo>
                <a:lnTo>
                  <a:pt x="19050" y="390906"/>
                </a:lnTo>
                <a:lnTo>
                  <a:pt x="150876" y="314706"/>
                </a:lnTo>
                <a:close/>
              </a:path>
              <a:path w="1645284" h="391160">
                <a:moveTo>
                  <a:pt x="381762" y="181356"/>
                </a:moveTo>
                <a:lnTo>
                  <a:pt x="362712" y="147828"/>
                </a:lnTo>
                <a:lnTo>
                  <a:pt x="230886" y="224790"/>
                </a:lnTo>
                <a:lnTo>
                  <a:pt x="249936" y="257556"/>
                </a:lnTo>
                <a:lnTo>
                  <a:pt x="381762" y="181356"/>
                </a:lnTo>
                <a:close/>
              </a:path>
              <a:path w="1645284" h="391160">
                <a:moveTo>
                  <a:pt x="637794" y="10668"/>
                </a:moveTo>
                <a:lnTo>
                  <a:pt x="425196" y="23622"/>
                </a:lnTo>
                <a:lnTo>
                  <a:pt x="516648" y="59220"/>
                </a:lnTo>
                <a:lnTo>
                  <a:pt x="461772" y="90678"/>
                </a:lnTo>
                <a:lnTo>
                  <a:pt x="480822" y="124206"/>
                </a:lnTo>
                <a:lnTo>
                  <a:pt x="535000" y="92544"/>
                </a:lnTo>
                <a:lnTo>
                  <a:pt x="520446" y="188976"/>
                </a:lnTo>
                <a:lnTo>
                  <a:pt x="548640" y="146126"/>
                </a:lnTo>
                <a:lnTo>
                  <a:pt x="637794" y="10668"/>
                </a:lnTo>
                <a:close/>
              </a:path>
              <a:path w="1645284" h="391160">
                <a:moveTo>
                  <a:pt x="1255776" y="7620"/>
                </a:moveTo>
                <a:lnTo>
                  <a:pt x="1042416" y="0"/>
                </a:lnTo>
                <a:lnTo>
                  <a:pt x="1133856" y="132270"/>
                </a:lnTo>
                <a:lnTo>
                  <a:pt x="1163574" y="175260"/>
                </a:lnTo>
                <a:lnTo>
                  <a:pt x="1147051" y="78613"/>
                </a:lnTo>
                <a:lnTo>
                  <a:pt x="1159764" y="85344"/>
                </a:lnTo>
                <a:lnTo>
                  <a:pt x="1178052" y="52578"/>
                </a:lnTo>
                <a:lnTo>
                  <a:pt x="1165364" y="45491"/>
                </a:lnTo>
                <a:lnTo>
                  <a:pt x="1255776" y="7620"/>
                </a:lnTo>
                <a:close/>
              </a:path>
              <a:path w="1645284" h="391160">
                <a:moveTo>
                  <a:pt x="1411986" y="180594"/>
                </a:moveTo>
                <a:lnTo>
                  <a:pt x="1277874" y="107442"/>
                </a:lnTo>
                <a:lnTo>
                  <a:pt x="1259586" y="140208"/>
                </a:lnTo>
                <a:lnTo>
                  <a:pt x="1393698" y="214122"/>
                </a:lnTo>
                <a:lnTo>
                  <a:pt x="1411986" y="180594"/>
                </a:lnTo>
                <a:close/>
              </a:path>
              <a:path w="1645284" h="391160">
                <a:moveTo>
                  <a:pt x="1645158" y="308610"/>
                </a:moveTo>
                <a:lnTo>
                  <a:pt x="1511808" y="235458"/>
                </a:lnTo>
                <a:lnTo>
                  <a:pt x="1493520" y="268986"/>
                </a:lnTo>
                <a:lnTo>
                  <a:pt x="1626870" y="342138"/>
                </a:lnTo>
                <a:lnTo>
                  <a:pt x="1645158" y="308610"/>
                </a:lnTo>
                <a:close/>
              </a:path>
            </a:pathLst>
          </a:custGeom>
          <a:solidFill>
            <a:srgbClr val="2D83F4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5" name="object 41">
            <a:extLst>
              <a:ext uri="{FF2B5EF4-FFF2-40B4-BE49-F238E27FC236}">
                <a16:creationId xmlns:a16="http://schemas.microsoft.com/office/drawing/2014/main" id="{FA22E36C-E75A-10A7-F999-DD3E8A860D25}"/>
              </a:ext>
            </a:extLst>
          </p:cNvPr>
          <p:cNvSpPr txBox="1"/>
          <p:nvPr/>
        </p:nvSpPr>
        <p:spPr>
          <a:xfrm>
            <a:off x="6020167" y="4295062"/>
            <a:ext cx="1549159" cy="623680"/>
          </a:xfrm>
          <a:prstGeom prst="rect">
            <a:avLst/>
          </a:prstGeom>
        </p:spPr>
        <p:txBody>
          <a:bodyPr vert="horz" wrap="square" lIns="0" tIns="71675" rIns="0" bIns="0" rtlCol="0">
            <a:spAutoFit/>
          </a:bodyPr>
          <a:lstStyle/>
          <a:p>
            <a:pPr marL="10860">
              <a:spcBef>
                <a:spcPts val="564"/>
              </a:spcBef>
            </a:pPr>
            <a:r>
              <a:rPr sz="171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digit</a:t>
            </a:r>
            <a:r>
              <a:rPr sz="1710" b="1" i="1" spc="-4" dirty="0">
                <a:latin typeface="Times New Roman"/>
                <a:cs typeface="Times New Roman"/>
              </a:rPr>
              <a:t>.lexval</a:t>
            </a:r>
            <a:r>
              <a:rPr sz="1710" b="1" spc="-4" dirty="0">
                <a:latin typeface="Times New Roman"/>
                <a:cs typeface="Times New Roman"/>
              </a:rPr>
              <a:t>=5</a:t>
            </a:r>
            <a:endParaRPr sz="1710" dirty="0">
              <a:latin typeface="Times New Roman"/>
              <a:cs typeface="Times New Roman"/>
            </a:endParaRPr>
          </a:p>
          <a:p>
            <a:pPr marL="553848">
              <a:spcBef>
                <a:spcPts val="432"/>
              </a:spcBef>
            </a:pPr>
            <a:endParaRPr sz="1539" dirty="0">
              <a:latin typeface="Microsoft YaHei UI"/>
              <a:cs typeface="Microsoft YaHei UI"/>
            </a:endParaRPr>
          </a:p>
        </p:txBody>
      </p:sp>
      <p:sp>
        <p:nvSpPr>
          <p:cNvPr id="57" name="object 46">
            <a:extLst>
              <a:ext uri="{FF2B5EF4-FFF2-40B4-BE49-F238E27FC236}">
                <a16:creationId xmlns:a16="http://schemas.microsoft.com/office/drawing/2014/main" id="{A579BF50-9804-2128-C74E-DCA13AF7F098}"/>
              </a:ext>
            </a:extLst>
          </p:cNvPr>
          <p:cNvSpPr txBox="1"/>
          <p:nvPr/>
        </p:nvSpPr>
        <p:spPr>
          <a:xfrm>
            <a:off x="623364" y="4884306"/>
            <a:ext cx="702090" cy="861475"/>
          </a:xfrm>
          <a:prstGeom prst="rect">
            <a:avLst/>
          </a:prstGeom>
        </p:spPr>
        <p:txBody>
          <a:bodyPr vert="horz" wrap="square" lIns="0" tIns="67331" rIns="0" bIns="0" rtlCol="0">
            <a:spAutoFit/>
          </a:bodyPr>
          <a:lstStyle/>
          <a:p>
            <a:pPr marL="10860">
              <a:lnSpc>
                <a:spcPct val="150000"/>
              </a:lnSpc>
              <a:spcBef>
                <a:spcPts val="530"/>
              </a:spcBef>
            </a:pPr>
            <a:r>
              <a:rPr sz="1710" b="1" dirty="0">
                <a:solidFill>
                  <a:srgbClr val="2D84F4"/>
                </a:solidFill>
                <a:latin typeface="Microsoft YaHei UI"/>
                <a:cs typeface="Microsoft YaHei UI"/>
              </a:rPr>
              <a:t>输入</a:t>
            </a:r>
            <a:r>
              <a:rPr sz="1710" spc="-4" dirty="0">
                <a:solidFill>
                  <a:srgbClr val="2D84F4"/>
                </a:solidFill>
                <a:latin typeface="SimSun"/>
                <a:cs typeface="SimSun"/>
              </a:rPr>
              <a:t>：</a:t>
            </a:r>
            <a:endParaRPr sz="1710" dirty="0">
              <a:latin typeface="SimSun"/>
              <a:cs typeface="SimSun"/>
            </a:endParaRPr>
          </a:p>
          <a:p>
            <a:pPr marL="10860">
              <a:lnSpc>
                <a:spcPct val="150000"/>
              </a:lnSpc>
              <a:spcBef>
                <a:spcPts val="449"/>
              </a:spcBef>
            </a:pPr>
            <a:r>
              <a:rPr sz="1710" b="1" spc="-4" dirty="0">
                <a:latin typeface="Times New Roman"/>
                <a:cs typeface="Times New Roman"/>
              </a:rPr>
              <a:t>3*5+4</a:t>
            </a:r>
            <a:r>
              <a:rPr lang="en-US" sz="1710" b="1" spc="-4" dirty="0">
                <a:latin typeface="Times New Roman"/>
                <a:cs typeface="Times New Roman"/>
              </a:rPr>
              <a:t>$</a:t>
            </a:r>
            <a:endParaRPr sz="1710" dirty="0">
              <a:latin typeface="Times New Roman"/>
              <a:cs typeface="Times New Roman"/>
            </a:endParaRPr>
          </a:p>
        </p:txBody>
      </p:sp>
      <p:sp>
        <p:nvSpPr>
          <p:cNvPr id="58" name="object 47">
            <a:extLst>
              <a:ext uri="{FF2B5EF4-FFF2-40B4-BE49-F238E27FC236}">
                <a16:creationId xmlns:a16="http://schemas.microsoft.com/office/drawing/2014/main" id="{C29EBABB-3409-9D3D-1201-693F01A04274}"/>
              </a:ext>
            </a:extLst>
          </p:cNvPr>
          <p:cNvSpPr/>
          <p:nvPr/>
        </p:nvSpPr>
        <p:spPr>
          <a:xfrm>
            <a:off x="598391" y="2436952"/>
            <a:ext cx="3843304" cy="2192062"/>
          </a:xfrm>
          <a:custGeom>
            <a:avLst/>
            <a:gdLst/>
            <a:ahLst/>
            <a:cxnLst/>
            <a:rect l="l" t="t" r="r" b="b"/>
            <a:pathLst>
              <a:path w="4494530" h="2563495">
                <a:moveTo>
                  <a:pt x="4494276" y="2561844"/>
                </a:moveTo>
                <a:lnTo>
                  <a:pt x="4494276" y="2285"/>
                </a:lnTo>
                <a:lnTo>
                  <a:pt x="4491990" y="0"/>
                </a:lnTo>
                <a:lnTo>
                  <a:pt x="2285" y="0"/>
                </a:lnTo>
                <a:lnTo>
                  <a:pt x="0" y="2286"/>
                </a:lnTo>
                <a:lnTo>
                  <a:pt x="0" y="2561844"/>
                </a:lnTo>
                <a:lnTo>
                  <a:pt x="2286" y="2563368"/>
                </a:lnTo>
                <a:lnTo>
                  <a:pt x="4572" y="2563368"/>
                </a:lnTo>
                <a:lnTo>
                  <a:pt x="4572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4484370" y="9143"/>
                </a:lnTo>
                <a:lnTo>
                  <a:pt x="4484370" y="4571"/>
                </a:lnTo>
                <a:lnTo>
                  <a:pt x="4489704" y="9143"/>
                </a:lnTo>
                <a:lnTo>
                  <a:pt x="4489704" y="2563367"/>
                </a:lnTo>
                <a:lnTo>
                  <a:pt x="4491990" y="2563367"/>
                </a:lnTo>
                <a:lnTo>
                  <a:pt x="4494276" y="2561844"/>
                </a:lnTo>
                <a:close/>
              </a:path>
              <a:path w="4494530" h="2563495">
                <a:moveTo>
                  <a:pt x="9905" y="9144"/>
                </a:moveTo>
                <a:lnTo>
                  <a:pt x="9905" y="4572"/>
                </a:lnTo>
                <a:lnTo>
                  <a:pt x="4572" y="9144"/>
                </a:lnTo>
                <a:lnTo>
                  <a:pt x="9905" y="9144"/>
                </a:lnTo>
                <a:close/>
              </a:path>
              <a:path w="4494530" h="2563495">
                <a:moveTo>
                  <a:pt x="9905" y="2554224"/>
                </a:moveTo>
                <a:lnTo>
                  <a:pt x="9905" y="9144"/>
                </a:lnTo>
                <a:lnTo>
                  <a:pt x="4572" y="9144"/>
                </a:lnTo>
                <a:lnTo>
                  <a:pt x="4572" y="2554224"/>
                </a:lnTo>
                <a:lnTo>
                  <a:pt x="9905" y="2554224"/>
                </a:lnTo>
                <a:close/>
              </a:path>
              <a:path w="4494530" h="2563495">
                <a:moveTo>
                  <a:pt x="4489704" y="2554223"/>
                </a:moveTo>
                <a:lnTo>
                  <a:pt x="4572" y="2554224"/>
                </a:lnTo>
                <a:lnTo>
                  <a:pt x="9905" y="2558796"/>
                </a:lnTo>
                <a:lnTo>
                  <a:pt x="9906" y="2563368"/>
                </a:lnTo>
                <a:lnTo>
                  <a:pt x="4484370" y="2563367"/>
                </a:lnTo>
                <a:lnTo>
                  <a:pt x="4484370" y="2558796"/>
                </a:lnTo>
                <a:lnTo>
                  <a:pt x="4489704" y="2554223"/>
                </a:lnTo>
                <a:close/>
              </a:path>
              <a:path w="4494530" h="2563495">
                <a:moveTo>
                  <a:pt x="9906" y="2563368"/>
                </a:moveTo>
                <a:lnTo>
                  <a:pt x="9905" y="2558796"/>
                </a:lnTo>
                <a:lnTo>
                  <a:pt x="4572" y="2554224"/>
                </a:lnTo>
                <a:lnTo>
                  <a:pt x="4572" y="2563368"/>
                </a:lnTo>
                <a:lnTo>
                  <a:pt x="9906" y="2563368"/>
                </a:lnTo>
                <a:close/>
              </a:path>
              <a:path w="4494530" h="2563495">
                <a:moveTo>
                  <a:pt x="4489704" y="9143"/>
                </a:moveTo>
                <a:lnTo>
                  <a:pt x="4484370" y="4571"/>
                </a:lnTo>
                <a:lnTo>
                  <a:pt x="4484370" y="9143"/>
                </a:lnTo>
                <a:lnTo>
                  <a:pt x="4489704" y="9143"/>
                </a:lnTo>
                <a:close/>
              </a:path>
              <a:path w="4494530" h="2563495">
                <a:moveTo>
                  <a:pt x="4489704" y="2554223"/>
                </a:moveTo>
                <a:lnTo>
                  <a:pt x="4489704" y="9143"/>
                </a:lnTo>
                <a:lnTo>
                  <a:pt x="4484370" y="9143"/>
                </a:lnTo>
                <a:lnTo>
                  <a:pt x="4484370" y="2554223"/>
                </a:lnTo>
                <a:lnTo>
                  <a:pt x="4489704" y="2554223"/>
                </a:lnTo>
                <a:close/>
              </a:path>
              <a:path w="4494530" h="2563495">
                <a:moveTo>
                  <a:pt x="4489704" y="2563367"/>
                </a:moveTo>
                <a:lnTo>
                  <a:pt x="4489704" y="2554223"/>
                </a:lnTo>
                <a:lnTo>
                  <a:pt x="4484370" y="2558796"/>
                </a:lnTo>
                <a:lnTo>
                  <a:pt x="4484370" y="2563367"/>
                </a:lnTo>
                <a:lnTo>
                  <a:pt x="4489704" y="25633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graphicFrame>
        <p:nvGraphicFramePr>
          <p:cNvPr id="59" name="object 48">
            <a:extLst>
              <a:ext uri="{FF2B5EF4-FFF2-40B4-BE49-F238E27FC236}">
                <a16:creationId xmlns:a16="http://schemas.microsoft.com/office/drawing/2014/main" id="{F9675F36-422F-EB75-C646-5B09B7676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987143"/>
              </p:ext>
            </p:extLst>
          </p:nvPr>
        </p:nvGraphicFramePr>
        <p:xfrm>
          <a:off x="602300" y="2440861"/>
          <a:ext cx="3924856" cy="2244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4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0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578">
                <a:tc>
                  <a:txBody>
                    <a:bodyPr/>
                    <a:lstStyle/>
                    <a:p>
                      <a:pPr marL="218440">
                        <a:lnSpc>
                          <a:spcPts val="2255"/>
                        </a:lnSpc>
                        <a:spcBef>
                          <a:spcPts val="200"/>
                        </a:spcBef>
                      </a:pPr>
                      <a:r>
                        <a:rPr sz="1700" b="0" spc="5" dirty="0">
                          <a:latin typeface="Microsoft YaHei UI"/>
                          <a:cs typeface="Microsoft YaHei UI"/>
                        </a:rPr>
                        <a:t>产生式</a:t>
                      </a:r>
                      <a:endParaRPr sz="1700" b="0" dirty="0">
                        <a:latin typeface="Microsoft YaHei UI"/>
                        <a:cs typeface="Microsoft YaHei UI"/>
                      </a:endParaRPr>
                    </a:p>
                  </a:txBody>
                  <a:tcPr marL="0" marR="0" marT="21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2255"/>
                        </a:lnSpc>
                        <a:spcBef>
                          <a:spcPts val="200"/>
                        </a:spcBef>
                      </a:pPr>
                      <a:r>
                        <a:rPr sz="1700" b="0" spc="5" dirty="0">
                          <a:latin typeface="Microsoft YaHei UI"/>
                          <a:cs typeface="Microsoft YaHei UI"/>
                        </a:rPr>
                        <a:t>语义规则</a:t>
                      </a:r>
                      <a:endParaRPr sz="1700" b="0">
                        <a:latin typeface="Microsoft YaHei UI"/>
                        <a:cs typeface="Microsoft YaHei UI"/>
                      </a:endParaRPr>
                    </a:p>
                  </a:txBody>
                  <a:tcPr marL="0" marR="0" marT="217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6557">
                <a:tc>
                  <a:txBody>
                    <a:bodyPr/>
                    <a:lstStyle/>
                    <a:p>
                      <a:pPr marL="90170" indent="0">
                        <a:lnSpc>
                          <a:spcPct val="100000"/>
                        </a:lnSpc>
                        <a:spcBef>
                          <a:spcPts val="140"/>
                        </a:spcBef>
                        <a:buFont typeface="Times New Roman"/>
                        <a:buNone/>
                        <a:tabLst>
                          <a:tab pos="450850" algn="l"/>
                        </a:tabLst>
                      </a:pPr>
                      <a:r>
                        <a:rPr lang="en-US" sz="1700" b="0" spc="-5" dirty="0">
                          <a:latin typeface="Times New Roman"/>
                          <a:cs typeface="Times New Roman"/>
                        </a:rPr>
                        <a:t>(1)</a:t>
                      </a:r>
                      <a:r>
                        <a:rPr lang="en-US" sz="17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700" b="0" i="1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700" b="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lang="en-US" sz="1700" b="1" i="0" spc="-20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$</a:t>
                      </a:r>
                      <a:endParaRPr sz="1700" b="1" i="0" dirty="0">
                        <a:solidFill>
                          <a:srgbClr val="7030A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90170" indent="0">
                        <a:lnSpc>
                          <a:spcPct val="100000"/>
                        </a:lnSpc>
                        <a:buFont typeface="Times New Roman"/>
                        <a:buNone/>
                        <a:tabLst>
                          <a:tab pos="450850" algn="l"/>
                        </a:tabLst>
                      </a:pPr>
                      <a:r>
                        <a:rPr lang="en-US" sz="1700" b="0" spc="-5" dirty="0">
                          <a:latin typeface="Times New Roman"/>
                          <a:cs typeface="Times New Roman"/>
                        </a:rPr>
                        <a:t>(2)</a:t>
                      </a:r>
                      <a:r>
                        <a:rPr lang="en-US" sz="17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b="0" i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700" b="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b="0" i="0" baseline="-21367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700" b="0" i="1" baseline="-2136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700" b="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T</a:t>
                      </a:r>
                      <a:endParaRPr sz="1700" b="0" dirty="0">
                        <a:latin typeface="Times New Roman"/>
                        <a:cs typeface="Times New Roman"/>
                      </a:endParaRPr>
                    </a:p>
                    <a:p>
                      <a:pPr marL="90170" indent="0">
                        <a:lnSpc>
                          <a:spcPts val="2365"/>
                        </a:lnSpc>
                        <a:buFont typeface="Times New Roman"/>
                        <a:buNone/>
                        <a:tabLst>
                          <a:tab pos="450850" algn="l"/>
                        </a:tabLst>
                      </a:pPr>
                      <a:r>
                        <a:rPr lang="en-US" sz="1700" b="0" spc="-5" dirty="0">
                          <a:latin typeface="Times New Roman"/>
                          <a:cs typeface="Times New Roman"/>
                        </a:rPr>
                        <a:t>(3)</a:t>
                      </a:r>
                      <a:r>
                        <a:rPr lang="en-US" sz="17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b="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700" b="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T</a:t>
                      </a:r>
                      <a:endParaRPr sz="1700" b="0" dirty="0">
                        <a:latin typeface="Times New Roman"/>
                        <a:cs typeface="Times New Roman"/>
                      </a:endParaRPr>
                    </a:p>
                    <a:p>
                      <a:pPr marL="90170" indent="0">
                        <a:lnSpc>
                          <a:spcPts val="2365"/>
                        </a:lnSpc>
                        <a:buFont typeface="Times New Roman"/>
                        <a:buNone/>
                        <a:tabLst>
                          <a:tab pos="450850" algn="l"/>
                        </a:tabLst>
                      </a:pPr>
                      <a:r>
                        <a:rPr lang="en-US" sz="1700" b="0" spc="-5" dirty="0">
                          <a:latin typeface="Times New Roman"/>
                          <a:cs typeface="Times New Roman"/>
                        </a:rPr>
                        <a:t>(4)</a:t>
                      </a:r>
                      <a:r>
                        <a:rPr lang="en-US" sz="17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b="0" i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700" b="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b="0" i="0" baseline="-21367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700" b="0" i="1" spc="7" baseline="-2136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1700" b="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F</a:t>
                      </a:r>
                      <a:endParaRPr sz="1700" b="0" dirty="0">
                        <a:latin typeface="Times New Roman"/>
                        <a:cs typeface="Times New Roman"/>
                      </a:endParaRPr>
                    </a:p>
                    <a:p>
                      <a:pPr marL="90805" indent="0">
                        <a:lnSpc>
                          <a:spcPct val="100000"/>
                        </a:lnSpc>
                        <a:spcBef>
                          <a:spcPts val="65"/>
                        </a:spcBef>
                        <a:buFont typeface="Times New Roman"/>
                        <a:buNone/>
                        <a:tabLst>
                          <a:tab pos="450850" algn="l"/>
                        </a:tabLst>
                      </a:pPr>
                      <a:r>
                        <a:rPr lang="en-US" sz="1700" b="0" spc="-5" dirty="0">
                          <a:latin typeface="Times New Roman"/>
                          <a:cs typeface="Times New Roman"/>
                        </a:rPr>
                        <a:t>(5)</a:t>
                      </a:r>
                      <a:r>
                        <a:rPr lang="en-US" sz="17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b="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700" b="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F</a:t>
                      </a:r>
                      <a:endParaRPr sz="1700" b="0" dirty="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(6)</a:t>
                      </a:r>
                      <a:r>
                        <a:rPr sz="17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700" b="0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700" b="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1700" b="1" spc="-5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700" b="1" dirty="0">
                        <a:solidFill>
                          <a:srgbClr val="7030A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(7)</a:t>
                      </a:r>
                      <a:r>
                        <a:rPr sz="17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700" b="0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700" b="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digit</a:t>
                      </a:r>
                      <a:endParaRPr sz="1700" b="1" dirty="0">
                        <a:solidFill>
                          <a:srgbClr val="7030A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1520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2190"/>
                        </a:lnSpc>
                        <a:spcBef>
                          <a:spcPts val="140"/>
                        </a:spcBef>
                      </a:pP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print(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E.val</a:t>
                      </a: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)</a:t>
                      </a:r>
                      <a:endParaRPr sz="1700" b="0" dirty="0">
                        <a:latin typeface="Times New Roman"/>
                        <a:cs typeface="Times New Roman"/>
                      </a:endParaRPr>
                    </a:p>
                    <a:p>
                      <a:pPr marL="86360" marR="296545">
                        <a:lnSpc>
                          <a:spcPts val="2190"/>
                        </a:lnSpc>
                      </a:pP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E.val </a:t>
                      </a: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700" b="0" i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b="0" i="0" baseline="-21367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700" b="0" i="1" baseline="-2136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.val </a:t>
                      </a: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+ </a:t>
                      </a:r>
                      <a:r>
                        <a:rPr sz="1700" b="0" i="1" spc="-40" dirty="0">
                          <a:latin typeface="Times New Roman"/>
                          <a:cs typeface="Times New Roman"/>
                        </a:rPr>
                        <a:t>T.val </a:t>
                      </a:r>
                      <a:r>
                        <a:rPr sz="1700" b="0" i="1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E.val</a:t>
                      </a:r>
                      <a:r>
                        <a:rPr sz="1700" b="0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700" b="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40" dirty="0">
                          <a:latin typeface="Times New Roman"/>
                          <a:cs typeface="Times New Roman"/>
                        </a:rPr>
                        <a:t>T.val</a:t>
                      </a:r>
                      <a:endParaRPr sz="1700" b="0" dirty="0">
                        <a:latin typeface="Times New Roman"/>
                        <a:cs typeface="Times New Roman"/>
                      </a:endParaRPr>
                    </a:p>
                    <a:p>
                      <a:pPr marL="86360">
                        <a:lnSpc>
                          <a:spcPts val="2190"/>
                        </a:lnSpc>
                      </a:pPr>
                      <a:r>
                        <a:rPr sz="1700" b="0" i="1" spc="-40" dirty="0">
                          <a:latin typeface="Times New Roman"/>
                          <a:cs typeface="Times New Roman"/>
                        </a:rPr>
                        <a:t>T.val</a:t>
                      </a:r>
                      <a:r>
                        <a:rPr sz="1700" b="0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7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700" b="0" i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lang="en-US" sz="1700" b="0" i="0" baseline="-21367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sz="1700" b="0" i="1" baseline="-2136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700" b="0" i="1" spc="-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lang="en-US" sz="1700" b="0" i="1" spc="-5" dirty="0" err="1">
                          <a:latin typeface="Times New Roman"/>
                          <a:cs typeface="Times New Roman"/>
                        </a:rPr>
                        <a:t>val</a:t>
                      </a:r>
                      <a:r>
                        <a:rPr lang="en-US" sz="1700" b="0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475" dirty="0">
                          <a:latin typeface="Microsoft YaHei UI"/>
                          <a:cs typeface="Microsoft YaHei UI"/>
                        </a:rPr>
                        <a:t>×</a:t>
                      </a:r>
                      <a:r>
                        <a:rPr sz="1700" b="0" i="1" spc="-55" dirty="0" err="1">
                          <a:latin typeface="Times New Roman"/>
                          <a:cs typeface="Times New Roman"/>
                        </a:rPr>
                        <a:t>F.val</a:t>
                      </a:r>
                      <a:endParaRPr sz="1700" b="0" dirty="0">
                        <a:latin typeface="Times New Roman"/>
                        <a:cs typeface="Times New Roman"/>
                      </a:endParaRPr>
                    </a:p>
                    <a:p>
                      <a:pPr marL="86360">
                        <a:lnSpc>
                          <a:spcPts val="2190"/>
                        </a:lnSpc>
                        <a:spcBef>
                          <a:spcPts val="45"/>
                        </a:spcBef>
                      </a:pPr>
                      <a:r>
                        <a:rPr sz="1700" b="0" i="1" spc="-40" dirty="0">
                          <a:latin typeface="Times New Roman"/>
                          <a:cs typeface="Times New Roman"/>
                        </a:rPr>
                        <a:t>T.val</a:t>
                      </a:r>
                      <a:r>
                        <a:rPr sz="1700" b="0" i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700" b="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5" dirty="0">
                          <a:latin typeface="Times New Roman"/>
                          <a:cs typeface="Times New Roman"/>
                        </a:rPr>
                        <a:t>F.val</a:t>
                      </a:r>
                      <a:endParaRPr sz="1700" b="0" dirty="0">
                        <a:latin typeface="Times New Roman"/>
                        <a:cs typeface="Times New Roman"/>
                      </a:endParaRPr>
                    </a:p>
                    <a:p>
                      <a:pPr marL="86360">
                        <a:lnSpc>
                          <a:spcPts val="2190"/>
                        </a:lnSpc>
                      </a:pPr>
                      <a:r>
                        <a:rPr sz="1700" b="0" i="1" spc="-55" dirty="0">
                          <a:latin typeface="Times New Roman"/>
                          <a:cs typeface="Times New Roman"/>
                        </a:rPr>
                        <a:t>F.val</a:t>
                      </a:r>
                      <a:r>
                        <a:rPr sz="1700" b="0" i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7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E.val</a:t>
                      </a:r>
                      <a:endParaRPr sz="1700" b="0" dirty="0">
                        <a:latin typeface="Times New Roman"/>
                        <a:cs typeface="Times New Roman"/>
                      </a:endParaRPr>
                    </a:p>
                    <a:p>
                      <a:pPr marL="86360">
                        <a:lnSpc>
                          <a:spcPts val="2190"/>
                        </a:lnSpc>
                      </a:pPr>
                      <a:r>
                        <a:rPr sz="1700" b="0" i="1" spc="-55" dirty="0">
                          <a:latin typeface="Times New Roman"/>
                          <a:cs typeface="Times New Roman"/>
                        </a:rPr>
                        <a:t>F.val</a:t>
                      </a:r>
                      <a:r>
                        <a:rPr sz="1700" b="0" i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700" b="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digit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.lexval</a:t>
                      </a:r>
                      <a:endParaRPr sz="17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52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object 54">
            <a:extLst>
              <a:ext uri="{FF2B5EF4-FFF2-40B4-BE49-F238E27FC236}">
                <a16:creationId xmlns:a16="http://schemas.microsoft.com/office/drawing/2014/main" id="{8A75F2E3-5E78-AA60-A62A-CF923136E2F7}"/>
              </a:ext>
            </a:extLst>
          </p:cNvPr>
          <p:cNvSpPr txBox="1"/>
          <p:nvPr/>
        </p:nvSpPr>
        <p:spPr>
          <a:xfrm>
            <a:off x="614893" y="2085962"/>
            <a:ext cx="672225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b="1" spc="-9" dirty="0">
                <a:solidFill>
                  <a:srgbClr val="2D84F4"/>
                </a:solidFill>
                <a:latin typeface="Times New Roman"/>
                <a:cs typeface="Times New Roman"/>
              </a:rPr>
              <a:t>SDD</a:t>
            </a:r>
            <a:r>
              <a:rPr sz="1710" spc="-4" dirty="0">
                <a:solidFill>
                  <a:srgbClr val="2D84F4"/>
                </a:solidFill>
                <a:latin typeface="SimSun"/>
                <a:cs typeface="SimSun"/>
              </a:rPr>
              <a:t>：</a:t>
            </a:r>
            <a:endParaRPr sz="1710" dirty="0">
              <a:latin typeface="SimSun"/>
              <a:cs typeface="SimSun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CE00F3E-A511-A697-F320-19A8F8A1CCAA}"/>
              </a:ext>
            </a:extLst>
          </p:cNvPr>
          <p:cNvSpPr/>
          <p:nvPr/>
        </p:nvSpPr>
        <p:spPr>
          <a:xfrm>
            <a:off x="564786" y="5479974"/>
            <a:ext cx="760668" cy="26580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2699E00-05F3-C2EA-0D78-A2E5D3082681}"/>
              </a:ext>
            </a:extLst>
          </p:cNvPr>
          <p:cNvSpPr txBox="1"/>
          <p:nvPr/>
        </p:nvSpPr>
        <p:spPr>
          <a:xfrm>
            <a:off x="516757" y="958805"/>
            <a:ext cx="8096301" cy="4425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/>
              <a:t>例子：</a:t>
            </a:r>
            <a:endParaRPr dirty="0"/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02845C99-8132-B635-B3C1-1D70BED27763}"/>
              </a:ext>
            </a:extLst>
          </p:cNvPr>
          <p:cNvSpPr/>
          <p:nvPr/>
        </p:nvSpPr>
        <p:spPr>
          <a:xfrm rot="10800000" flipV="1">
            <a:off x="3333872" y="1878060"/>
            <a:ext cx="2008594" cy="441883"/>
          </a:xfrm>
          <a:prstGeom prst="wedgeRoundRectCallout">
            <a:avLst>
              <a:gd name="adj1" fmla="val 63694"/>
              <a:gd name="adj2" fmla="val 160706"/>
              <a:gd name="adj3" fmla="val 16667"/>
            </a:avLst>
          </a:prstGeom>
          <a:solidFill>
            <a:srgbClr val="F9D98C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600" spc="-1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副作用（</a:t>
            </a:r>
            <a:r>
              <a:rPr lang="en-US" altLang="zh-CN" sz="1600" spc="-1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side effect</a:t>
            </a:r>
            <a:r>
              <a:rPr lang="zh-CN" altLang="en-US" sz="1600" spc="-1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2981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856427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属性文法 </a:t>
            </a:r>
            <a:r>
              <a:rPr lang="en-US" altLang="zh-CN" kern="0" spc="-5" dirty="0">
                <a:solidFill>
                  <a:schemeClr val="bg1"/>
                </a:solidFill>
              </a:rPr>
              <a:t>(Attribute Grammar)</a:t>
            </a:r>
            <a:endParaRPr lang="zh-CN" altLang="en-US" kern="0" spc="-5" dirty="0">
              <a:solidFill>
                <a:schemeClr val="bg1"/>
              </a:solidFill>
            </a:endParaRP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43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17</a:t>
            </a:fld>
            <a:endParaRPr lang="en-US" altLang="zh-CN" dirty="0"/>
          </a:p>
        </p:txBody>
      </p:sp>
      <p:sp>
        <p:nvSpPr>
          <p:cNvPr id="74" name="object 3">
            <a:extLst>
              <a:ext uri="{FF2B5EF4-FFF2-40B4-BE49-F238E27FC236}">
                <a16:creationId xmlns:a16="http://schemas.microsoft.com/office/drawing/2014/main" id="{A79ACDB5-3991-1662-2A83-91B9AF4136D7}"/>
              </a:ext>
            </a:extLst>
          </p:cNvPr>
          <p:cNvSpPr txBox="1"/>
          <p:nvPr/>
        </p:nvSpPr>
        <p:spPr>
          <a:xfrm>
            <a:off x="541486" y="991732"/>
            <a:ext cx="8488214" cy="1918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dirty="0">
                <a:latin typeface="微软雅黑" panose="020B0503020204020204" pitchFamily="34" charset="-122"/>
              </a:rPr>
              <a:t>一个没有副作用的SDD有时也称为属性文法</a:t>
            </a:r>
          </a:p>
          <a:p>
            <a:pPr lvl="1"/>
            <a:r>
              <a:rPr lang="zh-CN" altLang="en-US" dirty="0"/>
              <a:t>在</a:t>
            </a:r>
            <a:r>
              <a:rPr dirty="0" err="1"/>
              <a:t>属性文法的</a:t>
            </a:r>
            <a:r>
              <a:rPr lang="zh-CN" altLang="en-US" dirty="0"/>
              <a:t>语义</a:t>
            </a:r>
            <a:r>
              <a:rPr dirty="0" err="1"/>
              <a:t>规则</a:t>
            </a:r>
            <a:r>
              <a:rPr lang="zh-CN" altLang="en-US" dirty="0"/>
              <a:t>中，</a:t>
            </a:r>
            <a:r>
              <a:rPr dirty="0" err="1"/>
              <a:t>仅仅通过其它属性值和常量来定义一个属性值</a:t>
            </a:r>
            <a:endParaRPr dirty="0"/>
          </a:p>
          <a:p>
            <a:r>
              <a:rPr dirty="0"/>
              <a:t>例</a:t>
            </a:r>
            <a:r>
              <a:rPr lang="zh-CN" altLang="en-US" dirty="0"/>
              <a:t>子：</a:t>
            </a:r>
            <a:endParaRPr dirty="0"/>
          </a:p>
        </p:txBody>
      </p:sp>
      <p:graphicFrame>
        <p:nvGraphicFramePr>
          <p:cNvPr id="76" name="object 5">
            <a:extLst>
              <a:ext uri="{FF2B5EF4-FFF2-40B4-BE49-F238E27FC236}">
                <a16:creationId xmlns:a16="http://schemas.microsoft.com/office/drawing/2014/main" id="{ACA998B8-3E7C-4C3C-BC3E-304326575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821732"/>
              </p:ext>
            </p:extLst>
          </p:nvPr>
        </p:nvGraphicFramePr>
        <p:xfrm>
          <a:off x="2591933" y="3242970"/>
          <a:ext cx="3617960" cy="2027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781">
                <a:tc>
                  <a:txBody>
                    <a:bodyPr/>
                    <a:lstStyle/>
                    <a:p>
                      <a:pPr marL="37592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500" b="0" spc="5" dirty="0">
                          <a:latin typeface="Microsoft YaHei UI"/>
                          <a:cs typeface="Microsoft YaHei UI"/>
                        </a:rPr>
                        <a:t>产生式</a:t>
                      </a:r>
                      <a:endParaRPr sz="1500" b="0">
                        <a:latin typeface="Microsoft YaHei UI"/>
                        <a:cs typeface="Microsoft YaHei UI"/>
                      </a:endParaRPr>
                    </a:p>
                  </a:txBody>
                  <a:tcPr marL="0" marR="0" marT="233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523240" algn="l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500" b="0" spc="5" dirty="0">
                          <a:latin typeface="Microsoft YaHei UI"/>
                          <a:cs typeface="Microsoft YaHei UI"/>
                        </a:rPr>
                        <a:t>语义规则</a:t>
                      </a:r>
                      <a:endParaRPr sz="1500" b="0" dirty="0">
                        <a:latin typeface="Microsoft YaHei UI"/>
                        <a:cs typeface="Microsoft YaHei UI"/>
                      </a:endParaRPr>
                    </a:p>
                  </a:txBody>
                  <a:tcPr marL="0" marR="0" marT="2334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0952">
                <a:tc>
                  <a:txBody>
                    <a:bodyPr/>
                    <a:lstStyle/>
                    <a:p>
                      <a:pPr marL="89535" indent="0">
                        <a:lnSpc>
                          <a:spcPts val="2150"/>
                        </a:lnSpc>
                        <a:buFont typeface="Times New Roman"/>
                        <a:buNone/>
                        <a:tabLst>
                          <a:tab pos="414655" algn="l"/>
                        </a:tabLst>
                      </a:pPr>
                      <a:r>
                        <a:rPr lang="en-US" sz="1500" b="0" dirty="0">
                          <a:latin typeface="Times New Roman"/>
                          <a:cs typeface="Times New Roman"/>
                        </a:rPr>
                        <a:t>(1)</a:t>
                      </a:r>
                      <a:r>
                        <a:rPr lang="en-US" sz="15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500" b="0" i="1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lang="en-US" sz="1500" b="1" i="0" spc="-30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$</a:t>
                      </a:r>
                      <a:endParaRPr sz="1500" b="1" i="0" dirty="0">
                        <a:solidFill>
                          <a:srgbClr val="7030A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89535" indent="0">
                        <a:lnSpc>
                          <a:spcPct val="100000"/>
                        </a:lnSpc>
                        <a:buFont typeface="Times New Roman"/>
                        <a:buNone/>
                        <a:tabLst>
                          <a:tab pos="414655" algn="l"/>
                        </a:tabLst>
                      </a:pPr>
                      <a:r>
                        <a:rPr lang="en-US" sz="1500" b="0" dirty="0">
                          <a:latin typeface="Times New Roman"/>
                          <a:cs typeface="Times New Roman"/>
                        </a:rPr>
                        <a:t>(2)</a:t>
                      </a:r>
                      <a:r>
                        <a:rPr lang="en-US" sz="15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500" b="0" i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500" b="0" i="0" spc="-7" baseline="-20833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500" b="0" i="1" spc="-22" baseline="-2083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500" b="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500" b="0" dirty="0">
                        <a:latin typeface="Times New Roman"/>
                        <a:cs typeface="Times New Roman"/>
                      </a:endParaRPr>
                    </a:p>
                    <a:p>
                      <a:pPr marL="89535" indent="0">
                        <a:lnSpc>
                          <a:spcPts val="2130"/>
                        </a:lnSpc>
                        <a:buFont typeface="Times New Roman"/>
                        <a:buNone/>
                        <a:tabLst>
                          <a:tab pos="414655" algn="l"/>
                        </a:tabLst>
                      </a:pPr>
                      <a:r>
                        <a:rPr lang="en-US" sz="1500" b="0" dirty="0">
                          <a:latin typeface="Times New Roman"/>
                          <a:cs typeface="Times New Roman"/>
                        </a:rPr>
                        <a:t>(3)</a:t>
                      </a:r>
                      <a:r>
                        <a:rPr lang="en-US" sz="15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500" b="0" i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b="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500" b="0" dirty="0">
                        <a:latin typeface="Times New Roman"/>
                        <a:cs typeface="Times New Roman"/>
                      </a:endParaRPr>
                    </a:p>
                    <a:p>
                      <a:pPr marL="89535" indent="0">
                        <a:lnSpc>
                          <a:spcPts val="2130"/>
                        </a:lnSpc>
                        <a:buFont typeface="Times New Roman"/>
                        <a:buNone/>
                        <a:tabLst>
                          <a:tab pos="414655" algn="l"/>
                        </a:tabLst>
                      </a:pPr>
                      <a:r>
                        <a:rPr lang="en-US" sz="1500" b="0" dirty="0">
                          <a:latin typeface="Times New Roman"/>
                          <a:cs typeface="Times New Roman"/>
                        </a:rPr>
                        <a:t>(4)</a:t>
                      </a:r>
                      <a:r>
                        <a:rPr lang="en-US" sz="15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500" b="0" i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500" b="0" i="0" spc="-7" baseline="-20833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500" b="0" i="1" spc="-15" baseline="-2083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1500" b="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dirty="0">
                          <a:latin typeface="Times New Roman"/>
                          <a:cs typeface="Times New Roman"/>
                        </a:rPr>
                        <a:t>F</a:t>
                      </a:r>
                      <a:endParaRPr sz="1500" b="0" dirty="0">
                        <a:latin typeface="Times New Roman"/>
                        <a:cs typeface="Times New Roman"/>
                      </a:endParaRPr>
                    </a:p>
                    <a:p>
                      <a:pPr marL="89535" indent="0">
                        <a:lnSpc>
                          <a:spcPct val="100000"/>
                        </a:lnSpc>
                        <a:spcBef>
                          <a:spcPts val="60"/>
                        </a:spcBef>
                        <a:buFont typeface="Times New Roman"/>
                        <a:buNone/>
                        <a:tabLst>
                          <a:tab pos="414655" algn="l"/>
                        </a:tabLst>
                      </a:pPr>
                      <a:r>
                        <a:rPr lang="en-US" sz="1500" b="0" dirty="0">
                          <a:latin typeface="Times New Roman"/>
                          <a:cs typeface="Times New Roman"/>
                        </a:rPr>
                        <a:t>(5)</a:t>
                      </a:r>
                      <a:r>
                        <a:rPr lang="en-US" sz="15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500" b="0" i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b="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dirty="0">
                          <a:latin typeface="Times New Roman"/>
                          <a:cs typeface="Times New Roman"/>
                        </a:rPr>
                        <a:t>F</a:t>
                      </a:r>
                      <a:endParaRPr sz="1500" b="0" dirty="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500" b="0" dirty="0">
                          <a:latin typeface="Times New Roman"/>
                          <a:cs typeface="Times New Roman"/>
                        </a:rPr>
                        <a:t>(6)</a:t>
                      </a:r>
                      <a:r>
                        <a:rPr sz="15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500" b="0" i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5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500" b="0" i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500" b="0" dirty="0">
                          <a:latin typeface="Times New Roman"/>
                          <a:cs typeface="Times New Roman"/>
                        </a:rPr>
                        <a:t>(7)</a:t>
                      </a:r>
                      <a:r>
                        <a:rPr sz="1500" b="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500" b="0" i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b="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digit</a:t>
                      </a:r>
                      <a:endParaRPr sz="1500" b="1" dirty="0">
                        <a:solidFill>
                          <a:srgbClr val="7030A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ts val="1970"/>
                        </a:lnSpc>
                      </a:pPr>
                      <a:r>
                        <a:rPr sz="1500" b="0" i="1" spc="-5" dirty="0">
                          <a:latin typeface="Times New Roman"/>
                          <a:cs typeface="Times New Roman"/>
                        </a:rPr>
                        <a:t>L.val</a:t>
                      </a:r>
                      <a:r>
                        <a:rPr sz="1500" b="0" i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500" b="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spc="-5" dirty="0">
                          <a:latin typeface="Times New Roman"/>
                          <a:cs typeface="Times New Roman"/>
                        </a:rPr>
                        <a:t>E.val</a:t>
                      </a:r>
                      <a:endParaRPr sz="1500" b="0" dirty="0">
                        <a:latin typeface="Times New Roman"/>
                        <a:cs typeface="Times New Roman"/>
                      </a:endParaRPr>
                    </a:p>
                    <a:p>
                      <a:pPr marL="179705" marR="305435" indent="-635">
                        <a:lnSpc>
                          <a:spcPts val="1970"/>
                        </a:lnSpc>
                      </a:pPr>
                      <a:r>
                        <a:rPr sz="1500" b="0" i="1" spc="-5" dirty="0">
                          <a:latin typeface="Times New Roman"/>
                          <a:cs typeface="Times New Roman"/>
                        </a:rPr>
                        <a:t>E.val</a:t>
                      </a:r>
                      <a:r>
                        <a:rPr sz="1500" b="0" i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500" b="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500" b="0" i="0" spc="-7" baseline="-20833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500" b="0" i="1" spc="-5" dirty="0">
                          <a:latin typeface="Times New Roman"/>
                          <a:cs typeface="Times New Roman"/>
                        </a:rPr>
                        <a:t>.val</a:t>
                      </a:r>
                      <a:r>
                        <a:rPr sz="1500" b="0" i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500" b="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spc="-35" dirty="0">
                          <a:latin typeface="Times New Roman"/>
                          <a:cs typeface="Times New Roman"/>
                        </a:rPr>
                        <a:t>T.val </a:t>
                      </a:r>
                      <a:r>
                        <a:rPr sz="1500" b="0" i="1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spc="-5" dirty="0">
                          <a:latin typeface="Times New Roman"/>
                          <a:cs typeface="Times New Roman"/>
                        </a:rPr>
                        <a:t>E.val</a:t>
                      </a:r>
                      <a:r>
                        <a:rPr sz="1500" b="0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500" b="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spc="-35" dirty="0">
                          <a:latin typeface="Times New Roman"/>
                          <a:cs typeface="Times New Roman"/>
                        </a:rPr>
                        <a:t>T.val</a:t>
                      </a:r>
                      <a:endParaRPr sz="1500" b="0" dirty="0">
                        <a:latin typeface="Times New Roman"/>
                        <a:cs typeface="Times New Roman"/>
                      </a:endParaRPr>
                    </a:p>
                    <a:p>
                      <a:pPr marL="179705">
                        <a:lnSpc>
                          <a:spcPts val="1970"/>
                        </a:lnSpc>
                      </a:pPr>
                      <a:r>
                        <a:rPr sz="1500" b="0" i="1" spc="-40" dirty="0">
                          <a:latin typeface="Times New Roman"/>
                          <a:cs typeface="Times New Roman"/>
                        </a:rPr>
                        <a:t>T.val</a:t>
                      </a:r>
                      <a:r>
                        <a:rPr sz="1500" b="0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500" b="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500" b="0" i="0" spc="-7" baseline="-20833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500" b="0" i="1" spc="-5" dirty="0">
                          <a:latin typeface="Times New Roman"/>
                          <a:cs typeface="Times New Roman"/>
                        </a:rPr>
                        <a:t>.val </a:t>
                      </a:r>
                      <a:r>
                        <a:rPr sz="1500" b="0" spc="425" dirty="0">
                          <a:latin typeface="Microsoft YaHei UI"/>
                          <a:cs typeface="Microsoft YaHei UI"/>
                        </a:rPr>
                        <a:t>×</a:t>
                      </a:r>
                      <a:r>
                        <a:rPr sz="1500" b="0" i="1" spc="-10" dirty="0" err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b="0" spc="-10" dirty="0" err="1">
                          <a:latin typeface="Symbol"/>
                          <a:cs typeface="Symbol"/>
                        </a:rPr>
                        <a:t></a:t>
                      </a:r>
                      <a:r>
                        <a:rPr sz="1500" b="0" i="1" spc="-10" dirty="0" err="1">
                          <a:latin typeface="Times New Roman"/>
                          <a:cs typeface="Times New Roman"/>
                        </a:rPr>
                        <a:t>val</a:t>
                      </a:r>
                      <a:endParaRPr sz="1500" b="0" dirty="0">
                        <a:latin typeface="Times New Roman"/>
                        <a:cs typeface="Times New Roman"/>
                      </a:endParaRPr>
                    </a:p>
                    <a:p>
                      <a:pPr marL="179705">
                        <a:lnSpc>
                          <a:spcPts val="1970"/>
                        </a:lnSpc>
                        <a:spcBef>
                          <a:spcPts val="40"/>
                        </a:spcBef>
                      </a:pPr>
                      <a:r>
                        <a:rPr sz="1500" b="0" i="1" spc="-40" dirty="0">
                          <a:latin typeface="Times New Roman"/>
                          <a:cs typeface="Times New Roman"/>
                        </a:rPr>
                        <a:t>T.val</a:t>
                      </a:r>
                      <a:r>
                        <a:rPr sz="1500" b="0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500" b="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spc="-50" dirty="0">
                          <a:latin typeface="Times New Roman"/>
                          <a:cs typeface="Times New Roman"/>
                        </a:rPr>
                        <a:t>F.val</a:t>
                      </a:r>
                      <a:endParaRPr sz="1500" b="0" dirty="0">
                        <a:latin typeface="Times New Roman"/>
                        <a:cs typeface="Times New Roman"/>
                      </a:endParaRPr>
                    </a:p>
                    <a:p>
                      <a:pPr marL="179705">
                        <a:lnSpc>
                          <a:spcPts val="1970"/>
                        </a:lnSpc>
                      </a:pPr>
                      <a:r>
                        <a:rPr sz="1500" b="0" i="1" spc="-50" dirty="0">
                          <a:latin typeface="Times New Roman"/>
                          <a:cs typeface="Times New Roman"/>
                        </a:rPr>
                        <a:t>F.val</a:t>
                      </a:r>
                      <a:r>
                        <a:rPr sz="1500" b="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5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spc="-5" dirty="0">
                          <a:latin typeface="Times New Roman"/>
                          <a:cs typeface="Times New Roman"/>
                        </a:rPr>
                        <a:t>E.val</a:t>
                      </a:r>
                      <a:endParaRPr sz="1500" b="0" dirty="0">
                        <a:latin typeface="Times New Roman"/>
                        <a:cs typeface="Times New Roman"/>
                      </a:endParaRPr>
                    </a:p>
                    <a:p>
                      <a:pPr marL="179705">
                        <a:lnSpc>
                          <a:spcPts val="1970"/>
                        </a:lnSpc>
                      </a:pPr>
                      <a:r>
                        <a:rPr sz="1500" b="0" i="1" spc="-50" dirty="0">
                          <a:latin typeface="Times New Roman"/>
                          <a:cs typeface="Times New Roman"/>
                        </a:rPr>
                        <a:t>F.val</a:t>
                      </a:r>
                      <a:r>
                        <a:rPr sz="1500" b="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5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digit</a:t>
                      </a:r>
                      <a:r>
                        <a:rPr sz="1500" b="0" i="1" spc="-5" dirty="0">
                          <a:latin typeface="Times New Roman"/>
                          <a:cs typeface="Times New Roman"/>
                        </a:rPr>
                        <a:t>.lexval</a:t>
                      </a:r>
                      <a:endParaRPr sz="15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28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856427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kern="0" spc="-5" dirty="0">
                <a:solidFill>
                  <a:schemeClr val="bg1"/>
                </a:solidFill>
              </a:rPr>
              <a:t>SDD</a:t>
            </a:r>
            <a:r>
              <a:rPr lang="zh-CN" altLang="en-US" kern="0" spc="-5" dirty="0">
                <a:solidFill>
                  <a:schemeClr val="bg1"/>
                </a:solidFill>
              </a:rPr>
              <a:t>的求值顺序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43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18</a:t>
            </a:fld>
            <a:endParaRPr lang="en-US" altLang="zh-CN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3ADF4729-EE87-AA61-B724-56D061B87620}"/>
              </a:ext>
            </a:extLst>
          </p:cNvPr>
          <p:cNvSpPr txBox="1"/>
          <p:nvPr/>
        </p:nvSpPr>
        <p:spPr>
          <a:xfrm>
            <a:off x="469271" y="913925"/>
            <a:ext cx="8068673" cy="33294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dirty="0" err="1">
                <a:latin typeface="微软雅黑" panose="020B0503020204020204" pitchFamily="34" charset="-122"/>
              </a:rPr>
              <a:t>SDD为CFG中的文法符号设置语义属性</a:t>
            </a:r>
            <a:r>
              <a:rPr dirty="0" err="1"/>
              <a:t>。对于给定的输入串</a:t>
            </a:r>
            <a:r>
              <a:rPr sz="3600" i="1" dirty="0" err="1"/>
              <a:t>x</a:t>
            </a:r>
            <a:r>
              <a:rPr dirty="0"/>
              <a:t>，</a:t>
            </a:r>
            <a:r>
              <a:rPr lang="zh-CN" altLang="en-US" dirty="0"/>
              <a:t>我们将</a:t>
            </a:r>
            <a:r>
              <a:rPr dirty="0" err="1"/>
              <a:t>应用语义规则</a:t>
            </a:r>
            <a:r>
              <a:rPr lang="zh-CN" altLang="en-US" dirty="0"/>
              <a:t>，</a:t>
            </a:r>
            <a:r>
              <a:rPr dirty="0" err="1"/>
              <a:t>计算分析树中各结点对应的属性值</a:t>
            </a:r>
            <a:endParaRPr dirty="0"/>
          </a:p>
          <a:p>
            <a:r>
              <a:rPr dirty="0"/>
              <a:t>按照什么顺序计算属性值？</a:t>
            </a:r>
          </a:p>
          <a:p>
            <a:pPr lvl="1"/>
            <a:r>
              <a:rPr dirty="0" err="1"/>
              <a:t>语义规则建立了属性之间的依赖关系，在对分析树</a:t>
            </a:r>
            <a:r>
              <a:rPr lang="zh-CN" altLang="en-US" dirty="0"/>
              <a:t>结点</a:t>
            </a:r>
            <a:r>
              <a:rPr dirty="0" err="1"/>
              <a:t>的一个属性求值之前，必须首先求出这个属性值所依赖的所有</a:t>
            </a:r>
            <a:r>
              <a:rPr lang="zh-CN" altLang="en-US" dirty="0"/>
              <a:t>其它</a:t>
            </a:r>
            <a:r>
              <a:rPr dirty="0" err="1"/>
              <a:t>属性值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18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19BA9EA-94D0-2F3A-5093-66C8251998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1</a:t>
            </a:fld>
            <a:endParaRPr lang="en-US" altLang="zh-CN" dirty="0"/>
          </a:p>
        </p:txBody>
      </p:sp>
      <p:sp>
        <p:nvSpPr>
          <p:cNvPr id="5" name="灯片编号占位符 7">
            <a:extLst>
              <a:ext uri="{FF2B5EF4-FFF2-40B4-BE49-F238E27FC236}">
                <a16:creationId xmlns:a16="http://schemas.microsoft.com/office/drawing/2014/main" id="{7323F0B3-5EFF-5C4B-9EA6-17C7E921D994}"/>
              </a:ext>
            </a:extLst>
          </p:cNvPr>
          <p:cNvSpPr txBox="1">
            <a:spLocks/>
          </p:cNvSpPr>
          <p:nvPr/>
        </p:nvSpPr>
        <p:spPr>
          <a:xfrm>
            <a:off x="8343900" y="6566952"/>
            <a:ext cx="68580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rgbClr val="292929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pPr marL="190500">
                <a:lnSpc>
                  <a:spcPts val="1220"/>
                </a:lnSpc>
              </a:pPr>
              <a:t>1</a:t>
            </a:fld>
            <a:endParaRPr lang="en-US" altLang="zh-CN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A05E3E1-2E45-6311-F985-B80847ADB2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062" y="50800"/>
            <a:ext cx="736913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编译器的结构</a:t>
            </a:r>
            <a:endParaRPr spc="-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7C83486-D3BB-43B9-27DC-438F0C750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8990157" cy="12853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7295207-E8D1-E756-2425-AC8ECC100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315" y="4497623"/>
            <a:ext cx="1360124" cy="8563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425B780-86A0-9125-248A-3B90F4296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295" y="4541008"/>
            <a:ext cx="1338367" cy="8563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D52B8C7-FF50-9613-7834-DCD3F32C3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5592" y="4575732"/>
            <a:ext cx="1304290" cy="8168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F52D41F-FF2E-C09D-548F-498DF8725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502" y="4557691"/>
            <a:ext cx="1208528" cy="89581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3770749-378E-34CA-CD00-971A66FD6E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002392" y="3314507"/>
            <a:ext cx="557969" cy="44389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81C643D-AB05-99DC-0682-CCDDCC9F64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6618723" y="4703862"/>
            <a:ext cx="557969" cy="44389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4C9053E-7C8A-BE69-1811-3A9CB4BD71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4087862" y="4703861"/>
            <a:ext cx="557969" cy="44389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3511E4A-F1FE-8FE9-B542-4FB4A8DE65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1733986" y="4703862"/>
            <a:ext cx="557969" cy="44389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5B54935-AB3D-AE81-FBC1-2AB9B1ECE94C}"/>
              </a:ext>
            </a:extLst>
          </p:cNvPr>
          <p:cNvSpPr txBox="1"/>
          <p:nvPr/>
        </p:nvSpPr>
        <p:spPr>
          <a:xfrm>
            <a:off x="1564770" y="254523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Lexing</a:t>
            </a:r>
            <a:endParaRPr lang="en-US" b="1" dirty="0">
              <a:latin typeface="Linux Libertine G" panose="02000503000000000000" pitchFamily="2" charset="0"/>
              <a:ea typeface="Linux Libertine G" panose="02000503000000000000" pitchFamily="2" charset="0"/>
              <a:cs typeface="Linux Libertine G" panose="02000503000000000000" pitchFamily="2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5BFABE8-B265-DC8A-1796-5BDFED55CF82}"/>
              </a:ext>
            </a:extLst>
          </p:cNvPr>
          <p:cNvSpPr txBox="1"/>
          <p:nvPr/>
        </p:nvSpPr>
        <p:spPr>
          <a:xfrm>
            <a:off x="3908917" y="2545239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Parsing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F7AEA1D-A694-8CE3-7B93-FAFE438C6677}"/>
              </a:ext>
            </a:extLst>
          </p:cNvPr>
          <p:cNvSpPr txBox="1"/>
          <p:nvPr/>
        </p:nvSpPr>
        <p:spPr>
          <a:xfrm>
            <a:off x="6448837" y="2492607"/>
            <a:ext cx="1144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Semantic</a:t>
            </a:r>
          </a:p>
          <a:p>
            <a:r>
              <a:rPr lang="en-US" b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Analysis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ECD9E2C-C999-799D-E4F3-48D460FE7329}"/>
              </a:ext>
            </a:extLst>
          </p:cNvPr>
          <p:cNvSpPr txBox="1"/>
          <p:nvPr/>
        </p:nvSpPr>
        <p:spPr>
          <a:xfrm>
            <a:off x="5863439" y="3323187"/>
            <a:ext cx="219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IR code Generation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4AE94FF-5B60-33A8-6818-05695A38EFF2}"/>
              </a:ext>
            </a:extLst>
          </p:cNvPr>
          <p:cNvSpPr txBox="1"/>
          <p:nvPr/>
        </p:nvSpPr>
        <p:spPr>
          <a:xfrm>
            <a:off x="1270089" y="5614871"/>
            <a:ext cx="174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Assembling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A86004C-F5D4-5428-6F32-B625D7444116}"/>
              </a:ext>
            </a:extLst>
          </p:cNvPr>
          <p:cNvSpPr txBox="1"/>
          <p:nvPr/>
        </p:nvSpPr>
        <p:spPr>
          <a:xfrm>
            <a:off x="3700023" y="5614871"/>
            <a:ext cx="1745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Assembly code</a:t>
            </a:r>
          </a:p>
          <a:p>
            <a:r>
              <a:rPr lang="en-US" b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Generation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EF64C7F-7B3E-DBCB-3D51-ECE14C4B4D3E}"/>
              </a:ext>
            </a:extLst>
          </p:cNvPr>
          <p:cNvSpPr txBox="1"/>
          <p:nvPr/>
        </p:nvSpPr>
        <p:spPr>
          <a:xfrm>
            <a:off x="6129957" y="5614871"/>
            <a:ext cx="283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IR code Optimization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F4F2323-94F6-21C3-13CF-5E0416ABBD6D}"/>
              </a:ext>
            </a:extLst>
          </p:cNvPr>
          <p:cNvSpPr txBox="1"/>
          <p:nvPr/>
        </p:nvSpPr>
        <p:spPr>
          <a:xfrm>
            <a:off x="85483" y="1154668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source code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6AF4309-E4B9-68C9-2DB6-5C1BFAB6F9F7}"/>
              </a:ext>
            </a:extLst>
          </p:cNvPr>
          <p:cNvSpPr txBox="1"/>
          <p:nvPr/>
        </p:nvSpPr>
        <p:spPr>
          <a:xfrm>
            <a:off x="2610975" y="1180964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tokens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6098EDA-3AD8-88FE-4EF0-A9FD8D776C55}"/>
              </a:ext>
            </a:extLst>
          </p:cNvPr>
          <p:cNvSpPr txBox="1"/>
          <p:nvPr/>
        </p:nvSpPr>
        <p:spPr>
          <a:xfrm>
            <a:off x="5044847" y="121092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AST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3A36FDE-25FC-9B65-31A3-56D4FF20B334}"/>
              </a:ext>
            </a:extLst>
          </p:cNvPr>
          <p:cNvSpPr txBox="1"/>
          <p:nvPr/>
        </p:nvSpPr>
        <p:spPr>
          <a:xfrm>
            <a:off x="7469448" y="976752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Decorated-AST</a:t>
            </a:r>
          </a:p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Symbol-table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112FCBD-A644-99F0-8333-088A18BAE045}"/>
              </a:ext>
            </a:extLst>
          </p:cNvPr>
          <p:cNvSpPr txBox="1"/>
          <p:nvPr/>
        </p:nvSpPr>
        <p:spPr>
          <a:xfrm>
            <a:off x="8007102" y="4130990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IR code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D111A3D-E42B-82F1-A0A2-6F9994258B92}"/>
              </a:ext>
            </a:extLst>
          </p:cNvPr>
          <p:cNvSpPr txBox="1"/>
          <p:nvPr/>
        </p:nvSpPr>
        <p:spPr>
          <a:xfrm>
            <a:off x="4730017" y="4154243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optimized IR code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FE46987-148C-DCB0-6B84-482131378DA7}"/>
              </a:ext>
            </a:extLst>
          </p:cNvPr>
          <p:cNvSpPr txBox="1"/>
          <p:nvPr/>
        </p:nvSpPr>
        <p:spPr>
          <a:xfrm>
            <a:off x="2635592" y="4136676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assembly code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EF6920D-8A55-5788-3476-5FF7E73F4268}"/>
              </a:ext>
            </a:extLst>
          </p:cNvPr>
          <p:cNvSpPr txBox="1"/>
          <p:nvPr/>
        </p:nvSpPr>
        <p:spPr>
          <a:xfrm>
            <a:off x="80902" y="4136676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machine code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856427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依赖图</a:t>
            </a:r>
            <a:r>
              <a:rPr lang="en-US" altLang="zh-CN" kern="0" spc="-5" dirty="0">
                <a:solidFill>
                  <a:schemeClr val="bg1"/>
                </a:solidFill>
              </a:rPr>
              <a:t>(Dependency Graph)</a:t>
            </a:r>
            <a:endParaRPr lang="zh-CN" altLang="en-US" kern="0" spc="-5" dirty="0">
              <a:solidFill>
                <a:schemeClr val="bg1"/>
              </a:solidFill>
            </a:endParaRP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43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19</a:t>
            </a:fld>
            <a:endParaRPr lang="en-US" altLang="zh-CN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AF562E3-E28E-327F-F30D-811F8184527F}"/>
              </a:ext>
            </a:extLst>
          </p:cNvPr>
          <p:cNvSpPr txBox="1"/>
          <p:nvPr/>
        </p:nvSpPr>
        <p:spPr>
          <a:xfrm>
            <a:off x="516757" y="958805"/>
            <a:ext cx="8096301" cy="2777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dirty="0" err="1"/>
              <a:t>依赖图是一个</a:t>
            </a:r>
            <a:r>
              <a:rPr lang="zh-CN" altLang="en-US" dirty="0"/>
              <a:t>有向图，它</a:t>
            </a:r>
            <a:r>
              <a:rPr dirty="0" err="1"/>
              <a:t>描述了分析树中结点属性</a:t>
            </a:r>
            <a:r>
              <a:rPr lang="zh-CN" altLang="en-US" dirty="0"/>
              <a:t>之</a:t>
            </a:r>
            <a:r>
              <a:rPr dirty="0"/>
              <a:t>间</a:t>
            </a:r>
            <a:r>
              <a:rPr lang="zh-CN" altLang="en-US" dirty="0"/>
              <a:t>的</a:t>
            </a:r>
            <a:r>
              <a:rPr dirty="0" err="1"/>
              <a:t>依赖关系</a:t>
            </a:r>
            <a:endParaRPr dirty="0"/>
          </a:p>
          <a:p>
            <a:r>
              <a:rPr dirty="0"/>
              <a:t>分析树中每个标号为</a:t>
            </a:r>
            <a:r>
              <a:rPr i="1" dirty="0"/>
              <a:t>X</a:t>
            </a:r>
            <a:r>
              <a:rPr dirty="0"/>
              <a:t>的结点的每个属性</a:t>
            </a:r>
            <a:r>
              <a:rPr i="1" dirty="0"/>
              <a:t>a</a:t>
            </a:r>
            <a:r>
              <a:rPr dirty="0"/>
              <a:t>都对应 着依赖图中的一个结点</a:t>
            </a:r>
          </a:p>
          <a:p>
            <a:r>
              <a:rPr dirty="0"/>
              <a:t>如果属性</a:t>
            </a:r>
            <a:r>
              <a:rPr i="1" dirty="0"/>
              <a:t>X</a:t>
            </a:r>
            <a:r>
              <a:rPr dirty="0"/>
              <a:t>.</a:t>
            </a:r>
            <a:r>
              <a:rPr i="1" dirty="0"/>
              <a:t>a</a:t>
            </a:r>
            <a:r>
              <a:rPr dirty="0"/>
              <a:t>的值依赖于属性</a:t>
            </a:r>
            <a:r>
              <a:rPr i="1" dirty="0"/>
              <a:t>Y</a:t>
            </a:r>
            <a:r>
              <a:rPr dirty="0"/>
              <a:t>.</a:t>
            </a:r>
            <a:r>
              <a:rPr i="1" dirty="0"/>
              <a:t>b</a:t>
            </a:r>
            <a:r>
              <a:rPr dirty="0"/>
              <a:t>的值，则依赖图 中有一条从</a:t>
            </a:r>
            <a:r>
              <a:rPr i="1" dirty="0"/>
              <a:t>Y</a:t>
            </a:r>
            <a:r>
              <a:rPr dirty="0"/>
              <a:t>.</a:t>
            </a:r>
            <a:r>
              <a:rPr i="1" dirty="0"/>
              <a:t>b</a:t>
            </a:r>
            <a:r>
              <a:rPr dirty="0"/>
              <a:t>的结点指向</a:t>
            </a:r>
            <a:r>
              <a:rPr i="1" dirty="0"/>
              <a:t>X</a:t>
            </a:r>
            <a:r>
              <a:rPr dirty="0"/>
              <a:t>.</a:t>
            </a:r>
            <a:r>
              <a:rPr i="1" dirty="0"/>
              <a:t>a</a:t>
            </a:r>
            <a:r>
              <a:rPr dirty="0"/>
              <a:t>的结点的有向边</a:t>
            </a:r>
          </a:p>
        </p:txBody>
      </p:sp>
    </p:spTree>
    <p:extLst>
      <p:ext uri="{BB962C8B-B14F-4D97-AF65-F5344CB8AC3E}">
        <p14:creationId xmlns:p14="http://schemas.microsoft.com/office/powerpoint/2010/main" val="445130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02845D2C-4B10-AF9B-182C-37E5724D1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817" y="3780027"/>
            <a:ext cx="6097943" cy="2885877"/>
          </a:xfrm>
          <a:custGeom>
            <a:avLst/>
            <a:gdLst>
              <a:gd name="connsiteX0" fmla="*/ 0 w 6097943"/>
              <a:gd name="connsiteY0" fmla="*/ 0 h 2885877"/>
              <a:gd name="connsiteX1" fmla="*/ 677549 w 6097943"/>
              <a:gd name="connsiteY1" fmla="*/ 0 h 2885877"/>
              <a:gd name="connsiteX2" fmla="*/ 1355098 w 6097943"/>
              <a:gd name="connsiteY2" fmla="*/ 0 h 2885877"/>
              <a:gd name="connsiteX3" fmla="*/ 2032648 w 6097943"/>
              <a:gd name="connsiteY3" fmla="*/ 0 h 2885877"/>
              <a:gd name="connsiteX4" fmla="*/ 2527259 w 6097943"/>
              <a:gd name="connsiteY4" fmla="*/ 0 h 2885877"/>
              <a:gd name="connsiteX5" fmla="*/ 3204808 w 6097943"/>
              <a:gd name="connsiteY5" fmla="*/ 0 h 2885877"/>
              <a:gd name="connsiteX6" fmla="*/ 3821378 w 6097943"/>
              <a:gd name="connsiteY6" fmla="*/ 0 h 2885877"/>
              <a:gd name="connsiteX7" fmla="*/ 4437947 w 6097943"/>
              <a:gd name="connsiteY7" fmla="*/ 0 h 2885877"/>
              <a:gd name="connsiteX8" fmla="*/ 5176476 w 6097943"/>
              <a:gd name="connsiteY8" fmla="*/ 0 h 2885877"/>
              <a:gd name="connsiteX9" fmla="*/ 6097943 w 6097943"/>
              <a:gd name="connsiteY9" fmla="*/ 0 h 2885877"/>
              <a:gd name="connsiteX10" fmla="*/ 6097943 w 6097943"/>
              <a:gd name="connsiteY10" fmla="*/ 606034 h 2885877"/>
              <a:gd name="connsiteX11" fmla="*/ 6097943 w 6097943"/>
              <a:gd name="connsiteY11" fmla="*/ 1183210 h 2885877"/>
              <a:gd name="connsiteX12" fmla="*/ 6097943 w 6097943"/>
              <a:gd name="connsiteY12" fmla="*/ 1789244 h 2885877"/>
              <a:gd name="connsiteX13" fmla="*/ 6097943 w 6097943"/>
              <a:gd name="connsiteY13" fmla="*/ 2279843 h 2885877"/>
              <a:gd name="connsiteX14" fmla="*/ 6097943 w 6097943"/>
              <a:gd name="connsiteY14" fmla="*/ 2885877 h 2885877"/>
              <a:gd name="connsiteX15" fmla="*/ 5420394 w 6097943"/>
              <a:gd name="connsiteY15" fmla="*/ 2885877 h 2885877"/>
              <a:gd name="connsiteX16" fmla="*/ 4742845 w 6097943"/>
              <a:gd name="connsiteY16" fmla="*/ 2885877 h 2885877"/>
              <a:gd name="connsiteX17" fmla="*/ 4126275 w 6097943"/>
              <a:gd name="connsiteY17" fmla="*/ 2885877 h 2885877"/>
              <a:gd name="connsiteX18" fmla="*/ 3509705 w 6097943"/>
              <a:gd name="connsiteY18" fmla="*/ 2885877 h 2885877"/>
              <a:gd name="connsiteX19" fmla="*/ 2832156 w 6097943"/>
              <a:gd name="connsiteY19" fmla="*/ 2885877 h 2885877"/>
              <a:gd name="connsiteX20" fmla="*/ 2032648 w 6097943"/>
              <a:gd name="connsiteY20" fmla="*/ 2885877 h 2885877"/>
              <a:gd name="connsiteX21" fmla="*/ 1294119 w 6097943"/>
              <a:gd name="connsiteY21" fmla="*/ 2885877 h 2885877"/>
              <a:gd name="connsiteX22" fmla="*/ 0 w 6097943"/>
              <a:gd name="connsiteY22" fmla="*/ 2885877 h 2885877"/>
              <a:gd name="connsiteX23" fmla="*/ 0 w 6097943"/>
              <a:gd name="connsiteY23" fmla="*/ 2395278 h 2885877"/>
              <a:gd name="connsiteX24" fmla="*/ 0 w 6097943"/>
              <a:gd name="connsiteY24" fmla="*/ 1875820 h 2885877"/>
              <a:gd name="connsiteX25" fmla="*/ 0 w 6097943"/>
              <a:gd name="connsiteY25" fmla="*/ 1269786 h 2885877"/>
              <a:gd name="connsiteX26" fmla="*/ 0 w 6097943"/>
              <a:gd name="connsiteY26" fmla="*/ 721469 h 2885877"/>
              <a:gd name="connsiteX27" fmla="*/ 0 w 6097943"/>
              <a:gd name="connsiteY27" fmla="*/ 0 h 2885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97943" h="2885877" fill="none" extrusionOk="0">
                <a:moveTo>
                  <a:pt x="0" y="0"/>
                </a:moveTo>
                <a:cubicBezTo>
                  <a:pt x="310931" y="-609"/>
                  <a:pt x="512469" y="-15458"/>
                  <a:pt x="677549" y="0"/>
                </a:cubicBezTo>
                <a:cubicBezTo>
                  <a:pt x="842629" y="15458"/>
                  <a:pt x="1196337" y="13284"/>
                  <a:pt x="1355098" y="0"/>
                </a:cubicBezTo>
                <a:cubicBezTo>
                  <a:pt x="1513859" y="-13284"/>
                  <a:pt x="1759107" y="27159"/>
                  <a:pt x="2032648" y="0"/>
                </a:cubicBezTo>
                <a:cubicBezTo>
                  <a:pt x="2306189" y="-27159"/>
                  <a:pt x="2397812" y="-1600"/>
                  <a:pt x="2527259" y="0"/>
                </a:cubicBezTo>
                <a:cubicBezTo>
                  <a:pt x="2656706" y="1600"/>
                  <a:pt x="2997590" y="-5113"/>
                  <a:pt x="3204808" y="0"/>
                </a:cubicBezTo>
                <a:cubicBezTo>
                  <a:pt x="3412026" y="5113"/>
                  <a:pt x="3661908" y="22216"/>
                  <a:pt x="3821378" y="0"/>
                </a:cubicBezTo>
                <a:cubicBezTo>
                  <a:pt x="3980848" y="-22216"/>
                  <a:pt x="4240378" y="-18995"/>
                  <a:pt x="4437947" y="0"/>
                </a:cubicBezTo>
                <a:cubicBezTo>
                  <a:pt x="4635516" y="18995"/>
                  <a:pt x="4962159" y="7222"/>
                  <a:pt x="5176476" y="0"/>
                </a:cubicBezTo>
                <a:cubicBezTo>
                  <a:pt x="5390793" y="-7222"/>
                  <a:pt x="5829795" y="16721"/>
                  <a:pt x="6097943" y="0"/>
                </a:cubicBezTo>
                <a:cubicBezTo>
                  <a:pt x="6076811" y="151288"/>
                  <a:pt x="6117729" y="343694"/>
                  <a:pt x="6097943" y="606034"/>
                </a:cubicBezTo>
                <a:cubicBezTo>
                  <a:pt x="6078157" y="868374"/>
                  <a:pt x="6085806" y="977044"/>
                  <a:pt x="6097943" y="1183210"/>
                </a:cubicBezTo>
                <a:cubicBezTo>
                  <a:pt x="6110080" y="1389376"/>
                  <a:pt x="6076694" y="1592403"/>
                  <a:pt x="6097943" y="1789244"/>
                </a:cubicBezTo>
                <a:cubicBezTo>
                  <a:pt x="6119192" y="1986085"/>
                  <a:pt x="6093951" y="2115445"/>
                  <a:pt x="6097943" y="2279843"/>
                </a:cubicBezTo>
                <a:cubicBezTo>
                  <a:pt x="6101935" y="2444241"/>
                  <a:pt x="6125292" y="2686295"/>
                  <a:pt x="6097943" y="2885877"/>
                </a:cubicBezTo>
                <a:cubicBezTo>
                  <a:pt x="5833337" y="2876529"/>
                  <a:pt x="5593896" y="2859643"/>
                  <a:pt x="5420394" y="2885877"/>
                </a:cubicBezTo>
                <a:cubicBezTo>
                  <a:pt x="5246892" y="2912111"/>
                  <a:pt x="4896695" y="2895172"/>
                  <a:pt x="4742845" y="2885877"/>
                </a:cubicBezTo>
                <a:cubicBezTo>
                  <a:pt x="4588995" y="2876582"/>
                  <a:pt x="4286371" y="2858316"/>
                  <a:pt x="4126275" y="2885877"/>
                </a:cubicBezTo>
                <a:cubicBezTo>
                  <a:pt x="3966179" y="2913439"/>
                  <a:pt x="3797495" y="2857402"/>
                  <a:pt x="3509705" y="2885877"/>
                </a:cubicBezTo>
                <a:cubicBezTo>
                  <a:pt x="3221915" y="2914353"/>
                  <a:pt x="3132910" y="2911761"/>
                  <a:pt x="2832156" y="2885877"/>
                </a:cubicBezTo>
                <a:cubicBezTo>
                  <a:pt x="2531402" y="2859993"/>
                  <a:pt x="2309037" y="2877445"/>
                  <a:pt x="2032648" y="2885877"/>
                </a:cubicBezTo>
                <a:cubicBezTo>
                  <a:pt x="1756259" y="2894309"/>
                  <a:pt x="1655218" y="2884384"/>
                  <a:pt x="1294119" y="2885877"/>
                </a:cubicBezTo>
                <a:cubicBezTo>
                  <a:pt x="933020" y="2887370"/>
                  <a:pt x="436247" y="2897280"/>
                  <a:pt x="0" y="2885877"/>
                </a:cubicBezTo>
                <a:cubicBezTo>
                  <a:pt x="-42" y="2719838"/>
                  <a:pt x="18539" y="2577379"/>
                  <a:pt x="0" y="2395278"/>
                </a:cubicBezTo>
                <a:cubicBezTo>
                  <a:pt x="-18539" y="2213177"/>
                  <a:pt x="-10217" y="2099457"/>
                  <a:pt x="0" y="1875820"/>
                </a:cubicBezTo>
                <a:cubicBezTo>
                  <a:pt x="10217" y="1652183"/>
                  <a:pt x="18807" y="1395373"/>
                  <a:pt x="0" y="1269786"/>
                </a:cubicBezTo>
                <a:cubicBezTo>
                  <a:pt x="-18807" y="1144199"/>
                  <a:pt x="13833" y="906576"/>
                  <a:pt x="0" y="721469"/>
                </a:cubicBezTo>
                <a:cubicBezTo>
                  <a:pt x="-13833" y="536362"/>
                  <a:pt x="-29348" y="153911"/>
                  <a:pt x="0" y="0"/>
                </a:cubicBezTo>
                <a:close/>
              </a:path>
              <a:path w="6097943" h="2885877" stroke="0" extrusionOk="0">
                <a:moveTo>
                  <a:pt x="0" y="0"/>
                </a:moveTo>
                <a:cubicBezTo>
                  <a:pt x="143813" y="-13747"/>
                  <a:pt x="289139" y="24262"/>
                  <a:pt x="555590" y="0"/>
                </a:cubicBezTo>
                <a:cubicBezTo>
                  <a:pt x="822041" y="-24262"/>
                  <a:pt x="1041273" y="-8852"/>
                  <a:pt x="1355098" y="0"/>
                </a:cubicBezTo>
                <a:cubicBezTo>
                  <a:pt x="1668923" y="8852"/>
                  <a:pt x="1871023" y="-4772"/>
                  <a:pt x="2032648" y="0"/>
                </a:cubicBezTo>
                <a:cubicBezTo>
                  <a:pt x="2194273" y="4772"/>
                  <a:pt x="2542188" y="-22938"/>
                  <a:pt x="2771176" y="0"/>
                </a:cubicBezTo>
                <a:cubicBezTo>
                  <a:pt x="3000164" y="22938"/>
                  <a:pt x="3076699" y="-2238"/>
                  <a:pt x="3265787" y="0"/>
                </a:cubicBezTo>
                <a:cubicBezTo>
                  <a:pt x="3454875" y="2238"/>
                  <a:pt x="3783699" y="-29579"/>
                  <a:pt x="4065295" y="0"/>
                </a:cubicBezTo>
                <a:cubicBezTo>
                  <a:pt x="4346891" y="29579"/>
                  <a:pt x="4623153" y="-32467"/>
                  <a:pt x="4864803" y="0"/>
                </a:cubicBezTo>
                <a:cubicBezTo>
                  <a:pt x="5106453" y="32467"/>
                  <a:pt x="5277726" y="2715"/>
                  <a:pt x="5420394" y="0"/>
                </a:cubicBezTo>
                <a:cubicBezTo>
                  <a:pt x="5563062" y="-2715"/>
                  <a:pt x="5911523" y="-12644"/>
                  <a:pt x="6097943" y="0"/>
                </a:cubicBezTo>
                <a:cubicBezTo>
                  <a:pt x="6103971" y="234258"/>
                  <a:pt x="6124095" y="445457"/>
                  <a:pt x="6097943" y="634893"/>
                </a:cubicBezTo>
                <a:cubicBezTo>
                  <a:pt x="6071791" y="824329"/>
                  <a:pt x="6095247" y="924859"/>
                  <a:pt x="6097943" y="1125492"/>
                </a:cubicBezTo>
                <a:cubicBezTo>
                  <a:pt x="6100639" y="1326125"/>
                  <a:pt x="6085199" y="1506740"/>
                  <a:pt x="6097943" y="1616091"/>
                </a:cubicBezTo>
                <a:cubicBezTo>
                  <a:pt x="6110687" y="1725442"/>
                  <a:pt x="6118134" y="2005866"/>
                  <a:pt x="6097943" y="2250984"/>
                </a:cubicBezTo>
                <a:cubicBezTo>
                  <a:pt x="6077752" y="2496102"/>
                  <a:pt x="6125897" y="2685507"/>
                  <a:pt x="6097943" y="2885877"/>
                </a:cubicBezTo>
                <a:cubicBezTo>
                  <a:pt x="5972998" y="2898317"/>
                  <a:pt x="5748141" y="2884374"/>
                  <a:pt x="5603332" y="2885877"/>
                </a:cubicBezTo>
                <a:cubicBezTo>
                  <a:pt x="5458523" y="2887380"/>
                  <a:pt x="5126225" y="2885789"/>
                  <a:pt x="4925783" y="2885877"/>
                </a:cubicBezTo>
                <a:cubicBezTo>
                  <a:pt x="4725341" y="2885965"/>
                  <a:pt x="4501424" y="2853935"/>
                  <a:pt x="4248234" y="2885877"/>
                </a:cubicBezTo>
                <a:cubicBezTo>
                  <a:pt x="3995044" y="2917819"/>
                  <a:pt x="3858575" y="2862377"/>
                  <a:pt x="3692643" y="2885877"/>
                </a:cubicBezTo>
                <a:cubicBezTo>
                  <a:pt x="3526711" y="2909377"/>
                  <a:pt x="3189391" y="2918154"/>
                  <a:pt x="2954115" y="2885877"/>
                </a:cubicBezTo>
                <a:cubicBezTo>
                  <a:pt x="2718839" y="2853600"/>
                  <a:pt x="2506648" y="2911505"/>
                  <a:pt x="2337545" y="2885877"/>
                </a:cubicBezTo>
                <a:cubicBezTo>
                  <a:pt x="2168442" y="2860250"/>
                  <a:pt x="1856391" y="2851729"/>
                  <a:pt x="1538037" y="2885877"/>
                </a:cubicBezTo>
                <a:cubicBezTo>
                  <a:pt x="1219683" y="2920025"/>
                  <a:pt x="1213308" y="2894512"/>
                  <a:pt x="982446" y="2885877"/>
                </a:cubicBezTo>
                <a:cubicBezTo>
                  <a:pt x="751584" y="2877242"/>
                  <a:pt x="343792" y="2852996"/>
                  <a:pt x="0" y="2885877"/>
                </a:cubicBezTo>
                <a:cubicBezTo>
                  <a:pt x="16470" y="2776542"/>
                  <a:pt x="19029" y="2554031"/>
                  <a:pt x="0" y="2395278"/>
                </a:cubicBezTo>
                <a:cubicBezTo>
                  <a:pt x="-19029" y="2236525"/>
                  <a:pt x="-26078" y="2044259"/>
                  <a:pt x="0" y="1789244"/>
                </a:cubicBezTo>
                <a:cubicBezTo>
                  <a:pt x="26078" y="1534229"/>
                  <a:pt x="8514" y="1464622"/>
                  <a:pt x="0" y="1298645"/>
                </a:cubicBezTo>
                <a:cubicBezTo>
                  <a:pt x="-8514" y="1132668"/>
                  <a:pt x="-12801" y="995749"/>
                  <a:pt x="0" y="750328"/>
                </a:cubicBezTo>
                <a:cubicBezTo>
                  <a:pt x="12801" y="504907"/>
                  <a:pt x="554" y="289264"/>
                  <a:pt x="0" y="0"/>
                </a:cubicBezTo>
                <a:close/>
              </a:path>
            </a:pathLst>
          </a:custGeom>
          <a:ln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419289600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856427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依赖图</a:t>
            </a:r>
            <a:r>
              <a:rPr lang="en-US" altLang="zh-CN" kern="0" spc="-5" dirty="0">
                <a:solidFill>
                  <a:schemeClr val="bg1"/>
                </a:solidFill>
              </a:rPr>
              <a:t>(Dependency Graph)</a:t>
            </a:r>
            <a:endParaRPr lang="zh-CN" altLang="en-US" kern="0" spc="-5" dirty="0">
              <a:solidFill>
                <a:schemeClr val="bg1"/>
              </a:solidFill>
            </a:endParaRP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678195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20</a:t>
            </a:fld>
            <a:endParaRPr lang="en-US" altLang="zh-CN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AF562E3-E28E-327F-F30D-811F8184527F}"/>
              </a:ext>
            </a:extLst>
          </p:cNvPr>
          <p:cNvSpPr txBox="1"/>
          <p:nvPr/>
        </p:nvSpPr>
        <p:spPr>
          <a:xfrm>
            <a:off x="516757" y="958805"/>
            <a:ext cx="8096301" cy="4425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/>
              <a:t>例子：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object 30">
                <a:extLst>
                  <a:ext uri="{FF2B5EF4-FFF2-40B4-BE49-F238E27FC236}">
                    <a16:creationId xmlns:a16="http://schemas.microsoft.com/office/drawing/2014/main" id="{0301FF07-A7F1-09DC-1FFF-87196B73E6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2790926"/>
                  </p:ext>
                </p:extLst>
              </p:nvPr>
            </p:nvGraphicFramePr>
            <p:xfrm>
              <a:off x="3306080" y="993457"/>
              <a:ext cx="3911177" cy="213482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10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9921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50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6584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16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>
                          <a:solidFill>
                            <a:srgbClr val="000000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92100">
                            <a:lnSpc>
                              <a:spcPts val="2030"/>
                            </a:lnSpc>
                          </a:pPr>
                          <a:r>
                            <a:rPr sz="1700" b="0" spc="10" dirty="0">
                              <a:latin typeface="Microsoft YaHei UI"/>
                              <a:cs typeface="Microsoft YaHei UI"/>
                            </a:rPr>
                            <a:t>产生式</a:t>
                          </a:r>
                          <a:endParaRPr sz="1700" b="0">
                            <a:latin typeface="Microsoft YaHei UI"/>
                            <a:cs typeface="Microsoft YaHei UI"/>
                          </a:endParaRPr>
                        </a:p>
                      </a:txBody>
                      <a:tcPr marL="0" marR="0" marT="0" marB="0">
                        <a:lnL w="9525">
                          <a:solidFill>
                            <a:srgbClr val="000000"/>
                          </a:solidFill>
                          <a:prstDash val="solid"/>
                        </a:lnL>
                        <a:lnR w="19050">
                          <a:solidFill>
                            <a:srgbClr val="000000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848360">
                            <a:lnSpc>
                              <a:spcPts val="2030"/>
                            </a:lnSpc>
                          </a:pPr>
                          <a:r>
                            <a:rPr sz="1700" b="0" spc="10" dirty="0">
                              <a:latin typeface="Microsoft YaHei UI"/>
                              <a:cs typeface="Microsoft YaHei UI"/>
                            </a:rPr>
                            <a:t>语义规则</a:t>
                          </a:r>
                          <a:endParaRPr sz="1700" b="0" dirty="0">
                            <a:latin typeface="Microsoft YaHei UI"/>
                            <a:cs typeface="Microsoft YaHei UI"/>
                          </a:endParaRPr>
                        </a:p>
                      </a:txBody>
                      <a:tcPr marL="0" marR="0" marT="0" marB="0">
                        <a:lnL w="19050">
                          <a:solidFill>
                            <a:srgbClr val="000000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  <a:solidFill>
                          <a:srgbClr val="B5CEE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9097">
                    <a:tc>
                      <a:txBody>
                        <a:bodyPr/>
                        <a:lstStyle/>
                        <a:p>
                          <a:pPr marL="8255" algn="ctr">
                            <a:lnSpc>
                              <a:spcPts val="2400"/>
                            </a:lnSpc>
                          </a:pP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(1)</a:t>
                          </a: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30810">
                            <a:lnSpc>
                              <a:spcPts val="2400"/>
                            </a:lnSpc>
                          </a:pPr>
                          <a:r>
                            <a:rPr lang="en-US" sz="1700" b="0" i="1" spc="-5" dirty="0">
                              <a:latin typeface="Times New Roman"/>
                              <a:cs typeface="Times New Roman"/>
                            </a:rPr>
                            <a:t>T</a:t>
                          </a:r>
                          <a:r>
                            <a:rPr lang="en-US" sz="1700" b="0" i="1" spc="-15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spc="-5" dirty="0">
                              <a:latin typeface="Symbol"/>
                              <a:cs typeface="Symbol"/>
                            </a:rPr>
                            <a:t></a:t>
                          </a:r>
                          <a:r>
                            <a:rPr lang="en-US" sz="1700" b="0" spc="-2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i="1" spc="-5" dirty="0">
                              <a:latin typeface="Times New Roman"/>
                              <a:cs typeface="Times New Roman"/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ar-AE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ar-AE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 </m:t>
                                  </m:r>
                                  <m:r>
                                    <a:rPr lang="ar-AE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ar-AE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endParaRPr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9525">
                          <a:solidFill>
                            <a:srgbClr val="000000"/>
                          </a:solidFill>
                          <a:prstDash val="solid"/>
                        </a:lnL>
                        <a:lnR w="1905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5410">
                            <a:lnSpc>
                              <a:spcPts val="2400"/>
                            </a:lnSpc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700" b="0" i="1" spc="-100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i="1" spc="-10" dirty="0" err="1">
                              <a:latin typeface="Times New Roman"/>
                              <a:cs typeface="Times New Roman"/>
                            </a:rPr>
                            <a:t>inh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=</a:t>
                          </a:r>
                          <a:r>
                            <a:rPr sz="1700" b="0" spc="-2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i="1" spc="-100" dirty="0">
                              <a:latin typeface="Times New Roman"/>
                              <a:cs typeface="Times New Roman"/>
                            </a:rPr>
                            <a:t>F</a:t>
                          </a:r>
                          <a:r>
                            <a:rPr sz="1700" b="0" i="1" spc="-100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sz="1700" b="0" i="1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i="1" spc="-10" dirty="0" err="1">
                              <a:latin typeface="Times New Roman"/>
                              <a:cs typeface="Times New Roman"/>
                            </a:rPr>
                            <a:t>val</a:t>
                          </a:r>
                          <a:endParaRPr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19050">
                          <a:solidFill>
                            <a:srgbClr val="000000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solidFill>
                          <a:srgbClr val="B5CEE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9097">
                    <a:tc>
                      <a:txBody>
                        <a:bodyPr/>
                        <a:lstStyle/>
                        <a:p>
                          <a:pPr marL="8255" algn="ctr">
                            <a:lnSpc>
                              <a:spcPts val="2400"/>
                            </a:lnSpc>
                          </a:pP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30810">
                            <a:lnSpc>
                              <a:spcPts val="2400"/>
                            </a:lnSpc>
                          </a:pPr>
                          <a:endParaRPr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5410" marR="0" lvl="0" indent="0" defTabSz="914400" eaLnBrk="1" fontAlgn="auto" latinLnBrk="0" hangingPunct="1">
                            <a:lnSpc>
                              <a:spcPts val="24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b="0" i="1" spc="-5" dirty="0">
                              <a:latin typeface="Times New Roman"/>
                              <a:cs typeface="Times New Roman"/>
                            </a:rPr>
                            <a:t>T. </a:t>
                          </a:r>
                          <a:r>
                            <a:rPr lang="en-US" sz="1700" b="0" i="1" spc="-5" dirty="0" err="1">
                              <a:latin typeface="Times New Roman"/>
                              <a:cs typeface="Times New Roman"/>
                            </a:rPr>
                            <a:t>val</a:t>
                          </a:r>
                          <a:r>
                            <a:rPr lang="en-US" sz="1700" b="0" i="1" spc="-2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spc="-5" dirty="0">
                              <a:latin typeface="Times New Roman"/>
                              <a:cs typeface="Times New Roman"/>
                            </a:rPr>
                            <a:t>=</a:t>
                          </a:r>
                          <a:r>
                            <a:rPr lang="en-US" sz="1700" b="0" spc="-2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700" b="0" i="1" spc="-100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syn</a:t>
                          </a:r>
                          <a:endParaRPr lang="en-US"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3460722"/>
                      </a:ext>
                    </a:extLst>
                  </a:tr>
                  <a:tr h="315044">
                    <a:tc>
                      <a:txBody>
                        <a:bodyPr/>
                        <a:lstStyle/>
                        <a:p>
                          <a:pPr marL="7620" algn="ctr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(2)</a:t>
                          </a: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>
                          <a:solidFill>
                            <a:srgbClr val="000000"/>
                          </a:solidFill>
                          <a:prstDash val="soli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30810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700" b="0" i="1" spc="-25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spc="-5" dirty="0">
                              <a:latin typeface="Symbol"/>
                              <a:cs typeface="Symbol"/>
                            </a:rPr>
                            <a:t></a:t>
                          </a:r>
                          <a:r>
                            <a:rPr lang="en-US" sz="1700" b="0" spc="-2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1" spc="-20" dirty="0">
                              <a:solidFill>
                                <a:srgbClr val="7030A0"/>
                              </a:solidFill>
                              <a:latin typeface="Times New Roman"/>
                              <a:cs typeface="Times New Roman"/>
                            </a:rPr>
                            <a:t>*</a:t>
                          </a:r>
                          <a:r>
                            <a:rPr lang="en-US" sz="1700" b="0" i="1" spc="-5" dirty="0">
                              <a:latin typeface="Times New Roman"/>
                              <a:cs typeface="Times New Roman"/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ar-AE" sz="18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 </m:t>
                                  </m:r>
                                  <m:r>
                                    <a:rPr lang="en-US" sz="18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8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8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endParaRPr sz="18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9525">
                          <a:solidFill>
                            <a:srgbClr val="000000"/>
                          </a:solidFill>
                          <a:prstDash val="solid"/>
                        </a:lnL>
                        <a:lnR w="19050">
                          <a:solidFill>
                            <a:srgbClr val="000000"/>
                          </a:solidFill>
                          <a:prstDash val="soli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5410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ar-AE" sz="18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8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8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sz="1700" b="0" i="1" spc="-35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lang="en-US" sz="1700" b="0" i="1" spc="-35" dirty="0">
                              <a:latin typeface="Times New Roman"/>
                              <a:cs typeface="Times New Roman"/>
                            </a:rPr>
                            <a:t> inh</a:t>
                          </a:r>
                          <a:r>
                            <a:rPr sz="1700" b="0" i="1" spc="-3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=</a:t>
                          </a:r>
                          <a:r>
                            <a:rPr sz="1700" b="0" spc="-25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700" b="0" i="1" spc="-100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i="1" spc="-10" dirty="0" err="1">
                              <a:latin typeface="Times New Roman"/>
                              <a:cs typeface="Times New Roman"/>
                            </a:rPr>
                            <a:t>inh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7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700" b="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i="1" spc="-5" dirty="0">
                              <a:latin typeface="Times New Roman"/>
                              <a:cs typeface="Times New Roman"/>
                            </a:rPr>
                            <a:t>F.val</a:t>
                          </a:r>
                          <a:r>
                            <a:rPr lang="en-US" sz="1700" b="0" i="1" spc="-2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endParaRPr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19050">
                          <a:solidFill>
                            <a:srgbClr val="000000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044">
                    <a:tc>
                      <a:txBody>
                        <a:bodyPr/>
                        <a:lstStyle/>
                        <a:p>
                          <a:pPr marL="7620" algn="ctr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30810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endParaRPr sz="16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5410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700" b="0" i="1" spc="-100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syn =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ar-AE" sz="16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6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ar-AE" sz="16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sz="16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ar-AE" sz="1600" b="0" i="1" spc="-35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lang="en-US" sz="1600" b="0" i="1" spc="-35" dirty="0">
                              <a:latin typeface="Times New Roman"/>
                              <a:cs typeface="Times New Roman"/>
                            </a:rPr>
                            <a:t>syn</a:t>
                          </a:r>
                          <a:r>
                            <a:rPr lang="en-US" sz="1600" b="0" i="1" spc="-3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endParaRPr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2784141"/>
                      </a:ext>
                    </a:extLst>
                  </a:tr>
                  <a:tr h="315055">
                    <a:tc>
                      <a:txBody>
                        <a:bodyPr/>
                        <a:lstStyle/>
                        <a:p>
                          <a:pPr marL="7620" algn="ctr">
                            <a:lnSpc>
                              <a:spcPct val="100000"/>
                            </a:lnSpc>
                            <a:spcBef>
                              <a:spcPts val="235"/>
                            </a:spcBef>
                          </a:pP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(3)</a:t>
                          </a: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5521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>
                          <a:solidFill>
                            <a:srgbClr val="000000"/>
                          </a:solidFill>
                          <a:prstDash val="soli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30810">
                            <a:lnSpc>
                              <a:spcPct val="100000"/>
                            </a:lnSpc>
                            <a:spcBef>
                              <a:spcPts val="235"/>
                            </a:spcBef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700" b="0" spc="-5" dirty="0">
                              <a:latin typeface="Symbol"/>
                              <a:cs typeface="Symbol"/>
                            </a:rPr>
                            <a:t> </a:t>
                          </a:r>
                          <a:r>
                            <a:rPr lang="en-US" sz="1700" b="0" spc="-2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700" b="0" i="1" spc="-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𝜖</m:t>
                              </m:r>
                            </m:oMath>
                          </a14:m>
                          <a:endParaRPr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5521" marB="0">
                        <a:lnL w="9525">
                          <a:solidFill>
                            <a:srgbClr val="000000"/>
                          </a:solidFill>
                          <a:prstDash val="solid"/>
                        </a:lnL>
                        <a:lnR w="19050">
                          <a:solidFill>
                            <a:srgbClr val="000000"/>
                          </a:solidFill>
                          <a:prstDash val="soli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5410">
                            <a:lnSpc>
                              <a:spcPct val="100000"/>
                            </a:lnSpc>
                            <a:spcBef>
                              <a:spcPts val="235"/>
                            </a:spcBef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700" b="0" i="1" spc="-100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syn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700" b="0" i="1" spc="-100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i="1" spc="-10" dirty="0" err="1">
                              <a:latin typeface="Times New Roman"/>
                              <a:cs typeface="Times New Roman"/>
                            </a:rPr>
                            <a:t>inh</a:t>
                          </a:r>
                          <a:endParaRPr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5521" marB="0">
                        <a:lnL w="19050">
                          <a:solidFill>
                            <a:srgbClr val="000000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5638">
                    <a:tc>
                      <a:txBody>
                        <a:bodyPr/>
                        <a:lstStyle/>
                        <a:p>
                          <a:pPr marL="7620" algn="ctr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(4)</a:t>
                          </a: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>
                          <a:solidFill>
                            <a:srgbClr val="000000"/>
                          </a:solidFill>
                          <a:prstDash val="soli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30810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r>
                            <a:rPr lang="en-US" sz="1700" b="0" i="1" spc="-5" dirty="0">
                              <a:latin typeface="Times New Roman"/>
                              <a:cs typeface="Times New Roman"/>
                            </a:rPr>
                            <a:t>F</a:t>
                          </a:r>
                          <a:r>
                            <a:rPr sz="1700" b="0" i="1" spc="-2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700" b="0" spc="-5" dirty="0">
                              <a:latin typeface="Symbol"/>
                              <a:cs typeface="Symbol"/>
                            </a:rPr>
                            <a:t></a:t>
                          </a:r>
                          <a:r>
                            <a:rPr sz="1700" b="0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1" spc="-10" dirty="0">
                              <a:solidFill>
                                <a:srgbClr val="7030A0"/>
                              </a:solidFill>
                              <a:latin typeface="Times New Roman"/>
                              <a:cs typeface="Times New Roman"/>
                            </a:rPr>
                            <a:t>digit</a:t>
                          </a:r>
                          <a:endParaRPr sz="1700" b="1" dirty="0">
                            <a:solidFill>
                              <a:srgbClr val="7030A0"/>
                            </a:solidFill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9525">
                          <a:solidFill>
                            <a:srgbClr val="000000"/>
                          </a:solidFill>
                          <a:prstDash val="solid"/>
                        </a:lnL>
                        <a:lnR w="19050">
                          <a:solidFill>
                            <a:srgbClr val="000000"/>
                          </a:solidFill>
                          <a:prstDash val="soli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5410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r>
                            <a:rPr lang="en-US" sz="1700" b="0" i="1" spc="-100" dirty="0">
                              <a:latin typeface="Times New Roman"/>
                              <a:cs typeface="Times New Roman"/>
                            </a:rPr>
                            <a:t>F.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i="1" spc="-10" dirty="0" err="1">
                              <a:latin typeface="Times New Roman"/>
                              <a:cs typeface="Times New Roman"/>
                            </a:rPr>
                            <a:t>val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=</a:t>
                          </a:r>
                          <a:r>
                            <a:rPr sz="1700" b="0" spc="-2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1" spc="-10" dirty="0" err="1">
                              <a:solidFill>
                                <a:srgbClr val="7030A0"/>
                              </a:solidFill>
                              <a:latin typeface="Times New Roman"/>
                              <a:cs typeface="Times New Roman"/>
                            </a:rPr>
                            <a:t>digit</a:t>
                          </a:r>
                          <a:r>
                            <a:rPr sz="1700" b="0" i="1" spc="-5" dirty="0" err="1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lang="en-US" sz="1700" b="0" i="1" spc="-5" dirty="0" err="1">
                              <a:latin typeface="Times New Roman"/>
                              <a:cs typeface="Times New Roman"/>
                            </a:rPr>
                            <a:t>lexval</a:t>
                          </a:r>
                          <a:endParaRPr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19050">
                          <a:solidFill>
                            <a:srgbClr val="000000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5CEE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object 30">
                <a:extLst>
                  <a:ext uri="{FF2B5EF4-FFF2-40B4-BE49-F238E27FC236}">
                    <a16:creationId xmlns:a16="http://schemas.microsoft.com/office/drawing/2014/main" id="{0301FF07-A7F1-09DC-1FFF-87196B73E6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2790926"/>
                  </p:ext>
                </p:extLst>
              </p:nvPr>
            </p:nvGraphicFramePr>
            <p:xfrm>
              <a:off x="3306080" y="993457"/>
              <a:ext cx="3911177" cy="213482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10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9921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50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6584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16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>
                          <a:solidFill>
                            <a:srgbClr val="000000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92100">
                            <a:lnSpc>
                              <a:spcPts val="2030"/>
                            </a:lnSpc>
                          </a:pPr>
                          <a:r>
                            <a:rPr sz="1700" b="0" spc="10" dirty="0">
                              <a:latin typeface="Microsoft YaHei UI"/>
                              <a:cs typeface="Microsoft YaHei UI"/>
                            </a:rPr>
                            <a:t>产生式</a:t>
                          </a:r>
                          <a:endParaRPr sz="1700" b="0">
                            <a:latin typeface="Microsoft YaHei UI"/>
                            <a:cs typeface="Microsoft YaHei UI"/>
                          </a:endParaRPr>
                        </a:p>
                      </a:txBody>
                      <a:tcPr marL="0" marR="0" marT="0" marB="0">
                        <a:lnL w="9525">
                          <a:solidFill>
                            <a:srgbClr val="000000"/>
                          </a:solidFill>
                          <a:prstDash val="solid"/>
                        </a:lnL>
                        <a:lnR w="19050">
                          <a:solidFill>
                            <a:srgbClr val="000000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848360">
                            <a:lnSpc>
                              <a:spcPts val="2030"/>
                            </a:lnSpc>
                          </a:pPr>
                          <a:r>
                            <a:rPr sz="1700" b="0" spc="10" dirty="0">
                              <a:latin typeface="Microsoft YaHei UI"/>
                              <a:cs typeface="Microsoft YaHei UI"/>
                            </a:rPr>
                            <a:t>语义规则</a:t>
                          </a:r>
                          <a:endParaRPr sz="1700" b="0" dirty="0">
                            <a:latin typeface="Microsoft YaHei UI"/>
                            <a:cs typeface="Microsoft YaHei UI"/>
                          </a:endParaRPr>
                        </a:p>
                      </a:txBody>
                      <a:tcPr marL="0" marR="0" marT="0" marB="0">
                        <a:lnL w="19050">
                          <a:solidFill>
                            <a:srgbClr val="000000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  <a:solidFill>
                          <a:srgbClr val="B5CEE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9097">
                    <a:tc>
                      <a:txBody>
                        <a:bodyPr/>
                        <a:lstStyle/>
                        <a:p>
                          <a:pPr marL="8255" algn="ctr">
                            <a:lnSpc>
                              <a:spcPts val="2400"/>
                            </a:lnSpc>
                          </a:pP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(1)</a:t>
                          </a: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9525">
                          <a:solidFill>
                            <a:srgbClr val="000000"/>
                          </a:solidFill>
                          <a:prstDash val="solid"/>
                        </a:lnL>
                        <a:lnR w="1905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blipFill>
                          <a:blip r:embed="rId3"/>
                          <a:stretch>
                            <a:fillRect l="-30457" t="-114583" r="-197462" b="-5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9050">
                          <a:solidFill>
                            <a:srgbClr val="000000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blipFill>
                          <a:blip r:embed="rId3"/>
                          <a:stretch>
                            <a:fillRect l="-66580" t="-114583" r="-777" b="-56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9097">
                    <a:tc>
                      <a:txBody>
                        <a:bodyPr/>
                        <a:lstStyle/>
                        <a:p>
                          <a:pPr marL="8255" algn="ctr">
                            <a:lnSpc>
                              <a:spcPts val="2400"/>
                            </a:lnSpc>
                          </a:pP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30810">
                            <a:lnSpc>
                              <a:spcPts val="2400"/>
                            </a:lnSpc>
                          </a:pPr>
                          <a:endParaRPr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66580" t="-219149" r="-777" b="-4765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3460722"/>
                      </a:ext>
                    </a:extLst>
                  </a:tr>
                  <a:tr h="315044">
                    <a:tc>
                      <a:txBody>
                        <a:bodyPr/>
                        <a:lstStyle/>
                        <a:p>
                          <a:pPr marL="7620" algn="ctr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(2)</a:t>
                          </a: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>
                          <a:solidFill>
                            <a:srgbClr val="000000"/>
                          </a:solidFill>
                          <a:prstDash val="soli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24977" marB="0">
                        <a:lnL w="9525">
                          <a:solidFill>
                            <a:srgbClr val="000000"/>
                          </a:solidFill>
                          <a:prstDash val="solid"/>
                        </a:lnL>
                        <a:lnR w="19050">
                          <a:solidFill>
                            <a:srgbClr val="000000"/>
                          </a:solidFill>
                          <a:prstDash val="solid"/>
                        </a:lnR>
                        <a:blipFill>
                          <a:blip r:embed="rId3"/>
                          <a:stretch>
                            <a:fillRect l="-30457" t="-288462" r="-197462" b="-3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24977" marB="0">
                        <a:lnL w="19050">
                          <a:solidFill>
                            <a:srgbClr val="000000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66580" t="-288462" r="-777" b="-3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044">
                    <a:tc>
                      <a:txBody>
                        <a:bodyPr/>
                        <a:lstStyle/>
                        <a:p>
                          <a:pPr marL="7620" algn="ctr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30810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endParaRPr sz="16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24977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66580" t="-388462" r="-777" b="-2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2784141"/>
                      </a:ext>
                    </a:extLst>
                  </a:tr>
                  <a:tr h="315055">
                    <a:tc>
                      <a:txBody>
                        <a:bodyPr/>
                        <a:lstStyle/>
                        <a:p>
                          <a:pPr marL="7620" algn="ctr">
                            <a:lnSpc>
                              <a:spcPct val="100000"/>
                            </a:lnSpc>
                            <a:spcBef>
                              <a:spcPts val="235"/>
                            </a:spcBef>
                          </a:pP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(3)</a:t>
                          </a: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5521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>
                          <a:solidFill>
                            <a:srgbClr val="000000"/>
                          </a:solidFill>
                          <a:prstDash val="soli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25521" marB="0">
                        <a:lnL w="9525">
                          <a:solidFill>
                            <a:srgbClr val="000000"/>
                          </a:solidFill>
                          <a:prstDash val="solid"/>
                        </a:lnL>
                        <a:lnR w="19050">
                          <a:solidFill>
                            <a:srgbClr val="000000"/>
                          </a:solidFill>
                          <a:prstDash val="solid"/>
                        </a:lnR>
                        <a:blipFill>
                          <a:blip r:embed="rId3"/>
                          <a:stretch>
                            <a:fillRect l="-30457" t="-488462" r="-197462" b="-1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25521" marB="0">
                        <a:lnL w="19050">
                          <a:solidFill>
                            <a:srgbClr val="000000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66580" t="-488462" r="-777" b="-1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5638">
                    <a:tc>
                      <a:txBody>
                        <a:bodyPr/>
                        <a:lstStyle/>
                        <a:p>
                          <a:pPr marL="7620" algn="ctr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(4)</a:t>
                          </a: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>
                          <a:solidFill>
                            <a:srgbClr val="000000"/>
                          </a:solidFill>
                          <a:prstDash val="soli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30810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r>
                            <a:rPr lang="en-US" sz="1700" b="0" i="1" spc="-5" dirty="0">
                              <a:latin typeface="Times New Roman"/>
                              <a:cs typeface="Times New Roman"/>
                            </a:rPr>
                            <a:t>F</a:t>
                          </a:r>
                          <a:r>
                            <a:rPr sz="1700" b="0" i="1" spc="-2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700" b="0" spc="-5" dirty="0">
                              <a:latin typeface="Symbol"/>
                              <a:cs typeface="Symbol"/>
                            </a:rPr>
                            <a:t></a:t>
                          </a:r>
                          <a:r>
                            <a:rPr sz="1700" b="0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1" spc="-10" dirty="0">
                              <a:solidFill>
                                <a:srgbClr val="7030A0"/>
                              </a:solidFill>
                              <a:latin typeface="Times New Roman"/>
                              <a:cs typeface="Times New Roman"/>
                            </a:rPr>
                            <a:t>digit</a:t>
                          </a:r>
                          <a:endParaRPr sz="1700" b="1" dirty="0">
                            <a:solidFill>
                              <a:srgbClr val="7030A0"/>
                            </a:solidFill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9525">
                          <a:solidFill>
                            <a:srgbClr val="000000"/>
                          </a:solidFill>
                          <a:prstDash val="solid"/>
                        </a:lnL>
                        <a:lnR w="19050">
                          <a:solidFill>
                            <a:srgbClr val="000000"/>
                          </a:solidFill>
                          <a:prstDash val="soli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5410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r>
                            <a:rPr lang="en-US" sz="1700" b="0" i="1" spc="-100" dirty="0">
                              <a:latin typeface="Times New Roman"/>
                              <a:cs typeface="Times New Roman"/>
                            </a:rPr>
                            <a:t>F.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i="1" spc="-10" dirty="0" err="1">
                              <a:latin typeface="Times New Roman"/>
                              <a:cs typeface="Times New Roman"/>
                            </a:rPr>
                            <a:t>val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=</a:t>
                          </a:r>
                          <a:r>
                            <a:rPr sz="1700" b="0" spc="-2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1" spc="-10" dirty="0" err="1">
                              <a:solidFill>
                                <a:srgbClr val="7030A0"/>
                              </a:solidFill>
                              <a:latin typeface="Times New Roman"/>
                              <a:cs typeface="Times New Roman"/>
                            </a:rPr>
                            <a:t>digit</a:t>
                          </a:r>
                          <a:r>
                            <a:rPr sz="1700" b="0" i="1" spc="-5" dirty="0" err="1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lang="en-US" sz="1700" b="0" i="1" spc="-5" dirty="0" err="1">
                              <a:latin typeface="Times New Roman"/>
                              <a:cs typeface="Times New Roman"/>
                            </a:rPr>
                            <a:t>lexval</a:t>
                          </a:r>
                          <a:endParaRPr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19050">
                          <a:solidFill>
                            <a:srgbClr val="000000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5CEE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object 32">
            <a:extLst>
              <a:ext uri="{FF2B5EF4-FFF2-40B4-BE49-F238E27FC236}">
                <a16:creationId xmlns:a16="http://schemas.microsoft.com/office/drawing/2014/main" id="{A58008AF-A41E-3ED2-1E13-25F647CD1102}"/>
              </a:ext>
            </a:extLst>
          </p:cNvPr>
          <p:cNvSpPr txBox="1"/>
          <p:nvPr/>
        </p:nvSpPr>
        <p:spPr>
          <a:xfrm>
            <a:off x="716884" y="3025223"/>
            <a:ext cx="1234933" cy="331137"/>
          </a:xfrm>
          <a:prstGeom prst="rect">
            <a:avLst/>
          </a:prstGeom>
        </p:spPr>
        <p:txBody>
          <a:bodyPr vert="horz" wrap="square" lIns="0" tIns="67331" rIns="0" bIns="0" rtlCol="0">
            <a:spAutoFit/>
          </a:bodyPr>
          <a:lstStyle/>
          <a:p>
            <a:pPr marL="10860">
              <a:spcBef>
                <a:spcPts val="530"/>
              </a:spcBef>
            </a:pPr>
            <a:r>
              <a:rPr sz="1710" b="1" dirty="0" err="1">
                <a:solidFill>
                  <a:srgbClr val="2D84F4"/>
                </a:solidFill>
                <a:latin typeface="Microsoft YaHei UI"/>
                <a:cs typeface="Microsoft YaHei UI"/>
              </a:rPr>
              <a:t>输入</a:t>
            </a:r>
            <a:r>
              <a:rPr sz="1710" spc="-4" dirty="0">
                <a:solidFill>
                  <a:srgbClr val="2D84F4"/>
                </a:solidFill>
                <a:latin typeface="SimSun"/>
                <a:cs typeface="SimSun"/>
              </a:rPr>
              <a:t>：</a:t>
            </a:r>
            <a:r>
              <a:rPr lang="en-US" sz="1710" spc="-4" dirty="0">
                <a:solidFill>
                  <a:srgbClr val="2D84F4"/>
                </a:solidFill>
                <a:latin typeface="SimSun"/>
                <a:cs typeface="SimSun"/>
              </a:rPr>
              <a:t> </a:t>
            </a:r>
            <a:r>
              <a:rPr lang="en-US" sz="1710" b="1" spc="-9" dirty="0">
                <a:latin typeface="Times New Roman"/>
                <a:cs typeface="Times New Roman"/>
              </a:rPr>
              <a:t>3 * 5</a:t>
            </a:r>
            <a:endParaRPr sz="1710" dirty="0">
              <a:latin typeface="Times New Roman"/>
              <a:cs typeface="Times New Roman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6325F1D-E2C0-5553-0979-86ED57F6AC52}"/>
              </a:ext>
            </a:extLst>
          </p:cNvPr>
          <p:cNvSpPr/>
          <p:nvPr/>
        </p:nvSpPr>
        <p:spPr>
          <a:xfrm>
            <a:off x="1334350" y="3090553"/>
            <a:ext cx="760668" cy="26580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29843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856427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属性值的计算顺序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678195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21</a:t>
            </a:fld>
            <a:endParaRPr lang="en-US" altLang="zh-CN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F047AF96-B01C-C89A-412C-B66D865DD46A}"/>
              </a:ext>
            </a:extLst>
          </p:cNvPr>
          <p:cNvSpPr txBox="1"/>
          <p:nvPr/>
        </p:nvSpPr>
        <p:spPr>
          <a:xfrm>
            <a:off x="290982" y="1028608"/>
            <a:ext cx="8730113" cy="2909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sz="2500" dirty="0"/>
              <a:t>任何一个</a:t>
            </a:r>
            <a:r>
              <a:rPr sz="2500" dirty="0" err="1"/>
              <a:t>可行的求值顺序</a:t>
            </a:r>
            <a:r>
              <a:rPr lang="zh-CN" altLang="en-US" sz="2500" dirty="0"/>
              <a:t>都必须</a:t>
            </a:r>
            <a:r>
              <a:rPr sz="2500" dirty="0"/>
              <a:t>是满足下列条件的结点序列</a:t>
            </a:r>
            <a:r>
              <a:rPr sz="2500" i="1" dirty="0"/>
              <a:t>N</a:t>
            </a:r>
            <a:r>
              <a:rPr sz="2500" baseline="-15000" dirty="0"/>
              <a:t>1</a:t>
            </a:r>
            <a:r>
              <a:rPr sz="2500" dirty="0"/>
              <a:t>, </a:t>
            </a:r>
            <a:r>
              <a:rPr lang="en-US" sz="2500" i="1" dirty="0"/>
              <a:t>N</a:t>
            </a:r>
            <a:r>
              <a:rPr lang="en-US" sz="2500" baseline="-15000" dirty="0"/>
              <a:t>2</a:t>
            </a:r>
            <a:r>
              <a:rPr sz="2500" dirty="0"/>
              <a:t>, … , </a:t>
            </a:r>
            <a:r>
              <a:rPr lang="en-US" sz="2500" i="1" dirty="0" err="1"/>
              <a:t>N</a:t>
            </a:r>
            <a:r>
              <a:rPr lang="en-US" sz="2500" i="1" baseline="-15000" dirty="0" err="1"/>
              <a:t>k</a:t>
            </a:r>
            <a:r>
              <a:rPr sz="2500" dirty="0"/>
              <a:t> ：</a:t>
            </a:r>
            <a:endParaRPr lang="en-US" sz="2500" dirty="0"/>
          </a:p>
          <a:p>
            <a:pPr lvl="1"/>
            <a:r>
              <a:rPr lang="zh-CN" altLang="en-US" sz="2400" dirty="0"/>
              <a:t>如果依赖图中有一条从结点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N</a:t>
            </a:r>
            <a:r>
              <a:rPr lang="en-US" altLang="zh-CN" sz="2400" i="1" baseline="-15000" dirty="0"/>
              <a:t>i </a:t>
            </a:r>
            <a:r>
              <a:rPr lang="zh-CN" altLang="en-US" sz="2400" dirty="0"/>
              <a:t>到 </a:t>
            </a:r>
            <a:r>
              <a:rPr lang="en-US" altLang="zh-CN" sz="2400" i="1" dirty="0"/>
              <a:t>N</a:t>
            </a:r>
            <a:r>
              <a:rPr lang="en-US" altLang="zh-CN" sz="2400" i="1" baseline="-15000" dirty="0"/>
              <a:t>j </a:t>
            </a:r>
            <a:r>
              <a:rPr lang="zh-CN" altLang="en-US" sz="2400" dirty="0"/>
              <a:t>的边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i="1" baseline="-15000" dirty="0"/>
              <a:t>i </a:t>
            </a:r>
            <a:r>
              <a:rPr lang="en-US" altLang="zh-CN" sz="2400" dirty="0"/>
              <a:t>→</a:t>
            </a:r>
            <a:r>
              <a:rPr lang="en-US" altLang="zh-CN" sz="2400" i="1" dirty="0"/>
              <a:t> N</a:t>
            </a:r>
            <a:r>
              <a:rPr lang="en-US" altLang="zh-CN" sz="2400" i="1" baseline="-15000" dirty="0"/>
              <a:t>j </a:t>
            </a:r>
            <a:r>
              <a:rPr lang="en-US" altLang="zh-CN" sz="2400" dirty="0"/>
              <a:t>), </a:t>
            </a:r>
            <a:r>
              <a:rPr lang="zh-CN" altLang="en-US" sz="2400" dirty="0"/>
              <a:t>那么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&lt; </a:t>
            </a:r>
            <a:r>
              <a:rPr lang="en-US" altLang="zh-CN" sz="2400" i="1" dirty="0"/>
              <a:t>j</a:t>
            </a:r>
            <a:r>
              <a:rPr lang="zh-CN" altLang="en-US" sz="2400" dirty="0"/>
              <a:t>（即：在节点序列中，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N</a:t>
            </a:r>
            <a:r>
              <a:rPr lang="en-US" altLang="zh-CN" sz="2400" i="1" baseline="-15000" dirty="0"/>
              <a:t>i </a:t>
            </a:r>
            <a:r>
              <a:rPr lang="zh-CN" altLang="en-US" sz="2400" dirty="0"/>
              <a:t>排在 </a:t>
            </a:r>
            <a:r>
              <a:rPr lang="en-US" altLang="zh-CN" sz="2400" i="1" dirty="0"/>
              <a:t>N</a:t>
            </a:r>
            <a:r>
              <a:rPr lang="en-US" altLang="zh-CN" sz="2400" i="1" baseline="-15000" dirty="0"/>
              <a:t>j</a:t>
            </a:r>
            <a:r>
              <a:rPr lang="zh-CN" altLang="en-US" sz="2400" dirty="0"/>
              <a:t>的前面）</a:t>
            </a:r>
            <a:endParaRPr lang="en-US" altLang="zh-CN" sz="2400" dirty="0"/>
          </a:p>
          <a:p>
            <a:pPr lvl="1"/>
            <a:endParaRPr lang="en-US" sz="2100" dirty="0"/>
          </a:p>
          <a:p>
            <a:r>
              <a:rPr sz="2500" dirty="0" err="1"/>
              <a:t>这个</a:t>
            </a:r>
            <a:r>
              <a:rPr lang="zh-CN" altLang="en-US" sz="2500" dirty="0"/>
              <a:t>顺</a:t>
            </a:r>
            <a:r>
              <a:rPr sz="2500" dirty="0" err="1"/>
              <a:t>序称为这个</a:t>
            </a:r>
            <a:r>
              <a:rPr lang="zh-CN" altLang="en-US" sz="2500" dirty="0"/>
              <a:t>依赖图</a:t>
            </a:r>
            <a:r>
              <a:rPr sz="2500" dirty="0" err="1"/>
              <a:t>的</a:t>
            </a:r>
            <a:r>
              <a:rPr sz="2500" dirty="0" err="1">
                <a:solidFill>
                  <a:srgbClr val="FF0000"/>
                </a:solidFill>
              </a:rPr>
              <a:t>拓扑排序</a:t>
            </a:r>
            <a:r>
              <a:rPr sz="2500" dirty="0"/>
              <a:t>(topological sort)</a:t>
            </a:r>
          </a:p>
        </p:txBody>
      </p:sp>
    </p:spTree>
    <p:extLst>
      <p:ext uri="{BB962C8B-B14F-4D97-AF65-F5344CB8AC3E}">
        <p14:creationId xmlns:p14="http://schemas.microsoft.com/office/powerpoint/2010/main" val="3847460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F36130-7F2A-C482-C4FC-8870898D5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607" y="3737353"/>
            <a:ext cx="6417632" cy="3037171"/>
          </a:xfrm>
          <a:custGeom>
            <a:avLst/>
            <a:gdLst>
              <a:gd name="connsiteX0" fmla="*/ 0 w 6417632"/>
              <a:gd name="connsiteY0" fmla="*/ 0 h 3037171"/>
              <a:gd name="connsiteX1" fmla="*/ 513411 w 6417632"/>
              <a:gd name="connsiteY1" fmla="*/ 0 h 3037171"/>
              <a:gd name="connsiteX2" fmla="*/ 1155174 w 6417632"/>
              <a:gd name="connsiteY2" fmla="*/ 0 h 3037171"/>
              <a:gd name="connsiteX3" fmla="*/ 1604408 w 6417632"/>
              <a:gd name="connsiteY3" fmla="*/ 0 h 3037171"/>
              <a:gd name="connsiteX4" fmla="*/ 2310348 w 6417632"/>
              <a:gd name="connsiteY4" fmla="*/ 0 h 3037171"/>
              <a:gd name="connsiteX5" fmla="*/ 2823758 w 6417632"/>
              <a:gd name="connsiteY5" fmla="*/ 0 h 3037171"/>
              <a:gd name="connsiteX6" fmla="*/ 3529698 w 6417632"/>
              <a:gd name="connsiteY6" fmla="*/ 0 h 3037171"/>
              <a:gd name="connsiteX7" fmla="*/ 4107284 w 6417632"/>
              <a:gd name="connsiteY7" fmla="*/ 0 h 3037171"/>
              <a:gd name="connsiteX8" fmla="*/ 4877400 w 6417632"/>
              <a:gd name="connsiteY8" fmla="*/ 0 h 3037171"/>
              <a:gd name="connsiteX9" fmla="*/ 5454987 w 6417632"/>
              <a:gd name="connsiteY9" fmla="*/ 0 h 3037171"/>
              <a:gd name="connsiteX10" fmla="*/ 6417632 w 6417632"/>
              <a:gd name="connsiteY10" fmla="*/ 0 h 3037171"/>
              <a:gd name="connsiteX11" fmla="*/ 6417632 w 6417632"/>
              <a:gd name="connsiteY11" fmla="*/ 668178 h 3037171"/>
              <a:gd name="connsiteX12" fmla="*/ 6417632 w 6417632"/>
              <a:gd name="connsiteY12" fmla="*/ 1336355 h 3037171"/>
              <a:gd name="connsiteX13" fmla="*/ 6417632 w 6417632"/>
              <a:gd name="connsiteY13" fmla="*/ 2004533 h 3037171"/>
              <a:gd name="connsiteX14" fmla="*/ 6417632 w 6417632"/>
              <a:gd name="connsiteY14" fmla="*/ 3037171 h 3037171"/>
              <a:gd name="connsiteX15" fmla="*/ 5968398 w 6417632"/>
              <a:gd name="connsiteY15" fmla="*/ 3037171 h 3037171"/>
              <a:gd name="connsiteX16" fmla="*/ 5519164 w 6417632"/>
              <a:gd name="connsiteY16" fmla="*/ 3037171 h 3037171"/>
              <a:gd name="connsiteX17" fmla="*/ 5069929 w 6417632"/>
              <a:gd name="connsiteY17" fmla="*/ 3037171 h 3037171"/>
              <a:gd name="connsiteX18" fmla="*/ 4299813 w 6417632"/>
              <a:gd name="connsiteY18" fmla="*/ 3037171 h 3037171"/>
              <a:gd name="connsiteX19" fmla="*/ 3722227 w 6417632"/>
              <a:gd name="connsiteY19" fmla="*/ 3037171 h 3037171"/>
              <a:gd name="connsiteX20" fmla="*/ 3144640 w 6417632"/>
              <a:gd name="connsiteY20" fmla="*/ 3037171 h 3037171"/>
              <a:gd name="connsiteX21" fmla="*/ 2695405 w 6417632"/>
              <a:gd name="connsiteY21" fmla="*/ 3037171 h 3037171"/>
              <a:gd name="connsiteX22" fmla="*/ 2117819 w 6417632"/>
              <a:gd name="connsiteY22" fmla="*/ 3037171 h 3037171"/>
              <a:gd name="connsiteX23" fmla="*/ 1476055 w 6417632"/>
              <a:gd name="connsiteY23" fmla="*/ 3037171 h 3037171"/>
              <a:gd name="connsiteX24" fmla="*/ 705940 w 6417632"/>
              <a:gd name="connsiteY24" fmla="*/ 3037171 h 3037171"/>
              <a:gd name="connsiteX25" fmla="*/ 0 w 6417632"/>
              <a:gd name="connsiteY25" fmla="*/ 3037171 h 3037171"/>
              <a:gd name="connsiteX26" fmla="*/ 0 w 6417632"/>
              <a:gd name="connsiteY26" fmla="*/ 2490480 h 3037171"/>
              <a:gd name="connsiteX27" fmla="*/ 0 w 6417632"/>
              <a:gd name="connsiteY27" fmla="*/ 1974161 h 3037171"/>
              <a:gd name="connsiteX28" fmla="*/ 0 w 6417632"/>
              <a:gd name="connsiteY28" fmla="*/ 1457842 h 3037171"/>
              <a:gd name="connsiteX29" fmla="*/ 0 w 6417632"/>
              <a:gd name="connsiteY29" fmla="*/ 880780 h 3037171"/>
              <a:gd name="connsiteX30" fmla="*/ 0 w 6417632"/>
              <a:gd name="connsiteY30" fmla="*/ 0 h 303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417632" h="3037171" fill="none" extrusionOk="0">
                <a:moveTo>
                  <a:pt x="0" y="0"/>
                </a:moveTo>
                <a:cubicBezTo>
                  <a:pt x="132493" y="19716"/>
                  <a:pt x="297170" y="-13639"/>
                  <a:pt x="513411" y="0"/>
                </a:cubicBezTo>
                <a:cubicBezTo>
                  <a:pt x="729652" y="13639"/>
                  <a:pt x="870797" y="6663"/>
                  <a:pt x="1155174" y="0"/>
                </a:cubicBezTo>
                <a:cubicBezTo>
                  <a:pt x="1439551" y="-6663"/>
                  <a:pt x="1439089" y="12129"/>
                  <a:pt x="1604408" y="0"/>
                </a:cubicBezTo>
                <a:cubicBezTo>
                  <a:pt x="1769727" y="-12129"/>
                  <a:pt x="2037165" y="34940"/>
                  <a:pt x="2310348" y="0"/>
                </a:cubicBezTo>
                <a:cubicBezTo>
                  <a:pt x="2583531" y="-34940"/>
                  <a:pt x="2634076" y="2509"/>
                  <a:pt x="2823758" y="0"/>
                </a:cubicBezTo>
                <a:cubicBezTo>
                  <a:pt x="3013440" y="-2509"/>
                  <a:pt x="3245635" y="-3561"/>
                  <a:pt x="3529698" y="0"/>
                </a:cubicBezTo>
                <a:cubicBezTo>
                  <a:pt x="3813761" y="3561"/>
                  <a:pt x="3827826" y="-21181"/>
                  <a:pt x="4107284" y="0"/>
                </a:cubicBezTo>
                <a:cubicBezTo>
                  <a:pt x="4386742" y="21181"/>
                  <a:pt x="4563342" y="-1058"/>
                  <a:pt x="4877400" y="0"/>
                </a:cubicBezTo>
                <a:cubicBezTo>
                  <a:pt x="5191458" y="1058"/>
                  <a:pt x="5182952" y="-3712"/>
                  <a:pt x="5454987" y="0"/>
                </a:cubicBezTo>
                <a:cubicBezTo>
                  <a:pt x="5727022" y="3712"/>
                  <a:pt x="6157606" y="40389"/>
                  <a:pt x="6417632" y="0"/>
                </a:cubicBezTo>
                <a:cubicBezTo>
                  <a:pt x="6407900" y="324456"/>
                  <a:pt x="6436467" y="368099"/>
                  <a:pt x="6417632" y="668178"/>
                </a:cubicBezTo>
                <a:cubicBezTo>
                  <a:pt x="6398797" y="968257"/>
                  <a:pt x="6447496" y="1160908"/>
                  <a:pt x="6417632" y="1336355"/>
                </a:cubicBezTo>
                <a:cubicBezTo>
                  <a:pt x="6387768" y="1511802"/>
                  <a:pt x="6411046" y="1769104"/>
                  <a:pt x="6417632" y="2004533"/>
                </a:cubicBezTo>
                <a:cubicBezTo>
                  <a:pt x="6424218" y="2239962"/>
                  <a:pt x="6442014" y="2779334"/>
                  <a:pt x="6417632" y="3037171"/>
                </a:cubicBezTo>
                <a:cubicBezTo>
                  <a:pt x="6305849" y="3032739"/>
                  <a:pt x="6118716" y="3032629"/>
                  <a:pt x="5968398" y="3037171"/>
                </a:cubicBezTo>
                <a:cubicBezTo>
                  <a:pt x="5818080" y="3041713"/>
                  <a:pt x="5700895" y="3035012"/>
                  <a:pt x="5519164" y="3037171"/>
                </a:cubicBezTo>
                <a:cubicBezTo>
                  <a:pt x="5337433" y="3039330"/>
                  <a:pt x="5237449" y="3033999"/>
                  <a:pt x="5069929" y="3037171"/>
                </a:cubicBezTo>
                <a:cubicBezTo>
                  <a:pt x="4902409" y="3040343"/>
                  <a:pt x="4469489" y="3020713"/>
                  <a:pt x="4299813" y="3037171"/>
                </a:cubicBezTo>
                <a:cubicBezTo>
                  <a:pt x="4130137" y="3053629"/>
                  <a:pt x="3868374" y="3063439"/>
                  <a:pt x="3722227" y="3037171"/>
                </a:cubicBezTo>
                <a:cubicBezTo>
                  <a:pt x="3576080" y="3010903"/>
                  <a:pt x="3373785" y="3057922"/>
                  <a:pt x="3144640" y="3037171"/>
                </a:cubicBezTo>
                <a:cubicBezTo>
                  <a:pt x="2915495" y="3016420"/>
                  <a:pt x="2854239" y="3018594"/>
                  <a:pt x="2695405" y="3037171"/>
                </a:cubicBezTo>
                <a:cubicBezTo>
                  <a:pt x="2536571" y="3055748"/>
                  <a:pt x="2257480" y="3053627"/>
                  <a:pt x="2117819" y="3037171"/>
                </a:cubicBezTo>
                <a:cubicBezTo>
                  <a:pt x="1978158" y="3020715"/>
                  <a:pt x="1727834" y="3037879"/>
                  <a:pt x="1476055" y="3037171"/>
                </a:cubicBezTo>
                <a:cubicBezTo>
                  <a:pt x="1224276" y="3036463"/>
                  <a:pt x="894192" y="3009384"/>
                  <a:pt x="705940" y="3037171"/>
                </a:cubicBezTo>
                <a:cubicBezTo>
                  <a:pt x="517689" y="3064958"/>
                  <a:pt x="207562" y="3048481"/>
                  <a:pt x="0" y="3037171"/>
                </a:cubicBezTo>
                <a:cubicBezTo>
                  <a:pt x="17519" y="2886999"/>
                  <a:pt x="16902" y="2702527"/>
                  <a:pt x="0" y="2490480"/>
                </a:cubicBezTo>
                <a:cubicBezTo>
                  <a:pt x="-16902" y="2278433"/>
                  <a:pt x="11660" y="2133017"/>
                  <a:pt x="0" y="1974161"/>
                </a:cubicBezTo>
                <a:cubicBezTo>
                  <a:pt x="-11660" y="1815305"/>
                  <a:pt x="577" y="1714315"/>
                  <a:pt x="0" y="1457842"/>
                </a:cubicBezTo>
                <a:cubicBezTo>
                  <a:pt x="-577" y="1201369"/>
                  <a:pt x="-10315" y="1073752"/>
                  <a:pt x="0" y="880780"/>
                </a:cubicBezTo>
                <a:cubicBezTo>
                  <a:pt x="10315" y="687808"/>
                  <a:pt x="-13694" y="422703"/>
                  <a:pt x="0" y="0"/>
                </a:cubicBezTo>
                <a:close/>
              </a:path>
              <a:path w="6417632" h="3037171" stroke="0" extrusionOk="0">
                <a:moveTo>
                  <a:pt x="0" y="0"/>
                </a:moveTo>
                <a:cubicBezTo>
                  <a:pt x="254893" y="28018"/>
                  <a:pt x="368053" y="-25761"/>
                  <a:pt x="641763" y="0"/>
                </a:cubicBezTo>
                <a:cubicBezTo>
                  <a:pt x="915473" y="25761"/>
                  <a:pt x="1061117" y="2167"/>
                  <a:pt x="1347703" y="0"/>
                </a:cubicBezTo>
                <a:cubicBezTo>
                  <a:pt x="1634289" y="-2167"/>
                  <a:pt x="1726876" y="-19174"/>
                  <a:pt x="1925290" y="0"/>
                </a:cubicBezTo>
                <a:cubicBezTo>
                  <a:pt x="2123704" y="19174"/>
                  <a:pt x="2231724" y="17684"/>
                  <a:pt x="2438700" y="0"/>
                </a:cubicBezTo>
                <a:cubicBezTo>
                  <a:pt x="2645676" y="-17684"/>
                  <a:pt x="2790346" y="-106"/>
                  <a:pt x="3016287" y="0"/>
                </a:cubicBezTo>
                <a:cubicBezTo>
                  <a:pt x="3242228" y="106"/>
                  <a:pt x="3413197" y="2771"/>
                  <a:pt x="3593874" y="0"/>
                </a:cubicBezTo>
                <a:cubicBezTo>
                  <a:pt x="3774551" y="-2771"/>
                  <a:pt x="3937633" y="-13263"/>
                  <a:pt x="4171461" y="0"/>
                </a:cubicBezTo>
                <a:cubicBezTo>
                  <a:pt x="4405289" y="13263"/>
                  <a:pt x="4711534" y="35512"/>
                  <a:pt x="4941577" y="0"/>
                </a:cubicBezTo>
                <a:cubicBezTo>
                  <a:pt x="5171620" y="-35512"/>
                  <a:pt x="5467204" y="35762"/>
                  <a:pt x="5711692" y="0"/>
                </a:cubicBezTo>
                <a:cubicBezTo>
                  <a:pt x="5956181" y="-35762"/>
                  <a:pt x="6086322" y="-18850"/>
                  <a:pt x="6417632" y="0"/>
                </a:cubicBezTo>
                <a:cubicBezTo>
                  <a:pt x="6395729" y="270401"/>
                  <a:pt x="6408726" y="474042"/>
                  <a:pt x="6417632" y="668178"/>
                </a:cubicBezTo>
                <a:cubicBezTo>
                  <a:pt x="6426538" y="862314"/>
                  <a:pt x="6447988" y="1101059"/>
                  <a:pt x="6417632" y="1305984"/>
                </a:cubicBezTo>
                <a:cubicBezTo>
                  <a:pt x="6387276" y="1510909"/>
                  <a:pt x="6415017" y="1619736"/>
                  <a:pt x="6417632" y="1852674"/>
                </a:cubicBezTo>
                <a:cubicBezTo>
                  <a:pt x="6420248" y="2085612"/>
                  <a:pt x="6455624" y="2508147"/>
                  <a:pt x="6417632" y="3037171"/>
                </a:cubicBezTo>
                <a:cubicBezTo>
                  <a:pt x="6246182" y="3011815"/>
                  <a:pt x="5919750" y="3058313"/>
                  <a:pt x="5775869" y="3037171"/>
                </a:cubicBezTo>
                <a:cubicBezTo>
                  <a:pt x="5631988" y="3016029"/>
                  <a:pt x="5398738" y="3037618"/>
                  <a:pt x="5069929" y="3037171"/>
                </a:cubicBezTo>
                <a:cubicBezTo>
                  <a:pt x="4741120" y="3036724"/>
                  <a:pt x="4730228" y="3025958"/>
                  <a:pt x="4620695" y="3037171"/>
                </a:cubicBezTo>
                <a:cubicBezTo>
                  <a:pt x="4511162" y="3048384"/>
                  <a:pt x="4360236" y="3047486"/>
                  <a:pt x="4107284" y="3037171"/>
                </a:cubicBezTo>
                <a:cubicBezTo>
                  <a:pt x="3854332" y="3026856"/>
                  <a:pt x="3612478" y="3051259"/>
                  <a:pt x="3337169" y="3037171"/>
                </a:cubicBezTo>
                <a:cubicBezTo>
                  <a:pt x="3061860" y="3023083"/>
                  <a:pt x="3025870" y="3040873"/>
                  <a:pt x="2759582" y="3037171"/>
                </a:cubicBezTo>
                <a:cubicBezTo>
                  <a:pt x="2493294" y="3033469"/>
                  <a:pt x="2490916" y="3047874"/>
                  <a:pt x="2310348" y="3037171"/>
                </a:cubicBezTo>
                <a:cubicBezTo>
                  <a:pt x="2129780" y="3026468"/>
                  <a:pt x="1965364" y="3008783"/>
                  <a:pt x="1668584" y="3037171"/>
                </a:cubicBezTo>
                <a:cubicBezTo>
                  <a:pt x="1371804" y="3065559"/>
                  <a:pt x="1410155" y="3052126"/>
                  <a:pt x="1219350" y="3037171"/>
                </a:cubicBezTo>
                <a:cubicBezTo>
                  <a:pt x="1028545" y="3022216"/>
                  <a:pt x="880964" y="3028338"/>
                  <a:pt x="641763" y="3037171"/>
                </a:cubicBezTo>
                <a:cubicBezTo>
                  <a:pt x="402562" y="3046004"/>
                  <a:pt x="306331" y="3055887"/>
                  <a:pt x="0" y="3037171"/>
                </a:cubicBezTo>
                <a:cubicBezTo>
                  <a:pt x="-29814" y="2761547"/>
                  <a:pt x="1971" y="2648282"/>
                  <a:pt x="0" y="2399365"/>
                </a:cubicBezTo>
                <a:cubicBezTo>
                  <a:pt x="-1971" y="2150448"/>
                  <a:pt x="-31151" y="1927086"/>
                  <a:pt x="0" y="1761559"/>
                </a:cubicBezTo>
                <a:cubicBezTo>
                  <a:pt x="31151" y="1596032"/>
                  <a:pt x="-12902" y="1375222"/>
                  <a:pt x="0" y="1214868"/>
                </a:cubicBezTo>
                <a:cubicBezTo>
                  <a:pt x="12902" y="1054514"/>
                  <a:pt x="33319" y="858370"/>
                  <a:pt x="0" y="546691"/>
                </a:cubicBezTo>
                <a:cubicBezTo>
                  <a:pt x="-33319" y="235012"/>
                  <a:pt x="3633" y="179699"/>
                  <a:pt x="0" y="0"/>
                </a:cubicBezTo>
                <a:close/>
              </a:path>
            </a:pathLst>
          </a:custGeom>
          <a:ln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70622542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856427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属性值的计算顺序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678195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22</a:t>
            </a:fld>
            <a:endParaRPr lang="en-US" altLang="zh-CN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EB9C1B1-E27B-9D56-B73D-D10BF2B39ED9}"/>
              </a:ext>
            </a:extLst>
          </p:cNvPr>
          <p:cNvSpPr txBox="1"/>
          <p:nvPr/>
        </p:nvSpPr>
        <p:spPr>
          <a:xfrm>
            <a:off x="516757" y="958805"/>
            <a:ext cx="8096301" cy="4425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/>
              <a:t>例子：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object 30">
                <a:extLst>
                  <a:ext uri="{FF2B5EF4-FFF2-40B4-BE49-F238E27FC236}">
                    <a16:creationId xmlns:a16="http://schemas.microsoft.com/office/drawing/2014/main" id="{DA9869CD-0ABD-411A-BB39-FEFDD43129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5059698"/>
                  </p:ext>
                </p:extLst>
              </p:nvPr>
            </p:nvGraphicFramePr>
            <p:xfrm>
              <a:off x="550784" y="1496952"/>
              <a:ext cx="3911177" cy="213482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10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9921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50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6584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16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>
                          <a:solidFill>
                            <a:srgbClr val="000000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92100">
                            <a:lnSpc>
                              <a:spcPts val="2030"/>
                            </a:lnSpc>
                          </a:pPr>
                          <a:r>
                            <a:rPr sz="1700" b="0" spc="10" dirty="0">
                              <a:latin typeface="Microsoft YaHei UI"/>
                              <a:cs typeface="Microsoft YaHei UI"/>
                            </a:rPr>
                            <a:t>产生式</a:t>
                          </a:r>
                          <a:endParaRPr sz="1700" b="0">
                            <a:latin typeface="Microsoft YaHei UI"/>
                            <a:cs typeface="Microsoft YaHei UI"/>
                          </a:endParaRPr>
                        </a:p>
                      </a:txBody>
                      <a:tcPr marL="0" marR="0" marT="0" marB="0">
                        <a:lnL w="9525">
                          <a:solidFill>
                            <a:srgbClr val="000000"/>
                          </a:solidFill>
                          <a:prstDash val="solid"/>
                        </a:lnL>
                        <a:lnR w="19050">
                          <a:solidFill>
                            <a:srgbClr val="000000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848360">
                            <a:lnSpc>
                              <a:spcPts val="2030"/>
                            </a:lnSpc>
                          </a:pPr>
                          <a:r>
                            <a:rPr sz="1700" b="0" spc="10" dirty="0">
                              <a:latin typeface="Microsoft YaHei UI"/>
                              <a:cs typeface="Microsoft YaHei UI"/>
                            </a:rPr>
                            <a:t>语义规则</a:t>
                          </a:r>
                          <a:endParaRPr sz="1700" b="0" dirty="0">
                            <a:latin typeface="Microsoft YaHei UI"/>
                            <a:cs typeface="Microsoft YaHei UI"/>
                          </a:endParaRPr>
                        </a:p>
                      </a:txBody>
                      <a:tcPr marL="0" marR="0" marT="0" marB="0">
                        <a:lnL w="19050">
                          <a:solidFill>
                            <a:srgbClr val="000000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  <a:solidFill>
                          <a:srgbClr val="B5CEE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9097">
                    <a:tc>
                      <a:txBody>
                        <a:bodyPr/>
                        <a:lstStyle/>
                        <a:p>
                          <a:pPr marL="8255" algn="ctr">
                            <a:lnSpc>
                              <a:spcPts val="2400"/>
                            </a:lnSpc>
                          </a:pP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(1)</a:t>
                          </a: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30810">
                            <a:lnSpc>
                              <a:spcPts val="2400"/>
                            </a:lnSpc>
                          </a:pPr>
                          <a:r>
                            <a:rPr lang="en-US" sz="1700" b="0" i="1" spc="-5" dirty="0">
                              <a:latin typeface="Times New Roman"/>
                              <a:cs typeface="Times New Roman"/>
                            </a:rPr>
                            <a:t>T</a:t>
                          </a:r>
                          <a:r>
                            <a:rPr lang="en-US" sz="1700" b="0" i="1" spc="-15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spc="-5" dirty="0">
                              <a:latin typeface="Symbol"/>
                              <a:cs typeface="Symbol"/>
                            </a:rPr>
                            <a:t></a:t>
                          </a:r>
                          <a:r>
                            <a:rPr lang="en-US" sz="1700" b="0" spc="-2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i="1" spc="-5" dirty="0">
                              <a:latin typeface="Times New Roman"/>
                              <a:cs typeface="Times New Roman"/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ar-AE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ar-AE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 </m:t>
                                  </m:r>
                                  <m:r>
                                    <a:rPr lang="ar-AE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ar-AE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endParaRPr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9525">
                          <a:solidFill>
                            <a:srgbClr val="000000"/>
                          </a:solidFill>
                          <a:prstDash val="solid"/>
                        </a:lnL>
                        <a:lnR w="1905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5410">
                            <a:lnSpc>
                              <a:spcPts val="2400"/>
                            </a:lnSpc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700" b="0" i="1" spc="-100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i="1" spc="-10" dirty="0" err="1">
                              <a:latin typeface="Times New Roman"/>
                              <a:cs typeface="Times New Roman"/>
                            </a:rPr>
                            <a:t>inh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=</a:t>
                          </a:r>
                          <a:r>
                            <a:rPr sz="1700" b="0" spc="-2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i="1" spc="-100" dirty="0">
                              <a:latin typeface="Times New Roman"/>
                              <a:cs typeface="Times New Roman"/>
                            </a:rPr>
                            <a:t>F</a:t>
                          </a:r>
                          <a:r>
                            <a:rPr sz="1700" b="0" i="1" spc="-100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sz="1700" b="0" i="1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i="1" spc="-10" dirty="0" err="1">
                              <a:latin typeface="Times New Roman"/>
                              <a:cs typeface="Times New Roman"/>
                            </a:rPr>
                            <a:t>val</a:t>
                          </a:r>
                          <a:endParaRPr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19050">
                          <a:solidFill>
                            <a:srgbClr val="000000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solidFill>
                          <a:srgbClr val="B5CEE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9097">
                    <a:tc>
                      <a:txBody>
                        <a:bodyPr/>
                        <a:lstStyle/>
                        <a:p>
                          <a:pPr marL="8255" algn="ctr">
                            <a:lnSpc>
                              <a:spcPts val="2400"/>
                            </a:lnSpc>
                          </a:pP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30810">
                            <a:lnSpc>
                              <a:spcPts val="2400"/>
                            </a:lnSpc>
                          </a:pPr>
                          <a:endParaRPr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5410" marR="0" lvl="0" indent="0" defTabSz="914400" eaLnBrk="1" fontAlgn="auto" latinLnBrk="0" hangingPunct="1">
                            <a:lnSpc>
                              <a:spcPts val="24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b="0" i="1" spc="-5" dirty="0">
                              <a:latin typeface="Times New Roman"/>
                              <a:cs typeface="Times New Roman"/>
                            </a:rPr>
                            <a:t>T. </a:t>
                          </a:r>
                          <a:r>
                            <a:rPr lang="en-US" sz="1700" b="0" i="1" spc="-5" dirty="0" err="1">
                              <a:latin typeface="Times New Roman"/>
                              <a:cs typeface="Times New Roman"/>
                            </a:rPr>
                            <a:t>val</a:t>
                          </a:r>
                          <a:r>
                            <a:rPr lang="en-US" sz="1700" b="0" i="1" spc="-2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spc="-5" dirty="0">
                              <a:latin typeface="Times New Roman"/>
                              <a:cs typeface="Times New Roman"/>
                            </a:rPr>
                            <a:t>=</a:t>
                          </a:r>
                          <a:r>
                            <a:rPr lang="en-US" sz="1700" b="0" spc="-2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700" b="0" i="1" spc="-100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syn</a:t>
                          </a:r>
                          <a:endParaRPr lang="en-US"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3460722"/>
                      </a:ext>
                    </a:extLst>
                  </a:tr>
                  <a:tr h="315044">
                    <a:tc>
                      <a:txBody>
                        <a:bodyPr/>
                        <a:lstStyle/>
                        <a:p>
                          <a:pPr marL="7620" algn="ctr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(2)</a:t>
                          </a: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>
                          <a:solidFill>
                            <a:srgbClr val="000000"/>
                          </a:solidFill>
                          <a:prstDash val="soli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30810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700" b="0" i="1" spc="-25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spc="-5" dirty="0">
                              <a:latin typeface="Symbol"/>
                              <a:cs typeface="Symbol"/>
                            </a:rPr>
                            <a:t></a:t>
                          </a:r>
                          <a:r>
                            <a:rPr lang="en-US" sz="1700" b="0" spc="-2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1" spc="-20" dirty="0">
                              <a:solidFill>
                                <a:srgbClr val="7030A0"/>
                              </a:solidFill>
                              <a:latin typeface="Times New Roman"/>
                              <a:cs typeface="Times New Roman"/>
                            </a:rPr>
                            <a:t>*</a:t>
                          </a:r>
                          <a:r>
                            <a:rPr lang="en-US" sz="1700" b="0" i="1" spc="-5" dirty="0">
                              <a:latin typeface="Times New Roman"/>
                              <a:cs typeface="Times New Roman"/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ar-AE" sz="18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 </m:t>
                                  </m:r>
                                  <m:r>
                                    <a:rPr lang="en-US" sz="18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8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8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endParaRPr sz="18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9525">
                          <a:solidFill>
                            <a:srgbClr val="000000"/>
                          </a:solidFill>
                          <a:prstDash val="solid"/>
                        </a:lnL>
                        <a:lnR w="19050">
                          <a:solidFill>
                            <a:srgbClr val="000000"/>
                          </a:solidFill>
                          <a:prstDash val="soli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5410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ar-AE" sz="18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8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8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sz="1700" b="0" i="1" spc="-35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lang="en-US" sz="1700" b="0" i="1" spc="-35" dirty="0">
                              <a:latin typeface="Times New Roman"/>
                              <a:cs typeface="Times New Roman"/>
                            </a:rPr>
                            <a:t> inh</a:t>
                          </a:r>
                          <a:r>
                            <a:rPr sz="1700" b="0" i="1" spc="-3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=</a:t>
                          </a:r>
                          <a:r>
                            <a:rPr sz="1700" b="0" spc="-25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700" b="0" i="1" spc="-100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i="1" spc="-10" dirty="0" err="1">
                              <a:latin typeface="Times New Roman"/>
                              <a:cs typeface="Times New Roman"/>
                            </a:rPr>
                            <a:t>inh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7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700" b="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i="1" spc="-5" dirty="0">
                              <a:latin typeface="Times New Roman"/>
                              <a:cs typeface="Times New Roman"/>
                            </a:rPr>
                            <a:t>F.val</a:t>
                          </a:r>
                          <a:r>
                            <a:rPr lang="en-US" sz="1700" b="0" i="1" spc="-2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endParaRPr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19050">
                          <a:solidFill>
                            <a:srgbClr val="000000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044">
                    <a:tc>
                      <a:txBody>
                        <a:bodyPr/>
                        <a:lstStyle/>
                        <a:p>
                          <a:pPr marL="7620" algn="ctr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30810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endParaRPr sz="16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5410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700" b="0" i="1" spc="-100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syn =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ar-AE" sz="16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6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ar-AE" sz="16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sz="1600" b="0" i="1" spc="-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ar-AE" sz="1600" b="0" i="1" spc="-35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lang="en-US" sz="1600" b="0" i="1" spc="-35" dirty="0">
                              <a:latin typeface="Times New Roman"/>
                              <a:cs typeface="Times New Roman"/>
                            </a:rPr>
                            <a:t>syn</a:t>
                          </a:r>
                          <a:r>
                            <a:rPr lang="en-US" sz="1600" b="0" i="1" spc="-3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endParaRPr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2784141"/>
                      </a:ext>
                    </a:extLst>
                  </a:tr>
                  <a:tr h="315055">
                    <a:tc>
                      <a:txBody>
                        <a:bodyPr/>
                        <a:lstStyle/>
                        <a:p>
                          <a:pPr marL="7620" algn="ctr">
                            <a:lnSpc>
                              <a:spcPct val="100000"/>
                            </a:lnSpc>
                            <a:spcBef>
                              <a:spcPts val="235"/>
                            </a:spcBef>
                          </a:pP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(3)</a:t>
                          </a: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5521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>
                          <a:solidFill>
                            <a:srgbClr val="000000"/>
                          </a:solidFill>
                          <a:prstDash val="soli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30810">
                            <a:lnSpc>
                              <a:spcPct val="100000"/>
                            </a:lnSpc>
                            <a:spcBef>
                              <a:spcPts val="235"/>
                            </a:spcBef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700" b="0" spc="-5" dirty="0">
                              <a:latin typeface="Symbol"/>
                              <a:cs typeface="Symbol"/>
                            </a:rPr>
                            <a:t> </a:t>
                          </a:r>
                          <a:r>
                            <a:rPr lang="en-US" sz="1700" b="0" spc="-2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700" b="0" i="1" spc="-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𝜖</m:t>
                              </m:r>
                            </m:oMath>
                          </a14:m>
                          <a:endParaRPr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5521" marB="0">
                        <a:lnL w="9525">
                          <a:solidFill>
                            <a:srgbClr val="000000"/>
                          </a:solidFill>
                          <a:prstDash val="solid"/>
                        </a:lnL>
                        <a:lnR w="19050">
                          <a:solidFill>
                            <a:srgbClr val="000000"/>
                          </a:solidFill>
                          <a:prstDash val="soli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5410">
                            <a:lnSpc>
                              <a:spcPct val="100000"/>
                            </a:lnSpc>
                            <a:spcBef>
                              <a:spcPts val="235"/>
                            </a:spcBef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700" b="0" i="1" spc="-100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syn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1700" b="0" i="1" spc="-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700" b="0" i="1" spc="-100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i="1" spc="-10" dirty="0" err="1">
                              <a:latin typeface="Times New Roman"/>
                              <a:cs typeface="Times New Roman"/>
                            </a:rPr>
                            <a:t>inh</a:t>
                          </a:r>
                          <a:endParaRPr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5521" marB="0">
                        <a:lnL w="19050">
                          <a:solidFill>
                            <a:srgbClr val="000000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5638">
                    <a:tc>
                      <a:txBody>
                        <a:bodyPr/>
                        <a:lstStyle/>
                        <a:p>
                          <a:pPr marL="7620" algn="ctr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(4)</a:t>
                          </a:r>
                          <a:endParaRPr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>
                          <a:solidFill>
                            <a:srgbClr val="000000"/>
                          </a:solidFill>
                          <a:prstDash val="soli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30810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r>
                            <a:rPr lang="en-US" sz="1700" b="0" i="1" spc="-5" dirty="0">
                              <a:latin typeface="Times New Roman"/>
                              <a:cs typeface="Times New Roman"/>
                            </a:rPr>
                            <a:t>F</a:t>
                          </a:r>
                          <a:r>
                            <a:rPr sz="1700" b="0" i="1" spc="-2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700" b="0" spc="-5" dirty="0">
                              <a:latin typeface="Symbol"/>
                              <a:cs typeface="Symbol"/>
                            </a:rPr>
                            <a:t></a:t>
                          </a:r>
                          <a:r>
                            <a:rPr sz="1700" b="0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1" spc="-10" dirty="0">
                              <a:solidFill>
                                <a:srgbClr val="7030A0"/>
                              </a:solidFill>
                              <a:latin typeface="Times New Roman"/>
                              <a:cs typeface="Times New Roman"/>
                            </a:rPr>
                            <a:t>digit</a:t>
                          </a:r>
                          <a:endParaRPr sz="1700" b="1" dirty="0">
                            <a:solidFill>
                              <a:srgbClr val="7030A0"/>
                            </a:solidFill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9525">
                          <a:solidFill>
                            <a:srgbClr val="000000"/>
                          </a:solidFill>
                          <a:prstDash val="solid"/>
                        </a:lnL>
                        <a:lnR w="19050">
                          <a:solidFill>
                            <a:srgbClr val="000000"/>
                          </a:solidFill>
                          <a:prstDash val="soli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5410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r>
                            <a:rPr lang="en-US" sz="1700" b="0" i="1" spc="-100" dirty="0">
                              <a:latin typeface="Times New Roman"/>
                              <a:cs typeface="Times New Roman"/>
                            </a:rPr>
                            <a:t>F.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i="1" spc="-10" dirty="0" err="1">
                              <a:latin typeface="Times New Roman"/>
                              <a:cs typeface="Times New Roman"/>
                            </a:rPr>
                            <a:t>val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=</a:t>
                          </a:r>
                          <a:r>
                            <a:rPr sz="1700" b="0" spc="-2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1" spc="-10" dirty="0" err="1">
                              <a:solidFill>
                                <a:srgbClr val="7030A0"/>
                              </a:solidFill>
                              <a:latin typeface="Times New Roman"/>
                              <a:cs typeface="Times New Roman"/>
                            </a:rPr>
                            <a:t>digit</a:t>
                          </a:r>
                          <a:r>
                            <a:rPr sz="1700" b="0" i="1" spc="-5" dirty="0" err="1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lang="en-US" sz="1700" b="0" i="1" spc="-5" dirty="0" err="1">
                              <a:latin typeface="Times New Roman"/>
                              <a:cs typeface="Times New Roman"/>
                            </a:rPr>
                            <a:t>lexval</a:t>
                          </a:r>
                          <a:endParaRPr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19050">
                          <a:solidFill>
                            <a:srgbClr val="000000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5CEE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object 30">
                <a:extLst>
                  <a:ext uri="{FF2B5EF4-FFF2-40B4-BE49-F238E27FC236}">
                    <a16:creationId xmlns:a16="http://schemas.microsoft.com/office/drawing/2014/main" id="{DA9869CD-0ABD-411A-BB39-FEFDD43129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5059698"/>
                  </p:ext>
                </p:extLst>
              </p:nvPr>
            </p:nvGraphicFramePr>
            <p:xfrm>
              <a:off x="550784" y="1496952"/>
              <a:ext cx="3911177" cy="213482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10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9921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50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6584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16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>
                          <a:solidFill>
                            <a:srgbClr val="000000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92100">
                            <a:lnSpc>
                              <a:spcPts val="2030"/>
                            </a:lnSpc>
                          </a:pPr>
                          <a:r>
                            <a:rPr sz="1700" b="0" spc="10" dirty="0">
                              <a:latin typeface="Microsoft YaHei UI"/>
                              <a:cs typeface="Microsoft YaHei UI"/>
                            </a:rPr>
                            <a:t>产生式</a:t>
                          </a:r>
                          <a:endParaRPr sz="1700" b="0">
                            <a:latin typeface="Microsoft YaHei UI"/>
                            <a:cs typeface="Microsoft YaHei UI"/>
                          </a:endParaRPr>
                        </a:p>
                      </a:txBody>
                      <a:tcPr marL="0" marR="0" marT="0" marB="0">
                        <a:lnL w="9525">
                          <a:solidFill>
                            <a:srgbClr val="000000"/>
                          </a:solidFill>
                          <a:prstDash val="solid"/>
                        </a:lnL>
                        <a:lnR w="19050">
                          <a:solidFill>
                            <a:srgbClr val="000000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848360">
                            <a:lnSpc>
                              <a:spcPts val="2030"/>
                            </a:lnSpc>
                          </a:pPr>
                          <a:r>
                            <a:rPr sz="1700" b="0" spc="10" dirty="0">
                              <a:latin typeface="Microsoft YaHei UI"/>
                              <a:cs typeface="Microsoft YaHei UI"/>
                            </a:rPr>
                            <a:t>语义规则</a:t>
                          </a:r>
                          <a:endParaRPr sz="1700" b="0" dirty="0">
                            <a:latin typeface="Microsoft YaHei UI"/>
                            <a:cs typeface="Microsoft YaHei UI"/>
                          </a:endParaRPr>
                        </a:p>
                      </a:txBody>
                      <a:tcPr marL="0" marR="0" marT="0" marB="0">
                        <a:lnL w="19050">
                          <a:solidFill>
                            <a:srgbClr val="000000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  <a:solidFill>
                          <a:srgbClr val="B5CEE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9097">
                    <a:tc>
                      <a:txBody>
                        <a:bodyPr/>
                        <a:lstStyle/>
                        <a:p>
                          <a:pPr marL="8255" algn="ctr">
                            <a:lnSpc>
                              <a:spcPts val="2400"/>
                            </a:lnSpc>
                          </a:pP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(1)</a:t>
                          </a: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9525">
                          <a:solidFill>
                            <a:srgbClr val="000000"/>
                          </a:solidFill>
                          <a:prstDash val="solid"/>
                        </a:lnL>
                        <a:lnR w="1905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blipFill>
                          <a:blip r:embed="rId3"/>
                          <a:stretch>
                            <a:fillRect l="-30457" t="-117021" r="-197462" b="-5787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9050">
                          <a:solidFill>
                            <a:srgbClr val="000000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blipFill>
                          <a:blip r:embed="rId3"/>
                          <a:stretch>
                            <a:fillRect l="-66580" t="-117021" r="-777" b="-5787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9097">
                    <a:tc>
                      <a:txBody>
                        <a:bodyPr/>
                        <a:lstStyle/>
                        <a:p>
                          <a:pPr marL="8255" algn="ctr">
                            <a:lnSpc>
                              <a:spcPts val="2400"/>
                            </a:lnSpc>
                          </a:pP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30810">
                            <a:lnSpc>
                              <a:spcPts val="2400"/>
                            </a:lnSpc>
                          </a:pPr>
                          <a:endParaRPr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66580" t="-212500" r="-777" b="-4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3460722"/>
                      </a:ext>
                    </a:extLst>
                  </a:tr>
                  <a:tr h="315044">
                    <a:tc>
                      <a:txBody>
                        <a:bodyPr/>
                        <a:lstStyle/>
                        <a:p>
                          <a:pPr marL="7620" algn="ctr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(2)</a:t>
                          </a: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>
                          <a:solidFill>
                            <a:srgbClr val="000000"/>
                          </a:solidFill>
                          <a:prstDash val="soli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24977" marB="0">
                        <a:lnL w="9525">
                          <a:solidFill>
                            <a:srgbClr val="000000"/>
                          </a:solidFill>
                          <a:prstDash val="solid"/>
                        </a:lnL>
                        <a:lnR w="19050">
                          <a:solidFill>
                            <a:srgbClr val="000000"/>
                          </a:solidFill>
                          <a:prstDash val="solid"/>
                        </a:lnR>
                        <a:blipFill>
                          <a:blip r:embed="rId3"/>
                          <a:stretch>
                            <a:fillRect l="-30457" t="-288462" r="-197462" b="-3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24977" marB="0">
                        <a:lnL w="19050">
                          <a:solidFill>
                            <a:srgbClr val="000000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66580" t="-288462" r="-777" b="-3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044">
                    <a:tc>
                      <a:txBody>
                        <a:bodyPr/>
                        <a:lstStyle/>
                        <a:p>
                          <a:pPr marL="7620" algn="ctr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30810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endParaRPr sz="16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24977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66580" t="-396078" r="-777" b="-237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2784141"/>
                      </a:ext>
                    </a:extLst>
                  </a:tr>
                  <a:tr h="315055">
                    <a:tc>
                      <a:txBody>
                        <a:bodyPr/>
                        <a:lstStyle/>
                        <a:p>
                          <a:pPr marL="7620" algn="ctr">
                            <a:lnSpc>
                              <a:spcPct val="100000"/>
                            </a:lnSpc>
                            <a:spcBef>
                              <a:spcPts val="235"/>
                            </a:spcBef>
                          </a:pP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(3)</a:t>
                          </a:r>
                          <a:endParaRPr sz="1700" b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5521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>
                          <a:solidFill>
                            <a:srgbClr val="000000"/>
                          </a:solidFill>
                          <a:prstDash val="solid"/>
                        </a:lnR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25521" marB="0">
                        <a:lnL w="9525">
                          <a:solidFill>
                            <a:srgbClr val="000000"/>
                          </a:solidFill>
                          <a:prstDash val="solid"/>
                        </a:lnL>
                        <a:lnR w="19050">
                          <a:solidFill>
                            <a:srgbClr val="000000"/>
                          </a:solidFill>
                          <a:prstDash val="solid"/>
                        </a:lnR>
                        <a:blipFill>
                          <a:blip r:embed="rId3"/>
                          <a:stretch>
                            <a:fillRect l="-30457" t="-486538" r="-197462" b="-1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25521" marB="0">
                        <a:lnL w="19050">
                          <a:solidFill>
                            <a:srgbClr val="000000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66580" t="-486538" r="-777" b="-132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5638">
                    <a:tc>
                      <a:txBody>
                        <a:bodyPr/>
                        <a:lstStyle/>
                        <a:p>
                          <a:pPr marL="7620" algn="ctr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(4)</a:t>
                          </a:r>
                          <a:endParaRPr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>
                          <a:solidFill>
                            <a:srgbClr val="000000"/>
                          </a:solidFill>
                          <a:prstDash val="soli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30810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r>
                            <a:rPr lang="en-US" sz="1700" b="0" i="1" spc="-5" dirty="0">
                              <a:latin typeface="Times New Roman"/>
                              <a:cs typeface="Times New Roman"/>
                            </a:rPr>
                            <a:t>F</a:t>
                          </a:r>
                          <a:r>
                            <a:rPr sz="1700" b="0" i="1" spc="-2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700" b="0" spc="-5" dirty="0">
                              <a:latin typeface="Symbol"/>
                              <a:cs typeface="Symbol"/>
                            </a:rPr>
                            <a:t></a:t>
                          </a:r>
                          <a:r>
                            <a:rPr sz="1700" b="0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1" spc="-10" dirty="0">
                              <a:solidFill>
                                <a:srgbClr val="7030A0"/>
                              </a:solidFill>
                              <a:latin typeface="Times New Roman"/>
                              <a:cs typeface="Times New Roman"/>
                            </a:rPr>
                            <a:t>digit</a:t>
                          </a:r>
                          <a:endParaRPr sz="1700" b="1" dirty="0">
                            <a:solidFill>
                              <a:srgbClr val="7030A0"/>
                            </a:solidFill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9525">
                          <a:solidFill>
                            <a:srgbClr val="000000"/>
                          </a:solidFill>
                          <a:prstDash val="solid"/>
                        </a:lnL>
                        <a:lnR w="19050">
                          <a:solidFill>
                            <a:srgbClr val="000000"/>
                          </a:solidFill>
                          <a:prstDash val="soli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5CE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5410">
                            <a:lnSpc>
                              <a:spcPct val="100000"/>
                            </a:lnSpc>
                            <a:spcBef>
                              <a:spcPts val="229"/>
                            </a:spcBef>
                          </a:pPr>
                          <a:r>
                            <a:rPr lang="en-US" sz="1700" b="0" i="1" spc="-100" dirty="0">
                              <a:latin typeface="Times New Roman"/>
                              <a:cs typeface="Times New Roman"/>
                            </a:rPr>
                            <a:t>F.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0" i="1" spc="-10" dirty="0" err="1">
                              <a:latin typeface="Times New Roman"/>
                              <a:cs typeface="Times New Roman"/>
                            </a:rPr>
                            <a:t>val</a:t>
                          </a:r>
                          <a:r>
                            <a:rPr lang="en-US" sz="1700" b="0" i="1" spc="-1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700" b="0" spc="-5" dirty="0">
                              <a:latin typeface="Times New Roman"/>
                              <a:cs typeface="Times New Roman"/>
                            </a:rPr>
                            <a:t>=</a:t>
                          </a:r>
                          <a:r>
                            <a:rPr sz="1700" b="0" spc="-2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1700" b="1" spc="-10" dirty="0" err="1">
                              <a:solidFill>
                                <a:srgbClr val="7030A0"/>
                              </a:solidFill>
                              <a:latin typeface="Times New Roman"/>
                              <a:cs typeface="Times New Roman"/>
                            </a:rPr>
                            <a:t>digit</a:t>
                          </a:r>
                          <a:r>
                            <a:rPr sz="1700" b="0" i="1" spc="-5" dirty="0" err="1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lang="en-US" sz="1700" b="0" i="1" spc="-5" dirty="0" err="1">
                              <a:latin typeface="Times New Roman"/>
                              <a:cs typeface="Times New Roman"/>
                            </a:rPr>
                            <a:t>lexval</a:t>
                          </a:r>
                          <a:endParaRPr sz="1700" b="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24977" marB="0">
                        <a:lnL w="19050">
                          <a:solidFill>
                            <a:srgbClr val="000000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5CEE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object 32">
            <a:extLst>
              <a:ext uri="{FF2B5EF4-FFF2-40B4-BE49-F238E27FC236}">
                <a16:creationId xmlns:a16="http://schemas.microsoft.com/office/drawing/2014/main" id="{6C4B8808-5425-81A7-9F3D-1822804B7D5A}"/>
              </a:ext>
            </a:extLst>
          </p:cNvPr>
          <p:cNvSpPr txBox="1"/>
          <p:nvPr/>
        </p:nvSpPr>
        <p:spPr>
          <a:xfrm>
            <a:off x="550784" y="3968262"/>
            <a:ext cx="1234933" cy="331137"/>
          </a:xfrm>
          <a:prstGeom prst="rect">
            <a:avLst/>
          </a:prstGeom>
        </p:spPr>
        <p:txBody>
          <a:bodyPr vert="horz" wrap="square" lIns="0" tIns="67331" rIns="0" bIns="0" rtlCol="0">
            <a:spAutoFit/>
          </a:bodyPr>
          <a:lstStyle/>
          <a:p>
            <a:pPr marL="10860">
              <a:spcBef>
                <a:spcPts val="530"/>
              </a:spcBef>
            </a:pPr>
            <a:r>
              <a:rPr sz="1710" b="1" dirty="0">
                <a:solidFill>
                  <a:srgbClr val="2D84F4"/>
                </a:solidFill>
                <a:latin typeface="Microsoft YaHei UI"/>
                <a:cs typeface="Microsoft YaHei UI"/>
              </a:rPr>
              <a:t>输入</a:t>
            </a:r>
            <a:r>
              <a:rPr sz="1710" spc="-4" dirty="0">
                <a:solidFill>
                  <a:srgbClr val="2D84F4"/>
                </a:solidFill>
                <a:latin typeface="SimSun"/>
                <a:cs typeface="SimSun"/>
              </a:rPr>
              <a:t>：</a:t>
            </a:r>
            <a:r>
              <a:rPr lang="en-US" sz="1710" b="1" spc="-9" dirty="0">
                <a:latin typeface="Times New Roman"/>
                <a:cs typeface="Times New Roman"/>
              </a:rPr>
              <a:t>3 * 5</a:t>
            </a:r>
            <a:endParaRPr sz="1710" dirty="0">
              <a:latin typeface="Times New Roman"/>
              <a:cs typeface="Times New Roman"/>
            </a:endParaRPr>
          </a:p>
        </p:txBody>
      </p:sp>
      <p:grpSp>
        <p:nvGrpSpPr>
          <p:cNvPr id="16" name="object 2">
            <a:extLst>
              <a:ext uri="{FF2B5EF4-FFF2-40B4-BE49-F238E27FC236}">
                <a16:creationId xmlns:a16="http://schemas.microsoft.com/office/drawing/2014/main" id="{09F020D8-5B60-3825-32D3-D12DB30A1B6D}"/>
              </a:ext>
            </a:extLst>
          </p:cNvPr>
          <p:cNvGrpSpPr/>
          <p:nvPr/>
        </p:nvGrpSpPr>
        <p:grpSpPr>
          <a:xfrm>
            <a:off x="5793815" y="1841560"/>
            <a:ext cx="1973669" cy="1122909"/>
            <a:chOff x="6269621" y="4972050"/>
            <a:chExt cx="2941320" cy="1313180"/>
          </a:xfrm>
        </p:grpSpPr>
        <p:sp>
          <p:nvSpPr>
            <p:cNvPr id="17" name="object 3">
              <a:extLst>
                <a:ext uri="{FF2B5EF4-FFF2-40B4-BE49-F238E27FC236}">
                  <a16:creationId xmlns:a16="http://schemas.microsoft.com/office/drawing/2014/main" id="{20839F3E-6E78-8F54-605C-B4881F74AB73}"/>
                </a:ext>
              </a:extLst>
            </p:cNvPr>
            <p:cNvSpPr/>
            <p:nvPr/>
          </p:nvSpPr>
          <p:spPr>
            <a:xfrm>
              <a:off x="6275717" y="4978145"/>
              <a:ext cx="2929255" cy="1301115"/>
            </a:xfrm>
            <a:custGeom>
              <a:avLst/>
              <a:gdLst/>
              <a:ahLst/>
              <a:cxnLst/>
              <a:rect l="l" t="t" r="r" b="b"/>
              <a:pathLst>
                <a:path w="2929254" h="1301114">
                  <a:moveTo>
                    <a:pt x="2929127" y="1300734"/>
                  </a:moveTo>
                  <a:lnTo>
                    <a:pt x="2929127" y="0"/>
                  </a:lnTo>
                  <a:lnTo>
                    <a:pt x="0" y="0"/>
                  </a:lnTo>
                  <a:lnTo>
                    <a:pt x="0" y="1300734"/>
                  </a:lnTo>
                  <a:lnTo>
                    <a:pt x="2929127" y="1300734"/>
                  </a:lnTo>
                  <a:close/>
                </a:path>
              </a:pathLst>
            </a:custGeom>
            <a:solidFill>
              <a:srgbClr val="F9D98C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8" name="object 4">
              <a:extLst>
                <a:ext uri="{FF2B5EF4-FFF2-40B4-BE49-F238E27FC236}">
                  <a16:creationId xmlns:a16="http://schemas.microsoft.com/office/drawing/2014/main" id="{759E97E4-086E-1A56-626F-DD5138588CAA}"/>
                </a:ext>
              </a:extLst>
            </p:cNvPr>
            <p:cNvSpPr/>
            <p:nvPr/>
          </p:nvSpPr>
          <p:spPr>
            <a:xfrm>
              <a:off x="6269621" y="4972050"/>
              <a:ext cx="2941320" cy="1313180"/>
            </a:xfrm>
            <a:custGeom>
              <a:avLst/>
              <a:gdLst/>
              <a:ahLst/>
              <a:cxnLst/>
              <a:rect l="l" t="t" r="r" b="b"/>
              <a:pathLst>
                <a:path w="2941320" h="1313179">
                  <a:moveTo>
                    <a:pt x="2941319" y="1312926"/>
                  </a:moveTo>
                  <a:lnTo>
                    <a:pt x="2941319" y="0"/>
                  </a:lnTo>
                  <a:lnTo>
                    <a:pt x="0" y="0"/>
                  </a:lnTo>
                  <a:lnTo>
                    <a:pt x="0" y="1312926"/>
                  </a:lnTo>
                  <a:lnTo>
                    <a:pt x="6096" y="1312926"/>
                  </a:lnTo>
                  <a:lnTo>
                    <a:pt x="6096" y="12953"/>
                  </a:lnTo>
                  <a:lnTo>
                    <a:pt x="12941" y="6096"/>
                  </a:lnTo>
                  <a:lnTo>
                    <a:pt x="12941" y="12953"/>
                  </a:lnTo>
                  <a:lnTo>
                    <a:pt x="2929128" y="12953"/>
                  </a:lnTo>
                  <a:lnTo>
                    <a:pt x="2929128" y="6096"/>
                  </a:lnTo>
                  <a:lnTo>
                    <a:pt x="2935224" y="12953"/>
                  </a:lnTo>
                  <a:lnTo>
                    <a:pt x="2935224" y="1312926"/>
                  </a:lnTo>
                  <a:lnTo>
                    <a:pt x="2941319" y="1312926"/>
                  </a:lnTo>
                  <a:close/>
                </a:path>
                <a:path w="2941320" h="1313179">
                  <a:moveTo>
                    <a:pt x="12941" y="12953"/>
                  </a:moveTo>
                  <a:lnTo>
                    <a:pt x="12941" y="6096"/>
                  </a:lnTo>
                  <a:lnTo>
                    <a:pt x="6096" y="12953"/>
                  </a:lnTo>
                  <a:lnTo>
                    <a:pt x="12941" y="12953"/>
                  </a:lnTo>
                  <a:close/>
                </a:path>
                <a:path w="2941320" h="1313179">
                  <a:moveTo>
                    <a:pt x="12941" y="1299972"/>
                  </a:moveTo>
                  <a:lnTo>
                    <a:pt x="12941" y="12953"/>
                  </a:lnTo>
                  <a:lnTo>
                    <a:pt x="6096" y="12953"/>
                  </a:lnTo>
                  <a:lnTo>
                    <a:pt x="6096" y="1299972"/>
                  </a:lnTo>
                  <a:lnTo>
                    <a:pt x="12941" y="1299972"/>
                  </a:lnTo>
                  <a:close/>
                </a:path>
                <a:path w="2941320" h="1313179">
                  <a:moveTo>
                    <a:pt x="2935224" y="1299972"/>
                  </a:moveTo>
                  <a:lnTo>
                    <a:pt x="6096" y="1299972"/>
                  </a:lnTo>
                  <a:lnTo>
                    <a:pt x="12941" y="1306829"/>
                  </a:lnTo>
                  <a:lnTo>
                    <a:pt x="12941" y="1312926"/>
                  </a:lnTo>
                  <a:lnTo>
                    <a:pt x="2929128" y="1312926"/>
                  </a:lnTo>
                  <a:lnTo>
                    <a:pt x="2929128" y="1306829"/>
                  </a:lnTo>
                  <a:lnTo>
                    <a:pt x="2935224" y="1299972"/>
                  </a:lnTo>
                  <a:close/>
                </a:path>
                <a:path w="2941320" h="1313179">
                  <a:moveTo>
                    <a:pt x="12941" y="1312926"/>
                  </a:moveTo>
                  <a:lnTo>
                    <a:pt x="12941" y="1306829"/>
                  </a:lnTo>
                  <a:lnTo>
                    <a:pt x="6096" y="1299972"/>
                  </a:lnTo>
                  <a:lnTo>
                    <a:pt x="6096" y="1312926"/>
                  </a:lnTo>
                  <a:lnTo>
                    <a:pt x="12941" y="1312926"/>
                  </a:lnTo>
                  <a:close/>
                </a:path>
                <a:path w="2941320" h="1313179">
                  <a:moveTo>
                    <a:pt x="2935224" y="12953"/>
                  </a:moveTo>
                  <a:lnTo>
                    <a:pt x="2929128" y="6096"/>
                  </a:lnTo>
                  <a:lnTo>
                    <a:pt x="2929128" y="12953"/>
                  </a:lnTo>
                  <a:lnTo>
                    <a:pt x="2935224" y="12953"/>
                  </a:lnTo>
                  <a:close/>
                </a:path>
                <a:path w="2941320" h="1313179">
                  <a:moveTo>
                    <a:pt x="2935224" y="1299972"/>
                  </a:moveTo>
                  <a:lnTo>
                    <a:pt x="2935224" y="12953"/>
                  </a:lnTo>
                  <a:lnTo>
                    <a:pt x="2929128" y="12953"/>
                  </a:lnTo>
                  <a:lnTo>
                    <a:pt x="2929128" y="1299972"/>
                  </a:lnTo>
                  <a:lnTo>
                    <a:pt x="2935224" y="1299972"/>
                  </a:lnTo>
                  <a:close/>
                </a:path>
                <a:path w="2941320" h="1313179">
                  <a:moveTo>
                    <a:pt x="2935224" y="1312926"/>
                  </a:moveTo>
                  <a:lnTo>
                    <a:pt x="2935224" y="1299972"/>
                  </a:lnTo>
                  <a:lnTo>
                    <a:pt x="2929128" y="1306829"/>
                  </a:lnTo>
                  <a:lnTo>
                    <a:pt x="2929128" y="1312926"/>
                  </a:lnTo>
                  <a:lnTo>
                    <a:pt x="2935224" y="1312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9" name="object 5">
            <a:extLst>
              <a:ext uri="{FF2B5EF4-FFF2-40B4-BE49-F238E27FC236}">
                <a16:creationId xmlns:a16="http://schemas.microsoft.com/office/drawing/2014/main" id="{2D0E581A-FC96-0922-6EEF-6999C70BFC77}"/>
              </a:ext>
            </a:extLst>
          </p:cNvPr>
          <p:cNvSpPr txBox="1"/>
          <p:nvPr/>
        </p:nvSpPr>
        <p:spPr>
          <a:xfrm>
            <a:off x="5799028" y="1846773"/>
            <a:ext cx="2047114" cy="1069839"/>
          </a:xfrm>
          <a:prstGeom prst="rect">
            <a:avLst/>
          </a:prstGeom>
        </p:spPr>
        <p:txBody>
          <a:bodyPr vert="horz" wrap="square" lIns="0" tIns="36380" rIns="0" bIns="0" rtlCol="0">
            <a:spAutoFit/>
          </a:bodyPr>
          <a:lstStyle/>
          <a:p>
            <a:pPr marL="58100">
              <a:spcBef>
                <a:spcPts val="286"/>
              </a:spcBef>
            </a:pPr>
            <a:r>
              <a:rPr sz="1710" b="1" spc="4" dirty="0">
                <a:latin typeface="Microsoft YaHei UI"/>
                <a:cs typeface="Microsoft YaHei UI"/>
              </a:rPr>
              <a:t>拓扑排序：</a:t>
            </a:r>
            <a:endParaRPr sz="1710" dirty="0">
              <a:latin typeface="Microsoft YaHei UI"/>
              <a:cs typeface="Microsoft YaHei UI"/>
            </a:endParaRPr>
          </a:p>
          <a:p>
            <a:pPr marL="58100">
              <a:spcBef>
                <a:spcPts val="911"/>
              </a:spcBef>
            </a:pPr>
            <a:r>
              <a:rPr sz="1710" b="1" spc="-4" dirty="0">
                <a:latin typeface="Times New Roman"/>
                <a:cs typeface="Times New Roman"/>
              </a:rPr>
              <a:t>1, 2,</a:t>
            </a:r>
            <a:r>
              <a:rPr sz="1710" b="1" dirty="0">
                <a:latin typeface="Times New Roman"/>
                <a:cs typeface="Times New Roman"/>
              </a:rPr>
              <a:t> </a:t>
            </a:r>
            <a:r>
              <a:rPr sz="1710" b="1" spc="-4" dirty="0">
                <a:latin typeface="Times New Roman"/>
                <a:cs typeface="Times New Roman"/>
              </a:rPr>
              <a:t>3, 4,</a:t>
            </a:r>
            <a:r>
              <a:rPr sz="1710" b="1" dirty="0">
                <a:latin typeface="Times New Roman"/>
                <a:cs typeface="Times New Roman"/>
              </a:rPr>
              <a:t> </a:t>
            </a:r>
            <a:r>
              <a:rPr sz="1710" b="1" spc="-4" dirty="0">
                <a:latin typeface="Times New Roman"/>
                <a:cs typeface="Times New Roman"/>
              </a:rPr>
              <a:t>5,</a:t>
            </a:r>
            <a:r>
              <a:rPr sz="1710" b="1" dirty="0">
                <a:latin typeface="Times New Roman"/>
                <a:cs typeface="Times New Roman"/>
              </a:rPr>
              <a:t> </a:t>
            </a:r>
            <a:r>
              <a:rPr sz="1710" b="1" spc="-4" dirty="0">
                <a:latin typeface="Times New Roman"/>
                <a:cs typeface="Times New Roman"/>
              </a:rPr>
              <a:t>6, 7,</a:t>
            </a:r>
            <a:r>
              <a:rPr sz="1710" b="1" dirty="0">
                <a:latin typeface="Times New Roman"/>
                <a:cs typeface="Times New Roman"/>
              </a:rPr>
              <a:t> </a:t>
            </a:r>
            <a:r>
              <a:rPr sz="1710" b="1" spc="-4" dirty="0">
                <a:latin typeface="Times New Roman"/>
                <a:cs typeface="Times New Roman"/>
              </a:rPr>
              <a:t>8,</a:t>
            </a:r>
            <a:r>
              <a:rPr sz="1710" b="1" dirty="0">
                <a:latin typeface="Times New Roman"/>
                <a:cs typeface="Times New Roman"/>
              </a:rPr>
              <a:t> </a:t>
            </a:r>
            <a:r>
              <a:rPr sz="1710" b="1" spc="-4" dirty="0">
                <a:latin typeface="Times New Roman"/>
                <a:cs typeface="Times New Roman"/>
              </a:rPr>
              <a:t>9</a:t>
            </a:r>
            <a:endParaRPr sz="1710" dirty="0">
              <a:latin typeface="Times New Roman"/>
              <a:cs typeface="Times New Roman"/>
            </a:endParaRPr>
          </a:p>
          <a:p>
            <a:pPr marL="58100">
              <a:spcBef>
                <a:spcPts val="1026"/>
              </a:spcBef>
            </a:pPr>
            <a:r>
              <a:rPr lang="en-US" sz="1710" b="1" spc="-4" dirty="0">
                <a:latin typeface="Times New Roman"/>
                <a:cs typeface="Times New Roman"/>
              </a:rPr>
              <a:t>2</a:t>
            </a:r>
            <a:r>
              <a:rPr sz="1710" b="1" spc="-4" dirty="0">
                <a:latin typeface="Times New Roman"/>
                <a:cs typeface="Times New Roman"/>
              </a:rPr>
              <a:t>, </a:t>
            </a:r>
            <a:r>
              <a:rPr lang="en-US" sz="1710" b="1" spc="-4" dirty="0">
                <a:latin typeface="Times New Roman"/>
                <a:cs typeface="Times New Roman"/>
              </a:rPr>
              <a:t>4</a:t>
            </a:r>
            <a:r>
              <a:rPr sz="1710" b="1" spc="-4" dirty="0">
                <a:latin typeface="Times New Roman"/>
                <a:cs typeface="Times New Roman"/>
              </a:rPr>
              <a:t>,</a:t>
            </a:r>
            <a:r>
              <a:rPr sz="1710" b="1" dirty="0">
                <a:latin typeface="Times New Roman"/>
                <a:cs typeface="Times New Roman"/>
              </a:rPr>
              <a:t> </a:t>
            </a:r>
            <a:r>
              <a:rPr lang="en-US" sz="1710" b="1" spc="-4" dirty="0">
                <a:latin typeface="Times New Roman"/>
                <a:cs typeface="Times New Roman"/>
              </a:rPr>
              <a:t>1</a:t>
            </a:r>
            <a:r>
              <a:rPr sz="1710" b="1" spc="-4" dirty="0">
                <a:latin typeface="Times New Roman"/>
                <a:cs typeface="Times New Roman"/>
              </a:rPr>
              <a:t>, </a:t>
            </a:r>
            <a:r>
              <a:rPr lang="en-US" sz="1710" b="1" spc="-4" dirty="0">
                <a:latin typeface="Times New Roman"/>
                <a:cs typeface="Times New Roman"/>
              </a:rPr>
              <a:t>3</a:t>
            </a:r>
            <a:r>
              <a:rPr sz="1710" b="1" spc="-4" dirty="0">
                <a:latin typeface="Times New Roman"/>
                <a:cs typeface="Times New Roman"/>
              </a:rPr>
              <a:t>,</a:t>
            </a:r>
            <a:r>
              <a:rPr sz="1710" b="1" dirty="0">
                <a:latin typeface="Times New Roman"/>
                <a:cs typeface="Times New Roman"/>
              </a:rPr>
              <a:t> </a:t>
            </a:r>
            <a:r>
              <a:rPr sz="1710" b="1" spc="-4" dirty="0">
                <a:latin typeface="Times New Roman"/>
                <a:cs typeface="Times New Roman"/>
              </a:rPr>
              <a:t>5,</a:t>
            </a:r>
            <a:r>
              <a:rPr sz="1710" b="1" dirty="0">
                <a:latin typeface="Times New Roman"/>
                <a:cs typeface="Times New Roman"/>
              </a:rPr>
              <a:t> </a:t>
            </a:r>
            <a:r>
              <a:rPr sz="1710" b="1" spc="-4" dirty="0">
                <a:latin typeface="Times New Roman"/>
                <a:cs typeface="Times New Roman"/>
              </a:rPr>
              <a:t>7, 6,</a:t>
            </a:r>
            <a:r>
              <a:rPr sz="1710" b="1" dirty="0">
                <a:latin typeface="Times New Roman"/>
                <a:cs typeface="Times New Roman"/>
              </a:rPr>
              <a:t> </a:t>
            </a:r>
            <a:r>
              <a:rPr lang="en-US" sz="1710" b="1" spc="-4" dirty="0">
                <a:latin typeface="Times New Roman"/>
                <a:cs typeface="Times New Roman"/>
              </a:rPr>
              <a:t>8</a:t>
            </a:r>
            <a:r>
              <a:rPr sz="1710" b="1" spc="-4" dirty="0">
                <a:latin typeface="Times New Roman"/>
                <a:cs typeface="Times New Roman"/>
              </a:rPr>
              <a:t>,</a:t>
            </a:r>
            <a:r>
              <a:rPr sz="1710" b="1" dirty="0">
                <a:latin typeface="Times New Roman"/>
                <a:cs typeface="Times New Roman"/>
              </a:rPr>
              <a:t> </a:t>
            </a:r>
            <a:r>
              <a:rPr lang="en-US" sz="1710" b="1" spc="-4" dirty="0">
                <a:latin typeface="Times New Roman"/>
                <a:cs typeface="Times New Roman"/>
              </a:rPr>
              <a:t>9</a:t>
            </a:r>
            <a:endParaRPr sz="171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566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856427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属性值的计算顺序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678195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23</a:t>
            </a:fld>
            <a:endParaRPr lang="en-US" altLang="zh-CN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EB9C1B1-E27B-9D56-B73D-D10BF2B39ED9}"/>
              </a:ext>
            </a:extLst>
          </p:cNvPr>
          <p:cNvSpPr txBox="1"/>
          <p:nvPr/>
        </p:nvSpPr>
        <p:spPr>
          <a:xfrm>
            <a:off x="795036" y="2865978"/>
            <a:ext cx="8096301" cy="4425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pPr indent="-360000">
              <a:buFont typeface="宋体" panose="02010600030101010101" pitchFamily="2" charset="-122"/>
              <a:buChar char="-"/>
            </a:pPr>
            <a:r>
              <a:rPr lang="zh-CN" altLang="en-US" sz="2400" dirty="0"/>
              <a:t>例子：</a:t>
            </a:r>
            <a:endParaRPr sz="2400" dirty="0"/>
          </a:p>
        </p:txBody>
      </p:sp>
      <p:sp>
        <p:nvSpPr>
          <p:cNvPr id="2" name="object 20">
            <a:extLst>
              <a:ext uri="{FF2B5EF4-FFF2-40B4-BE49-F238E27FC236}">
                <a16:creationId xmlns:a16="http://schemas.microsoft.com/office/drawing/2014/main" id="{0198636E-2B2E-1C12-B3E9-5EB692C4B850}"/>
              </a:ext>
            </a:extLst>
          </p:cNvPr>
          <p:cNvSpPr txBox="1"/>
          <p:nvPr/>
        </p:nvSpPr>
        <p:spPr>
          <a:xfrm>
            <a:off x="327062" y="1024512"/>
            <a:ext cx="8564275" cy="18414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dirty="0" err="1"/>
              <a:t>对于只</a:t>
            </a:r>
            <a:r>
              <a:rPr lang="zh-CN" altLang="en-US" dirty="0"/>
              <a:t>涉及</a:t>
            </a:r>
            <a:r>
              <a:rPr dirty="0" err="1"/>
              <a:t>综合属性的SDD，可以按照任何自底向上的顺序计算它们的值</a:t>
            </a:r>
            <a:endParaRPr dirty="0"/>
          </a:p>
          <a:p>
            <a:r>
              <a:rPr dirty="0" err="1"/>
              <a:t>对于同时</a:t>
            </a:r>
            <a:r>
              <a:rPr lang="zh-CN" altLang="en-US" dirty="0"/>
              <a:t>具有</a:t>
            </a:r>
            <a:r>
              <a:rPr dirty="0" err="1"/>
              <a:t>继承属性和综合属性的SDD，不能保证存在一个顺序来对各个节点上的属性进行求值</a:t>
            </a:r>
            <a:endParaRPr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794D634-A44C-C381-3649-13FCDAE1895C}"/>
              </a:ext>
            </a:extLst>
          </p:cNvPr>
          <p:cNvGrpSpPr/>
          <p:nvPr/>
        </p:nvGrpSpPr>
        <p:grpSpPr>
          <a:xfrm>
            <a:off x="6132029" y="3052688"/>
            <a:ext cx="1118880" cy="1638709"/>
            <a:chOff x="6132029" y="3052688"/>
            <a:chExt cx="1118880" cy="1638709"/>
          </a:xfrm>
        </p:grpSpPr>
        <p:grpSp>
          <p:nvGrpSpPr>
            <p:cNvPr id="10" name="object 8">
              <a:extLst>
                <a:ext uri="{FF2B5EF4-FFF2-40B4-BE49-F238E27FC236}">
                  <a16:creationId xmlns:a16="http://schemas.microsoft.com/office/drawing/2014/main" id="{094345C0-8450-8CA7-3E2A-04EFE35294E3}"/>
                </a:ext>
              </a:extLst>
            </p:cNvPr>
            <p:cNvGrpSpPr/>
            <p:nvPr/>
          </p:nvGrpSpPr>
          <p:grpSpPr>
            <a:xfrm>
              <a:off x="6375072" y="3052688"/>
              <a:ext cx="317108" cy="1296667"/>
              <a:chOff x="7455293" y="4082986"/>
              <a:chExt cx="370840" cy="1516380"/>
            </a:xfrm>
          </p:grpSpPr>
          <p:sp>
            <p:nvSpPr>
              <p:cNvPr id="11" name="object 9">
                <a:extLst>
                  <a:ext uri="{FF2B5EF4-FFF2-40B4-BE49-F238E27FC236}">
                    <a16:creationId xmlns:a16="http://schemas.microsoft.com/office/drawing/2014/main" id="{F7C3B3A3-AE93-53E2-060A-9051C654E4B3}"/>
                  </a:ext>
                </a:extLst>
              </p:cNvPr>
              <p:cNvSpPr/>
              <p:nvPr/>
            </p:nvSpPr>
            <p:spPr>
              <a:xfrm>
                <a:off x="7625981" y="4089653"/>
                <a:ext cx="0" cy="1117600"/>
              </a:xfrm>
              <a:custGeom>
                <a:avLst/>
                <a:gdLst/>
                <a:ahLst/>
                <a:cxnLst/>
                <a:rect l="l" t="t" r="r" b="b"/>
                <a:pathLst>
                  <a:path h="1117600">
                    <a:moveTo>
                      <a:pt x="0" y="0"/>
                    </a:moveTo>
                    <a:lnTo>
                      <a:pt x="0" y="1117091"/>
                    </a:lnTo>
                  </a:path>
                </a:pathLst>
              </a:custGeom>
              <a:ln w="12953">
                <a:solidFill>
                  <a:srgbClr val="000000"/>
                </a:solidFill>
                <a:prstDash val="sysDash"/>
              </a:ln>
            </p:spPr>
            <p:txBody>
              <a:bodyPr wrap="square" lIns="0" tIns="0" rIns="0" bIns="0" rtlCol="0"/>
              <a:lstStyle/>
              <a:p>
                <a:endParaRPr sz="1539"/>
              </a:p>
            </p:txBody>
          </p:sp>
          <p:sp>
            <p:nvSpPr>
              <p:cNvPr id="12" name="object 10">
                <a:extLst>
                  <a:ext uri="{FF2B5EF4-FFF2-40B4-BE49-F238E27FC236}">
                    <a16:creationId xmlns:a16="http://schemas.microsoft.com/office/drawing/2014/main" id="{1899BEF5-6B06-3D9B-CDA8-B1F120A68368}"/>
                  </a:ext>
                </a:extLst>
              </p:cNvPr>
              <p:cNvSpPr/>
              <p:nvPr/>
            </p:nvSpPr>
            <p:spPr>
              <a:xfrm>
                <a:off x="7461377" y="4419599"/>
                <a:ext cx="357505" cy="357505"/>
              </a:xfrm>
              <a:custGeom>
                <a:avLst/>
                <a:gdLst/>
                <a:ahLst/>
                <a:cxnLst/>
                <a:rect l="l" t="t" r="r" b="b"/>
                <a:pathLst>
                  <a:path w="357504" h="357504">
                    <a:moveTo>
                      <a:pt x="357378" y="179069"/>
                    </a:moveTo>
                    <a:lnTo>
                      <a:pt x="350996" y="131409"/>
                    </a:lnTo>
                    <a:lnTo>
                      <a:pt x="332994" y="88617"/>
                    </a:lnTo>
                    <a:lnTo>
                      <a:pt x="305085" y="52387"/>
                    </a:lnTo>
                    <a:lnTo>
                      <a:pt x="268986" y="24412"/>
                    </a:lnTo>
                    <a:lnTo>
                      <a:pt x="226409" y="6385"/>
                    </a:lnTo>
                    <a:lnTo>
                      <a:pt x="179070" y="0"/>
                    </a:lnTo>
                    <a:lnTo>
                      <a:pt x="131409" y="6385"/>
                    </a:lnTo>
                    <a:lnTo>
                      <a:pt x="88617" y="24412"/>
                    </a:lnTo>
                    <a:lnTo>
                      <a:pt x="52387" y="52387"/>
                    </a:lnTo>
                    <a:lnTo>
                      <a:pt x="24412" y="88617"/>
                    </a:lnTo>
                    <a:lnTo>
                      <a:pt x="6385" y="131409"/>
                    </a:lnTo>
                    <a:lnTo>
                      <a:pt x="0" y="179069"/>
                    </a:lnTo>
                    <a:lnTo>
                      <a:pt x="6385" y="226409"/>
                    </a:lnTo>
                    <a:lnTo>
                      <a:pt x="24412" y="268985"/>
                    </a:lnTo>
                    <a:lnTo>
                      <a:pt x="52387" y="305085"/>
                    </a:lnTo>
                    <a:lnTo>
                      <a:pt x="88617" y="332993"/>
                    </a:lnTo>
                    <a:lnTo>
                      <a:pt x="131409" y="350996"/>
                    </a:lnTo>
                    <a:lnTo>
                      <a:pt x="179070" y="357377"/>
                    </a:lnTo>
                    <a:lnTo>
                      <a:pt x="226409" y="350996"/>
                    </a:lnTo>
                    <a:lnTo>
                      <a:pt x="268986" y="332993"/>
                    </a:lnTo>
                    <a:lnTo>
                      <a:pt x="305085" y="305085"/>
                    </a:lnTo>
                    <a:lnTo>
                      <a:pt x="332994" y="268985"/>
                    </a:lnTo>
                    <a:lnTo>
                      <a:pt x="350996" y="226409"/>
                    </a:lnTo>
                    <a:lnTo>
                      <a:pt x="357378" y="17906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39"/>
              </a:p>
            </p:txBody>
          </p:sp>
          <p:sp>
            <p:nvSpPr>
              <p:cNvPr id="13" name="object 11">
                <a:extLst>
                  <a:ext uri="{FF2B5EF4-FFF2-40B4-BE49-F238E27FC236}">
                    <a16:creationId xmlns:a16="http://schemas.microsoft.com/office/drawing/2014/main" id="{9499FECF-6264-0258-6EE3-3E3109F08FE7}"/>
                  </a:ext>
                </a:extLst>
              </p:cNvPr>
              <p:cNvSpPr/>
              <p:nvPr/>
            </p:nvSpPr>
            <p:spPr>
              <a:xfrm>
                <a:off x="7455294" y="4414659"/>
                <a:ext cx="370840" cy="1184275"/>
              </a:xfrm>
              <a:custGeom>
                <a:avLst/>
                <a:gdLst/>
                <a:ahLst/>
                <a:cxnLst/>
                <a:rect l="l" t="t" r="r" b="b"/>
                <a:pathLst>
                  <a:path w="370840" h="1184275">
                    <a:moveTo>
                      <a:pt x="370332" y="999363"/>
                    </a:moveTo>
                    <a:lnTo>
                      <a:pt x="368808" y="980313"/>
                    </a:lnTo>
                    <a:lnTo>
                      <a:pt x="359206" y="939190"/>
                    </a:lnTo>
                    <a:lnTo>
                      <a:pt x="357378" y="935164"/>
                    </a:lnTo>
                    <a:lnTo>
                      <a:pt x="357378" y="990981"/>
                    </a:lnTo>
                    <a:lnTo>
                      <a:pt x="357378" y="1008507"/>
                    </a:lnTo>
                    <a:lnTo>
                      <a:pt x="349478" y="1049870"/>
                    </a:lnTo>
                    <a:lnTo>
                      <a:pt x="334568" y="1085291"/>
                    </a:lnTo>
                    <a:lnTo>
                      <a:pt x="288163" y="1138072"/>
                    </a:lnTo>
                    <a:lnTo>
                      <a:pt x="227063" y="1166393"/>
                    </a:lnTo>
                    <a:lnTo>
                      <a:pt x="193802" y="1171232"/>
                    </a:lnTo>
                    <a:lnTo>
                      <a:pt x="160223" y="1169784"/>
                    </a:lnTo>
                    <a:lnTo>
                      <a:pt x="96545" y="1147826"/>
                    </a:lnTo>
                    <a:lnTo>
                      <a:pt x="44983" y="1100061"/>
                    </a:lnTo>
                    <a:lnTo>
                      <a:pt x="26543" y="1066355"/>
                    </a:lnTo>
                    <a:lnTo>
                      <a:pt x="14478" y="1026033"/>
                    </a:lnTo>
                    <a:lnTo>
                      <a:pt x="12954" y="1008507"/>
                    </a:lnTo>
                    <a:lnTo>
                      <a:pt x="12954" y="990219"/>
                    </a:lnTo>
                    <a:lnTo>
                      <a:pt x="24117" y="940015"/>
                    </a:lnTo>
                    <a:lnTo>
                      <a:pt x="41376" y="904849"/>
                    </a:lnTo>
                    <a:lnTo>
                      <a:pt x="91770" y="854379"/>
                    </a:lnTo>
                    <a:lnTo>
                      <a:pt x="155549" y="830160"/>
                    </a:lnTo>
                    <a:lnTo>
                      <a:pt x="189534" y="827824"/>
                    </a:lnTo>
                    <a:lnTo>
                      <a:pt x="223354" y="831964"/>
                    </a:lnTo>
                    <a:lnTo>
                      <a:pt x="285826" y="859536"/>
                    </a:lnTo>
                    <a:lnTo>
                      <a:pt x="333616" y="912622"/>
                    </a:lnTo>
                    <a:lnTo>
                      <a:pt x="349084" y="948651"/>
                    </a:lnTo>
                    <a:lnTo>
                      <a:pt x="357378" y="990981"/>
                    </a:lnTo>
                    <a:lnTo>
                      <a:pt x="357378" y="935164"/>
                    </a:lnTo>
                    <a:lnTo>
                      <a:pt x="321792" y="874598"/>
                    </a:lnTo>
                    <a:lnTo>
                      <a:pt x="266636" y="833501"/>
                    </a:lnTo>
                    <a:lnTo>
                      <a:pt x="201625" y="815936"/>
                    </a:lnTo>
                    <a:lnTo>
                      <a:pt x="167881" y="815975"/>
                    </a:lnTo>
                    <a:lnTo>
                      <a:pt x="102882" y="833704"/>
                    </a:lnTo>
                    <a:lnTo>
                      <a:pt x="47739" y="874979"/>
                    </a:lnTo>
                    <a:lnTo>
                      <a:pt x="10337" y="939812"/>
                    </a:lnTo>
                    <a:lnTo>
                      <a:pt x="762" y="981075"/>
                    </a:lnTo>
                    <a:lnTo>
                      <a:pt x="0" y="990219"/>
                    </a:lnTo>
                    <a:lnTo>
                      <a:pt x="0" y="1009269"/>
                    </a:lnTo>
                    <a:lnTo>
                      <a:pt x="762" y="1018413"/>
                    </a:lnTo>
                    <a:lnTo>
                      <a:pt x="2286" y="1027557"/>
                    </a:lnTo>
                    <a:lnTo>
                      <a:pt x="12954" y="1064285"/>
                    </a:lnTo>
                    <a:lnTo>
                      <a:pt x="14363" y="1069174"/>
                    </a:lnTo>
                    <a:lnTo>
                      <a:pt x="32689" y="1104252"/>
                    </a:lnTo>
                    <a:lnTo>
                      <a:pt x="83934" y="1155065"/>
                    </a:lnTo>
                    <a:lnTo>
                      <a:pt x="147789" y="1180604"/>
                    </a:lnTo>
                    <a:lnTo>
                      <a:pt x="181864" y="1184084"/>
                    </a:lnTo>
                    <a:lnTo>
                      <a:pt x="216001" y="1181481"/>
                    </a:lnTo>
                    <a:lnTo>
                      <a:pt x="280365" y="1158341"/>
                    </a:lnTo>
                    <a:lnTo>
                      <a:pt x="332625" y="1111770"/>
                    </a:lnTo>
                    <a:lnTo>
                      <a:pt x="357378" y="1063256"/>
                    </a:lnTo>
                    <a:lnTo>
                      <a:pt x="364553" y="1042403"/>
                    </a:lnTo>
                    <a:lnTo>
                      <a:pt x="370332" y="999363"/>
                    </a:lnTo>
                    <a:close/>
                  </a:path>
                  <a:path w="370840" h="1184275">
                    <a:moveTo>
                      <a:pt x="370332" y="183261"/>
                    </a:moveTo>
                    <a:lnTo>
                      <a:pt x="368808" y="164211"/>
                    </a:lnTo>
                    <a:lnTo>
                      <a:pt x="359244" y="123126"/>
                    </a:lnTo>
                    <a:lnTo>
                      <a:pt x="357378" y="119024"/>
                    </a:lnTo>
                    <a:lnTo>
                      <a:pt x="357378" y="174879"/>
                    </a:lnTo>
                    <a:lnTo>
                      <a:pt x="357378" y="192405"/>
                    </a:lnTo>
                    <a:lnTo>
                      <a:pt x="349465" y="233794"/>
                    </a:lnTo>
                    <a:lnTo>
                      <a:pt x="334556" y="269240"/>
                    </a:lnTo>
                    <a:lnTo>
                      <a:pt x="288163" y="322059"/>
                    </a:lnTo>
                    <a:lnTo>
                      <a:pt x="227101" y="350418"/>
                    </a:lnTo>
                    <a:lnTo>
                      <a:pt x="193865" y="355269"/>
                    </a:lnTo>
                    <a:lnTo>
                      <a:pt x="160299" y="353834"/>
                    </a:lnTo>
                    <a:lnTo>
                      <a:pt x="96647" y="331876"/>
                    </a:lnTo>
                    <a:lnTo>
                      <a:pt x="45059" y="284060"/>
                    </a:lnTo>
                    <a:lnTo>
                      <a:pt x="26593" y="250304"/>
                    </a:lnTo>
                    <a:lnTo>
                      <a:pt x="14478" y="209931"/>
                    </a:lnTo>
                    <a:lnTo>
                      <a:pt x="12954" y="192405"/>
                    </a:lnTo>
                    <a:lnTo>
                      <a:pt x="12954" y="174879"/>
                    </a:lnTo>
                    <a:lnTo>
                      <a:pt x="24117" y="123977"/>
                    </a:lnTo>
                    <a:lnTo>
                      <a:pt x="41376" y="88874"/>
                    </a:lnTo>
                    <a:lnTo>
                      <a:pt x="91770" y="38455"/>
                    </a:lnTo>
                    <a:lnTo>
                      <a:pt x="155549" y="14236"/>
                    </a:lnTo>
                    <a:lnTo>
                      <a:pt x="189534" y="11887"/>
                    </a:lnTo>
                    <a:lnTo>
                      <a:pt x="223354" y="15989"/>
                    </a:lnTo>
                    <a:lnTo>
                      <a:pt x="285826" y="43510"/>
                    </a:lnTo>
                    <a:lnTo>
                      <a:pt x="333616" y="96545"/>
                    </a:lnTo>
                    <a:lnTo>
                      <a:pt x="349084" y="132562"/>
                    </a:lnTo>
                    <a:lnTo>
                      <a:pt x="357378" y="174879"/>
                    </a:lnTo>
                    <a:lnTo>
                      <a:pt x="357378" y="119024"/>
                    </a:lnTo>
                    <a:lnTo>
                      <a:pt x="321830" y="58597"/>
                    </a:lnTo>
                    <a:lnTo>
                      <a:pt x="266649" y="17551"/>
                    </a:lnTo>
                    <a:lnTo>
                      <a:pt x="201587" y="0"/>
                    </a:lnTo>
                    <a:lnTo>
                      <a:pt x="167830" y="38"/>
                    </a:lnTo>
                    <a:lnTo>
                      <a:pt x="102781" y="17754"/>
                    </a:lnTo>
                    <a:lnTo>
                      <a:pt x="47637" y="58991"/>
                    </a:lnTo>
                    <a:lnTo>
                      <a:pt x="10287" y="123761"/>
                    </a:lnTo>
                    <a:lnTo>
                      <a:pt x="762" y="164973"/>
                    </a:lnTo>
                    <a:lnTo>
                      <a:pt x="0" y="174117"/>
                    </a:lnTo>
                    <a:lnTo>
                      <a:pt x="0" y="193167"/>
                    </a:lnTo>
                    <a:lnTo>
                      <a:pt x="762" y="203073"/>
                    </a:lnTo>
                    <a:lnTo>
                      <a:pt x="2286" y="212217"/>
                    </a:lnTo>
                    <a:lnTo>
                      <a:pt x="12954" y="248272"/>
                    </a:lnTo>
                    <a:lnTo>
                      <a:pt x="14554" y="253720"/>
                    </a:lnTo>
                    <a:lnTo>
                      <a:pt x="33020" y="288696"/>
                    </a:lnTo>
                    <a:lnTo>
                      <a:pt x="84416" y="339318"/>
                    </a:lnTo>
                    <a:lnTo>
                      <a:pt x="148259" y="364705"/>
                    </a:lnTo>
                    <a:lnTo>
                      <a:pt x="182308" y="368134"/>
                    </a:lnTo>
                    <a:lnTo>
                      <a:pt x="216382" y="365480"/>
                    </a:lnTo>
                    <a:lnTo>
                      <a:pt x="280606" y="342252"/>
                    </a:lnTo>
                    <a:lnTo>
                      <a:pt x="332727" y="295643"/>
                    </a:lnTo>
                    <a:lnTo>
                      <a:pt x="357378" y="247230"/>
                    </a:lnTo>
                    <a:lnTo>
                      <a:pt x="364566" y="226275"/>
                    </a:lnTo>
                    <a:lnTo>
                      <a:pt x="370332" y="18326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39"/>
              </a:p>
            </p:txBody>
          </p:sp>
        </p:grp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7C31C443-43CF-BEC3-6FE7-BF8E5604226A}"/>
                </a:ext>
              </a:extLst>
            </p:cNvPr>
            <p:cNvSpPr txBox="1"/>
            <p:nvPr/>
          </p:nvSpPr>
          <p:spPr>
            <a:xfrm>
              <a:off x="6936305" y="3363551"/>
              <a:ext cx="276926" cy="247826"/>
            </a:xfrm>
            <a:prstGeom prst="rect">
              <a:avLst/>
            </a:prstGeom>
          </p:spPr>
          <p:txBody>
            <a:bodyPr vert="horz" wrap="square" lIns="0" tIns="10860" rIns="0" bIns="0" rtlCol="0">
              <a:spAutoFit/>
            </a:bodyPr>
            <a:lstStyle/>
            <a:p>
              <a:pPr marL="10860">
                <a:spcBef>
                  <a:spcPts val="86"/>
                </a:spcBef>
              </a:pPr>
              <a:r>
                <a:rPr sz="1539" b="1" i="1" spc="-4" dirty="0">
                  <a:latin typeface="Times New Roman"/>
                  <a:cs typeface="Times New Roman"/>
                </a:rPr>
                <a:t>A.s</a:t>
              </a:r>
              <a:endParaRPr sz="1539">
                <a:latin typeface="Times New Roman"/>
                <a:cs typeface="Times New Roman"/>
              </a:endParaRPr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6042E1DA-44B0-5AD6-FD3A-6BA02DBF0090}"/>
                </a:ext>
              </a:extLst>
            </p:cNvPr>
            <p:cNvSpPr txBox="1"/>
            <p:nvPr/>
          </p:nvSpPr>
          <p:spPr>
            <a:xfrm>
              <a:off x="6936305" y="4085508"/>
              <a:ext cx="255207" cy="247826"/>
            </a:xfrm>
            <a:prstGeom prst="rect">
              <a:avLst/>
            </a:prstGeom>
          </p:spPr>
          <p:txBody>
            <a:bodyPr vert="horz" wrap="square" lIns="0" tIns="10860" rIns="0" bIns="0" rtlCol="0">
              <a:spAutoFit/>
            </a:bodyPr>
            <a:lstStyle/>
            <a:p>
              <a:pPr marL="10860">
                <a:spcBef>
                  <a:spcPts val="86"/>
                </a:spcBef>
              </a:pPr>
              <a:r>
                <a:rPr sz="1539" b="1" i="1" spc="-4" dirty="0">
                  <a:latin typeface="Times New Roman"/>
                  <a:cs typeface="Times New Roman"/>
                </a:rPr>
                <a:t>B.i</a:t>
              </a:r>
              <a:endParaRPr sz="1539">
                <a:latin typeface="Times New Roman"/>
                <a:cs typeface="Times New Roman"/>
              </a:endParaRPr>
            </a:p>
          </p:txBody>
        </p:sp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080BF7A6-8B09-0155-3B74-4CFE46E0172C}"/>
                </a:ext>
              </a:extLst>
            </p:cNvPr>
            <p:cNvSpPr txBox="1"/>
            <p:nvPr/>
          </p:nvSpPr>
          <p:spPr>
            <a:xfrm>
              <a:off x="6447612" y="3352468"/>
              <a:ext cx="152581" cy="247826"/>
            </a:xfrm>
            <a:prstGeom prst="rect">
              <a:avLst/>
            </a:prstGeom>
          </p:spPr>
          <p:txBody>
            <a:bodyPr vert="horz" wrap="square" lIns="0" tIns="10860" rIns="0" bIns="0" rtlCol="0">
              <a:spAutoFit/>
            </a:bodyPr>
            <a:lstStyle/>
            <a:p>
              <a:pPr marL="10860">
                <a:spcBef>
                  <a:spcPts val="86"/>
                </a:spcBef>
              </a:pPr>
              <a:r>
                <a:rPr sz="1539" b="1" i="1" dirty="0">
                  <a:latin typeface="Times New Roman"/>
                  <a:cs typeface="Times New Roman"/>
                </a:rPr>
                <a:t>A</a:t>
              </a:r>
              <a:endParaRPr sz="1539">
                <a:latin typeface="Times New Roman"/>
                <a:cs typeface="Times New Roman"/>
              </a:endParaRPr>
            </a:p>
          </p:txBody>
        </p:sp>
        <p:sp>
          <p:nvSpPr>
            <p:cNvPr id="21" name="object 15">
              <a:extLst>
                <a:ext uri="{FF2B5EF4-FFF2-40B4-BE49-F238E27FC236}">
                  <a16:creationId xmlns:a16="http://schemas.microsoft.com/office/drawing/2014/main" id="{0FA37922-096C-FC91-008F-9EA116F668C5}"/>
                </a:ext>
              </a:extLst>
            </p:cNvPr>
            <p:cNvSpPr txBox="1"/>
            <p:nvPr/>
          </p:nvSpPr>
          <p:spPr>
            <a:xfrm>
              <a:off x="6447612" y="4056831"/>
              <a:ext cx="152581" cy="247826"/>
            </a:xfrm>
            <a:prstGeom prst="rect">
              <a:avLst/>
            </a:prstGeom>
          </p:spPr>
          <p:txBody>
            <a:bodyPr vert="horz" wrap="square" lIns="0" tIns="10860" rIns="0" bIns="0" rtlCol="0">
              <a:spAutoFit/>
            </a:bodyPr>
            <a:lstStyle/>
            <a:p>
              <a:pPr marL="10860">
                <a:spcBef>
                  <a:spcPts val="86"/>
                </a:spcBef>
              </a:pPr>
              <a:r>
                <a:rPr sz="1539" b="1" i="1" dirty="0">
                  <a:latin typeface="Times New Roman"/>
                  <a:cs typeface="Times New Roman"/>
                </a:rPr>
                <a:t>B</a:t>
              </a:r>
              <a:endParaRPr sz="1539">
                <a:latin typeface="Times New Roman"/>
                <a:cs typeface="Times New Roman"/>
              </a:endParaRPr>
            </a:p>
          </p:txBody>
        </p:sp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2F29940B-E87E-942E-7F07-BC9DA722BCDF}"/>
                </a:ext>
              </a:extLst>
            </p:cNvPr>
            <p:cNvSpPr/>
            <p:nvPr/>
          </p:nvSpPr>
          <p:spPr>
            <a:xfrm>
              <a:off x="7121134" y="3632442"/>
              <a:ext cx="129775" cy="480006"/>
            </a:xfrm>
            <a:custGeom>
              <a:avLst/>
              <a:gdLst/>
              <a:ahLst/>
              <a:cxnLst/>
              <a:rect l="l" t="t" r="r" b="b"/>
              <a:pathLst>
                <a:path w="151765" h="561339">
                  <a:moveTo>
                    <a:pt x="138541" y="394995"/>
                  </a:moveTo>
                  <a:lnTo>
                    <a:pt x="138541" y="318049"/>
                  </a:lnTo>
                  <a:lnTo>
                    <a:pt x="133892" y="362006"/>
                  </a:lnTo>
                  <a:lnTo>
                    <a:pt x="122924" y="404415"/>
                  </a:lnTo>
                  <a:lnTo>
                    <a:pt x="105302" y="444553"/>
                  </a:lnTo>
                  <a:lnTo>
                    <a:pt x="80689" y="481691"/>
                  </a:lnTo>
                  <a:lnTo>
                    <a:pt x="48748" y="515105"/>
                  </a:lnTo>
                  <a:lnTo>
                    <a:pt x="9143" y="544068"/>
                  </a:lnTo>
                  <a:lnTo>
                    <a:pt x="0" y="549402"/>
                  </a:lnTo>
                  <a:lnTo>
                    <a:pt x="6095" y="560832"/>
                  </a:lnTo>
                  <a:lnTo>
                    <a:pt x="53592" y="527691"/>
                  </a:lnTo>
                  <a:lnTo>
                    <a:pt x="85232" y="495986"/>
                  </a:lnTo>
                  <a:lnTo>
                    <a:pt x="110409" y="460954"/>
                  </a:lnTo>
                  <a:lnTo>
                    <a:pt x="129373" y="423172"/>
                  </a:lnTo>
                  <a:lnTo>
                    <a:pt x="138541" y="394995"/>
                  </a:lnTo>
                  <a:close/>
                </a:path>
                <a:path w="151765" h="561339">
                  <a:moveTo>
                    <a:pt x="83057" y="30480"/>
                  </a:moveTo>
                  <a:lnTo>
                    <a:pt x="3809" y="0"/>
                  </a:lnTo>
                  <a:lnTo>
                    <a:pt x="26669" y="81534"/>
                  </a:lnTo>
                  <a:lnTo>
                    <a:pt x="41909" y="67735"/>
                  </a:lnTo>
                  <a:lnTo>
                    <a:pt x="41909" y="51054"/>
                  </a:lnTo>
                  <a:lnTo>
                    <a:pt x="51053" y="42672"/>
                  </a:lnTo>
                  <a:lnTo>
                    <a:pt x="59544" y="51769"/>
                  </a:lnTo>
                  <a:lnTo>
                    <a:pt x="83057" y="30480"/>
                  </a:lnTo>
                  <a:close/>
                </a:path>
                <a:path w="151765" h="561339">
                  <a:moveTo>
                    <a:pt x="59544" y="51769"/>
                  </a:moveTo>
                  <a:lnTo>
                    <a:pt x="51053" y="42672"/>
                  </a:lnTo>
                  <a:lnTo>
                    <a:pt x="41909" y="51054"/>
                  </a:lnTo>
                  <a:lnTo>
                    <a:pt x="50348" y="60095"/>
                  </a:lnTo>
                  <a:lnTo>
                    <a:pt x="59544" y="51769"/>
                  </a:lnTo>
                  <a:close/>
                </a:path>
                <a:path w="151765" h="561339">
                  <a:moveTo>
                    <a:pt x="50348" y="60095"/>
                  </a:moveTo>
                  <a:lnTo>
                    <a:pt x="41909" y="51054"/>
                  </a:lnTo>
                  <a:lnTo>
                    <a:pt x="41909" y="67735"/>
                  </a:lnTo>
                  <a:lnTo>
                    <a:pt x="50348" y="60095"/>
                  </a:lnTo>
                  <a:close/>
                </a:path>
                <a:path w="151765" h="561339">
                  <a:moveTo>
                    <a:pt x="151488" y="299062"/>
                  </a:moveTo>
                  <a:lnTo>
                    <a:pt x="148100" y="256019"/>
                  </a:lnTo>
                  <a:lnTo>
                    <a:pt x="139750" y="213096"/>
                  </a:lnTo>
                  <a:lnTo>
                    <a:pt x="126687" y="170869"/>
                  </a:lnTo>
                  <a:lnTo>
                    <a:pt x="109161" y="129911"/>
                  </a:lnTo>
                  <a:lnTo>
                    <a:pt x="87423" y="90797"/>
                  </a:lnTo>
                  <a:lnTo>
                    <a:pt x="61721" y="54102"/>
                  </a:lnTo>
                  <a:lnTo>
                    <a:pt x="59544" y="51769"/>
                  </a:lnTo>
                  <a:lnTo>
                    <a:pt x="50348" y="60095"/>
                  </a:lnTo>
                  <a:lnTo>
                    <a:pt x="52577" y="62484"/>
                  </a:lnTo>
                  <a:lnTo>
                    <a:pt x="78778" y="100474"/>
                  </a:lnTo>
                  <a:lnTo>
                    <a:pt x="100677" y="141275"/>
                  </a:lnTo>
                  <a:lnTo>
                    <a:pt x="117939" y="184158"/>
                  </a:lnTo>
                  <a:lnTo>
                    <a:pt x="130228" y="228399"/>
                  </a:lnTo>
                  <a:lnTo>
                    <a:pt x="137207" y="273271"/>
                  </a:lnTo>
                  <a:lnTo>
                    <a:pt x="138541" y="318049"/>
                  </a:lnTo>
                  <a:lnTo>
                    <a:pt x="138541" y="394995"/>
                  </a:lnTo>
                  <a:lnTo>
                    <a:pt x="142374" y="383213"/>
                  </a:lnTo>
                  <a:lnTo>
                    <a:pt x="149662" y="341651"/>
                  </a:lnTo>
                  <a:lnTo>
                    <a:pt x="151488" y="2990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56D744B7-B887-9B58-9351-3D101C85D402}"/>
                </a:ext>
              </a:extLst>
            </p:cNvPr>
            <p:cNvSpPr/>
            <p:nvPr/>
          </p:nvSpPr>
          <p:spPr>
            <a:xfrm>
              <a:off x="6132029" y="3629846"/>
              <a:ext cx="855757" cy="1061551"/>
            </a:xfrm>
            <a:custGeom>
              <a:avLst/>
              <a:gdLst/>
              <a:ahLst/>
              <a:cxnLst/>
              <a:rect l="l" t="t" r="r" b="b"/>
              <a:pathLst>
                <a:path w="1000759" h="1241425">
                  <a:moveTo>
                    <a:pt x="867156" y="1229868"/>
                  </a:moveTo>
                  <a:lnTo>
                    <a:pt x="582930" y="801624"/>
                  </a:lnTo>
                  <a:lnTo>
                    <a:pt x="573024" y="808482"/>
                  </a:lnTo>
                  <a:lnTo>
                    <a:pt x="851674" y="1228331"/>
                  </a:lnTo>
                  <a:lnTo>
                    <a:pt x="18808" y="1226845"/>
                  </a:lnTo>
                  <a:lnTo>
                    <a:pt x="368808" y="808482"/>
                  </a:lnTo>
                  <a:lnTo>
                    <a:pt x="358902" y="800862"/>
                  </a:lnTo>
                  <a:lnTo>
                    <a:pt x="0" y="1229106"/>
                  </a:lnTo>
                  <a:lnTo>
                    <a:pt x="4559" y="1232966"/>
                  </a:lnTo>
                  <a:lnTo>
                    <a:pt x="4559" y="1239774"/>
                  </a:lnTo>
                  <a:lnTo>
                    <a:pt x="861809" y="1241298"/>
                  </a:lnTo>
                  <a:lnTo>
                    <a:pt x="861809" y="1233576"/>
                  </a:lnTo>
                  <a:lnTo>
                    <a:pt x="867156" y="1229868"/>
                  </a:lnTo>
                  <a:close/>
                </a:path>
                <a:path w="1000759" h="1241425">
                  <a:moveTo>
                    <a:pt x="1000493" y="11430"/>
                  </a:moveTo>
                  <a:lnTo>
                    <a:pt x="994397" y="0"/>
                  </a:lnTo>
                  <a:lnTo>
                    <a:pt x="984491" y="5334"/>
                  </a:lnTo>
                  <a:lnTo>
                    <a:pt x="945870" y="32626"/>
                  </a:lnTo>
                  <a:lnTo>
                    <a:pt x="913942" y="63957"/>
                  </a:lnTo>
                  <a:lnTo>
                    <a:pt x="888441" y="98717"/>
                  </a:lnTo>
                  <a:lnTo>
                    <a:pt x="869124" y="136321"/>
                  </a:lnTo>
                  <a:lnTo>
                    <a:pt x="855726" y="176187"/>
                  </a:lnTo>
                  <a:lnTo>
                    <a:pt x="848004" y="217728"/>
                  </a:lnTo>
                  <a:lnTo>
                    <a:pt x="845718" y="260350"/>
                  </a:lnTo>
                  <a:lnTo>
                    <a:pt x="848601" y="303479"/>
                  </a:lnTo>
                  <a:lnTo>
                    <a:pt x="856411" y="346506"/>
                  </a:lnTo>
                  <a:lnTo>
                    <a:pt x="858812" y="354647"/>
                  </a:lnTo>
                  <a:lnTo>
                    <a:pt x="868895" y="388861"/>
                  </a:lnTo>
                  <a:lnTo>
                    <a:pt x="885812" y="429945"/>
                  </a:lnTo>
                  <a:lnTo>
                    <a:pt x="906894" y="469176"/>
                  </a:lnTo>
                  <a:lnTo>
                    <a:pt x="931913" y="505968"/>
                  </a:lnTo>
                  <a:lnTo>
                    <a:pt x="934300" y="508698"/>
                  </a:lnTo>
                  <a:lnTo>
                    <a:pt x="910577" y="529590"/>
                  </a:lnTo>
                  <a:lnTo>
                    <a:pt x="952487" y="546100"/>
                  </a:lnTo>
                  <a:lnTo>
                    <a:pt x="989825" y="560832"/>
                  </a:lnTo>
                  <a:lnTo>
                    <a:pt x="967727" y="479298"/>
                  </a:lnTo>
                  <a:lnTo>
                    <a:pt x="944041" y="500126"/>
                  </a:lnTo>
                  <a:lnTo>
                    <a:pt x="941819" y="497586"/>
                  </a:lnTo>
                  <a:lnTo>
                    <a:pt x="915924" y="459587"/>
                  </a:lnTo>
                  <a:lnTo>
                    <a:pt x="894435" y="418655"/>
                  </a:lnTo>
                  <a:lnTo>
                    <a:pt x="877658" y="375577"/>
                  </a:lnTo>
                  <a:lnTo>
                    <a:pt x="865924" y="331101"/>
                  </a:lnTo>
                  <a:lnTo>
                    <a:pt x="859536" y="285991"/>
                  </a:lnTo>
                  <a:lnTo>
                    <a:pt x="858812" y="241020"/>
                  </a:lnTo>
                  <a:lnTo>
                    <a:pt x="864082" y="196938"/>
                  </a:lnTo>
                  <a:lnTo>
                    <a:pt x="875652" y="154520"/>
                  </a:lnTo>
                  <a:lnTo>
                    <a:pt x="893851" y="114528"/>
                  </a:lnTo>
                  <a:lnTo>
                    <a:pt x="918984" y="77736"/>
                  </a:lnTo>
                  <a:lnTo>
                    <a:pt x="951382" y="44881"/>
                  </a:lnTo>
                  <a:lnTo>
                    <a:pt x="991349" y="16764"/>
                  </a:lnTo>
                  <a:lnTo>
                    <a:pt x="1000493" y="114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aphicFrame>
        <p:nvGraphicFramePr>
          <p:cNvPr id="24" name="object 18">
            <a:extLst>
              <a:ext uri="{FF2B5EF4-FFF2-40B4-BE49-F238E27FC236}">
                <a16:creationId xmlns:a16="http://schemas.microsoft.com/office/drawing/2014/main" id="{CFA7E540-6073-6668-3E1F-1310D7269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427441"/>
              </p:ext>
            </p:extLst>
          </p:nvPr>
        </p:nvGraphicFramePr>
        <p:xfrm>
          <a:off x="2189900" y="3410901"/>
          <a:ext cx="2443468" cy="992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6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6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248">
                <a:tc>
                  <a:txBody>
                    <a:bodyPr/>
                    <a:lstStyle/>
                    <a:p>
                      <a:pPr marL="104139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700" b="0" spc="10" dirty="0">
                          <a:latin typeface="Microsoft YaHei UI"/>
                          <a:cs typeface="Microsoft YaHei UI"/>
                        </a:rPr>
                        <a:t>产生式</a:t>
                      </a:r>
                      <a:endParaRPr sz="1700" b="0">
                        <a:latin typeface="Microsoft YaHei UI"/>
                        <a:cs typeface="Microsoft YaHei UI"/>
                      </a:endParaRPr>
                    </a:p>
                  </a:txBody>
                  <a:tcPr marL="0" marR="0" marT="23891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700" b="0" spc="10" dirty="0">
                          <a:latin typeface="Microsoft YaHei UI"/>
                          <a:cs typeface="Microsoft YaHei UI"/>
                        </a:rPr>
                        <a:t>语义规则</a:t>
                      </a:r>
                      <a:endParaRPr sz="1700" b="0">
                        <a:latin typeface="Microsoft YaHei UI"/>
                        <a:cs typeface="Microsoft YaHei UI"/>
                      </a:endParaRPr>
                    </a:p>
                  </a:txBody>
                  <a:tcPr marL="0" marR="0" marT="23891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699">
                <a:tc>
                  <a:txBody>
                    <a:bodyPr/>
                    <a:lstStyle/>
                    <a:p>
                      <a:pPr marL="99060" algn="ctr">
                        <a:lnSpc>
                          <a:spcPts val="2120"/>
                        </a:lnSpc>
                      </a:pP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b="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700" b="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B</a:t>
                      </a:r>
                      <a:endParaRPr sz="17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ts val="2120"/>
                        </a:lnSpc>
                      </a:pP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A.s</a:t>
                      </a:r>
                      <a:r>
                        <a:rPr sz="1700" b="0" i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700" b="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10" dirty="0">
                          <a:latin typeface="Times New Roman"/>
                          <a:cs typeface="Times New Roman"/>
                        </a:rPr>
                        <a:t>B.i</a:t>
                      </a:r>
                      <a:endParaRPr sz="1700" b="0" dirty="0">
                        <a:latin typeface="Times New Roman"/>
                        <a:cs typeface="Times New Roman"/>
                      </a:endParaRPr>
                    </a:p>
                    <a:p>
                      <a:pPr marL="33909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B.i</a:t>
                      </a:r>
                      <a:r>
                        <a:rPr sz="1700" b="0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7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A.s</a:t>
                      </a:r>
                      <a:r>
                        <a:rPr sz="1700" b="0" i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1</a:t>
                      </a:r>
                      <a:endParaRPr sz="17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object 19">
            <a:extLst>
              <a:ext uri="{FF2B5EF4-FFF2-40B4-BE49-F238E27FC236}">
                <a16:creationId xmlns:a16="http://schemas.microsoft.com/office/drawing/2014/main" id="{266ADF02-4A9C-6D55-C9CF-7B2E6595F123}"/>
              </a:ext>
            </a:extLst>
          </p:cNvPr>
          <p:cNvSpPr/>
          <p:nvPr/>
        </p:nvSpPr>
        <p:spPr>
          <a:xfrm>
            <a:off x="2184688" y="3405688"/>
            <a:ext cx="2454871" cy="992591"/>
          </a:xfrm>
          <a:custGeom>
            <a:avLst/>
            <a:gdLst/>
            <a:ahLst/>
            <a:cxnLst/>
            <a:rect l="l" t="t" r="r" b="b"/>
            <a:pathLst>
              <a:path w="2870835" h="1160779">
                <a:moveTo>
                  <a:pt x="2870454" y="1160526"/>
                </a:moveTo>
                <a:lnTo>
                  <a:pt x="2870454" y="0"/>
                </a:lnTo>
                <a:lnTo>
                  <a:pt x="0" y="0"/>
                </a:lnTo>
                <a:lnTo>
                  <a:pt x="0" y="1160526"/>
                </a:lnTo>
                <a:lnTo>
                  <a:pt x="6096" y="1160526"/>
                </a:lnTo>
                <a:lnTo>
                  <a:pt x="6096" y="12953"/>
                </a:lnTo>
                <a:lnTo>
                  <a:pt x="12954" y="6096"/>
                </a:lnTo>
                <a:lnTo>
                  <a:pt x="12954" y="12953"/>
                </a:lnTo>
                <a:lnTo>
                  <a:pt x="2857499" y="12953"/>
                </a:lnTo>
                <a:lnTo>
                  <a:pt x="2857499" y="6096"/>
                </a:lnTo>
                <a:lnTo>
                  <a:pt x="2863596" y="12953"/>
                </a:lnTo>
                <a:lnTo>
                  <a:pt x="2863596" y="1160526"/>
                </a:lnTo>
                <a:lnTo>
                  <a:pt x="2870454" y="1160526"/>
                </a:lnTo>
                <a:close/>
              </a:path>
              <a:path w="2870835" h="1160779">
                <a:moveTo>
                  <a:pt x="12954" y="12953"/>
                </a:moveTo>
                <a:lnTo>
                  <a:pt x="12954" y="6096"/>
                </a:lnTo>
                <a:lnTo>
                  <a:pt x="6096" y="12953"/>
                </a:lnTo>
                <a:lnTo>
                  <a:pt x="12954" y="12953"/>
                </a:lnTo>
                <a:close/>
              </a:path>
              <a:path w="2870835" h="1160779">
                <a:moveTo>
                  <a:pt x="12954" y="1147572"/>
                </a:moveTo>
                <a:lnTo>
                  <a:pt x="12954" y="12953"/>
                </a:lnTo>
                <a:lnTo>
                  <a:pt x="6096" y="12953"/>
                </a:lnTo>
                <a:lnTo>
                  <a:pt x="6096" y="1147572"/>
                </a:lnTo>
                <a:lnTo>
                  <a:pt x="12954" y="1147572"/>
                </a:lnTo>
                <a:close/>
              </a:path>
              <a:path w="2870835" h="1160779">
                <a:moveTo>
                  <a:pt x="2863596" y="1147572"/>
                </a:moveTo>
                <a:lnTo>
                  <a:pt x="6096" y="1147572"/>
                </a:lnTo>
                <a:lnTo>
                  <a:pt x="12954" y="1154429"/>
                </a:lnTo>
                <a:lnTo>
                  <a:pt x="12954" y="1160526"/>
                </a:lnTo>
                <a:lnTo>
                  <a:pt x="2857499" y="1160526"/>
                </a:lnTo>
                <a:lnTo>
                  <a:pt x="2857499" y="1154429"/>
                </a:lnTo>
                <a:lnTo>
                  <a:pt x="2863596" y="1147572"/>
                </a:lnTo>
                <a:close/>
              </a:path>
              <a:path w="2870835" h="1160779">
                <a:moveTo>
                  <a:pt x="12954" y="1160526"/>
                </a:moveTo>
                <a:lnTo>
                  <a:pt x="12954" y="1154429"/>
                </a:lnTo>
                <a:lnTo>
                  <a:pt x="6096" y="1147572"/>
                </a:lnTo>
                <a:lnTo>
                  <a:pt x="6096" y="1160526"/>
                </a:lnTo>
                <a:lnTo>
                  <a:pt x="12954" y="1160526"/>
                </a:lnTo>
                <a:close/>
              </a:path>
              <a:path w="2870835" h="1160779">
                <a:moveTo>
                  <a:pt x="2863596" y="12953"/>
                </a:moveTo>
                <a:lnTo>
                  <a:pt x="2857499" y="6096"/>
                </a:lnTo>
                <a:lnTo>
                  <a:pt x="2857499" y="12953"/>
                </a:lnTo>
                <a:lnTo>
                  <a:pt x="2863596" y="12953"/>
                </a:lnTo>
                <a:close/>
              </a:path>
              <a:path w="2870835" h="1160779">
                <a:moveTo>
                  <a:pt x="2863596" y="1147572"/>
                </a:moveTo>
                <a:lnTo>
                  <a:pt x="2863596" y="12953"/>
                </a:lnTo>
                <a:lnTo>
                  <a:pt x="2857499" y="12953"/>
                </a:lnTo>
                <a:lnTo>
                  <a:pt x="2857499" y="1147572"/>
                </a:lnTo>
                <a:lnTo>
                  <a:pt x="2863596" y="1147572"/>
                </a:lnTo>
                <a:close/>
              </a:path>
              <a:path w="2870835" h="1160779">
                <a:moveTo>
                  <a:pt x="2863596" y="1160526"/>
                </a:moveTo>
                <a:lnTo>
                  <a:pt x="2863596" y="1147572"/>
                </a:lnTo>
                <a:lnTo>
                  <a:pt x="2857499" y="1154429"/>
                </a:lnTo>
                <a:lnTo>
                  <a:pt x="2857499" y="1160526"/>
                </a:lnTo>
                <a:lnTo>
                  <a:pt x="2863596" y="11605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B38C30E-F22B-9B32-2908-995CE2B0CD22}"/>
              </a:ext>
            </a:extLst>
          </p:cNvPr>
          <p:cNvGrpSpPr/>
          <p:nvPr/>
        </p:nvGrpSpPr>
        <p:grpSpPr>
          <a:xfrm>
            <a:off x="1807561" y="5823752"/>
            <a:ext cx="4958611" cy="360004"/>
            <a:chOff x="1807561" y="5823752"/>
            <a:chExt cx="4958611" cy="360004"/>
          </a:xfrm>
        </p:grpSpPr>
        <p:grpSp>
          <p:nvGrpSpPr>
            <p:cNvPr id="26" name="object 4">
              <a:extLst>
                <a:ext uri="{FF2B5EF4-FFF2-40B4-BE49-F238E27FC236}">
                  <a16:creationId xmlns:a16="http://schemas.microsoft.com/office/drawing/2014/main" id="{38433707-AEDE-918A-84F0-4111C0A877A4}"/>
                </a:ext>
              </a:extLst>
            </p:cNvPr>
            <p:cNvGrpSpPr/>
            <p:nvPr/>
          </p:nvGrpSpPr>
          <p:grpSpPr>
            <a:xfrm>
              <a:off x="1807561" y="5823752"/>
              <a:ext cx="4958611" cy="360004"/>
              <a:chOff x="1126121" y="5772150"/>
              <a:chExt cx="5798820" cy="421005"/>
            </a:xfrm>
          </p:grpSpPr>
          <p:sp>
            <p:nvSpPr>
              <p:cNvPr id="27" name="object 5">
                <a:extLst>
                  <a:ext uri="{FF2B5EF4-FFF2-40B4-BE49-F238E27FC236}">
                    <a16:creationId xmlns:a16="http://schemas.microsoft.com/office/drawing/2014/main" id="{DEFC4E64-9518-1E54-35AF-413BF68A41F7}"/>
                  </a:ext>
                </a:extLst>
              </p:cNvPr>
              <p:cNvSpPr/>
              <p:nvPr/>
            </p:nvSpPr>
            <p:spPr>
              <a:xfrm>
                <a:off x="1132217" y="5778245"/>
                <a:ext cx="5786755" cy="408940"/>
              </a:xfrm>
              <a:custGeom>
                <a:avLst/>
                <a:gdLst/>
                <a:ahLst/>
                <a:cxnLst/>
                <a:rect l="l" t="t" r="r" b="b"/>
                <a:pathLst>
                  <a:path w="5786755" h="408939">
                    <a:moveTo>
                      <a:pt x="5786627" y="408431"/>
                    </a:moveTo>
                    <a:lnTo>
                      <a:pt x="5786627" y="0"/>
                    </a:lnTo>
                    <a:lnTo>
                      <a:pt x="0" y="0"/>
                    </a:lnTo>
                    <a:lnTo>
                      <a:pt x="0" y="408432"/>
                    </a:lnTo>
                    <a:lnTo>
                      <a:pt x="5786627" y="408431"/>
                    </a:lnTo>
                    <a:close/>
                  </a:path>
                </a:pathLst>
              </a:custGeom>
              <a:solidFill>
                <a:srgbClr val="F9D98C"/>
              </a:solidFill>
            </p:spPr>
            <p:txBody>
              <a:bodyPr wrap="square" lIns="0" tIns="0" rIns="0" bIns="0" rtlCol="0"/>
              <a:lstStyle/>
              <a:p>
                <a:endParaRPr sz="1539"/>
              </a:p>
            </p:txBody>
          </p:sp>
          <p:sp>
            <p:nvSpPr>
              <p:cNvPr id="28" name="object 6">
                <a:extLst>
                  <a:ext uri="{FF2B5EF4-FFF2-40B4-BE49-F238E27FC236}">
                    <a16:creationId xmlns:a16="http://schemas.microsoft.com/office/drawing/2014/main" id="{8C69A481-221D-E656-6761-2FBDAF209801}"/>
                  </a:ext>
                </a:extLst>
              </p:cNvPr>
              <p:cNvSpPr/>
              <p:nvPr/>
            </p:nvSpPr>
            <p:spPr>
              <a:xfrm>
                <a:off x="1126121" y="5772150"/>
                <a:ext cx="5798820" cy="421005"/>
              </a:xfrm>
              <a:custGeom>
                <a:avLst/>
                <a:gdLst/>
                <a:ahLst/>
                <a:cxnLst/>
                <a:rect l="l" t="t" r="r" b="b"/>
                <a:pathLst>
                  <a:path w="5798820" h="421004">
                    <a:moveTo>
                      <a:pt x="5798820" y="417575"/>
                    </a:moveTo>
                    <a:lnTo>
                      <a:pt x="5798820" y="3047"/>
                    </a:lnTo>
                    <a:lnTo>
                      <a:pt x="5796534" y="0"/>
                    </a:lnTo>
                    <a:lnTo>
                      <a:pt x="3047" y="0"/>
                    </a:lnTo>
                    <a:lnTo>
                      <a:pt x="0" y="3048"/>
                    </a:lnTo>
                    <a:lnTo>
                      <a:pt x="0" y="417576"/>
                    </a:lnTo>
                    <a:lnTo>
                      <a:pt x="3048" y="420624"/>
                    </a:lnTo>
                    <a:lnTo>
                      <a:pt x="6096" y="420624"/>
                    </a:lnTo>
                    <a:lnTo>
                      <a:pt x="6096" y="12954"/>
                    </a:lnTo>
                    <a:lnTo>
                      <a:pt x="12953" y="6096"/>
                    </a:lnTo>
                    <a:lnTo>
                      <a:pt x="12953" y="12954"/>
                    </a:lnTo>
                    <a:lnTo>
                      <a:pt x="5786628" y="12953"/>
                    </a:lnTo>
                    <a:lnTo>
                      <a:pt x="5786628" y="6095"/>
                    </a:lnTo>
                    <a:lnTo>
                      <a:pt x="5792724" y="12953"/>
                    </a:lnTo>
                    <a:lnTo>
                      <a:pt x="5792724" y="420623"/>
                    </a:lnTo>
                    <a:lnTo>
                      <a:pt x="5796534" y="420623"/>
                    </a:lnTo>
                    <a:lnTo>
                      <a:pt x="5798820" y="417575"/>
                    </a:lnTo>
                    <a:close/>
                  </a:path>
                  <a:path w="5798820" h="421004">
                    <a:moveTo>
                      <a:pt x="12953" y="12954"/>
                    </a:moveTo>
                    <a:lnTo>
                      <a:pt x="12953" y="6096"/>
                    </a:lnTo>
                    <a:lnTo>
                      <a:pt x="6096" y="12954"/>
                    </a:lnTo>
                    <a:lnTo>
                      <a:pt x="12953" y="12954"/>
                    </a:lnTo>
                    <a:close/>
                  </a:path>
                  <a:path w="5798820" h="421004">
                    <a:moveTo>
                      <a:pt x="12953" y="408432"/>
                    </a:moveTo>
                    <a:lnTo>
                      <a:pt x="12953" y="12954"/>
                    </a:lnTo>
                    <a:lnTo>
                      <a:pt x="6096" y="12954"/>
                    </a:lnTo>
                    <a:lnTo>
                      <a:pt x="6096" y="408432"/>
                    </a:lnTo>
                    <a:lnTo>
                      <a:pt x="12953" y="408432"/>
                    </a:lnTo>
                    <a:close/>
                  </a:path>
                  <a:path w="5798820" h="421004">
                    <a:moveTo>
                      <a:pt x="5792724" y="408431"/>
                    </a:moveTo>
                    <a:lnTo>
                      <a:pt x="6096" y="408432"/>
                    </a:lnTo>
                    <a:lnTo>
                      <a:pt x="12953" y="414528"/>
                    </a:lnTo>
                    <a:lnTo>
                      <a:pt x="12953" y="420624"/>
                    </a:lnTo>
                    <a:lnTo>
                      <a:pt x="5786628" y="420623"/>
                    </a:lnTo>
                    <a:lnTo>
                      <a:pt x="5786628" y="414527"/>
                    </a:lnTo>
                    <a:lnTo>
                      <a:pt x="5792724" y="408431"/>
                    </a:lnTo>
                    <a:close/>
                  </a:path>
                  <a:path w="5798820" h="421004">
                    <a:moveTo>
                      <a:pt x="12953" y="420624"/>
                    </a:moveTo>
                    <a:lnTo>
                      <a:pt x="12953" y="414528"/>
                    </a:lnTo>
                    <a:lnTo>
                      <a:pt x="6096" y="408432"/>
                    </a:lnTo>
                    <a:lnTo>
                      <a:pt x="6096" y="420624"/>
                    </a:lnTo>
                    <a:lnTo>
                      <a:pt x="12953" y="420624"/>
                    </a:lnTo>
                    <a:close/>
                  </a:path>
                  <a:path w="5798820" h="421004">
                    <a:moveTo>
                      <a:pt x="5792724" y="12953"/>
                    </a:moveTo>
                    <a:lnTo>
                      <a:pt x="5786628" y="6095"/>
                    </a:lnTo>
                    <a:lnTo>
                      <a:pt x="5786628" y="12953"/>
                    </a:lnTo>
                    <a:lnTo>
                      <a:pt x="5792724" y="12953"/>
                    </a:lnTo>
                    <a:close/>
                  </a:path>
                  <a:path w="5798820" h="421004">
                    <a:moveTo>
                      <a:pt x="5792724" y="408431"/>
                    </a:moveTo>
                    <a:lnTo>
                      <a:pt x="5792724" y="12953"/>
                    </a:lnTo>
                    <a:lnTo>
                      <a:pt x="5786628" y="12953"/>
                    </a:lnTo>
                    <a:lnTo>
                      <a:pt x="5786628" y="408431"/>
                    </a:lnTo>
                    <a:lnTo>
                      <a:pt x="5792724" y="408431"/>
                    </a:lnTo>
                    <a:close/>
                  </a:path>
                  <a:path w="5798820" h="421004">
                    <a:moveTo>
                      <a:pt x="5792724" y="420623"/>
                    </a:moveTo>
                    <a:lnTo>
                      <a:pt x="5792724" y="408431"/>
                    </a:lnTo>
                    <a:lnTo>
                      <a:pt x="5786628" y="414527"/>
                    </a:lnTo>
                    <a:lnTo>
                      <a:pt x="5786628" y="420623"/>
                    </a:lnTo>
                    <a:lnTo>
                      <a:pt x="5792724" y="42062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39"/>
              </a:p>
            </p:txBody>
          </p:sp>
        </p:grpSp>
        <p:sp>
          <p:nvSpPr>
            <p:cNvPr id="29" name="object 7">
              <a:extLst>
                <a:ext uri="{FF2B5EF4-FFF2-40B4-BE49-F238E27FC236}">
                  <a16:creationId xmlns:a16="http://schemas.microsoft.com/office/drawing/2014/main" id="{90C43F53-03E2-C86B-0CE4-0CB10D18AAC1}"/>
                </a:ext>
              </a:extLst>
            </p:cNvPr>
            <p:cNvSpPr txBox="1"/>
            <p:nvPr/>
          </p:nvSpPr>
          <p:spPr>
            <a:xfrm>
              <a:off x="1807561" y="5828964"/>
              <a:ext cx="4948294" cy="326174"/>
            </a:xfrm>
            <a:prstGeom prst="rect">
              <a:avLst/>
            </a:prstGeom>
          </p:spPr>
          <p:txBody>
            <a:bodyPr vert="horz" wrap="square" lIns="0" tIns="36381" rIns="0" bIns="0" rtlCol="0">
              <a:spAutoFit/>
            </a:bodyPr>
            <a:lstStyle/>
            <a:p>
              <a:pPr marL="58100">
                <a:spcBef>
                  <a:spcPts val="286"/>
                </a:spcBef>
              </a:pPr>
              <a:r>
                <a:rPr sz="1881" b="1" spc="9" dirty="0">
                  <a:latin typeface="Microsoft YaHei UI"/>
                  <a:cs typeface="Microsoft YaHei UI"/>
                </a:rPr>
                <a:t>如果图中</a:t>
              </a:r>
              <a:r>
                <a:rPr sz="1881" b="1" spc="9" dirty="0">
                  <a:solidFill>
                    <a:srgbClr val="0000FF"/>
                  </a:solidFill>
                  <a:latin typeface="Microsoft YaHei UI"/>
                  <a:cs typeface="Microsoft YaHei UI"/>
                </a:rPr>
                <a:t>没有环</a:t>
              </a:r>
              <a:r>
                <a:rPr sz="1881" b="1" spc="9" dirty="0">
                  <a:latin typeface="Microsoft YaHei UI"/>
                  <a:cs typeface="Microsoft YaHei UI"/>
                </a:rPr>
                <a:t>，那么</a:t>
              </a:r>
              <a:r>
                <a:rPr sz="1881" b="1" spc="9" dirty="0">
                  <a:solidFill>
                    <a:srgbClr val="0000FF"/>
                  </a:solidFill>
                  <a:latin typeface="Microsoft YaHei UI"/>
                  <a:cs typeface="Microsoft YaHei UI"/>
                </a:rPr>
                <a:t>至少存在一个拓扑排序</a:t>
              </a:r>
              <a:endParaRPr sz="1881" dirty="0">
                <a:latin typeface="Microsoft YaHei UI"/>
                <a:cs typeface="Microsoft YaHei U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339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856427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属性值的计算顺序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678195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24</a:t>
            </a:fld>
            <a:endParaRPr lang="en-US" altLang="zh-CN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74418E0-5A05-0FE0-7781-5DBFBA723947}"/>
              </a:ext>
            </a:extLst>
          </p:cNvPr>
          <p:cNvSpPr txBox="1"/>
          <p:nvPr/>
        </p:nvSpPr>
        <p:spPr>
          <a:xfrm>
            <a:off x="327061" y="1046007"/>
            <a:ext cx="8168757" cy="4765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>
                <a:latin typeface="微软雅黑" panose="020B0503020204020204" pitchFamily="34" charset="-122"/>
              </a:rPr>
              <a:t>一般说来</a:t>
            </a:r>
            <a:r>
              <a:rPr dirty="0">
                <a:latin typeface="微软雅黑" panose="020B0503020204020204" pitchFamily="34" charset="-122"/>
              </a:rPr>
              <a:t>，</a:t>
            </a:r>
            <a:r>
              <a:rPr dirty="0" err="1">
                <a:latin typeface="微软雅黑" panose="020B0503020204020204" pitchFamily="34" charset="-122"/>
              </a:rPr>
              <a:t>给定一个SDD，很难确定是否存在某棵</a:t>
            </a:r>
            <a:r>
              <a:rPr lang="zh-CN" altLang="en-US" dirty="0">
                <a:latin typeface="微软雅黑" panose="020B0503020204020204" pitchFamily="34" charset="-122"/>
              </a:rPr>
              <a:t>语法</a:t>
            </a:r>
            <a:r>
              <a:rPr dirty="0" err="1">
                <a:latin typeface="微软雅黑" panose="020B0503020204020204" pitchFamily="34" charset="-122"/>
              </a:rPr>
              <a:t>分析树，使得SDD的属性之间存在循环依赖关系</a:t>
            </a:r>
            <a:endParaRPr lang="en-US" dirty="0">
              <a:latin typeface="微软雅黑" panose="020B0503020204020204" pitchFamily="34" charset="-122"/>
            </a:endParaRPr>
          </a:p>
          <a:p>
            <a:endParaRPr dirty="0"/>
          </a:p>
          <a:p>
            <a:r>
              <a:rPr lang="zh-CN" altLang="en-US" dirty="0">
                <a:latin typeface="微软雅黑" panose="020B0503020204020204" pitchFamily="34" charset="-122"/>
              </a:rPr>
              <a:t>然而，存在两类</a:t>
            </a:r>
            <a:r>
              <a:rPr lang="en-US" altLang="zh-CN" dirty="0">
                <a:latin typeface="微软雅黑" panose="020B0503020204020204" pitchFamily="34" charset="-122"/>
              </a:rPr>
              <a:t>SDD</a:t>
            </a:r>
            <a:r>
              <a:rPr lang="zh-CN" altLang="en-US" dirty="0">
                <a:latin typeface="微软雅黑" panose="020B0503020204020204" pitchFamily="34" charset="-122"/>
              </a:rPr>
              <a:t>，它们不允许产生带有环的依赖图，因而能够保证每棵语法分析树都存在一个求值顺序；不仅如此，它们还可以与自顶向下或自底向上的语法分析过程一起，高效地实现</a:t>
            </a:r>
          </a:p>
          <a:p>
            <a:pPr lvl="1"/>
            <a:r>
              <a:rPr dirty="0" err="1"/>
              <a:t>S属性定义</a:t>
            </a:r>
            <a:r>
              <a:rPr dirty="0"/>
              <a:t>(S-Attributed Definitions, S-SDD)</a:t>
            </a:r>
          </a:p>
          <a:p>
            <a:pPr lvl="1"/>
            <a:r>
              <a:rPr dirty="0" err="1"/>
              <a:t>L属性定义</a:t>
            </a:r>
            <a:r>
              <a:rPr dirty="0"/>
              <a:t>(L-Attributed Definitions, L-SDD)</a:t>
            </a:r>
          </a:p>
        </p:txBody>
      </p:sp>
    </p:spTree>
    <p:extLst>
      <p:ext uri="{BB962C8B-B14F-4D97-AF65-F5344CB8AC3E}">
        <p14:creationId xmlns:p14="http://schemas.microsoft.com/office/powerpoint/2010/main" val="4206534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0752" y="936764"/>
            <a:ext cx="8080375" cy="53308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dirty="0"/>
              <a:t>每个属性都是综合属性，都是根据子构造的属性 计算出父构造的属性</a:t>
            </a:r>
          </a:p>
          <a:p>
            <a:r>
              <a:rPr dirty="0"/>
              <a:t>在依赖图中，总是通过子结点的属性值来计算父 结点的属性值，可以与自底向上或自顶向下的语 法分析过程一起计算</a:t>
            </a:r>
          </a:p>
          <a:p>
            <a:pPr lvl="1"/>
            <a:r>
              <a:rPr lang="zh-CN" altLang="en-US" dirty="0"/>
              <a:t>若是</a:t>
            </a:r>
            <a:r>
              <a:rPr dirty="0" err="1"/>
              <a:t>自底向上</a:t>
            </a:r>
            <a:r>
              <a:rPr lang="zh-CN" altLang="en-US" dirty="0"/>
              <a:t>的语法分析过程，则</a:t>
            </a:r>
            <a:endParaRPr dirty="0"/>
          </a:p>
          <a:p>
            <a:pPr lvl="2"/>
            <a:r>
              <a:rPr dirty="0" err="1">
                <a:solidFill>
                  <a:schemeClr val="tx1"/>
                </a:solidFill>
              </a:rPr>
              <a:t>在构造分析树结点的同时计算相关的属性</a:t>
            </a:r>
            <a:r>
              <a:rPr lang="zh-CN" altLang="en-US" dirty="0">
                <a:solidFill>
                  <a:schemeClr val="tx1"/>
                </a:solidFill>
              </a:rPr>
              <a:t>值</a:t>
            </a:r>
            <a:r>
              <a:rPr dirty="0">
                <a:solidFill>
                  <a:schemeClr val="tx1"/>
                </a:solidFill>
              </a:rPr>
              <a:t>(</a:t>
            </a:r>
            <a:r>
              <a:rPr dirty="0" err="1">
                <a:solidFill>
                  <a:schemeClr val="tx1"/>
                </a:solidFill>
              </a:rPr>
              <a:t>此时其子结点的属性</a:t>
            </a:r>
            <a:r>
              <a:rPr lang="zh-CN" altLang="en-US" dirty="0">
                <a:solidFill>
                  <a:schemeClr val="tx1"/>
                </a:solidFill>
              </a:rPr>
              <a:t>值</a:t>
            </a:r>
            <a:r>
              <a:rPr dirty="0" err="1">
                <a:solidFill>
                  <a:schemeClr val="tx1"/>
                </a:solidFill>
              </a:rPr>
              <a:t>必然已经计算完毕</a:t>
            </a:r>
            <a:r>
              <a:rPr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zh-CN" altLang="en-US" dirty="0"/>
              <a:t>若是</a:t>
            </a:r>
            <a:r>
              <a:rPr dirty="0" err="1"/>
              <a:t>自顶向下</a:t>
            </a:r>
            <a:r>
              <a:rPr lang="zh-CN" altLang="en-US" dirty="0"/>
              <a:t>的语法分析过程，则</a:t>
            </a:r>
            <a:endParaRPr dirty="0"/>
          </a:p>
          <a:p>
            <a:pPr lvl="2"/>
            <a:r>
              <a:rPr dirty="0">
                <a:solidFill>
                  <a:schemeClr val="tx1"/>
                </a:solidFill>
              </a:rPr>
              <a:t>在递归子程序法中，在过程</a:t>
            </a:r>
            <a:r>
              <a:rPr i="1" dirty="0">
                <a:solidFill>
                  <a:schemeClr val="tx1"/>
                </a:solidFill>
              </a:rPr>
              <a:t>A</a:t>
            </a:r>
            <a:r>
              <a:rPr dirty="0">
                <a:solidFill>
                  <a:schemeClr val="tx1"/>
                </a:solidFill>
              </a:rPr>
              <a:t>()</a:t>
            </a:r>
            <a:r>
              <a:rPr dirty="0" err="1">
                <a:solidFill>
                  <a:schemeClr val="tx1"/>
                </a:solidFill>
              </a:rPr>
              <a:t>的最后计算</a:t>
            </a:r>
            <a:r>
              <a:rPr i="1" dirty="0" err="1">
                <a:solidFill>
                  <a:schemeClr val="tx1"/>
                </a:solidFill>
              </a:rPr>
              <a:t>A</a:t>
            </a:r>
            <a:r>
              <a:rPr dirty="0" err="1">
                <a:solidFill>
                  <a:schemeClr val="tx1"/>
                </a:solidFill>
              </a:rPr>
              <a:t>的属性</a:t>
            </a:r>
            <a:r>
              <a:rPr lang="zh-CN" altLang="en-US" dirty="0">
                <a:solidFill>
                  <a:schemeClr val="tx1"/>
                </a:solidFill>
              </a:rPr>
              <a:t>值</a:t>
            </a:r>
            <a:r>
              <a:rPr dirty="0">
                <a:solidFill>
                  <a:schemeClr val="tx1"/>
                </a:solidFill>
              </a:rPr>
              <a:t> (</a:t>
            </a:r>
            <a:r>
              <a:rPr dirty="0" err="1">
                <a:solidFill>
                  <a:schemeClr val="tx1"/>
                </a:solidFill>
              </a:rPr>
              <a:t>此时</a:t>
            </a:r>
            <a:r>
              <a:rPr i="1" dirty="0" err="1">
                <a:solidFill>
                  <a:schemeClr val="tx1"/>
                </a:solidFill>
              </a:rPr>
              <a:t>A</a:t>
            </a:r>
            <a:r>
              <a:rPr dirty="0" err="1">
                <a:solidFill>
                  <a:schemeClr val="tx1"/>
                </a:solidFill>
              </a:rPr>
              <a:t>调用的其</a:t>
            </a:r>
            <a:r>
              <a:rPr lang="zh-CN" altLang="en-US" dirty="0">
                <a:solidFill>
                  <a:schemeClr val="tx1"/>
                </a:solidFill>
              </a:rPr>
              <a:t>它</a:t>
            </a:r>
            <a:r>
              <a:rPr dirty="0" err="1">
                <a:solidFill>
                  <a:schemeClr val="tx1"/>
                </a:solidFill>
              </a:rPr>
              <a:t>过程</a:t>
            </a:r>
            <a:r>
              <a:rPr dirty="0">
                <a:solidFill>
                  <a:schemeClr val="tx1"/>
                </a:solidFill>
              </a:rPr>
              <a:t>(对应于其子结构) 已经调用完毕)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CCC6CFC5-D487-30CE-A4EE-08EB9618814A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856427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kern="0" spc="-5" dirty="0">
                <a:solidFill>
                  <a:schemeClr val="bg1"/>
                </a:solidFill>
              </a:rPr>
              <a:t>S</a:t>
            </a:r>
            <a:r>
              <a:rPr lang="zh-CN" altLang="en-US" kern="0" spc="-5" dirty="0">
                <a:solidFill>
                  <a:schemeClr val="bg1"/>
                </a:solidFill>
              </a:rPr>
              <a:t>属性</a:t>
            </a:r>
            <a:r>
              <a:rPr lang="en-US" altLang="zh-CN" kern="0" spc="-5" dirty="0">
                <a:solidFill>
                  <a:schemeClr val="bg1"/>
                </a:solidFill>
              </a:rPr>
              <a:t>SDD</a:t>
            </a:r>
            <a:endParaRPr lang="zh-CN" altLang="en-US" kern="0" spc="-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028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04C27BB-2409-CFF5-52AF-71D68D926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50" y="4546943"/>
            <a:ext cx="8312727" cy="1588517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A4B34EA2-DE73-3BBD-F224-31850F19CA47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856427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kern="0" spc="-5" dirty="0">
                <a:solidFill>
                  <a:schemeClr val="bg1"/>
                </a:solidFill>
              </a:rPr>
              <a:t>S</a:t>
            </a:r>
            <a:r>
              <a:rPr lang="zh-CN" altLang="en-US" kern="0" spc="-5" dirty="0">
                <a:solidFill>
                  <a:schemeClr val="bg1"/>
                </a:solidFill>
              </a:rPr>
              <a:t>属性</a:t>
            </a:r>
            <a:r>
              <a:rPr lang="en-US" altLang="zh-CN" kern="0" spc="-5" dirty="0">
                <a:solidFill>
                  <a:schemeClr val="bg1"/>
                </a:solidFill>
              </a:rPr>
              <a:t>SDD</a:t>
            </a:r>
            <a:endParaRPr lang="zh-CN" altLang="en-US" kern="0" spc="-5" dirty="0">
              <a:solidFill>
                <a:schemeClr val="bg1"/>
              </a:solidFill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0F75EC8A-9555-748E-9652-A524AED0909E}"/>
              </a:ext>
            </a:extLst>
          </p:cNvPr>
          <p:cNvSpPr txBox="1"/>
          <p:nvPr/>
        </p:nvSpPr>
        <p:spPr>
          <a:xfrm>
            <a:off x="516757" y="958805"/>
            <a:ext cx="8096301" cy="4425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/>
              <a:t>例子：</a:t>
            </a:r>
            <a:endParaRPr dirty="0"/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9EF94048-5CD2-82B2-1824-1514112A8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428281"/>
              </p:ext>
            </p:extLst>
          </p:nvPr>
        </p:nvGraphicFramePr>
        <p:xfrm>
          <a:off x="2356568" y="1064899"/>
          <a:ext cx="3762083" cy="20041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2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650">
                <a:tc>
                  <a:txBody>
                    <a:bodyPr/>
                    <a:lstStyle/>
                    <a:p>
                      <a:pPr marL="205104">
                        <a:lnSpc>
                          <a:spcPts val="1945"/>
                        </a:lnSpc>
                        <a:spcBef>
                          <a:spcPts val="215"/>
                        </a:spcBef>
                      </a:pPr>
                      <a:r>
                        <a:rPr sz="1500" b="0" spc="5" dirty="0">
                          <a:latin typeface="Microsoft YaHei UI"/>
                          <a:cs typeface="Microsoft YaHei UI"/>
                        </a:rPr>
                        <a:t>产生式</a:t>
                      </a:r>
                      <a:endParaRPr sz="1500" b="0">
                        <a:latin typeface="Microsoft YaHei UI"/>
                        <a:cs typeface="Microsoft YaHei UI"/>
                      </a:endParaRPr>
                    </a:p>
                  </a:txBody>
                  <a:tcPr marL="0" marR="0" marT="233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1945"/>
                        </a:lnSpc>
                        <a:spcBef>
                          <a:spcPts val="215"/>
                        </a:spcBef>
                      </a:pPr>
                      <a:r>
                        <a:rPr sz="1500" b="0" spc="5" dirty="0">
                          <a:latin typeface="Microsoft YaHei UI"/>
                          <a:cs typeface="Microsoft YaHei UI"/>
                        </a:rPr>
                        <a:t>语义规则</a:t>
                      </a:r>
                      <a:endParaRPr sz="1500" b="0">
                        <a:latin typeface="Microsoft YaHei UI"/>
                        <a:cs typeface="Microsoft YaHei UI"/>
                      </a:endParaRPr>
                    </a:p>
                  </a:txBody>
                  <a:tcPr marL="0" marR="0" marT="2334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4083">
                <a:tc>
                  <a:txBody>
                    <a:bodyPr/>
                    <a:lstStyle/>
                    <a:p>
                      <a:pPr marL="90805" indent="0">
                        <a:lnSpc>
                          <a:spcPct val="100000"/>
                        </a:lnSpc>
                        <a:spcBef>
                          <a:spcPts val="204"/>
                        </a:spcBef>
                        <a:buFont typeface="Times New Roman"/>
                        <a:buNone/>
                        <a:tabLst>
                          <a:tab pos="415290" algn="l"/>
                        </a:tabLst>
                      </a:pPr>
                      <a:r>
                        <a:rPr lang="en-US" sz="1500" b="0" dirty="0">
                          <a:latin typeface="Times New Roman"/>
                          <a:cs typeface="Times New Roman"/>
                        </a:rPr>
                        <a:t>(1)</a:t>
                      </a:r>
                      <a:r>
                        <a:rPr lang="en-US" sz="15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500" b="0" i="1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lang="en-US" sz="1500" b="1" i="0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$</a:t>
                      </a:r>
                      <a:endParaRPr sz="1500" b="1" i="0" dirty="0">
                        <a:solidFill>
                          <a:srgbClr val="7030A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90805" indent="0">
                        <a:lnSpc>
                          <a:spcPct val="100000"/>
                        </a:lnSpc>
                        <a:buFont typeface="Times New Roman"/>
                        <a:buNone/>
                        <a:tabLst>
                          <a:tab pos="415925" algn="l"/>
                        </a:tabLst>
                      </a:pPr>
                      <a:r>
                        <a:rPr lang="en-US" sz="1500" b="0" dirty="0">
                          <a:latin typeface="Times New Roman"/>
                          <a:cs typeface="Times New Roman"/>
                        </a:rPr>
                        <a:t>(2)</a:t>
                      </a:r>
                      <a:r>
                        <a:rPr lang="en-US" sz="15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500" b="0" i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500" b="0" i="0" spc="-7" baseline="-20833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500" b="0" i="1" spc="-22" baseline="-2083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500" b="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500" b="0" dirty="0">
                        <a:latin typeface="Times New Roman"/>
                        <a:cs typeface="Times New Roman"/>
                      </a:endParaRPr>
                    </a:p>
                    <a:p>
                      <a:pPr marL="90805" indent="0">
                        <a:lnSpc>
                          <a:spcPts val="2130"/>
                        </a:lnSpc>
                        <a:buFont typeface="Times New Roman"/>
                        <a:buNone/>
                        <a:tabLst>
                          <a:tab pos="415290" algn="l"/>
                        </a:tabLst>
                      </a:pPr>
                      <a:r>
                        <a:rPr lang="en-US" sz="1500" b="0" dirty="0">
                          <a:latin typeface="Times New Roman"/>
                          <a:cs typeface="Times New Roman"/>
                        </a:rPr>
                        <a:t>(3)</a:t>
                      </a:r>
                      <a:r>
                        <a:rPr lang="en-US" sz="15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500" b="0" i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b="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500" b="0" dirty="0">
                        <a:latin typeface="Times New Roman"/>
                        <a:cs typeface="Times New Roman"/>
                      </a:endParaRPr>
                    </a:p>
                    <a:p>
                      <a:pPr marL="90805" indent="0">
                        <a:lnSpc>
                          <a:spcPts val="2130"/>
                        </a:lnSpc>
                        <a:buFont typeface="Times New Roman"/>
                        <a:buNone/>
                        <a:tabLst>
                          <a:tab pos="415925" algn="l"/>
                        </a:tabLst>
                      </a:pPr>
                      <a:r>
                        <a:rPr lang="en-US" sz="1500" b="0" dirty="0">
                          <a:latin typeface="Times New Roman"/>
                          <a:cs typeface="Times New Roman"/>
                        </a:rPr>
                        <a:t>(4)</a:t>
                      </a:r>
                      <a:r>
                        <a:rPr lang="en-US" sz="15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500" b="0" i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500" b="0" i="0" spc="-7" baseline="-20833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500" b="0" i="1" spc="-15" baseline="-2083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1500" b="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dirty="0">
                          <a:latin typeface="Times New Roman"/>
                          <a:cs typeface="Times New Roman"/>
                        </a:rPr>
                        <a:t>F</a:t>
                      </a:r>
                      <a:endParaRPr sz="1500" b="0" dirty="0">
                        <a:latin typeface="Times New Roman"/>
                        <a:cs typeface="Times New Roman"/>
                      </a:endParaRPr>
                    </a:p>
                    <a:p>
                      <a:pPr marL="90170" indent="0">
                        <a:lnSpc>
                          <a:spcPct val="100000"/>
                        </a:lnSpc>
                        <a:spcBef>
                          <a:spcPts val="55"/>
                        </a:spcBef>
                        <a:buFont typeface="Times New Roman"/>
                        <a:buNone/>
                        <a:tabLst>
                          <a:tab pos="415290" algn="l"/>
                        </a:tabLst>
                      </a:pPr>
                      <a:r>
                        <a:rPr lang="en-US" sz="1500" b="0" dirty="0">
                          <a:latin typeface="Times New Roman"/>
                          <a:cs typeface="Times New Roman"/>
                        </a:rPr>
                        <a:t>(5)</a:t>
                      </a:r>
                      <a:r>
                        <a:rPr lang="en-US" sz="15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500" b="0" i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b="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dirty="0">
                          <a:latin typeface="Times New Roman"/>
                          <a:cs typeface="Times New Roman"/>
                        </a:rPr>
                        <a:t>F</a:t>
                      </a:r>
                      <a:endParaRPr sz="1500" b="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500" b="0" dirty="0">
                          <a:latin typeface="Times New Roman"/>
                          <a:cs typeface="Times New Roman"/>
                        </a:rPr>
                        <a:t>(6)</a:t>
                      </a:r>
                      <a:r>
                        <a:rPr sz="15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500" b="0" i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5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500" b="0" i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500" b="0" dirty="0">
                          <a:latin typeface="Times New Roman"/>
                          <a:cs typeface="Times New Roman"/>
                        </a:rPr>
                        <a:t>(7)</a:t>
                      </a:r>
                      <a:r>
                        <a:rPr sz="1500" b="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500" b="0" i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b="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digit</a:t>
                      </a:r>
                      <a:endParaRPr sz="1500" b="1" dirty="0">
                        <a:solidFill>
                          <a:srgbClr val="7030A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2226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500" b="0" i="1" spc="-5" dirty="0">
                          <a:latin typeface="Times New Roman"/>
                          <a:cs typeface="Times New Roman"/>
                        </a:rPr>
                        <a:t>L.val</a:t>
                      </a:r>
                      <a:r>
                        <a:rPr sz="1500" b="0" i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500" b="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spc="-5" dirty="0">
                          <a:latin typeface="Times New Roman"/>
                          <a:cs typeface="Times New Roman"/>
                        </a:rPr>
                        <a:t>E.val</a:t>
                      </a:r>
                      <a:endParaRPr sz="1500" b="0" dirty="0">
                        <a:latin typeface="Times New Roman"/>
                        <a:cs typeface="Times New Roman"/>
                      </a:endParaRPr>
                    </a:p>
                    <a:p>
                      <a:pPr marL="319405" marR="306705" indent="-635">
                        <a:lnSpc>
                          <a:spcPct val="100000"/>
                        </a:lnSpc>
                      </a:pPr>
                      <a:r>
                        <a:rPr sz="1500" b="0" i="1" spc="-5" dirty="0">
                          <a:latin typeface="Times New Roman"/>
                          <a:cs typeface="Times New Roman"/>
                        </a:rPr>
                        <a:t>E.val</a:t>
                      </a:r>
                      <a:r>
                        <a:rPr sz="1500" b="0" i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500" b="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500" b="0" i="0" spc="-7" baseline="-20833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500" b="0" i="1" spc="-5" dirty="0">
                          <a:latin typeface="Times New Roman"/>
                          <a:cs typeface="Times New Roman"/>
                        </a:rPr>
                        <a:t>.val</a:t>
                      </a:r>
                      <a:r>
                        <a:rPr sz="1500" b="0" i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500" b="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spc="-35" dirty="0">
                          <a:latin typeface="Times New Roman"/>
                          <a:cs typeface="Times New Roman"/>
                        </a:rPr>
                        <a:t>T.val </a:t>
                      </a:r>
                      <a:r>
                        <a:rPr sz="1500" b="0" i="1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spc="-5" dirty="0">
                          <a:latin typeface="Times New Roman"/>
                          <a:cs typeface="Times New Roman"/>
                        </a:rPr>
                        <a:t>E.val</a:t>
                      </a:r>
                      <a:r>
                        <a:rPr sz="1500" b="0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500" b="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spc="-35" dirty="0">
                          <a:latin typeface="Times New Roman"/>
                          <a:cs typeface="Times New Roman"/>
                        </a:rPr>
                        <a:t>T.val</a:t>
                      </a:r>
                      <a:endParaRPr sz="1500" b="0" dirty="0">
                        <a:latin typeface="Times New Roman"/>
                        <a:cs typeface="Times New Roman"/>
                      </a:endParaRPr>
                    </a:p>
                    <a:p>
                      <a:pPr marL="319405">
                        <a:lnSpc>
                          <a:spcPts val="2100"/>
                        </a:lnSpc>
                      </a:pPr>
                      <a:r>
                        <a:rPr sz="1500" b="0" i="1" spc="-40" dirty="0">
                          <a:latin typeface="Times New Roman"/>
                          <a:cs typeface="Times New Roman"/>
                        </a:rPr>
                        <a:t>T.val</a:t>
                      </a:r>
                      <a:r>
                        <a:rPr sz="1500" b="0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500" b="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500" b="0" i="0" spc="-7" baseline="-20833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500" b="0" i="1" spc="-5" dirty="0">
                          <a:latin typeface="Times New Roman"/>
                          <a:cs typeface="Times New Roman"/>
                        </a:rPr>
                        <a:t>.val </a:t>
                      </a:r>
                      <a:r>
                        <a:rPr sz="1500" b="0" spc="425" dirty="0">
                          <a:latin typeface="Microsoft YaHei UI"/>
                          <a:cs typeface="Microsoft YaHei UI"/>
                        </a:rPr>
                        <a:t>×</a:t>
                      </a:r>
                      <a:r>
                        <a:rPr sz="1500" b="0" i="1" spc="-50" dirty="0" err="1">
                          <a:latin typeface="Times New Roman"/>
                          <a:cs typeface="Times New Roman"/>
                        </a:rPr>
                        <a:t>F.val</a:t>
                      </a:r>
                      <a:endParaRPr sz="1500" b="0" dirty="0">
                        <a:latin typeface="Times New Roman"/>
                        <a:cs typeface="Times New Roman"/>
                      </a:endParaRPr>
                    </a:p>
                    <a:p>
                      <a:pPr marL="3194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b="0" i="1" spc="-40" dirty="0">
                          <a:latin typeface="Times New Roman"/>
                          <a:cs typeface="Times New Roman"/>
                        </a:rPr>
                        <a:t>T.val</a:t>
                      </a:r>
                      <a:r>
                        <a:rPr sz="1500" b="0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500" b="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spc="-50" dirty="0">
                          <a:latin typeface="Times New Roman"/>
                          <a:cs typeface="Times New Roman"/>
                        </a:rPr>
                        <a:t>F.val</a:t>
                      </a:r>
                      <a:endParaRPr sz="1500" b="0" dirty="0">
                        <a:latin typeface="Times New Roman"/>
                        <a:cs typeface="Times New Roman"/>
                      </a:endParaRPr>
                    </a:p>
                    <a:p>
                      <a:pPr marL="319405">
                        <a:lnSpc>
                          <a:spcPct val="100000"/>
                        </a:lnSpc>
                      </a:pPr>
                      <a:r>
                        <a:rPr sz="1500" b="0" i="1" spc="-50" dirty="0">
                          <a:latin typeface="Times New Roman"/>
                          <a:cs typeface="Times New Roman"/>
                        </a:rPr>
                        <a:t>F.val</a:t>
                      </a:r>
                      <a:r>
                        <a:rPr sz="1500" b="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5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i="1" spc="-5" dirty="0">
                          <a:latin typeface="Times New Roman"/>
                          <a:cs typeface="Times New Roman"/>
                        </a:rPr>
                        <a:t>E.val</a:t>
                      </a:r>
                      <a:endParaRPr sz="1500" b="0" dirty="0">
                        <a:latin typeface="Times New Roman"/>
                        <a:cs typeface="Times New Roman"/>
                      </a:endParaRPr>
                    </a:p>
                    <a:p>
                      <a:pPr marL="319405">
                        <a:lnSpc>
                          <a:spcPct val="100000"/>
                        </a:lnSpc>
                      </a:pPr>
                      <a:r>
                        <a:rPr sz="1500" b="0" i="1" spc="-50" dirty="0">
                          <a:latin typeface="Times New Roman"/>
                          <a:cs typeface="Times New Roman"/>
                        </a:rPr>
                        <a:t>F.val</a:t>
                      </a:r>
                      <a:r>
                        <a:rPr sz="1500" b="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5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digit</a:t>
                      </a:r>
                      <a:r>
                        <a:rPr sz="1500" b="0" i="1" spc="-5" dirty="0">
                          <a:latin typeface="Times New Roman"/>
                          <a:cs typeface="Times New Roman"/>
                        </a:rPr>
                        <a:t>.lexval</a:t>
                      </a:r>
                      <a:endParaRPr sz="15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226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3">
            <a:extLst>
              <a:ext uri="{FF2B5EF4-FFF2-40B4-BE49-F238E27FC236}">
                <a16:creationId xmlns:a16="http://schemas.microsoft.com/office/drawing/2014/main" id="{53653AE0-E564-9B55-4463-6425A410C4CE}"/>
              </a:ext>
            </a:extLst>
          </p:cNvPr>
          <p:cNvSpPr txBox="1"/>
          <p:nvPr/>
        </p:nvSpPr>
        <p:spPr>
          <a:xfrm>
            <a:off x="516757" y="3320321"/>
            <a:ext cx="8096301" cy="9053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/>
              <a:t>若在分析树上计算</a:t>
            </a:r>
            <a:r>
              <a:rPr lang="en-US" altLang="zh-CN" dirty="0"/>
              <a:t>SDD</a:t>
            </a:r>
            <a:r>
              <a:rPr lang="zh-CN" altLang="en-US" dirty="0"/>
              <a:t>，只需按照后序遍历的顺序计算属性值即可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267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5759" y="907007"/>
            <a:ext cx="8484669" cy="53943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dirty="0">
                <a:solidFill>
                  <a:schemeClr val="tx1"/>
                </a:solidFill>
              </a:rPr>
              <a:t>每个属性</a:t>
            </a:r>
          </a:p>
          <a:p>
            <a:pPr lvl="1"/>
            <a:r>
              <a:rPr dirty="0">
                <a:solidFill>
                  <a:schemeClr val="tx1"/>
                </a:solidFill>
              </a:rPr>
              <a:t>是综合属性，或</a:t>
            </a:r>
          </a:p>
          <a:p>
            <a:pPr lvl="1"/>
            <a:r>
              <a:rPr dirty="0" err="1">
                <a:solidFill>
                  <a:schemeClr val="tx1"/>
                </a:solidFill>
              </a:rPr>
              <a:t>是继承属性，且</a:t>
            </a:r>
            <a:r>
              <a:rPr lang="en-US" altLang="zh-CN" i="1" dirty="0" err="1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→</a:t>
            </a:r>
            <a:r>
              <a:rPr lang="en-US" altLang="zh-CN" i="1" dirty="0">
                <a:solidFill>
                  <a:schemeClr val="tx1"/>
                </a:solidFill>
              </a:rPr>
              <a:t>X</a:t>
            </a:r>
            <a:r>
              <a:rPr lang="en-US" altLang="zh-CN" baseline="-10000" dirty="0">
                <a:solidFill>
                  <a:schemeClr val="tx1"/>
                </a:solidFill>
              </a:rPr>
              <a:t>1 </a:t>
            </a:r>
            <a:r>
              <a:rPr lang="en-US" altLang="zh-CN" i="1" dirty="0">
                <a:solidFill>
                  <a:schemeClr val="tx1"/>
                </a:solidFill>
              </a:rPr>
              <a:t>X</a:t>
            </a:r>
            <a:r>
              <a:rPr lang="en-US" altLang="zh-CN" baseline="-10000" dirty="0">
                <a:solidFill>
                  <a:schemeClr val="tx1"/>
                </a:solidFill>
              </a:rPr>
              <a:t>2 </a:t>
            </a:r>
            <a:r>
              <a:rPr lang="en-US" altLang="zh-CN" dirty="0">
                <a:solidFill>
                  <a:schemeClr val="tx1"/>
                </a:solidFill>
              </a:rPr>
              <a:t>… </a:t>
            </a:r>
            <a:r>
              <a:rPr lang="en-US" altLang="zh-CN" i="1" dirty="0" err="1">
                <a:solidFill>
                  <a:schemeClr val="tx1"/>
                </a:solidFill>
              </a:rPr>
              <a:t>X</a:t>
            </a:r>
            <a:r>
              <a:rPr lang="en-US" altLang="zh-CN" i="1" baseline="-10000" dirty="0" err="1">
                <a:solidFill>
                  <a:schemeClr val="tx1"/>
                </a:solidFill>
              </a:rPr>
              <a:t>n</a:t>
            </a:r>
            <a:r>
              <a:rPr lang="en-US" altLang="zh-CN" i="1" baseline="-10000"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中计算</a:t>
            </a:r>
            <a:r>
              <a:rPr lang="en-US" altLang="zh-CN" i="1" dirty="0" err="1">
                <a:solidFill>
                  <a:schemeClr val="tx1"/>
                </a:solidFill>
              </a:rPr>
              <a:t>X</a:t>
            </a:r>
            <a:r>
              <a:rPr lang="en-US" altLang="zh-CN" i="1" baseline="-10000" dirty="0" err="1">
                <a:solidFill>
                  <a:schemeClr val="tx1"/>
                </a:solidFill>
              </a:rPr>
              <a:t>i</a:t>
            </a:r>
            <a:r>
              <a:rPr dirty="0" err="1">
                <a:solidFill>
                  <a:schemeClr val="tx1"/>
                </a:solidFill>
              </a:rPr>
              <a:t>.</a:t>
            </a:r>
            <a:r>
              <a:rPr i="1" dirty="0" err="1">
                <a:solidFill>
                  <a:schemeClr val="tx1"/>
                </a:solidFill>
              </a:rPr>
              <a:t>a</a:t>
            </a:r>
            <a:r>
              <a:rPr dirty="0" err="1">
                <a:solidFill>
                  <a:schemeClr val="tx1"/>
                </a:solidFill>
              </a:rPr>
              <a:t>的规则只用</a:t>
            </a:r>
            <a:r>
              <a:rPr lang="zh-CN" altLang="en-US" dirty="0">
                <a:solidFill>
                  <a:schemeClr val="tx1"/>
                </a:solidFill>
              </a:rPr>
              <a:t>到</a:t>
            </a:r>
            <a:endParaRPr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</a:pPr>
            <a:r>
              <a:rPr i="1" dirty="0">
                <a:solidFill>
                  <a:schemeClr val="tx1"/>
                </a:solidFill>
              </a:rPr>
              <a:t>A</a:t>
            </a:r>
            <a:r>
              <a:rPr dirty="0">
                <a:solidFill>
                  <a:schemeClr val="tx1"/>
                </a:solidFill>
              </a:rPr>
              <a:t>的继承属性，或</a:t>
            </a:r>
          </a:p>
          <a:p>
            <a:pPr lvl="2">
              <a:lnSpc>
                <a:spcPct val="100000"/>
              </a:lnSpc>
            </a:pPr>
            <a:r>
              <a:rPr lang="en-US" altLang="zh-CN" i="1" dirty="0">
                <a:solidFill>
                  <a:schemeClr val="tx1"/>
                </a:solidFill>
              </a:rPr>
              <a:t>X</a:t>
            </a:r>
            <a:r>
              <a:rPr lang="en-US" altLang="zh-CN" i="1" baseline="-10000" dirty="0">
                <a:solidFill>
                  <a:schemeClr val="tx1"/>
                </a:solidFill>
              </a:rPr>
              <a:t>i </a:t>
            </a:r>
            <a:r>
              <a:rPr dirty="0" err="1"/>
              <a:t>左</a:t>
            </a:r>
            <a:r>
              <a:rPr dirty="0" err="1">
                <a:solidFill>
                  <a:schemeClr val="tx1"/>
                </a:solidFill>
              </a:rPr>
              <a:t>边的文法符号</a:t>
            </a:r>
            <a:r>
              <a:rPr lang="en-US" altLang="zh-CN" i="1" dirty="0" err="1">
                <a:solidFill>
                  <a:schemeClr val="tx1"/>
                </a:solidFill>
              </a:rPr>
              <a:t>X</a:t>
            </a:r>
            <a:r>
              <a:rPr lang="en-US" altLang="zh-CN" i="1" baseline="-10000" dirty="0" err="1">
                <a:solidFill>
                  <a:schemeClr val="tx1"/>
                </a:solidFill>
              </a:rPr>
              <a:t>j</a:t>
            </a:r>
            <a:r>
              <a:rPr lang="en-US" altLang="zh-CN" i="1" baseline="-10000"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的继承属性或综合属性，或</a:t>
            </a:r>
            <a:endParaRPr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altLang="zh-CN" i="1" dirty="0">
                <a:solidFill>
                  <a:schemeClr val="tx1"/>
                </a:solidFill>
              </a:rPr>
              <a:t>X</a:t>
            </a:r>
            <a:r>
              <a:rPr lang="en-US" altLang="zh-CN" i="1" baseline="-10000" dirty="0">
                <a:solidFill>
                  <a:schemeClr val="tx1"/>
                </a:solidFill>
              </a:rPr>
              <a:t>i </a:t>
            </a:r>
            <a:r>
              <a:rPr lang="zh-CN" altLang="en-US" dirty="0">
                <a:solidFill>
                  <a:schemeClr val="tx1"/>
                </a:solidFill>
              </a:rPr>
              <a:t>自身</a:t>
            </a:r>
            <a:r>
              <a:rPr dirty="0" err="1">
                <a:solidFill>
                  <a:schemeClr val="tx1"/>
                </a:solidFill>
              </a:rPr>
              <a:t>的继承或综合属性</a:t>
            </a:r>
            <a:r>
              <a:rPr dirty="0">
                <a:solidFill>
                  <a:schemeClr val="tx1"/>
                </a:solidFill>
              </a:rPr>
              <a:t> (</a:t>
            </a:r>
            <a:r>
              <a:rPr dirty="0" err="1">
                <a:solidFill>
                  <a:schemeClr val="tx1"/>
                </a:solidFill>
              </a:rPr>
              <a:t>这些属性间的依赖关系不</a:t>
            </a:r>
            <a:r>
              <a:rPr lang="zh-CN" altLang="en-US" dirty="0">
                <a:solidFill>
                  <a:schemeClr val="tx1"/>
                </a:solidFill>
              </a:rPr>
              <a:t>会</a:t>
            </a:r>
            <a:r>
              <a:rPr dirty="0" err="1">
                <a:solidFill>
                  <a:schemeClr val="tx1"/>
                </a:solidFill>
              </a:rPr>
              <a:t>形成环</a:t>
            </a:r>
            <a:r>
              <a:rPr dirty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dirty="0" err="1">
                <a:solidFill>
                  <a:schemeClr val="tx1"/>
                </a:solidFill>
              </a:rPr>
              <a:t>特点</a:t>
            </a:r>
            <a:endParaRPr dirty="0">
              <a:solidFill>
                <a:schemeClr val="tx1"/>
              </a:solidFill>
            </a:endParaRPr>
          </a:p>
          <a:p>
            <a:pPr lvl="1"/>
            <a:r>
              <a:rPr dirty="0">
                <a:solidFill>
                  <a:schemeClr val="tx1"/>
                </a:solidFill>
              </a:rPr>
              <a:t>依赖图中的边</a:t>
            </a:r>
          </a:p>
          <a:p>
            <a:pPr lvl="2">
              <a:lnSpc>
                <a:spcPct val="100000"/>
              </a:lnSpc>
            </a:pPr>
            <a:r>
              <a:rPr dirty="0">
                <a:solidFill>
                  <a:schemeClr val="tx1"/>
                </a:solidFill>
              </a:rPr>
              <a:t>综合属性从下到上</a:t>
            </a:r>
          </a:p>
          <a:p>
            <a:pPr lvl="2">
              <a:lnSpc>
                <a:spcPct val="100000"/>
              </a:lnSpc>
            </a:pPr>
            <a:r>
              <a:rPr dirty="0">
                <a:solidFill>
                  <a:schemeClr val="tx1"/>
                </a:solidFill>
              </a:rPr>
              <a:t>继承属性从上到下，或从左到右</a:t>
            </a:r>
          </a:p>
          <a:p>
            <a:pPr lvl="1"/>
            <a:r>
              <a:rPr dirty="0">
                <a:solidFill>
                  <a:schemeClr val="tx1"/>
                </a:solidFill>
              </a:rPr>
              <a:t>计算一个属性值时，它所依赖的属性值都已计算完毕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DAB6D9A-409D-8D26-C671-ECD6A6588401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352304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kern="0" spc="-5" dirty="0">
                <a:solidFill>
                  <a:schemeClr val="bg1"/>
                </a:solidFill>
              </a:rPr>
              <a:t>L</a:t>
            </a:r>
            <a:r>
              <a:rPr lang="zh-CN" altLang="en-US" kern="0" spc="-5" dirty="0">
                <a:solidFill>
                  <a:schemeClr val="bg1"/>
                </a:solidFill>
              </a:rPr>
              <a:t>属性</a:t>
            </a:r>
            <a:r>
              <a:rPr lang="en-US" altLang="zh-CN" kern="0" spc="-5" dirty="0">
                <a:solidFill>
                  <a:schemeClr val="bg1"/>
                </a:solidFill>
              </a:rPr>
              <a:t>SDD</a:t>
            </a:r>
            <a:endParaRPr lang="zh-CN" altLang="en-US" kern="0" spc="-5" dirty="0">
              <a:solidFill>
                <a:schemeClr val="bg1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826F078-E12E-1E66-EF15-0CA6BD0E4FAD}"/>
              </a:ext>
            </a:extLst>
          </p:cNvPr>
          <p:cNvGrpSpPr/>
          <p:nvPr/>
        </p:nvGrpSpPr>
        <p:grpSpPr>
          <a:xfrm>
            <a:off x="4572000" y="1144881"/>
            <a:ext cx="3891087" cy="387154"/>
            <a:chOff x="2350192" y="6236646"/>
            <a:chExt cx="3891087" cy="387154"/>
          </a:xfrm>
        </p:grpSpPr>
        <p:grpSp>
          <p:nvGrpSpPr>
            <p:cNvPr id="14" name="object 5">
              <a:extLst>
                <a:ext uri="{FF2B5EF4-FFF2-40B4-BE49-F238E27FC236}">
                  <a16:creationId xmlns:a16="http://schemas.microsoft.com/office/drawing/2014/main" id="{449D539E-B35F-A8F9-9421-6A1595ECA9FE}"/>
                </a:ext>
              </a:extLst>
            </p:cNvPr>
            <p:cNvGrpSpPr/>
            <p:nvPr/>
          </p:nvGrpSpPr>
          <p:grpSpPr>
            <a:xfrm>
              <a:off x="2350192" y="6236646"/>
              <a:ext cx="3891087" cy="387154"/>
              <a:chOff x="2748419" y="5643371"/>
              <a:chExt cx="4550410" cy="452755"/>
            </a:xfrm>
          </p:grpSpPr>
          <p:sp>
            <p:nvSpPr>
              <p:cNvPr id="16" name="object 6">
                <a:extLst>
                  <a:ext uri="{FF2B5EF4-FFF2-40B4-BE49-F238E27FC236}">
                    <a16:creationId xmlns:a16="http://schemas.microsoft.com/office/drawing/2014/main" id="{AEA81162-9D59-5AE7-2B88-E37C7A8E752C}"/>
                  </a:ext>
                </a:extLst>
              </p:cNvPr>
              <p:cNvSpPr/>
              <p:nvPr/>
            </p:nvSpPr>
            <p:spPr>
              <a:xfrm>
                <a:off x="2754515" y="5650229"/>
                <a:ext cx="4537710" cy="440055"/>
              </a:xfrm>
              <a:custGeom>
                <a:avLst/>
                <a:gdLst/>
                <a:ahLst/>
                <a:cxnLst/>
                <a:rect l="l" t="t" r="r" b="b"/>
                <a:pathLst>
                  <a:path w="4537709" h="440054">
                    <a:moveTo>
                      <a:pt x="4537710" y="439674"/>
                    </a:moveTo>
                    <a:lnTo>
                      <a:pt x="4537710" y="0"/>
                    </a:lnTo>
                    <a:lnTo>
                      <a:pt x="0" y="0"/>
                    </a:lnTo>
                    <a:lnTo>
                      <a:pt x="0" y="439674"/>
                    </a:lnTo>
                    <a:lnTo>
                      <a:pt x="4537710" y="439674"/>
                    </a:lnTo>
                    <a:close/>
                  </a:path>
                </a:pathLst>
              </a:custGeom>
              <a:solidFill>
                <a:srgbClr val="F9D98C"/>
              </a:solidFill>
            </p:spPr>
            <p:txBody>
              <a:bodyPr wrap="square" lIns="0" tIns="0" rIns="0" bIns="0" rtlCol="0"/>
              <a:lstStyle/>
              <a:p>
                <a:endParaRPr sz="1539"/>
              </a:p>
            </p:txBody>
          </p:sp>
          <p:sp>
            <p:nvSpPr>
              <p:cNvPr id="17" name="object 7">
                <a:extLst>
                  <a:ext uri="{FF2B5EF4-FFF2-40B4-BE49-F238E27FC236}">
                    <a16:creationId xmlns:a16="http://schemas.microsoft.com/office/drawing/2014/main" id="{D20FB0CB-EB2C-EBB4-24E1-1710B9A12498}"/>
                  </a:ext>
                </a:extLst>
              </p:cNvPr>
              <p:cNvSpPr/>
              <p:nvPr/>
            </p:nvSpPr>
            <p:spPr>
              <a:xfrm>
                <a:off x="2748419" y="5643371"/>
                <a:ext cx="4550410" cy="452755"/>
              </a:xfrm>
              <a:custGeom>
                <a:avLst/>
                <a:gdLst/>
                <a:ahLst/>
                <a:cxnLst/>
                <a:rect l="l" t="t" r="r" b="b"/>
                <a:pathLst>
                  <a:path w="4550409" h="452754">
                    <a:moveTo>
                      <a:pt x="4549902" y="452627"/>
                    </a:moveTo>
                    <a:lnTo>
                      <a:pt x="4549902" y="0"/>
                    </a:lnTo>
                    <a:lnTo>
                      <a:pt x="0" y="0"/>
                    </a:lnTo>
                    <a:lnTo>
                      <a:pt x="0" y="452628"/>
                    </a:lnTo>
                    <a:lnTo>
                      <a:pt x="6095" y="452628"/>
                    </a:lnTo>
                    <a:lnTo>
                      <a:pt x="6095" y="12954"/>
                    </a:lnTo>
                    <a:lnTo>
                      <a:pt x="12954" y="6858"/>
                    </a:lnTo>
                    <a:lnTo>
                      <a:pt x="12954" y="12954"/>
                    </a:lnTo>
                    <a:lnTo>
                      <a:pt x="4536947" y="12953"/>
                    </a:lnTo>
                    <a:lnTo>
                      <a:pt x="4536947" y="6857"/>
                    </a:lnTo>
                    <a:lnTo>
                      <a:pt x="4543793" y="12953"/>
                    </a:lnTo>
                    <a:lnTo>
                      <a:pt x="4543793" y="452627"/>
                    </a:lnTo>
                    <a:lnTo>
                      <a:pt x="4549902" y="452627"/>
                    </a:lnTo>
                    <a:close/>
                  </a:path>
                  <a:path w="4550409" h="452754">
                    <a:moveTo>
                      <a:pt x="12954" y="12954"/>
                    </a:moveTo>
                    <a:lnTo>
                      <a:pt x="12954" y="6858"/>
                    </a:lnTo>
                    <a:lnTo>
                      <a:pt x="6095" y="12954"/>
                    </a:lnTo>
                    <a:lnTo>
                      <a:pt x="12954" y="12954"/>
                    </a:lnTo>
                    <a:close/>
                  </a:path>
                  <a:path w="4550409" h="452754">
                    <a:moveTo>
                      <a:pt x="12954" y="439674"/>
                    </a:moveTo>
                    <a:lnTo>
                      <a:pt x="12954" y="12954"/>
                    </a:lnTo>
                    <a:lnTo>
                      <a:pt x="6095" y="12954"/>
                    </a:lnTo>
                    <a:lnTo>
                      <a:pt x="6095" y="439674"/>
                    </a:lnTo>
                    <a:lnTo>
                      <a:pt x="12954" y="439674"/>
                    </a:lnTo>
                    <a:close/>
                  </a:path>
                  <a:path w="4550409" h="452754">
                    <a:moveTo>
                      <a:pt x="4543793" y="439674"/>
                    </a:moveTo>
                    <a:lnTo>
                      <a:pt x="6095" y="439674"/>
                    </a:lnTo>
                    <a:lnTo>
                      <a:pt x="12954" y="446532"/>
                    </a:lnTo>
                    <a:lnTo>
                      <a:pt x="12954" y="452628"/>
                    </a:lnTo>
                    <a:lnTo>
                      <a:pt x="4536947" y="452627"/>
                    </a:lnTo>
                    <a:lnTo>
                      <a:pt x="4536947" y="446531"/>
                    </a:lnTo>
                    <a:lnTo>
                      <a:pt x="4543793" y="439674"/>
                    </a:lnTo>
                    <a:close/>
                  </a:path>
                  <a:path w="4550409" h="452754">
                    <a:moveTo>
                      <a:pt x="12954" y="452628"/>
                    </a:moveTo>
                    <a:lnTo>
                      <a:pt x="12954" y="446532"/>
                    </a:lnTo>
                    <a:lnTo>
                      <a:pt x="6095" y="439674"/>
                    </a:lnTo>
                    <a:lnTo>
                      <a:pt x="6095" y="452628"/>
                    </a:lnTo>
                    <a:lnTo>
                      <a:pt x="12954" y="452628"/>
                    </a:lnTo>
                    <a:close/>
                  </a:path>
                  <a:path w="4550409" h="452754">
                    <a:moveTo>
                      <a:pt x="4543793" y="12953"/>
                    </a:moveTo>
                    <a:lnTo>
                      <a:pt x="4536947" y="6857"/>
                    </a:lnTo>
                    <a:lnTo>
                      <a:pt x="4536947" y="12953"/>
                    </a:lnTo>
                    <a:lnTo>
                      <a:pt x="4543793" y="12953"/>
                    </a:lnTo>
                    <a:close/>
                  </a:path>
                  <a:path w="4550409" h="452754">
                    <a:moveTo>
                      <a:pt x="4543793" y="439674"/>
                    </a:moveTo>
                    <a:lnTo>
                      <a:pt x="4543793" y="12953"/>
                    </a:lnTo>
                    <a:lnTo>
                      <a:pt x="4536947" y="12953"/>
                    </a:lnTo>
                    <a:lnTo>
                      <a:pt x="4536947" y="439674"/>
                    </a:lnTo>
                    <a:lnTo>
                      <a:pt x="4543793" y="439674"/>
                    </a:lnTo>
                    <a:close/>
                  </a:path>
                  <a:path w="4550409" h="452754">
                    <a:moveTo>
                      <a:pt x="4543793" y="452627"/>
                    </a:moveTo>
                    <a:lnTo>
                      <a:pt x="4543793" y="439674"/>
                    </a:lnTo>
                    <a:lnTo>
                      <a:pt x="4536947" y="446531"/>
                    </a:lnTo>
                    <a:lnTo>
                      <a:pt x="4536947" y="452627"/>
                    </a:lnTo>
                    <a:lnTo>
                      <a:pt x="4543793" y="45262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39"/>
              </a:p>
            </p:txBody>
          </p:sp>
        </p:grpSp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24880F5B-76F5-914B-D2E1-3EDAC5C9C45C}"/>
                </a:ext>
              </a:extLst>
            </p:cNvPr>
            <p:cNvSpPr txBox="1"/>
            <p:nvPr/>
          </p:nvSpPr>
          <p:spPr>
            <a:xfrm>
              <a:off x="2355405" y="6242511"/>
              <a:ext cx="3880227" cy="338821"/>
            </a:xfrm>
            <a:prstGeom prst="rect">
              <a:avLst/>
            </a:prstGeom>
          </p:spPr>
          <p:txBody>
            <a:bodyPr vert="horz" wrap="square" lIns="0" tIns="22806" rIns="0" bIns="0" rtlCol="0">
              <a:spAutoFit/>
            </a:bodyPr>
            <a:lstStyle/>
            <a:p>
              <a:pPr marL="130860">
                <a:spcBef>
                  <a:spcPts val="180"/>
                </a:spcBef>
              </a:pPr>
              <a:r>
                <a:rPr sz="2052" b="1" spc="4" dirty="0" err="1">
                  <a:latin typeface="Microsoft YaHei UI"/>
                  <a:cs typeface="Microsoft YaHei UI"/>
                </a:rPr>
                <a:t>每个</a:t>
              </a:r>
              <a:r>
                <a:rPr sz="2052" b="1" i="1" spc="-4" dirty="0" err="1">
                  <a:latin typeface="Times New Roman"/>
                  <a:cs typeface="Times New Roman"/>
                </a:rPr>
                <a:t>S</a:t>
              </a:r>
              <a:r>
                <a:rPr sz="2052" b="1" spc="9" dirty="0" err="1">
                  <a:latin typeface="Microsoft YaHei UI"/>
                  <a:cs typeface="Microsoft YaHei UI"/>
                </a:rPr>
                <a:t>属性定义都</a:t>
              </a:r>
              <a:r>
                <a:rPr sz="2052" b="1" spc="4" dirty="0" err="1">
                  <a:latin typeface="Microsoft YaHei UI"/>
                  <a:cs typeface="Microsoft YaHei UI"/>
                </a:rPr>
                <a:t>是</a:t>
              </a:r>
              <a:r>
                <a:rPr sz="2052" b="1" i="1" spc="-4" dirty="0" err="1">
                  <a:latin typeface="Times New Roman"/>
                  <a:cs typeface="Times New Roman"/>
                </a:rPr>
                <a:t>L</a:t>
              </a:r>
              <a:r>
                <a:rPr sz="2052" b="1" spc="9" dirty="0" err="1">
                  <a:latin typeface="Microsoft YaHei UI"/>
                  <a:cs typeface="Microsoft YaHei UI"/>
                </a:rPr>
                <a:t>属性定义</a:t>
              </a:r>
              <a:endParaRPr sz="2052" dirty="0">
                <a:latin typeface="Microsoft YaHei UI"/>
                <a:cs typeface="Microsoft YaHei U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453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DAB6D9A-409D-8D26-C671-ECD6A6588401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352304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kern="0" spc="-5" dirty="0">
                <a:solidFill>
                  <a:schemeClr val="bg1"/>
                </a:solidFill>
              </a:rPr>
              <a:t>L</a:t>
            </a:r>
            <a:r>
              <a:rPr lang="zh-CN" altLang="en-US" kern="0" spc="-5" dirty="0">
                <a:solidFill>
                  <a:schemeClr val="bg1"/>
                </a:solidFill>
              </a:rPr>
              <a:t>属性</a:t>
            </a:r>
            <a:r>
              <a:rPr lang="en-US" altLang="zh-CN" kern="0" spc="-5" dirty="0">
                <a:solidFill>
                  <a:schemeClr val="bg1"/>
                </a:solidFill>
              </a:rPr>
              <a:t>SDD</a:t>
            </a:r>
            <a:endParaRPr lang="zh-CN" altLang="en-US" kern="0" spc="-5" dirty="0">
              <a:solidFill>
                <a:schemeClr val="bg1"/>
              </a:solidFill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F7DE5E74-A763-BD81-987F-FFFE5F4A7677}"/>
              </a:ext>
            </a:extLst>
          </p:cNvPr>
          <p:cNvSpPr txBox="1"/>
          <p:nvPr/>
        </p:nvSpPr>
        <p:spPr>
          <a:xfrm>
            <a:off x="469840" y="984005"/>
            <a:ext cx="8071993" cy="4436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/>
              <a:t>例子</a:t>
            </a:r>
            <a:endParaRPr dirty="0"/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9C16ADDA-2A27-78DA-64C8-C92B192D8610}"/>
              </a:ext>
            </a:extLst>
          </p:cNvPr>
          <p:cNvGrpSpPr/>
          <p:nvPr/>
        </p:nvGrpSpPr>
        <p:grpSpPr>
          <a:xfrm>
            <a:off x="1796339" y="2118323"/>
            <a:ext cx="5552645" cy="2937591"/>
            <a:chOff x="2100719" y="2248661"/>
            <a:chExt cx="6493510" cy="3435350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247363FC-6265-334B-8519-85F340B28B3F}"/>
                </a:ext>
              </a:extLst>
            </p:cNvPr>
            <p:cNvSpPr/>
            <p:nvPr/>
          </p:nvSpPr>
          <p:spPr>
            <a:xfrm>
              <a:off x="2106815" y="2254757"/>
              <a:ext cx="6480810" cy="3423285"/>
            </a:xfrm>
            <a:custGeom>
              <a:avLst/>
              <a:gdLst/>
              <a:ahLst/>
              <a:cxnLst/>
              <a:rect l="l" t="t" r="r" b="b"/>
              <a:pathLst>
                <a:path w="6480809" h="3423285">
                  <a:moveTo>
                    <a:pt x="6480810" y="3422903"/>
                  </a:moveTo>
                  <a:lnTo>
                    <a:pt x="6480810" y="0"/>
                  </a:lnTo>
                  <a:lnTo>
                    <a:pt x="0" y="0"/>
                  </a:lnTo>
                  <a:lnTo>
                    <a:pt x="0" y="3422904"/>
                  </a:lnTo>
                  <a:lnTo>
                    <a:pt x="6480810" y="3422903"/>
                  </a:lnTo>
                  <a:close/>
                </a:path>
              </a:pathLst>
            </a:custGeom>
            <a:solidFill>
              <a:srgbClr val="F9D98C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1E6E97D1-8F69-9115-4108-CC7F1922EC53}"/>
                </a:ext>
              </a:extLst>
            </p:cNvPr>
            <p:cNvSpPr/>
            <p:nvPr/>
          </p:nvSpPr>
          <p:spPr>
            <a:xfrm>
              <a:off x="2100719" y="2248661"/>
              <a:ext cx="6493510" cy="3435350"/>
            </a:xfrm>
            <a:custGeom>
              <a:avLst/>
              <a:gdLst/>
              <a:ahLst/>
              <a:cxnLst/>
              <a:rect l="l" t="t" r="r" b="b"/>
              <a:pathLst>
                <a:path w="6493509" h="3435350">
                  <a:moveTo>
                    <a:pt x="6493002" y="3435096"/>
                  </a:moveTo>
                  <a:lnTo>
                    <a:pt x="6493002" y="0"/>
                  </a:lnTo>
                  <a:lnTo>
                    <a:pt x="0" y="0"/>
                  </a:lnTo>
                  <a:lnTo>
                    <a:pt x="0" y="3435096"/>
                  </a:lnTo>
                  <a:lnTo>
                    <a:pt x="6096" y="3435096"/>
                  </a:lnTo>
                  <a:lnTo>
                    <a:pt x="6095" y="12192"/>
                  </a:lnTo>
                  <a:lnTo>
                    <a:pt x="12191" y="6096"/>
                  </a:lnTo>
                  <a:lnTo>
                    <a:pt x="12191" y="12192"/>
                  </a:lnTo>
                  <a:lnTo>
                    <a:pt x="6480810" y="12192"/>
                  </a:lnTo>
                  <a:lnTo>
                    <a:pt x="6480810" y="6096"/>
                  </a:lnTo>
                  <a:lnTo>
                    <a:pt x="6486893" y="12192"/>
                  </a:lnTo>
                  <a:lnTo>
                    <a:pt x="6486893" y="3435096"/>
                  </a:lnTo>
                  <a:lnTo>
                    <a:pt x="6493002" y="3435096"/>
                  </a:lnTo>
                  <a:close/>
                </a:path>
                <a:path w="6493509" h="3435350">
                  <a:moveTo>
                    <a:pt x="12191" y="12192"/>
                  </a:moveTo>
                  <a:lnTo>
                    <a:pt x="12191" y="6096"/>
                  </a:lnTo>
                  <a:lnTo>
                    <a:pt x="6095" y="12192"/>
                  </a:lnTo>
                  <a:lnTo>
                    <a:pt x="12191" y="12192"/>
                  </a:lnTo>
                  <a:close/>
                </a:path>
                <a:path w="6493509" h="3435350">
                  <a:moveTo>
                    <a:pt x="12192" y="3422904"/>
                  </a:moveTo>
                  <a:lnTo>
                    <a:pt x="12191" y="12192"/>
                  </a:lnTo>
                  <a:lnTo>
                    <a:pt x="6095" y="12192"/>
                  </a:lnTo>
                  <a:lnTo>
                    <a:pt x="6096" y="3422904"/>
                  </a:lnTo>
                  <a:lnTo>
                    <a:pt x="12192" y="3422904"/>
                  </a:lnTo>
                  <a:close/>
                </a:path>
                <a:path w="6493509" h="3435350">
                  <a:moveTo>
                    <a:pt x="6486893" y="3422904"/>
                  </a:moveTo>
                  <a:lnTo>
                    <a:pt x="6096" y="3422904"/>
                  </a:lnTo>
                  <a:lnTo>
                    <a:pt x="12192" y="3429000"/>
                  </a:lnTo>
                  <a:lnTo>
                    <a:pt x="12191" y="3435096"/>
                  </a:lnTo>
                  <a:lnTo>
                    <a:pt x="6480810" y="3435096"/>
                  </a:lnTo>
                  <a:lnTo>
                    <a:pt x="6480810" y="3429000"/>
                  </a:lnTo>
                  <a:lnTo>
                    <a:pt x="6486893" y="3422904"/>
                  </a:lnTo>
                  <a:close/>
                </a:path>
                <a:path w="6493509" h="3435350">
                  <a:moveTo>
                    <a:pt x="12191" y="3435096"/>
                  </a:moveTo>
                  <a:lnTo>
                    <a:pt x="12192" y="3429000"/>
                  </a:lnTo>
                  <a:lnTo>
                    <a:pt x="6096" y="3422904"/>
                  </a:lnTo>
                  <a:lnTo>
                    <a:pt x="6096" y="3435096"/>
                  </a:lnTo>
                  <a:lnTo>
                    <a:pt x="12191" y="3435096"/>
                  </a:lnTo>
                  <a:close/>
                </a:path>
                <a:path w="6493509" h="3435350">
                  <a:moveTo>
                    <a:pt x="6486893" y="12192"/>
                  </a:moveTo>
                  <a:lnTo>
                    <a:pt x="6480810" y="6096"/>
                  </a:lnTo>
                  <a:lnTo>
                    <a:pt x="6480810" y="12192"/>
                  </a:lnTo>
                  <a:lnTo>
                    <a:pt x="6486893" y="12192"/>
                  </a:lnTo>
                  <a:close/>
                </a:path>
                <a:path w="6493509" h="3435350">
                  <a:moveTo>
                    <a:pt x="6486893" y="3422904"/>
                  </a:moveTo>
                  <a:lnTo>
                    <a:pt x="6486893" y="12192"/>
                  </a:lnTo>
                  <a:lnTo>
                    <a:pt x="6480810" y="12192"/>
                  </a:lnTo>
                  <a:lnTo>
                    <a:pt x="6480810" y="3422904"/>
                  </a:lnTo>
                  <a:lnTo>
                    <a:pt x="6486893" y="3422904"/>
                  </a:lnTo>
                  <a:close/>
                </a:path>
                <a:path w="6493509" h="3435350">
                  <a:moveTo>
                    <a:pt x="6486893" y="3435096"/>
                  </a:moveTo>
                  <a:lnTo>
                    <a:pt x="6486893" y="3422904"/>
                  </a:lnTo>
                  <a:lnTo>
                    <a:pt x="6480810" y="3429000"/>
                  </a:lnTo>
                  <a:lnTo>
                    <a:pt x="6480810" y="3435096"/>
                  </a:lnTo>
                  <a:lnTo>
                    <a:pt x="6486893" y="3435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9" name="object 6">
            <a:extLst>
              <a:ext uri="{FF2B5EF4-FFF2-40B4-BE49-F238E27FC236}">
                <a16:creationId xmlns:a16="http://schemas.microsoft.com/office/drawing/2014/main" id="{B8971CE4-A497-BDC6-11C3-7DE9DA9F0053}"/>
              </a:ext>
            </a:extLst>
          </p:cNvPr>
          <p:cNvSpPr txBox="1"/>
          <p:nvPr/>
        </p:nvSpPr>
        <p:spPr>
          <a:xfrm>
            <a:off x="2240073" y="2123536"/>
            <a:ext cx="1828800" cy="307777"/>
          </a:xfrm>
          <a:prstGeom prst="rect">
            <a:avLst/>
          </a:prstGeom>
          <a:solidFill>
            <a:srgbClr val="F9D98C"/>
          </a:solidFill>
        </p:spPr>
        <p:txBody>
          <a:bodyPr vert="horz" wrap="square" lIns="0" tIns="0" rIns="0" bIns="0" rtlCol="0">
            <a:spAutoFit/>
          </a:bodyPr>
          <a:lstStyle/>
          <a:p>
            <a:pPr marL="264978">
              <a:lnSpc>
                <a:spcPts val="2381"/>
              </a:lnSpc>
            </a:pPr>
            <a:r>
              <a:rPr sz="2052" spc="4" dirty="0">
                <a:latin typeface="Microsoft YaHei UI"/>
                <a:cs typeface="Microsoft YaHei UI"/>
              </a:rPr>
              <a:t>产生式</a:t>
            </a:r>
            <a:endParaRPr sz="2052" dirty="0">
              <a:latin typeface="Microsoft YaHei UI"/>
              <a:cs typeface="Microsoft YaHei UI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BF10849B-5FB5-8902-DCDA-BF90C0015389}"/>
              </a:ext>
            </a:extLst>
          </p:cNvPr>
          <p:cNvSpPr txBox="1"/>
          <p:nvPr/>
        </p:nvSpPr>
        <p:spPr>
          <a:xfrm>
            <a:off x="4085380" y="2108766"/>
            <a:ext cx="3257957" cy="326758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390409">
              <a:spcBef>
                <a:spcPts val="86"/>
              </a:spcBef>
            </a:pPr>
            <a:r>
              <a:rPr sz="2052" spc="4" dirty="0">
                <a:latin typeface="Microsoft YaHei UI"/>
                <a:cs typeface="Microsoft YaHei UI"/>
              </a:rPr>
              <a:t>语义规则</a:t>
            </a:r>
            <a:endParaRPr sz="2052" dirty="0">
              <a:latin typeface="Microsoft YaHei UI"/>
              <a:cs typeface="Microsoft YaHei UI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A3921503-1A46-8349-46BC-622DD8708589}"/>
              </a:ext>
            </a:extLst>
          </p:cNvPr>
          <p:cNvSpPr txBox="1"/>
          <p:nvPr/>
        </p:nvSpPr>
        <p:spPr>
          <a:xfrm>
            <a:off x="1858887" y="2520573"/>
            <a:ext cx="1459022" cy="326758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>
              <a:spcBef>
                <a:spcPts val="86"/>
              </a:spcBef>
              <a:tabLst>
                <a:tab pos="434391" algn="l"/>
              </a:tabLst>
            </a:pPr>
            <a:r>
              <a:rPr sz="2052" spc="-4" dirty="0">
                <a:latin typeface="Times New Roman"/>
                <a:cs typeface="Times New Roman"/>
              </a:rPr>
              <a:t>(1)	</a:t>
            </a:r>
            <a:r>
              <a:rPr sz="2052" i="1" dirty="0">
                <a:latin typeface="Times New Roman"/>
                <a:cs typeface="Times New Roman"/>
              </a:rPr>
              <a:t>T</a:t>
            </a:r>
            <a:r>
              <a:rPr sz="2052" i="1" spc="-38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Symbol"/>
                <a:cs typeface="Symbol"/>
              </a:rPr>
              <a:t></a:t>
            </a:r>
            <a:r>
              <a:rPr sz="2052" spc="-21" dirty="0">
                <a:latin typeface="Times New Roman"/>
                <a:cs typeface="Times New Roman"/>
              </a:rPr>
              <a:t> </a:t>
            </a:r>
            <a:r>
              <a:rPr sz="2052" i="1" dirty="0">
                <a:latin typeface="Times New Roman"/>
                <a:cs typeface="Times New Roman"/>
              </a:rPr>
              <a:t>F</a:t>
            </a:r>
            <a:r>
              <a:rPr sz="2052" i="1" spc="-60" dirty="0">
                <a:latin typeface="Times New Roman"/>
                <a:cs typeface="Times New Roman"/>
              </a:rPr>
              <a:t> </a:t>
            </a:r>
            <a:r>
              <a:rPr sz="2052" i="1" spc="-4" dirty="0">
                <a:latin typeface="Times New Roman"/>
                <a:cs typeface="Times New Roman"/>
              </a:rPr>
              <a:t>T′</a:t>
            </a:r>
            <a:endParaRPr sz="2052" dirty="0">
              <a:latin typeface="Times New Roman"/>
              <a:cs typeface="Times New Roman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72FB9DE2-BF14-E0EF-0BFF-C8792A09ACE2}"/>
              </a:ext>
            </a:extLst>
          </p:cNvPr>
          <p:cNvSpPr txBox="1"/>
          <p:nvPr/>
        </p:nvSpPr>
        <p:spPr>
          <a:xfrm>
            <a:off x="1837168" y="3378718"/>
            <a:ext cx="1869524" cy="326758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21720">
              <a:spcBef>
                <a:spcPts val="86"/>
              </a:spcBef>
              <a:tabLst>
                <a:tab pos="456110" algn="l"/>
              </a:tabLst>
            </a:pPr>
            <a:r>
              <a:rPr sz="2052" spc="-4" dirty="0">
                <a:latin typeface="Times New Roman"/>
                <a:cs typeface="Times New Roman"/>
              </a:rPr>
              <a:t>(2)	</a:t>
            </a:r>
            <a:r>
              <a:rPr sz="2052" i="1" spc="-4" dirty="0">
                <a:latin typeface="Times New Roman"/>
                <a:cs typeface="Times New Roman"/>
              </a:rPr>
              <a:t>T′</a:t>
            </a:r>
            <a:r>
              <a:rPr sz="2052" i="1" spc="-21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Symbol"/>
                <a:cs typeface="Symbol"/>
              </a:rPr>
              <a:t></a:t>
            </a:r>
            <a:r>
              <a:rPr sz="2052" spc="-13" dirty="0">
                <a:latin typeface="Times New Roman"/>
                <a:cs typeface="Times New Roman"/>
              </a:rPr>
              <a:t> </a:t>
            </a:r>
            <a:r>
              <a:rPr sz="2052" b="1" dirty="0">
                <a:solidFill>
                  <a:srgbClr val="7030A0"/>
                </a:solidFill>
                <a:latin typeface="Times New Roman"/>
                <a:cs typeface="Times New Roman"/>
              </a:rPr>
              <a:t>*</a:t>
            </a:r>
            <a:r>
              <a:rPr sz="2052" spc="-13" dirty="0">
                <a:latin typeface="Times New Roman"/>
                <a:cs typeface="Times New Roman"/>
              </a:rPr>
              <a:t> </a:t>
            </a:r>
            <a:r>
              <a:rPr sz="2052" i="1" dirty="0">
                <a:latin typeface="Times New Roman"/>
                <a:cs typeface="Times New Roman"/>
              </a:rPr>
              <a:t>F</a:t>
            </a:r>
            <a:r>
              <a:rPr sz="2052" i="1" spc="-60" dirty="0">
                <a:latin typeface="Times New Roman"/>
                <a:cs typeface="Times New Roman"/>
              </a:rPr>
              <a:t> </a:t>
            </a:r>
            <a:r>
              <a:rPr sz="2052" i="1" spc="-4" dirty="0">
                <a:latin typeface="Times New Roman"/>
                <a:cs typeface="Times New Roman"/>
              </a:rPr>
              <a:t>T</a:t>
            </a:r>
            <a:r>
              <a:rPr sz="2052" spc="-6" baseline="-20833" dirty="0">
                <a:latin typeface="Times New Roman"/>
                <a:cs typeface="Times New Roman"/>
              </a:rPr>
              <a:t>1</a:t>
            </a:r>
            <a:r>
              <a:rPr sz="2052" i="1" spc="-4" dirty="0">
                <a:latin typeface="Times New Roman"/>
                <a:cs typeface="Times New Roman"/>
              </a:rPr>
              <a:t>′</a:t>
            </a:r>
            <a:endParaRPr sz="2052" dirty="0">
              <a:latin typeface="Times New Roman"/>
              <a:cs typeface="Times New Roman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FF6BF039-25C5-8088-9992-BAE4BE648CF8}"/>
              </a:ext>
            </a:extLst>
          </p:cNvPr>
          <p:cNvSpPr txBox="1"/>
          <p:nvPr/>
        </p:nvSpPr>
        <p:spPr>
          <a:xfrm>
            <a:off x="1858887" y="4117624"/>
            <a:ext cx="1513321" cy="873655"/>
          </a:xfrm>
          <a:prstGeom prst="rect">
            <a:avLst/>
          </a:prstGeom>
        </p:spPr>
        <p:txBody>
          <a:bodyPr vert="horz" wrap="square" lIns="0" tIns="125431" rIns="0" bIns="0" rtlCol="0">
            <a:spAutoFit/>
          </a:bodyPr>
          <a:lstStyle/>
          <a:p>
            <a:pPr>
              <a:spcBef>
                <a:spcPts val="988"/>
              </a:spcBef>
              <a:tabLst>
                <a:tab pos="434391" algn="l"/>
                <a:tab pos="434933" algn="l"/>
              </a:tabLst>
            </a:pPr>
            <a:r>
              <a:rPr lang="en-US" sz="2052" spc="-4" dirty="0">
                <a:latin typeface="Times New Roman"/>
                <a:cs typeface="Times New Roman"/>
              </a:rPr>
              <a:t>(3)  </a:t>
            </a:r>
            <a:r>
              <a:rPr sz="2052" i="1" spc="-4" dirty="0">
                <a:latin typeface="Times New Roman"/>
                <a:cs typeface="Times New Roman"/>
              </a:rPr>
              <a:t>T′</a:t>
            </a:r>
            <a:r>
              <a:rPr sz="2052" i="1" spc="-30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Symbol"/>
                <a:cs typeface="Symbol"/>
              </a:rPr>
              <a:t></a:t>
            </a:r>
            <a:r>
              <a:rPr sz="2052" spc="-21" dirty="0">
                <a:latin typeface="Times New Roman"/>
                <a:cs typeface="Times New Roman"/>
              </a:rPr>
              <a:t> </a:t>
            </a:r>
            <a:r>
              <a:rPr sz="2052" i="1" dirty="0">
                <a:latin typeface="Times New Roman"/>
                <a:cs typeface="Times New Roman"/>
              </a:rPr>
              <a:t>ε</a:t>
            </a:r>
            <a:endParaRPr sz="2052" dirty="0">
              <a:latin typeface="Times New Roman"/>
              <a:cs typeface="Times New Roman"/>
            </a:endParaRPr>
          </a:p>
          <a:p>
            <a:pPr>
              <a:spcBef>
                <a:spcPts val="902"/>
              </a:spcBef>
              <a:tabLst>
                <a:tab pos="434391" algn="l"/>
                <a:tab pos="434933" algn="l"/>
              </a:tabLst>
            </a:pPr>
            <a:r>
              <a:rPr lang="en-US" sz="2052" spc="-4" dirty="0">
                <a:latin typeface="Times New Roman"/>
                <a:cs typeface="Times New Roman"/>
              </a:rPr>
              <a:t>(4)  </a:t>
            </a:r>
            <a:r>
              <a:rPr sz="2052" i="1" dirty="0">
                <a:latin typeface="Times New Roman"/>
                <a:cs typeface="Times New Roman"/>
              </a:rPr>
              <a:t>F</a:t>
            </a:r>
            <a:r>
              <a:rPr sz="2052" i="1" spc="-43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Symbol"/>
                <a:cs typeface="Symbol"/>
              </a:rPr>
              <a:t></a:t>
            </a:r>
            <a:r>
              <a:rPr sz="2052" spc="-38" dirty="0">
                <a:latin typeface="Times New Roman"/>
                <a:cs typeface="Times New Roman"/>
              </a:rPr>
              <a:t> </a:t>
            </a:r>
            <a:r>
              <a:rPr sz="2052" b="1" spc="-4" dirty="0">
                <a:solidFill>
                  <a:srgbClr val="7030A0"/>
                </a:solidFill>
                <a:latin typeface="Times New Roman"/>
                <a:cs typeface="Times New Roman"/>
              </a:rPr>
              <a:t>digit</a:t>
            </a:r>
            <a:endParaRPr sz="2052" b="1" dirty="0">
              <a:solidFill>
                <a:srgbClr val="7030A0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41F0F1D3-8C84-DA45-031C-5B9270E12110}"/>
              </a:ext>
            </a:extLst>
          </p:cNvPr>
          <p:cNvSpPr txBox="1"/>
          <p:nvPr/>
        </p:nvSpPr>
        <p:spPr>
          <a:xfrm>
            <a:off x="4117361" y="2451457"/>
            <a:ext cx="3301397" cy="260984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40634" marR="1691409">
              <a:lnSpc>
                <a:spcPct val="136500"/>
              </a:lnSpc>
              <a:spcBef>
                <a:spcPts val="81"/>
              </a:spcBef>
            </a:pPr>
            <a:r>
              <a:rPr sz="2052" i="1" spc="-4" dirty="0">
                <a:latin typeface="Times New Roman"/>
                <a:cs typeface="Times New Roman"/>
              </a:rPr>
              <a:t>T′.inh</a:t>
            </a:r>
            <a:r>
              <a:rPr sz="2052" i="1" spc="-34" dirty="0">
                <a:latin typeface="Times New Roman"/>
                <a:cs typeface="Times New Roman"/>
              </a:rPr>
              <a:t> </a:t>
            </a:r>
            <a:r>
              <a:rPr sz="2052" i="1" dirty="0">
                <a:latin typeface="Times New Roman"/>
                <a:cs typeface="Times New Roman"/>
              </a:rPr>
              <a:t>=</a:t>
            </a:r>
            <a:r>
              <a:rPr sz="2052" i="1" spc="-43" dirty="0">
                <a:latin typeface="Times New Roman"/>
                <a:cs typeface="Times New Roman"/>
              </a:rPr>
              <a:t> </a:t>
            </a:r>
            <a:r>
              <a:rPr sz="2052" i="1" spc="-56" dirty="0">
                <a:latin typeface="Times New Roman"/>
                <a:cs typeface="Times New Roman"/>
              </a:rPr>
              <a:t>F.val </a:t>
            </a:r>
            <a:r>
              <a:rPr sz="2052" i="1" spc="-500" dirty="0">
                <a:latin typeface="Times New Roman"/>
                <a:cs typeface="Times New Roman"/>
              </a:rPr>
              <a:t> </a:t>
            </a:r>
            <a:r>
              <a:rPr sz="2052" i="1" spc="-38" dirty="0">
                <a:uFill>
                  <a:solidFill>
                    <a:srgbClr val="2D83F4"/>
                  </a:solidFill>
                </a:uFill>
                <a:latin typeface="Times New Roman"/>
                <a:cs typeface="Times New Roman"/>
              </a:rPr>
              <a:t>T.v</a:t>
            </a:r>
            <a:r>
              <a:rPr sz="2052" i="1" spc="-38" dirty="0">
                <a:latin typeface="Times New Roman"/>
                <a:cs typeface="Times New Roman"/>
              </a:rPr>
              <a:t>al </a:t>
            </a:r>
            <a:r>
              <a:rPr sz="2052" dirty="0">
                <a:latin typeface="Times New Roman"/>
                <a:cs typeface="Times New Roman"/>
              </a:rPr>
              <a:t>=</a:t>
            </a:r>
            <a:r>
              <a:rPr sz="2052" spc="-38" dirty="0">
                <a:latin typeface="Times New Roman"/>
                <a:cs typeface="Times New Roman"/>
              </a:rPr>
              <a:t> </a:t>
            </a:r>
            <a:r>
              <a:rPr sz="2052" i="1" spc="-4" dirty="0">
                <a:latin typeface="Times New Roman"/>
                <a:cs typeface="Times New Roman"/>
              </a:rPr>
              <a:t>T′.syn</a:t>
            </a:r>
            <a:endParaRPr sz="2052" dirty="0">
              <a:latin typeface="Times New Roman"/>
              <a:cs typeface="Times New Roman"/>
            </a:endParaRPr>
          </a:p>
          <a:p>
            <a:pPr marL="140634" marR="552219">
              <a:lnSpc>
                <a:spcPct val="135800"/>
              </a:lnSpc>
              <a:spcBef>
                <a:spcPts val="56"/>
              </a:spcBef>
            </a:pPr>
            <a:r>
              <a:rPr sz="2052" i="1" spc="-4" dirty="0">
                <a:latin typeface="Times New Roman"/>
                <a:cs typeface="Times New Roman"/>
              </a:rPr>
              <a:t>T</a:t>
            </a:r>
            <a:r>
              <a:rPr sz="2052" i="1" baseline="-20833" dirty="0">
                <a:latin typeface="Times New Roman"/>
                <a:cs typeface="Times New Roman"/>
              </a:rPr>
              <a:t>1</a:t>
            </a:r>
            <a:r>
              <a:rPr sz="2052" i="1" dirty="0">
                <a:latin typeface="Times New Roman"/>
                <a:cs typeface="Times New Roman"/>
              </a:rPr>
              <a:t>′</a:t>
            </a:r>
            <a:r>
              <a:rPr sz="2052" i="1" spc="-4" dirty="0">
                <a:latin typeface="Times New Roman"/>
                <a:cs typeface="Times New Roman"/>
              </a:rPr>
              <a:t>.in</a:t>
            </a:r>
            <a:r>
              <a:rPr sz="2052" i="1" dirty="0">
                <a:latin typeface="Times New Roman"/>
                <a:cs typeface="Times New Roman"/>
              </a:rPr>
              <a:t>h</a:t>
            </a:r>
            <a:r>
              <a:rPr sz="2052" i="1" spc="-4" dirty="0">
                <a:latin typeface="Times New Roman"/>
                <a:cs typeface="Times New Roman"/>
              </a:rPr>
              <a:t> </a:t>
            </a:r>
            <a:r>
              <a:rPr sz="2052" i="1" dirty="0">
                <a:latin typeface="Times New Roman"/>
                <a:cs typeface="Times New Roman"/>
              </a:rPr>
              <a:t>=</a:t>
            </a:r>
            <a:r>
              <a:rPr sz="2052" i="1" spc="-4" dirty="0">
                <a:latin typeface="Times New Roman"/>
                <a:cs typeface="Times New Roman"/>
              </a:rPr>
              <a:t> T</a:t>
            </a:r>
            <a:r>
              <a:rPr sz="2052" i="1" dirty="0">
                <a:latin typeface="Times New Roman"/>
                <a:cs typeface="Times New Roman"/>
              </a:rPr>
              <a:t>′</a:t>
            </a:r>
            <a:r>
              <a:rPr sz="2052" i="1" spc="-4" dirty="0">
                <a:latin typeface="Times New Roman"/>
                <a:cs typeface="Times New Roman"/>
              </a:rPr>
              <a:t>.in</a:t>
            </a:r>
            <a:r>
              <a:rPr sz="2052" i="1" dirty="0">
                <a:latin typeface="Times New Roman"/>
                <a:cs typeface="Times New Roman"/>
              </a:rPr>
              <a:t>h</a:t>
            </a:r>
            <a:r>
              <a:rPr sz="2052" i="1" spc="-4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SimSun"/>
                <a:cs typeface="SimSun"/>
              </a:rPr>
              <a:t>×</a:t>
            </a:r>
            <a:r>
              <a:rPr sz="2052" spc="-500" dirty="0">
                <a:latin typeface="SimSun"/>
                <a:cs typeface="SimSun"/>
              </a:rPr>
              <a:t> </a:t>
            </a:r>
            <a:r>
              <a:rPr sz="2052" i="1" spc="-269" dirty="0">
                <a:latin typeface="Times New Roman"/>
                <a:cs typeface="Times New Roman"/>
              </a:rPr>
              <a:t>F</a:t>
            </a:r>
            <a:r>
              <a:rPr sz="2052" i="1" dirty="0">
                <a:latin typeface="Times New Roman"/>
                <a:cs typeface="Times New Roman"/>
              </a:rPr>
              <a:t>.val  </a:t>
            </a:r>
            <a:r>
              <a:rPr sz="2052" i="1" spc="-4" dirty="0">
                <a:latin typeface="Times New Roman"/>
                <a:cs typeface="Times New Roman"/>
              </a:rPr>
              <a:t>T′.syn</a:t>
            </a:r>
            <a:r>
              <a:rPr sz="2052" i="1" spc="-9" dirty="0">
                <a:latin typeface="Times New Roman"/>
                <a:cs typeface="Times New Roman"/>
              </a:rPr>
              <a:t> </a:t>
            </a:r>
            <a:r>
              <a:rPr sz="2052" i="1" dirty="0">
                <a:latin typeface="Times New Roman"/>
                <a:cs typeface="Times New Roman"/>
              </a:rPr>
              <a:t>=</a:t>
            </a:r>
            <a:r>
              <a:rPr sz="2052" i="1" spc="-13" dirty="0">
                <a:latin typeface="Times New Roman"/>
                <a:cs typeface="Times New Roman"/>
              </a:rPr>
              <a:t> </a:t>
            </a:r>
            <a:r>
              <a:rPr sz="2052" i="1" spc="-4" dirty="0">
                <a:latin typeface="Times New Roman"/>
                <a:cs typeface="Times New Roman"/>
              </a:rPr>
              <a:t>T</a:t>
            </a:r>
            <a:r>
              <a:rPr sz="2052" i="1" spc="-6" baseline="-20833" dirty="0">
                <a:latin typeface="Times New Roman"/>
                <a:cs typeface="Times New Roman"/>
              </a:rPr>
              <a:t>1</a:t>
            </a:r>
            <a:r>
              <a:rPr sz="2052" i="1" spc="-4" dirty="0">
                <a:latin typeface="Times New Roman"/>
                <a:cs typeface="Times New Roman"/>
              </a:rPr>
              <a:t>′.syn</a:t>
            </a:r>
            <a:endParaRPr sz="2052" dirty="0">
              <a:latin typeface="Times New Roman"/>
              <a:cs typeface="Times New Roman"/>
            </a:endParaRPr>
          </a:p>
          <a:p>
            <a:pPr marL="140634">
              <a:spcBef>
                <a:spcPts val="911"/>
              </a:spcBef>
            </a:pPr>
            <a:r>
              <a:rPr sz="2052" i="1" spc="-4" dirty="0">
                <a:latin typeface="Times New Roman"/>
                <a:cs typeface="Times New Roman"/>
              </a:rPr>
              <a:t>T′.syn</a:t>
            </a:r>
            <a:r>
              <a:rPr sz="2052" i="1" spc="-34" dirty="0">
                <a:latin typeface="Times New Roman"/>
                <a:cs typeface="Times New Roman"/>
              </a:rPr>
              <a:t> </a:t>
            </a:r>
            <a:r>
              <a:rPr sz="2052" i="1" dirty="0">
                <a:latin typeface="Times New Roman"/>
                <a:cs typeface="Times New Roman"/>
              </a:rPr>
              <a:t>=</a:t>
            </a:r>
            <a:r>
              <a:rPr sz="2052" i="1" spc="-34" dirty="0">
                <a:latin typeface="Times New Roman"/>
                <a:cs typeface="Times New Roman"/>
              </a:rPr>
              <a:t> </a:t>
            </a:r>
            <a:r>
              <a:rPr sz="2052" i="1" spc="-4" dirty="0">
                <a:latin typeface="Times New Roman"/>
                <a:cs typeface="Times New Roman"/>
              </a:rPr>
              <a:t>T′.inh</a:t>
            </a:r>
            <a:endParaRPr sz="2052" dirty="0">
              <a:latin typeface="Times New Roman"/>
              <a:cs typeface="Times New Roman"/>
            </a:endParaRPr>
          </a:p>
          <a:p>
            <a:pPr marL="140634">
              <a:spcBef>
                <a:spcPts val="902"/>
              </a:spcBef>
            </a:pPr>
            <a:r>
              <a:rPr sz="2052" i="1" spc="-56" dirty="0">
                <a:latin typeface="Times New Roman"/>
                <a:cs typeface="Times New Roman"/>
              </a:rPr>
              <a:t>F.val</a:t>
            </a:r>
            <a:r>
              <a:rPr sz="2052" i="1" spc="-21" dirty="0">
                <a:latin typeface="Times New Roman"/>
                <a:cs typeface="Times New Roman"/>
              </a:rPr>
              <a:t> </a:t>
            </a:r>
            <a:r>
              <a:rPr sz="2052" i="1" dirty="0">
                <a:latin typeface="Times New Roman"/>
                <a:cs typeface="Times New Roman"/>
              </a:rPr>
              <a:t>=</a:t>
            </a:r>
            <a:r>
              <a:rPr sz="2052" i="1" spc="-21" dirty="0">
                <a:latin typeface="Times New Roman"/>
                <a:cs typeface="Times New Roman"/>
              </a:rPr>
              <a:t> </a:t>
            </a:r>
            <a:r>
              <a:rPr sz="2052" b="1" spc="-4" dirty="0">
                <a:solidFill>
                  <a:srgbClr val="7030A0"/>
                </a:solidFill>
                <a:latin typeface="Times New Roman"/>
                <a:cs typeface="Times New Roman"/>
              </a:rPr>
              <a:t>digit</a:t>
            </a:r>
            <a:r>
              <a:rPr sz="2052" i="1" spc="-4" dirty="0">
                <a:latin typeface="Times New Roman"/>
                <a:cs typeface="Times New Roman"/>
              </a:rPr>
              <a:t>.lexval</a:t>
            </a:r>
            <a:endParaRPr sz="2052" dirty="0">
              <a:latin typeface="Times New Roman"/>
              <a:cs typeface="Times New Roman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08C507F5-24E6-928C-451D-C8337ACAEBC3}"/>
              </a:ext>
            </a:extLst>
          </p:cNvPr>
          <p:cNvSpPr/>
          <p:nvPr/>
        </p:nvSpPr>
        <p:spPr>
          <a:xfrm>
            <a:off x="1837168" y="2133852"/>
            <a:ext cx="5521152" cy="2927275"/>
          </a:xfrm>
          <a:custGeom>
            <a:avLst/>
            <a:gdLst/>
            <a:ahLst/>
            <a:cxnLst/>
            <a:rect l="l" t="t" r="r" b="b"/>
            <a:pathLst>
              <a:path w="6456680" h="3423285">
                <a:moveTo>
                  <a:pt x="6456426" y="353568"/>
                </a:moveTo>
                <a:lnTo>
                  <a:pt x="2640266" y="353568"/>
                </a:lnTo>
                <a:lnTo>
                  <a:pt x="2639568" y="0"/>
                </a:lnTo>
                <a:lnTo>
                  <a:pt x="2626614" y="0"/>
                </a:lnTo>
                <a:lnTo>
                  <a:pt x="2627312" y="353568"/>
                </a:lnTo>
                <a:lnTo>
                  <a:pt x="488200" y="353568"/>
                </a:lnTo>
                <a:lnTo>
                  <a:pt x="488442" y="0"/>
                </a:lnTo>
                <a:lnTo>
                  <a:pt x="475488" y="0"/>
                </a:lnTo>
                <a:lnTo>
                  <a:pt x="475246" y="353568"/>
                </a:lnTo>
                <a:lnTo>
                  <a:pt x="0" y="353568"/>
                </a:lnTo>
                <a:lnTo>
                  <a:pt x="0" y="366522"/>
                </a:lnTo>
                <a:lnTo>
                  <a:pt x="475234" y="366522"/>
                </a:lnTo>
                <a:lnTo>
                  <a:pt x="473202" y="3422904"/>
                </a:lnTo>
                <a:lnTo>
                  <a:pt x="486156" y="3422904"/>
                </a:lnTo>
                <a:lnTo>
                  <a:pt x="488188" y="366522"/>
                </a:lnTo>
                <a:lnTo>
                  <a:pt x="2627338" y="366522"/>
                </a:lnTo>
                <a:lnTo>
                  <a:pt x="2633472" y="3422904"/>
                </a:lnTo>
                <a:lnTo>
                  <a:pt x="2646426" y="3422904"/>
                </a:lnTo>
                <a:lnTo>
                  <a:pt x="2640292" y="366522"/>
                </a:lnTo>
                <a:lnTo>
                  <a:pt x="6456426" y="366522"/>
                </a:lnTo>
                <a:lnTo>
                  <a:pt x="6456426" y="353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864D070-CF9B-21B9-1AB8-7F9D09808F4D}"/>
              </a:ext>
            </a:extLst>
          </p:cNvPr>
          <p:cNvGrpSpPr/>
          <p:nvPr/>
        </p:nvGrpSpPr>
        <p:grpSpPr>
          <a:xfrm>
            <a:off x="4165565" y="1476898"/>
            <a:ext cx="3490846" cy="2238778"/>
            <a:chOff x="4117361" y="1437210"/>
            <a:chExt cx="3490846" cy="2238778"/>
          </a:xfrm>
        </p:grpSpPr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2054F98B-F3DD-6784-0DA7-59F3306D3EE5}"/>
                </a:ext>
              </a:extLst>
            </p:cNvPr>
            <p:cNvSpPr/>
            <p:nvPr/>
          </p:nvSpPr>
          <p:spPr>
            <a:xfrm>
              <a:off x="4117361" y="1641394"/>
              <a:ext cx="2218126" cy="2034594"/>
            </a:xfrm>
            <a:custGeom>
              <a:avLst/>
              <a:gdLst/>
              <a:ahLst/>
              <a:cxnLst/>
              <a:rect l="l" t="t" r="r" b="b"/>
              <a:pathLst>
                <a:path w="2593975" h="2379345">
                  <a:moveTo>
                    <a:pt x="67818" y="1105662"/>
                  </a:moveTo>
                  <a:lnTo>
                    <a:pt x="29718" y="1105662"/>
                  </a:lnTo>
                  <a:lnTo>
                    <a:pt x="29718" y="1410462"/>
                  </a:lnTo>
                  <a:lnTo>
                    <a:pt x="67818" y="1410462"/>
                  </a:lnTo>
                  <a:lnTo>
                    <a:pt x="67818" y="1105662"/>
                  </a:lnTo>
                  <a:close/>
                </a:path>
                <a:path w="2593975" h="2379345">
                  <a:moveTo>
                    <a:pt x="197358" y="2340864"/>
                  </a:moveTo>
                  <a:lnTo>
                    <a:pt x="38100" y="2340864"/>
                  </a:lnTo>
                  <a:lnTo>
                    <a:pt x="38100" y="2055114"/>
                  </a:lnTo>
                  <a:lnTo>
                    <a:pt x="0" y="2055114"/>
                  </a:lnTo>
                  <a:lnTo>
                    <a:pt x="0" y="2359914"/>
                  </a:lnTo>
                  <a:lnTo>
                    <a:pt x="19037" y="2359914"/>
                  </a:lnTo>
                  <a:lnTo>
                    <a:pt x="19037" y="2378964"/>
                  </a:lnTo>
                  <a:lnTo>
                    <a:pt x="38100" y="2378964"/>
                  </a:lnTo>
                  <a:lnTo>
                    <a:pt x="197358" y="2378964"/>
                  </a:lnTo>
                  <a:lnTo>
                    <a:pt x="197358" y="2340864"/>
                  </a:lnTo>
                  <a:close/>
                </a:path>
                <a:path w="2593975" h="2379345">
                  <a:moveTo>
                    <a:pt x="383286" y="1980438"/>
                  </a:moveTo>
                  <a:lnTo>
                    <a:pt x="78486" y="1980438"/>
                  </a:lnTo>
                  <a:lnTo>
                    <a:pt x="78486" y="2018538"/>
                  </a:lnTo>
                  <a:lnTo>
                    <a:pt x="383286" y="2018538"/>
                  </a:lnTo>
                  <a:lnTo>
                    <a:pt x="383286" y="1980438"/>
                  </a:lnTo>
                  <a:close/>
                </a:path>
                <a:path w="2593975" h="2379345">
                  <a:moveTo>
                    <a:pt x="402336" y="1391412"/>
                  </a:moveTo>
                  <a:lnTo>
                    <a:pt x="97536" y="1391412"/>
                  </a:lnTo>
                  <a:lnTo>
                    <a:pt x="97536" y="1429512"/>
                  </a:lnTo>
                  <a:lnTo>
                    <a:pt x="402336" y="1429512"/>
                  </a:lnTo>
                  <a:lnTo>
                    <a:pt x="402336" y="1391412"/>
                  </a:lnTo>
                  <a:close/>
                </a:path>
                <a:path w="2593975" h="2379345">
                  <a:moveTo>
                    <a:pt x="412242" y="1030986"/>
                  </a:moveTo>
                  <a:lnTo>
                    <a:pt x="107442" y="1030986"/>
                  </a:lnTo>
                  <a:lnTo>
                    <a:pt x="107442" y="1069086"/>
                  </a:lnTo>
                  <a:lnTo>
                    <a:pt x="412242" y="1069086"/>
                  </a:lnTo>
                  <a:lnTo>
                    <a:pt x="412242" y="1030986"/>
                  </a:lnTo>
                  <a:close/>
                </a:path>
                <a:path w="2593975" h="2379345">
                  <a:moveTo>
                    <a:pt x="616458" y="2340864"/>
                  </a:moveTo>
                  <a:lnTo>
                    <a:pt x="311658" y="2340864"/>
                  </a:lnTo>
                  <a:lnTo>
                    <a:pt x="311658" y="2378964"/>
                  </a:lnTo>
                  <a:lnTo>
                    <a:pt x="616458" y="2378964"/>
                  </a:lnTo>
                  <a:lnTo>
                    <a:pt x="616458" y="2340864"/>
                  </a:lnTo>
                  <a:close/>
                </a:path>
                <a:path w="2593975" h="2379345">
                  <a:moveTo>
                    <a:pt x="802386" y="1980438"/>
                  </a:moveTo>
                  <a:lnTo>
                    <a:pt x="497586" y="1980438"/>
                  </a:lnTo>
                  <a:lnTo>
                    <a:pt x="497586" y="2018538"/>
                  </a:lnTo>
                  <a:lnTo>
                    <a:pt x="802386" y="2018538"/>
                  </a:lnTo>
                  <a:lnTo>
                    <a:pt x="802386" y="1980438"/>
                  </a:lnTo>
                  <a:close/>
                </a:path>
                <a:path w="2593975" h="2379345">
                  <a:moveTo>
                    <a:pt x="821436" y="1391412"/>
                  </a:moveTo>
                  <a:lnTo>
                    <a:pt x="516636" y="1391412"/>
                  </a:lnTo>
                  <a:lnTo>
                    <a:pt x="516636" y="1429512"/>
                  </a:lnTo>
                  <a:lnTo>
                    <a:pt x="821436" y="1429512"/>
                  </a:lnTo>
                  <a:lnTo>
                    <a:pt x="821436" y="1391412"/>
                  </a:lnTo>
                  <a:close/>
                </a:path>
                <a:path w="2593975" h="2379345">
                  <a:moveTo>
                    <a:pt x="831342" y="1030986"/>
                  </a:moveTo>
                  <a:lnTo>
                    <a:pt x="526542" y="1030986"/>
                  </a:lnTo>
                  <a:lnTo>
                    <a:pt x="526542" y="1069086"/>
                  </a:lnTo>
                  <a:lnTo>
                    <a:pt x="831342" y="1069086"/>
                  </a:lnTo>
                  <a:lnTo>
                    <a:pt x="831342" y="1030986"/>
                  </a:lnTo>
                  <a:close/>
                </a:path>
                <a:path w="2593975" h="2379345">
                  <a:moveTo>
                    <a:pt x="931926" y="1082802"/>
                  </a:moveTo>
                  <a:lnTo>
                    <a:pt x="893826" y="1082802"/>
                  </a:lnTo>
                  <a:lnTo>
                    <a:pt x="893826" y="1387602"/>
                  </a:lnTo>
                  <a:lnTo>
                    <a:pt x="931926" y="1387602"/>
                  </a:lnTo>
                  <a:lnTo>
                    <a:pt x="931926" y="1082802"/>
                  </a:lnTo>
                  <a:close/>
                </a:path>
                <a:path w="2593975" h="2379345">
                  <a:moveTo>
                    <a:pt x="1024128" y="2329434"/>
                  </a:moveTo>
                  <a:lnTo>
                    <a:pt x="986028" y="2329434"/>
                  </a:lnTo>
                  <a:lnTo>
                    <a:pt x="986028" y="2340864"/>
                  </a:lnTo>
                  <a:lnTo>
                    <a:pt x="730758" y="2340864"/>
                  </a:lnTo>
                  <a:lnTo>
                    <a:pt x="730758" y="2378964"/>
                  </a:lnTo>
                  <a:lnTo>
                    <a:pt x="986028" y="2378964"/>
                  </a:lnTo>
                  <a:lnTo>
                    <a:pt x="1005078" y="2378964"/>
                  </a:lnTo>
                  <a:lnTo>
                    <a:pt x="1012545" y="2377478"/>
                  </a:lnTo>
                  <a:lnTo>
                    <a:pt x="1018603" y="2373439"/>
                  </a:lnTo>
                  <a:lnTo>
                    <a:pt x="1022642" y="2367381"/>
                  </a:lnTo>
                  <a:lnTo>
                    <a:pt x="1024128" y="2359914"/>
                  </a:lnTo>
                  <a:lnTo>
                    <a:pt x="1024128" y="2329434"/>
                  </a:lnTo>
                  <a:close/>
                </a:path>
                <a:path w="2593975" h="2379345">
                  <a:moveTo>
                    <a:pt x="1110234" y="2055114"/>
                  </a:moveTo>
                  <a:lnTo>
                    <a:pt x="1079754" y="2032254"/>
                  </a:lnTo>
                  <a:lnTo>
                    <a:pt x="1024128" y="2108631"/>
                  </a:lnTo>
                  <a:lnTo>
                    <a:pt x="1024128" y="1999488"/>
                  </a:lnTo>
                  <a:lnTo>
                    <a:pt x="1022642" y="1992007"/>
                  </a:lnTo>
                  <a:lnTo>
                    <a:pt x="1018603" y="1985962"/>
                  </a:lnTo>
                  <a:lnTo>
                    <a:pt x="1012545" y="1981911"/>
                  </a:lnTo>
                  <a:lnTo>
                    <a:pt x="1005078" y="1980438"/>
                  </a:lnTo>
                  <a:lnTo>
                    <a:pt x="916686" y="1980438"/>
                  </a:lnTo>
                  <a:lnTo>
                    <a:pt x="916686" y="2018538"/>
                  </a:lnTo>
                  <a:lnTo>
                    <a:pt x="986028" y="2018538"/>
                  </a:lnTo>
                  <a:lnTo>
                    <a:pt x="986028" y="2215134"/>
                  </a:lnTo>
                  <a:lnTo>
                    <a:pt x="1005078" y="2215134"/>
                  </a:lnTo>
                  <a:lnTo>
                    <a:pt x="1024128" y="2215134"/>
                  </a:lnTo>
                  <a:lnTo>
                    <a:pt x="1024128" y="2173338"/>
                  </a:lnTo>
                  <a:lnTo>
                    <a:pt x="1110234" y="2055114"/>
                  </a:lnTo>
                  <a:close/>
                </a:path>
                <a:path w="2593975" h="2379345">
                  <a:moveTo>
                    <a:pt x="1132332" y="1099566"/>
                  </a:moveTo>
                  <a:lnTo>
                    <a:pt x="1110234" y="1068324"/>
                  </a:lnTo>
                  <a:lnTo>
                    <a:pt x="987552" y="1158240"/>
                  </a:lnTo>
                  <a:lnTo>
                    <a:pt x="1009650" y="1189482"/>
                  </a:lnTo>
                  <a:lnTo>
                    <a:pt x="1132332" y="1099566"/>
                  </a:lnTo>
                  <a:close/>
                </a:path>
                <a:path w="2593975" h="2379345">
                  <a:moveTo>
                    <a:pt x="1267206" y="1839468"/>
                  </a:moveTo>
                  <a:lnTo>
                    <a:pt x="1235964" y="1816608"/>
                  </a:lnTo>
                  <a:lnTo>
                    <a:pt x="1146810" y="1940052"/>
                  </a:lnTo>
                  <a:lnTo>
                    <a:pt x="1177290" y="1962150"/>
                  </a:lnTo>
                  <a:lnTo>
                    <a:pt x="1267206" y="1839468"/>
                  </a:lnTo>
                  <a:close/>
                </a:path>
                <a:path w="2593975" h="2379345">
                  <a:moveTo>
                    <a:pt x="1347978" y="941832"/>
                  </a:moveTo>
                  <a:lnTo>
                    <a:pt x="1325118" y="911352"/>
                  </a:lnTo>
                  <a:lnTo>
                    <a:pt x="1202436" y="1001268"/>
                  </a:lnTo>
                  <a:lnTo>
                    <a:pt x="1225296" y="1031748"/>
                  </a:lnTo>
                  <a:lnTo>
                    <a:pt x="1347978" y="941832"/>
                  </a:lnTo>
                  <a:close/>
                </a:path>
                <a:path w="2593975" h="2379345">
                  <a:moveTo>
                    <a:pt x="1424178" y="1623060"/>
                  </a:moveTo>
                  <a:lnTo>
                    <a:pt x="1392936" y="1600962"/>
                  </a:lnTo>
                  <a:lnTo>
                    <a:pt x="1303782" y="1724406"/>
                  </a:lnTo>
                  <a:lnTo>
                    <a:pt x="1334262" y="1746504"/>
                  </a:lnTo>
                  <a:lnTo>
                    <a:pt x="1424178" y="1623060"/>
                  </a:lnTo>
                  <a:close/>
                </a:path>
                <a:path w="2593975" h="2379345">
                  <a:moveTo>
                    <a:pt x="1563624" y="784860"/>
                  </a:moveTo>
                  <a:lnTo>
                    <a:pt x="1540764" y="753618"/>
                  </a:lnTo>
                  <a:lnTo>
                    <a:pt x="1418082" y="843534"/>
                  </a:lnTo>
                  <a:lnTo>
                    <a:pt x="1440180" y="874776"/>
                  </a:lnTo>
                  <a:lnTo>
                    <a:pt x="1563624" y="784860"/>
                  </a:lnTo>
                  <a:close/>
                </a:path>
                <a:path w="2593975" h="2379345">
                  <a:moveTo>
                    <a:pt x="1580388" y="1407414"/>
                  </a:moveTo>
                  <a:lnTo>
                    <a:pt x="1549908" y="1385316"/>
                  </a:lnTo>
                  <a:lnTo>
                    <a:pt x="1459992" y="1508760"/>
                  </a:lnTo>
                  <a:lnTo>
                    <a:pt x="1491234" y="1530858"/>
                  </a:lnTo>
                  <a:lnTo>
                    <a:pt x="1580388" y="1407414"/>
                  </a:lnTo>
                  <a:close/>
                </a:path>
                <a:path w="2593975" h="2379345">
                  <a:moveTo>
                    <a:pt x="1737360" y="1191768"/>
                  </a:moveTo>
                  <a:lnTo>
                    <a:pt x="1706880" y="1169670"/>
                  </a:lnTo>
                  <a:lnTo>
                    <a:pt x="1616964" y="1293114"/>
                  </a:lnTo>
                  <a:lnTo>
                    <a:pt x="1647444" y="1315212"/>
                  </a:lnTo>
                  <a:lnTo>
                    <a:pt x="1737360" y="1191768"/>
                  </a:lnTo>
                  <a:close/>
                </a:path>
                <a:path w="2593975" h="2379345">
                  <a:moveTo>
                    <a:pt x="1778508" y="627126"/>
                  </a:moveTo>
                  <a:lnTo>
                    <a:pt x="1756410" y="596646"/>
                  </a:lnTo>
                  <a:lnTo>
                    <a:pt x="1632966" y="686562"/>
                  </a:lnTo>
                  <a:lnTo>
                    <a:pt x="1655826" y="717042"/>
                  </a:lnTo>
                  <a:lnTo>
                    <a:pt x="1778508" y="627126"/>
                  </a:lnTo>
                  <a:close/>
                </a:path>
                <a:path w="2593975" h="2379345">
                  <a:moveTo>
                    <a:pt x="1894332" y="976122"/>
                  </a:moveTo>
                  <a:lnTo>
                    <a:pt x="1863090" y="954024"/>
                  </a:lnTo>
                  <a:lnTo>
                    <a:pt x="1773936" y="1076706"/>
                  </a:lnTo>
                  <a:lnTo>
                    <a:pt x="1804416" y="1099566"/>
                  </a:lnTo>
                  <a:lnTo>
                    <a:pt x="1894332" y="976122"/>
                  </a:lnTo>
                  <a:close/>
                </a:path>
                <a:path w="2593975" h="2379345">
                  <a:moveTo>
                    <a:pt x="1994154" y="469392"/>
                  </a:moveTo>
                  <a:lnTo>
                    <a:pt x="1971294" y="438912"/>
                  </a:lnTo>
                  <a:lnTo>
                    <a:pt x="1848612" y="528828"/>
                  </a:lnTo>
                  <a:lnTo>
                    <a:pt x="1870710" y="559308"/>
                  </a:lnTo>
                  <a:lnTo>
                    <a:pt x="1994154" y="469392"/>
                  </a:lnTo>
                  <a:close/>
                </a:path>
                <a:path w="2593975" h="2379345">
                  <a:moveTo>
                    <a:pt x="2051304" y="760476"/>
                  </a:moveTo>
                  <a:lnTo>
                    <a:pt x="2020062" y="738378"/>
                  </a:lnTo>
                  <a:lnTo>
                    <a:pt x="1930146" y="861060"/>
                  </a:lnTo>
                  <a:lnTo>
                    <a:pt x="1961388" y="883920"/>
                  </a:lnTo>
                  <a:lnTo>
                    <a:pt x="2051304" y="760476"/>
                  </a:lnTo>
                  <a:close/>
                </a:path>
                <a:path w="2593975" h="2379345">
                  <a:moveTo>
                    <a:pt x="2207514" y="544830"/>
                  </a:moveTo>
                  <a:lnTo>
                    <a:pt x="2177034" y="521970"/>
                  </a:lnTo>
                  <a:lnTo>
                    <a:pt x="2087118" y="645414"/>
                  </a:lnTo>
                  <a:lnTo>
                    <a:pt x="2118360" y="668274"/>
                  </a:lnTo>
                  <a:lnTo>
                    <a:pt x="2207514" y="544830"/>
                  </a:lnTo>
                  <a:close/>
                </a:path>
                <a:path w="2593975" h="2379345">
                  <a:moveTo>
                    <a:pt x="2209038" y="312420"/>
                  </a:moveTo>
                  <a:lnTo>
                    <a:pt x="2186940" y="281178"/>
                  </a:lnTo>
                  <a:lnTo>
                    <a:pt x="2063496" y="371094"/>
                  </a:lnTo>
                  <a:lnTo>
                    <a:pt x="2086356" y="402336"/>
                  </a:lnTo>
                  <a:lnTo>
                    <a:pt x="2209038" y="312420"/>
                  </a:lnTo>
                  <a:close/>
                </a:path>
                <a:path w="2593975" h="2379345">
                  <a:moveTo>
                    <a:pt x="2364486" y="329184"/>
                  </a:moveTo>
                  <a:lnTo>
                    <a:pt x="2334006" y="306324"/>
                  </a:lnTo>
                  <a:lnTo>
                    <a:pt x="2244090" y="429768"/>
                  </a:lnTo>
                  <a:lnTo>
                    <a:pt x="2274570" y="451866"/>
                  </a:lnTo>
                  <a:lnTo>
                    <a:pt x="2364486" y="329184"/>
                  </a:lnTo>
                  <a:close/>
                </a:path>
                <a:path w="2593975" h="2379345">
                  <a:moveTo>
                    <a:pt x="2424684" y="154686"/>
                  </a:moveTo>
                  <a:lnTo>
                    <a:pt x="2401824" y="124206"/>
                  </a:lnTo>
                  <a:lnTo>
                    <a:pt x="2279142" y="214122"/>
                  </a:lnTo>
                  <a:lnTo>
                    <a:pt x="2301240" y="244602"/>
                  </a:lnTo>
                  <a:lnTo>
                    <a:pt x="2424684" y="154686"/>
                  </a:lnTo>
                  <a:close/>
                </a:path>
                <a:path w="2593975" h="2379345">
                  <a:moveTo>
                    <a:pt x="2521458" y="113538"/>
                  </a:moveTo>
                  <a:lnTo>
                    <a:pt x="2490216" y="90678"/>
                  </a:lnTo>
                  <a:lnTo>
                    <a:pt x="2401062" y="214122"/>
                  </a:lnTo>
                  <a:lnTo>
                    <a:pt x="2431542" y="236220"/>
                  </a:lnTo>
                  <a:lnTo>
                    <a:pt x="2521458" y="113538"/>
                  </a:lnTo>
                  <a:close/>
                </a:path>
                <a:path w="2593975" h="2379345">
                  <a:moveTo>
                    <a:pt x="2593848" y="30480"/>
                  </a:moveTo>
                  <a:lnTo>
                    <a:pt x="2571750" y="0"/>
                  </a:lnTo>
                  <a:lnTo>
                    <a:pt x="2494026" y="56388"/>
                  </a:lnTo>
                  <a:lnTo>
                    <a:pt x="2516886" y="87630"/>
                  </a:lnTo>
                  <a:lnTo>
                    <a:pt x="2593848" y="304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0A08E410-CB60-34C6-9474-DEC351683EE4}"/>
                </a:ext>
              </a:extLst>
            </p:cNvPr>
            <p:cNvSpPr txBox="1"/>
            <p:nvPr/>
          </p:nvSpPr>
          <p:spPr>
            <a:xfrm>
              <a:off x="6367468" y="1437210"/>
              <a:ext cx="1240739" cy="379400"/>
            </a:xfrm>
            <a:prstGeom prst="rect">
              <a:avLst/>
            </a:prstGeom>
          </p:spPr>
          <p:txBody>
            <a:bodyPr vert="horz" wrap="square" lIns="0" tIns="10860" rIns="0" bIns="0" rtlCol="0">
              <a:spAutoFit/>
            </a:bodyPr>
            <a:lstStyle/>
            <a:p>
              <a:pPr marL="10860">
                <a:spcBef>
                  <a:spcPts val="86"/>
                </a:spcBef>
              </a:pPr>
              <a:r>
                <a:rPr sz="2394" dirty="0">
                  <a:solidFill>
                    <a:srgbClr val="FF0000"/>
                  </a:solidFill>
                  <a:latin typeface="Microsoft YaHei UI"/>
                  <a:cs typeface="Microsoft YaHei UI"/>
                </a:rPr>
                <a:t>继承属性</a:t>
              </a:r>
              <a:endParaRPr sz="2394" dirty="0">
                <a:latin typeface="Microsoft YaHei UI"/>
                <a:cs typeface="Microsoft YaHei UI"/>
              </a:endParaRPr>
            </a:p>
          </p:txBody>
        </p:sp>
      </p:grpSp>
      <p:sp>
        <p:nvSpPr>
          <p:cNvPr id="18" name="object 16">
            <a:extLst>
              <a:ext uri="{FF2B5EF4-FFF2-40B4-BE49-F238E27FC236}">
                <a16:creationId xmlns:a16="http://schemas.microsoft.com/office/drawing/2014/main" id="{EC060346-5F62-793F-71AF-4F247AF1608F}"/>
              </a:ext>
            </a:extLst>
          </p:cNvPr>
          <p:cNvSpPr txBox="1"/>
          <p:nvPr/>
        </p:nvSpPr>
        <p:spPr>
          <a:xfrm>
            <a:off x="1995177" y="5154377"/>
            <a:ext cx="1240739" cy="37940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394" dirty="0">
                <a:solidFill>
                  <a:srgbClr val="2D84F4"/>
                </a:solidFill>
                <a:latin typeface="Microsoft YaHei UI"/>
                <a:cs typeface="Microsoft YaHei UI"/>
              </a:rPr>
              <a:t>综合属性</a:t>
            </a:r>
            <a:endParaRPr sz="2394" dirty="0">
              <a:latin typeface="Microsoft YaHei UI"/>
              <a:cs typeface="Microsoft YaHei UI"/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609E08BE-8371-745F-9ADA-3C80B2688A45}"/>
              </a:ext>
            </a:extLst>
          </p:cNvPr>
          <p:cNvSpPr/>
          <p:nvPr/>
        </p:nvSpPr>
        <p:spPr>
          <a:xfrm>
            <a:off x="3281362" y="2985699"/>
            <a:ext cx="1720202" cy="2315322"/>
          </a:xfrm>
          <a:custGeom>
            <a:avLst/>
            <a:gdLst/>
            <a:ahLst/>
            <a:cxnLst/>
            <a:rect l="l" t="t" r="r" b="b"/>
            <a:pathLst>
              <a:path w="2011679" h="2707640">
                <a:moveTo>
                  <a:pt x="53340" y="2662428"/>
                </a:moveTo>
                <a:lnTo>
                  <a:pt x="17526" y="2648712"/>
                </a:lnTo>
                <a:lnTo>
                  <a:pt x="0" y="2693670"/>
                </a:lnTo>
                <a:lnTo>
                  <a:pt x="35814" y="2707386"/>
                </a:lnTo>
                <a:lnTo>
                  <a:pt x="53340" y="2662428"/>
                </a:lnTo>
                <a:close/>
              </a:path>
              <a:path w="2011679" h="2707640">
                <a:moveTo>
                  <a:pt x="198120" y="2529078"/>
                </a:moveTo>
                <a:lnTo>
                  <a:pt x="176022" y="2497836"/>
                </a:lnTo>
                <a:lnTo>
                  <a:pt x="155168" y="2512758"/>
                </a:lnTo>
                <a:lnTo>
                  <a:pt x="124206" y="2494026"/>
                </a:lnTo>
                <a:lnTo>
                  <a:pt x="105232" y="2525420"/>
                </a:lnTo>
                <a:lnTo>
                  <a:pt x="147828" y="2413254"/>
                </a:lnTo>
                <a:lnTo>
                  <a:pt x="112014" y="2399538"/>
                </a:lnTo>
                <a:lnTo>
                  <a:pt x="57912" y="2542032"/>
                </a:lnTo>
                <a:lnTo>
                  <a:pt x="88188" y="2553639"/>
                </a:lnTo>
                <a:lnTo>
                  <a:pt x="80010" y="2567178"/>
                </a:lnTo>
                <a:lnTo>
                  <a:pt x="102082" y="2580856"/>
                </a:lnTo>
                <a:lnTo>
                  <a:pt x="110490" y="2592324"/>
                </a:lnTo>
                <a:lnTo>
                  <a:pt x="198120" y="2529078"/>
                </a:lnTo>
                <a:close/>
              </a:path>
              <a:path w="2011679" h="2707640">
                <a:moveTo>
                  <a:pt x="242316" y="2163318"/>
                </a:moveTo>
                <a:lnTo>
                  <a:pt x="206502" y="2150364"/>
                </a:lnTo>
                <a:lnTo>
                  <a:pt x="152400" y="2292858"/>
                </a:lnTo>
                <a:lnTo>
                  <a:pt x="188214" y="2305812"/>
                </a:lnTo>
                <a:lnTo>
                  <a:pt x="242316" y="2163318"/>
                </a:lnTo>
                <a:close/>
              </a:path>
              <a:path w="2011679" h="2707640">
                <a:moveTo>
                  <a:pt x="271272" y="2635758"/>
                </a:moveTo>
                <a:lnTo>
                  <a:pt x="263652" y="2598420"/>
                </a:lnTo>
                <a:lnTo>
                  <a:pt x="114300" y="2627376"/>
                </a:lnTo>
                <a:lnTo>
                  <a:pt x="121920" y="2664714"/>
                </a:lnTo>
                <a:lnTo>
                  <a:pt x="271272" y="2635758"/>
                </a:lnTo>
                <a:close/>
              </a:path>
              <a:path w="2011679" h="2707640">
                <a:moveTo>
                  <a:pt x="296418" y="2286762"/>
                </a:moveTo>
                <a:lnTo>
                  <a:pt x="263652" y="2266950"/>
                </a:lnTo>
                <a:lnTo>
                  <a:pt x="183642" y="2396490"/>
                </a:lnTo>
                <a:lnTo>
                  <a:pt x="216408" y="2417064"/>
                </a:lnTo>
                <a:lnTo>
                  <a:pt x="296418" y="2286762"/>
                </a:lnTo>
                <a:close/>
              </a:path>
              <a:path w="2011679" h="2707640">
                <a:moveTo>
                  <a:pt x="336804" y="1914144"/>
                </a:moveTo>
                <a:lnTo>
                  <a:pt x="301752" y="1901190"/>
                </a:lnTo>
                <a:lnTo>
                  <a:pt x="247650" y="2043684"/>
                </a:lnTo>
                <a:lnTo>
                  <a:pt x="282702" y="2056638"/>
                </a:lnTo>
                <a:lnTo>
                  <a:pt x="336804" y="1914144"/>
                </a:lnTo>
                <a:close/>
              </a:path>
              <a:path w="2011679" h="2707640">
                <a:moveTo>
                  <a:pt x="414528" y="2373630"/>
                </a:moveTo>
                <a:lnTo>
                  <a:pt x="392430" y="2342388"/>
                </a:lnTo>
                <a:lnTo>
                  <a:pt x="268986" y="2431542"/>
                </a:lnTo>
                <a:lnTo>
                  <a:pt x="291084" y="2462784"/>
                </a:lnTo>
                <a:lnTo>
                  <a:pt x="414528" y="2373630"/>
                </a:lnTo>
                <a:close/>
              </a:path>
              <a:path w="2011679" h="2707640">
                <a:moveTo>
                  <a:pt x="431292" y="1664970"/>
                </a:moveTo>
                <a:lnTo>
                  <a:pt x="396240" y="1651254"/>
                </a:lnTo>
                <a:lnTo>
                  <a:pt x="342138" y="1793748"/>
                </a:lnTo>
                <a:lnTo>
                  <a:pt x="377190" y="1807464"/>
                </a:lnTo>
                <a:lnTo>
                  <a:pt x="431292" y="1664970"/>
                </a:lnTo>
                <a:close/>
              </a:path>
              <a:path w="2011679" h="2707640">
                <a:moveTo>
                  <a:pt x="435864" y="2059686"/>
                </a:moveTo>
                <a:lnTo>
                  <a:pt x="403098" y="2039874"/>
                </a:lnTo>
                <a:lnTo>
                  <a:pt x="323088" y="2169414"/>
                </a:lnTo>
                <a:lnTo>
                  <a:pt x="355854" y="2189226"/>
                </a:lnTo>
                <a:lnTo>
                  <a:pt x="435864" y="2059686"/>
                </a:lnTo>
                <a:close/>
              </a:path>
              <a:path w="2011679" h="2707640">
                <a:moveTo>
                  <a:pt x="526542" y="1415796"/>
                </a:moveTo>
                <a:lnTo>
                  <a:pt x="490728" y="1402080"/>
                </a:lnTo>
                <a:lnTo>
                  <a:pt x="436626" y="1544574"/>
                </a:lnTo>
                <a:lnTo>
                  <a:pt x="472440" y="1558290"/>
                </a:lnTo>
                <a:lnTo>
                  <a:pt x="526542" y="1415796"/>
                </a:lnTo>
                <a:close/>
              </a:path>
              <a:path w="2011679" h="2707640">
                <a:moveTo>
                  <a:pt x="533400" y="2585466"/>
                </a:moveTo>
                <a:lnTo>
                  <a:pt x="525780" y="2548128"/>
                </a:lnTo>
                <a:lnTo>
                  <a:pt x="376428" y="2577084"/>
                </a:lnTo>
                <a:lnTo>
                  <a:pt x="383286" y="2614422"/>
                </a:lnTo>
                <a:lnTo>
                  <a:pt x="533400" y="2585466"/>
                </a:lnTo>
                <a:close/>
              </a:path>
              <a:path w="2011679" h="2707640">
                <a:moveTo>
                  <a:pt x="575310" y="1831848"/>
                </a:moveTo>
                <a:lnTo>
                  <a:pt x="542544" y="1812036"/>
                </a:lnTo>
                <a:lnTo>
                  <a:pt x="462534" y="1942338"/>
                </a:lnTo>
                <a:lnTo>
                  <a:pt x="495300" y="1962150"/>
                </a:lnTo>
                <a:lnTo>
                  <a:pt x="575310" y="1831848"/>
                </a:lnTo>
                <a:close/>
              </a:path>
              <a:path w="2011679" h="2707640">
                <a:moveTo>
                  <a:pt x="621030" y="1166622"/>
                </a:moveTo>
                <a:lnTo>
                  <a:pt x="585216" y="1152906"/>
                </a:lnTo>
                <a:lnTo>
                  <a:pt x="531114" y="1295400"/>
                </a:lnTo>
                <a:lnTo>
                  <a:pt x="566928" y="1309116"/>
                </a:lnTo>
                <a:lnTo>
                  <a:pt x="621030" y="1166622"/>
                </a:lnTo>
                <a:close/>
              </a:path>
              <a:path w="2011679" h="2707640">
                <a:moveTo>
                  <a:pt x="630936" y="2217420"/>
                </a:moveTo>
                <a:lnTo>
                  <a:pt x="608838" y="2186940"/>
                </a:lnTo>
                <a:lnTo>
                  <a:pt x="485394" y="2276094"/>
                </a:lnTo>
                <a:lnTo>
                  <a:pt x="507492" y="2306574"/>
                </a:lnTo>
                <a:lnTo>
                  <a:pt x="630936" y="2217420"/>
                </a:lnTo>
                <a:close/>
              </a:path>
              <a:path w="2011679" h="2707640">
                <a:moveTo>
                  <a:pt x="713994" y="1604772"/>
                </a:moveTo>
                <a:lnTo>
                  <a:pt x="681990" y="1584960"/>
                </a:lnTo>
                <a:lnTo>
                  <a:pt x="601980" y="1714500"/>
                </a:lnTo>
                <a:lnTo>
                  <a:pt x="634746" y="1735074"/>
                </a:lnTo>
                <a:lnTo>
                  <a:pt x="713994" y="1604772"/>
                </a:lnTo>
                <a:close/>
              </a:path>
              <a:path w="2011679" h="2707640">
                <a:moveTo>
                  <a:pt x="715518" y="916686"/>
                </a:moveTo>
                <a:lnTo>
                  <a:pt x="679704" y="903732"/>
                </a:lnTo>
                <a:lnTo>
                  <a:pt x="625602" y="1046226"/>
                </a:lnTo>
                <a:lnTo>
                  <a:pt x="661416" y="1059180"/>
                </a:lnTo>
                <a:lnTo>
                  <a:pt x="715518" y="916686"/>
                </a:lnTo>
                <a:close/>
              </a:path>
              <a:path w="2011679" h="2707640">
                <a:moveTo>
                  <a:pt x="794766" y="2535174"/>
                </a:moveTo>
                <a:lnTo>
                  <a:pt x="787908" y="2497836"/>
                </a:lnTo>
                <a:lnTo>
                  <a:pt x="637794" y="2526030"/>
                </a:lnTo>
                <a:lnTo>
                  <a:pt x="645414" y="2564130"/>
                </a:lnTo>
                <a:lnTo>
                  <a:pt x="794766" y="2535174"/>
                </a:lnTo>
                <a:close/>
              </a:path>
              <a:path w="2011679" h="2707640">
                <a:moveTo>
                  <a:pt x="810006" y="667512"/>
                </a:moveTo>
                <a:lnTo>
                  <a:pt x="774954" y="653796"/>
                </a:lnTo>
                <a:lnTo>
                  <a:pt x="720852" y="796290"/>
                </a:lnTo>
                <a:lnTo>
                  <a:pt x="755904" y="810006"/>
                </a:lnTo>
                <a:lnTo>
                  <a:pt x="810006" y="667512"/>
                </a:lnTo>
                <a:close/>
              </a:path>
              <a:path w="2011679" h="2707640">
                <a:moveTo>
                  <a:pt x="848106" y="2061972"/>
                </a:moveTo>
                <a:lnTo>
                  <a:pt x="825246" y="2031492"/>
                </a:lnTo>
                <a:lnTo>
                  <a:pt x="701802" y="2119884"/>
                </a:lnTo>
                <a:lnTo>
                  <a:pt x="723900" y="2151126"/>
                </a:lnTo>
                <a:lnTo>
                  <a:pt x="848106" y="2061972"/>
                </a:lnTo>
                <a:close/>
              </a:path>
              <a:path w="2011679" h="2707640">
                <a:moveTo>
                  <a:pt x="853440" y="1377696"/>
                </a:moveTo>
                <a:lnTo>
                  <a:pt x="821436" y="1357884"/>
                </a:lnTo>
                <a:lnTo>
                  <a:pt x="741426" y="1487424"/>
                </a:lnTo>
                <a:lnTo>
                  <a:pt x="774192" y="1507236"/>
                </a:lnTo>
                <a:lnTo>
                  <a:pt x="853440" y="1377696"/>
                </a:lnTo>
                <a:close/>
              </a:path>
              <a:path w="2011679" h="2707640">
                <a:moveTo>
                  <a:pt x="905256" y="418338"/>
                </a:moveTo>
                <a:lnTo>
                  <a:pt x="869442" y="404622"/>
                </a:lnTo>
                <a:lnTo>
                  <a:pt x="815340" y="547116"/>
                </a:lnTo>
                <a:lnTo>
                  <a:pt x="851154" y="560832"/>
                </a:lnTo>
                <a:lnTo>
                  <a:pt x="905256" y="418338"/>
                </a:lnTo>
                <a:close/>
              </a:path>
              <a:path w="2011679" h="2707640">
                <a:moveTo>
                  <a:pt x="1004316" y="74676"/>
                </a:moveTo>
                <a:lnTo>
                  <a:pt x="966216" y="74676"/>
                </a:lnTo>
                <a:lnTo>
                  <a:pt x="966216" y="156324"/>
                </a:lnTo>
                <a:lnTo>
                  <a:pt x="963930" y="155448"/>
                </a:lnTo>
                <a:lnTo>
                  <a:pt x="909828" y="297942"/>
                </a:lnTo>
                <a:lnTo>
                  <a:pt x="945642" y="311658"/>
                </a:lnTo>
                <a:lnTo>
                  <a:pt x="966216" y="257479"/>
                </a:lnTo>
                <a:lnTo>
                  <a:pt x="966216" y="379476"/>
                </a:lnTo>
                <a:lnTo>
                  <a:pt x="1004316" y="379476"/>
                </a:lnTo>
                <a:lnTo>
                  <a:pt x="1004316" y="74676"/>
                </a:lnTo>
                <a:close/>
              </a:path>
              <a:path w="2011679" h="2707640">
                <a:moveTo>
                  <a:pt x="1056894" y="2484120"/>
                </a:moveTo>
                <a:lnTo>
                  <a:pt x="1049274" y="2446782"/>
                </a:lnTo>
                <a:lnTo>
                  <a:pt x="899922" y="2475738"/>
                </a:lnTo>
                <a:lnTo>
                  <a:pt x="906780" y="2513076"/>
                </a:lnTo>
                <a:lnTo>
                  <a:pt x="1056894" y="2484120"/>
                </a:lnTo>
                <a:close/>
              </a:path>
              <a:path w="2011679" h="2707640">
                <a:moveTo>
                  <a:pt x="1075182" y="1586484"/>
                </a:moveTo>
                <a:lnTo>
                  <a:pt x="1037082" y="1586484"/>
                </a:lnTo>
                <a:lnTo>
                  <a:pt x="1037082" y="1879117"/>
                </a:lnTo>
                <a:lnTo>
                  <a:pt x="918210" y="1964436"/>
                </a:lnTo>
                <a:lnTo>
                  <a:pt x="940308" y="1995678"/>
                </a:lnTo>
                <a:lnTo>
                  <a:pt x="1064514" y="1906524"/>
                </a:lnTo>
                <a:lnTo>
                  <a:pt x="1053731" y="1891284"/>
                </a:lnTo>
                <a:lnTo>
                  <a:pt x="1075182" y="1891284"/>
                </a:lnTo>
                <a:lnTo>
                  <a:pt x="1075182" y="1586484"/>
                </a:lnTo>
                <a:close/>
              </a:path>
              <a:path w="2011679" h="2707640">
                <a:moveTo>
                  <a:pt x="1207008" y="1295400"/>
                </a:moveTo>
                <a:lnTo>
                  <a:pt x="1004316" y="1295400"/>
                </a:lnTo>
                <a:lnTo>
                  <a:pt x="1004316" y="1009650"/>
                </a:lnTo>
                <a:lnTo>
                  <a:pt x="966216" y="1009650"/>
                </a:lnTo>
                <a:lnTo>
                  <a:pt x="966216" y="1133348"/>
                </a:lnTo>
                <a:lnTo>
                  <a:pt x="960882" y="1130046"/>
                </a:lnTo>
                <a:lnTo>
                  <a:pt x="880872" y="1260348"/>
                </a:lnTo>
                <a:lnTo>
                  <a:pt x="913638" y="1280160"/>
                </a:lnTo>
                <a:lnTo>
                  <a:pt x="966216" y="1193711"/>
                </a:lnTo>
                <a:lnTo>
                  <a:pt x="966216" y="1314450"/>
                </a:lnTo>
                <a:lnTo>
                  <a:pt x="985266" y="1314450"/>
                </a:lnTo>
                <a:lnTo>
                  <a:pt x="985266" y="1333500"/>
                </a:lnTo>
                <a:lnTo>
                  <a:pt x="1004316" y="1333500"/>
                </a:lnTo>
                <a:lnTo>
                  <a:pt x="1207008" y="1333500"/>
                </a:lnTo>
                <a:lnTo>
                  <a:pt x="1207008" y="1295400"/>
                </a:lnTo>
                <a:close/>
              </a:path>
              <a:path w="2011679" h="2707640">
                <a:moveTo>
                  <a:pt x="1265682" y="2376678"/>
                </a:moveTo>
                <a:lnTo>
                  <a:pt x="1075182" y="2376678"/>
                </a:lnTo>
                <a:lnTo>
                  <a:pt x="1075182" y="2090928"/>
                </a:lnTo>
                <a:lnTo>
                  <a:pt x="1037082" y="2090928"/>
                </a:lnTo>
                <a:lnTo>
                  <a:pt x="1037082" y="2395728"/>
                </a:lnTo>
                <a:lnTo>
                  <a:pt x="1056132" y="2395728"/>
                </a:lnTo>
                <a:lnTo>
                  <a:pt x="1056132" y="2414778"/>
                </a:lnTo>
                <a:lnTo>
                  <a:pt x="1075182" y="2414778"/>
                </a:lnTo>
                <a:lnTo>
                  <a:pt x="1265682" y="2414778"/>
                </a:lnTo>
                <a:lnTo>
                  <a:pt x="1265682" y="2376678"/>
                </a:lnTo>
                <a:close/>
              </a:path>
              <a:path w="2011679" h="2707640">
                <a:moveTo>
                  <a:pt x="1348740" y="934974"/>
                </a:moveTo>
                <a:lnTo>
                  <a:pt x="1043940" y="934974"/>
                </a:lnTo>
                <a:lnTo>
                  <a:pt x="1043940" y="973074"/>
                </a:lnTo>
                <a:lnTo>
                  <a:pt x="1348740" y="973074"/>
                </a:lnTo>
                <a:lnTo>
                  <a:pt x="1348740" y="934974"/>
                </a:lnTo>
                <a:close/>
              </a:path>
              <a:path w="2011679" h="2707640">
                <a:moveTo>
                  <a:pt x="1348740" y="0"/>
                </a:moveTo>
                <a:lnTo>
                  <a:pt x="1043940" y="0"/>
                </a:lnTo>
                <a:lnTo>
                  <a:pt x="1043940" y="38100"/>
                </a:lnTo>
                <a:lnTo>
                  <a:pt x="1348740" y="38100"/>
                </a:lnTo>
                <a:lnTo>
                  <a:pt x="1348740" y="0"/>
                </a:lnTo>
                <a:close/>
              </a:path>
              <a:path w="2011679" h="2707640">
                <a:moveTo>
                  <a:pt x="1411986" y="1872234"/>
                </a:moveTo>
                <a:lnTo>
                  <a:pt x="1107186" y="1872234"/>
                </a:lnTo>
                <a:lnTo>
                  <a:pt x="1107186" y="1910334"/>
                </a:lnTo>
                <a:lnTo>
                  <a:pt x="1411986" y="1910334"/>
                </a:lnTo>
                <a:lnTo>
                  <a:pt x="1411986" y="1872234"/>
                </a:lnTo>
                <a:close/>
              </a:path>
              <a:path w="2011679" h="2707640">
                <a:moveTo>
                  <a:pt x="1419606" y="2016252"/>
                </a:moveTo>
                <a:lnTo>
                  <a:pt x="1114806" y="2016252"/>
                </a:lnTo>
                <a:lnTo>
                  <a:pt x="1114806" y="2054352"/>
                </a:lnTo>
                <a:lnTo>
                  <a:pt x="1419606" y="2054352"/>
                </a:lnTo>
                <a:lnTo>
                  <a:pt x="1419606" y="2016252"/>
                </a:lnTo>
                <a:close/>
              </a:path>
              <a:path w="2011679" h="2707640">
                <a:moveTo>
                  <a:pt x="1419606" y="1511808"/>
                </a:moveTo>
                <a:lnTo>
                  <a:pt x="1114806" y="1511808"/>
                </a:lnTo>
                <a:lnTo>
                  <a:pt x="1114806" y="1549908"/>
                </a:lnTo>
                <a:lnTo>
                  <a:pt x="1419606" y="1549908"/>
                </a:lnTo>
                <a:lnTo>
                  <a:pt x="1419606" y="1511808"/>
                </a:lnTo>
                <a:close/>
              </a:path>
              <a:path w="2011679" h="2707640">
                <a:moveTo>
                  <a:pt x="1626108" y="1295400"/>
                </a:moveTo>
                <a:lnTo>
                  <a:pt x="1321308" y="1295400"/>
                </a:lnTo>
                <a:lnTo>
                  <a:pt x="1321308" y="1333500"/>
                </a:lnTo>
                <a:lnTo>
                  <a:pt x="1626108" y="1333500"/>
                </a:lnTo>
                <a:lnTo>
                  <a:pt x="1626108" y="1295400"/>
                </a:lnTo>
                <a:close/>
              </a:path>
              <a:path w="2011679" h="2707640">
                <a:moveTo>
                  <a:pt x="1684782" y="2376678"/>
                </a:moveTo>
                <a:lnTo>
                  <a:pt x="1379982" y="2376678"/>
                </a:lnTo>
                <a:lnTo>
                  <a:pt x="1379982" y="2414778"/>
                </a:lnTo>
                <a:lnTo>
                  <a:pt x="1684782" y="2414778"/>
                </a:lnTo>
                <a:lnTo>
                  <a:pt x="1684782" y="2376678"/>
                </a:lnTo>
                <a:close/>
              </a:path>
              <a:path w="2011679" h="2707640">
                <a:moveTo>
                  <a:pt x="1756410" y="360426"/>
                </a:moveTo>
                <a:lnTo>
                  <a:pt x="1451610" y="360426"/>
                </a:lnTo>
                <a:lnTo>
                  <a:pt x="1451610" y="398526"/>
                </a:lnTo>
                <a:lnTo>
                  <a:pt x="1756410" y="398526"/>
                </a:lnTo>
                <a:lnTo>
                  <a:pt x="1756410" y="360426"/>
                </a:lnTo>
                <a:close/>
              </a:path>
              <a:path w="2011679" h="2707640">
                <a:moveTo>
                  <a:pt x="1767840" y="934974"/>
                </a:moveTo>
                <a:lnTo>
                  <a:pt x="1463040" y="934974"/>
                </a:lnTo>
                <a:lnTo>
                  <a:pt x="1463040" y="973074"/>
                </a:lnTo>
                <a:lnTo>
                  <a:pt x="1767840" y="973074"/>
                </a:lnTo>
                <a:lnTo>
                  <a:pt x="1767840" y="934974"/>
                </a:lnTo>
                <a:close/>
              </a:path>
              <a:path w="2011679" h="2707640">
                <a:moveTo>
                  <a:pt x="1767840" y="0"/>
                </a:moveTo>
                <a:lnTo>
                  <a:pt x="1463040" y="0"/>
                </a:lnTo>
                <a:lnTo>
                  <a:pt x="1463040" y="38100"/>
                </a:lnTo>
                <a:lnTo>
                  <a:pt x="1767840" y="38100"/>
                </a:lnTo>
                <a:lnTo>
                  <a:pt x="1767840" y="0"/>
                </a:lnTo>
                <a:close/>
              </a:path>
              <a:path w="2011679" h="2707640">
                <a:moveTo>
                  <a:pt x="1831086" y="1872234"/>
                </a:moveTo>
                <a:lnTo>
                  <a:pt x="1526286" y="1872234"/>
                </a:lnTo>
                <a:lnTo>
                  <a:pt x="1526286" y="1910334"/>
                </a:lnTo>
                <a:lnTo>
                  <a:pt x="1831086" y="1910334"/>
                </a:lnTo>
                <a:lnTo>
                  <a:pt x="1831086" y="1872234"/>
                </a:lnTo>
                <a:close/>
              </a:path>
              <a:path w="2011679" h="2707640">
                <a:moveTo>
                  <a:pt x="1838706" y="2016252"/>
                </a:moveTo>
                <a:lnTo>
                  <a:pt x="1533906" y="2016252"/>
                </a:lnTo>
                <a:lnTo>
                  <a:pt x="1533906" y="2054352"/>
                </a:lnTo>
                <a:lnTo>
                  <a:pt x="1838706" y="2054352"/>
                </a:lnTo>
                <a:lnTo>
                  <a:pt x="1838706" y="2016252"/>
                </a:lnTo>
                <a:close/>
              </a:path>
              <a:path w="2011679" h="2707640">
                <a:moveTo>
                  <a:pt x="1838706" y="1511808"/>
                </a:moveTo>
                <a:lnTo>
                  <a:pt x="1533906" y="1511808"/>
                </a:lnTo>
                <a:lnTo>
                  <a:pt x="1533906" y="1549908"/>
                </a:lnTo>
                <a:lnTo>
                  <a:pt x="1838706" y="1549908"/>
                </a:lnTo>
                <a:lnTo>
                  <a:pt x="1838706" y="1511808"/>
                </a:lnTo>
                <a:close/>
              </a:path>
              <a:path w="2011679" h="2707640">
                <a:moveTo>
                  <a:pt x="1867662" y="2140458"/>
                </a:moveTo>
                <a:lnTo>
                  <a:pt x="1829562" y="2140458"/>
                </a:lnTo>
                <a:lnTo>
                  <a:pt x="1829562" y="2376678"/>
                </a:lnTo>
                <a:lnTo>
                  <a:pt x="1799082" y="2376678"/>
                </a:lnTo>
                <a:lnTo>
                  <a:pt x="1799082" y="2414778"/>
                </a:lnTo>
                <a:lnTo>
                  <a:pt x="1829562" y="2414778"/>
                </a:lnTo>
                <a:lnTo>
                  <a:pt x="1848612" y="2414778"/>
                </a:lnTo>
                <a:lnTo>
                  <a:pt x="1856079" y="2413292"/>
                </a:lnTo>
                <a:lnTo>
                  <a:pt x="1862137" y="2409253"/>
                </a:lnTo>
                <a:lnTo>
                  <a:pt x="1866176" y="2403195"/>
                </a:lnTo>
                <a:lnTo>
                  <a:pt x="1867662" y="2395728"/>
                </a:lnTo>
                <a:lnTo>
                  <a:pt x="1867662" y="2140458"/>
                </a:lnTo>
                <a:close/>
              </a:path>
              <a:path w="2011679" h="2707640">
                <a:moveTo>
                  <a:pt x="1867662" y="52578"/>
                </a:moveTo>
                <a:lnTo>
                  <a:pt x="1829562" y="52578"/>
                </a:lnTo>
                <a:lnTo>
                  <a:pt x="1829562" y="357378"/>
                </a:lnTo>
                <a:lnTo>
                  <a:pt x="1867662" y="357378"/>
                </a:lnTo>
                <a:lnTo>
                  <a:pt x="1867662" y="52578"/>
                </a:lnTo>
                <a:close/>
              </a:path>
              <a:path w="2011679" h="2707640">
                <a:moveTo>
                  <a:pt x="1940814" y="1562100"/>
                </a:moveTo>
                <a:lnTo>
                  <a:pt x="1902714" y="1562100"/>
                </a:lnTo>
                <a:lnTo>
                  <a:pt x="1902714" y="1866900"/>
                </a:lnTo>
                <a:lnTo>
                  <a:pt x="1940814" y="1866900"/>
                </a:lnTo>
                <a:lnTo>
                  <a:pt x="1940814" y="1562100"/>
                </a:lnTo>
                <a:close/>
              </a:path>
              <a:path w="2011679" h="2707640">
                <a:moveTo>
                  <a:pt x="2011680" y="1262634"/>
                </a:moveTo>
                <a:lnTo>
                  <a:pt x="1973580" y="1262634"/>
                </a:lnTo>
                <a:lnTo>
                  <a:pt x="1973580" y="1295400"/>
                </a:lnTo>
                <a:lnTo>
                  <a:pt x="1740408" y="1295400"/>
                </a:lnTo>
                <a:lnTo>
                  <a:pt x="1740408" y="1333500"/>
                </a:lnTo>
                <a:lnTo>
                  <a:pt x="1973580" y="1333500"/>
                </a:lnTo>
                <a:lnTo>
                  <a:pt x="1992630" y="1333500"/>
                </a:lnTo>
                <a:lnTo>
                  <a:pt x="2000097" y="1332014"/>
                </a:lnTo>
                <a:lnTo>
                  <a:pt x="2006155" y="1327975"/>
                </a:lnTo>
                <a:lnTo>
                  <a:pt x="2010194" y="1321917"/>
                </a:lnTo>
                <a:lnTo>
                  <a:pt x="2011680" y="1314450"/>
                </a:lnTo>
                <a:lnTo>
                  <a:pt x="2011680" y="1262634"/>
                </a:lnTo>
                <a:close/>
              </a:path>
              <a:path w="2011679" h="2707640">
                <a:moveTo>
                  <a:pt x="2011680" y="954024"/>
                </a:moveTo>
                <a:lnTo>
                  <a:pt x="2010194" y="946861"/>
                </a:lnTo>
                <a:lnTo>
                  <a:pt x="2006155" y="940777"/>
                </a:lnTo>
                <a:lnTo>
                  <a:pt x="2000097" y="936548"/>
                </a:lnTo>
                <a:lnTo>
                  <a:pt x="1992630" y="934974"/>
                </a:lnTo>
                <a:lnTo>
                  <a:pt x="1882140" y="934974"/>
                </a:lnTo>
                <a:lnTo>
                  <a:pt x="1882140" y="973074"/>
                </a:lnTo>
                <a:lnTo>
                  <a:pt x="1973580" y="973074"/>
                </a:lnTo>
                <a:lnTo>
                  <a:pt x="1973580" y="1148334"/>
                </a:lnTo>
                <a:lnTo>
                  <a:pt x="1992630" y="1148334"/>
                </a:lnTo>
                <a:lnTo>
                  <a:pt x="2011680" y="1148334"/>
                </a:lnTo>
                <a:lnTo>
                  <a:pt x="2011680" y="954024"/>
                </a:lnTo>
                <a:close/>
              </a:path>
            </a:pathLst>
          </a:custGeom>
          <a:solidFill>
            <a:srgbClr val="2D83F4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9AF3C98-0C20-91DD-F19C-32C1B9B2F44F}"/>
              </a:ext>
            </a:extLst>
          </p:cNvPr>
          <p:cNvCxnSpPr/>
          <p:nvPr/>
        </p:nvCxnSpPr>
        <p:spPr>
          <a:xfrm>
            <a:off x="4186210" y="3310557"/>
            <a:ext cx="259401" cy="0"/>
          </a:xfrm>
          <a:prstGeom prst="line">
            <a:avLst/>
          </a:prstGeom>
          <a:ln w="28575">
            <a:solidFill>
              <a:srgbClr val="2D83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77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19BA9EA-94D0-2F3A-5093-66C8251998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2</a:t>
            </a:fld>
            <a:endParaRPr lang="en-US" altLang="zh-CN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9A9FBC1-33F0-278D-76E9-8A3BD6D9FA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061" y="50800"/>
            <a:ext cx="664162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已做了什么，还要做什么</a:t>
            </a:r>
            <a:endParaRPr spc="-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FC3FE526-05DD-7005-7576-D04BFA02C5E5}"/>
              </a:ext>
            </a:extLst>
          </p:cNvPr>
          <p:cNvSpPr txBox="1"/>
          <p:nvPr/>
        </p:nvSpPr>
        <p:spPr>
          <a:xfrm>
            <a:off x="488502" y="928370"/>
            <a:ext cx="8655498" cy="96051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69266" indent="-457200">
              <a:spcBef>
                <a:spcPts val="770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</a:pPr>
            <a:r>
              <a:rPr lang="zh-CN" altLang="en-US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根据正则文法，从字符流中分离出一个一个</a:t>
            </a:r>
            <a:r>
              <a:rPr lang="en-US" altLang="zh-CN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lexeme</a:t>
            </a:r>
            <a:r>
              <a:rPr lang="zh-CN" altLang="en-US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，并构建了</a:t>
            </a:r>
            <a:r>
              <a:rPr lang="en-US" altLang="zh-CN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token</a:t>
            </a:r>
            <a:r>
              <a:rPr lang="zh-CN" altLang="en-US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流</a:t>
            </a:r>
            <a:endParaRPr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仿宋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8B1F9EF-921B-5336-BC65-B887215419BC}"/>
              </a:ext>
            </a:extLst>
          </p:cNvPr>
          <p:cNvSpPr txBox="1"/>
          <p:nvPr/>
        </p:nvSpPr>
        <p:spPr>
          <a:xfrm>
            <a:off x="488502" y="2006315"/>
            <a:ext cx="7939405" cy="5296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69266" indent="-457200">
              <a:spcBef>
                <a:spcPts val="770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</a:pPr>
            <a:r>
              <a:rPr lang="zh-CN" altLang="en-US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检查了</a:t>
            </a:r>
            <a:r>
              <a:rPr lang="en-US" altLang="zh-CN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token</a:t>
            </a:r>
            <a:r>
              <a:rPr lang="zh-CN" altLang="en-US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流是否符合上下文无关文法</a:t>
            </a:r>
            <a:endParaRPr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仿宋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DAD6434C-78D1-2A4D-AD39-6180722A96DE}"/>
              </a:ext>
            </a:extLst>
          </p:cNvPr>
          <p:cNvSpPr txBox="1"/>
          <p:nvPr/>
        </p:nvSpPr>
        <p:spPr>
          <a:xfrm>
            <a:off x="488502" y="2653373"/>
            <a:ext cx="8739719" cy="5296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69266" indent="-457200">
              <a:spcBef>
                <a:spcPts val="770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尚未构建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AST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，也未检查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上下文相关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的语义规则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华文仿宋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EF7DD6-DB21-C9B5-3F2E-4EF95B367ACA}"/>
              </a:ext>
            </a:extLst>
          </p:cNvPr>
          <p:cNvSpPr txBox="1"/>
          <p:nvPr/>
        </p:nvSpPr>
        <p:spPr>
          <a:xfrm>
            <a:off x="327060" y="3265041"/>
            <a:ext cx="84852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6465" lvl="1" indent="-440055">
              <a:spcBef>
                <a:spcPts val="580"/>
              </a:spcBef>
              <a:buClr>
                <a:srgbClr val="808080"/>
              </a:buClr>
              <a:buSzPct val="64583"/>
              <a:buFont typeface="SimSun"/>
              <a:buChar char="–"/>
              <a:tabLst>
                <a:tab pos="926465" algn="l"/>
                <a:tab pos="927100" algn="l"/>
              </a:tabLst>
            </a:pPr>
            <a:r>
              <a:rPr lang="zh-CN" altLang="en-US" sz="2000" dirty="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是否有未定义就使用的变量？</a:t>
            </a:r>
            <a:endParaRPr lang="en-US" altLang="zh-CN" sz="2000" spc="-5" dirty="0">
              <a:solidFill>
                <a:srgbClr val="29292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C8DDC1-E0E5-36AA-A67C-F9D7A5CA9A99}"/>
              </a:ext>
            </a:extLst>
          </p:cNvPr>
          <p:cNvSpPr txBox="1"/>
          <p:nvPr/>
        </p:nvSpPr>
        <p:spPr>
          <a:xfrm>
            <a:off x="327060" y="3806313"/>
            <a:ext cx="84852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6465" lvl="1" indent="-440055">
              <a:spcBef>
                <a:spcPts val="580"/>
              </a:spcBef>
              <a:buClr>
                <a:srgbClr val="808080"/>
              </a:buClr>
              <a:buSzPct val="64583"/>
              <a:buFont typeface="SimSun"/>
              <a:buChar char="–"/>
              <a:tabLst>
                <a:tab pos="926465" algn="l"/>
                <a:tab pos="927100" algn="l"/>
              </a:tabLst>
            </a:pPr>
            <a:r>
              <a:rPr lang="zh-CN" altLang="en-US" sz="2000" dirty="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是否有变量被重复定义？</a:t>
            </a:r>
            <a:endParaRPr lang="en-US" altLang="zh-CN" sz="2000" spc="-5" dirty="0">
              <a:solidFill>
                <a:srgbClr val="29292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2B79420-B181-BFA6-F0CE-4E50BFD75A31}"/>
              </a:ext>
            </a:extLst>
          </p:cNvPr>
          <p:cNvSpPr txBox="1"/>
          <p:nvPr/>
        </p:nvSpPr>
        <p:spPr>
          <a:xfrm>
            <a:off x="327060" y="4315170"/>
            <a:ext cx="89853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6465" lvl="1" indent="-440055">
              <a:spcBef>
                <a:spcPts val="580"/>
              </a:spcBef>
              <a:buClr>
                <a:srgbClr val="808080"/>
              </a:buClr>
              <a:buSzPct val="64583"/>
              <a:buFont typeface="SimSun"/>
              <a:buChar char="–"/>
              <a:tabLst>
                <a:tab pos="926465" algn="l"/>
                <a:tab pos="927100" algn="l"/>
              </a:tabLst>
            </a:pPr>
            <a:r>
              <a:rPr lang="zh-CN" altLang="en-US" sz="2000" dirty="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函数的实参与形参个数一致吗？类型一致吗？返回值满足类型要求吗？</a:t>
            </a:r>
            <a:endParaRPr lang="en-US" altLang="zh-CN" sz="2000" spc="-5" dirty="0">
              <a:solidFill>
                <a:srgbClr val="29292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49A2BD3-ABFE-2E93-A902-C5866789DE02}"/>
                  </a:ext>
                </a:extLst>
              </p:cNvPr>
              <p:cNvSpPr txBox="1"/>
              <p:nvPr/>
            </p:nvSpPr>
            <p:spPr>
              <a:xfrm>
                <a:off x="327060" y="4824027"/>
                <a:ext cx="898538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26465" lvl="1" indent="-440055">
                  <a:spcBef>
                    <a:spcPts val="580"/>
                  </a:spcBef>
                  <a:buClr>
                    <a:srgbClr val="808080"/>
                  </a:buClr>
                  <a:buSzPct val="64583"/>
                  <a:buFont typeface="SimSun"/>
                  <a:buChar char="–"/>
                  <a:tabLst>
                    <a:tab pos="926465" algn="l"/>
                    <a:tab pos="927100" algn="l"/>
                  </a:tabLst>
                </a:pPr>
                <a:r>
                  <a:rPr lang="zh-CN" altLang="en-US" sz="2000" dirty="0">
                    <a:solidFill>
                      <a:srgbClr val="292929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表达式中的运算满足类型要求吗？比如“字符串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>
                    <a:solidFill>
                      <a:srgbClr val="292929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与整数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zh-CN" altLang="en-US" sz="2000" dirty="0">
                    <a:solidFill>
                      <a:srgbClr val="292929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相加”这样的错误检查出来了吗？</a:t>
                </a:r>
                <a:endParaRPr lang="en-US" altLang="zh-CN" sz="2000" spc="-5" dirty="0">
                  <a:solidFill>
                    <a:srgbClr val="29292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49A2BD3-ABFE-2E93-A902-C5866789D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60" y="4824027"/>
                <a:ext cx="8985382" cy="707886"/>
              </a:xfrm>
              <a:prstGeom prst="rect">
                <a:avLst/>
              </a:prstGeom>
              <a:blipFill>
                <a:blip r:embed="rId3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4DC5AC2D-2834-08FA-919E-0E3E79825CC1}"/>
              </a:ext>
            </a:extLst>
          </p:cNvPr>
          <p:cNvSpPr txBox="1"/>
          <p:nvPr/>
        </p:nvSpPr>
        <p:spPr>
          <a:xfrm>
            <a:off x="327060" y="5483733"/>
            <a:ext cx="89853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6465" lvl="1" indent="-440055">
              <a:spcBef>
                <a:spcPts val="580"/>
              </a:spcBef>
              <a:buClr>
                <a:srgbClr val="808080"/>
              </a:buClr>
              <a:buSzPct val="64583"/>
              <a:buFont typeface="SimSun"/>
              <a:buChar char="–"/>
              <a:tabLst>
                <a:tab pos="926465" algn="l"/>
                <a:tab pos="927100" algn="l"/>
              </a:tabLst>
            </a:pPr>
            <a:r>
              <a:rPr lang="en-US" altLang="zh-CN" sz="2000" dirty="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  <a:endParaRPr lang="en-US" altLang="zh-CN" sz="2000" spc="-5" dirty="0">
              <a:solidFill>
                <a:srgbClr val="29292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921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DAB6D9A-409D-8D26-C671-ECD6A6588401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352304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kern="0" spc="-5" dirty="0">
                <a:solidFill>
                  <a:schemeClr val="bg1"/>
                </a:solidFill>
              </a:rPr>
              <a:t>L</a:t>
            </a:r>
            <a:r>
              <a:rPr lang="zh-CN" altLang="en-US" kern="0" spc="-5" dirty="0">
                <a:solidFill>
                  <a:schemeClr val="bg1"/>
                </a:solidFill>
              </a:rPr>
              <a:t>属性</a:t>
            </a:r>
            <a:r>
              <a:rPr lang="en-US" altLang="zh-CN" kern="0" spc="-5" dirty="0">
                <a:solidFill>
                  <a:schemeClr val="bg1"/>
                </a:solidFill>
              </a:rPr>
              <a:t>SDD</a:t>
            </a:r>
            <a:endParaRPr lang="zh-CN" altLang="en-US" kern="0" spc="-5" dirty="0">
              <a:solidFill>
                <a:schemeClr val="bg1"/>
              </a:solidFill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590F22EE-88D5-4E8F-5681-BEE2F89A7E45}"/>
              </a:ext>
            </a:extLst>
          </p:cNvPr>
          <p:cNvSpPr txBox="1"/>
          <p:nvPr/>
        </p:nvSpPr>
        <p:spPr>
          <a:xfrm>
            <a:off x="469840" y="984005"/>
            <a:ext cx="8071993" cy="4436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/>
              <a:t>反例</a:t>
            </a:r>
            <a:endParaRPr dirty="0"/>
          </a:p>
        </p:txBody>
      </p:sp>
      <p:grpSp>
        <p:nvGrpSpPr>
          <p:cNvPr id="38" name="object 5">
            <a:extLst>
              <a:ext uri="{FF2B5EF4-FFF2-40B4-BE49-F238E27FC236}">
                <a16:creationId xmlns:a16="http://schemas.microsoft.com/office/drawing/2014/main" id="{E6563EB0-7F6C-1FEC-A3C7-36D8093EC85D}"/>
              </a:ext>
            </a:extLst>
          </p:cNvPr>
          <p:cNvGrpSpPr/>
          <p:nvPr/>
        </p:nvGrpSpPr>
        <p:grpSpPr>
          <a:xfrm>
            <a:off x="2720948" y="2152858"/>
            <a:ext cx="3625563" cy="2865916"/>
            <a:chOff x="3181997" y="2289048"/>
            <a:chExt cx="4239895" cy="3351529"/>
          </a:xfrm>
        </p:grpSpPr>
        <p:sp>
          <p:nvSpPr>
            <p:cNvPr id="39" name="object 6">
              <a:extLst>
                <a:ext uri="{FF2B5EF4-FFF2-40B4-BE49-F238E27FC236}">
                  <a16:creationId xmlns:a16="http://schemas.microsoft.com/office/drawing/2014/main" id="{A382E22C-A459-6B6E-CE26-0BA018F35517}"/>
                </a:ext>
              </a:extLst>
            </p:cNvPr>
            <p:cNvSpPr/>
            <p:nvPr/>
          </p:nvSpPr>
          <p:spPr>
            <a:xfrm>
              <a:off x="3186569" y="2294382"/>
              <a:ext cx="4231005" cy="3341370"/>
            </a:xfrm>
            <a:custGeom>
              <a:avLst/>
              <a:gdLst/>
              <a:ahLst/>
              <a:cxnLst/>
              <a:rect l="l" t="t" r="r" b="b"/>
              <a:pathLst>
                <a:path w="4231005" h="3341370">
                  <a:moveTo>
                    <a:pt x="4230623" y="3341369"/>
                  </a:moveTo>
                  <a:lnTo>
                    <a:pt x="4230623" y="0"/>
                  </a:lnTo>
                  <a:lnTo>
                    <a:pt x="0" y="0"/>
                  </a:lnTo>
                  <a:lnTo>
                    <a:pt x="0" y="3341370"/>
                  </a:lnTo>
                  <a:lnTo>
                    <a:pt x="4230623" y="3341369"/>
                  </a:lnTo>
                  <a:close/>
                </a:path>
              </a:pathLst>
            </a:custGeom>
            <a:solidFill>
              <a:srgbClr val="F9D98C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0" name="object 7">
              <a:extLst>
                <a:ext uri="{FF2B5EF4-FFF2-40B4-BE49-F238E27FC236}">
                  <a16:creationId xmlns:a16="http://schemas.microsoft.com/office/drawing/2014/main" id="{FFED646A-7F53-CEBD-5FA6-B173811E80EE}"/>
                </a:ext>
              </a:extLst>
            </p:cNvPr>
            <p:cNvSpPr/>
            <p:nvPr/>
          </p:nvSpPr>
          <p:spPr>
            <a:xfrm>
              <a:off x="3181997" y="2289048"/>
              <a:ext cx="4239895" cy="3351529"/>
            </a:xfrm>
            <a:custGeom>
              <a:avLst/>
              <a:gdLst/>
              <a:ahLst/>
              <a:cxnLst/>
              <a:rect l="l" t="t" r="r" b="b"/>
              <a:pathLst>
                <a:path w="4239895" h="3351529">
                  <a:moveTo>
                    <a:pt x="4239768" y="3348990"/>
                  </a:moveTo>
                  <a:lnTo>
                    <a:pt x="4239768" y="2285"/>
                  </a:lnTo>
                  <a:lnTo>
                    <a:pt x="4238244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3348990"/>
                  </a:lnTo>
                  <a:lnTo>
                    <a:pt x="2286" y="3351276"/>
                  </a:lnTo>
                  <a:lnTo>
                    <a:pt x="4572" y="3351276"/>
                  </a:lnTo>
                  <a:lnTo>
                    <a:pt x="4572" y="9906"/>
                  </a:lnTo>
                  <a:lnTo>
                    <a:pt x="9144" y="5334"/>
                  </a:lnTo>
                  <a:lnTo>
                    <a:pt x="9144" y="9906"/>
                  </a:lnTo>
                  <a:lnTo>
                    <a:pt x="4230624" y="9905"/>
                  </a:lnTo>
                  <a:lnTo>
                    <a:pt x="4230624" y="5333"/>
                  </a:lnTo>
                  <a:lnTo>
                    <a:pt x="4235196" y="9905"/>
                  </a:lnTo>
                  <a:lnTo>
                    <a:pt x="4235196" y="3351276"/>
                  </a:lnTo>
                  <a:lnTo>
                    <a:pt x="4238244" y="3351276"/>
                  </a:lnTo>
                  <a:lnTo>
                    <a:pt x="4239768" y="3348990"/>
                  </a:lnTo>
                  <a:close/>
                </a:path>
                <a:path w="4239895" h="3351529">
                  <a:moveTo>
                    <a:pt x="9144" y="9906"/>
                  </a:moveTo>
                  <a:lnTo>
                    <a:pt x="9144" y="5334"/>
                  </a:lnTo>
                  <a:lnTo>
                    <a:pt x="4572" y="9906"/>
                  </a:lnTo>
                  <a:lnTo>
                    <a:pt x="9144" y="9906"/>
                  </a:lnTo>
                  <a:close/>
                </a:path>
                <a:path w="4239895" h="3351529">
                  <a:moveTo>
                    <a:pt x="9144" y="3342132"/>
                  </a:moveTo>
                  <a:lnTo>
                    <a:pt x="9144" y="9906"/>
                  </a:lnTo>
                  <a:lnTo>
                    <a:pt x="4572" y="9906"/>
                  </a:lnTo>
                  <a:lnTo>
                    <a:pt x="4572" y="3342132"/>
                  </a:lnTo>
                  <a:lnTo>
                    <a:pt x="9144" y="3342132"/>
                  </a:lnTo>
                  <a:close/>
                </a:path>
                <a:path w="4239895" h="3351529">
                  <a:moveTo>
                    <a:pt x="4235196" y="3342132"/>
                  </a:moveTo>
                  <a:lnTo>
                    <a:pt x="4572" y="3342132"/>
                  </a:lnTo>
                  <a:lnTo>
                    <a:pt x="9144" y="3346704"/>
                  </a:lnTo>
                  <a:lnTo>
                    <a:pt x="9144" y="3351276"/>
                  </a:lnTo>
                  <a:lnTo>
                    <a:pt x="4230624" y="3351276"/>
                  </a:lnTo>
                  <a:lnTo>
                    <a:pt x="4230624" y="3346704"/>
                  </a:lnTo>
                  <a:lnTo>
                    <a:pt x="4235196" y="3342132"/>
                  </a:lnTo>
                  <a:close/>
                </a:path>
                <a:path w="4239895" h="3351529">
                  <a:moveTo>
                    <a:pt x="9144" y="3351276"/>
                  </a:moveTo>
                  <a:lnTo>
                    <a:pt x="9144" y="3346704"/>
                  </a:lnTo>
                  <a:lnTo>
                    <a:pt x="4572" y="3342132"/>
                  </a:lnTo>
                  <a:lnTo>
                    <a:pt x="4572" y="3351276"/>
                  </a:lnTo>
                  <a:lnTo>
                    <a:pt x="9144" y="3351276"/>
                  </a:lnTo>
                  <a:close/>
                </a:path>
                <a:path w="4239895" h="3351529">
                  <a:moveTo>
                    <a:pt x="4235196" y="9905"/>
                  </a:moveTo>
                  <a:lnTo>
                    <a:pt x="4230624" y="5333"/>
                  </a:lnTo>
                  <a:lnTo>
                    <a:pt x="4230624" y="9905"/>
                  </a:lnTo>
                  <a:lnTo>
                    <a:pt x="4235196" y="9905"/>
                  </a:lnTo>
                  <a:close/>
                </a:path>
                <a:path w="4239895" h="3351529">
                  <a:moveTo>
                    <a:pt x="4235196" y="3342132"/>
                  </a:moveTo>
                  <a:lnTo>
                    <a:pt x="4235196" y="9905"/>
                  </a:lnTo>
                  <a:lnTo>
                    <a:pt x="4230624" y="9905"/>
                  </a:lnTo>
                  <a:lnTo>
                    <a:pt x="4230624" y="3342132"/>
                  </a:lnTo>
                  <a:lnTo>
                    <a:pt x="4235196" y="3342132"/>
                  </a:lnTo>
                  <a:close/>
                </a:path>
                <a:path w="4239895" h="3351529">
                  <a:moveTo>
                    <a:pt x="4235196" y="3351276"/>
                  </a:moveTo>
                  <a:lnTo>
                    <a:pt x="4235196" y="3342132"/>
                  </a:lnTo>
                  <a:lnTo>
                    <a:pt x="4230624" y="3346704"/>
                  </a:lnTo>
                  <a:lnTo>
                    <a:pt x="4230624" y="3351276"/>
                  </a:lnTo>
                  <a:lnTo>
                    <a:pt x="4235196" y="33512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41" name="object 8">
            <a:extLst>
              <a:ext uri="{FF2B5EF4-FFF2-40B4-BE49-F238E27FC236}">
                <a16:creationId xmlns:a16="http://schemas.microsoft.com/office/drawing/2014/main" id="{91C85751-9395-9AED-4D68-829CCA1D6C50}"/>
              </a:ext>
            </a:extLst>
          </p:cNvPr>
          <p:cNvSpPr txBox="1"/>
          <p:nvPr/>
        </p:nvSpPr>
        <p:spPr>
          <a:xfrm>
            <a:off x="2778500" y="2191432"/>
            <a:ext cx="1480199" cy="333886"/>
          </a:xfrm>
          <a:prstGeom prst="rect">
            <a:avLst/>
          </a:prstGeom>
          <a:solidFill>
            <a:srgbClr val="F9D98C"/>
          </a:solidFill>
        </p:spPr>
        <p:txBody>
          <a:bodyPr vert="horz" wrap="square" lIns="0" tIns="17919" rIns="0" bIns="0" rtlCol="0">
            <a:spAutoFit/>
          </a:bodyPr>
          <a:lstStyle/>
          <a:p>
            <a:pPr marL="207964">
              <a:spcBef>
                <a:spcPts val="141"/>
              </a:spcBef>
            </a:pPr>
            <a:r>
              <a:rPr sz="2052" spc="4" dirty="0">
                <a:latin typeface="Microsoft YaHei UI"/>
                <a:cs typeface="Microsoft YaHei UI"/>
              </a:rPr>
              <a:t>产生式</a:t>
            </a:r>
            <a:endParaRPr sz="2052" dirty="0">
              <a:latin typeface="Microsoft YaHei UI"/>
              <a:cs typeface="Microsoft YaHei UI"/>
            </a:endParaRPr>
          </a:p>
        </p:txBody>
      </p:sp>
      <p:sp>
        <p:nvSpPr>
          <p:cNvPr id="42" name="object 9">
            <a:extLst>
              <a:ext uri="{FF2B5EF4-FFF2-40B4-BE49-F238E27FC236}">
                <a16:creationId xmlns:a16="http://schemas.microsoft.com/office/drawing/2014/main" id="{B0593D9D-5704-C304-E0A6-FC78281743DB}"/>
              </a:ext>
            </a:extLst>
          </p:cNvPr>
          <p:cNvSpPr txBox="1"/>
          <p:nvPr/>
        </p:nvSpPr>
        <p:spPr>
          <a:xfrm>
            <a:off x="4199843" y="2177156"/>
            <a:ext cx="2130161" cy="333886"/>
          </a:xfrm>
          <a:prstGeom prst="rect">
            <a:avLst/>
          </a:prstGeom>
          <a:solidFill>
            <a:srgbClr val="F9D98C"/>
          </a:solidFill>
        </p:spPr>
        <p:txBody>
          <a:bodyPr vert="horz" wrap="square" lIns="0" tIns="17919" rIns="0" bIns="0" rtlCol="0">
            <a:spAutoFit/>
          </a:bodyPr>
          <a:lstStyle/>
          <a:p>
            <a:pPr marL="285069">
              <a:spcBef>
                <a:spcPts val="141"/>
              </a:spcBef>
            </a:pPr>
            <a:r>
              <a:rPr sz="2052" spc="4" dirty="0">
                <a:latin typeface="Microsoft YaHei UI"/>
                <a:cs typeface="Microsoft YaHei UI"/>
              </a:rPr>
              <a:t>语义规则</a:t>
            </a:r>
            <a:endParaRPr sz="2052" dirty="0">
              <a:latin typeface="Microsoft YaHei UI"/>
              <a:cs typeface="Microsoft YaHei UI"/>
            </a:endParaRPr>
          </a:p>
        </p:txBody>
      </p:sp>
      <p:sp>
        <p:nvSpPr>
          <p:cNvPr id="43" name="object 10">
            <a:extLst>
              <a:ext uri="{FF2B5EF4-FFF2-40B4-BE49-F238E27FC236}">
                <a16:creationId xmlns:a16="http://schemas.microsoft.com/office/drawing/2014/main" id="{286571DD-0A22-2A28-3565-1E0C94859642}"/>
              </a:ext>
            </a:extLst>
          </p:cNvPr>
          <p:cNvSpPr txBox="1"/>
          <p:nvPr/>
        </p:nvSpPr>
        <p:spPr>
          <a:xfrm>
            <a:off x="2724857" y="2583777"/>
            <a:ext cx="1480199" cy="326758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77647">
              <a:spcBef>
                <a:spcPts val="86"/>
              </a:spcBef>
            </a:pPr>
            <a:r>
              <a:rPr sz="2052" spc="-4" dirty="0">
                <a:latin typeface="Times New Roman"/>
                <a:cs typeface="Times New Roman"/>
              </a:rPr>
              <a:t>(1)</a:t>
            </a:r>
            <a:r>
              <a:rPr sz="2052" spc="-26" dirty="0">
                <a:latin typeface="Times New Roman"/>
                <a:cs typeface="Times New Roman"/>
              </a:rPr>
              <a:t> </a:t>
            </a:r>
            <a:r>
              <a:rPr sz="2052" i="1" spc="-4" dirty="0">
                <a:latin typeface="Times New Roman"/>
                <a:cs typeface="Times New Roman"/>
              </a:rPr>
              <a:t>A</a:t>
            </a:r>
            <a:r>
              <a:rPr sz="2052" spc="-4" dirty="0">
                <a:latin typeface="Symbol"/>
                <a:cs typeface="Symbol"/>
              </a:rPr>
              <a:t></a:t>
            </a:r>
            <a:r>
              <a:rPr sz="2052" i="1" spc="-4" dirty="0">
                <a:latin typeface="Times New Roman"/>
                <a:cs typeface="Times New Roman"/>
              </a:rPr>
              <a:t>LM</a:t>
            </a:r>
            <a:endParaRPr sz="2052" dirty="0">
              <a:latin typeface="Times New Roman"/>
              <a:cs typeface="Times New Roman"/>
            </a:endParaRPr>
          </a:p>
        </p:txBody>
      </p:sp>
      <p:sp>
        <p:nvSpPr>
          <p:cNvPr id="44" name="object 11">
            <a:extLst>
              <a:ext uri="{FF2B5EF4-FFF2-40B4-BE49-F238E27FC236}">
                <a16:creationId xmlns:a16="http://schemas.microsoft.com/office/drawing/2014/main" id="{46885CAE-9363-939D-91F2-1A3732FFEAC2}"/>
              </a:ext>
            </a:extLst>
          </p:cNvPr>
          <p:cNvSpPr txBox="1"/>
          <p:nvPr/>
        </p:nvSpPr>
        <p:spPr>
          <a:xfrm>
            <a:off x="4212441" y="2491251"/>
            <a:ext cx="2130161" cy="1231088"/>
          </a:xfrm>
          <a:prstGeom prst="rect">
            <a:avLst/>
          </a:prstGeom>
        </p:spPr>
        <p:txBody>
          <a:bodyPr vert="horz" wrap="square" lIns="0" tIns="103169" rIns="0" bIns="0" rtlCol="0">
            <a:spAutoFit/>
          </a:bodyPr>
          <a:lstStyle/>
          <a:p>
            <a:pPr marL="154209">
              <a:spcBef>
                <a:spcPts val="812"/>
              </a:spcBef>
            </a:pPr>
            <a:r>
              <a:rPr sz="2052" i="1" spc="-4" dirty="0">
                <a:latin typeface="Times New Roman"/>
                <a:cs typeface="Times New Roman"/>
              </a:rPr>
              <a:t>L</a:t>
            </a:r>
            <a:r>
              <a:rPr sz="2052" spc="-4" dirty="0">
                <a:latin typeface="Times New Roman"/>
                <a:cs typeface="Times New Roman"/>
              </a:rPr>
              <a:t>.</a:t>
            </a:r>
            <a:r>
              <a:rPr sz="2052" i="1" spc="-4" dirty="0">
                <a:latin typeface="Times New Roman"/>
                <a:cs typeface="Times New Roman"/>
              </a:rPr>
              <a:t>i</a:t>
            </a:r>
            <a:r>
              <a:rPr sz="2052" i="1" spc="-30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=</a:t>
            </a:r>
            <a:r>
              <a:rPr sz="2052" spc="-26" dirty="0">
                <a:latin typeface="Times New Roman"/>
                <a:cs typeface="Times New Roman"/>
              </a:rPr>
              <a:t> </a:t>
            </a:r>
            <a:r>
              <a:rPr sz="2052" i="1" spc="-4" dirty="0">
                <a:latin typeface="Times New Roman"/>
                <a:cs typeface="Times New Roman"/>
              </a:rPr>
              <a:t>l</a:t>
            </a:r>
            <a:r>
              <a:rPr sz="2052" spc="-4" dirty="0">
                <a:latin typeface="Times New Roman"/>
                <a:cs typeface="Times New Roman"/>
              </a:rPr>
              <a:t>(</a:t>
            </a:r>
            <a:r>
              <a:rPr sz="2052" i="1" spc="-4" dirty="0">
                <a:latin typeface="Times New Roman"/>
                <a:cs typeface="Times New Roman"/>
              </a:rPr>
              <a:t>A.i</a:t>
            </a:r>
            <a:r>
              <a:rPr sz="2052" spc="-4" dirty="0">
                <a:latin typeface="Times New Roman"/>
                <a:cs typeface="Times New Roman"/>
              </a:rPr>
              <a:t>)</a:t>
            </a:r>
            <a:endParaRPr sz="2052" dirty="0">
              <a:latin typeface="Times New Roman"/>
              <a:cs typeface="Times New Roman"/>
            </a:endParaRPr>
          </a:p>
          <a:p>
            <a:pPr marL="154209">
              <a:spcBef>
                <a:spcPts val="727"/>
              </a:spcBef>
            </a:pPr>
            <a:r>
              <a:rPr sz="2052" i="1" dirty="0">
                <a:latin typeface="Times New Roman"/>
                <a:cs typeface="Times New Roman"/>
              </a:rPr>
              <a:t>M.i</a:t>
            </a:r>
            <a:r>
              <a:rPr sz="2052" i="1" spc="-26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=</a:t>
            </a:r>
            <a:r>
              <a:rPr sz="2052" spc="-30" dirty="0">
                <a:latin typeface="Times New Roman"/>
                <a:cs typeface="Times New Roman"/>
              </a:rPr>
              <a:t> </a:t>
            </a:r>
            <a:r>
              <a:rPr sz="2052" i="1" spc="-4" dirty="0">
                <a:latin typeface="Times New Roman"/>
                <a:cs typeface="Times New Roman"/>
              </a:rPr>
              <a:t>m</a:t>
            </a:r>
            <a:r>
              <a:rPr sz="2052" spc="-4" dirty="0">
                <a:latin typeface="Times New Roman"/>
                <a:cs typeface="Times New Roman"/>
              </a:rPr>
              <a:t>(</a:t>
            </a:r>
            <a:r>
              <a:rPr sz="2052" i="1" spc="-4" dirty="0">
                <a:latin typeface="Times New Roman"/>
                <a:cs typeface="Times New Roman"/>
              </a:rPr>
              <a:t>L.s</a:t>
            </a:r>
            <a:r>
              <a:rPr sz="2052" spc="-4" dirty="0">
                <a:latin typeface="Times New Roman"/>
                <a:cs typeface="Times New Roman"/>
              </a:rPr>
              <a:t>)</a:t>
            </a:r>
            <a:endParaRPr sz="2052" dirty="0">
              <a:latin typeface="Times New Roman"/>
              <a:cs typeface="Times New Roman"/>
            </a:endParaRPr>
          </a:p>
          <a:p>
            <a:pPr marL="154209">
              <a:spcBef>
                <a:spcPts val="740"/>
              </a:spcBef>
            </a:pPr>
            <a:r>
              <a:rPr sz="2052" i="1" dirty="0">
                <a:latin typeface="Times New Roman"/>
                <a:cs typeface="Times New Roman"/>
              </a:rPr>
              <a:t>A.s</a:t>
            </a:r>
            <a:r>
              <a:rPr sz="2052" i="1" spc="-21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=</a:t>
            </a:r>
            <a:r>
              <a:rPr sz="2052" spc="-30" dirty="0">
                <a:latin typeface="Times New Roman"/>
                <a:cs typeface="Times New Roman"/>
              </a:rPr>
              <a:t> </a:t>
            </a:r>
            <a:r>
              <a:rPr sz="2052" i="1" spc="-4" dirty="0">
                <a:latin typeface="Times New Roman"/>
                <a:cs typeface="Times New Roman"/>
              </a:rPr>
              <a:t>f</a:t>
            </a:r>
            <a:r>
              <a:rPr sz="2052" spc="-4" dirty="0">
                <a:latin typeface="Times New Roman"/>
                <a:cs typeface="Times New Roman"/>
              </a:rPr>
              <a:t>(</a:t>
            </a:r>
            <a:r>
              <a:rPr sz="2052" i="1" spc="-4" dirty="0">
                <a:latin typeface="Times New Roman"/>
                <a:cs typeface="Times New Roman"/>
              </a:rPr>
              <a:t>M.s</a:t>
            </a:r>
            <a:r>
              <a:rPr sz="2052" spc="-4" dirty="0">
                <a:latin typeface="Times New Roman"/>
                <a:cs typeface="Times New Roman"/>
              </a:rPr>
              <a:t>)</a:t>
            </a:r>
            <a:endParaRPr sz="2052" dirty="0">
              <a:latin typeface="Times New Roman"/>
              <a:cs typeface="Times New Roman"/>
            </a:endParaRPr>
          </a:p>
        </p:txBody>
      </p:sp>
      <p:sp>
        <p:nvSpPr>
          <p:cNvPr id="45" name="object 12">
            <a:extLst>
              <a:ext uri="{FF2B5EF4-FFF2-40B4-BE49-F238E27FC236}">
                <a16:creationId xmlns:a16="http://schemas.microsoft.com/office/drawing/2014/main" id="{F88CA37D-8EED-2D4F-76EE-EA495364EC3A}"/>
              </a:ext>
            </a:extLst>
          </p:cNvPr>
          <p:cNvSpPr txBox="1"/>
          <p:nvPr/>
        </p:nvSpPr>
        <p:spPr>
          <a:xfrm>
            <a:off x="2724857" y="3803556"/>
            <a:ext cx="1480199" cy="326758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77647">
              <a:spcBef>
                <a:spcPts val="86"/>
              </a:spcBef>
            </a:pPr>
            <a:r>
              <a:rPr sz="2052" spc="-4" dirty="0">
                <a:latin typeface="Times New Roman"/>
                <a:cs typeface="Times New Roman"/>
              </a:rPr>
              <a:t>(2)</a:t>
            </a:r>
            <a:r>
              <a:rPr sz="2052" spc="-17" dirty="0">
                <a:latin typeface="Times New Roman"/>
                <a:cs typeface="Times New Roman"/>
              </a:rPr>
              <a:t> </a:t>
            </a:r>
            <a:r>
              <a:rPr sz="2052" i="1" dirty="0">
                <a:latin typeface="Times New Roman"/>
                <a:cs typeface="Times New Roman"/>
              </a:rPr>
              <a:t>A</a:t>
            </a:r>
            <a:r>
              <a:rPr sz="2052" i="1" spc="-21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Symbol"/>
                <a:cs typeface="Symbol"/>
              </a:rPr>
              <a:t></a:t>
            </a:r>
            <a:r>
              <a:rPr sz="2052" spc="-17" dirty="0">
                <a:latin typeface="Times New Roman"/>
                <a:cs typeface="Times New Roman"/>
              </a:rPr>
              <a:t> </a:t>
            </a:r>
            <a:r>
              <a:rPr sz="2052" i="1" dirty="0">
                <a:latin typeface="Times New Roman"/>
                <a:cs typeface="Times New Roman"/>
              </a:rPr>
              <a:t>QR</a:t>
            </a:r>
            <a:endParaRPr sz="2052" dirty="0">
              <a:latin typeface="Times New Roman"/>
              <a:cs typeface="Times New Roman"/>
            </a:endParaRPr>
          </a:p>
        </p:txBody>
      </p:sp>
      <p:grpSp>
        <p:nvGrpSpPr>
          <p:cNvPr id="46" name="object 13">
            <a:extLst>
              <a:ext uri="{FF2B5EF4-FFF2-40B4-BE49-F238E27FC236}">
                <a16:creationId xmlns:a16="http://schemas.microsoft.com/office/drawing/2014/main" id="{4FAA655E-4627-FE9F-0878-89B642C6F36D}"/>
              </a:ext>
            </a:extLst>
          </p:cNvPr>
          <p:cNvGrpSpPr/>
          <p:nvPr/>
        </p:nvGrpSpPr>
        <p:grpSpPr>
          <a:xfrm>
            <a:off x="2724858" y="2157429"/>
            <a:ext cx="3634251" cy="2910955"/>
            <a:chOff x="3186569" y="2294394"/>
            <a:chExt cx="4250055" cy="3404200"/>
          </a:xfrm>
        </p:grpSpPr>
        <p:sp>
          <p:nvSpPr>
            <p:cNvPr id="47" name="object 14">
              <a:extLst>
                <a:ext uri="{FF2B5EF4-FFF2-40B4-BE49-F238E27FC236}">
                  <a16:creationId xmlns:a16="http://schemas.microsoft.com/office/drawing/2014/main" id="{31CFB4EE-B91E-327F-DC84-31AB52367D6C}"/>
                </a:ext>
              </a:extLst>
            </p:cNvPr>
            <p:cNvSpPr/>
            <p:nvPr/>
          </p:nvSpPr>
          <p:spPr>
            <a:xfrm>
              <a:off x="3186569" y="2294394"/>
              <a:ext cx="4250055" cy="3341370"/>
            </a:xfrm>
            <a:custGeom>
              <a:avLst/>
              <a:gdLst/>
              <a:ahLst/>
              <a:cxnLst/>
              <a:rect l="l" t="t" r="r" b="b"/>
              <a:pathLst>
                <a:path w="4250055" h="3341370">
                  <a:moveTo>
                    <a:pt x="4249674" y="1888998"/>
                  </a:moveTo>
                  <a:lnTo>
                    <a:pt x="1739646" y="1888998"/>
                  </a:lnTo>
                  <a:lnTo>
                    <a:pt x="1739646" y="429768"/>
                  </a:lnTo>
                  <a:lnTo>
                    <a:pt x="4230624" y="429768"/>
                  </a:lnTo>
                  <a:lnTo>
                    <a:pt x="4230624" y="420624"/>
                  </a:lnTo>
                  <a:lnTo>
                    <a:pt x="1739646" y="420624"/>
                  </a:lnTo>
                  <a:lnTo>
                    <a:pt x="1739646" y="0"/>
                  </a:lnTo>
                  <a:lnTo>
                    <a:pt x="1730502" y="0"/>
                  </a:lnTo>
                  <a:lnTo>
                    <a:pt x="1730502" y="420624"/>
                  </a:lnTo>
                  <a:lnTo>
                    <a:pt x="0" y="420624"/>
                  </a:lnTo>
                  <a:lnTo>
                    <a:pt x="0" y="429768"/>
                  </a:lnTo>
                  <a:lnTo>
                    <a:pt x="1730502" y="429768"/>
                  </a:lnTo>
                  <a:lnTo>
                    <a:pt x="1730502" y="1888998"/>
                  </a:lnTo>
                  <a:lnTo>
                    <a:pt x="19050" y="1888998"/>
                  </a:lnTo>
                  <a:lnTo>
                    <a:pt x="19050" y="1898142"/>
                  </a:lnTo>
                  <a:lnTo>
                    <a:pt x="1730502" y="1898142"/>
                  </a:lnTo>
                  <a:lnTo>
                    <a:pt x="1730502" y="3341370"/>
                  </a:lnTo>
                  <a:lnTo>
                    <a:pt x="1739646" y="3341370"/>
                  </a:lnTo>
                  <a:lnTo>
                    <a:pt x="1739646" y="1898142"/>
                  </a:lnTo>
                  <a:lnTo>
                    <a:pt x="4249674" y="1898142"/>
                  </a:lnTo>
                  <a:lnTo>
                    <a:pt x="4249674" y="18889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8" name="object 15">
              <a:extLst>
                <a:ext uri="{FF2B5EF4-FFF2-40B4-BE49-F238E27FC236}">
                  <a16:creationId xmlns:a16="http://schemas.microsoft.com/office/drawing/2014/main" id="{1098F210-8863-5897-A85D-9F8149924F26}"/>
                </a:ext>
              </a:extLst>
            </p:cNvPr>
            <p:cNvSpPr/>
            <p:nvPr/>
          </p:nvSpPr>
          <p:spPr>
            <a:xfrm>
              <a:off x="4321187" y="3741524"/>
              <a:ext cx="1273810" cy="1957070"/>
            </a:xfrm>
            <a:custGeom>
              <a:avLst/>
              <a:gdLst/>
              <a:ahLst/>
              <a:cxnLst/>
              <a:rect l="l" t="t" r="r" b="b"/>
              <a:pathLst>
                <a:path w="1273810" h="1957070">
                  <a:moveTo>
                    <a:pt x="156972" y="1876044"/>
                  </a:moveTo>
                  <a:lnTo>
                    <a:pt x="137160" y="1844040"/>
                  </a:lnTo>
                  <a:lnTo>
                    <a:pt x="55918" y="1894217"/>
                  </a:lnTo>
                  <a:lnTo>
                    <a:pt x="89916" y="1805178"/>
                  </a:lnTo>
                  <a:lnTo>
                    <a:pt x="54102" y="1791462"/>
                  </a:lnTo>
                  <a:lnTo>
                    <a:pt x="0" y="1933956"/>
                  </a:lnTo>
                  <a:lnTo>
                    <a:pt x="17411" y="1940267"/>
                  </a:lnTo>
                  <a:lnTo>
                    <a:pt x="27432" y="1956816"/>
                  </a:lnTo>
                  <a:lnTo>
                    <a:pt x="156972" y="1876044"/>
                  </a:lnTo>
                  <a:close/>
                </a:path>
                <a:path w="1273810" h="1957070">
                  <a:moveTo>
                    <a:pt x="185166" y="1556004"/>
                  </a:moveTo>
                  <a:lnTo>
                    <a:pt x="149352" y="1542288"/>
                  </a:lnTo>
                  <a:lnTo>
                    <a:pt x="95250" y="1684782"/>
                  </a:lnTo>
                  <a:lnTo>
                    <a:pt x="130302" y="1697736"/>
                  </a:lnTo>
                  <a:lnTo>
                    <a:pt x="185166" y="1556004"/>
                  </a:lnTo>
                  <a:close/>
                </a:path>
                <a:path w="1273810" h="1957070">
                  <a:moveTo>
                    <a:pt x="279654" y="1306830"/>
                  </a:moveTo>
                  <a:lnTo>
                    <a:pt x="244602" y="1293114"/>
                  </a:lnTo>
                  <a:lnTo>
                    <a:pt x="189738" y="1435608"/>
                  </a:lnTo>
                  <a:lnTo>
                    <a:pt x="225552" y="1448562"/>
                  </a:lnTo>
                  <a:lnTo>
                    <a:pt x="279654" y="1306830"/>
                  </a:lnTo>
                  <a:close/>
                </a:path>
                <a:path w="1273810" h="1957070">
                  <a:moveTo>
                    <a:pt x="374904" y="1056894"/>
                  </a:moveTo>
                  <a:lnTo>
                    <a:pt x="339090" y="1043940"/>
                  </a:lnTo>
                  <a:lnTo>
                    <a:pt x="284988" y="1186434"/>
                  </a:lnTo>
                  <a:lnTo>
                    <a:pt x="320802" y="1199388"/>
                  </a:lnTo>
                  <a:lnTo>
                    <a:pt x="374904" y="1056894"/>
                  </a:lnTo>
                  <a:close/>
                </a:path>
                <a:path w="1273810" h="1957070">
                  <a:moveTo>
                    <a:pt x="383286" y="1735074"/>
                  </a:moveTo>
                  <a:lnTo>
                    <a:pt x="363474" y="1702308"/>
                  </a:lnTo>
                  <a:lnTo>
                    <a:pt x="233934" y="1783080"/>
                  </a:lnTo>
                  <a:lnTo>
                    <a:pt x="253746" y="1815846"/>
                  </a:lnTo>
                  <a:lnTo>
                    <a:pt x="383286" y="1735074"/>
                  </a:lnTo>
                  <a:close/>
                </a:path>
                <a:path w="1273810" h="1957070">
                  <a:moveTo>
                    <a:pt x="470154" y="807720"/>
                  </a:moveTo>
                  <a:lnTo>
                    <a:pt x="434340" y="794766"/>
                  </a:lnTo>
                  <a:lnTo>
                    <a:pt x="380238" y="937260"/>
                  </a:lnTo>
                  <a:lnTo>
                    <a:pt x="415290" y="950214"/>
                  </a:lnTo>
                  <a:lnTo>
                    <a:pt x="470154" y="807720"/>
                  </a:lnTo>
                  <a:close/>
                </a:path>
                <a:path w="1273810" h="1957070">
                  <a:moveTo>
                    <a:pt x="564642" y="558546"/>
                  </a:moveTo>
                  <a:lnTo>
                    <a:pt x="529590" y="545592"/>
                  </a:lnTo>
                  <a:lnTo>
                    <a:pt x="474726" y="687324"/>
                  </a:lnTo>
                  <a:lnTo>
                    <a:pt x="510540" y="701040"/>
                  </a:lnTo>
                  <a:lnTo>
                    <a:pt x="564642" y="558546"/>
                  </a:lnTo>
                  <a:close/>
                </a:path>
                <a:path w="1273810" h="1957070">
                  <a:moveTo>
                    <a:pt x="609600" y="1594104"/>
                  </a:moveTo>
                  <a:lnTo>
                    <a:pt x="589788" y="1561338"/>
                  </a:lnTo>
                  <a:lnTo>
                    <a:pt x="460248" y="1642110"/>
                  </a:lnTo>
                  <a:lnTo>
                    <a:pt x="480822" y="1674114"/>
                  </a:lnTo>
                  <a:lnTo>
                    <a:pt x="609600" y="1594104"/>
                  </a:lnTo>
                  <a:close/>
                </a:path>
                <a:path w="1273810" h="1957070">
                  <a:moveTo>
                    <a:pt x="840486" y="342138"/>
                  </a:moveTo>
                  <a:lnTo>
                    <a:pt x="695706" y="342138"/>
                  </a:lnTo>
                  <a:lnTo>
                    <a:pt x="695706" y="200660"/>
                  </a:lnTo>
                  <a:lnTo>
                    <a:pt x="701040" y="202692"/>
                  </a:lnTo>
                  <a:lnTo>
                    <a:pt x="713232" y="169164"/>
                  </a:lnTo>
                  <a:lnTo>
                    <a:pt x="695706" y="162306"/>
                  </a:lnTo>
                  <a:lnTo>
                    <a:pt x="695706" y="56388"/>
                  </a:lnTo>
                  <a:lnTo>
                    <a:pt x="657606" y="56388"/>
                  </a:lnTo>
                  <a:lnTo>
                    <a:pt x="657606" y="308546"/>
                  </a:lnTo>
                  <a:lnTo>
                    <a:pt x="624078" y="296418"/>
                  </a:lnTo>
                  <a:lnTo>
                    <a:pt x="569976" y="438150"/>
                  </a:lnTo>
                  <a:lnTo>
                    <a:pt x="605790" y="451866"/>
                  </a:lnTo>
                  <a:lnTo>
                    <a:pt x="657606" y="315404"/>
                  </a:lnTo>
                  <a:lnTo>
                    <a:pt x="657606" y="361188"/>
                  </a:lnTo>
                  <a:lnTo>
                    <a:pt x="676656" y="361188"/>
                  </a:lnTo>
                  <a:lnTo>
                    <a:pt x="676656" y="380238"/>
                  </a:lnTo>
                  <a:lnTo>
                    <a:pt x="695706" y="380238"/>
                  </a:lnTo>
                  <a:lnTo>
                    <a:pt x="840486" y="380238"/>
                  </a:lnTo>
                  <a:lnTo>
                    <a:pt x="840486" y="342138"/>
                  </a:lnTo>
                  <a:close/>
                </a:path>
                <a:path w="1273810" h="1957070">
                  <a:moveTo>
                    <a:pt x="919734" y="1800606"/>
                  </a:moveTo>
                  <a:lnTo>
                    <a:pt x="695706" y="1800606"/>
                  </a:lnTo>
                  <a:lnTo>
                    <a:pt x="695706" y="1514856"/>
                  </a:lnTo>
                  <a:lnTo>
                    <a:pt x="657606" y="1514856"/>
                  </a:lnTo>
                  <a:lnTo>
                    <a:pt x="657606" y="1819656"/>
                  </a:lnTo>
                  <a:lnTo>
                    <a:pt x="676656" y="1819656"/>
                  </a:lnTo>
                  <a:lnTo>
                    <a:pt x="676656" y="1838706"/>
                  </a:lnTo>
                  <a:lnTo>
                    <a:pt x="695706" y="1838706"/>
                  </a:lnTo>
                  <a:lnTo>
                    <a:pt x="919734" y="1838706"/>
                  </a:lnTo>
                  <a:lnTo>
                    <a:pt x="919734" y="1800606"/>
                  </a:lnTo>
                  <a:close/>
                </a:path>
                <a:path w="1273810" h="1957070">
                  <a:moveTo>
                    <a:pt x="1018794" y="1418844"/>
                  </a:moveTo>
                  <a:lnTo>
                    <a:pt x="713994" y="1418844"/>
                  </a:lnTo>
                  <a:lnTo>
                    <a:pt x="713994" y="1456944"/>
                  </a:lnTo>
                  <a:lnTo>
                    <a:pt x="1018794" y="1456944"/>
                  </a:lnTo>
                  <a:lnTo>
                    <a:pt x="1018794" y="1418844"/>
                  </a:lnTo>
                  <a:close/>
                </a:path>
                <a:path w="1273810" h="1957070">
                  <a:moveTo>
                    <a:pt x="1058418" y="0"/>
                  </a:moveTo>
                  <a:lnTo>
                    <a:pt x="753618" y="0"/>
                  </a:lnTo>
                  <a:lnTo>
                    <a:pt x="753618" y="38100"/>
                  </a:lnTo>
                  <a:lnTo>
                    <a:pt x="1058418" y="38100"/>
                  </a:lnTo>
                  <a:lnTo>
                    <a:pt x="1058418" y="0"/>
                  </a:lnTo>
                  <a:close/>
                </a:path>
                <a:path w="1273810" h="1957070">
                  <a:moveTo>
                    <a:pt x="1273302" y="1735836"/>
                  </a:moveTo>
                  <a:lnTo>
                    <a:pt x="1235202" y="1735836"/>
                  </a:lnTo>
                  <a:lnTo>
                    <a:pt x="1235202" y="1800606"/>
                  </a:lnTo>
                  <a:lnTo>
                    <a:pt x="1034034" y="1800606"/>
                  </a:lnTo>
                  <a:lnTo>
                    <a:pt x="1034034" y="1838706"/>
                  </a:lnTo>
                  <a:lnTo>
                    <a:pt x="1235202" y="1838706"/>
                  </a:lnTo>
                  <a:lnTo>
                    <a:pt x="1254252" y="1838706"/>
                  </a:lnTo>
                  <a:lnTo>
                    <a:pt x="1261719" y="1837220"/>
                  </a:lnTo>
                  <a:lnTo>
                    <a:pt x="1267777" y="1833181"/>
                  </a:lnTo>
                  <a:lnTo>
                    <a:pt x="1271816" y="1827123"/>
                  </a:lnTo>
                  <a:lnTo>
                    <a:pt x="1273302" y="1819656"/>
                  </a:lnTo>
                  <a:lnTo>
                    <a:pt x="1273302" y="1735836"/>
                  </a:lnTo>
                  <a:close/>
                </a:path>
                <a:path w="1273810" h="1957070">
                  <a:moveTo>
                    <a:pt x="1273302" y="1437894"/>
                  </a:moveTo>
                  <a:lnTo>
                    <a:pt x="1271816" y="1430413"/>
                  </a:lnTo>
                  <a:lnTo>
                    <a:pt x="1267777" y="1424368"/>
                  </a:lnTo>
                  <a:lnTo>
                    <a:pt x="1261719" y="1420317"/>
                  </a:lnTo>
                  <a:lnTo>
                    <a:pt x="1254252" y="1418844"/>
                  </a:lnTo>
                  <a:lnTo>
                    <a:pt x="1133094" y="1418844"/>
                  </a:lnTo>
                  <a:lnTo>
                    <a:pt x="1133094" y="1456944"/>
                  </a:lnTo>
                  <a:lnTo>
                    <a:pt x="1235202" y="1456944"/>
                  </a:lnTo>
                  <a:lnTo>
                    <a:pt x="1235202" y="1621536"/>
                  </a:lnTo>
                  <a:lnTo>
                    <a:pt x="1254252" y="1621536"/>
                  </a:lnTo>
                  <a:lnTo>
                    <a:pt x="1273302" y="1621536"/>
                  </a:lnTo>
                  <a:lnTo>
                    <a:pt x="1273302" y="1437894"/>
                  </a:lnTo>
                  <a:close/>
                </a:path>
                <a:path w="1273810" h="1957070">
                  <a:moveTo>
                    <a:pt x="1273302" y="356616"/>
                  </a:moveTo>
                  <a:lnTo>
                    <a:pt x="1239774" y="356616"/>
                  </a:lnTo>
                  <a:lnTo>
                    <a:pt x="1254252" y="342138"/>
                  </a:lnTo>
                  <a:lnTo>
                    <a:pt x="954786" y="342138"/>
                  </a:lnTo>
                  <a:lnTo>
                    <a:pt x="954786" y="380238"/>
                  </a:lnTo>
                  <a:lnTo>
                    <a:pt x="1235202" y="380238"/>
                  </a:lnTo>
                  <a:lnTo>
                    <a:pt x="1254252" y="380238"/>
                  </a:lnTo>
                  <a:lnTo>
                    <a:pt x="1261719" y="378752"/>
                  </a:lnTo>
                  <a:lnTo>
                    <a:pt x="1267777" y="374713"/>
                  </a:lnTo>
                  <a:lnTo>
                    <a:pt x="1271816" y="368655"/>
                  </a:lnTo>
                  <a:lnTo>
                    <a:pt x="1273302" y="361188"/>
                  </a:lnTo>
                  <a:lnTo>
                    <a:pt x="1273302" y="356616"/>
                  </a:lnTo>
                  <a:close/>
                </a:path>
                <a:path w="1273810" h="1957070">
                  <a:moveTo>
                    <a:pt x="1273302" y="19050"/>
                  </a:moveTo>
                  <a:lnTo>
                    <a:pt x="1271816" y="11569"/>
                  </a:lnTo>
                  <a:lnTo>
                    <a:pt x="1267777" y="5524"/>
                  </a:lnTo>
                  <a:lnTo>
                    <a:pt x="1261719" y="1473"/>
                  </a:lnTo>
                  <a:lnTo>
                    <a:pt x="1254252" y="0"/>
                  </a:lnTo>
                  <a:lnTo>
                    <a:pt x="1172718" y="0"/>
                  </a:lnTo>
                  <a:lnTo>
                    <a:pt x="1172718" y="38100"/>
                  </a:lnTo>
                  <a:lnTo>
                    <a:pt x="1235202" y="38100"/>
                  </a:lnTo>
                  <a:lnTo>
                    <a:pt x="1235202" y="242316"/>
                  </a:lnTo>
                  <a:lnTo>
                    <a:pt x="1254252" y="242316"/>
                  </a:lnTo>
                  <a:lnTo>
                    <a:pt x="1273302" y="242316"/>
                  </a:lnTo>
                  <a:lnTo>
                    <a:pt x="1273302" y="190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49" name="object 16">
            <a:extLst>
              <a:ext uri="{FF2B5EF4-FFF2-40B4-BE49-F238E27FC236}">
                <a16:creationId xmlns:a16="http://schemas.microsoft.com/office/drawing/2014/main" id="{89CD9B5A-A628-F8FD-56EE-E6EB4B93329E}"/>
              </a:ext>
            </a:extLst>
          </p:cNvPr>
          <p:cNvSpPr txBox="1"/>
          <p:nvPr/>
        </p:nvSpPr>
        <p:spPr>
          <a:xfrm>
            <a:off x="2778500" y="5101527"/>
            <a:ext cx="1240739" cy="37940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394" dirty="0">
                <a:solidFill>
                  <a:srgbClr val="FF0000"/>
                </a:solidFill>
                <a:latin typeface="Microsoft YaHei UI"/>
                <a:cs typeface="Microsoft YaHei UI"/>
              </a:rPr>
              <a:t>综合属性</a:t>
            </a:r>
            <a:endParaRPr sz="2394" dirty="0">
              <a:latin typeface="Microsoft YaHei UI"/>
              <a:cs typeface="Microsoft YaHei UI"/>
            </a:endParaRPr>
          </a:p>
        </p:txBody>
      </p:sp>
      <p:sp>
        <p:nvSpPr>
          <p:cNvPr id="50" name="object 17">
            <a:extLst>
              <a:ext uri="{FF2B5EF4-FFF2-40B4-BE49-F238E27FC236}">
                <a16:creationId xmlns:a16="http://schemas.microsoft.com/office/drawing/2014/main" id="{2595B2FF-B908-7E47-AAE8-C4B1AA1E88DC}"/>
              </a:ext>
            </a:extLst>
          </p:cNvPr>
          <p:cNvSpPr/>
          <p:nvPr/>
        </p:nvSpPr>
        <p:spPr>
          <a:xfrm>
            <a:off x="2399713" y="2538813"/>
            <a:ext cx="2397857" cy="2029164"/>
          </a:xfrm>
          <a:custGeom>
            <a:avLst/>
            <a:gdLst/>
            <a:ahLst/>
            <a:cxnLst/>
            <a:rect l="l" t="t" r="r" b="b"/>
            <a:pathLst>
              <a:path w="2804160" h="2372995">
                <a:moveTo>
                  <a:pt x="163068" y="730758"/>
                </a:moveTo>
                <a:lnTo>
                  <a:pt x="105689" y="730478"/>
                </a:lnTo>
                <a:lnTo>
                  <a:pt x="117348" y="727710"/>
                </a:lnTo>
                <a:lnTo>
                  <a:pt x="108966" y="691134"/>
                </a:lnTo>
                <a:lnTo>
                  <a:pt x="6096" y="714756"/>
                </a:lnTo>
                <a:lnTo>
                  <a:pt x="10566" y="734707"/>
                </a:lnTo>
                <a:lnTo>
                  <a:pt x="10007" y="762419"/>
                </a:lnTo>
                <a:lnTo>
                  <a:pt x="0" y="778002"/>
                </a:lnTo>
                <a:lnTo>
                  <a:pt x="8572" y="783653"/>
                </a:lnTo>
                <a:lnTo>
                  <a:pt x="3048" y="797052"/>
                </a:lnTo>
                <a:lnTo>
                  <a:pt x="71793" y="825309"/>
                </a:lnTo>
                <a:lnTo>
                  <a:pt x="127254" y="861822"/>
                </a:lnTo>
                <a:lnTo>
                  <a:pt x="134239" y="850950"/>
                </a:lnTo>
                <a:lnTo>
                  <a:pt x="144018" y="854964"/>
                </a:lnTo>
                <a:lnTo>
                  <a:pt x="158496" y="819912"/>
                </a:lnTo>
                <a:lnTo>
                  <a:pt x="90182" y="791857"/>
                </a:lnTo>
                <a:lnTo>
                  <a:pt x="54457" y="768324"/>
                </a:lnTo>
                <a:lnTo>
                  <a:pt x="162306" y="768858"/>
                </a:lnTo>
                <a:lnTo>
                  <a:pt x="163068" y="730758"/>
                </a:lnTo>
                <a:close/>
              </a:path>
              <a:path w="2804160" h="2372995">
                <a:moveTo>
                  <a:pt x="377190" y="668274"/>
                </a:moveTo>
                <a:lnTo>
                  <a:pt x="368808" y="630936"/>
                </a:lnTo>
                <a:lnTo>
                  <a:pt x="220218" y="665226"/>
                </a:lnTo>
                <a:lnTo>
                  <a:pt x="228600" y="702564"/>
                </a:lnTo>
                <a:lnTo>
                  <a:pt x="377190" y="668274"/>
                </a:lnTo>
                <a:close/>
              </a:path>
              <a:path w="2804160" h="2372995">
                <a:moveTo>
                  <a:pt x="405384" y="921258"/>
                </a:moveTo>
                <a:lnTo>
                  <a:pt x="264414" y="863346"/>
                </a:lnTo>
                <a:lnTo>
                  <a:pt x="250609" y="896772"/>
                </a:lnTo>
                <a:lnTo>
                  <a:pt x="243840" y="892302"/>
                </a:lnTo>
                <a:lnTo>
                  <a:pt x="222504" y="924306"/>
                </a:lnTo>
                <a:lnTo>
                  <a:pt x="349758" y="1008126"/>
                </a:lnTo>
                <a:lnTo>
                  <a:pt x="371094" y="976122"/>
                </a:lnTo>
                <a:lnTo>
                  <a:pt x="258508" y="901979"/>
                </a:lnTo>
                <a:lnTo>
                  <a:pt x="390906" y="957072"/>
                </a:lnTo>
                <a:lnTo>
                  <a:pt x="405384" y="921258"/>
                </a:lnTo>
                <a:close/>
              </a:path>
              <a:path w="2804160" h="2372995">
                <a:moveTo>
                  <a:pt x="429768" y="732282"/>
                </a:moveTo>
                <a:lnTo>
                  <a:pt x="277368" y="731520"/>
                </a:lnTo>
                <a:lnTo>
                  <a:pt x="276606" y="769620"/>
                </a:lnTo>
                <a:lnTo>
                  <a:pt x="429006" y="770382"/>
                </a:lnTo>
                <a:lnTo>
                  <a:pt x="429768" y="732282"/>
                </a:lnTo>
                <a:close/>
              </a:path>
              <a:path w="2804160" h="2372995">
                <a:moveTo>
                  <a:pt x="593598" y="1123188"/>
                </a:moveTo>
                <a:lnTo>
                  <a:pt x="466344" y="1039368"/>
                </a:lnTo>
                <a:lnTo>
                  <a:pt x="445770" y="1070610"/>
                </a:lnTo>
                <a:lnTo>
                  <a:pt x="573024" y="1154430"/>
                </a:lnTo>
                <a:lnTo>
                  <a:pt x="593598" y="1123188"/>
                </a:lnTo>
                <a:close/>
              </a:path>
              <a:path w="2804160" h="2372995">
                <a:moveTo>
                  <a:pt x="637032" y="608076"/>
                </a:moveTo>
                <a:lnTo>
                  <a:pt x="628650" y="570738"/>
                </a:lnTo>
                <a:lnTo>
                  <a:pt x="480060" y="605028"/>
                </a:lnTo>
                <a:lnTo>
                  <a:pt x="488442" y="642366"/>
                </a:lnTo>
                <a:lnTo>
                  <a:pt x="637032" y="608076"/>
                </a:lnTo>
                <a:close/>
              </a:path>
              <a:path w="2804160" h="2372995">
                <a:moveTo>
                  <a:pt x="651510" y="1023366"/>
                </a:moveTo>
                <a:lnTo>
                  <a:pt x="510540" y="965454"/>
                </a:lnTo>
                <a:lnTo>
                  <a:pt x="496062" y="1000506"/>
                </a:lnTo>
                <a:lnTo>
                  <a:pt x="637032" y="1058418"/>
                </a:lnTo>
                <a:lnTo>
                  <a:pt x="651510" y="1023366"/>
                </a:lnTo>
                <a:close/>
              </a:path>
              <a:path w="2804160" h="2372995">
                <a:moveTo>
                  <a:pt x="696468" y="733806"/>
                </a:moveTo>
                <a:lnTo>
                  <a:pt x="544068" y="733044"/>
                </a:lnTo>
                <a:lnTo>
                  <a:pt x="543306" y="771144"/>
                </a:lnTo>
                <a:lnTo>
                  <a:pt x="695706" y="771906"/>
                </a:lnTo>
                <a:lnTo>
                  <a:pt x="696468" y="733806"/>
                </a:lnTo>
                <a:close/>
              </a:path>
              <a:path w="2804160" h="2372995">
                <a:moveTo>
                  <a:pt x="816864" y="1269492"/>
                </a:moveTo>
                <a:lnTo>
                  <a:pt x="689610" y="1185672"/>
                </a:lnTo>
                <a:lnTo>
                  <a:pt x="668274" y="1217676"/>
                </a:lnTo>
                <a:lnTo>
                  <a:pt x="795528" y="1301496"/>
                </a:lnTo>
                <a:lnTo>
                  <a:pt x="816864" y="1269492"/>
                </a:lnTo>
                <a:close/>
              </a:path>
              <a:path w="2804160" h="2372995">
                <a:moveTo>
                  <a:pt x="896874" y="547878"/>
                </a:moveTo>
                <a:lnTo>
                  <a:pt x="888492" y="510540"/>
                </a:lnTo>
                <a:lnTo>
                  <a:pt x="739902" y="544830"/>
                </a:lnTo>
                <a:lnTo>
                  <a:pt x="748284" y="582168"/>
                </a:lnTo>
                <a:lnTo>
                  <a:pt x="896874" y="547878"/>
                </a:lnTo>
                <a:close/>
              </a:path>
              <a:path w="2804160" h="2372995">
                <a:moveTo>
                  <a:pt x="898398" y="1124712"/>
                </a:moveTo>
                <a:lnTo>
                  <a:pt x="757428" y="1066800"/>
                </a:lnTo>
                <a:lnTo>
                  <a:pt x="742950" y="1101852"/>
                </a:lnTo>
                <a:lnTo>
                  <a:pt x="883920" y="1160526"/>
                </a:lnTo>
                <a:lnTo>
                  <a:pt x="898398" y="1124712"/>
                </a:lnTo>
                <a:close/>
              </a:path>
              <a:path w="2804160" h="2372995">
                <a:moveTo>
                  <a:pt x="963168" y="736092"/>
                </a:moveTo>
                <a:lnTo>
                  <a:pt x="810768" y="734568"/>
                </a:lnTo>
                <a:lnTo>
                  <a:pt x="810006" y="772668"/>
                </a:lnTo>
                <a:lnTo>
                  <a:pt x="962406" y="774192"/>
                </a:lnTo>
                <a:lnTo>
                  <a:pt x="963168" y="736092"/>
                </a:lnTo>
                <a:close/>
              </a:path>
              <a:path w="2804160" h="2372995">
                <a:moveTo>
                  <a:pt x="1039368" y="1415796"/>
                </a:moveTo>
                <a:lnTo>
                  <a:pt x="912114" y="1331976"/>
                </a:lnTo>
                <a:lnTo>
                  <a:pt x="890778" y="1363980"/>
                </a:lnTo>
                <a:lnTo>
                  <a:pt x="1018794" y="1447800"/>
                </a:lnTo>
                <a:lnTo>
                  <a:pt x="1039368" y="1415796"/>
                </a:lnTo>
                <a:close/>
              </a:path>
              <a:path w="2804160" h="2372995">
                <a:moveTo>
                  <a:pt x="1144524" y="1226820"/>
                </a:moveTo>
                <a:lnTo>
                  <a:pt x="1003554" y="1168908"/>
                </a:lnTo>
                <a:lnTo>
                  <a:pt x="989076" y="1203960"/>
                </a:lnTo>
                <a:lnTo>
                  <a:pt x="1130046" y="1261872"/>
                </a:lnTo>
                <a:lnTo>
                  <a:pt x="1144524" y="1226820"/>
                </a:lnTo>
                <a:close/>
              </a:path>
              <a:path w="2804160" h="2372995">
                <a:moveTo>
                  <a:pt x="1156716" y="487680"/>
                </a:moveTo>
                <a:lnTo>
                  <a:pt x="1148334" y="450342"/>
                </a:lnTo>
                <a:lnTo>
                  <a:pt x="999744" y="484632"/>
                </a:lnTo>
                <a:lnTo>
                  <a:pt x="1008126" y="521970"/>
                </a:lnTo>
                <a:lnTo>
                  <a:pt x="1156716" y="487680"/>
                </a:lnTo>
                <a:close/>
              </a:path>
              <a:path w="2804160" h="2372995">
                <a:moveTo>
                  <a:pt x="1229868" y="737616"/>
                </a:moveTo>
                <a:lnTo>
                  <a:pt x="1077468" y="736092"/>
                </a:lnTo>
                <a:lnTo>
                  <a:pt x="1076706" y="774192"/>
                </a:lnTo>
                <a:lnTo>
                  <a:pt x="1229106" y="775716"/>
                </a:lnTo>
                <a:lnTo>
                  <a:pt x="1229868" y="737616"/>
                </a:lnTo>
                <a:close/>
              </a:path>
              <a:path w="2804160" h="2372995">
                <a:moveTo>
                  <a:pt x="1261872" y="1562862"/>
                </a:moveTo>
                <a:lnTo>
                  <a:pt x="1134618" y="1479042"/>
                </a:lnTo>
                <a:lnTo>
                  <a:pt x="1114044" y="1510284"/>
                </a:lnTo>
                <a:lnTo>
                  <a:pt x="1241298" y="1594104"/>
                </a:lnTo>
                <a:lnTo>
                  <a:pt x="1261872" y="1562862"/>
                </a:lnTo>
                <a:close/>
              </a:path>
              <a:path w="2804160" h="2372995">
                <a:moveTo>
                  <a:pt x="1391412" y="1328166"/>
                </a:moveTo>
                <a:lnTo>
                  <a:pt x="1250442" y="1270254"/>
                </a:lnTo>
                <a:lnTo>
                  <a:pt x="1235964" y="1305306"/>
                </a:lnTo>
                <a:lnTo>
                  <a:pt x="1376934" y="1363980"/>
                </a:lnTo>
                <a:lnTo>
                  <a:pt x="1391412" y="1328166"/>
                </a:lnTo>
                <a:close/>
              </a:path>
              <a:path w="2804160" h="2372995">
                <a:moveTo>
                  <a:pt x="1416558" y="427482"/>
                </a:moveTo>
                <a:lnTo>
                  <a:pt x="1408176" y="390144"/>
                </a:lnTo>
                <a:lnTo>
                  <a:pt x="1259586" y="424434"/>
                </a:lnTo>
                <a:lnTo>
                  <a:pt x="1267968" y="461772"/>
                </a:lnTo>
                <a:lnTo>
                  <a:pt x="1416558" y="427482"/>
                </a:lnTo>
                <a:close/>
              </a:path>
              <a:path w="2804160" h="2372995">
                <a:moveTo>
                  <a:pt x="1485138" y="1709166"/>
                </a:moveTo>
                <a:lnTo>
                  <a:pt x="1357884" y="1625346"/>
                </a:lnTo>
                <a:lnTo>
                  <a:pt x="1336548" y="1657350"/>
                </a:lnTo>
                <a:lnTo>
                  <a:pt x="1463802" y="1741170"/>
                </a:lnTo>
                <a:lnTo>
                  <a:pt x="1485138" y="1709166"/>
                </a:lnTo>
                <a:close/>
              </a:path>
              <a:path w="2804160" h="2372995">
                <a:moveTo>
                  <a:pt x="1496568" y="739140"/>
                </a:moveTo>
                <a:lnTo>
                  <a:pt x="1344168" y="738378"/>
                </a:lnTo>
                <a:lnTo>
                  <a:pt x="1343406" y="776478"/>
                </a:lnTo>
                <a:lnTo>
                  <a:pt x="1495806" y="777240"/>
                </a:lnTo>
                <a:lnTo>
                  <a:pt x="1496568" y="739140"/>
                </a:lnTo>
                <a:close/>
              </a:path>
              <a:path w="2804160" h="2372995">
                <a:moveTo>
                  <a:pt x="1637538" y="1430274"/>
                </a:moveTo>
                <a:lnTo>
                  <a:pt x="1496568" y="1372362"/>
                </a:lnTo>
                <a:lnTo>
                  <a:pt x="1482090" y="1407414"/>
                </a:lnTo>
                <a:lnTo>
                  <a:pt x="1623060" y="1465326"/>
                </a:lnTo>
                <a:lnTo>
                  <a:pt x="1637538" y="1430274"/>
                </a:lnTo>
                <a:close/>
              </a:path>
              <a:path w="2804160" h="2372995">
                <a:moveTo>
                  <a:pt x="1676400" y="367284"/>
                </a:moveTo>
                <a:lnTo>
                  <a:pt x="1668018" y="329946"/>
                </a:lnTo>
                <a:lnTo>
                  <a:pt x="1519428" y="364236"/>
                </a:lnTo>
                <a:lnTo>
                  <a:pt x="1527810" y="401574"/>
                </a:lnTo>
                <a:lnTo>
                  <a:pt x="1676400" y="367284"/>
                </a:lnTo>
                <a:close/>
              </a:path>
              <a:path w="2804160" h="2372995">
                <a:moveTo>
                  <a:pt x="1707642" y="1855470"/>
                </a:moveTo>
                <a:lnTo>
                  <a:pt x="1580388" y="1771650"/>
                </a:lnTo>
                <a:lnTo>
                  <a:pt x="1559814" y="1803654"/>
                </a:lnTo>
                <a:lnTo>
                  <a:pt x="1687068" y="1887474"/>
                </a:lnTo>
                <a:lnTo>
                  <a:pt x="1707642" y="1855470"/>
                </a:lnTo>
                <a:close/>
              </a:path>
              <a:path w="2804160" h="2372995">
                <a:moveTo>
                  <a:pt x="1763268" y="740664"/>
                </a:moveTo>
                <a:lnTo>
                  <a:pt x="1610868" y="739902"/>
                </a:lnTo>
                <a:lnTo>
                  <a:pt x="1610106" y="778002"/>
                </a:lnTo>
                <a:lnTo>
                  <a:pt x="1762506" y="778764"/>
                </a:lnTo>
                <a:lnTo>
                  <a:pt x="1763268" y="740664"/>
                </a:lnTo>
                <a:close/>
              </a:path>
              <a:path w="2804160" h="2372995">
                <a:moveTo>
                  <a:pt x="1884426" y="1531620"/>
                </a:moveTo>
                <a:lnTo>
                  <a:pt x="1743456" y="1473708"/>
                </a:lnTo>
                <a:lnTo>
                  <a:pt x="1728978" y="1508760"/>
                </a:lnTo>
                <a:lnTo>
                  <a:pt x="1869948" y="1567434"/>
                </a:lnTo>
                <a:lnTo>
                  <a:pt x="1884426" y="1531620"/>
                </a:lnTo>
                <a:close/>
              </a:path>
              <a:path w="2804160" h="2372995">
                <a:moveTo>
                  <a:pt x="1930908" y="2002536"/>
                </a:moveTo>
                <a:lnTo>
                  <a:pt x="1803654" y="1918716"/>
                </a:lnTo>
                <a:lnTo>
                  <a:pt x="1782318" y="1950720"/>
                </a:lnTo>
                <a:lnTo>
                  <a:pt x="1909572" y="2034540"/>
                </a:lnTo>
                <a:lnTo>
                  <a:pt x="1930908" y="2002536"/>
                </a:lnTo>
                <a:close/>
              </a:path>
              <a:path w="2804160" h="2372995">
                <a:moveTo>
                  <a:pt x="1936242" y="307086"/>
                </a:moveTo>
                <a:lnTo>
                  <a:pt x="1927860" y="269748"/>
                </a:lnTo>
                <a:lnTo>
                  <a:pt x="1779270" y="304038"/>
                </a:lnTo>
                <a:lnTo>
                  <a:pt x="1787652" y="341376"/>
                </a:lnTo>
                <a:lnTo>
                  <a:pt x="1936242" y="307086"/>
                </a:lnTo>
                <a:close/>
              </a:path>
              <a:path w="2804160" h="2372995">
                <a:moveTo>
                  <a:pt x="2029968" y="742188"/>
                </a:moveTo>
                <a:lnTo>
                  <a:pt x="1877568" y="741426"/>
                </a:lnTo>
                <a:lnTo>
                  <a:pt x="1876806" y="779526"/>
                </a:lnTo>
                <a:lnTo>
                  <a:pt x="2029206" y="780288"/>
                </a:lnTo>
                <a:lnTo>
                  <a:pt x="2029968" y="742188"/>
                </a:lnTo>
                <a:close/>
              </a:path>
              <a:path w="2804160" h="2372995">
                <a:moveTo>
                  <a:pt x="2130552" y="1633728"/>
                </a:moveTo>
                <a:lnTo>
                  <a:pt x="1989582" y="1575816"/>
                </a:lnTo>
                <a:lnTo>
                  <a:pt x="1975104" y="1610868"/>
                </a:lnTo>
                <a:lnTo>
                  <a:pt x="2116074" y="1668780"/>
                </a:lnTo>
                <a:lnTo>
                  <a:pt x="2130552" y="1633728"/>
                </a:lnTo>
                <a:close/>
              </a:path>
              <a:path w="2804160" h="2372995">
                <a:moveTo>
                  <a:pt x="2153412" y="2148840"/>
                </a:moveTo>
                <a:lnTo>
                  <a:pt x="2026158" y="2065020"/>
                </a:lnTo>
                <a:lnTo>
                  <a:pt x="2004822" y="2097024"/>
                </a:lnTo>
                <a:lnTo>
                  <a:pt x="2132076" y="2180844"/>
                </a:lnTo>
                <a:lnTo>
                  <a:pt x="2153412" y="2148840"/>
                </a:lnTo>
                <a:close/>
              </a:path>
              <a:path w="2804160" h="2372995">
                <a:moveTo>
                  <a:pt x="2326386" y="2334768"/>
                </a:moveTo>
                <a:lnTo>
                  <a:pt x="2199894" y="2334768"/>
                </a:lnTo>
                <a:lnTo>
                  <a:pt x="2199894" y="2049018"/>
                </a:lnTo>
                <a:lnTo>
                  <a:pt x="2161794" y="2049018"/>
                </a:lnTo>
                <a:lnTo>
                  <a:pt x="2161794" y="2353818"/>
                </a:lnTo>
                <a:lnTo>
                  <a:pt x="2180844" y="2353818"/>
                </a:lnTo>
                <a:lnTo>
                  <a:pt x="2180844" y="2372868"/>
                </a:lnTo>
                <a:lnTo>
                  <a:pt x="2199894" y="2372868"/>
                </a:lnTo>
                <a:lnTo>
                  <a:pt x="2326386" y="2372868"/>
                </a:lnTo>
                <a:lnTo>
                  <a:pt x="2326386" y="2334768"/>
                </a:lnTo>
                <a:close/>
              </a:path>
              <a:path w="2804160" h="2372995">
                <a:moveTo>
                  <a:pt x="2388108" y="410718"/>
                </a:moveTo>
                <a:lnTo>
                  <a:pt x="2210562" y="410718"/>
                </a:lnTo>
                <a:lnTo>
                  <a:pt x="2210562" y="124968"/>
                </a:lnTo>
                <a:lnTo>
                  <a:pt x="2172462" y="124968"/>
                </a:lnTo>
                <a:lnTo>
                  <a:pt x="2172462" y="212915"/>
                </a:lnTo>
                <a:lnTo>
                  <a:pt x="2039112" y="243840"/>
                </a:lnTo>
                <a:lnTo>
                  <a:pt x="2047494" y="281178"/>
                </a:lnTo>
                <a:lnTo>
                  <a:pt x="2172462" y="252349"/>
                </a:lnTo>
                <a:lnTo>
                  <a:pt x="2172462" y="429768"/>
                </a:lnTo>
                <a:lnTo>
                  <a:pt x="2191512" y="429768"/>
                </a:lnTo>
                <a:lnTo>
                  <a:pt x="2191512" y="448818"/>
                </a:lnTo>
                <a:lnTo>
                  <a:pt x="2210562" y="448818"/>
                </a:lnTo>
                <a:lnTo>
                  <a:pt x="2388108" y="448818"/>
                </a:lnTo>
                <a:lnTo>
                  <a:pt x="2388108" y="410718"/>
                </a:lnTo>
                <a:close/>
              </a:path>
              <a:path w="2804160" h="2372995">
                <a:moveTo>
                  <a:pt x="2390394" y="1871472"/>
                </a:moveTo>
                <a:lnTo>
                  <a:pt x="2199894" y="1871472"/>
                </a:lnTo>
                <a:lnTo>
                  <a:pt x="2199894" y="1585722"/>
                </a:lnTo>
                <a:lnTo>
                  <a:pt x="2161794" y="1585722"/>
                </a:lnTo>
                <a:lnTo>
                  <a:pt x="2161794" y="1890522"/>
                </a:lnTo>
                <a:lnTo>
                  <a:pt x="2180844" y="1890522"/>
                </a:lnTo>
                <a:lnTo>
                  <a:pt x="2180844" y="1909572"/>
                </a:lnTo>
                <a:lnTo>
                  <a:pt x="2199894" y="1909572"/>
                </a:lnTo>
                <a:lnTo>
                  <a:pt x="2390394" y="1909572"/>
                </a:lnTo>
                <a:lnTo>
                  <a:pt x="2390394" y="1871472"/>
                </a:lnTo>
                <a:close/>
              </a:path>
              <a:path w="2804160" h="2372995">
                <a:moveTo>
                  <a:pt x="2428494" y="882396"/>
                </a:moveTo>
                <a:lnTo>
                  <a:pt x="2199894" y="882396"/>
                </a:lnTo>
                <a:lnTo>
                  <a:pt x="2199894" y="596646"/>
                </a:lnTo>
                <a:lnTo>
                  <a:pt x="2161794" y="596646"/>
                </a:lnTo>
                <a:lnTo>
                  <a:pt x="2161794" y="901446"/>
                </a:lnTo>
                <a:lnTo>
                  <a:pt x="2180844" y="901446"/>
                </a:lnTo>
                <a:lnTo>
                  <a:pt x="2180844" y="920496"/>
                </a:lnTo>
                <a:lnTo>
                  <a:pt x="2199894" y="920496"/>
                </a:lnTo>
                <a:lnTo>
                  <a:pt x="2428494" y="920496"/>
                </a:lnTo>
                <a:lnTo>
                  <a:pt x="2428494" y="882396"/>
                </a:lnTo>
                <a:close/>
              </a:path>
              <a:path w="2804160" h="2372995">
                <a:moveTo>
                  <a:pt x="2504694" y="0"/>
                </a:moveTo>
                <a:lnTo>
                  <a:pt x="2199894" y="0"/>
                </a:lnTo>
                <a:lnTo>
                  <a:pt x="2199894" y="38100"/>
                </a:lnTo>
                <a:lnTo>
                  <a:pt x="2504694" y="38100"/>
                </a:lnTo>
                <a:lnTo>
                  <a:pt x="2504694" y="0"/>
                </a:lnTo>
                <a:close/>
              </a:path>
              <a:path w="2804160" h="2372995">
                <a:moveTo>
                  <a:pt x="2513838" y="1480566"/>
                </a:moveTo>
                <a:lnTo>
                  <a:pt x="2209038" y="1480566"/>
                </a:lnTo>
                <a:lnTo>
                  <a:pt x="2209038" y="1518666"/>
                </a:lnTo>
                <a:lnTo>
                  <a:pt x="2513838" y="1518666"/>
                </a:lnTo>
                <a:lnTo>
                  <a:pt x="2513838" y="1480566"/>
                </a:lnTo>
                <a:close/>
              </a:path>
              <a:path w="2804160" h="2372995">
                <a:moveTo>
                  <a:pt x="2545842" y="1975866"/>
                </a:moveTo>
                <a:lnTo>
                  <a:pt x="2241042" y="1975866"/>
                </a:lnTo>
                <a:lnTo>
                  <a:pt x="2241042" y="2013966"/>
                </a:lnTo>
                <a:lnTo>
                  <a:pt x="2545842" y="2013966"/>
                </a:lnTo>
                <a:lnTo>
                  <a:pt x="2545842" y="1975866"/>
                </a:lnTo>
                <a:close/>
              </a:path>
              <a:path w="2804160" h="2372995">
                <a:moveTo>
                  <a:pt x="2547366" y="525018"/>
                </a:moveTo>
                <a:lnTo>
                  <a:pt x="2242566" y="525018"/>
                </a:lnTo>
                <a:lnTo>
                  <a:pt x="2242566" y="563118"/>
                </a:lnTo>
                <a:lnTo>
                  <a:pt x="2547366" y="563118"/>
                </a:lnTo>
                <a:lnTo>
                  <a:pt x="2547366" y="525018"/>
                </a:lnTo>
                <a:close/>
              </a:path>
              <a:path w="2804160" h="2372995">
                <a:moveTo>
                  <a:pt x="2736342" y="339852"/>
                </a:moveTo>
                <a:lnTo>
                  <a:pt x="2698242" y="339852"/>
                </a:lnTo>
                <a:lnTo>
                  <a:pt x="2698242" y="410718"/>
                </a:lnTo>
                <a:lnTo>
                  <a:pt x="2502408" y="410718"/>
                </a:lnTo>
                <a:lnTo>
                  <a:pt x="2502408" y="448818"/>
                </a:lnTo>
                <a:lnTo>
                  <a:pt x="2698242" y="448818"/>
                </a:lnTo>
                <a:lnTo>
                  <a:pt x="2717292" y="448818"/>
                </a:lnTo>
                <a:lnTo>
                  <a:pt x="2724759" y="447332"/>
                </a:lnTo>
                <a:lnTo>
                  <a:pt x="2730817" y="443293"/>
                </a:lnTo>
                <a:lnTo>
                  <a:pt x="2734856" y="437235"/>
                </a:lnTo>
                <a:lnTo>
                  <a:pt x="2736342" y="429768"/>
                </a:lnTo>
                <a:lnTo>
                  <a:pt x="2736342" y="339852"/>
                </a:lnTo>
                <a:close/>
              </a:path>
              <a:path w="2804160" h="2372995">
                <a:moveTo>
                  <a:pt x="2736342" y="19050"/>
                </a:moveTo>
                <a:lnTo>
                  <a:pt x="2734856" y="11569"/>
                </a:lnTo>
                <a:lnTo>
                  <a:pt x="2730817" y="5524"/>
                </a:lnTo>
                <a:lnTo>
                  <a:pt x="2724759" y="1473"/>
                </a:lnTo>
                <a:lnTo>
                  <a:pt x="2717292" y="0"/>
                </a:lnTo>
                <a:lnTo>
                  <a:pt x="2618994" y="0"/>
                </a:lnTo>
                <a:lnTo>
                  <a:pt x="2618994" y="38100"/>
                </a:lnTo>
                <a:lnTo>
                  <a:pt x="2698242" y="38100"/>
                </a:lnTo>
                <a:lnTo>
                  <a:pt x="2698242" y="225552"/>
                </a:lnTo>
                <a:lnTo>
                  <a:pt x="2717292" y="225552"/>
                </a:lnTo>
                <a:lnTo>
                  <a:pt x="2736342" y="225552"/>
                </a:lnTo>
                <a:lnTo>
                  <a:pt x="2736342" y="19050"/>
                </a:lnTo>
                <a:close/>
              </a:path>
              <a:path w="2804160" h="2372995">
                <a:moveTo>
                  <a:pt x="2752344" y="2341626"/>
                </a:moveTo>
                <a:lnTo>
                  <a:pt x="2726436" y="2341626"/>
                </a:lnTo>
                <a:lnTo>
                  <a:pt x="2733294" y="2334768"/>
                </a:lnTo>
                <a:lnTo>
                  <a:pt x="2440686" y="2334768"/>
                </a:lnTo>
                <a:lnTo>
                  <a:pt x="2440686" y="2372868"/>
                </a:lnTo>
                <a:lnTo>
                  <a:pt x="2714244" y="2372868"/>
                </a:lnTo>
                <a:lnTo>
                  <a:pt x="2733294" y="2372868"/>
                </a:lnTo>
                <a:lnTo>
                  <a:pt x="2740444" y="2371382"/>
                </a:lnTo>
                <a:lnTo>
                  <a:pt x="2746527" y="2367343"/>
                </a:lnTo>
                <a:lnTo>
                  <a:pt x="2750756" y="2361285"/>
                </a:lnTo>
                <a:lnTo>
                  <a:pt x="2752344" y="2353818"/>
                </a:lnTo>
                <a:lnTo>
                  <a:pt x="2752344" y="2341626"/>
                </a:lnTo>
                <a:close/>
              </a:path>
              <a:path w="2804160" h="2372995">
                <a:moveTo>
                  <a:pt x="2752344" y="1994916"/>
                </a:moveTo>
                <a:lnTo>
                  <a:pt x="2750756" y="1987753"/>
                </a:lnTo>
                <a:lnTo>
                  <a:pt x="2746527" y="1981669"/>
                </a:lnTo>
                <a:lnTo>
                  <a:pt x="2740444" y="1977440"/>
                </a:lnTo>
                <a:lnTo>
                  <a:pt x="2733294" y="1975866"/>
                </a:lnTo>
                <a:lnTo>
                  <a:pt x="2660142" y="1975866"/>
                </a:lnTo>
                <a:lnTo>
                  <a:pt x="2660142" y="2013966"/>
                </a:lnTo>
                <a:lnTo>
                  <a:pt x="2714244" y="2013966"/>
                </a:lnTo>
                <a:lnTo>
                  <a:pt x="2714244" y="2227326"/>
                </a:lnTo>
                <a:lnTo>
                  <a:pt x="2733294" y="2227326"/>
                </a:lnTo>
                <a:lnTo>
                  <a:pt x="2752344" y="2227326"/>
                </a:lnTo>
                <a:lnTo>
                  <a:pt x="2752344" y="1994916"/>
                </a:lnTo>
                <a:close/>
              </a:path>
              <a:path w="2804160" h="2372995">
                <a:moveTo>
                  <a:pt x="2752344" y="1814322"/>
                </a:moveTo>
                <a:lnTo>
                  <a:pt x="2714244" y="1814322"/>
                </a:lnTo>
                <a:lnTo>
                  <a:pt x="2714244" y="1871472"/>
                </a:lnTo>
                <a:lnTo>
                  <a:pt x="2504694" y="1871472"/>
                </a:lnTo>
                <a:lnTo>
                  <a:pt x="2504694" y="1909572"/>
                </a:lnTo>
                <a:lnTo>
                  <a:pt x="2714244" y="1909572"/>
                </a:lnTo>
                <a:lnTo>
                  <a:pt x="2733294" y="1909572"/>
                </a:lnTo>
                <a:lnTo>
                  <a:pt x="2740444" y="1908086"/>
                </a:lnTo>
                <a:lnTo>
                  <a:pt x="2746527" y="1904047"/>
                </a:lnTo>
                <a:lnTo>
                  <a:pt x="2750756" y="1897989"/>
                </a:lnTo>
                <a:lnTo>
                  <a:pt x="2752344" y="1890522"/>
                </a:lnTo>
                <a:lnTo>
                  <a:pt x="2752344" y="1814322"/>
                </a:lnTo>
                <a:close/>
              </a:path>
              <a:path w="2804160" h="2372995">
                <a:moveTo>
                  <a:pt x="2752344" y="1499616"/>
                </a:moveTo>
                <a:lnTo>
                  <a:pt x="2750756" y="1492453"/>
                </a:lnTo>
                <a:lnTo>
                  <a:pt x="2746527" y="1486369"/>
                </a:lnTo>
                <a:lnTo>
                  <a:pt x="2740444" y="1482140"/>
                </a:lnTo>
                <a:lnTo>
                  <a:pt x="2733294" y="1480566"/>
                </a:lnTo>
                <a:lnTo>
                  <a:pt x="2628138" y="1480566"/>
                </a:lnTo>
                <a:lnTo>
                  <a:pt x="2628138" y="1518666"/>
                </a:lnTo>
                <a:lnTo>
                  <a:pt x="2714244" y="1518666"/>
                </a:lnTo>
                <a:lnTo>
                  <a:pt x="2714244" y="1700022"/>
                </a:lnTo>
                <a:lnTo>
                  <a:pt x="2733294" y="1700022"/>
                </a:lnTo>
                <a:lnTo>
                  <a:pt x="2752344" y="1700022"/>
                </a:lnTo>
                <a:lnTo>
                  <a:pt x="2752344" y="1499616"/>
                </a:lnTo>
                <a:close/>
              </a:path>
              <a:path w="2804160" h="2372995">
                <a:moveTo>
                  <a:pt x="2804160" y="839724"/>
                </a:moveTo>
                <a:lnTo>
                  <a:pt x="2766060" y="839724"/>
                </a:lnTo>
                <a:lnTo>
                  <a:pt x="2766060" y="882396"/>
                </a:lnTo>
                <a:lnTo>
                  <a:pt x="2542794" y="882396"/>
                </a:lnTo>
                <a:lnTo>
                  <a:pt x="2542794" y="920496"/>
                </a:lnTo>
                <a:lnTo>
                  <a:pt x="2766060" y="920496"/>
                </a:lnTo>
                <a:lnTo>
                  <a:pt x="2785110" y="920496"/>
                </a:lnTo>
                <a:lnTo>
                  <a:pt x="2792577" y="919010"/>
                </a:lnTo>
                <a:lnTo>
                  <a:pt x="2798635" y="914971"/>
                </a:lnTo>
                <a:lnTo>
                  <a:pt x="2802674" y="908913"/>
                </a:lnTo>
                <a:lnTo>
                  <a:pt x="2804160" y="901446"/>
                </a:lnTo>
                <a:lnTo>
                  <a:pt x="2804160" y="839724"/>
                </a:lnTo>
                <a:close/>
              </a:path>
              <a:path w="2804160" h="2372995">
                <a:moveTo>
                  <a:pt x="2804160" y="544068"/>
                </a:moveTo>
                <a:lnTo>
                  <a:pt x="2802674" y="536587"/>
                </a:lnTo>
                <a:lnTo>
                  <a:pt x="2798635" y="530542"/>
                </a:lnTo>
                <a:lnTo>
                  <a:pt x="2792577" y="526491"/>
                </a:lnTo>
                <a:lnTo>
                  <a:pt x="2785110" y="525018"/>
                </a:lnTo>
                <a:lnTo>
                  <a:pt x="2661666" y="525018"/>
                </a:lnTo>
                <a:lnTo>
                  <a:pt x="2661666" y="563118"/>
                </a:lnTo>
                <a:lnTo>
                  <a:pt x="2766060" y="563118"/>
                </a:lnTo>
                <a:lnTo>
                  <a:pt x="2766060" y="725424"/>
                </a:lnTo>
                <a:lnTo>
                  <a:pt x="2785110" y="725424"/>
                </a:lnTo>
                <a:lnTo>
                  <a:pt x="2804160" y="725424"/>
                </a:lnTo>
                <a:lnTo>
                  <a:pt x="2804160" y="544068"/>
                </a:lnTo>
                <a:close/>
              </a:path>
            </a:pathLst>
          </a:custGeom>
          <a:solidFill>
            <a:srgbClr val="2D83F4"/>
          </a:solidFill>
          <a:ln w="9525">
            <a:noFill/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1" name="object 18">
            <a:extLst>
              <a:ext uri="{FF2B5EF4-FFF2-40B4-BE49-F238E27FC236}">
                <a16:creationId xmlns:a16="http://schemas.microsoft.com/office/drawing/2014/main" id="{F166424B-56F9-F2E6-7082-452E98E748C2}"/>
              </a:ext>
            </a:extLst>
          </p:cNvPr>
          <p:cNvSpPr txBox="1"/>
          <p:nvPr/>
        </p:nvSpPr>
        <p:spPr>
          <a:xfrm>
            <a:off x="4212441" y="3711031"/>
            <a:ext cx="2130161" cy="1231088"/>
          </a:xfrm>
          <a:prstGeom prst="rect">
            <a:avLst/>
          </a:prstGeom>
        </p:spPr>
        <p:txBody>
          <a:bodyPr vert="horz" wrap="square" lIns="0" tIns="103169" rIns="0" bIns="0" rtlCol="0">
            <a:spAutoFit/>
          </a:bodyPr>
          <a:lstStyle/>
          <a:p>
            <a:pPr marL="154209">
              <a:spcBef>
                <a:spcPts val="812"/>
              </a:spcBef>
            </a:pPr>
            <a:r>
              <a:rPr sz="2052" i="1" dirty="0">
                <a:latin typeface="Times New Roman"/>
                <a:cs typeface="Times New Roman"/>
              </a:rPr>
              <a:t>R.i</a:t>
            </a:r>
            <a:r>
              <a:rPr sz="2052" i="1" spc="-30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=</a:t>
            </a:r>
            <a:r>
              <a:rPr sz="2052" spc="-30" dirty="0">
                <a:latin typeface="Times New Roman"/>
                <a:cs typeface="Times New Roman"/>
              </a:rPr>
              <a:t> </a:t>
            </a:r>
            <a:r>
              <a:rPr sz="2052" i="1" spc="-4" dirty="0">
                <a:latin typeface="Times New Roman"/>
                <a:cs typeface="Times New Roman"/>
              </a:rPr>
              <a:t>r</a:t>
            </a:r>
            <a:r>
              <a:rPr sz="2052" spc="-4" dirty="0">
                <a:latin typeface="Times New Roman"/>
                <a:cs typeface="Times New Roman"/>
              </a:rPr>
              <a:t>(</a:t>
            </a:r>
            <a:r>
              <a:rPr sz="2052" i="1" spc="-4" dirty="0">
                <a:latin typeface="Times New Roman"/>
                <a:cs typeface="Times New Roman"/>
              </a:rPr>
              <a:t>A.i</a:t>
            </a:r>
            <a:r>
              <a:rPr sz="2052" spc="-4" dirty="0">
                <a:latin typeface="Times New Roman"/>
                <a:cs typeface="Times New Roman"/>
              </a:rPr>
              <a:t>)</a:t>
            </a:r>
            <a:endParaRPr sz="2052" dirty="0">
              <a:latin typeface="Times New Roman"/>
              <a:cs typeface="Times New Roman"/>
            </a:endParaRPr>
          </a:p>
          <a:p>
            <a:pPr marL="154209">
              <a:spcBef>
                <a:spcPts val="727"/>
              </a:spcBef>
            </a:pPr>
            <a:r>
              <a:rPr sz="2052" i="1" dirty="0">
                <a:latin typeface="Times New Roman"/>
                <a:cs typeface="Times New Roman"/>
              </a:rPr>
              <a:t>Q.i</a:t>
            </a:r>
            <a:r>
              <a:rPr sz="2052" i="1" spc="-4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=</a:t>
            </a:r>
            <a:r>
              <a:rPr sz="2052" spc="-9" dirty="0">
                <a:latin typeface="Times New Roman"/>
                <a:cs typeface="Times New Roman"/>
              </a:rPr>
              <a:t> </a:t>
            </a:r>
            <a:r>
              <a:rPr sz="2052" i="1" dirty="0">
                <a:latin typeface="Times New Roman"/>
                <a:cs typeface="Times New Roman"/>
              </a:rPr>
              <a:t>q</a:t>
            </a:r>
            <a:r>
              <a:rPr sz="2052" spc="-4" dirty="0">
                <a:latin typeface="Times New Roman"/>
                <a:cs typeface="Times New Roman"/>
              </a:rPr>
              <a:t>(</a:t>
            </a:r>
            <a:r>
              <a:rPr sz="2052" i="1" dirty="0">
                <a:latin typeface="Times New Roman"/>
                <a:cs typeface="Times New Roman"/>
              </a:rPr>
              <a:t>R.s</a:t>
            </a:r>
            <a:r>
              <a:rPr sz="2052" dirty="0">
                <a:latin typeface="Times New Roman"/>
                <a:cs typeface="Times New Roman"/>
              </a:rPr>
              <a:t>)</a:t>
            </a:r>
            <a:endParaRPr sz="2565" baseline="4166" dirty="0">
              <a:latin typeface="Microsoft YaHei UI"/>
              <a:cs typeface="Microsoft YaHei UI"/>
            </a:endParaRPr>
          </a:p>
          <a:p>
            <a:pPr marL="154209">
              <a:spcBef>
                <a:spcPts val="740"/>
              </a:spcBef>
            </a:pPr>
            <a:r>
              <a:rPr sz="2052" i="1" dirty="0">
                <a:latin typeface="Times New Roman"/>
                <a:cs typeface="Times New Roman"/>
              </a:rPr>
              <a:t>A.s</a:t>
            </a:r>
            <a:r>
              <a:rPr sz="2052" i="1" spc="-21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=</a:t>
            </a:r>
            <a:r>
              <a:rPr sz="2052" spc="-30" dirty="0">
                <a:latin typeface="Times New Roman"/>
                <a:cs typeface="Times New Roman"/>
              </a:rPr>
              <a:t> </a:t>
            </a:r>
            <a:r>
              <a:rPr sz="2052" i="1" spc="-4" dirty="0">
                <a:latin typeface="Times New Roman"/>
                <a:cs typeface="Times New Roman"/>
              </a:rPr>
              <a:t>f</a:t>
            </a:r>
            <a:r>
              <a:rPr sz="2052" spc="-4" dirty="0">
                <a:latin typeface="Times New Roman"/>
                <a:cs typeface="Times New Roman"/>
              </a:rPr>
              <a:t>(</a:t>
            </a:r>
            <a:r>
              <a:rPr sz="2052" i="1" spc="-4" dirty="0">
                <a:latin typeface="Times New Roman"/>
                <a:cs typeface="Times New Roman"/>
              </a:rPr>
              <a:t>Q.s</a:t>
            </a:r>
            <a:r>
              <a:rPr sz="2052" spc="-4" dirty="0">
                <a:latin typeface="Times New Roman"/>
                <a:cs typeface="Times New Roman"/>
              </a:rPr>
              <a:t>)</a:t>
            </a:r>
            <a:endParaRPr sz="2052" dirty="0">
              <a:latin typeface="Times New Roman"/>
              <a:cs typeface="Times New Roman"/>
            </a:endParaRPr>
          </a:p>
        </p:txBody>
      </p:sp>
      <p:sp>
        <p:nvSpPr>
          <p:cNvPr id="52" name="object 19">
            <a:extLst>
              <a:ext uri="{FF2B5EF4-FFF2-40B4-BE49-F238E27FC236}">
                <a16:creationId xmlns:a16="http://schemas.microsoft.com/office/drawing/2014/main" id="{CF55F14A-C368-1497-B40F-AD6A044BC226}"/>
              </a:ext>
            </a:extLst>
          </p:cNvPr>
          <p:cNvSpPr txBox="1"/>
          <p:nvPr/>
        </p:nvSpPr>
        <p:spPr>
          <a:xfrm>
            <a:off x="1156037" y="2986461"/>
            <a:ext cx="1240739" cy="37940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394" dirty="0">
                <a:solidFill>
                  <a:srgbClr val="2D84F4"/>
                </a:solidFill>
                <a:latin typeface="Microsoft YaHei UI"/>
                <a:cs typeface="Microsoft YaHei UI"/>
              </a:rPr>
              <a:t>继承属性</a:t>
            </a:r>
            <a:endParaRPr sz="2394" dirty="0">
              <a:latin typeface="Microsoft YaHei UI"/>
              <a:cs typeface="Microsoft YaHei U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21199C1-7F85-B901-4280-6F30C6040584}"/>
                  </a:ext>
                </a:extLst>
              </p:cNvPr>
              <p:cNvSpPr txBox="1"/>
              <p:nvPr/>
            </p:nvSpPr>
            <p:spPr>
              <a:xfrm>
                <a:off x="5636892" y="4111127"/>
                <a:ext cx="4344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21199C1-7F85-B901-4280-6F30C6040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892" y="4111127"/>
                <a:ext cx="434414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00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7060" y="887751"/>
            <a:ext cx="8304849" cy="49198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dirty="0"/>
              <a:t>在递归子程序法中实现L属性</a:t>
            </a:r>
          </a:p>
          <a:p>
            <a:pPr lvl="1"/>
            <a:r>
              <a:rPr dirty="0" err="1"/>
              <a:t>对于每个非终结符号</a:t>
            </a:r>
            <a:r>
              <a:rPr i="1" dirty="0" err="1"/>
              <a:t>A</a:t>
            </a:r>
            <a:r>
              <a:rPr dirty="0" err="1"/>
              <a:t>，其所对应过程的参数为继承属性，返回值为综合属性</a:t>
            </a:r>
            <a:endParaRPr dirty="0"/>
          </a:p>
          <a:p>
            <a:endParaRPr dirty="0"/>
          </a:p>
          <a:p>
            <a:r>
              <a:rPr dirty="0" err="1"/>
              <a:t>在处理规则</a:t>
            </a:r>
            <a:r>
              <a:rPr lang="en-US" altLang="zh-CN" i="1" dirty="0" err="1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→</a:t>
            </a:r>
            <a:r>
              <a:rPr lang="en-US" altLang="zh-CN" i="1" dirty="0">
                <a:solidFill>
                  <a:schemeClr val="tx1"/>
                </a:solidFill>
              </a:rPr>
              <a:t>X</a:t>
            </a:r>
            <a:r>
              <a:rPr lang="en-US" altLang="zh-CN" baseline="-10000" dirty="0">
                <a:solidFill>
                  <a:schemeClr val="tx1"/>
                </a:solidFill>
              </a:rPr>
              <a:t>1 </a:t>
            </a:r>
            <a:r>
              <a:rPr lang="en-US" altLang="zh-CN" i="1" dirty="0">
                <a:solidFill>
                  <a:schemeClr val="tx1"/>
                </a:solidFill>
              </a:rPr>
              <a:t>X</a:t>
            </a:r>
            <a:r>
              <a:rPr lang="en-US" altLang="zh-CN" baseline="-10000" dirty="0">
                <a:solidFill>
                  <a:schemeClr val="tx1"/>
                </a:solidFill>
              </a:rPr>
              <a:t>2 </a:t>
            </a:r>
            <a:r>
              <a:rPr lang="en-US" altLang="zh-CN" dirty="0">
                <a:solidFill>
                  <a:schemeClr val="tx1"/>
                </a:solidFill>
              </a:rPr>
              <a:t>… </a:t>
            </a:r>
            <a:r>
              <a:rPr lang="en-US" altLang="zh-CN" i="1" dirty="0" err="1">
                <a:solidFill>
                  <a:schemeClr val="tx1"/>
                </a:solidFill>
              </a:rPr>
              <a:t>X</a:t>
            </a:r>
            <a:r>
              <a:rPr lang="en-US" altLang="zh-CN" i="1" baseline="-10000" dirty="0" err="1">
                <a:solidFill>
                  <a:schemeClr val="tx1"/>
                </a:solidFill>
              </a:rPr>
              <a:t>n</a:t>
            </a:r>
            <a:r>
              <a:rPr dirty="0" err="1"/>
              <a:t>时</a:t>
            </a:r>
            <a:endParaRPr dirty="0"/>
          </a:p>
          <a:p>
            <a:pPr lvl="1"/>
            <a:r>
              <a:rPr dirty="0" err="1"/>
              <a:t>在调用</a:t>
            </a:r>
            <a:r>
              <a:rPr lang="en-US" altLang="zh-CN" i="1" dirty="0" err="1">
                <a:solidFill>
                  <a:schemeClr val="tx1"/>
                </a:solidFill>
              </a:rPr>
              <a:t>X</a:t>
            </a:r>
            <a:r>
              <a:rPr lang="en-US" altLang="zh-CN" i="1" baseline="-10000" dirty="0" err="1">
                <a:solidFill>
                  <a:schemeClr val="tx1"/>
                </a:solidFill>
              </a:rPr>
              <a:t>i</a:t>
            </a:r>
            <a:r>
              <a:rPr lang="en-US" altLang="zh-CN" i="1" baseline="-10000" dirty="0">
                <a:solidFill>
                  <a:schemeClr val="tx1"/>
                </a:solidFill>
              </a:rPr>
              <a:t> </a:t>
            </a:r>
            <a:r>
              <a:rPr dirty="0"/>
              <a:t>()</a:t>
            </a:r>
            <a:r>
              <a:rPr dirty="0" err="1"/>
              <a:t>之前计算</a:t>
            </a:r>
            <a:r>
              <a:rPr lang="en-US" altLang="zh-CN" i="1" dirty="0" err="1">
                <a:solidFill>
                  <a:schemeClr val="tx1"/>
                </a:solidFill>
              </a:rPr>
              <a:t>X</a:t>
            </a:r>
            <a:r>
              <a:rPr lang="en-US" altLang="zh-CN" i="1" baseline="-10000" dirty="0" err="1">
                <a:solidFill>
                  <a:schemeClr val="tx1"/>
                </a:solidFill>
              </a:rPr>
              <a:t>i</a:t>
            </a:r>
            <a:r>
              <a:rPr lang="en-US" altLang="zh-CN" i="1" baseline="-10000" dirty="0">
                <a:solidFill>
                  <a:schemeClr val="tx1"/>
                </a:solidFill>
              </a:rPr>
              <a:t> </a:t>
            </a:r>
            <a:r>
              <a:rPr dirty="0" err="1"/>
              <a:t>的继承属性值，然后以它们为参</a:t>
            </a:r>
            <a:r>
              <a:rPr dirty="0"/>
              <a:t> </a:t>
            </a:r>
            <a:r>
              <a:rPr dirty="0" err="1"/>
              <a:t>数调用</a:t>
            </a:r>
            <a:r>
              <a:rPr lang="en-US" altLang="zh-CN" i="1" dirty="0" err="1">
                <a:solidFill>
                  <a:schemeClr val="tx1"/>
                </a:solidFill>
              </a:rPr>
              <a:t>X</a:t>
            </a:r>
            <a:r>
              <a:rPr lang="en-US" altLang="zh-CN" i="1" baseline="-10000" dirty="0" err="1">
                <a:solidFill>
                  <a:schemeClr val="tx1"/>
                </a:solidFill>
              </a:rPr>
              <a:t>i</a:t>
            </a:r>
            <a:r>
              <a:rPr lang="en-US" altLang="zh-CN" i="1" baseline="-10000" dirty="0">
                <a:solidFill>
                  <a:schemeClr val="tx1"/>
                </a:solidFill>
              </a:rPr>
              <a:t> </a:t>
            </a:r>
            <a:r>
              <a:rPr dirty="0"/>
              <a:t>()</a:t>
            </a:r>
          </a:p>
          <a:p>
            <a:pPr lvl="1"/>
            <a:r>
              <a:rPr dirty="0" err="1"/>
              <a:t>在该产生式对应代码的最后计算</a:t>
            </a:r>
            <a:r>
              <a:rPr lang="en-US" altLang="zh-CN" i="1" dirty="0" err="1">
                <a:solidFill>
                  <a:schemeClr val="tx1"/>
                </a:solidFill>
              </a:rPr>
              <a:t>A</a:t>
            </a:r>
            <a:r>
              <a:rPr dirty="0" err="1"/>
              <a:t>的综合属性</a:t>
            </a:r>
            <a:endParaRPr dirty="0"/>
          </a:p>
          <a:p>
            <a:pPr lvl="1"/>
            <a:r>
              <a:rPr dirty="0" err="1"/>
              <a:t>如果所有文法符号的属性计算按上面的方式进行，计算顺序必然和依赖关系一致</a:t>
            </a:r>
            <a:endParaRPr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51931C1C-BE8B-8CB7-32FD-D4C4B6AAD3CC}"/>
              </a:ext>
            </a:extLst>
          </p:cNvPr>
          <p:cNvSpPr txBox="1">
            <a:spLocks/>
          </p:cNvSpPr>
          <p:nvPr/>
        </p:nvSpPr>
        <p:spPr>
          <a:xfrm>
            <a:off x="327060" y="50800"/>
            <a:ext cx="830484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kern="0" spc="-5" dirty="0">
                <a:solidFill>
                  <a:schemeClr val="bg1"/>
                </a:solidFill>
              </a:rPr>
              <a:t>L</a:t>
            </a:r>
            <a:r>
              <a:rPr lang="zh-CN" altLang="en-US" kern="0" spc="-5" dirty="0">
                <a:solidFill>
                  <a:schemeClr val="bg1"/>
                </a:solidFill>
              </a:rPr>
              <a:t>属性</a:t>
            </a:r>
            <a:r>
              <a:rPr lang="en-US" altLang="zh-CN" kern="0" spc="-5" dirty="0">
                <a:solidFill>
                  <a:schemeClr val="bg1"/>
                </a:solidFill>
              </a:rPr>
              <a:t>SDD</a:t>
            </a:r>
            <a:r>
              <a:rPr lang="zh-CN" altLang="en-US" kern="0" spc="-5" dirty="0">
                <a:solidFill>
                  <a:schemeClr val="bg1"/>
                </a:solidFill>
              </a:rPr>
              <a:t>和自顶向下语法分析</a:t>
            </a:r>
          </a:p>
        </p:txBody>
      </p:sp>
    </p:spTree>
    <p:extLst>
      <p:ext uri="{BB962C8B-B14F-4D97-AF65-F5344CB8AC3E}">
        <p14:creationId xmlns:p14="http://schemas.microsoft.com/office/powerpoint/2010/main" val="81811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8502" y="1024917"/>
            <a:ext cx="675322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dirty="0" err="1"/>
              <a:t>L属性SDD可以按如下方式计算</a:t>
            </a:r>
            <a:endParaRPr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DA836E3F-FD70-E322-A65B-157A2009C6D4}"/>
              </a:ext>
            </a:extLst>
          </p:cNvPr>
          <p:cNvSpPr txBox="1">
            <a:spLocks/>
          </p:cNvSpPr>
          <p:nvPr/>
        </p:nvSpPr>
        <p:spPr>
          <a:xfrm>
            <a:off x="327060" y="50800"/>
            <a:ext cx="830484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kern="0" spc="-5" dirty="0">
                <a:solidFill>
                  <a:schemeClr val="bg1"/>
                </a:solidFill>
              </a:rPr>
              <a:t>L</a:t>
            </a:r>
            <a:r>
              <a:rPr lang="zh-CN" altLang="en-US" kern="0" spc="-5" dirty="0">
                <a:solidFill>
                  <a:schemeClr val="bg1"/>
                </a:solidFill>
              </a:rPr>
              <a:t>属性</a:t>
            </a:r>
            <a:r>
              <a:rPr lang="en-US" altLang="zh-CN" kern="0" spc="-5" dirty="0">
                <a:solidFill>
                  <a:schemeClr val="bg1"/>
                </a:solidFill>
              </a:rPr>
              <a:t>SDD</a:t>
            </a:r>
            <a:r>
              <a:rPr lang="zh-CN" altLang="en-US" kern="0" spc="-5" dirty="0">
                <a:solidFill>
                  <a:schemeClr val="bg1"/>
                </a:solidFill>
              </a:rPr>
              <a:t>和自顶向下语法分析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EE8FB830-5B31-FB46-3588-E353C4C7FAA7}"/>
              </a:ext>
            </a:extLst>
          </p:cNvPr>
          <p:cNvSpPr txBox="1"/>
          <p:nvPr/>
        </p:nvSpPr>
        <p:spPr>
          <a:xfrm>
            <a:off x="408501" y="1814368"/>
            <a:ext cx="6753225" cy="2410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04240"/>
            <a:r>
              <a:rPr sz="2000" dirty="0" err="1">
                <a:solidFill>
                  <a:srgbClr val="292929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L_visit</a:t>
            </a:r>
            <a:r>
              <a:rPr sz="2000" dirty="0">
                <a:solidFill>
                  <a:srgbClr val="292929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(</a:t>
            </a:r>
            <a:r>
              <a:rPr sz="2000" i="1" dirty="0">
                <a:solidFill>
                  <a:srgbClr val="292929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n</a:t>
            </a:r>
            <a:r>
              <a:rPr lang="en-US" sz="2000" i="1" dirty="0">
                <a:solidFill>
                  <a:srgbClr val="292929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ode</a:t>
            </a:r>
            <a:r>
              <a:rPr sz="2000" dirty="0">
                <a:solidFill>
                  <a:srgbClr val="292929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)</a:t>
            </a:r>
            <a:r>
              <a:rPr lang="en-US" sz="2000" dirty="0">
                <a:solidFill>
                  <a:srgbClr val="292929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</a:t>
            </a:r>
            <a:r>
              <a:rPr sz="2000" dirty="0">
                <a:solidFill>
                  <a:srgbClr val="292929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{</a:t>
            </a:r>
            <a:endParaRPr sz="2000" dirty="0">
              <a:latin typeface="Linux Libertine G" panose="02000503000000000000" pitchFamily="2" charset="0"/>
              <a:ea typeface="Linux Libertine G" panose="02000503000000000000" pitchFamily="2" charset="0"/>
              <a:cs typeface="Linux Libertine G" panose="02000503000000000000" pitchFamily="2" charset="0"/>
            </a:endParaRPr>
          </a:p>
          <a:p>
            <a:pPr marL="1306830">
              <a:spcBef>
                <a:spcPts val="459"/>
              </a:spcBef>
            </a:pPr>
            <a:r>
              <a:rPr sz="2000" b="1" dirty="0">
                <a:solidFill>
                  <a:srgbClr val="292929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for</a:t>
            </a:r>
            <a:r>
              <a:rPr lang="en-US" sz="2000" b="1" dirty="0">
                <a:solidFill>
                  <a:srgbClr val="292929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each</a:t>
            </a:r>
            <a:r>
              <a:rPr sz="2000" spc="-20" dirty="0">
                <a:solidFill>
                  <a:srgbClr val="292929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</a:t>
            </a:r>
            <a:r>
              <a:rPr sz="2000" dirty="0" err="1">
                <a:solidFill>
                  <a:srgbClr val="292929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从左到右</a:t>
            </a:r>
            <a:r>
              <a:rPr sz="2000" i="1" dirty="0" err="1">
                <a:solidFill>
                  <a:srgbClr val="292929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n</a:t>
            </a:r>
            <a:r>
              <a:rPr lang="en-US" sz="2000" i="1" dirty="0" err="1">
                <a:solidFill>
                  <a:srgbClr val="292929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ode</a:t>
            </a:r>
            <a:r>
              <a:rPr sz="2000" dirty="0" err="1">
                <a:solidFill>
                  <a:srgbClr val="292929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的每个子节点</a:t>
            </a:r>
            <a:r>
              <a:rPr lang="en-US" sz="2000" i="1" dirty="0" err="1">
                <a:solidFill>
                  <a:srgbClr val="292929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</a:t>
            </a:r>
            <a:r>
              <a:rPr lang="en-US" sz="2000" dirty="0">
                <a:solidFill>
                  <a:srgbClr val="292929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</a:t>
            </a:r>
            <a:r>
              <a:rPr sz="2000" spc="-545" dirty="0">
                <a:solidFill>
                  <a:srgbClr val="292929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</a:t>
            </a:r>
            <a:r>
              <a:rPr sz="2000" b="1" spc="-5" dirty="0">
                <a:solidFill>
                  <a:srgbClr val="292929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do</a:t>
            </a:r>
            <a:r>
              <a:rPr lang="en-US" sz="2000" spc="-5" dirty="0">
                <a:solidFill>
                  <a:srgbClr val="292929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</a:t>
            </a:r>
            <a:r>
              <a:rPr sz="2000" dirty="0">
                <a:solidFill>
                  <a:srgbClr val="292929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{</a:t>
            </a:r>
            <a:endParaRPr sz="2000" dirty="0">
              <a:latin typeface="Linux Libertine G" panose="02000503000000000000" pitchFamily="2" charset="0"/>
              <a:ea typeface="Linux Libertine G" panose="02000503000000000000" pitchFamily="2" charset="0"/>
              <a:cs typeface="Linux Libertine G" panose="02000503000000000000" pitchFamily="2" charset="0"/>
            </a:endParaRPr>
          </a:p>
          <a:p>
            <a:pPr marL="1841500" marR="2860040">
              <a:spcBef>
                <a:spcPts val="140"/>
              </a:spcBef>
            </a:pPr>
            <a:r>
              <a:rPr sz="2000" dirty="0">
                <a:solidFill>
                  <a:srgbClr val="292929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计算</a:t>
            </a:r>
            <a:r>
              <a:rPr sz="2000" i="1" dirty="0">
                <a:solidFill>
                  <a:srgbClr val="292929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</a:t>
            </a:r>
            <a:r>
              <a:rPr sz="2000" dirty="0">
                <a:solidFill>
                  <a:srgbClr val="292929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的继承属性;  </a:t>
            </a:r>
            <a:r>
              <a:rPr sz="2000" dirty="0" err="1">
                <a:solidFill>
                  <a:srgbClr val="292929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L_visit</a:t>
            </a:r>
            <a:r>
              <a:rPr sz="2000" dirty="0">
                <a:solidFill>
                  <a:srgbClr val="292929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(</a:t>
            </a:r>
            <a:r>
              <a:rPr sz="2000" i="1" dirty="0">
                <a:solidFill>
                  <a:srgbClr val="292929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</a:t>
            </a:r>
            <a:r>
              <a:rPr sz="2000" dirty="0">
                <a:solidFill>
                  <a:srgbClr val="292929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);</a:t>
            </a:r>
            <a:endParaRPr sz="2000" dirty="0">
              <a:latin typeface="Linux Libertine G" panose="02000503000000000000" pitchFamily="2" charset="0"/>
              <a:ea typeface="Linux Libertine G" panose="02000503000000000000" pitchFamily="2" charset="0"/>
              <a:cs typeface="Linux Libertine G" panose="02000503000000000000" pitchFamily="2" charset="0"/>
            </a:endParaRPr>
          </a:p>
          <a:p>
            <a:pPr marL="1306830">
              <a:spcBef>
                <a:spcPts val="305"/>
              </a:spcBef>
            </a:pPr>
            <a:r>
              <a:rPr sz="2000" dirty="0">
                <a:solidFill>
                  <a:srgbClr val="292929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}</a:t>
            </a:r>
            <a:endParaRPr sz="2000" dirty="0">
              <a:latin typeface="Linux Libertine G" panose="02000503000000000000" pitchFamily="2" charset="0"/>
              <a:ea typeface="Linux Libertine G" panose="02000503000000000000" pitchFamily="2" charset="0"/>
              <a:cs typeface="Linux Libertine G" panose="02000503000000000000" pitchFamily="2" charset="0"/>
            </a:endParaRPr>
          </a:p>
          <a:p>
            <a:pPr marL="1306830">
              <a:spcBef>
                <a:spcPts val="455"/>
              </a:spcBef>
            </a:pPr>
            <a:r>
              <a:rPr sz="2000" dirty="0" err="1">
                <a:solidFill>
                  <a:srgbClr val="292929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计算</a:t>
            </a:r>
            <a:r>
              <a:rPr sz="2000" i="1" dirty="0" err="1">
                <a:solidFill>
                  <a:srgbClr val="292929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n</a:t>
            </a:r>
            <a:r>
              <a:rPr lang="en-US" sz="2000" i="1" dirty="0" err="1">
                <a:solidFill>
                  <a:srgbClr val="292929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ode</a:t>
            </a:r>
            <a:r>
              <a:rPr sz="2000" dirty="0" err="1">
                <a:solidFill>
                  <a:srgbClr val="292929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的综合属性</a:t>
            </a:r>
            <a:r>
              <a:rPr sz="2000" dirty="0">
                <a:solidFill>
                  <a:srgbClr val="292929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;</a:t>
            </a:r>
            <a:endParaRPr sz="2000" dirty="0">
              <a:latin typeface="Linux Libertine G" panose="02000503000000000000" pitchFamily="2" charset="0"/>
              <a:ea typeface="Linux Libertine G" panose="02000503000000000000" pitchFamily="2" charset="0"/>
              <a:cs typeface="Linux Libertine G" panose="02000503000000000000" pitchFamily="2" charset="0"/>
            </a:endParaRPr>
          </a:p>
          <a:p>
            <a:pPr marL="904240">
              <a:spcBef>
                <a:spcPts val="505"/>
              </a:spcBef>
            </a:pPr>
            <a:r>
              <a:rPr sz="2000" dirty="0">
                <a:solidFill>
                  <a:srgbClr val="292929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}</a:t>
            </a:r>
            <a:endParaRPr sz="2000" dirty="0">
              <a:latin typeface="Linux Libertine G" panose="02000503000000000000" pitchFamily="2" charset="0"/>
              <a:ea typeface="Linux Libertine G" panose="02000503000000000000" pitchFamily="2" charset="0"/>
              <a:cs typeface="Linux Libertine G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485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856427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kern="0" spc="-5" dirty="0">
                <a:solidFill>
                  <a:schemeClr val="bg1"/>
                </a:solidFill>
              </a:rPr>
              <a:t>SDD</a:t>
            </a:r>
            <a:r>
              <a:rPr lang="zh-CN" altLang="en-US" kern="0" spc="-5" dirty="0">
                <a:solidFill>
                  <a:schemeClr val="bg1"/>
                </a:solidFill>
              </a:rPr>
              <a:t>的应用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678195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32</a:t>
            </a:fld>
            <a:endParaRPr lang="en-US" altLang="zh-CN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B496375D-7718-32A8-F04E-C1757488AC2B}"/>
              </a:ext>
            </a:extLst>
          </p:cNvPr>
          <p:cNvSpPr txBox="1"/>
          <p:nvPr/>
        </p:nvSpPr>
        <p:spPr>
          <a:xfrm>
            <a:off x="327061" y="1096451"/>
            <a:ext cx="5663565" cy="9181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dirty="0"/>
              <a:t>抽象语法树的构造</a:t>
            </a:r>
          </a:p>
          <a:p>
            <a:r>
              <a:rPr dirty="0"/>
              <a:t>基本类型和数组类型的L属性定义</a:t>
            </a:r>
          </a:p>
        </p:txBody>
      </p:sp>
    </p:spTree>
    <p:extLst>
      <p:ext uri="{BB962C8B-B14F-4D97-AF65-F5344CB8AC3E}">
        <p14:creationId xmlns:p14="http://schemas.microsoft.com/office/powerpoint/2010/main" val="4213146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856427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抽象语法树</a:t>
            </a:r>
            <a:r>
              <a:rPr lang="en-US" altLang="zh-CN" kern="0" spc="-5" dirty="0">
                <a:solidFill>
                  <a:schemeClr val="bg1"/>
                </a:solidFill>
              </a:rPr>
              <a:t>(Abstract Syntax Tree)</a:t>
            </a:r>
            <a:endParaRPr lang="zh-CN" altLang="en-US" kern="0" spc="-5" dirty="0">
              <a:solidFill>
                <a:schemeClr val="bg1"/>
              </a:solidFill>
            </a:endParaRP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678195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33</a:t>
            </a:fld>
            <a:endParaRPr lang="en-US" altLang="zh-CN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1ED0A1A-47FC-3DE8-C986-64C6CB5BD0A1}"/>
              </a:ext>
            </a:extLst>
          </p:cNvPr>
          <p:cNvSpPr txBox="1"/>
          <p:nvPr/>
        </p:nvSpPr>
        <p:spPr>
          <a:xfrm>
            <a:off x="327061" y="843099"/>
            <a:ext cx="7621270" cy="25859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dirty="0"/>
              <a:t>抽象语法树</a:t>
            </a:r>
          </a:p>
          <a:p>
            <a:pPr lvl="1"/>
            <a:r>
              <a:rPr sz="2000" dirty="0" err="1"/>
              <a:t>每个结点代表一个语法结构</a:t>
            </a:r>
            <a:r>
              <a:rPr sz="2000" dirty="0"/>
              <a:t>，</a:t>
            </a:r>
            <a:r>
              <a:rPr lang="zh-CN" altLang="en-US" sz="2000" dirty="0"/>
              <a:t>比如对应某个</a:t>
            </a:r>
            <a:r>
              <a:rPr sz="2000" dirty="0" err="1"/>
              <a:t>运算符</a:t>
            </a:r>
            <a:endParaRPr sz="2000" dirty="0"/>
          </a:p>
          <a:p>
            <a:pPr lvl="1"/>
            <a:r>
              <a:rPr sz="2000" dirty="0" err="1"/>
              <a:t>结点的每个子结点代表其子结构</a:t>
            </a:r>
            <a:r>
              <a:rPr sz="2000" dirty="0"/>
              <a:t>，</a:t>
            </a:r>
            <a:r>
              <a:rPr lang="zh-CN" altLang="en-US" sz="2000" dirty="0"/>
              <a:t>比如</a:t>
            </a:r>
            <a:r>
              <a:rPr sz="2000" dirty="0" err="1"/>
              <a:t>对应运算分量</a:t>
            </a:r>
            <a:endParaRPr sz="2000" dirty="0"/>
          </a:p>
          <a:p>
            <a:pPr lvl="1"/>
            <a:r>
              <a:rPr sz="2000" dirty="0"/>
              <a:t>表示这些子结构按照特定的方式组成了较大的结构</a:t>
            </a:r>
          </a:p>
          <a:p>
            <a:pPr lvl="1"/>
            <a:r>
              <a:rPr sz="2000" dirty="0" err="1"/>
              <a:t>可以忽略掉一些标点符号等非本质的东西</a:t>
            </a:r>
            <a:endParaRPr sz="200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B9DE528-B3E8-EC5C-89AF-3415FE821799}"/>
              </a:ext>
            </a:extLst>
          </p:cNvPr>
          <p:cNvGrpSpPr/>
          <p:nvPr/>
        </p:nvGrpSpPr>
        <p:grpSpPr>
          <a:xfrm>
            <a:off x="555145" y="4209233"/>
            <a:ext cx="1337450" cy="1402391"/>
            <a:chOff x="735899" y="4232865"/>
            <a:chExt cx="1337450" cy="140239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E28DA46-F2FC-877D-AAF2-616DA837DCC8}"/>
                </a:ext>
              </a:extLst>
            </p:cNvPr>
            <p:cNvSpPr/>
            <p:nvPr/>
          </p:nvSpPr>
          <p:spPr>
            <a:xfrm>
              <a:off x="735899" y="4232865"/>
              <a:ext cx="1337450" cy="14023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pic>
          <p:nvPicPr>
            <p:cNvPr id="11" name="图片 10" descr="\documentclass[a4paper, 12pt]{extarticle}&#10;\usepackage{amsmath}&#10;\pagestyle{empty}&#10;\usepackage{enumitem}&#10;\usepackage[dvipsnames]{xcolor}&#10;\usepackage{geometry}&#10;\geometry{a4paper,scale=0.67}&#10;&#10;\usepackage[no-math]{fontspec}&#10;%\setmainfont{Linux Libertine G}&#10;&#10;\usepackage{shadowtext}&#10;&#10;\begin{document}&#10;\noindent&#10;1) $E \rightarrow E+T$\\&#10;2) $E \rightarrow E-T$\\&#10;3) $E \rightarrow T$\\&#10;4) $T \rightarrow(E)$\\&#10;5) $T \rightarrow \mathbf{i d}$\\&#10;6) $T \rightarrow \mathbf{n u m}$&#10;&#10;&#10;\end{document} " title="IguanaTex Bitmap Display">
              <a:extLst>
                <a:ext uri="{FF2B5EF4-FFF2-40B4-BE49-F238E27FC236}">
                  <a16:creationId xmlns:a16="http://schemas.microsoft.com/office/drawing/2014/main" id="{D5D8AD09-C4E4-320F-CA7D-5CD48F978566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714" y="4344142"/>
              <a:ext cx="1066868" cy="1209691"/>
            </a:xfrm>
            <a:prstGeom prst="rect">
              <a:avLst/>
            </a:prstGeom>
          </p:spPr>
        </p:pic>
      </p:grpSp>
      <p:sp>
        <p:nvSpPr>
          <p:cNvPr id="13" name="object 3">
            <a:extLst>
              <a:ext uri="{FF2B5EF4-FFF2-40B4-BE49-F238E27FC236}">
                <a16:creationId xmlns:a16="http://schemas.microsoft.com/office/drawing/2014/main" id="{17E8653F-A5E3-4F3A-FCBA-64B23A36EE08}"/>
              </a:ext>
            </a:extLst>
          </p:cNvPr>
          <p:cNvSpPr txBox="1"/>
          <p:nvPr/>
        </p:nvSpPr>
        <p:spPr>
          <a:xfrm>
            <a:off x="327061" y="3515375"/>
            <a:ext cx="5663565" cy="4436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/>
              <a:t>例子</a:t>
            </a:r>
            <a:endParaRPr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D65696A-585C-AAFC-493B-3E542DA24498}"/>
              </a:ext>
            </a:extLst>
          </p:cNvPr>
          <p:cNvSpPr/>
          <p:nvPr/>
        </p:nvSpPr>
        <p:spPr>
          <a:xfrm>
            <a:off x="555145" y="5768258"/>
            <a:ext cx="1082269" cy="31728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D2B8596-AB47-2706-1C1C-7457382956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357" y="5816911"/>
            <a:ext cx="892149" cy="215463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AF3D9048-4F59-E931-14B1-284DE7D614A5}"/>
              </a:ext>
            </a:extLst>
          </p:cNvPr>
          <p:cNvGrpSpPr/>
          <p:nvPr/>
        </p:nvGrpSpPr>
        <p:grpSpPr>
          <a:xfrm>
            <a:off x="2956307" y="3960047"/>
            <a:ext cx="1771253" cy="2503963"/>
            <a:chOff x="2956307" y="3960047"/>
            <a:chExt cx="1771253" cy="25039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9D467B62-5B00-4919-B01D-6ECC7814E409}"/>
                    </a:ext>
                  </a:extLst>
                </p:cNvPr>
                <p:cNvSpPr txBox="1"/>
                <p:nvPr/>
              </p:nvSpPr>
              <p:spPr>
                <a:xfrm>
                  <a:off x="3890208" y="4437515"/>
                  <a:ext cx="372218" cy="323165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5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9D467B62-5B00-4919-B01D-6ECC7814E4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208" y="4437515"/>
                  <a:ext cx="372218" cy="3231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直接连接符 19">
              <a:extLst>
                <a:ext uri="{FF2B5EF4-FFF2-40B4-BE49-F238E27FC236}">
                  <a16:creationId xmlns:a16="http://schemas.microsoft.com/office/drawing/2014/main" id="{718AB345-4341-4DC2-831E-32AB699A01B2}"/>
                </a:ext>
              </a:extLst>
            </p:cNvPr>
            <p:cNvSpPr/>
            <p:nvPr/>
          </p:nvSpPr>
          <p:spPr>
            <a:xfrm rot="20267375" flipV="1">
              <a:off x="3189329" y="4802561"/>
              <a:ext cx="351366" cy="119783"/>
            </a:xfrm>
            <a:prstGeom prst="line">
              <a:avLst/>
            </a:prstGeom>
            <a:solidFill>
              <a:srgbClr val="000000">
                <a:alpha val="5000"/>
              </a:srgbClr>
            </a:solidFill>
            <a:ln w="180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 anchorCtr="1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033D8C47-2865-4B5F-AD6C-382DC74870B0}"/>
                    </a:ext>
                  </a:extLst>
                </p:cNvPr>
                <p:cNvSpPr txBox="1"/>
                <p:nvPr/>
              </p:nvSpPr>
              <p:spPr>
                <a:xfrm>
                  <a:off x="2980088" y="4916005"/>
                  <a:ext cx="389274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033D8C47-2865-4B5F-AD6C-382DC74870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0088" y="4916005"/>
                  <a:ext cx="38927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9E4FF7EA-F7E7-4DE1-B146-4F81FDE60D6E}"/>
                    </a:ext>
                  </a:extLst>
                </p:cNvPr>
                <p:cNvSpPr txBox="1"/>
                <p:nvPr/>
              </p:nvSpPr>
              <p:spPr>
                <a:xfrm>
                  <a:off x="3751652" y="4905420"/>
                  <a:ext cx="378886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9E4FF7EA-F7E7-4DE1-B146-4F81FDE60D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1652" y="4905420"/>
                  <a:ext cx="37888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602777E-D2BF-468D-ACAB-83FF998D0556}"/>
                    </a:ext>
                  </a:extLst>
                </p:cNvPr>
                <p:cNvSpPr txBox="1"/>
                <p:nvPr/>
              </p:nvSpPr>
              <p:spPr>
                <a:xfrm>
                  <a:off x="3792917" y="5635199"/>
                  <a:ext cx="349776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6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602777E-D2BF-468D-ACAB-83FF998D0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2917" y="5635199"/>
                  <a:ext cx="349776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3B5CAD29-6A1D-4602-8CF5-E35091012721}"/>
                    </a:ext>
                  </a:extLst>
                </p:cNvPr>
                <p:cNvSpPr txBox="1"/>
                <p:nvPr/>
              </p:nvSpPr>
              <p:spPr>
                <a:xfrm>
                  <a:off x="3486043" y="5016642"/>
                  <a:ext cx="203902" cy="168059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 </m:t>
                            </m:r>
                          </m:num>
                          <m:den>
                            <m:r>
                              <a:rPr lang="en-US" sz="2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 </m:t>
                            </m:r>
                          </m:den>
                        </m:f>
                      </m:oMath>
                    </m:oMathPara>
                  </a14:m>
                  <a:endParaRPr lang="en-US" sz="20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3B5CAD29-6A1D-4602-8CF5-E350910127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6043" y="5016642"/>
                  <a:ext cx="203902" cy="16805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直接连接符 32">
              <a:extLst>
                <a:ext uri="{FF2B5EF4-FFF2-40B4-BE49-F238E27FC236}">
                  <a16:creationId xmlns:a16="http://schemas.microsoft.com/office/drawing/2014/main" id="{CF926490-3C9B-47AF-9F9E-9271AFF309E3}"/>
                </a:ext>
              </a:extLst>
            </p:cNvPr>
            <p:cNvSpPr/>
            <p:nvPr/>
          </p:nvSpPr>
          <p:spPr>
            <a:xfrm rot="5400000">
              <a:off x="4347008" y="4852120"/>
              <a:ext cx="182880" cy="0"/>
            </a:xfrm>
            <a:prstGeom prst="line">
              <a:avLst/>
            </a:prstGeom>
            <a:solidFill>
              <a:srgbClr val="000000">
                <a:alpha val="5000"/>
              </a:srgbClr>
            </a:solidFill>
            <a:ln w="180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 anchorCtr="1"/>
            <a:lstStyle/>
            <a:p>
              <a:endParaRPr lang="es-ES">
                <a:solidFill>
                  <a:srgbClr val="000000"/>
                </a:solidFill>
              </a:endParaRPr>
            </a:p>
          </p:txBody>
        </p:sp>
        <p:sp>
          <p:nvSpPr>
            <p:cNvPr id="34" name="直接连接符 33">
              <a:extLst>
                <a:ext uri="{FF2B5EF4-FFF2-40B4-BE49-F238E27FC236}">
                  <a16:creationId xmlns:a16="http://schemas.microsoft.com/office/drawing/2014/main" id="{C7FCEA88-99EA-4EDC-891C-4E60ACC15BAA}"/>
                </a:ext>
              </a:extLst>
            </p:cNvPr>
            <p:cNvSpPr/>
            <p:nvPr/>
          </p:nvSpPr>
          <p:spPr>
            <a:xfrm>
              <a:off x="4118126" y="4255348"/>
              <a:ext cx="263232" cy="241045"/>
            </a:xfrm>
            <a:prstGeom prst="line">
              <a:avLst/>
            </a:prstGeom>
            <a:solidFill>
              <a:srgbClr val="000000">
                <a:alpha val="5000"/>
              </a:srgbClr>
            </a:solidFill>
            <a:ln w="180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 anchorCtr="1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" name="直接连接符 36">
              <a:extLst>
                <a:ext uri="{FF2B5EF4-FFF2-40B4-BE49-F238E27FC236}">
                  <a16:creationId xmlns:a16="http://schemas.microsoft.com/office/drawing/2014/main" id="{449CE831-16BF-43D2-8C86-82A8C90AAE0C}"/>
                </a:ext>
              </a:extLst>
            </p:cNvPr>
            <p:cNvSpPr/>
            <p:nvPr/>
          </p:nvSpPr>
          <p:spPr>
            <a:xfrm rot="2507012">
              <a:off x="3585400" y="4845100"/>
              <a:ext cx="365760" cy="0"/>
            </a:xfrm>
            <a:prstGeom prst="line">
              <a:avLst/>
            </a:prstGeom>
            <a:solidFill>
              <a:srgbClr val="000000">
                <a:alpha val="5000"/>
              </a:srgbClr>
            </a:solidFill>
            <a:ln w="180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 anchorCtr="1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A19AF7A6-CF04-52C1-7FF7-C2D26A11692B}"/>
                    </a:ext>
                  </a:extLst>
                </p:cNvPr>
                <p:cNvSpPr txBox="1"/>
                <p:nvPr/>
              </p:nvSpPr>
              <p:spPr>
                <a:xfrm>
                  <a:off x="3883988" y="3960047"/>
                  <a:ext cx="390876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A19AF7A6-CF04-52C1-7FF7-C2D26A1169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988" y="3960047"/>
                  <a:ext cx="39087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直接连接符 123">
              <a:extLst>
                <a:ext uri="{FF2B5EF4-FFF2-40B4-BE49-F238E27FC236}">
                  <a16:creationId xmlns:a16="http://schemas.microsoft.com/office/drawing/2014/main" id="{120109BA-8287-1DD8-D116-396D0B88D0A9}"/>
                </a:ext>
              </a:extLst>
            </p:cNvPr>
            <p:cNvSpPr/>
            <p:nvPr/>
          </p:nvSpPr>
          <p:spPr>
            <a:xfrm rot="20267375" flipV="1">
              <a:off x="4000846" y="4291982"/>
              <a:ext cx="90804" cy="222392"/>
            </a:xfrm>
            <a:prstGeom prst="line">
              <a:avLst/>
            </a:prstGeom>
            <a:solidFill>
              <a:srgbClr val="000000">
                <a:alpha val="5000"/>
              </a:srgbClr>
            </a:solidFill>
            <a:ln w="180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 anchorCtr="1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5D620A1C-E401-9B09-E0DD-C5B7C08CA613}"/>
                    </a:ext>
                  </a:extLst>
                </p:cNvPr>
                <p:cNvSpPr txBox="1"/>
                <p:nvPr/>
              </p:nvSpPr>
              <p:spPr>
                <a:xfrm>
                  <a:off x="3403114" y="4413497"/>
                  <a:ext cx="389274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>
                  <a:defPPr>
                    <a:defRPr lang="zh-CN"/>
                  </a:defPPr>
                  <a:lvl1pPr algn="ctr">
                    <a:defRPr i="1">
                      <a:solidFill>
                        <a:srgbClr val="0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5D620A1C-E401-9B09-E0DD-C5B7C08CA6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114" y="4413497"/>
                  <a:ext cx="38927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71ACB419-D5E5-67D2-E4CD-5B50E7422D5B}"/>
                    </a:ext>
                  </a:extLst>
                </p:cNvPr>
                <p:cNvSpPr txBox="1"/>
                <p:nvPr/>
              </p:nvSpPr>
              <p:spPr>
                <a:xfrm>
                  <a:off x="4277919" y="4413497"/>
                  <a:ext cx="378886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71ACB419-D5E5-67D2-E4CD-5B50E7422D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919" y="4413497"/>
                  <a:ext cx="378886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7F3573D2-C474-5BD1-CFA8-43F3BACACA97}"/>
                    </a:ext>
                  </a:extLst>
                </p:cNvPr>
                <p:cNvSpPr txBox="1"/>
                <p:nvPr/>
              </p:nvSpPr>
              <p:spPr>
                <a:xfrm>
                  <a:off x="4257560" y="4916005"/>
                  <a:ext cx="470000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𝒊𝒅</m:t>
                        </m:r>
                      </m:oMath>
                    </m:oMathPara>
                  </a14:m>
                  <a:endPara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7F3573D2-C474-5BD1-CFA8-43F3BACACA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7560" y="4916005"/>
                  <a:ext cx="47000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50C04554-2F0C-CDC7-CA9A-29EC031E8499}"/>
                    </a:ext>
                  </a:extLst>
                </p:cNvPr>
                <p:cNvSpPr txBox="1"/>
                <p:nvPr/>
              </p:nvSpPr>
              <p:spPr>
                <a:xfrm>
                  <a:off x="3609132" y="5397343"/>
                  <a:ext cx="748923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𝒏𝒖𝒎</m:t>
                        </m:r>
                      </m:oMath>
                    </m:oMathPara>
                  </a14:m>
                  <a:endPara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50C04554-2F0C-CDC7-CA9A-29EC031E8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9132" y="5397343"/>
                  <a:ext cx="748923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直接连接符 3">
              <a:extLst>
                <a:ext uri="{FF2B5EF4-FFF2-40B4-BE49-F238E27FC236}">
                  <a16:creationId xmlns:a16="http://schemas.microsoft.com/office/drawing/2014/main" id="{D0C53FF3-4A4B-A673-5631-3C55AF004A62}"/>
                </a:ext>
              </a:extLst>
            </p:cNvPr>
            <p:cNvSpPr/>
            <p:nvPr/>
          </p:nvSpPr>
          <p:spPr>
            <a:xfrm rot="20267375" flipV="1">
              <a:off x="3667566" y="4332006"/>
              <a:ext cx="351366" cy="119783"/>
            </a:xfrm>
            <a:prstGeom prst="line">
              <a:avLst/>
            </a:prstGeom>
            <a:solidFill>
              <a:srgbClr val="000000">
                <a:alpha val="5000"/>
              </a:srgbClr>
            </a:solidFill>
            <a:ln w="180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 anchorCtr="1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直接连接符 7">
              <a:extLst>
                <a:ext uri="{FF2B5EF4-FFF2-40B4-BE49-F238E27FC236}">
                  <a16:creationId xmlns:a16="http://schemas.microsoft.com/office/drawing/2014/main" id="{EBAEA829-6490-AB6E-CD22-496248E26046}"/>
                </a:ext>
              </a:extLst>
            </p:cNvPr>
            <p:cNvSpPr/>
            <p:nvPr/>
          </p:nvSpPr>
          <p:spPr>
            <a:xfrm rot="20267375" flipV="1">
              <a:off x="3885559" y="5235312"/>
              <a:ext cx="90804" cy="222392"/>
            </a:xfrm>
            <a:prstGeom prst="line">
              <a:avLst/>
            </a:prstGeom>
            <a:solidFill>
              <a:srgbClr val="000000">
                <a:alpha val="5000"/>
              </a:srgbClr>
            </a:solidFill>
            <a:ln w="180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 anchorCtr="1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直接连接符 8">
              <a:extLst>
                <a:ext uri="{FF2B5EF4-FFF2-40B4-BE49-F238E27FC236}">
                  <a16:creationId xmlns:a16="http://schemas.microsoft.com/office/drawing/2014/main" id="{66660A24-2835-EE9D-3880-D1CC3D5BC2AB}"/>
                </a:ext>
              </a:extLst>
            </p:cNvPr>
            <p:cNvSpPr/>
            <p:nvPr/>
          </p:nvSpPr>
          <p:spPr>
            <a:xfrm rot="20267375" flipV="1">
              <a:off x="3515733" y="4772374"/>
              <a:ext cx="90804" cy="222392"/>
            </a:xfrm>
            <a:prstGeom prst="line">
              <a:avLst/>
            </a:prstGeom>
            <a:solidFill>
              <a:srgbClr val="000000">
                <a:alpha val="5000"/>
              </a:srgbClr>
            </a:solidFill>
            <a:ln w="180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 anchorCtr="1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" name="直接连接符 9">
              <a:extLst>
                <a:ext uri="{FF2B5EF4-FFF2-40B4-BE49-F238E27FC236}">
                  <a16:creationId xmlns:a16="http://schemas.microsoft.com/office/drawing/2014/main" id="{12ADF366-5F9D-9BAB-0786-D6EB4563122C}"/>
                </a:ext>
              </a:extLst>
            </p:cNvPr>
            <p:cNvSpPr/>
            <p:nvPr/>
          </p:nvSpPr>
          <p:spPr>
            <a:xfrm rot="20267375" flipV="1">
              <a:off x="3091128" y="5258477"/>
              <a:ext cx="90804" cy="222392"/>
            </a:xfrm>
            <a:prstGeom prst="line">
              <a:avLst/>
            </a:prstGeom>
            <a:solidFill>
              <a:srgbClr val="000000">
                <a:alpha val="5000"/>
              </a:srgbClr>
            </a:solidFill>
            <a:ln w="180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 anchorCtr="1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D9F2DC91-7357-5DCF-AD77-30E0E452AFB8}"/>
                    </a:ext>
                  </a:extLst>
                </p:cNvPr>
                <p:cNvSpPr txBox="1"/>
                <p:nvPr/>
              </p:nvSpPr>
              <p:spPr>
                <a:xfrm>
                  <a:off x="3403141" y="4924644"/>
                  <a:ext cx="372217" cy="323165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5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D9F2DC91-7357-5DCF-AD77-30E0E452AF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141" y="4924644"/>
                  <a:ext cx="372217" cy="3231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4039F786-C48B-7929-EDD2-245E7433E141}"/>
                    </a:ext>
                  </a:extLst>
                </p:cNvPr>
                <p:cNvSpPr txBox="1"/>
                <p:nvPr/>
              </p:nvSpPr>
              <p:spPr>
                <a:xfrm>
                  <a:off x="2982160" y="5412557"/>
                  <a:ext cx="378886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4039F786-C48B-7929-EDD2-245E7433E1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2160" y="5412557"/>
                  <a:ext cx="378886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直接连接符 29">
              <a:extLst>
                <a:ext uri="{FF2B5EF4-FFF2-40B4-BE49-F238E27FC236}">
                  <a16:creationId xmlns:a16="http://schemas.microsoft.com/office/drawing/2014/main" id="{A068C3F8-FD8C-7CE3-9DCC-57726EE2C11B}"/>
                </a:ext>
              </a:extLst>
            </p:cNvPr>
            <p:cNvSpPr/>
            <p:nvPr/>
          </p:nvSpPr>
          <p:spPr>
            <a:xfrm rot="20267375" flipV="1">
              <a:off x="3116067" y="5742449"/>
              <a:ext cx="90804" cy="222392"/>
            </a:xfrm>
            <a:prstGeom prst="line">
              <a:avLst/>
            </a:prstGeom>
            <a:solidFill>
              <a:srgbClr val="000000">
                <a:alpha val="5000"/>
              </a:srgbClr>
            </a:solidFill>
            <a:ln w="180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 anchorCtr="1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8E564E4E-0165-9EC1-D474-3D8B977B6DD8}"/>
                    </a:ext>
                  </a:extLst>
                </p:cNvPr>
                <p:cNvSpPr txBox="1"/>
                <p:nvPr/>
              </p:nvSpPr>
              <p:spPr>
                <a:xfrm>
                  <a:off x="2956307" y="5918203"/>
                  <a:ext cx="470000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𝒊𝒅</m:t>
                        </m:r>
                      </m:oMath>
                    </m:oMathPara>
                  </a14:m>
                  <a:endPara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8E564E4E-0165-9EC1-D474-3D8B977B6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6307" y="5918203"/>
                  <a:ext cx="47000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A1169388-F50E-82EE-A60F-45900C6F8233}"/>
                    </a:ext>
                  </a:extLst>
                </p:cNvPr>
                <p:cNvSpPr txBox="1"/>
                <p:nvPr/>
              </p:nvSpPr>
              <p:spPr>
                <a:xfrm>
                  <a:off x="4324020" y="5116060"/>
                  <a:ext cx="337079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16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A1169388-F50E-82EE-A60F-45900C6F8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020" y="5116060"/>
                  <a:ext cx="337079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A84025CD-5E4E-3ECA-55C3-521FD941E097}"/>
                    </a:ext>
                  </a:extLst>
                </p:cNvPr>
                <p:cNvSpPr txBox="1"/>
                <p:nvPr/>
              </p:nvSpPr>
              <p:spPr>
                <a:xfrm>
                  <a:off x="3043209" y="6125456"/>
                  <a:ext cx="354776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6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A84025CD-5E4E-3ECA-55C3-521FD941E0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209" y="6125456"/>
                  <a:ext cx="354776" cy="33855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2332FE6-F3C9-897D-90BF-8203CE2B0830}"/>
              </a:ext>
            </a:extLst>
          </p:cNvPr>
          <p:cNvGrpSpPr/>
          <p:nvPr/>
        </p:nvGrpSpPr>
        <p:grpSpPr>
          <a:xfrm>
            <a:off x="5605874" y="4068995"/>
            <a:ext cx="1728833" cy="1511269"/>
            <a:chOff x="5605874" y="4068995"/>
            <a:chExt cx="1728833" cy="15112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06B3DEB2-BE36-128C-528F-454F96B33A51}"/>
                    </a:ext>
                  </a:extLst>
                </p:cNvPr>
                <p:cNvSpPr txBox="1"/>
                <p:nvPr/>
              </p:nvSpPr>
              <p:spPr>
                <a:xfrm>
                  <a:off x="6478631" y="4068995"/>
                  <a:ext cx="372218" cy="323165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5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06B3DEB2-BE36-128C-528F-454F96B33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8631" y="4068995"/>
                  <a:ext cx="372218" cy="32316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直接连接符 42">
              <a:extLst>
                <a:ext uri="{FF2B5EF4-FFF2-40B4-BE49-F238E27FC236}">
                  <a16:creationId xmlns:a16="http://schemas.microsoft.com/office/drawing/2014/main" id="{3974B481-69D9-B8F9-699D-9E35CC3D7E6E}"/>
                </a:ext>
              </a:extLst>
            </p:cNvPr>
            <p:cNvSpPr/>
            <p:nvPr/>
          </p:nvSpPr>
          <p:spPr>
            <a:xfrm rot="20267375" flipV="1">
              <a:off x="5800877" y="4887912"/>
              <a:ext cx="351366" cy="119783"/>
            </a:xfrm>
            <a:prstGeom prst="line">
              <a:avLst/>
            </a:prstGeom>
            <a:solidFill>
              <a:srgbClr val="000000">
                <a:alpha val="5000"/>
              </a:srgbClr>
            </a:solidFill>
            <a:ln w="180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 anchorCtr="1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A501BF66-890D-943B-FC42-57617E8D4440}"/>
                    </a:ext>
                  </a:extLst>
                </p:cNvPr>
                <p:cNvSpPr txBox="1"/>
                <p:nvPr/>
              </p:nvSpPr>
              <p:spPr>
                <a:xfrm>
                  <a:off x="6506995" y="5241710"/>
                  <a:ext cx="349776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6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A501BF66-890D-943B-FC42-57617E8D44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6995" y="5241710"/>
                  <a:ext cx="349776" cy="33855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62D7809F-9CC4-25C4-40EA-62992ADFFF70}"/>
                    </a:ext>
                  </a:extLst>
                </p:cNvPr>
                <p:cNvSpPr txBox="1"/>
                <p:nvPr/>
              </p:nvSpPr>
              <p:spPr>
                <a:xfrm>
                  <a:off x="6097591" y="5101993"/>
                  <a:ext cx="203902" cy="168059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 </m:t>
                            </m:r>
                          </m:num>
                          <m:den>
                            <m:r>
                              <a:rPr lang="en-US" sz="2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 </m:t>
                            </m:r>
                          </m:den>
                        </m:f>
                      </m:oMath>
                    </m:oMathPara>
                  </a14:m>
                  <a:endParaRPr lang="en-US" sz="20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62D7809F-9CC4-25C4-40EA-62992ADFFF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7591" y="5101993"/>
                  <a:ext cx="203902" cy="168059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直接连接符 48">
              <a:extLst>
                <a:ext uri="{FF2B5EF4-FFF2-40B4-BE49-F238E27FC236}">
                  <a16:creationId xmlns:a16="http://schemas.microsoft.com/office/drawing/2014/main" id="{EE0514D1-08D5-348B-4E41-2750133D3C36}"/>
                </a:ext>
              </a:extLst>
            </p:cNvPr>
            <p:cNvSpPr/>
            <p:nvPr/>
          </p:nvSpPr>
          <p:spPr>
            <a:xfrm>
              <a:off x="6729674" y="4340699"/>
              <a:ext cx="263232" cy="241045"/>
            </a:xfrm>
            <a:prstGeom prst="line">
              <a:avLst/>
            </a:prstGeom>
            <a:solidFill>
              <a:srgbClr val="000000">
                <a:alpha val="5000"/>
              </a:srgbClr>
            </a:solidFill>
            <a:ln w="180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 anchorCtr="1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0" name="直接连接符 49">
              <a:extLst>
                <a:ext uri="{FF2B5EF4-FFF2-40B4-BE49-F238E27FC236}">
                  <a16:creationId xmlns:a16="http://schemas.microsoft.com/office/drawing/2014/main" id="{946D3E1F-6D24-E48B-1170-42C893E8DBCF}"/>
                </a:ext>
              </a:extLst>
            </p:cNvPr>
            <p:cNvSpPr/>
            <p:nvPr/>
          </p:nvSpPr>
          <p:spPr>
            <a:xfrm rot="2507012">
              <a:off x="6196948" y="4930451"/>
              <a:ext cx="365760" cy="0"/>
            </a:xfrm>
            <a:prstGeom prst="line">
              <a:avLst/>
            </a:prstGeom>
            <a:solidFill>
              <a:srgbClr val="000000">
                <a:alpha val="5000"/>
              </a:srgbClr>
            </a:solidFill>
            <a:ln w="180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 anchorCtr="1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F4816077-1967-49F1-BA87-D7C58EFAAD93}"/>
                    </a:ext>
                  </a:extLst>
                </p:cNvPr>
                <p:cNvSpPr txBox="1"/>
                <p:nvPr/>
              </p:nvSpPr>
              <p:spPr>
                <a:xfrm>
                  <a:off x="6864707" y="4525248"/>
                  <a:ext cx="470000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𝒊𝒅</m:t>
                        </m:r>
                      </m:oMath>
                    </m:oMathPara>
                  </a14:m>
                  <a:endPara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F4816077-1967-49F1-BA87-D7C58EFAAD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4707" y="4525248"/>
                  <a:ext cx="470000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4AFC1F96-DFAF-7098-90F3-528C085FD66E}"/>
                    </a:ext>
                  </a:extLst>
                </p:cNvPr>
                <p:cNvSpPr txBox="1"/>
                <p:nvPr/>
              </p:nvSpPr>
              <p:spPr>
                <a:xfrm>
                  <a:off x="6323210" y="5003854"/>
                  <a:ext cx="748923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𝒏𝒖𝒎</m:t>
                        </m:r>
                      </m:oMath>
                    </m:oMathPara>
                  </a14:m>
                  <a:endPara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4AFC1F96-DFAF-7098-90F3-528C085FD6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3210" y="5003854"/>
                  <a:ext cx="748923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直接连接符 56">
              <a:extLst>
                <a:ext uri="{FF2B5EF4-FFF2-40B4-BE49-F238E27FC236}">
                  <a16:creationId xmlns:a16="http://schemas.microsoft.com/office/drawing/2014/main" id="{3D39BB8F-BC30-8ABA-E82F-06213D56ADC2}"/>
                </a:ext>
              </a:extLst>
            </p:cNvPr>
            <p:cNvSpPr/>
            <p:nvPr/>
          </p:nvSpPr>
          <p:spPr>
            <a:xfrm rot="20267375" flipV="1">
              <a:off x="6279114" y="4417357"/>
              <a:ext cx="351366" cy="119783"/>
            </a:xfrm>
            <a:prstGeom prst="line">
              <a:avLst/>
            </a:prstGeom>
            <a:solidFill>
              <a:srgbClr val="000000">
                <a:alpha val="5000"/>
              </a:srgbClr>
            </a:solidFill>
            <a:ln w="180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 anchorCtr="1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60693BB5-333C-342A-9A5E-F6BECAE7B116}"/>
                    </a:ext>
                  </a:extLst>
                </p:cNvPr>
                <p:cNvSpPr txBox="1"/>
                <p:nvPr/>
              </p:nvSpPr>
              <p:spPr>
                <a:xfrm>
                  <a:off x="6008970" y="4535132"/>
                  <a:ext cx="372217" cy="323165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5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60693BB5-333C-342A-9A5E-F6BECAE7B1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8970" y="4535132"/>
                  <a:ext cx="372217" cy="32316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E6DF2325-07E5-08AE-1EC3-019C111A4A6B}"/>
                    </a:ext>
                  </a:extLst>
                </p:cNvPr>
                <p:cNvSpPr txBox="1"/>
                <p:nvPr/>
              </p:nvSpPr>
              <p:spPr>
                <a:xfrm>
                  <a:off x="6931167" y="4725303"/>
                  <a:ext cx="337079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16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E6DF2325-07E5-08AE-1EC3-019C111A4A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1167" y="4725303"/>
                  <a:ext cx="337079" cy="338554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D64A4FDB-11C5-ABD8-529D-607E3EA0AB3F}"/>
                </a:ext>
              </a:extLst>
            </p:cNvPr>
            <p:cNvGrpSpPr/>
            <p:nvPr/>
          </p:nvGrpSpPr>
          <p:grpSpPr>
            <a:xfrm>
              <a:off x="5605874" y="5034457"/>
              <a:ext cx="470000" cy="545807"/>
              <a:chOff x="5567855" y="6003554"/>
              <a:chExt cx="470000" cy="5458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文本框 63">
                    <a:extLst>
                      <a:ext uri="{FF2B5EF4-FFF2-40B4-BE49-F238E27FC236}">
                        <a16:creationId xmlns:a16="http://schemas.microsoft.com/office/drawing/2014/main" id="{045C79C0-677E-0E34-36FD-B93CD9655F95}"/>
                      </a:ext>
                    </a:extLst>
                  </p:cNvPr>
                  <p:cNvSpPr txBox="1"/>
                  <p:nvPr/>
                </p:nvSpPr>
                <p:spPr>
                  <a:xfrm>
                    <a:off x="5567855" y="6003554"/>
                    <a:ext cx="4700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 anchorCtr="1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𝒊𝒅</m:t>
                          </m:r>
                        </m:oMath>
                      </m:oMathPara>
                    </a14:m>
                    <a:endParaRPr lang="en-US" i="1" dirty="0">
                      <a:solidFill>
                        <a:srgbClr val="000000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4" name="文本框 63">
                    <a:extLst>
                      <a:ext uri="{FF2B5EF4-FFF2-40B4-BE49-F238E27FC236}">
                        <a16:creationId xmlns:a16="http://schemas.microsoft.com/office/drawing/2014/main" id="{045C79C0-677E-0E34-36FD-B93CD9655F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7855" y="6003554"/>
                    <a:ext cx="470000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文本框 65">
                    <a:extLst>
                      <a:ext uri="{FF2B5EF4-FFF2-40B4-BE49-F238E27FC236}">
                        <a16:creationId xmlns:a16="http://schemas.microsoft.com/office/drawing/2014/main" id="{DD25FC32-F612-7E98-255B-942FA441C71B}"/>
                      </a:ext>
                    </a:extLst>
                  </p:cNvPr>
                  <p:cNvSpPr txBox="1"/>
                  <p:nvPr/>
                </p:nvSpPr>
                <p:spPr>
                  <a:xfrm>
                    <a:off x="5654757" y="6210807"/>
                    <a:ext cx="35477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 anchorCtr="1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FFC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6" name="文本框 65">
                    <a:extLst>
                      <a:ext uri="{FF2B5EF4-FFF2-40B4-BE49-F238E27FC236}">
                        <a16:creationId xmlns:a16="http://schemas.microsoft.com/office/drawing/2014/main" id="{DD25FC32-F612-7E98-255B-942FA441C7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54757" y="6210807"/>
                    <a:ext cx="354776" cy="338554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2215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856427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抽象语法树</a:t>
            </a:r>
            <a:r>
              <a:rPr lang="en-US" altLang="zh-CN" kern="0" spc="-5" dirty="0">
                <a:solidFill>
                  <a:schemeClr val="bg1"/>
                </a:solidFill>
              </a:rPr>
              <a:t>(Abstract Syntax Tree)</a:t>
            </a:r>
            <a:endParaRPr lang="zh-CN" altLang="en-US" kern="0" spc="-5" dirty="0">
              <a:solidFill>
                <a:schemeClr val="bg1"/>
              </a:solidFill>
            </a:endParaRP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678195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34</a:t>
            </a:fld>
            <a:endParaRPr lang="en-US" altLang="zh-CN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1ED0A1A-47FC-3DE8-C986-64C6CB5BD0A1}"/>
              </a:ext>
            </a:extLst>
          </p:cNvPr>
          <p:cNvSpPr txBox="1"/>
          <p:nvPr/>
        </p:nvSpPr>
        <p:spPr>
          <a:xfrm>
            <a:off x="327061" y="843099"/>
            <a:ext cx="7621270" cy="25859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dirty="0"/>
              <a:t>抽象语法树</a:t>
            </a:r>
          </a:p>
          <a:p>
            <a:pPr lvl="1"/>
            <a:r>
              <a:rPr sz="2000" dirty="0" err="1"/>
              <a:t>每个结点代表一个语法结构</a:t>
            </a:r>
            <a:r>
              <a:rPr sz="2000" dirty="0"/>
              <a:t>，</a:t>
            </a:r>
            <a:r>
              <a:rPr lang="zh-CN" altLang="en-US" sz="2000" dirty="0"/>
              <a:t>比如对应某个</a:t>
            </a:r>
            <a:r>
              <a:rPr sz="2000" dirty="0" err="1"/>
              <a:t>运算符</a:t>
            </a:r>
            <a:endParaRPr sz="2000" dirty="0"/>
          </a:p>
          <a:p>
            <a:pPr lvl="1"/>
            <a:r>
              <a:rPr sz="2000" dirty="0" err="1"/>
              <a:t>结点的每个子结点代表其子结构</a:t>
            </a:r>
            <a:r>
              <a:rPr sz="2000" dirty="0"/>
              <a:t>，</a:t>
            </a:r>
            <a:r>
              <a:rPr lang="zh-CN" altLang="en-US" sz="2000" dirty="0"/>
              <a:t>比如</a:t>
            </a:r>
            <a:r>
              <a:rPr sz="2000" dirty="0" err="1"/>
              <a:t>对应运算分量</a:t>
            </a:r>
            <a:endParaRPr sz="2000" dirty="0"/>
          </a:p>
          <a:p>
            <a:pPr lvl="1"/>
            <a:r>
              <a:rPr sz="2000" dirty="0"/>
              <a:t>表示这些子结构按照特定的方式组成了较大的结构</a:t>
            </a:r>
          </a:p>
          <a:p>
            <a:pPr lvl="1"/>
            <a:r>
              <a:rPr sz="2000" dirty="0" err="1"/>
              <a:t>可以忽略掉一些标点符号等非本质的东西</a:t>
            </a:r>
            <a:endParaRPr sz="200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B9DE528-B3E8-EC5C-89AF-3415FE821799}"/>
              </a:ext>
            </a:extLst>
          </p:cNvPr>
          <p:cNvGrpSpPr/>
          <p:nvPr/>
        </p:nvGrpSpPr>
        <p:grpSpPr>
          <a:xfrm>
            <a:off x="555145" y="4209233"/>
            <a:ext cx="1337450" cy="1402391"/>
            <a:chOff x="735899" y="4232865"/>
            <a:chExt cx="1337450" cy="140239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E28DA46-F2FC-877D-AAF2-616DA837DCC8}"/>
                </a:ext>
              </a:extLst>
            </p:cNvPr>
            <p:cNvSpPr/>
            <p:nvPr/>
          </p:nvSpPr>
          <p:spPr>
            <a:xfrm>
              <a:off x="735899" y="4232865"/>
              <a:ext cx="1337450" cy="14023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pic>
          <p:nvPicPr>
            <p:cNvPr id="11" name="图片 10" descr="\documentclass[a4paper, 12pt]{extarticle}&#10;\usepackage{amsmath}&#10;\pagestyle{empty}&#10;\usepackage{enumitem}&#10;\usepackage[dvipsnames]{xcolor}&#10;\usepackage{geometry}&#10;\geometry{a4paper,scale=0.67}&#10;&#10;\usepackage[no-math]{fontspec}&#10;%\setmainfont{Linux Libertine G}&#10;&#10;\usepackage{shadowtext}&#10;&#10;\begin{document}&#10;\noindent&#10;1) $E \rightarrow E+T$\\&#10;2) $E \rightarrow E-T$\\&#10;3) $E \rightarrow T$\\&#10;4) $T \rightarrow(E)$\\&#10;5) $T \rightarrow \mathbf{i d}$\\&#10;6) $T \rightarrow \mathbf{n u m}$&#10;&#10;&#10;\end{document} " title="IguanaTex Bitmap Display">
              <a:extLst>
                <a:ext uri="{FF2B5EF4-FFF2-40B4-BE49-F238E27FC236}">
                  <a16:creationId xmlns:a16="http://schemas.microsoft.com/office/drawing/2014/main" id="{D5D8AD09-C4E4-320F-CA7D-5CD48F978566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714" y="4344142"/>
              <a:ext cx="1066868" cy="1209691"/>
            </a:xfrm>
            <a:prstGeom prst="rect">
              <a:avLst/>
            </a:prstGeom>
          </p:spPr>
        </p:pic>
      </p:grpSp>
      <p:sp>
        <p:nvSpPr>
          <p:cNvPr id="13" name="object 3">
            <a:extLst>
              <a:ext uri="{FF2B5EF4-FFF2-40B4-BE49-F238E27FC236}">
                <a16:creationId xmlns:a16="http://schemas.microsoft.com/office/drawing/2014/main" id="{17E8653F-A5E3-4F3A-FCBA-64B23A36EE08}"/>
              </a:ext>
            </a:extLst>
          </p:cNvPr>
          <p:cNvSpPr txBox="1"/>
          <p:nvPr/>
        </p:nvSpPr>
        <p:spPr>
          <a:xfrm>
            <a:off x="327061" y="3515375"/>
            <a:ext cx="5663565" cy="4436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/>
              <a:t>例子</a:t>
            </a:r>
            <a:endParaRPr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A46470E-3EB6-1997-31E9-5BB3CF7CC6CA}"/>
              </a:ext>
            </a:extLst>
          </p:cNvPr>
          <p:cNvGrpSpPr/>
          <p:nvPr/>
        </p:nvGrpSpPr>
        <p:grpSpPr>
          <a:xfrm>
            <a:off x="5605874" y="4068995"/>
            <a:ext cx="1728833" cy="1511269"/>
            <a:chOff x="5605874" y="4068995"/>
            <a:chExt cx="1728833" cy="15112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06B3DEB2-BE36-128C-528F-454F96B33A51}"/>
                    </a:ext>
                  </a:extLst>
                </p:cNvPr>
                <p:cNvSpPr txBox="1"/>
                <p:nvPr/>
              </p:nvSpPr>
              <p:spPr>
                <a:xfrm>
                  <a:off x="6478631" y="4068995"/>
                  <a:ext cx="372218" cy="323165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5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06B3DEB2-BE36-128C-528F-454F96B33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8631" y="4068995"/>
                  <a:ext cx="372218" cy="3231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直接连接符 42">
              <a:extLst>
                <a:ext uri="{FF2B5EF4-FFF2-40B4-BE49-F238E27FC236}">
                  <a16:creationId xmlns:a16="http://schemas.microsoft.com/office/drawing/2014/main" id="{3974B481-69D9-B8F9-699D-9E35CC3D7E6E}"/>
                </a:ext>
              </a:extLst>
            </p:cNvPr>
            <p:cNvSpPr/>
            <p:nvPr/>
          </p:nvSpPr>
          <p:spPr>
            <a:xfrm rot="20267375" flipV="1">
              <a:off x="5800877" y="4887912"/>
              <a:ext cx="351366" cy="119783"/>
            </a:xfrm>
            <a:prstGeom prst="line">
              <a:avLst/>
            </a:prstGeom>
            <a:solidFill>
              <a:srgbClr val="000000">
                <a:alpha val="5000"/>
              </a:srgbClr>
            </a:solidFill>
            <a:ln w="180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 anchorCtr="1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A501BF66-890D-943B-FC42-57617E8D4440}"/>
                    </a:ext>
                  </a:extLst>
                </p:cNvPr>
                <p:cNvSpPr txBox="1"/>
                <p:nvPr/>
              </p:nvSpPr>
              <p:spPr>
                <a:xfrm>
                  <a:off x="6506995" y="5241710"/>
                  <a:ext cx="349776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6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A501BF66-890D-943B-FC42-57617E8D44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6995" y="5241710"/>
                  <a:ext cx="34977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62D7809F-9CC4-25C4-40EA-62992ADFFF70}"/>
                    </a:ext>
                  </a:extLst>
                </p:cNvPr>
                <p:cNvSpPr txBox="1"/>
                <p:nvPr/>
              </p:nvSpPr>
              <p:spPr>
                <a:xfrm>
                  <a:off x="6097591" y="5101993"/>
                  <a:ext cx="203902" cy="168059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 </m:t>
                            </m:r>
                          </m:num>
                          <m:den>
                            <m:r>
                              <a:rPr lang="en-US" sz="2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 </m:t>
                            </m:r>
                          </m:den>
                        </m:f>
                      </m:oMath>
                    </m:oMathPara>
                  </a14:m>
                  <a:endParaRPr lang="en-US" sz="20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62D7809F-9CC4-25C4-40EA-62992ADFFF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7591" y="5101993"/>
                  <a:ext cx="203902" cy="16805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直接连接符 48">
              <a:extLst>
                <a:ext uri="{FF2B5EF4-FFF2-40B4-BE49-F238E27FC236}">
                  <a16:creationId xmlns:a16="http://schemas.microsoft.com/office/drawing/2014/main" id="{EE0514D1-08D5-348B-4E41-2750133D3C36}"/>
                </a:ext>
              </a:extLst>
            </p:cNvPr>
            <p:cNvSpPr/>
            <p:nvPr/>
          </p:nvSpPr>
          <p:spPr>
            <a:xfrm>
              <a:off x="6729674" y="4340699"/>
              <a:ext cx="263232" cy="241045"/>
            </a:xfrm>
            <a:prstGeom prst="line">
              <a:avLst/>
            </a:prstGeom>
            <a:solidFill>
              <a:srgbClr val="000000">
                <a:alpha val="5000"/>
              </a:srgbClr>
            </a:solidFill>
            <a:ln w="180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 anchorCtr="1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0" name="直接连接符 49">
              <a:extLst>
                <a:ext uri="{FF2B5EF4-FFF2-40B4-BE49-F238E27FC236}">
                  <a16:creationId xmlns:a16="http://schemas.microsoft.com/office/drawing/2014/main" id="{946D3E1F-6D24-E48B-1170-42C893E8DBCF}"/>
                </a:ext>
              </a:extLst>
            </p:cNvPr>
            <p:cNvSpPr/>
            <p:nvPr/>
          </p:nvSpPr>
          <p:spPr>
            <a:xfrm rot="2507012">
              <a:off x="6196948" y="4930451"/>
              <a:ext cx="365760" cy="0"/>
            </a:xfrm>
            <a:prstGeom prst="line">
              <a:avLst/>
            </a:prstGeom>
            <a:solidFill>
              <a:srgbClr val="000000">
                <a:alpha val="5000"/>
              </a:srgbClr>
            </a:solidFill>
            <a:ln w="180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 anchorCtr="1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F4816077-1967-49F1-BA87-D7C58EFAAD93}"/>
                    </a:ext>
                  </a:extLst>
                </p:cNvPr>
                <p:cNvSpPr txBox="1"/>
                <p:nvPr/>
              </p:nvSpPr>
              <p:spPr>
                <a:xfrm>
                  <a:off x="6864707" y="4525248"/>
                  <a:ext cx="470000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𝒊𝒅</m:t>
                        </m:r>
                      </m:oMath>
                    </m:oMathPara>
                  </a14:m>
                  <a:endPara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F4816077-1967-49F1-BA87-D7C58EFAAD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4707" y="4525248"/>
                  <a:ext cx="47000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4AFC1F96-DFAF-7098-90F3-528C085FD66E}"/>
                    </a:ext>
                  </a:extLst>
                </p:cNvPr>
                <p:cNvSpPr txBox="1"/>
                <p:nvPr/>
              </p:nvSpPr>
              <p:spPr>
                <a:xfrm>
                  <a:off x="6323210" y="5003854"/>
                  <a:ext cx="748923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𝒏𝒖𝒎</m:t>
                        </m:r>
                      </m:oMath>
                    </m:oMathPara>
                  </a14:m>
                  <a:endPara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4AFC1F96-DFAF-7098-90F3-528C085FD6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3210" y="5003854"/>
                  <a:ext cx="74892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直接连接符 56">
              <a:extLst>
                <a:ext uri="{FF2B5EF4-FFF2-40B4-BE49-F238E27FC236}">
                  <a16:creationId xmlns:a16="http://schemas.microsoft.com/office/drawing/2014/main" id="{3D39BB8F-BC30-8ABA-E82F-06213D56ADC2}"/>
                </a:ext>
              </a:extLst>
            </p:cNvPr>
            <p:cNvSpPr/>
            <p:nvPr/>
          </p:nvSpPr>
          <p:spPr>
            <a:xfrm rot="20267375" flipV="1">
              <a:off x="6279114" y="4417357"/>
              <a:ext cx="351366" cy="119783"/>
            </a:xfrm>
            <a:prstGeom prst="line">
              <a:avLst/>
            </a:prstGeom>
            <a:solidFill>
              <a:srgbClr val="000000">
                <a:alpha val="5000"/>
              </a:srgbClr>
            </a:solidFill>
            <a:ln w="180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 anchorCtr="1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60693BB5-333C-342A-9A5E-F6BECAE7B116}"/>
                    </a:ext>
                  </a:extLst>
                </p:cNvPr>
                <p:cNvSpPr txBox="1"/>
                <p:nvPr/>
              </p:nvSpPr>
              <p:spPr>
                <a:xfrm>
                  <a:off x="6008970" y="4535132"/>
                  <a:ext cx="372217" cy="323165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5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60693BB5-333C-342A-9A5E-F6BECAE7B1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8970" y="4535132"/>
                  <a:ext cx="372217" cy="3231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E6DF2325-07E5-08AE-1EC3-019C111A4A6B}"/>
                    </a:ext>
                  </a:extLst>
                </p:cNvPr>
                <p:cNvSpPr txBox="1"/>
                <p:nvPr/>
              </p:nvSpPr>
              <p:spPr>
                <a:xfrm>
                  <a:off x="6931167" y="4725303"/>
                  <a:ext cx="337079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16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E6DF2325-07E5-08AE-1EC3-019C111A4A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1167" y="4725303"/>
                  <a:ext cx="337079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D64A4FDB-11C5-ABD8-529D-607E3EA0AB3F}"/>
                </a:ext>
              </a:extLst>
            </p:cNvPr>
            <p:cNvGrpSpPr/>
            <p:nvPr/>
          </p:nvGrpSpPr>
          <p:grpSpPr>
            <a:xfrm>
              <a:off x="5605874" y="5034457"/>
              <a:ext cx="470000" cy="545807"/>
              <a:chOff x="5567855" y="6003554"/>
              <a:chExt cx="470000" cy="5458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文本框 63">
                    <a:extLst>
                      <a:ext uri="{FF2B5EF4-FFF2-40B4-BE49-F238E27FC236}">
                        <a16:creationId xmlns:a16="http://schemas.microsoft.com/office/drawing/2014/main" id="{045C79C0-677E-0E34-36FD-B93CD9655F95}"/>
                      </a:ext>
                    </a:extLst>
                  </p:cNvPr>
                  <p:cNvSpPr txBox="1"/>
                  <p:nvPr/>
                </p:nvSpPr>
                <p:spPr>
                  <a:xfrm>
                    <a:off x="5567855" y="6003554"/>
                    <a:ext cx="4700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 anchorCtr="1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𝒊𝒅</m:t>
                          </m:r>
                        </m:oMath>
                      </m:oMathPara>
                    </a14:m>
                    <a:endParaRPr lang="en-US" i="1" dirty="0">
                      <a:solidFill>
                        <a:srgbClr val="000000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4" name="文本框 63">
                    <a:extLst>
                      <a:ext uri="{FF2B5EF4-FFF2-40B4-BE49-F238E27FC236}">
                        <a16:creationId xmlns:a16="http://schemas.microsoft.com/office/drawing/2014/main" id="{045C79C0-677E-0E34-36FD-B93CD9655F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7855" y="6003554"/>
                    <a:ext cx="470000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文本框 65">
                    <a:extLst>
                      <a:ext uri="{FF2B5EF4-FFF2-40B4-BE49-F238E27FC236}">
                        <a16:creationId xmlns:a16="http://schemas.microsoft.com/office/drawing/2014/main" id="{DD25FC32-F612-7E98-255B-942FA441C71B}"/>
                      </a:ext>
                    </a:extLst>
                  </p:cNvPr>
                  <p:cNvSpPr txBox="1"/>
                  <p:nvPr/>
                </p:nvSpPr>
                <p:spPr>
                  <a:xfrm>
                    <a:off x="5654757" y="6210807"/>
                    <a:ext cx="35477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 anchorCtr="1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FFC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6" name="文本框 65">
                    <a:extLst>
                      <a:ext uri="{FF2B5EF4-FFF2-40B4-BE49-F238E27FC236}">
                        <a16:creationId xmlns:a16="http://schemas.microsoft.com/office/drawing/2014/main" id="{DD25FC32-F612-7E98-255B-942FA441C7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54757" y="6210807"/>
                    <a:ext cx="354776" cy="33855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E01FD80-7BE5-74C8-470E-A92A3900C654}"/>
              </a:ext>
            </a:extLst>
          </p:cNvPr>
          <p:cNvGrpSpPr/>
          <p:nvPr/>
        </p:nvGrpSpPr>
        <p:grpSpPr>
          <a:xfrm>
            <a:off x="535590" y="5717758"/>
            <a:ext cx="1168877" cy="369332"/>
            <a:chOff x="535590" y="5717758"/>
            <a:chExt cx="1168877" cy="36933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D65696A-585C-AAFC-493B-3E542DA24498}"/>
                </a:ext>
              </a:extLst>
            </p:cNvPr>
            <p:cNvSpPr/>
            <p:nvPr/>
          </p:nvSpPr>
          <p:spPr>
            <a:xfrm>
              <a:off x="555145" y="5768258"/>
              <a:ext cx="1082269" cy="31728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5D2B8596-AB47-2706-1C1C-745738295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51357" y="5816911"/>
              <a:ext cx="892149" cy="215463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EE44349-1ACF-579F-B894-2DA78D38BDBC}"/>
                </a:ext>
              </a:extLst>
            </p:cNvPr>
            <p:cNvSpPr txBox="1"/>
            <p:nvPr/>
          </p:nvSpPr>
          <p:spPr>
            <a:xfrm>
              <a:off x="535590" y="5717758"/>
              <a:ext cx="1168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        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C1B35948-33AB-9924-0150-FC43B1194676}"/>
              </a:ext>
            </a:extLst>
          </p:cNvPr>
          <p:cNvGrpSpPr/>
          <p:nvPr/>
        </p:nvGrpSpPr>
        <p:grpSpPr>
          <a:xfrm>
            <a:off x="2774739" y="3422650"/>
            <a:ext cx="1771253" cy="3467266"/>
            <a:chOff x="2956307" y="3960047"/>
            <a:chExt cx="1771253" cy="34672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9D467B62-5B00-4919-B01D-6ECC7814E409}"/>
                    </a:ext>
                  </a:extLst>
                </p:cNvPr>
                <p:cNvSpPr txBox="1"/>
                <p:nvPr/>
              </p:nvSpPr>
              <p:spPr>
                <a:xfrm>
                  <a:off x="3890208" y="4437515"/>
                  <a:ext cx="372218" cy="323165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5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9D467B62-5B00-4919-B01D-6ECC7814E4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208" y="4437515"/>
                  <a:ext cx="372218" cy="3231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直接连接符 19">
              <a:extLst>
                <a:ext uri="{FF2B5EF4-FFF2-40B4-BE49-F238E27FC236}">
                  <a16:creationId xmlns:a16="http://schemas.microsoft.com/office/drawing/2014/main" id="{718AB345-4341-4DC2-831E-32AB699A01B2}"/>
                </a:ext>
              </a:extLst>
            </p:cNvPr>
            <p:cNvSpPr/>
            <p:nvPr/>
          </p:nvSpPr>
          <p:spPr>
            <a:xfrm rot="20267375" flipV="1">
              <a:off x="3189001" y="5250486"/>
              <a:ext cx="351366" cy="119783"/>
            </a:xfrm>
            <a:prstGeom prst="line">
              <a:avLst/>
            </a:prstGeom>
            <a:solidFill>
              <a:srgbClr val="000000">
                <a:alpha val="5000"/>
              </a:srgbClr>
            </a:solidFill>
            <a:ln w="180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 anchorCtr="1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" name="直接连接符 32">
              <a:extLst>
                <a:ext uri="{FF2B5EF4-FFF2-40B4-BE49-F238E27FC236}">
                  <a16:creationId xmlns:a16="http://schemas.microsoft.com/office/drawing/2014/main" id="{CF926490-3C9B-47AF-9F9E-9271AFF309E3}"/>
                </a:ext>
              </a:extLst>
            </p:cNvPr>
            <p:cNvSpPr/>
            <p:nvPr/>
          </p:nvSpPr>
          <p:spPr>
            <a:xfrm rot="5400000">
              <a:off x="4347008" y="4852120"/>
              <a:ext cx="182880" cy="0"/>
            </a:xfrm>
            <a:prstGeom prst="line">
              <a:avLst/>
            </a:prstGeom>
            <a:solidFill>
              <a:srgbClr val="000000">
                <a:alpha val="5000"/>
              </a:srgbClr>
            </a:solidFill>
            <a:ln w="180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 anchorCtr="1"/>
            <a:lstStyle/>
            <a:p>
              <a:endParaRPr lang="es-ES">
                <a:solidFill>
                  <a:srgbClr val="000000"/>
                </a:solidFill>
              </a:endParaRPr>
            </a:p>
          </p:txBody>
        </p:sp>
        <p:sp>
          <p:nvSpPr>
            <p:cNvPr id="34" name="直接连接符 33">
              <a:extLst>
                <a:ext uri="{FF2B5EF4-FFF2-40B4-BE49-F238E27FC236}">
                  <a16:creationId xmlns:a16="http://schemas.microsoft.com/office/drawing/2014/main" id="{C7FCEA88-99EA-4EDC-891C-4E60ACC15BAA}"/>
                </a:ext>
              </a:extLst>
            </p:cNvPr>
            <p:cNvSpPr/>
            <p:nvPr/>
          </p:nvSpPr>
          <p:spPr>
            <a:xfrm>
              <a:off x="4118126" y="4255348"/>
              <a:ext cx="263232" cy="241045"/>
            </a:xfrm>
            <a:prstGeom prst="line">
              <a:avLst/>
            </a:prstGeom>
            <a:solidFill>
              <a:srgbClr val="000000">
                <a:alpha val="5000"/>
              </a:srgbClr>
            </a:solidFill>
            <a:ln w="180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 anchorCtr="1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" name="直接连接符 36">
              <a:extLst>
                <a:ext uri="{FF2B5EF4-FFF2-40B4-BE49-F238E27FC236}">
                  <a16:creationId xmlns:a16="http://schemas.microsoft.com/office/drawing/2014/main" id="{449CE831-16BF-43D2-8C86-82A8C90AAE0C}"/>
                </a:ext>
              </a:extLst>
            </p:cNvPr>
            <p:cNvSpPr/>
            <p:nvPr/>
          </p:nvSpPr>
          <p:spPr>
            <a:xfrm rot="2507012">
              <a:off x="3597434" y="5307878"/>
              <a:ext cx="365760" cy="0"/>
            </a:xfrm>
            <a:prstGeom prst="line">
              <a:avLst/>
            </a:prstGeom>
            <a:solidFill>
              <a:srgbClr val="000000">
                <a:alpha val="5000"/>
              </a:srgbClr>
            </a:solidFill>
            <a:ln w="180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 anchorCtr="1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A19AF7A6-CF04-52C1-7FF7-C2D26A11692B}"/>
                    </a:ext>
                  </a:extLst>
                </p:cNvPr>
                <p:cNvSpPr txBox="1"/>
                <p:nvPr/>
              </p:nvSpPr>
              <p:spPr>
                <a:xfrm>
                  <a:off x="3883988" y="3960047"/>
                  <a:ext cx="390876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A19AF7A6-CF04-52C1-7FF7-C2D26A1169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988" y="3960047"/>
                  <a:ext cx="390876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直接连接符 123">
              <a:extLst>
                <a:ext uri="{FF2B5EF4-FFF2-40B4-BE49-F238E27FC236}">
                  <a16:creationId xmlns:a16="http://schemas.microsoft.com/office/drawing/2014/main" id="{120109BA-8287-1DD8-D116-396D0B88D0A9}"/>
                </a:ext>
              </a:extLst>
            </p:cNvPr>
            <p:cNvSpPr/>
            <p:nvPr/>
          </p:nvSpPr>
          <p:spPr>
            <a:xfrm rot="20267375" flipV="1">
              <a:off x="4000846" y="4291982"/>
              <a:ext cx="90804" cy="222392"/>
            </a:xfrm>
            <a:prstGeom prst="line">
              <a:avLst/>
            </a:prstGeom>
            <a:solidFill>
              <a:srgbClr val="000000">
                <a:alpha val="5000"/>
              </a:srgbClr>
            </a:solidFill>
            <a:ln w="180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 anchorCtr="1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5D620A1C-E401-9B09-E0DD-C5B7C08CA613}"/>
                    </a:ext>
                  </a:extLst>
                </p:cNvPr>
                <p:cNvSpPr txBox="1"/>
                <p:nvPr/>
              </p:nvSpPr>
              <p:spPr>
                <a:xfrm>
                  <a:off x="3403114" y="4413497"/>
                  <a:ext cx="389274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>
                  <a:defPPr>
                    <a:defRPr lang="zh-CN"/>
                  </a:defPPr>
                  <a:lvl1pPr algn="ctr">
                    <a:defRPr i="1">
                      <a:solidFill>
                        <a:srgbClr val="0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5D620A1C-E401-9B09-E0DD-C5B7C08CA6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114" y="4413497"/>
                  <a:ext cx="389274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71ACB419-D5E5-67D2-E4CD-5B50E7422D5B}"/>
                    </a:ext>
                  </a:extLst>
                </p:cNvPr>
                <p:cNvSpPr txBox="1"/>
                <p:nvPr/>
              </p:nvSpPr>
              <p:spPr>
                <a:xfrm>
                  <a:off x="4277919" y="4413497"/>
                  <a:ext cx="378886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71ACB419-D5E5-67D2-E4CD-5B50E7422D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919" y="4413497"/>
                  <a:ext cx="378886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7F3573D2-C474-5BD1-CFA8-43F3BACACA97}"/>
                    </a:ext>
                  </a:extLst>
                </p:cNvPr>
                <p:cNvSpPr txBox="1"/>
                <p:nvPr/>
              </p:nvSpPr>
              <p:spPr>
                <a:xfrm>
                  <a:off x="4257560" y="4916005"/>
                  <a:ext cx="470000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𝒊𝒅</m:t>
                        </m:r>
                      </m:oMath>
                    </m:oMathPara>
                  </a14:m>
                  <a:endPara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7F3573D2-C474-5BD1-CFA8-43F3BACACA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7560" y="4916005"/>
                  <a:ext cx="47000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直接连接符 3">
              <a:extLst>
                <a:ext uri="{FF2B5EF4-FFF2-40B4-BE49-F238E27FC236}">
                  <a16:creationId xmlns:a16="http://schemas.microsoft.com/office/drawing/2014/main" id="{D0C53FF3-4A4B-A673-5631-3C55AF004A62}"/>
                </a:ext>
              </a:extLst>
            </p:cNvPr>
            <p:cNvSpPr/>
            <p:nvPr/>
          </p:nvSpPr>
          <p:spPr>
            <a:xfrm rot="20267375" flipV="1">
              <a:off x="3667566" y="4332006"/>
              <a:ext cx="351366" cy="119783"/>
            </a:xfrm>
            <a:prstGeom prst="line">
              <a:avLst/>
            </a:prstGeom>
            <a:solidFill>
              <a:srgbClr val="000000">
                <a:alpha val="5000"/>
              </a:srgbClr>
            </a:solidFill>
            <a:ln w="180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 anchorCtr="1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直接连接符 9">
              <a:extLst>
                <a:ext uri="{FF2B5EF4-FFF2-40B4-BE49-F238E27FC236}">
                  <a16:creationId xmlns:a16="http://schemas.microsoft.com/office/drawing/2014/main" id="{12ADF366-5F9D-9BAB-0786-D6EB4563122C}"/>
                </a:ext>
              </a:extLst>
            </p:cNvPr>
            <p:cNvSpPr/>
            <p:nvPr/>
          </p:nvSpPr>
          <p:spPr>
            <a:xfrm rot="20267375" flipV="1">
              <a:off x="3523095" y="4746640"/>
              <a:ext cx="90804" cy="222392"/>
            </a:xfrm>
            <a:prstGeom prst="line">
              <a:avLst/>
            </a:prstGeom>
            <a:solidFill>
              <a:srgbClr val="000000">
                <a:alpha val="5000"/>
              </a:srgbClr>
            </a:solidFill>
            <a:ln w="180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 anchorCtr="1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4039F786-C48B-7929-EDD2-245E7433E141}"/>
                    </a:ext>
                  </a:extLst>
                </p:cNvPr>
                <p:cNvSpPr txBox="1"/>
                <p:nvPr/>
              </p:nvSpPr>
              <p:spPr>
                <a:xfrm>
                  <a:off x="3414127" y="4900720"/>
                  <a:ext cx="378886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4039F786-C48B-7929-EDD2-245E7433E1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4127" y="4900720"/>
                  <a:ext cx="378886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直接连接符 29">
              <a:extLst>
                <a:ext uri="{FF2B5EF4-FFF2-40B4-BE49-F238E27FC236}">
                  <a16:creationId xmlns:a16="http://schemas.microsoft.com/office/drawing/2014/main" id="{A068C3F8-FD8C-7CE3-9DCC-57726EE2C11B}"/>
                </a:ext>
              </a:extLst>
            </p:cNvPr>
            <p:cNvSpPr/>
            <p:nvPr/>
          </p:nvSpPr>
          <p:spPr>
            <a:xfrm rot="20267375" flipV="1">
              <a:off x="3532083" y="5210829"/>
              <a:ext cx="90804" cy="222392"/>
            </a:xfrm>
            <a:prstGeom prst="line">
              <a:avLst/>
            </a:prstGeom>
            <a:solidFill>
              <a:srgbClr val="000000">
                <a:alpha val="5000"/>
              </a:srgbClr>
            </a:solidFill>
            <a:ln w="180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 anchorCtr="1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8E564E4E-0165-9EC1-D474-3D8B977B6DD8}"/>
                    </a:ext>
                  </a:extLst>
                </p:cNvPr>
                <p:cNvSpPr txBox="1"/>
                <p:nvPr/>
              </p:nvSpPr>
              <p:spPr>
                <a:xfrm>
                  <a:off x="2956307" y="5918203"/>
                  <a:ext cx="470000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𝒊𝒅</m:t>
                        </m:r>
                      </m:oMath>
                    </m:oMathPara>
                  </a14:m>
                  <a:endPara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8E564E4E-0165-9EC1-D474-3D8B977B6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6307" y="5918203"/>
                  <a:ext cx="470000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A1169388-F50E-82EE-A60F-45900C6F8233}"/>
                    </a:ext>
                  </a:extLst>
                </p:cNvPr>
                <p:cNvSpPr txBox="1"/>
                <p:nvPr/>
              </p:nvSpPr>
              <p:spPr>
                <a:xfrm>
                  <a:off x="4324020" y="5116060"/>
                  <a:ext cx="337079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16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A1169388-F50E-82EE-A60F-45900C6F8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020" y="5116060"/>
                  <a:ext cx="337079" cy="33855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69ABF320-EDFE-A89E-D5FE-CB9B0ADE55E7}"/>
                    </a:ext>
                  </a:extLst>
                </p:cNvPr>
                <p:cNvSpPr txBox="1"/>
                <p:nvPr/>
              </p:nvSpPr>
              <p:spPr>
                <a:xfrm>
                  <a:off x="3075302" y="5373927"/>
                  <a:ext cx="332142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>
                  <a:defPPr>
                    <a:defRPr lang="zh-CN"/>
                  </a:defPPr>
                  <a:lvl1pPr algn="ctr">
                    <a:defRPr i="1">
                      <a:solidFill>
                        <a:srgbClr val="0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69ABF320-EDFE-A89E-D5FE-CB9B0ADE55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5302" y="5373927"/>
                  <a:ext cx="332142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5556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D2DFBC39-5A47-02EA-6250-785345608E06}"/>
                    </a:ext>
                  </a:extLst>
                </p:cNvPr>
                <p:cNvSpPr txBox="1"/>
                <p:nvPr/>
              </p:nvSpPr>
              <p:spPr>
                <a:xfrm>
                  <a:off x="3411014" y="5368535"/>
                  <a:ext cx="389274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>
                  <a:defPPr>
                    <a:defRPr lang="zh-CN"/>
                  </a:defPPr>
                  <a:lvl1pPr algn="ctr">
                    <a:defRPr i="1">
                      <a:solidFill>
                        <a:srgbClr val="0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D2DFBC39-5A47-02EA-6250-785345608E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1014" y="5368535"/>
                  <a:ext cx="389274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09E0E2B-C7CB-B321-E57F-0A049BA7B2FC}"/>
                    </a:ext>
                  </a:extLst>
                </p:cNvPr>
                <p:cNvSpPr txBox="1"/>
                <p:nvPr/>
              </p:nvSpPr>
              <p:spPr>
                <a:xfrm>
                  <a:off x="3793331" y="5366345"/>
                  <a:ext cx="332142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>
                  <a:defPPr>
                    <a:defRPr lang="zh-CN"/>
                  </a:defPPr>
                  <a:lvl1pPr algn="ctr">
                    <a:defRPr i="1">
                      <a:solidFill>
                        <a:srgbClr val="0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09E0E2B-C7CB-B321-E57F-0A049BA7B2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3331" y="5366345"/>
                  <a:ext cx="332142" cy="369332"/>
                </a:xfrm>
                <a:prstGeom prst="rect">
                  <a:avLst/>
                </a:prstGeom>
                <a:blipFill>
                  <a:blip r:embed="rId26"/>
                  <a:stretch>
                    <a:fillRect l="-5455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A99BD48-F8DD-8263-2915-66463901CCA6}"/>
                </a:ext>
              </a:extLst>
            </p:cNvPr>
            <p:cNvGrpSpPr/>
            <p:nvPr/>
          </p:nvGrpSpPr>
          <p:grpSpPr>
            <a:xfrm>
              <a:off x="2970602" y="5735677"/>
              <a:ext cx="1401748" cy="1691636"/>
              <a:chOff x="3108707" y="4924774"/>
              <a:chExt cx="1401748" cy="1691636"/>
            </a:xfrm>
          </p:grpSpPr>
          <p:sp>
            <p:nvSpPr>
              <p:cNvPr id="27" name="直接连接符 26">
                <a:extLst>
                  <a:ext uri="{FF2B5EF4-FFF2-40B4-BE49-F238E27FC236}">
                    <a16:creationId xmlns:a16="http://schemas.microsoft.com/office/drawing/2014/main" id="{83174EC3-C4FA-D3E6-C325-943FA5DE58B5}"/>
                  </a:ext>
                </a:extLst>
              </p:cNvPr>
              <p:cNvSpPr/>
              <p:nvPr/>
            </p:nvSpPr>
            <p:spPr>
              <a:xfrm rot="20267375" flipV="1">
                <a:off x="3341729" y="4954961"/>
                <a:ext cx="351366" cy="119783"/>
              </a:xfrm>
              <a:prstGeom prst="line">
                <a:avLst/>
              </a:prstGeom>
              <a:solidFill>
                <a:srgbClr val="000000">
                  <a:alpha val="5000"/>
                </a:srgbClr>
              </a:solidFill>
              <a:ln w="180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rtlCol="0" anchor="ctr" anchorCtr="1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192A87DC-9A60-B573-38CD-3AA55667B49F}"/>
                      </a:ext>
                    </a:extLst>
                  </p:cNvPr>
                  <p:cNvSpPr txBox="1"/>
                  <p:nvPr/>
                </p:nvSpPr>
                <p:spPr>
                  <a:xfrm>
                    <a:off x="3904052" y="5057820"/>
                    <a:ext cx="3788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 anchorCtr="1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i="1" dirty="0">
                      <a:solidFill>
                        <a:srgbClr val="000000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192A87DC-9A60-B573-38CD-3AA55667B4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4052" y="5057820"/>
                    <a:ext cx="378886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AD26D1EE-4BE9-DA15-E30D-98BE86824677}"/>
                      </a:ext>
                    </a:extLst>
                  </p:cNvPr>
                  <p:cNvSpPr txBox="1"/>
                  <p:nvPr/>
                </p:nvSpPr>
                <p:spPr>
                  <a:xfrm>
                    <a:off x="3945317" y="5787599"/>
                    <a:ext cx="34977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 anchorCtr="1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FFC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AD26D1EE-4BE9-DA15-E30D-98BE868246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5317" y="5787599"/>
                    <a:ext cx="349776" cy="338554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216DB8AB-5F90-5FD2-0ADF-B4E8B7F8E838}"/>
                      </a:ext>
                    </a:extLst>
                  </p:cNvPr>
                  <p:cNvSpPr txBox="1"/>
                  <p:nvPr/>
                </p:nvSpPr>
                <p:spPr>
                  <a:xfrm>
                    <a:off x="3638443" y="5169042"/>
                    <a:ext cx="203902" cy="16805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 anchorCtr="1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 </m:t>
                              </m:r>
                            </m:num>
                            <m:den>
                              <m:r>
                                <a:rPr lang="en-US" sz="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 </m:t>
                              </m:r>
                            </m:den>
                          </m:f>
                        </m:oMath>
                      </m:oMathPara>
                    </a14:m>
                    <a:endParaRPr lang="en-US" sz="20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216DB8AB-5F90-5FD2-0ADF-B4E8B7F8E8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8443" y="5169042"/>
                    <a:ext cx="203902" cy="168059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直接连接符 40">
                <a:extLst>
                  <a:ext uri="{FF2B5EF4-FFF2-40B4-BE49-F238E27FC236}">
                    <a16:creationId xmlns:a16="http://schemas.microsoft.com/office/drawing/2014/main" id="{1A9AAED3-0E09-4DE3-BD42-345353D4E10A}"/>
                  </a:ext>
                </a:extLst>
              </p:cNvPr>
              <p:cNvSpPr/>
              <p:nvPr/>
            </p:nvSpPr>
            <p:spPr>
              <a:xfrm rot="2507012">
                <a:off x="3737800" y="4997500"/>
                <a:ext cx="365760" cy="0"/>
              </a:xfrm>
              <a:prstGeom prst="line">
                <a:avLst/>
              </a:prstGeom>
              <a:solidFill>
                <a:srgbClr val="000000">
                  <a:alpha val="5000"/>
                </a:srgbClr>
              </a:solidFill>
              <a:ln w="180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rtlCol="0" anchor="ctr" anchorCtr="1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本框 43">
                    <a:extLst>
                      <a:ext uri="{FF2B5EF4-FFF2-40B4-BE49-F238E27FC236}">
                        <a16:creationId xmlns:a16="http://schemas.microsoft.com/office/drawing/2014/main" id="{F1FF2E18-068B-5297-5390-981EF2D387CE}"/>
                      </a:ext>
                    </a:extLst>
                  </p:cNvPr>
                  <p:cNvSpPr txBox="1"/>
                  <p:nvPr/>
                </p:nvSpPr>
                <p:spPr>
                  <a:xfrm>
                    <a:off x="3761532" y="5549743"/>
                    <a:ext cx="7489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 anchorCtr="1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𝒏𝒖𝒎</m:t>
                          </m:r>
                        </m:oMath>
                      </m:oMathPara>
                    </a14:m>
                    <a:endParaRPr lang="en-US" i="1" dirty="0">
                      <a:solidFill>
                        <a:srgbClr val="000000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" name="文本框 43">
                    <a:extLst>
                      <a:ext uri="{FF2B5EF4-FFF2-40B4-BE49-F238E27FC236}">
                        <a16:creationId xmlns:a16="http://schemas.microsoft.com/office/drawing/2014/main" id="{F1FF2E18-068B-5297-5390-981EF2D387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61532" y="5549743"/>
                    <a:ext cx="748923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直接连接符 44">
                <a:extLst>
                  <a:ext uri="{FF2B5EF4-FFF2-40B4-BE49-F238E27FC236}">
                    <a16:creationId xmlns:a16="http://schemas.microsoft.com/office/drawing/2014/main" id="{F49CE599-9FD4-66A7-5B52-FE316D452A3C}"/>
                  </a:ext>
                </a:extLst>
              </p:cNvPr>
              <p:cNvSpPr/>
              <p:nvPr/>
            </p:nvSpPr>
            <p:spPr>
              <a:xfrm rot="20267375" flipV="1">
                <a:off x="4037959" y="5387712"/>
                <a:ext cx="90804" cy="222392"/>
              </a:xfrm>
              <a:prstGeom prst="line">
                <a:avLst/>
              </a:prstGeom>
              <a:solidFill>
                <a:srgbClr val="000000">
                  <a:alpha val="5000"/>
                </a:srgbClr>
              </a:solidFill>
              <a:ln w="180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rtlCol="0" anchor="ctr" anchorCtr="1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直接连接符 47">
                <a:extLst>
                  <a:ext uri="{FF2B5EF4-FFF2-40B4-BE49-F238E27FC236}">
                    <a16:creationId xmlns:a16="http://schemas.microsoft.com/office/drawing/2014/main" id="{CF901932-7BDE-7313-0C7C-107D82FDD6D7}"/>
                  </a:ext>
                </a:extLst>
              </p:cNvPr>
              <p:cNvSpPr/>
              <p:nvPr/>
            </p:nvSpPr>
            <p:spPr>
              <a:xfrm rot="20267375" flipV="1">
                <a:off x="3668133" y="4924774"/>
                <a:ext cx="90804" cy="222392"/>
              </a:xfrm>
              <a:prstGeom prst="line">
                <a:avLst/>
              </a:prstGeom>
              <a:solidFill>
                <a:srgbClr val="000000">
                  <a:alpha val="5000"/>
                </a:srgbClr>
              </a:solidFill>
              <a:ln w="180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rtlCol="0" anchor="ctr" anchorCtr="1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直接连接符 50">
                <a:extLst>
                  <a:ext uri="{FF2B5EF4-FFF2-40B4-BE49-F238E27FC236}">
                    <a16:creationId xmlns:a16="http://schemas.microsoft.com/office/drawing/2014/main" id="{C8A68B26-CB24-7159-BB73-CB59F94AB6BC}"/>
                  </a:ext>
                </a:extLst>
              </p:cNvPr>
              <p:cNvSpPr/>
              <p:nvPr/>
            </p:nvSpPr>
            <p:spPr>
              <a:xfrm rot="20267375" flipV="1">
                <a:off x="3243528" y="5410877"/>
                <a:ext cx="90804" cy="222392"/>
              </a:xfrm>
              <a:prstGeom prst="line">
                <a:avLst/>
              </a:prstGeom>
              <a:solidFill>
                <a:srgbClr val="000000">
                  <a:alpha val="5000"/>
                </a:srgbClr>
              </a:solidFill>
              <a:ln w="180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rtlCol="0" anchor="ctr" anchorCtr="1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B02972A5-CB83-AB22-9C5A-884A21305E78}"/>
                      </a:ext>
                    </a:extLst>
                  </p:cNvPr>
                  <p:cNvSpPr txBox="1"/>
                  <p:nvPr/>
                </p:nvSpPr>
                <p:spPr>
                  <a:xfrm>
                    <a:off x="3555541" y="5077044"/>
                    <a:ext cx="372217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 anchorCtr="1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en-US" sz="1500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B02972A5-CB83-AB22-9C5A-884A21305E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5541" y="5077044"/>
                    <a:ext cx="372217" cy="323165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022C6AC8-F0C6-B07A-B893-4793274C736B}"/>
                      </a:ext>
                    </a:extLst>
                  </p:cNvPr>
                  <p:cNvSpPr txBox="1"/>
                  <p:nvPr/>
                </p:nvSpPr>
                <p:spPr>
                  <a:xfrm>
                    <a:off x="3134560" y="5564957"/>
                    <a:ext cx="3788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 anchorCtr="1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i="1" dirty="0">
                      <a:solidFill>
                        <a:srgbClr val="000000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022C6AC8-F0C6-B07A-B893-4793274C73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4560" y="5564957"/>
                    <a:ext cx="378886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直接连接符 57">
                <a:extLst>
                  <a:ext uri="{FF2B5EF4-FFF2-40B4-BE49-F238E27FC236}">
                    <a16:creationId xmlns:a16="http://schemas.microsoft.com/office/drawing/2014/main" id="{39C46DDA-7180-728F-9B7A-A4C8D7BA2739}"/>
                  </a:ext>
                </a:extLst>
              </p:cNvPr>
              <p:cNvSpPr/>
              <p:nvPr/>
            </p:nvSpPr>
            <p:spPr>
              <a:xfrm rot="20267375" flipV="1">
                <a:off x="3268467" y="5894849"/>
                <a:ext cx="90804" cy="222392"/>
              </a:xfrm>
              <a:prstGeom prst="line">
                <a:avLst/>
              </a:prstGeom>
              <a:solidFill>
                <a:srgbClr val="000000">
                  <a:alpha val="5000"/>
                </a:srgbClr>
              </a:solidFill>
              <a:ln w="180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rtlCol="0" anchor="ctr" anchorCtr="1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文本框 58">
                    <a:extLst>
                      <a:ext uri="{FF2B5EF4-FFF2-40B4-BE49-F238E27FC236}">
                        <a16:creationId xmlns:a16="http://schemas.microsoft.com/office/drawing/2014/main" id="{AF96C1D0-0BB2-9789-C899-95680D156740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707" y="6070603"/>
                    <a:ext cx="4700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 anchorCtr="1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𝒊𝒅</m:t>
                          </m:r>
                        </m:oMath>
                      </m:oMathPara>
                    </a14:m>
                    <a:endParaRPr lang="en-US" i="1" dirty="0">
                      <a:solidFill>
                        <a:srgbClr val="000000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9" name="文本框 58">
                    <a:extLst>
                      <a:ext uri="{FF2B5EF4-FFF2-40B4-BE49-F238E27FC236}">
                        <a16:creationId xmlns:a16="http://schemas.microsoft.com/office/drawing/2014/main" id="{AF96C1D0-0BB2-9789-C899-95680D1567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8707" y="6070603"/>
                    <a:ext cx="470000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文本框 59">
                    <a:extLst>
                      <a:ext uri="{FF2B5EF4-FFF2-40B4-BE49-F238E27FC236}">
                        <a16:creationId xmlns:a16="http://schemas.microsoft.com/office/drawing/2014/main" id="{AC3658B8-BB19-38AF-4590-801A043B8458}"/>
                      </a:ext>
                    </a:extLst>
                  </p:cNvPr>
                  <p:cNvSpPr txBox="1"/>
                  <p:nvPr/>
                </p:nvSpPr>
                <p:spPr>
                  <a:xfrm>
                    <a:off x="3195609" y="6277856"/>
                    <a:ext cx="35477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 anchorCtr="1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FFC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0" name="文本框 59">
                    <a:extLst>
                      <a:ext uri="{FF2B5EF4-FFF2-40B4-BE49-F238E27FC236}">
                        <a16:creationId xmlns:a16="http://schemas.microsoft.com/office/drawing/2014/main" id="{AC3658B8-BB19-38AF-4590-801A043B84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5609" y="6277856"/>
                    <a:ext cx="354776" cy="33855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10880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856427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抽象语法树的</a:t>
            </a:r>
            <a:r>
              <a:rPr lang="en-US" altLang="zh-CN" kern="0" spc="-5" dirty="0">
                <a:solidFill>
                  <a:schemeClr val="bg1"/>
                </a:solidFill>
              </a:rPr>
              <a:t>SDD</a:t>
            </a:r>
            <a:endParaRPr lang="zh-CN" altLang="en-US" kern="0" spc="-5" dirty="0">
              <a:solidFill>
                <a:schemeClr val="bg1"/>
              </a:solidFill>
            </a:endParaRP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678195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35</a:t>
            </a:fld>
            <a:endParaRPr lang="en-US" altLang="zh-CN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D878BB9A-A015-B755-106F-229347331AEA}"/>
              </a:ext>
            </a:extLst>
          </p:cNvPr>
          <p:cNvSpPr txBox="1"/>
          <p:nvPr/>
        </p:nvSpPr>
        <p:spPr>
          <a:xfrm>
            <a:off x="474065" y="997843"/>
            <a:ext cx="8669935" cy="4436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/>
              <a:t>例子</a:t>
            </a:r>
            <a:endParaRPr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31BBAF4-3A9B-2953-6926-DD09AD130DBF}"/>
              </a:ext>
            </a:extLst>
          </p:cNvPr>
          <p:cNvGrpSpPr/>
          <p:nvPr/>
        </p:nvGrpSpPr>
        <p:grpSpPr>
          <a:xfrm>
            <a:off x="1897808" y="997843"/>
            <a:ext cx="1337450" cy="1402391"/>
            <a:chOff x="735899" y="4232865"/>
            <a:chExt cx="1337450" cy="140239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92F63EB-EDE8-4BC1-AAE9-F535D9419473}"/>
                </a:ext>
              </a:extLst>
            </p:cNvPr>
            <p:cNvSpPr/>
            <p:nvPr/>
          </p:nvSpPr>
          <p:spPr>
            <a:xfrm>
              <a:off x="735899" y="4232865"/>
              <a:ext cx="1337450" cy="14023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pic>
          <p:nvPicPr>
            <p:cNvPr id="8" name="图片 7" descr="\documentclass[a4paper, 12pt]{extarticle}&#10;\usepackage{amsmath}&#10;\pagestyle{empty}&#10;\usepackage{enumitem}&#10;\usepackage[dvipsnames]{xcolor}&#10;\usepackage{geometry}&#10;\geometry{a4paper,scale=0.67}&#10;&#10;\usepackage[no-math]{fontspec}&#10;%\setmainfont{Linux Libertine G}&#10;&#10;\usepackage{shadowtext}&#10;&#10;\begin{document}&#10;\noindent&#10;1) $E \rightarrow E+T$\\&#10;2) $E \rightarrow E-T$\\&#10;3) $E \rightarrow T$\\&#10;4) $T \rightarrow(E)$\\&#10;5) $T \rightarrow \mathbf{i d}$\\&#10;6) $T \rightarrow \mathbf{n u m}$&#10;&#10;&#10;\end{document} " title="IguanaTex Bitmap Display">
              <a:extLst>
                <a:ext uri="{FF2B5EF4-FFF2-40B4-BE49-F238E27FC236}">
                  <a16:creationId xmlns:a16="http://schemas.microsoft.com/office/drawing/2014/main" id="{01CC4DE6-DB43-EF69-165B-670DC69A027C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714" y="4344142"/>
              <a:ext cx="1066868" cy="1209691"/>
            </a:xfrm>
            <a:prstGeom prst="rect">
              <a:avLst/>
            </a:prstGeom>
          </p:spPr>
        </p:pic>
      </p:grpSp>
      <p:pic>
        <p:nvPicPr>
          <p:cNvPr id="11" name="图片 10" descr="\documentclass{article}&#10;\usepackage{amsmath}&#10;\pagestyle{empty}&#10;\usepackage[dvipsnames]{xcolor}&#10;\usepackage{geometry}&#10;\geometry{a4paper,scale=0.6}&#10;&#10;\usepackage{arydshln}&#10;\usepackage{multirow}&#10;&#10;&#10;\usepackage{xeCJK}&#10;\setCJKmainfont{SimSun}&#10;&#10;\begin{document}&#10;$&#10;\begin{array}{ll|l}&#10;\hline \hline &amp; \multicolumn{1}{c|}{\text { 产生式 }} &amp; \multicolumn{1}{c}{\text { 语义规则 }} \\&#10;\hline \text { 1) } &amp; E \rightarrow E_1+T &amp; E.node =\text {\textbf{new} Node}({ }^{\prime}+^{\prime}, E_1 . node,T.node ) \\&#10;\text { 2) } &amp; E \rightarrow E_1-T &amp; E.node =\text {\textbf{new} Node}({ }^{\prime}-^{\prime}, E_1 . node,T.node ) \\&#10;\text { 3) } &amp; E \rightarrow T &amp;  E.node =T.node  \\&#10;\text { 4) } &amp; T \rightarrow(E) &amp; T.node =  E.node \\&#10;\text { 5) } &amp; T \rightarrow \mathbf{i d} &amp;  T.node =\text {\textbf{new} Leaf}(\mathbf{i d}, \mathbf{i d} . e n t r y) \\&#10;\text { 6) } &amp; T \rightarrow \mathbf{n u m} &amp;  T.node =\text {\textbf{new} Leaf}( \mathbf{n u m}, \mathbf{n u m}.val ) \\&#10;\hline&#10;\end{array}&#10;$&#10;\end{document} " title="IguanaTex Bitmap Display">
            <a:extLst>
              <a:ext uri="{FF2B5EF4-FFF2-40B4-BE49-F238E27FC236}">
                <a16:creationId xmlns:a16="http://schemas.microsoft.com/office/drawing/2014/main" id="{40C92DB9-CB05-0D82-7C86-382070C6E6A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05" y="3274706"/>
            <a:ext cx="7748635" cy="237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4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204A3689-EACA-B70B-D453-C41DCE093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932" y="1700094"/>
            <a:ext cx="6588754" cy="5128115"/>
          </a:xfrm>
          <a:custGeom>
            <a:avLst/>
            <a:gdLst>
              <a:gd name="connsiteX0" fmla="*/ 0 w 6588754"/>
              <a:gd name="connsiteY0" fmla="*/ 0 h 5128115"/>
              <a:gd name="connsiteX1" fmla="*/ 461213 w 6588754"/>
              <a:gd name="connsiteY1" fmla="*/ 0 h 5128115"/>
              <a:gd name="connsiteX2" fmla="*/ 1185976 w 6588754"/>
              <a:gd name="connsiteY2" fmla="*/ 0 h 5128115"/>
              <a:gd name="connsiteX3" fmla="*/ 1778964 w 6588754"/>
              <a:gd name="connsiteY3" fmla="*/ 0 h 5128115"/>
              <a:gd name="connsiteX4" fmla="*/ 2503727 w 6588754"/>
              <a:gd name="connsiteY4" fmla="*/ 0 h 5128115"/>
              <a:gd name="connsiteX5" fmla="*/ 3096714 w 6588754"/>
              <a:gd name="connsiteY5" fmla="*/ 0 h 5128115"/>
              <a:gd name="connsiteX6" fmla="*/ 3821477 w 6588754"/>
              <a:gd name="connsiteY6" fmla="*/ 0 h 5128115"/>
              <a:gd name="connsiteX7" fmla="*/ 4546240 w 6588754"/>
              <a:gd name="connsiteY7" fmla="*/ 0 h 5128115"/>
              <a:gd name="connsiteX8" fmla="*/ 5139228 w 6588754"/>
              <a:gd name="connsiteY8" fmla="*/ 0 h 5128115"/>
              <a:gd name="connsiteX9" fmla="*/ 5798104 w 6588754"/>
              <a:gd name="connsiteY9" fmla="*/ 0 h 5128115"/>
              <a:gd name="connsiteX10" fmla="*/ 6588754 w 6588754"/>
              <a:gd name="connsiteY10" fmla="*/ 0 h 5128115"/>
              <a:gd name="connsiteX11" fmla="*/ 6588754 w 6588754"/>
              <a:gd name="connsiteY11" fmla="*/ 692296 h 5128115"/>
              <a:gd name="connsiteX12" fmla="*/ 6588754 w 6588754"/>
              <a:gd name="connsiteY12" fmla="*/ 1333310 h 5128115"/>
              <a:gd name="connsiteX13" fmla="*/ 6588754 w 6588754"/>
              <a:gd name="connsiteY13" fmla="*/ 2076887 h 5128115"/>
              <a:gd name="connsiteX14" fmla="*/ 6588754 w 6588754"/>
              <a:gd name="connsiteY14" fmla="*/ 2820463 h 5128115"/>
              <a:gd name="connsiteX15" fmla="*/ 6588754 w 6588754"/>
              <a:gd name="connsiteY15" fmla="*/ 3410196 h 5128115"/>
              <a:gd name="connsiteX16" fmla="*/ 6588754 w 6588754"/>
              <a:gd name="connsiteY16" fmla="*/ 3999930 h 5128115"/>
              <a:gd name="connsiteX17" fmla="*/ 6588754 w 6588754"/>
              <a:gd name="connsiteY17" fmla="*/ 4487101 h 5128115"/>
              <a:gd name="connsiteX18" fmla="*/ 6588754 w 6588754"/>
              <a:gd name="connsiteY18" fmla="*/ 5128115 h 5128115"/>
              <a:gd name="connsiteX19" fmla="*/ 5995766 w 6588754"/>
              <a:gd name="connsiteY19" fmla="*/ 5128115 h 5128115"/>
              <a:gd name="connsiteX20" fmla="*/ 5468666 w 6588754"/>
              <a:gd name="connsiteY20" fmla="*/ 5128115 h 5128115"/>
              <a:gd name="connsiteX21" fmla="*/ 4743903 w 6588754"/>
              <a:gd name="connsiteY21" fmla="*/ 5128115 h 5128115"/>
              <a:gd name="connsiteX22" fmla="*/ 3953252 w 6588754"/>
              <a:gd name="connsiteY22" fmla="*/ 5128115 h 5128115"/>
              <a:gd name="connsiteX23" fmla="*/ 3426152 w 6588754"/>
              <a:gd name="connsiteY23" fmla="*/ 5128115 h 5128115"/>
              <a:gd name="connsiteX24" fmla="*/ 2833164 w 6588754"/>
              <a:gd name="connsiteY24" fmla="*/ 5128115 h 5128115"/>
              <a:gd name="connsiteX25" fmla="*/ 2240176 w 6588754"/>
              <a:gd name="connsiteY25" fmla="*/ 5128115 h 5128115"/>
              <a:gd name="connsiteX26" fmla="*/ 1713076 w 6588754"/>
              <a:gd name="connsiteY26" fmla="*/ 5128115 h 5128115"/>
              <a:gd name="connsiteX27" fmla="*/ 1120088 w 6588754"/>
              <a:gd name="connsiteY27" fmla="*/ 5128115 h 5128115"/>
              <a:gd name="connsiteX28" fmla="*/ 658875 w 6588754"/>
              <a:gd name="connsiteY28" fmla="*/ 5128115 h 5128115"/>
              <a:gd name="connsiteX29" fmla="*/ 0 w 6588754"/>
              <a:gd name="connsiteY29" fmla="*/ 5128115 h 5128115"/>
              <a:gd name="connsiteX30" fmla="*/ 0 w 6588754"/>
              <a:gd name="connsiteY30" fmla="*/ 4384538 h 5128115"/>
              <a:gd name="connsiteX31" fmla="*/ 0 w 6588754"/>
              <a:gd name="connsiteY31" fmla="*/ 3794805 h 5128115"/>
              <a:gd name="connsiteX32" fmla="*/ 0 w 6588754"/>
              <a:gd name="connsiteY32" fmla="*/ 3102510 h 5128115"/>
              <a:gd name="connsiteX33" fmla="*/ 0 w 6588754"/>
              <a:gd name="connsiteY33" fmla="*/ 2410214 h 5128115"/>
              <a:gd name="connsiteX34" fmla="*/ 0 w 6588754"/>
              <a:gd name="connsiteY34" fmla="*/ 1717919 h 5128115"/>
              <a:gd name="connsiteX35" fmla="*/ 0 w 6588754"/>
              <a:gd name="connsiteY35" fmla="*/ 1025623 h 5128115"/>
              <a:gd name="connsiteX36" fmla="*/ 0 w 6588754"/>
              <a:gd name="connsiteY36" fmla="*/ 0 h 5128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588754" h="5128115" fill="none" extrusionOk="0">
                <a:moveTo>
                  <a:pt x="0" y="0"/>
                </a:moveTo>
                <a:cubicBezTo>
                  <a:pt x="181851" y="-14235"/>
                  <a:pt x="307058" y="8298"/>
                  <a:pt x="461213" y="0"/>
                </a:cubicBezTo>
                <a:cubicBezTo>
                  <a:pt x="615368" y="-8298"/>
                  <a:pt x="859917" y="24726"/>
                  <a:pt x="1185976" y="0"/>
                </a:cubicBezTo>
                <a:cubicBezTo>
                  <a:pt x="1512035" y="-24726"/>
                  <a:pt x="1606570" y="14180"/>
                  <a:pt x="1778964" y="0"/>
                </a:cubicBezTo>
                <a:cubicBezTo>
                  <a:pt x="1951358" y="-14180"/>
                  <a:pt x="2255358" y="6489"/>
                  <a:pt x="2503727" y="0"/>
                </a:cubicBezTo>
                <a:cubicBezTo>
                  <a:pt x="2752096" y="-6489"/>
                  <a:pt x="2852805" y="7737"/>
                  <a:pt x="3096714" y="0"/>
                </a:cubicBezTo>
                <a:cubicBezTo>
                  <a:pt x="3340623" y="-7737"/>
                  <a:pt x="3539222" y="25986"/>
                  <a:pt x="3821477" y="0"/>
                </a:cubicBezTo>
                <a:cubicBezTo>
                  <a:pt x="4103732" y="-25986"/>
                  <a:pt x="4321025" y="7912"/>
                  <a:pt x="4546240" y="0"/>
                </a:cubicBezTo>
                <a:cubicBezTo>
                  <a:pt x="4771455" y="-7912"/>
                  <a:pt x="4924086" y="-251"/>
                  <a:pt x="5139228" y="0"/>
                </a:cubicBezTo>
                <a:cubicBezTo>
                  <a:pt x="5354370" y="251"/>
                  <a:pt x="5513041" y="-25766"/>
                  <a:pt x="5798104" y="0"/>
                </a:cubicBezTo>
                <a:cubicBezTo>
                  <a:pt x="6083167" y="25766"/>
                  <a:pt x="6200502" y="21879"/>
                  <a:pt x="6588754" y="0"/>
                </a:cubicBezTo>
                <a:cubicBezTo>
                  <a:pt x="6577809" y="225816"/>
                  <a:pt x="6620625" y="544941"/>
                  <a:pt x="6588754" y="692296"/>
                </a:cubicBezTo>
                <a:cubicBezTo>
                  <a:pt x="6556883" y="839651"/>
                  <a:pt x="6594898" y="1186066"/>
                  <a:pt x="6588754" y="1333310"/>
                </a:cubicBezTo>
                <a:cubicBezTo>
                  <a:pt x="6582610" y="1480554"/>
                  <a:pt x="6556882" y="1750405"/>
                  <a:pt x="6588754" y="2076887"/>
                </a:cubicBezTo>
                <a:cubicBezTo>
                  <a:pt x="6620626" y="2403369"/>
                  <a:pt x="6569523" y="2489160"/>
                  <a:pt x="6588754" y="2820463"/>
                </a:cubicBezTo>
                <a:cubicBezTo>
                  <a:pt x="6607985" y="3151766"/>
                  <a:pt x="6579907" y="3249371"/>
                  <a:pt x="6588754" y="3410196"/>
                </a:cubicBezTo>
                <a:cubicBezTo>
                  <a:pt x="6597601" y="3571021"/>
                  <a:pt x="6606458" y="3810151"/>
                  <a:pt x="6588754" y="3999930"/>
                </a:cubicBezTo>
                <a:cubicBezTo>
                  <a:pt x="6571050" y="4189709"/>
                  <a:pt x="6578643" y="4261258"/>
                  <a:pt x="6588754" y="4487101"/>
                </a:cubicBezTo>
                <a:cubicBezTo>
                  <a:pt x="6598865" y="4712944"/>
                  <a:pt x="6619256" y="4960862"/>
                  <a:pt x="6588754" y="5128115"/>
                </a:cubicBezTo>
                <a:cubicBezTo>
                  <a:pt x="6361667" y="5139478"/>
                  <a:pt x="6196462" y="5104724"/>
                  <a:pt x="5995766" y="5128115"/>
                </a:cubicBezTo>
                <a:cubicBezTo>
                  <a:pt x="5795070" y="5151506"/>
                  <a:pt x="5586937" y="5120719"/>
                  <a:pt x="5468666" y="5128115"/>
                </a:cubicBezTo>
                <a:cubicBezTo>
                  <a:pt x="5350395" y="5135511"/>
                  <a:pt x="4947488" y="5124018"/>
                  <a:pt x="4743903" y="5128115"/>
                </a:cubicBezTo>
                <a:cubicBezTo>
                  <a:pt x="4540318" y="5132212"/>
                  <a:pt x="4111826" y="5090498"/>
                  <a:pt x="3953252" y="5128115"/>
                </a:cubicBezTo>
                <a:cubicBezTo>
                  <a:pt x="3794678" y="5165732"/>
                  <a:pt x="3646888" y="5138598"/>
                  <a:pt x="3426152" y="5128115"/>
                </a:cubicBezTo>
                <a:cubicBezTo>
                  <a:pt x="3205416" y="5117632"/>
                  <a:pt x="3033932" y="5125303"/>
                  <a:pt x="2833164" y="5128115"/>
                </a:cubicBezTo>
                <a:cubicBezTo>
                  <a:pt x="2632396" y="5130927"/>
                  <a:pt x="2379053" y="5117721"/>
                  <a:pt x="2240176" y="5128115"/>
                </a:cubicBezTo>
                <a:cubicBezTo>
                  <a:pt x="2101299" y="5138509"/>
                  <a:pt x="1865240" y="5131422"/>
                  <a:pt x="1713076" y="5128115"/>
                </a:cubicBezTo>
                <a:cubicBezTo>
                  <a:pt x="1560912" y="5124808"/>
                  <a:pt x="1356106" y="5127173"/>
                  <a:pt x="1120088" y="5128115"/>
                </a:cubicBezTo>
                <a:cubicBezTo>
                  <a:pt x="884070" y="5129057"/>
                  <a:pt x="825437" y="5109238"/>
                  <a:pt x="658875" y="5128115"/>
                </a:cubicBezTo>
                <a:cubicBezTo>
                  <a:pt x="492313" y="5146992"/>
                  <a:pt x="315251" y="5159618"/>
                  <a:pt x="0" y="5128115"/>
                </a:cubicBezTo>
                <a:cubicBezTo>
                  <a:pt x="15511" y="4846022"/>
                  <a:pt x="6906" y="4646694"/>
                  <a:pt x="0" y="4384538"/>
                </a:cubicBezTo>
                <a:cubicBezTo>
                  <a:pt x="-6906" y="4122382"/>
                  <a:pt x="-12447" y="4000912"/>
                  <a:pt x="0" y="3794805"/>
                </a:cubicBezTo>
                <a:cubicBezTo>
                  <a:pt x="12447" y="3588698"/>
                  <a:pt x="24037" y="3344034"/>
                  <a:pt x="0" y="3102510"/>
                </a:cubicBezTo>
                <a:cubicBezTo>
                  <a:pt x="-24037" y="2860987"/>
                  <a:pt x="-32554" y="2663260"/>
                  <a:pt x="0" y="2410214"/>
                </a:cubicBezTo>
                <a:cubicBezTo>
                  <a:pt x="32554" y="2157168"/>
                  <a:pt x="-24721" y="1953453"/>
                  <a:pt x="0" y="1717919"/>
                </a:cubicBezTo>
                <a:cubicBezTo>
                  <a:pt x="24721" y="1482386"/>
                  <a:pt x="23714" y="1294393"/>
                  <a:pt x="0" y="1025623"/>
                </a:cubicBezTo>
                <a:cubicBezTo>
                  <a:pt x="-23714" y="756853"/>
                  <a:pt x="11681" y="275114"/>
                  <a:pt x="0" y="0"/>
                </a:cubicBezTo>
                <a:close/>
              </a:path>
              <a:path w="6588754" h="5128115" stroke="0" extrusionOk="0">
                <a:moveTo>
                  <a:pt x="0" y="0"/>
                </a:moveTo>
                <a:cubicBezTo>
                  <a:pt x="246638" y="-6105"/>
                  <a:pt x="396502" y="17358"/>
                  <a:pt x="527100" y="0"/>
                </a:cubicBezTo>
                <a:cubicBezTo>
                  <a:pt x="657698" y="-17358"/>
                  <a:pt x="1130727" y="10836"/>
                  <a:pt x="1317751" y="0"/>
                </a:cubicBezTo>
                <a:cubicBezTo>
                  <a:pt x="1504775" y="-10836"/>
                  <a:pt x="1765925" y="1030"/>
                  <a:pt x="1976626" y="0"/>
                </a:cubicBezTo>
                <a:cubicBezTo>
                  <a:pt x="2187328" y="-1030"/>
                  <a:pt x="2282993" y="-5063"/>
                  <a:pt x="2569614" y="0"/>
                </a:cubicBezTo>
                <a:cubicBezTo>
                  <a:pt x="2856235" y="5063"/>
                  <a:pt x="3036072" y="-25561"/>
                  <a:pt x="3162602" y="0"/>
                </a:cubicBezTo>
                <a:cubicBezTo>
                  <a:pt x="3289132" y="25561"/>
                  <a:pt x="3585617" y="-161"/>
                  <a:pt x="3953252" y="0"/>
                </a:cubicBezTo>
                <a:cubicBezTo>
                  <a:pt x="4320887" y="161"/>
                  <a:pt x="4239298" y="19852"/>
                  <a:pt x="4480353" y="0"/>
                </a:cubicBezTo>
                <a:cubicBezTo>
                  <a:pt x="4721408" y="-19852"/>
                  <a:pt x="4889424" y="-5044"/>
                  <a:pt x="5139228" y="0"/>
                </a:cubicBezTo>
                <a:cubicBezTo>
                  <a:pt x="5389033" y="5044"/>
                  <a:pt x="5746951" y="-38410"/>
                  <a:pt x="5929879" y="0"/>
                </a:cubicBezTo>
                <a:cubicBezTo>
                  <a:pt x="6112807" y="38410"/>
                  <a:pt x="6417100" y="-22445"/>
                  <a:pt x="6588754" y="0"/>
                </a:cubicBezTo>
                <a:cubicBezTo>
                  <a:pt x="6593586" y="264266"/>
                  <a:pt x="6572816" y="385476"/>
                  <a:pt x="6588754" y="692296"/>
                </a:cubicBezTo>
                <a:cubicBezTo>
                  <a:pt x="6604692" y="999116"/>
                  <a:pt x="6612692" y="1100708"/>
                  <a:pt x="6588754" y="1384591"/>
                </a:cubicBezTo>
                <a:cubicBezTo>
                  <a:pt x="6564816" y="1668475"/>
                  <a:pt x="6611210" y="1841216"/>
                  <a:pt x="6588754" y="2025605"/>
                </a:cubicBezTo>
                <a:cubicBezTo>
                  <a:pt x="6566298" y="2209994"/>
                  <a:pt x="6582360" y="2497084"/>
                  <a:pt x="6588754" y="2666620"/>
                </a:cubicBezTo>
                <a:cubicBezTo>
                  <a:pt x="6595148" y="2836156"/>
                  <a:pt x="6621500" y="3177387"/>
                  <a:pt x="6588754" y="3358915"/>
                </a:cubicBezTo>
                <a:cubicBezTo>
                  <a:pt x="6556008" y="3540444"/>
                  <a:pt x="6589119" y="3731193"/>
                  <a:pt x="6588754" y="4102492"/>
                </a:cubicBezTo>
                <a:cubicBezTo>
                  <a:pt x="6588389" y="4473791"/>
                  <a:pt x="6554982" y="4857632"/>
                  <a:pt x="6588754" y="5128115"/>
                </a:cubicBezTo>
                <a:cubicBezTo>
                  <a:pt x="6434397" y="5124618"/>
                  <a:pt x="6183968" y="5126069"/>
                  <a:pt x="6061654" y="5128115"/>
                </a:cubicBezTo>
                <a:cubicBezTo>
                  <a:pt x="5939340" y="5130161"/>
                  <a:pt x="5721244" y="5103437"/>
                  <a:pt x="5468666" y="5128115"/>
                </a:cubicBezTo>
                <a:cubicBezTo>
                  <a:pt x="5216088" y="5152793"/>
                  <a:pt x="5081385" y="5146812"/>
                  <a:pt x="4875678" y="5128115"/>
                </a:cubicBezTo>
                <a:cubicBezTo>
                  <a:pt x="4669971" y="5109418"/>
                  <a:pt x="4302031" y="5132884"/>
                  <a:pt x="4085027" y="5128115"/>
                </a:cubicBezTo>
                <a:cubicBezTo>
                  <a:pt x="3868023" y="5123346"/>
                  <a:pt x="3748701" y="5124897"/>
                  <a:pt x="3557927" y="5128115"/>
                </a:cubicBezTo>
                <a:cubicBezTo>
                  <a:pt x="3367153" y="5131333"/>
                  <a:pt x="3121148" y="5127728"/>
                  <a:pt x="2899052" y="5128115"/>
                </a:cubicBezTo>
                <a:cubicBezTo>
                  <a:pt x="2676956" y="5128502"/>
                  <a:pt x="2396235" y="5108118"/>
                  <a:pt x="2240176" y="5128115"/>
                </a:cubicBezTo>
                <a:cubicBezTo>
                  <a:pt x="2084117" y="5148112"/>
                  <a:pt x="1842262" y="5157912"/>
                  <a:pt x="1449526" y="5128115"/>
                </a:cubicBezTo>
                <a:cubicBezTo>
                  <a:pt x="1056790" y="5098319"/>
                  <a:pt x="1080692" y="5116974"/>
                  <a:pt x="988313" y="5128115"/>
                </a:cubicBezTo>
                <a:cubicBezTo>
                  <a:pt x="895934" y="5139256"/>
                  <a:pt x="459005" y="5103188"/>
                  <a:pt x="0" y="5128115"/>
                </a:cubicBezTo>
                <a:cubicBezTo>
                  <a:pt x="-5938" y="4945461"/>
                  <a:pt x="-15194" y="4741256"/>
                  <a:pt x="0" y="4640944"/>
                </a:cubicBezTo>
                <a:cubicBezTo>
                  <a:pt x="15194" y="4540632"/>
                  <a:pt x="30090" y="4204607"/>
                  <a:pt x="0" y="3999930"/>
                </a:cubicBezTo>
                <a:cubicBezTo>
                  <a:pt x="-30090" y="3795253"/>
                  <a:pt x="-11152" y="3644049"/>
                  <a:pt x="0" y="3512759"/>
                </a:cubicBezTo>
                <a:cubicBezTo>
                  <a:pt x="11152" y="3381469"/>
                  <a:pt x="-21311" y="3195268"/>
                  <a:pt x="0" y="2923026"/>
                </a:cubicBezTo>
                <a:cubicBezTo>
                  <a:pt x="21311" y="2650784"/>
                  <a:pt x="17444" y="2549438"/>
                  <a:pt x="0" y="2435855"/>
                </a:cubicBezTo>
                <a:cubicBezTo>
                  <a:pt x="-17444" y="2322272"/>
                  <a:pt x="-33415" y="2014970"/>
                  <a:pt x="0" y="1692278"/>
                </a:cubicBezTo>
                <a:cubicBezTo>
                  <a:pt x="33415" y="1369586"/>
                  <a:pt x="-9991" y="1393043"/>
                  <a:pt x="0" y="1153826"/>
                </a:cubicBezTo>
                <a:cubicBezTo>
                  <a:pt x="9991" y="914609"/>
                  <a:pt x="50653" y="376846"/>
                  <a:pt x="0" y="0"/>
                </a:cubicBezTo>
                <a:close/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251534973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856427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抽象语法树的</a:t>
            </a:r>
            <a:r>
              <a:rPr lang="en-US" altLang="zh-CN" kern="0" spc="-5" dirty="0">
                <a:solidFill>
                  <a:schemeClr val="bg1"/>
                </a:solidFill>
              </a:rPr>
              <a:t>SDD</a:t>
            </a:r>
            <a:endParaRPr lang="zh-CN" altLang="en-US" kern="0" spc="-5" dirty="0">
              <a:solidFill>
                <a:schemeClr val="bg1"/>
              </a:solidFill>
            </a:endParaRP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678195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36</a:t>
            </a:fld>
            <a:endParaRPr lang="en-US" altLang="zh-CN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D878BB9A-A015-B755-106F-229347331AEA}"/>
              </a:ext>
            </a:extLst>
          </p:cNvPr>
          <p:cNvSpPr txBox="1"/>
          <p:nvPr/>
        </p:nvSpPr>
        <p:spPr>
          <a:xfrm>
            <a:off x="474065" y="997843"/>
            <a:ext cx="8669935" cy="4436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/>
              <a:t>例子</a:t>
            </a:r>
            <a:endParaRPr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73C1F4A-C210-D6BF-19E7-CD45B4C0FFD6}"/>
              </a:ext>
            </a:extLst>
          </p:cNvPr>
          <p:cNvGrpSpPr/>
          <p:nvPr/>
        </p:nvGrpSpPr>
        <p:grpSpPr>
          <a:xfrm>
            <a:off x="662774" y="5011703"/>
            <a:ext cx="1337450" cy="1402391"/>
            <a:chOff x="735899" y="4232865"/>
            <a:chExt cx="1337450" cy="140239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5915072-9FCB-9827-2087-9294A7E06F84}"/>
                </a:ext>
              </a:extLst>
            </p:cNvPr>
            <p:cNvSpPr/>
            <p:nvPr/>
          </p:nvSpPr>
          <p:spPr>
            <a:xfrm>
              <a:off x="735899" y="4232865"/>
              <a:ext cx="1337450" cy="14023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pic>
          <p:nvPicPr>
            <p:cNvPr id="11" name="图片 10" descr="\documentclass[a4paper, 12pt]{extarticle}&#10;\usepackage{amsmath}&#10;\pagestyle{empty}&#10;\usepackage{enumitem}&#10;\usepackage[dvipsnames]{xcolor}&#10;\usepackage{geometry}&#10;\geometry{a4paper,scale=0.67}&#10;&#10;\usepackage[no-math]{fontspec}&#10;%\setmainfont{Linux Libertine G}&#10;&#10;\usepackage{shadowtext}&#10;&#10;\begin{document}&#10;\noindent&#10;1) $E \rightarrow E+T$\\&#10;2) $E \rightarrow E-T$\\&#10;3) $E \rightarrow T$\\&#10;4) $T \rightarrow(E)$\\&#10;5) $T \rightarrow \mathbf{i d}$\\&#10;6) $T \rightarrow \mathbf{n u m}$&#10;&#10;&#10;\end{document} " title="IguanaTex Bitmap Display">
              <a:extLst>
                <a:ext uri="{FF2B5EF4-FFF2-40B4-BE49-F238E27FC236}">
                  <a16:creationId xmlns:a16="http://schemas.microsoft.com/office/drawing/2014/main" id="{6EEF3E34-D3DF-D7BA-B0F0-C565117FC69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714" y="4344142"/>
              <a:ext cx="1066868" cy="1209691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C26CCE0-0968-BBCD-F54C-C9A40B216DF5}"/>
              </a:ext>
            </a:extLst>
          </p:cNvPr>
          <p:cNvGrpSpPr/>
          <p:nvPr/>
        </p:nvGrpSpPr>
        <p:grpSpPr>
          <a:xfrm>
            <a:off x="166255" y="1448790"/>
            <a:ext cx="2861954" cy="1436914"/>
            <a:chOff x="47502" y="2481943"/>
            <a:chExt cx="2861954" cy="143691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66C1AF4-BE21-3B17-21B5-E2A216EA1F14}"/>
                </a:ext>
              </a:extLst>
            </p:cNvPr>
            <p:cNvSpPr/>
            <p:nvPr/>
          </p:nvSpPr>
          <p:spPr>
            <a:xfrm>
              <a:off x="47502" y="2481943"/>
              <a:ext cx="2861954" cy="1436914"/>
            </a:xfrm>
            <a:custGeom>
              <a:avLst/>
              <a:gdLst>
                <a:gd name="connsiteX0" fmla="*/ 0 w 2861954"/>
                <a:gd name="connsiteY0" fmla="*/ 0 h 1436914"/>
                <a:gd name="connsiteX1" fmla="*/ 486532 w 2861954"/>
                <a:gd name="connsiteY1" fmla="*/ 0 h 1436914"/>
                <a:gd name="connsiteX2" fmla="*/ 1058923 w 2861954"/>
                <a:gd name="connsiteY2" fmla="*/ 0 h 1436914"/>
                <a:gd name="connsiteX3" fmla="*/ 1545455 w 2861954"/>
                <a:gd name="connsiteY3" fmla="*/ 0 h 1436914"/>
                <a:gd name="connsiteX4" fmla="*/ 2175085 w 2861954"/>
                <a:gd name="connsiteY4" fmla="*/ 0 h 1436914"/>
                <a:gd name="connsiteX5" fmla="*/ 2861954 w 2861954"/>
                <a:gd name="connsiteY5" fmla="*/ 0 h 1436914"/>
                <a:gd name="connsiteX6" fmla="*/ 2861954 w 2861954"/>
                <a:gd name="connsiteY6" fmla="*/ 435864 h 1436914"/>
                <a:gd name="connsiteX7" fmla="*/ 2861954 w 2861954"/>
                <a:gd name="connsiteY7" fmla="*/ 886097 h 1436914"/>
                <a:gd name="connsiteX8" fmla="*/ 2861954 w 2861954"/>
                <a:gd name="connsiteY8" fmla="*/ 1436914 h 1436914"/>
                <a:gd name="connsiteX9" fmla="*/ 2289563 w 2861954"/>
                <a:gd name="connsiteY9" fmla="*/ 1436914 h 1436914"/>
                <a:gd name="connsiteX10" fmla="*/ 1688553 w 2861954"/>
                <a:gd name="connsiteY10" fmla="*/ 1436914 h 1436914"/>
                <a:gd name="connsiteX11" fmla="*/ 1058923 w 2861954"/>
                <a:gd name="connsiteY11" fmla="*/ 1436914 h 1436914"/>
                <a:gd name="connsiteX12" fmla="*/ 0 w 2861954"/>
                <a:gd name="connsiteY12" fmla="*/ 1436914 h 1436914"/>
                <a:gd name="connsiteX13" fmla="*/ 0 w 2861954"/>
                <a:gd name="connsiteY13" fmla="*/ 986681 h 1436914"/>
                <a:gd name="connsiteX14" fmla="*/ 0 w 2861954"/>
                <a:gd name="connsiteY14" fmla="*/ 478971 h 1436914"/>
                <a:gd name="connsiteX15" fmla="*/ 0 w 2861954"/>
                <a:gd name="connsiteY15" fmla="*/ 0 h 14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61954" h="1436914" fill="none" extrusionOk="0">
                  <a:moveTo>
                    <a:pt x="0" y="0"/>
                  </a:moveTo>
                  <a:cubicBezTo>
                    <a:pt x="177458" y="-49104"/>
                    <a:pt x="252853" y="44167"/>
                    <a:pt x="486532" y="0"/>
                  </a:cubicBezTo>
                  <a:cubicBezTo>
                    <a:pt x="720211" y="-44167"/>
                    <a:pt x="863380" y="29427"/>
                    <a:pt x="1058923" y="0"/>
                  </a:cubicBezTo>
                  <a:cubicBezTo>
                    <a:pt x="1254466" y="-29427"/>
                    <a:pt x="1447921" y="43965"/>
                    <a:pt x="1545455" y="0"/>
                  </a:cubicBezTo>
                  <a:cubicBezTo>
                    <a:pt x="1642989" y="-43965"/>
                    <a:pt x="2006781" y="49822"/>
                    <a:pt x="2175085" y="0"/>
                  </a:cubicBezTo>
                  <a:cubicBezTo>
                    <a:pt x="2343389" y="-49822"/>
                    <a:pt x="2524743" y="78291"/>
                    <a:pt x="2861954" y="0"/>
                  </a:cubicBezTo>
                  <a:cubicBezTo>
                    <a:pt x="2912000" y="190357"/>
                    <a:pt x="2836298" y="339245"/>
                    <a:pt x="2861954" y="435864"/>
                  </a:cubicBezTo>
                  <a:cubicBezTo>
                    <a:pt x="2887610" y="532483"/>
                    <a:pt x="2815291" y="734855"/>
                    <a:pt x="2861954" y="886097"/>
                  </a:cubicBezTo>
                  <a:cubicBezTo>
                    <a:pt x="2908617" y="1037339"/>
                    <a:pt x="2831767" y="1248540"/>
                    <a:pt x="2861954" y="1436914"/>
                  </a:cubicBezTo>
                  <a:cubicBezTo>
                    <a:pt x="2728532" y="1478504"/>
                    <a:pt x="2508221" y="1369135"/>
                    <a:pt x="2289563" y="1436914"/>
                  </a:cubicBezTo>
                  <a:cubicBezTo>
                    <a:pt x="2070905" y="1504693"/>
                    <a:pt x="1814679" y="1435884"/>
                    <a:pt x="1688553" y="1436914"/>
                  </a:cubicBezTo>
                  <a:cubicBezTo>
                    <a:pt x="1562427" y="1437944"/>
                    <a:pt x="1300785" y="1416142"/>
                    <a:pt x="1058923" y="1436914"/>
                  </a:cubicBezTo>
                  <a:cubicBezTo>
                    <a:pt x="817061" y="1457686"/>
                    <a:pt x="367854" y="1313559"/>
                    <a:pt x="0" y="1436914"/>
                  </a:cubicBezTo>
                  <a:cubicBezTo>
                    <a:pt x="-4499" y="1276625"/>
                    <a:pt x="26373" y="1169628"/>
                    <a:pt x="0" y="986681"/>
                  </a:cubicBezTo>
                  <a:cubicBezTo>
                    <a:pt x="-26373" y="803734"/>
                    <a:pt x="27808" y="649548"/>
                    <a:pt x="0" y="478971"/>
                  </a:cubicBezTo>
                  <a:cubicBezTo>
                    <a:pt x="-27808" y="308394"/>
                    <a:pt x="32544" y="143790"/>
                    <a:pt x="0" y="0"/>
                  </a:cubicBezTo>
                  <a:close/>
                </a:path>
                <a:path w="2861954" h="1436914" stroke="0" extrusionOk="0">
                  <a:moveTo>
                    <a:pt x="0" y="0"/>
                  </a:moveTo>
                  <a:cubicBezTo>
                    <a:pt x="246704" y="-66802"/>
                    <a:pt x="379531" y="44995"/>
                    <a:pt x="572391" y="0"/>
                  </a:cubicBezTo>
                  <a:cubicBezTo>
                    <a:pt x="765251" y="-44995"/>
                    <a:pt x="941316" y="6292"/>
                    <a:pt x="1202021" y="0"/>
                  </a:cubicBezTo>
                  <a:cubicBezTo>
                    <a:pt x="1462726" y="-6292"/>
                    <a:pt x="1510776" y="71811"/>
                    <a:pt x="1803031" y="0"/>
                  </a:cubicBezTo>
                  <a:cubicBezTo>
                    <a:pt x="2095286" y="-71811"/>
                    <a:pt x="2530451" y="42976"/>
                    <a:pt x="2861954" y="0"/>
                  </a:cubicBezTo>
                  <a:cubicBezTo>
                    <a:pt x="2910363" y="126066"/>
                    <a:pt x="2831724" y="368261"/>
                    <a:pt x="2861954" y="464602"/>
                  </a:cubicBezTo>
                  <a:cubicBezTo>
                    <a:pt x="2892184" y="560943"/>
                    <a:pt x="2842621" y="814221"/>
                    <a:pt x="2861954" y="929204"/>
                  </a:cubicBezTo>
                  <a:cubicBezTo>
                    <a:pt x="2881287" y="1044187"/>
                    <a:pt x="2860112" y="1295480"/>
                    <a:pt x="2861954" y="1436914"/>
                  </a:cubicBezTo>
                  <a:cubicBezTo>
                    <a:pt x="2723621" y="1476017"/>
                    <a:pt x="2450822" y="1384893"/>
                    <a:pt x="2346802" y="1436914"/>
                  </a:cubicBezTo>
                  <a:cubicBezTo>
                    <a:pt x="2242782" y="1488935"/>
                    <a:pt x="1947440" y="1430014"/>
                    <a:pt x="1774411" y="1436914"/>
                  </a:cubicBezTo>
                  <a:cubicBezTo>
                    <a:pt x="1601382" y="1443814"/>
                    <a:pt x="1353722" y="1420326"/>
                    <a:pt x="1144782" y="1436914"/>
                  </a:cubicBezTo>
                  <a:cubicBezTo>
                    <a:pt x="935842" y="1453502"/>
                    <a:pt x="804954" y="1407229"/>
                    <a:pt x="629630" y="1436914"/>
                  </a:cubicBezTo>
                  <a:cubicBezTo>
                    <a:pt x="454306" y="1466599"/>
                    <a:pt x="258902" y="1388182"/>
                    <a:pt x="0" y="1436914"/>
                  </a:cubicBezTo>
                  <a:cubicBezTo>
                    <a:pt x="-22263" y="1299188"/>
                    <a:pt x="38877" y="1089649"/>
                    <a:pt x="0" y="957943"/>
                  </a:cubicBezTo>
                  <a:cubicBezTo>
                    <a:pt x="-38877" y="826237"/>
                    <a:pt x="18019" y="703689"/>
                    <a:pt x="0" y="507710"/>
                  </a:cubicBezTo>
                  <a:cubicBezTo>
                    <a:pt x="-18019" y="311731"/>
                    <a:pt x="58133" y="20664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extLst>
                <a:ext uri="{C807C97D-BFC1-408E-A445-0C87EB9F89A2}">
                  <ask:lineSketchStyleProps xmlns:ask="http://schemas.microsoft.com/office/drawing/2018/sketchyshapes" sd="2997462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93E26E6-35A4-AFDB-17B3-74A0C53FE29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4005" y="2552012"/>
              <a:ext cx="2810426" cy="1289737"/>
              <a:chOff x="749022" y="1869132"/>
              <a:chExt cx="7026065" cy="3224343"/>
            </a:xfrm>
          </p:grpSpPr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47869A5A-481F-6927-FF37-326A3D3E8E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8913" y="1869132"/>
                <a:ext cx="6406174" cy="3119735"/>
              </a:xfrm>
              <a:prstGeom prst="rect">
                <a:avLst/>
              </a:prstGeom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B77C5EED-513E-56A6-DAF8-0909028148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9022" y="1965801"/>
                <a:ext cx="619184" cy="3127674"/>
              </a:xfrm>
              <a:prstGeom prst="rect">
                <a:avLst/>
              </a:prstGeom>
            </p:spPr>
          </p:pic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01D8EFC-AD5E-0E73-0EE6-18397F7717C9}"/>
              </a:ext>
            </a:extLst>
          </p:cNvPr>
          <p:cNvGrpSpPr/>
          <p:nvPr/>
        </p:nvGrpSpPr>
        <p:grpSpPr>
          <a:xfrm>
            <a:off x="594967" y="3603950"/>
            <a:ext cx="1168877" cy="369332"/>
            <a:chOff x="535590" y="5717758"/>
            <a:chExt cx="1168877" cy="36933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531AF29-AF15-A257-0165-41A10C448838}"/>
                </a:ext>
              </a:extLst>
            </p:cNvPr>
            <p:cNvSpPr/>
            <p:nvPr/>
          </p:nvSpPr>
          <p:spPr>
            <a:xfrm>
              <a:off x="555145" y="5768258"/>
              <a:ext cx="1082269" cy="31728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5FD4CEA-5EC1-EEAD-CE93-A9A4233BC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1357" y="5816911"/>
              <a:ext cx="892149" cy="215463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AEF3FCD-CFD4-07ED-6E33-7D13C5D80FE4}"/>
                </a:ext>
              </a:extLst>
            </p:cNvPr>
            <p:cNvSpPr txBox="1"/>
            <p:nvPr/>
          </p:nvSpPr>
          <p:spPr>
            <a:xfrm>
              <a:off x="535590" y="5717758"/>
              <a:ext cx="1168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        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B1D7717-FA8C-2D80-6F37-BD87AE0A805E}"/>
              </a:ext>
            </a:extLst>
          </p:cNvPr>
          <p:cNvCxnSpPr>
            <a:cxnSpLocks/>
          </p:cNvCxnSpPr>
          <p:nvPr/>
        </p:nvCxnSpPr>
        <p:spPr>
          <a:xfrm flipH="1">
            <a:off x="4675717" y="1916642"/>
            <a:ext cx="1355725" cy="477308"/>
          </a:xfrm>
          <a:prstGeom prst="line">
            <a:avLst/>
          </a:prstGeom>
          <a:ln w="57150" cap="rnd">
            <a:solidFill>
              <a:srgbClr val="92D050">
                <a:alpha val="3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5483B5E-6F44-6861-8190-61CFF8C8B240}"/>
              </a:ext>
            </a:extLst>
          </p:cNvPr>
          <p:cNvCxnSpPr>
            <a:cxnSpLocks/>
          </p:cNvCxnSpPr>
          <p:nvPr/>
        </p:nvCxnSpPr>
        <p:spPr>
          <a:xfrm flipH="1" flipV="1">
            <a:off x="4538133" y="2531533"/>
            <a:ext cx="833967" cy="457200"/>
          </a:xfrm>
          <a:prstGeom prst="line">
            <a:avLst/>
          </a:prstGeom>
          <a:ln w="57150" cap="rnd">
            <a:solidFill>
              <a:srgbClr val="92D050">
                <a:alpha val="3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CE07EAA-58DF-2E42-8FA6-53330E7439A2}"/>
              </a:ext>
            </a:extLst>
          </p:cNvPr>
          <p:cNvCxnSpPr>
            <a:cxnSpLocks/>
          </p:cNvCxnSpPr>
          <p:nvPr/>
        </p:nvCxnSpPr>
        <p:spPr>
          <a:xfrm flipV="1">
            <a:off x="4416425" y="2569634"/>
            <a:ext cx="12700" cy="352425"/>
          </a:xfrm>
          <a:prstGeom prst="line">
            <a:avLst/>
          </a:prstGeom>
          <a:ln w="57150" cap="rnd">
            <a:solidFill>
              <a:srgbClr val="92D050">
                <a:alpha val="3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20B73F6-0110-B59E-C512-762F7F335C1D}"/>
              </a:ext>
            </a:extLst>
          </p:cNvPr>
          <p:cNvCxnSpPr>
            <a:cxnSpLocks/>
          </p:cNvCxnSpPr>
          <p:nvPr/>
        </p:nvCxnSpPr>
        <p:spPr>
          <a:xfrm flipV="1">
            <a:off x="3444875" y="2545292"/>
            <a:ext cx="840317" cy="447675"/>
          </a:xfrm>
          <a:prstGeom prst="line">
            <a:avLst/>
          </a:prstGeom>
          <a:ln w="57150" cap="rnd">
            <a:solidFill>
              <a:srgbClr val="92D050">
                <a:alpha val="3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CB47DAF-FE0B-9168-ED79-94D07D1FE02C}"/>
              </a:ext>
            </a:extLst>
          </p:cNvPr>
          <p:cNvCxnSpPr>
            <a:cxnSpLocks/>
          </p:cNvCxnSpPr>
          <p:nvPr/>
        </p:nvCxnSpPr>
        <p:spPr>
          <a:xfrm flipH="1">
            <a:off x="6164792" y="1969558"/>
            <a:ext cx="9525" cy="387350"/>
          </a:xfrm>
          <a:prstGeom prst="line">
            <a:avLst/>
          </a:prstGeom>
          <a:ln w="57150" cap="rnd">
            <a:solidFill>
              <a:srgbClr val="92D050">
                <a:alpha val="3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91DBEBA-A343-D8A7-04C6-22ABBBC4E323}"/>
              </a:ext>
            </a:extLst>
          </p:cNvPr>
          <p:cNvCxnSpPr>
            <a:cxnSpLocks/>
          </p:cNvCxnSpPr>
          <p:nvPr/>
        </p:nvCxnSpPr>
        <p:spPr>
          <a:xfrm>
            <a:off x="6347883" y="1943100"/>
            <a:ext cx="1242484" cy="413808"/>
          </a:xfrm>
          <a:prstGeom prst="line">
            <a:avLst/>
          </a:prstGeom>
          <a:ln w="57150" cap="rnd">
            <a:solidFill>
              <a:srgbClr val="92D050">
                <a:alpha val="3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22188E6-315C-DA28-9DC7-617916740608}"/>
              </a:ext>
            </a:extLst>
          </p:cNvPr>
          <p:cNvCxnSpPr>
            <a:cxnSpLocks/>
          </p:cNvCxnSpPr>
          <p:nvPr/>
        </p:nvCxnSpPr>
        <p:spPr>
          <a:xfrm flipH="1">
            <a:off x="7919509" y="2567516"/>
            <a:ext cx="9525" cy="387350"/>
          </a:xfrm>
          <a:prstGeom prst="line">
            <a:avLst/>
          </a:prstGeom>
          <a:ln w="57150" cap="rnd">
            <a:solidFill>
              <a:srgbClr val="92D050">
                <a:alpha val="3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D59943-ECEB-8C9A-CEDE-0A355095136E}"/>
              </a:ext>
            </a:extLst>
          </p:cNvPr>
          <p:cNvCxnSpPr>
            <a:cxnSpLocks/>
          </p:cNvCxnSpPr>
          <p:nvPr/>
        </p:nvCxnSpPr>
        <p:spPr>
          <a:xfrm flipV="1">
            <a:off x="3317875" y="3220509"/>
            <a:ext cx="12700" cy="352425"/>
          </a:xfrm>
          <a:prstGeom prst="line">
            <a:avLst/>
          </a:prstGeom>
          <a:ln w="57150" cap="rnd">
            <a:solidFill>
              <a:srgbClr val="92D050">
                <a:alpha val="3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5CB5EE2-0FE2-0113-D404-E4EEF1D45D59}"/>
              </a:ext>
            </a:extLst>
          </p:cNvPr>
          <p:cNvCxnSpPr>
            <a:cxnSpLocks/>
          </p:cNvCxnSpPr>
          <p:nvPr/>
        </p:nvCxnSpPr>
        <p:spPr>
          <a:xfrm flipV="1">
            <a:off x="3321050" y="3766609"/>
            <a:ext cx="12700" cy="352425"/>
          </a:xfrm>
          <a:prstGeom prst="line">
            <a:avLst/>
          </a:prstGeom>
          <a:ln w="57150" cap="rnd">
            <a:solidFill>
              <a:srgbClr val="92D050">
                <a:alpha val="3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F464E12-C562-C501-EF92-EBB4740E34CD}"/>
              </a:ext>
            </a:extLst>
          </p:cNvPr>
          <p:cNvCxnSpPr>
            <a:cxnSpLocks/>
          </p:cNvCxnSpPr>
          <p:nvPr/>
        </p:nvCxnSpPr>
        <p:spPr>
          <a:xfrm flipV="1">
            <a:off x="5508625" y="3195109"/>
            <a:ext cx="12700" cy="352425"/>
          </a:xfrm>
          <a:prstGeom prst="line">
            <a:avLst/>
          </a:prstGeom>
          <a:ln w="57150" cap="rnd">
            <a:solidFill>
              <a:srgbClr val="92D050">
                <a:alpha val="3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3AC7C250-D51B-9E6D-712D-24A29A02DBE8}"/>
              </a:ext>
            </a:extLst>
          </p:cNvPr>
          <p:cNvSpPr/>
          <p:nvPr/>
        </p:nvSpPr>
        <p:spPr>
          <a:xfrm>
            <a:off x="7544858" y="5038224"/>
            <a:ext cx="977899" cy="329644"/>
          </a:xfrm>
          <a:prstGeom prst="rect">
            <a:avLst/>
          </a:prstGeom>
          <a:noFill/>
          <a:ln w="38100">
            <a:solidFill>
              <a:srgbClr val="FF00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74595B6-E2F1-527D-B52D-67A960EE8952}"/>
              </a:ext>
            </a:extLst>
          </p:cNvPr>
          <p:cNvSpPr/>
          <p:nvPr/>
        </p:nvSpPr>
        <p:spPr>
          <a:xfrm>
            <a:off x="4219575" y="5045074"/>
            <a:ext cx="1450975" cy="317501"/>
          </a:xfrm>
          <a:prstGeom prst="rect">
            <a:avLst/>
          </a:prstGeom>
          <a:noFill/>
          <a:ln w="38100">
            <a:solidFill>
              <a:srgbClr val="FF00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916B3CA-F03D-50CD-8A09-0A13EB6FB43E}"/>
              </a:ext>
            </a:extLst>
          </p:cNvPr>
          <p:cNvSpPr/>
          <p:nvPr/>
        </p:nvSpPr>
        <p:spPr>
          <a:xfrm>
            <a:off x="3167592" y="5923492"/>
            <a:ext cx="976841" cy="319616"/>
          </a:xfrm>
          <a:prstGeom prst="rect">
            <a:avLst/>
          </a:prstGeom>
          <a:noFill/>
          <a:ln w="38100">
            <a:solidFill>
              <a:srgbClr val="FF00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74F9BA5-AB0F-7AAE-6A51-EC3E998F0BE5}"/>
              </a:ext>
            </a:extLst>
          </p:cNvPr>
          <p:cNvSpPr/>
          <p:nvPr/>
        </p:nvSpPr>
        <p:spPr>
          <a:xfrm>
            <a:off x="6203951" y="5926666"/>
            <a:ext cx="1067858" cy="320675"/>
          </a:xfrm>
          <a:prstGeom prst="rect">
            <a:avLst/>
          </a:prstGeom>
          <a:noFill/>
          <a:ln w="38100">
            <a:solidFill>
              <a:srgbClr val="FF00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5CF420F-B1F3-2609-272C-100D38314D9F}"/>
              </a:ext>
            </a:extLst>
          </p:cNvPr>
          <p:cNvSpPr/>
          <p:nvPr/>
        </p:nvSpPr>
        <p:spPr>
          <a:xfrm>
            <a:off x="5519738" y="4167188"/>
            <a:ext cx="1458578" cy="330200"/>
          </a:xfrm>
          <a:prstGeom prst="rect">
            <a:avLst/>
          </a:prstGeom>
          <a:noFill/>
          <a:ln w="38100">
            <a:solidFill>
              <a:srgbClr val="FF00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834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856427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抽象语法树</a:t>
            </a:r>
            <a:r>
              <a:rPr lang="en-US" altLang="zh-CN" kern="0" spc="-5" dirty="0">
                <a:solidFill>
                  <a:schemeClr val="bg1"/>
                </a:solidFill>
              </a:rPr>
              <a:t>(Abstract Syntax Tree)</a:t>
            </a:r>
            <a:endParaRPr lang="zh-CN" altLang="en-US" kern="0" spc="-5" dirty="0">
              <a:solidFill>
                <a:schemeClr val="bg1"/>
              </a:solidFill>
            </a:endParaRP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678195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37</a:t>
            </a:fld>
            <a:endParaRPr lang="en-US" altLang="zh-CN" dirty="0"/>
          </a:p>
        </p:txBody>
      </p:sp>
      <p:sp>
        <p:nvSpPr>
          <p:cNvPr id="13" name="object 3 2">
            <a:extLst>
              <a:ext uri="{FF2B5EF4-FFF2-40B4-BE49-F238E27FC236}">
                <a16:creationId xmlns:a16="http://schemas.microsoft.com/office/drawing/2014/main" id="{17E8653F-A5E3-4F3A-FCBA-64B23A36EE08}"/>
              </a:ext>
            </a:extLst>
          </p:cNvPr>
          <p:cNvSpPr txBox="1"/>
          <p:nvPr/>
        </p:nvSpPr>
        <p:spPr>
          <a:xfrm>
            <a:off x="327061" y="950306"/>
            <a:ext cx="5663565" cy="4436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/>
              <a:t>例子</a:t>
            </a:r>
            <a:endParaRPr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7B8C762-1E23-2C2A-11B9-ABE1EB9EB9C8}"/>
              </a:ext>
            </a:extLst>
          </p:cNvPr>
          <p:cNvGrpSpPr/>
          <p:nvPr/>
        </p:nvGrpSpPr>
        <p:grpSpPr>
          <a:xfrm>
            <a:off x="1458686" y="1677596"/>
            <a:ext cx="7130143" cy="4527262"/>
            <a:chOff x="1373278" y="3495393"/>
            <a:chExt cx="7130143" cy="452726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E28DA46-F2FC-877D-AAF2-616DA837DCC8}"/>
                </a:ext>
              </a:extLst>
            </p:cNvPr>
            <p:cNvSpPr/>
            <p:nvPr/>
          </p:nvSpPr>
          <p:spPr>
            <a:xfrm>
              <a:off x="1373278" y="3495393"/>
              <a:ext cx="7130143" cy="45272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  <a:extLst>
                <a:ext uri="{C807C97D-BFC1-408E-A445-0C87EB9F89A2}">
                  <ask:lineSketchStyleProps xmlns:ask="http://schemas.microsoft.com/office/drawing/2018/sketchyshapes" sd="2053845134">
                    <a:custGeom>
                      <a:avLst/>
                      <a:gdLst>
                        <a:gd name="connsiteX0" fmla="*/ 0 w 7589624"/>
                        <a:gd name="connsiteY0" fmla="*/ 0 h 4527262"/>
                        <a:gd name="connsiteX1" fmla="*/ 765862 w 7589624"/>
                        <a:gd name="connsiteY1" fmla="*/ 0 h 4527262"/>
                        <a:gd name="connsiteX2" fmla="*/ 1531724 w 7589624"/>
                        <a:gd name="connsiteY2" fmla="*/ 0 h 4527262"/>
                        <a:gd name="connsiteX3" fmla="*/ 2069897 w 7589624"/>
                        <a:gd name="connsiteY3" fmla="*/ 0 h 4527262"/>
                        <a:gd name="connsiteX4" fmla="*/ 2532175 w 7589624"/>
                        <a:gd name="connsiteY4" fmla="*/ 0 h 4527262"/>
                        <a:gd name="connsiteX5" fmla="*/ 3222140 w 7589624"/>
                        <a:gd name="connsiteY5" fmla="*/ 0 h 4527262"/>
                        <a:gd name="connsiteX6" fmla="*/ 4063899 w 7589624"/>
                        <a:gd name="connsiteY6" fmla="*/ 0 h 4527262"/>
                        <a:gd name="connsiteX7" fmla="*/ 4526176 w 7589624"/>
                        <a:gd name="connsiteY7" fmla="*/ 0 h 4527262"/>
                        <a:gd name="connsiteX8" fmla="*/ 4988453 w 7589624"/>
                        <a:gd name="connsiteY8" fmla="*/ 0 h 4527262"/>
                        <a:gd name="connsiteX9" fmla="*/ 5602522 w 7589624"/>
                        <a:gd name="connsiteY9" fmla="*/ 0 h 4527262"/>
                        <a:gd name="connsiteX10" fmla="*/ 6216592 w 7589624"/>
                        <a:gd name="connsiteY10" fmla="*/ 0 h 4527262"/>
                        <a:gd name="connsiteX11" fmla="*/ 6754765 w 7589624"/>
                        <a:gd name="connsiteY11" fmla="*/ 0 h 4527262"/>
                        <a:gd name="connsiteX12" fmla="*/ 7589624 w 7589624"/>
                        <a:gd name="connsiteY12" fmla="*/ 0 h 4527262"/>
                        <a:gd name="connsiteX13" fmla="*/ 7589624 w 7589624"/>
                        <a:gd name="connsiteY13" fmla="*/ 601479 h 4527262"/>
                        <a:gd name="connsiteX14" fmla="*/ 7589624 w 7589624"/>
                        <a:gd name="connsiteY14" fmla="*/ 1338776 h 4527262"/>
                        <a:gd name="connsiteX15" fmla="*/ 7589624 w 7589624"/>
                        <a:gd name="connsiteY15" fmla="*/ 2030800 h 4527262"/>
                        <a:gd name="connsiteX16" fmla="*/ 7589624 w 7589624"/>
                        <a:gd name="connsiteY16" fmla="*/ 2632279 h 4527262"/>
                        <a:gd name="connsiteX17" fmla="*/ 7589624 w 7589624"/>
                        <a:gd name="connsiteY17" fmla="*/ 3369576 h 4527262"/>
                        <a:gd name="connsiteX18" fmla="*/ 7589624 w 7589624"/>
                        <a:gd name="connsiteY18" fmla="*/ 3925783 h 4527262"/>
                        <a:gd name="connsiteX19" fmla="*/ 7589624 w 7589624"/>
                        <a:gd name="connsiteY19" fmla="*/ 4527262 h 4527262"/>
                        <a:gd name="connsiteX20" fmla="*/ 6975554 w 7589624"/>
                        <a:gd name="connsiteY20" fmla="*/ 4527262 h 4527262"/>
                        <a:gd name="connsiteX21" fmla="*/ 6209692 w 7589624"/>
                        <a:gd name="connsiteY21" fmla="*/ 4527262 h 4527262"/>
                        <a:gd name="connsiteX22" fmla="*/ 5443830 w 7589624"/>
                        <a:gd name="connsiteY22" fmla="*/ 4527262 h 4527262"/>
                        <a:gd name="connsiteX23" fmla="*/ 4829761 w 7589624"/>
                        <a:gd name="connsiteY23" fmla="*/ 4527262 h 4527262"/>
                        <a:gd name="connsiteX24" fmla="*/ 4367484 w 7589624"/>
                        <a:gd name="connsiteY24" fmla="*/ 4527262 h 4527262"/>
                        <a:gd name="connsiteX25" fmla="*/ 3829310 w 7589624"/>
                        <a:gd name="connsiteY25" fmla="*/ 4527262 h 4527262"/>
                        <a:gd name="connsiteX26" fmla="*/ 2987552 w 7589624"/>
                        <a:gd name="connsiteY26" fmla="*/ 4527262 h 4527262"/>
                        <a:gd name="connsiteX27" fmla="*/ 2145794 w 7589624"/>
                        <a:gd name="connsiteY27" fmla="*/ 4527262 h 4527262"/>
                        <a:gd name="connsiteX28" fmla="*/ 1683517 w 7589624"/>
                        <a:gd name="connsiteY28" fmla="*/ 4527262 h 4527262"/>
                        <a:gd name="connsiteX29" fmla="*/ 993551 w 7589624"/>
                        <a:gd name="connsiteY29" fmla="*/ 4527262 h 4527262"/>
                        <a:gd name="connsiteX30" fmla="*/ 0 w 7589624"/>
                        <a:gd name="connsiteY30" fmla="*/ 4527262 h 4527262"/>
                        <a:gd name="connsiteX31" fmla="*/ 0 w 7589624"/>
                        <a:gd name="connsiteY31" fmla="*/ 3789965 h 4527262"/>
                        <a:gd name="connsiteX32" fmla="*/ 0 w 7589624"/>
                        <a:gd name="connsiteY32" fmla="*/ 3052668 h 4527262"/>
                        <a:gd name="connsiteX33" fmla="*/ 0 w 7589624"/>
                        <a:gd name="connsiteY33" fmla="*/ 2541734 h 4527262"/>
                        <a:gd name="connsiteX34" fmla="*/ 0 w 7589624"/>
                        <a:gd name="connsiteY34" fmla="*/ 2030800 h 4527262"/>
                        <a:gd name="connsiteX35" fmla="*/ 0 w 7589624"/>
                        <a:gd name="connsiteY35" fmla="*/ 1474594 h 4527262"/>
                        <a:gd name="connsiteX36" fmla="*/ 0 w 7589624"/>
                        <a:gd name="connsiteY36" fmla="*/ 873115 h 4527262"/>
                        <a:gd name="connsiteX37" fmla="*/ 0 w 7589624"/>
                        <a:gd name="connsiteY37" fmla="*/ 0 h 45272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</a:cxnLst>
                      <a:rect l="l" t="t" r="r" b="b"/>
                      <a:pathLst>
                        <a:path w="7589624" h="4527262" fill="none" extrusionOk="0">
                          <a:moveTo>
                            <a:pt x="0" y="0"/>
                          </a:moveTo>
                          <a:cubicBezTo>
                            <a:pt x="229016" y="34328"/>
                            <a:pt x="439507" y="27706"/>
                            <a:pt x="765862" y="0"/>
                          </a:cubicBezTo>
                          <a:cubicBezTo>
                            <a:pt x="1092217" y="-27706"/>
                            <a:pt x="1181533" y="31042"/>
                            <a:pt x="1531724" y="0"/>
                          </a:cubicBezTo>
                          <a:cubicBezTo>
                            <a:pt x="1881915" y="-31042"/>
                            <a:pt x="1945396" y="12623"/>
                            <a:pt x="2069897" y="0"/>
                          </a:cubicBezTo>
                          <a:cubicBezTo>
                            <a:pt x="2194398" y="-12623"/>
                            <a:pt x="2331567" y="12204"/>
                            <a:pt x="2532175" y="0"/>
                          </a:cubicBezTo>
                          <a:cubicBezTo>
                            <a:pt x="2732783" y="-12204"/>
                            <a:pt x="2978249" y="4346"/>
                            <a:pt x="3222140" y="0"/>
                          </a:cubicBezTo>
                          <a:cubicBezTo>
                            <a:pt x="3466031" y="-4346"/>
                            <a:pt x="3808094" y="10070"/>
                            <a:pt x="4063899" y="0"/>
                          </a:cubicBezTo>
                          <a:cubicBezTo>
                            <a:pt x="4319704" y="-10070"/>
                            <a:pt x="4413246" y="-22131"/>
                            <a:pt x="4526176" y="0"/>
                          </a:cubicBezTo>
                          <a:cubicBezTo>
                            <a:pt x="4639106" y="22131"/>
                            <a:pt x="4871881" y="13901"/>
                            <a:pt x="4988453" y="0"/>
                          </a:cubicBezTo>
                          <a:cubicBezTo>
                            <a:pt x="5105025" y="-13901"/>
                            <a:pt x="5474245" y="-24784"/>
                            <a:pt x="5602522" y="0"/>
                          </a:cubicBezTo>
                          <a:cubicBezTo>
                            <a:pt x="5730799" y="24784"/>
                            <a:pt x="5912745" y="-15944"/>
                            <a:pt x="6216592" y="0"/>
                          </a:cubicBezTo>
                          <a:cubicBezTo>
                            <a:pt x="6520439" y="15944"/>
                            <a:pt x="6575090" y="763"/>
                            <a:pt x="6754765" y="0"/>
                          </a:cubicBezTo>
                          <a:cubicBezTo>
                            <a:pt x="6934440" y="-763"/>
                            <a:pt x="7320098" y="-39783"/>
                            <a:pt x="7589624" y="0"/>
                          </a:cubicBezTo>
                          <a:cubicBezTo>
                            <a:pt x="7577138" y="145261"/>
                            <a:pt x="7617006" y="476985"/>
                            <a:pt x="7589624" y="601479"/>
                          </a:cubicBezTo>
                          <a:cubicBezTo>
                            <a:pt x="7562242" y="725973"/>
                            <a:pt x="7625646" y="1041117"/>
                            <a:pt x="7589624" y="1338776"/>
                          </a:cubicBezTo>
                          <a:cubicBezTo>
                            <a:pt x="7553602" y="1636435"/>
                            <a:pt x="7616412" y="1762936"/>
                            <a:pt x="7589624" y="2030800"/>
                          </a:cubicBezTo>
                          <a:cubicBezTo>
                            <a:pt x="7562836" y="2298664"/>
                            <a:pt x="7581947" y="2347969"/>
                            <a:pt x="7589624" y="2632279"/>
                          </a:cubicBezTo>
                          <a:cubicBezTo>
                            <a:pt x="7597301" y="2916589"/>
                            <a:pt x="7554602" y="3084772"/>
                            <a:pt x="7589624" y="3369576"/>
                          </a:cubicBezTo>
                          <a:cubicBezTo>
                            <a:pt x="7624646" y="3654380"/>
                            <a:pt x="7567940" y="3757975"/>
                            <a:pt x="7589624" y="3925783"/>
                          </a:cubicBezTo>
                          <a:cubicBezTo>
                            <a:pt x="7611308" y="4093591"/>
                            <a:pt x="7599068" y="4306309"/>
                            <a:pt x="7589624" y="4527262"/>
                          </a:cubicBezTo>
                          <a:cubicBezTo>
                            <a:pt x="7382681" y="4530193"/>
                            <a:pt x="7224950" y="4528409"/>
                            <a:pt x="6975554" y="4527262"/>
                          </a:cubicBezTo>
                          <a:cubicBezTo>
                            <a:pt x="6726158" y="4526116"/>
                            <a:pt x="6458710" y="4528262"/>
                            <a:pt x="6209692" y="4527262"/>
                          </a:cubicBezTo>
                          <a:cubicBezTo>
                            <a:pt x="5960674" y="4526262"/>
                            <a:pt x="5795762" y="4534661"/>
                            <a:pt x="5443830" y="4527262"/>
                          </a:cubicBezTo>
                          <a:cubicBezTo>
                            <a:pt x="5091898" y="4519863"/>
                            <a:pt x="4971569" y="4547347"/>
                            <a:pt x="4829761" y="4527262"/>
                          </a:cubicBezTo>
                          <a:cubicBezTo>
                            <a:pt x="4687953" y="4507177"/>
                            <a:pt x="4590237" y="4510837"/>
                            <a:pt x="4367484" y="4527262"/>
                          </a:cubicBezTo>
                          <a:cubicBezTo>
                            <a:pt x="4144731" y="4543687"/>
                            <a:pt x="4093248" y="4536762"/>
                            <a:pt x="3829310" y="4527262"/>
                          </a:cubicBezTo>
                          <a:cubicBezTo>
                            <a:pt x="3565372" y="4517762"/>
                            <a:pt x="3219790" y="4514428"/>
                            <a:pt x="2987552" y="4527262"/>
                          </a:cubicBezTo>
                          <a:cubicBezTo>
                            <a:pt x="2755314" y="4540096"/>
                            <a:pt x="2345184" y="4510832"/>
                            <a:pt x="2145794" y="4527262"/>
                          </a:cubicBezTo>
                          <a:cubicBezTo>
                            <a:pt x="1946404" y="4543692"/>
                            <a:pt x="1788966" y="4519638"/>
                            <a:pt x="1683517" y="4527262"/>
                          </a:cubicBezTo>
                          <a:cubicBezTo>
                            <a:pt x="1578068" y="4534886"/>
                            <a:pt x="1205086" y="4557997"/>
                            <a:pt x="993551" y="4527262"/>
                          </a:cubicBezTo>
                          <a:cubicBezTo>
                            <a:pt x="782016" y="4496527"/>
                            <a:pt x="215722" y="4572908"/>
                            <a:pt x="0" y="4527262"/>
                          </a:cubicBezTo>
                          <a:cubicBezTo>
                            <a:pt x="28191" y="4234915"/>
                            <a:pt x="-25576" y="4032709"/>
                            <a:pt x="0" y="3789965"/>
                          </a:cubicBezTo>
                          <a:cubicBezTo>
                            <a:pt x="25576" y="3547221"/>
                            <a:pt x="-19851" y="3409818"/>
                            <a:pt x="0" y="3052668"/>
                          </a:cubicBezTo>
                          <a:cubicBezTo>
                            <a:pt x="19851" y="2695518"/>
                            <a:pt x="-7030" y="2731859"/>
                            <a:pt x="0" y="2541734"/>
                          </a:cubicBezTo>
                          <a:cubicBezTo>
                            <a:pt x="7030" y="2351609"/>
                            <a:pt x="2862" y="2246422"/>
                            <a:pt x="0" y="2030800"/>
                          </a:cubicBezTo>
                          <a:cubicBezTo>
                            <a:pt x="-2862" y="1815178"/>
                            <a:pt x="21568" y="1733092"/>
                            <a:pt x="0" y="1474594"/>
                          </a:cubicBezTo>
                          <a:cubicBezTo>
                            <a:pt x="-21568" y="1216096"/>
                            <a:pt x="-2074" y="1119971"/>
                            <a:pt x="0" y="873115"/>
                          </a:cubicBezTo>
                          <a:cubicBezTo>
                            <a:pt x="2074" y="626259"/>
                            <a:pt x="3017" y="189420"/>
                            <a:pt x="0" y="0"/>
                          </a:cubicBezTo>
                          <a:close/>
                        </a:path>
                        <a:path w="7589624" h="4527262" stroke="0" extrusionOk="0">
                          <a:moveTo>
                            <a:pt x="0" y="0"/>
                          </a:moveTo>
                          <a:cubicBezTo>
                            <a:pt x="184870" y="28707"/>
                            <a:pt x="541417" y="20063"/>
                            <a:pt x="689966" y="0"/>
                          </a:cubicBezTo>
                          <a:cubicBezTo>
                            <a:pt x="838515" y="-20063"/>
                            <a:pt x="1003548" y="4232"/>
                            <a:pt x="1152243" y="0"/>
                          </a:cubicBezTo>
                          <a:cubicBezTo>
                            <a:pt x="1300938" y="-4232"/>
                            <a:pt x="1403449" y="-3298"/>
                            <a:pt x="1614520" y="0"/>
                          </a:cubicBezTo>
                          <a:cubicBezTo>
                            <a:pt x="1825591" y="3298"/>
                            <a:pt x="1941271" y="-3628"/>
                            <a:pt x="2076797" y="0"/>
                          </a:cubicBezTo>
                          <a:cubicBezTo>
                            <a:pt x="2212323" y="3628"/>
                            <a:pt x="2549578" y="2757"/>
                            <a:pt x="2918555" y="0"/>
                          </a:cubicBezTo>
                          <a:cubicBezTo>
                            <a:pt x="3287532" y="-2757"/>
                            <a:pt x="3382222" y="7615"/>
                            <a:pt x="3532625" y="0"/>
                          </a:cubicBezTo>
                          <a:cubicBezTo>
                            <a:pt x="3683028" y="-7615"/>
                            <a:pt x="3919548" y="-6712"/>
                            <a:pt x="4298487" y="0"/>
                          </a:cubicBezTo>
                          <a:cubicBezTo>
                            <a:pt x="4677426" y="6712"/>
                            <a:pt x="4575469" y="-19556"/>
                            <a:pt x="4760764" y="0"/>
                          </a:cubicBezTo>
                          <a:cubicBezTo>
                            <a:pt x="4946059" y="19556"/>
                            <a:pt x="5307651" y="-29958"/>
                            <a:pt x="5526626" y="0"/>
                          </a:cubicBezTo>
                          <a:cubicBezTo>
                            <a:pt x="5745601" y="29958"/>
                            <a:pt x="6044251" y="-6179"/>
                            <a:pt x="6216592" y="0"/>
                          </a:cubicBezTo>
                          <a:cubicBezTo>
                            <a:pt x="6388933" y="6179"/>
                            <a:pt x="6518232" y="-9881"/>
                            <a:pt x="6678869" y="0"/>
                          </a:cubicBezTo>
                          <a:cubicBezTo>
                            <a:pt x="6839506" y="9881"/>
                            <a:pt x="7149257" y="18052"/>
                            <a:pt x="7589624" y="0"/>
                          </a:cubicBezTo>
                          <a:cubicBezTo>
                            <a:pt x="7617416" y="252601"/>
                            <a:pt x="7579731" y="564589"/>
                            <a:pt x="7589624" y="737297"/>
                          </a:cubicBezTo>
                          <a:cubicBezTo>
                            <a:pt x="7599517" y="910005"/>
                            <a:pt x="7605525" y="1311510"/>
                            <a:pt x="7589624" y="1474594"/>
                          </a:cubicBezTo>
                          <a:cubicBezTo>
                            <a:pt x="7573723" y="1637678"/>
                            <a:pt x="7599978" y="1987389"/>
                            <a:pt x="7589624" y="2166618"/>
                          </a:cubicBezTo>
                          <a:cubicBezTo>
                            <a:pt x="7579270" y="2345847"/>
                            <a:pt x="7607691" y="2694803"/>
                            <a:pt x="7589624" y="2858643"/>
                          </a:cubicBezTo>
                          <a:cubicBezTo>
                            <a:pt x="7571557" y="3022484"/>
                            <a:pt x="7566329" y="3139754"/>
                            <a:pt x="7589624" y="3414849"/>
                          </a:cubicBezTo>
                          <a:cubicBezTo>
                            <a:pt x="7612919" y="3689944"/>
                            <a:pt x="7617323" y="4200762"/>
                            <a:pt x="7589624" y="4527262"/>
                          </a:cubicBezTo>
                          <a:cubicBezTo>
                            <a:pt x="7398833" y="4503124"/>
                            <a:pt x="7082669" y="4509207"/>
                            <a:pt x="6747866" y="4527262"/>
                          </a:cubicBezTo>
                          <a:cubicBezTo>
                            <a:pt x="6413063" y="4545317"/>
                            <a:pt x="6383363" y="4527699"/>
                            <a:pt x="6209692" y="4527262"/>
                          </a:cubicBezTo>
                          <a:cubicBezTo>
                            <a:pt x="6036021" y="4526825"/>
                            <a:pt x="5924243" y="4516969"/>
                            <a:pt x="5747415" y="4527262"/>
                          </a:cubicBezTo>
                          <a:cubicBezTo>
                            <a:pt x="5570587" y="4537555"/>
                            <a:pt x="5460132" y="4544400"/>
                            <a:pt x="5285138" y="4527262"/>
                          </a:cubicBezTo>
                          <a:cubicBezTo>
                            <a:pt x="5110144" y="4510124"/>
                            <a:pt x="4792960" y="4530594"/>
                            <a:pt x="4595172" y="4527262"/>
                          </a:cubicBezTo>
                          <a:cubicBezTo>
                            <a:pt x="4397384" y="4523930"/>
                            <a:pt x="4153508" y="4531596"/>
                            <a:pt x="3753414" y="4527262"/>
                          </a:cubicBezTo>
                          <a:cubicBezTo>
                            <a:pt x="3353320" y="4522928"/>
                            <a:pt x="3310270" y="4530685"/>
                            <a:pt x="3139344" y="4527262"/>
                          </a:cubicBezTo>
                          <a:cubicBezTo>
                            <a:pt x="2968418" y="4523840"/>
                            <a:pt x="2557471" y="4526918"/>
                            <a:pt x="2373482" y="4527262"/>
                          </a:cubicBezTo>
                          <a:cubicBezTo>
                            <a:pt x="2189493" y="4527606"/>
                            <a:pt x="2024201" y="4513330"/>
                            <a:pt x="1835309" y="4527262"/>
                          </a:cubicBezTo>
                          <a:cubicBezTo>
                            <a:pt x="1646417" y="4541194"/>
                            <a:pt x="1459701" y="4553052"/>
                            <a:pt x="1297136" y="4527262"/>
                          </a:cubicBezTo>
                          <a:cubicBezTo>
                            <a:pt x="1134571" y="4501472"/>
                            <a:pt x="909661" y="4512494"/>
                            <a:pt x="607170" y="4527262"/>
                          </a:cubicBezTo>
                          <a:cubicBezTo>
                            <a:pt x="304679" y="4542030"/>
                            <a:pt x="175949" y="4527830"/>
                            <a:pt x="0" y="4527262"/>
                          </a:cubicBezTo>
                          <a:cubicBezTo>
                            <a:pt x="6826" y="4204799"/>
                            <a:pt x="-1888" y="4020098"/>
                            <a:pt x="0" y="3835238"/>
                          </a:cubicBezTo>
                          <a:cubicBezTo>
                            <a:pt x="1888" y="3650378"/>
                            <a:pt x="-9004" y="3473906"/>
                            <a:pt x="0" y="3279031"/>
                          </a:cubicBezTo>
                          <a:cubicBezTo>
                            <a:pt x="9004" y="3084156"/>
                            <a:pt x="-14625" y="2843444"/>
                            <a:pt x="0" y="2722825"/>
                          </a:cubicBezTo>
                          <a:cubicBezTo>
                            <a:pt x="14625" y="2602206"/>
                            <a:pt x="-2684" y="2303044"/>
                            <a:pt x="0" y="2076073"/>
                          </a:cubicBezTo>
                          <a:cubicBezTo>
                            <a:pt x="2684" y="1849102"/>
                            <a:pt x="-20871" y="1683626"/>
                            <a:pt x="0" y="1429321"/>
                          </a:cubicBezTo>
                          <a:cubicBezTo>
                            <a:pt x="20871" y="1175016"/>
                            <a:pt x="24055" y="917590"/>
                            <a:pt x="0" y="782570"/>
                          </a:cubicBezTo>
                          <a:cubicBezTo>
                            <a:pt x="-24055" y="647550"/>
                            <a:pt x="3106" y="37977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</a:endParaRPr>
            </a:p>
          </p:txBody>
        </p:sp>
        <p:pic>
          <p:nvPicPr>
            <p:cNvPr id="10" name="图片 9" descr="\documentclass[a4paper, 12pt]{extarticle}&#10;\usepackage{amsmath}&#10;&#10;\pagestyle{empty}&#10;\usepackage{enumitem}&#10;\usepackage[dvipsnames]{xcolor}&#10;\usepackage{geometry}&#10;\geometry{a4paper,scale=0.67}&#10;\usepackage{xeCJK}&#10;\setCJKmainfont{SimSun}&#10;&#10;%\usepackage[no-math]{fontspec}&#10;%\setmainfont{Linux Libertine G}&#10;&#10;\usepackage{shadowtext}&#10;&#10;\begin{document}&#10;&#10;$$&#10;\begin{array}{rll}&#10;1) &amp; \text { Start } &amp; \rightarrow \text { Stmt } \$ \\&#10;2) &amp; \text { Stmt } &amp; \rightarrow \text { {\color{blue}\textbf{id}} {\color{blue}\textbf{assign}} E } \\&#10;3) &amp; &amp; \;\;\,\mid \text { {\color{blue}\textbf{if lparen}} E {\color{blue}\textbf{rparen}} Stmt {\color{blue}\textbf{else}} Stmt {\color{blue}\textbf{fi}}} \\&#10;4) &amp; &amp; \;\;\,\mid \text { {\color{blue}\textbf{if lparen}} E {\color{blue}\textbf{rparen}} Stmt {\color{blue}\textbf{fi}} } \\&#10;5) &amp; &amp; \;\;\,\mid \text { {\color{blue}\textbf{while lparen}} E {\color{blue}\textbf{rparen do}} Stmt {\color{blue}\textbf{od}} } \\&#10;6) &amp; &amp; \;\;\,\mid \text { {\color{blue}\textbf{begin}} Stmts {\color{blue}\textbf{end}} } \\&#10;7) &amp; \text { Stmts } &amp; \rightarrow \text { Stmts {\color{blue}\textbf{semi}} Stmt } \\&#10;8) &amp; &amp; \;\;\,\mid \text { Stmt } \\&#10;9) &amp; \text { E } &amp; \rightarrow \text { E {\color{blue}\textbf{plus}} T} \\&#10;10) &amp; &amp; \;\;\,\mid \text{ T } \\&#10;11) &amp; \mathrm{~T} &amp; \rightarrow \text { {\color{blue}\textbf{id}} } \\&#10;12) &amp; &amp; \;\;\,\mid \text { {\color{blue}\textbf{num}} }&#10;\end{array}&#10;$$&#10;&#10;\end{document} " title="IguanaTex Bitmap Display">
              <a:extLst>
                <a:ext uri="{FF2B5EF4-FFF2-40B4-BE49-F238E27FC236}">
                  <a16:creationId xmlns:a16="http://schemas.microsoft.com/office/drawing/2014/main" id="{F9C3843B-398C-8E23-8DE9-B06E922FBDB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9398" y="3806920"/>
              <a:ext cx="6876905" cy="40603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89434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856427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抽象语法树</a:t>
            </a:r>
            <a:r>
              <a:rPr lang="en-US" altLang="zh-CN" kern="0" spc="-5" dirty="0">
                <a:solidFill>
                  <a:schemeClr val="bg1"/>
                </a:solidFill>
              </a:rPr>
              <a:t>(Abstract Syntax Tree)</a:t>
            </a:r>
            <a:endParaRPr lang="zh-CN" altLang="en-US" kern="0" spc="-5" dirty="0">
              <a:solidFill>
                <a:schemeClr val="bg1"/>
              </a:solidFill>
            </a:endParaRP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678195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38</a:t>
            </a:fld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ACD962-5327-2894-F6EA-C74BD5642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31" y="1767353"/>
            <a:ext cx="8891337" cy="4094246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" name="object 3 2">
            <a:extLst>
              <a:ext uri="{FF2B5EF4-FFF2-40B4-BE49-F238E27FC236}">
                <a16:creationId xmlns:a16="http://schemas.microsoft.com/office/drawing/2014/main" id="{C80B65B0-7E7C-EF00-17A7-CB67484EF83E}"/>
              </a:ext>
            </a:extLst>
          </p:cNvPr>
          <p:cNvSpPr txBox="1"/>
          <p:nvPr/>
        </p:nvSpPr>
        <p:spPr>
          <a:xfrm>
            <a:off x="327061" y="950306"/>
            <a:ext cx="5663565" cy="4436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/>
              <a:t>例子</a:t>
            </a:r>
            <a:endParaRPr dirty="0"/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A0F8A97C-201D-DB75-5B00-61A99B67572A}"/>
              </a:ext>
            </a:extLst>
          </p:cNvPr>
          <p:cNvSpPr/>
          <p:nvPr/>
        </p:nvSpPr>
        <p:spPr>
          <a:xfrm rot="10800000" flipV="1">
            <a:off x="3503206" y="1200727"/>
            <a:ext cx="1050319" cy="441883"/>
          </a:xfrm>
          <a:prstGeom prst="wedgeRoundRectCallout">
            <a:avLst>
              <a:gd name="adj1" fmla="val -30246"/>
              <a:gd name="adj2" fmla="val 100352"/>
              <a:gd name="adj3" fmla="val 16667"/>
            </a:avLst>
          </a:prstGeom>
          <a:solidFill>
            <a:srgbClr val="F9D98C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spc="-100" dirty="0">
                <a:solidFill>
                  <a:schemeClr val="tx1"/>
                </a:solidFill>
              </a:rPr>
              <a:t>解析树</a:t>
            </a:r>
          </a:p>
        </p:txBody>
      </p:sp>
    </p:spTree>
    <p:extLst>
      <p:ext uri="{BB962C8B-B14F-4D97-AF65-F5344CB8AC3E}">
        <p14:creationId xmlns:p14="http://schemas.microsoft.com/office/powerpoint/2010/main" val="10290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19BA9EA-94D0-2F3A-5093-66C8251998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3</a:t>
            </a:fld>
            <a:endParaRPr lang="en-US" altLang="zh-CN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9A9FBC1-33F0-278D-76E9-8A3BD6D9FA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061" y="50800"/>
            <a:ext cx="664162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4000" spc="-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 panose="02010600040101010101" charset="-122"/>
              </a:rPr>
              <a:t>语法制导翻译技术</a:t>
            </a:r>
            <a:endParaRPr spc="-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3D594CF-E7CD-8436-EE78-B427D78A2339}"/>
              </a:ext>
            </a:extLst>
          </p:cNvPr>
          <p:cNvSpPr txBox="1"/>
          <p:nvPr/>
        </p:nvSpPr>
        <p:spPr>
          <a:xfrm>
            <a:off x="1052798" y="1659157"/>
            <a:ext cx="8441335" cy="41742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60375" indent="-448310">
              <a:lnSpc>
                <a:spcPct val="100000"/>
              </a:lnSpc>
              <a:spcBef>
                <a:spcPts val="770"/>
              </a:spcBef>
              <a:buClr>
                <a:srgbClr val="CC9900"/>
              </a:buClr>
              <a:buSzPct val="70000"/>
              <a:buChar char="•"/>
              <a:tabLst>
                <a:tab pos="460375" algn="l"/>
                <a:tab pos="460375" algn="l"/>
              </a:tabLst>
            </a:pPr>
            <a:r>
              <a:rPr sz="2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1.</a:t>
            </a:r>
            <a:r>
              <a:rPr sz="28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 </a:t>
            </a:r>
            <a:r>
              <a:rPr sz="2800" spc="-5" dirty="0" err="1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 panose="02010600040101010101" charset="-122"/>
              </a:rPr>
              <a:t>引论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 panose="02040502050505030304"/>
            </a:endParaRPr>
          </a:p>
          <a:p>
            <a:pPr marL="460375" indent="-448310">
              <a:lnSpc>
                <a:spcPct val="100000"/>
              </a:lnSpc>
              <a:spcBef>
                <a:spcPts val="670"/>
              </a:spcBef>
              <a:buClr>
                <a:srgbClr val="CC9900"/>
              </a:buClr>
              <a:buSzPct val="70000"/>
              <a:buChar char="•"/>
              <a:tabLst>
                <a:tab pos="460375" algn="l"/>
                <a:tab pos="460375" algn="l"/>
              </a:tabLst>
            </a:pPr>
            <a:r>
              <a:rPr sz="2800" spc="-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3.</a:t>
            </a:r>
            <a:r>
              <a:rPr sz="2800" spc="-4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 </a:t>
            </a:r>
            <a:r>
              <a:rPr sz="2800" spc="-10" dirty="0" err="1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 panose="02010600040101010101" charset="-122"/>
              </a:rPr>
              <a:t>词法分</a:t>
            </a:r>
            <a:r>
              <a:rPr sz="2800" spc="-5" dirty="0" err="1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 panose="02010600040101010101" charset="-122"/>
              </a:rPr>
              <a:t>析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 panose="02040502050505030304"/>
            </a:endParaRPr>
          </a:p>
          <a:p>
            <a:pPr marL="460375" indent="-448310">
              <a:lnSpc>
                <a:spcPct val="100000"/>
              </a:lnSpc>
              <a:spcBef>
                <a:spcPts val="675"/>
              </a:spcBef>
              <a:buClr>
                <a:srgbClr val="CC9900"/>
              </a:buClr>
              <a:buSzPct val="70000"/>
              <a:buChar char="•"/>
              <a:tabLst>
                <a:tab pos="460375" algn="l"/>
                <a:tab pos="460375" algn="l"/>
              </a:tabLst>
            </a:pPr>
            <a:r>
              <a:rPr sz="2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4.</a:t>
            </a:r>
            <a:r>
              <a:rPr sz="2800" spc="-5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 </a:t>
            </a:r>
            <a:r>
              <a:rPr sz="2800" spc="-5" dirty="0" err="1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 panose="02010600040101010101" charset="-122"/>
              </a:rPr>
              <a:t>语法分析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 panose="02040502050505030304"/>
            </a:endParaRPr>
          </a:p>
          <a:p>
            <a:pPr marL="460375" indent="-448310">
              <a:lnSpc>
                <a:spcPct val="100000"/>
              </a:lnSpc>
              <a:spcBef>
                <a:spcPts val="670"/>
              </a:spcBef>
              <a:buClr>
                <a:srgbClr val="CC9900"/>
              </a:buClr>
              <a:buSzPct val="70000"/>
              <a:buChar char="•"/>
              <a:tabLst>
                <a:tab pos="460375" algn="l"/>
                <a:tab pos="460375" algn="l"/>
              </a:tabLst>
            </a:pPr>
            <a:r>
              <a:rPr sz="2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5.</a:t>
            </a:r>
            <a:r>
              <a:rPr sz="2800" spc="-4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 </a:t>
            </a:r>
            <a:r>
              <a:rPr lang="zh-CN" altLang="en-US" sz="2800" spc="-4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语义分析</a:t>
            </a:r>
            <a:r>
              <a:rPr sz="2800" spc="-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 panose="02010600040101010101" charset="-122"/>
              </a:rPr>
              <a:t> </a:t>
            </a:r>
            <a:endParaRPr lang="en-US" sz="2800" spc="-5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仿宋" panose="02010600040101010101" charset="-122"/>
            </a:endParaRPr>
          </a:p>
          <a:p>
            <a:pPr marL="460375" indent="-448310">
              <a:lnSpc>
                <a:spcPct val="100000"/>
              </a:lnSpc>
              <a:spcBef>
                <a:spcPts val="670"/>
              </a:spcBef>
              <a:buClr>
                <a:srgbClr val="CC9900"/>
              </a:buClr>
              <a:buSzPct val="70000"/>
              <a:buChar char="•"/>
              <a:tabLst>
                <a:tab pos="460375" algn="l"/>
                <a:tab pos="460375" algn="l"/>
              </a:tabLst>
            </a:pPr>
            <a:r>
              <a:rPr sz="2800" spc="-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6.</a:t>
            </a:r>
            <a:r>
              <a:rPr sz="2800" spc="-3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 </a:t>
            </a:r>
            <a:r>
              <a:rPr sz="2800" spc="-10" dirty="0" err="1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 panose="02010600040101010101" charset="-122"/>
              </a:rPr>
              <a:t>中间代码生</a:t>
            </a:r>
            <a:r>
              <a:rPr sz="2800" spc="-5" dirty="0" err="1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 panose="02010600040101010101" charset="-122"/>
              </a:rPr>
              <a:t>成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 panose="02040502050505030304"/>
            </a:endParaRPr>
          </a:p>
          <a:p>
            <a:pPr marL="460375" indent="-448310">
              <a:lnSpc>
                <a:spcPct val="100000"/>
              </a:lnSpc>
              <a:spcBef>
                <a:spcPts val="675"/>
              </a:spcBef>
              <a:buClr>
                <a:srgbClr val="CC9900"/>
              </a:buClr>
              <a:buSzPct val="70000"/>
              <a:buChar char="•"/>
              <a:tabLst>
                <a:tab pos="460375" algn="l"/>
                <a:tab pos="460375" algn="l"/>
              </a:tabLst>
            </a:pPr>
            <a:r>
              <a:rPr sz="2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7.</a:t>
            </a:r>
            <a:r>
              <a:rPr sz="2800" spc="-5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 </a:t>
            </a:r>
            <a:r>
              <a:rPr sz="2800" spc="-5" dirty="0" err="1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 panose="02010600040101010101" charset="-122"/>
              </a:rPr>
              <a:t>运行时环境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 panose="02040502050505030304"/>
            </a:endParaRPr>
          </a:p>
          <a:p>
            <a:pPr marL="460375" indent="-448310">
              <a:lnSpc>
                <a:spcPct val="100000"/>
              </a:lnSpc>
              <a:spcBef>
                <a:spcPts val="670"/>
              </a:spcBef>
              <a:buClr>
                <a:srgbClr val="CC9900"/>
              </a:buClr>
              <a:buSzPct val="70000"/>
              <a:buChar char="•"/>
              <a:tabLst>
                <a:tab pos="460375" algn="l"/>
                <a:tab pos="460375" algn="l"/>
              </a:tabLst>
            </a:pPr>
            <a:r>
              <a:rPr sz="2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8.</a:t>
            </a:r>
            <a:r>
              <a:rPr sz="28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 </a:t>
            </a:r>
            <a:r>
              <a:rPr sz="2800" spc="-5" dirty="0" err="1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 panose="02010600040101010101" charset="-122"/>
              </a:rPr>
              <a:t>代码生成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 panose="02040502050505030304"/>
            </a:endParaRPr>
          </a:p>
          <a:p>
            <a:pPr marL="460375" indent="-448310">
              <a:lnSpc>
                <a:spcPct val="100000"/>
              </a:lnSpc>
              <a:spcBef>
                <a:spcPts val="670"/>
              </a:spcBef>
              <a:buClr>
                <a:srgbClr val="CC9900"/>
              </a:buClr>
              <a:buSzPct val="70000"/>
              <a:buChar char="•"/>
              <a:tabLst>
                <a:tab pos="460375" algn="l"/>
                <a:tab pos="460375" algn="l"/>
              </a:tabLst>
            </a:pPr>
            <a:r>
              <a:rPr sz="2800" spc="-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9.</a:t>
            </a:r>
            <a:r>
              <a:rPr sz="28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 </a:t>
            </a:r>
            <a:r>
              <a:rPr sz="2800" spc="-10" dirty="0" err="1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 panose="02010600040101010101" charset="-122"/>
              </a:rPr>
              <a:t>优</a:t>
            </a:r>
            <a:r>
              <a:rPr sz="2800" spc="-5" dirty="0" err="1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 panose="02010600040101010101" charset="-122"/>
              </a:rPr>
              <a:t>化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 panose="02040502050505030304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FC3FE526-05DD-7005-7576-D04BFA02C5E5}"/>
              </a:ext>
            </a:extLst>
          </p:cNvPr>
          <p:cNvSpPr txBox="1"/>
          <p:nvPr/>
        </p:nvSpPr>
        <p:spPr>
          <a:xfrm>
            <a:off x="488502" y="928370"/>
            <a:ext cx="7939405" cy="5296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69266" indent="-457200">
              <a:spcBef>
                <a:spcPts val="770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</a:pPr>
            <a:r>
              <a:rPr lang="zh-CN" altLang="en-US" sz="2800" spc="-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 panose="02010600040101010101" charset="-122"/>
              </a:rPr>
              <a:t>语法制导翻译技术有何用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华文仿宋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57B4E4B-60D7-A9D5-6161-F162D990C59F}"/>
              </a:ext>
            </a:extLst>
          </p:cNvPr>
          <p:cNvGrpSpPr/>
          <p:nvPr/>
        </p:nvGrpSpPr>
        <p:grpSpPr>
          <a:xfrm>
            <a:off x="4363656" y="2847372"/>
            <a:ext cx="3831220" cy="1270321"/>
            <a:chOff x="4363656" y="2847372"/>
            <a:chExt cx="3831220" cy="1270321"/>
          </a:xfrm>
        </p:grpSpPr>
        <p:sp>
          <p:nvSpPr>
            <p:cNvPr id="5" name="右大括号 4">
              <a:extLst>
                <a:ext uri="{FF2B5EF4-FFF2-40B4-BE49-F238E27FC236}">
                  <a16:creationId xmlns:a16="http://schemas.microsoft.com/office/drawing/2014/main" id="{B036620D-693E-AE4E-CBF1-838E94054240}"/>
                </a:ext>
              </a:extLst>
            </p:cNvPr>
            <p:cNvSpPr/>
            <p:nvPr/>
          </p:nvSpPr>
          <p:spPr>
            <a:xfrm>
              <a:off x="4363656" y="2847372"/>
              <a:ext cx="210294" cy="1270321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A2161F6-85D3-5BEB-32EC-E3DF9A98061B}"/>
                </a:ext>
              </a:extLst>
            </p:cNvPr>
            <p:cNvSpPr txBox="1"/>
            <p:nvPr/>
          </p:nvSpPr>
          <p:spPr>
            <a:xfrm>
              <a:off x="4660007" y="3272077"/>
              <a:ext cx="353486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spc="-5" dirty="0">
                  <a:solidFill>
                    <a:srgbClr val="4A7EBB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华文仿宋" panose="02010600040101010101" charset="-122"/>
                </a:rPr>
                <a:t>语法制导翻译</a:t>
              </a:r>
              <a:endParaRPr lang="en-US" sz="2400" dirty="0">
                <a:solidFill>
                  <a:srgbClr val="4A7E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2D13D47-0D95-BEE5-54AE-7EBF4AFE9840}"/>
                </a:ext>
              </a:extLst>
            </p:cNvPr>
            <p:cNvSpPr txBox="1"/>
            <p:nvPr/>
          </p:nvSpPr>
          <p:spPr>
            <a:xfrm>
              <a:off x="4660007" y="3704065"/>
              <a:ext cx="2844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4A7EBB"/>
                  </a:solidFill>
                </a:rPr>
                <a:t>(Syntax-directed translation)</a:t>
              </a:r>
              <a:endParaRPr lang="en-US" dirty="0">
                <a:solidFill>
                  <a:srgbClr val="4A7EBB"/>
                </a:solidFill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2C17C70F-04B9-9224-848B-86815D654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935" y="4379119"/>
            <a:ext cx="4978324" cy="75414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EFD399E-B341-C118-411E-F6EF6ED03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372" y="1914896"/>
            <a:ext cx="3535428" cy="1127969"/>
          </a:xfrm>
          <a:custGeom>
            <a:avLst/>
            <a:gdLst>
              <a:gd name="connsiteX0" fmla="*/ 0 w 3535428"/>
              <a:gd name="connsiteY0" fmla="*/ 0 h 1127969"/>
              <a:gd name="connsiteX1" fmla="*/ 624592 w 3535428"/>
              <a:gd name="connsiteY1" fmla="*/ 0 h 1127969"/>
              <a:gd name="connsiteX2" fmla="*/ 1284539 w 3535428"/>
              <a:gd name="connsiteY2" fmla="*/ 0 h 1127969"/>
              <a:gd name="connsiteX3" fmla="*/ 1909131 w 3535428"/>
              <a:gd name="connsiteY3" fmla="*/ 0 h 1127969"/>
              <a:gd name="connsiteX4" fmla="*/ 2427661 w 3535428"/>
              <a:gd name="connsiteY4" fmla="*/ 0 h 1127969"/>
              <a:gd name="connsiteX5" fmla="*/ 2910836 w 3535428"/>
              <a:gd name="connsiteY5" fmla="*/ 0 h 1127969"/>
              <a:gd name="connsiteX6" fmla="*/ 3535428 w 3535428"/>
              <a:gd name="connsiteY6" fmla="*/ 0 h 1127969"/>
              <a:gd name="connsiteX7" fmla="*/ 3535428 w 3535428"/>
              <a:gd name="connsiteY7" fmla="*/ 552705 h 1127969"/>
              <a:gd name="connsiteX8" fmla="*/ 3535428 w 3535428"/>
              <a:gd name="connsiteY8" fmla="*/ 1127969 h 1127969"/>
              <a:gd name="connsiteX9" fmla="*/ 3016899 w 3535428"/>
              <a:gd name="connsiteY9" fmla="*/ 1127969 h 1127969"/>
              <a:gd name="connsiteX10" fmla="*/ 2463015 w 3535428"/>
              <a:gd name="connsiteY10" fmla="*/ 1127969 h 1127969"/>
              <a:gd name="connsiteX11" fmla="*/ 1803068 w 3535428"/>
              <a:gd name="connsiteY11" fmla="*/ 1127969 h 1127969"/>
              <a:gd name="connsiteX12" fmla="*/ 1319893 w 3535428"/>
              <a:gd name="connsiteY12" fmla="*/ 1127969 h 1127969"/>
              <a:gd name="connsiteX13" fmla="*/ 659947 w 3535428"/>
              <a:gd name="connsiteY13" fmla="*/ 1127969 h 1127969"/>
              <a:gd name="connsiteX14" fmla="*/ 0 w 3535428"/>
              <a:gd name="connsiteY14" fmla="*/ 1127969 h 1127969"/>
              <a:gd name="connsiteX15" fmla="*/ 0 w 3535428"/>
              <a:gd name="connsiteY15" fmla="*/ 575264 h 1127969"/>
              <a:gd name="connsiteX16" fmla="*/ 0 w 3535428"/>
              <a:gd name="connsiteY16" fmla="*/ 0 h 1127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428" h="1127969" fill="none" extrusionOk="0">
                <a:moveTo>
                  <a:pt x="0" y="0"/>
                </a:moveTo>
                <a:cubicBezTo>
                  <a:pt x="267775" y="21882"/>
                  <a:pt x="359466" y="-24249"/>
                  <a:pt x="624592" y="0"/>
                </a:cubicBezTo>
                <a:cubicBezTo>
                  <a:pt x="889718" y="24249"/>
                  <a:pt x="974391" y="18039"/>
                  <a:pt x="1284539" y="0"/>
                </a:cubicBezTo>
                <a:cubicBezTo>
                  <a:pt x="1594687" y="-18039"/>
                  <a:pt x="1618557" y="29697"/>
                  <a:pt x="1909131" y="0"/>
                </a:cubicBezTo>
                <a:cubicBezTo>
                  <a:pt x="2199705" y="-29697"/>
                  <a:pt x="2223610" y="2103"/>
                  <a:pt x="2427661" y="0"/>
                </a:cubicBezTo>
                <a:cubicBezTo>
                  <a:pt x="2631712" y="-2103"/>
                  <a:pt x="2726452" y="-1087"/>
                  <a:pt x="2910836" y="0"/>
                </a:cubicBezTo>
                <a:cubicBezTo>
                  <a:pt x="3095220" y="1087"/>
                  <a:pt x="3364462" y="-18548"/>
                  <a:pt x="3535428" y="0"/>
                </a:cubicBezTo>
                <a:cubicBezTo>
                  <a:pt x="3522166" y="200516"/>
                  <a:pt x="3510538" y="276708"/>
                  <a:pt x="3535428" y="552705"/>
                </a:cubicBezTo>
                <a:cubicBezTo>
                  <a:pt x="3560318" y="828703"/>
                  <a:pt x="3551184" y="966919"/>
                  <a:pt x="3535428" y="1127969"/>
                </a:cubicBezTo>
                <a:cubicBezTo>
                  <a:pt x="3424031" y="1103811"/>
                  <a:pt x="3158748" y="1129220"/>
                  <a:pt x="3016899" y="1127969"/>
                </a:cubicBezTo>
                <a:cubicBezTo>
                  <a:pt x="2875050" y="1126718"/>
                  <a:pt x="2719839" y="1111180"/>
                  <a:pt x="2463015" y="1127969"/>
                </a:cubicBezTo>
                <a:cubicBezTo>
                  <a:pt x="2206191" y="1144758"/>
                  <a:pt x="2071207" y="1128417"/>
                  <a:pt x="1803068" y="1127969"/>
                </a:cubicBezTo>
                <a:cubicBezTo>
                  <a:pt x="1534929" y="1127521"/>
                  <a:pt x="1474279" y="1139867"/>
                  <a:pt x="1319893" y="1127969"/>
                </a:cubicBezTo>
                <a:cubicBezTo>
                  <a:pt x="1165508" y="1116071"/>
                  <a:pt x="929931" y="1128315"/>
                  <a:pt x="659947" y="1127969"/>
                </a:cubicBezTo>
                <a:cubicBezTo>
                  <a:pt x="389963" y="1127623"/>
                  <a:pt x="192695" y="1156700"/>
                  <a:pt x="0" y="1127969"/>
                </a:cubicBezTo>
                <a:cubicBezTo>
                  <a:pt x="13160" y="897752"/>
                  <a:pt x="12056" y="712118"/>
                  <a:pt x="0" y="575264"/>
                </a:cubicBezTo>
                <a:cubicBezTo>
                  <a:pt x="-12056" y="438411"/>
                  <a:pt x="-22140" y="131928"/>
                  <a:pt x="0" y="0"/>
                </a:cubicBezTo>
                <a:close/>
              </a:path>
              <a:path w="3535428" h="1127969" stroke="0" extrusionOk="0">
                <a:moveTo>
                  <a:pt x="0" y="0"/>
                </a:moveTo>
                <a:cubicBezTo>
                  <a:pt x="200961" y="-29391"/>
                  <a:pt x="313886" y="26425"/>
                  <a:pt x="624592" y="0"/>
                </a:cubicBezTo>
                <a:cubicBezTo>
                  <a:pt x="935298" y="-26425"/>
                  <a:pt x="991198" y="23123"/>
                  <a:pt x="1178476" y="0"/>
                </a:cubicBezTo>
                <a:cubicBezTo>
                  <a:pt x="1365754" y="-23123"/>
                  <a:pt x="1653396" y="-25259"/>
                  <a:pt x="1803068" y="0"/>
                </a:cubicBezTo>
                <a:cubicBezTo>
                  <a:pt x="1952740" y="25259"/>
                  <a:pt x="2084029" y="19501"/>
                  <a:pt x="2321598" y="0"/>
                </a:cubicBezTo>
                <a:cubicBezTo>
                  <a:pt x="2559167" y="-19501"/>
                  <a:pt x="2693296" y="10042"/>
                  <a:pt x="2910836" y="0"/>
                </a:cubicBezTo>
                <a:cubicBezTo>
                  <a:pt x="3128376" y="-10042"/>
                  <a:pt x="3345279" y="-28466"/>
                  <a:pt x="3535428" y="0"/>
                </a:cubicBezTo>
                <a:cubicBezTo>
                  <a:pt x="3518010" y="235324"/>
                  <a:pt x="3539378" y="379806"/>
                  <a:pt x="3535428" y="586544"/>
                </a:cubicBezTo>
                <a:cubicBezTo>
                  <a:pt x="3531478" y="793282"/>
                  <a:pt x="3559905" y="908470"/>
                  <a:pt x="3535428" y="1127969"/>
                </a:cubicBezTo>
                <a:cubicBezTo>
                  <a:pt x="3373668" y="1106570"/>
                  <a:pt x="3249017" y="1155360"/>
                  <a:pt x="2981544" y="1127969"/>
                </a:cubicBezTo>
                <a:cubicBezTo>
                  <a:pt x="2714071" y="1100578"/>
                  <a:pt x="2658598" y="1099547"/>
                  <a:pt x="2356952" y="1127969"/>
                </a:cubicBezTo>
                <a:cubicBezTo>
                  <a:pt x="2055306" y="1156391"/>
                  <a:pt x="1996374" y="1143454"/>
                  <a:pt x="1697005" y="1127969"/>
                </a:cubicBezTo>
                <a:cubicBezTo>
                  <a:pt x="1397636" y="1112484"/>
                  <a:pt x="1375818" y="1145769"/>
                  <a:pt x="1072413" y="1127969"/>
                </a:cubicBezTo>
                <a:cubicBezTo>
                  <a:pt x="769008" y="1110169"/>
                  <a:pt x="731224" y="1140546"/>
                  <a:pt x="553884" y="1127969"/>
                </a:cubicBezTo>
                <a:cubicBezTo>
                  <a:pt x="376544" y="1115392"/>
                  <a:pt x="221427" y="1116207"/>
                  <a:pt x="0" y="1127969"/>
                </a:cubicBezTo>
                <a:cubicBezTo>
                  <a:pt x="9273" y="998768"/>
                  <a:pt x="-6116" y="673886"/>
                  <a:pt x="0" y="552705"/>
                </a:cubicBezTo>
                <a:cubicBezTo>
                  <a:pt x="6116" y="431524"/>
                  <a:pt x="-7640" y="248160"/>
                  <a:pt x="0" y="0"/>
                </a:cubicBezTo>
                <a:close/>
              </a:path>
            </a:pathLst>
          </a:custGeom>
          <a:ln w="31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5128230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305430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210BE44-48D0-D98B-64F8-E45BFB3CDC8E}"/>
              </a:ext>
            </a:extLst>
          </p:cNvPr>
          <p:cNvSpPr/>
          <p:nvPr/>
        </p:nvSpPr>
        <p:spPr>
          <a:xfrm>
            <a:off x="1741714" y="925286"/>
            <a:ext cx="6651172" cy="5834743"/>
          </a:xfrm>
          <a:custGeom>
            <a:avLst/>
            <a:gdLst>
              <a:gd name="connsiteX0" fmla="*/ 0 w 6651172"/>
              <a:gd name="connsiteY0" fmla="*/ 0 h 5834743"/>
              <a:gd name="connsiteX1" fmla="*/ 532094 w 6651172"/>
              <a:gd name="connsiteY1" fmla="*/ 0 h 5834743"/>
              <a:gd name="connsiteX2" fmla="*/ 1330234 w 6651172"/>
              <a:gd name="connsiteY2" fmla="*/ 0 h 5834743"/>
              <a:gd name="connsiteX3" fmla="*/ 1862328 w 6651172"/>
              <a:gd name="connsiteY3" fmla="*/ 0 h 5834743"/>
              <a:gd name="connsiteX4" fmla="*/ 2527445 w 6651172"/>
              <a:gd name="connsiteY4" fmla="*/ 0 h 5834743"/>
              <a:gd name="connsiteX5" fmla="*/ 3259074 w 6651172"/>
              <a:gd name="connsiteY5" fmla="*/ 0 h 5834743"/>
              <a:gd name="connsiteX6" fmla="*/ 3857680 w 6651172"/>
              <a:gd name="connsiteY6" fmla="*/ 0 h 5834743"/>
              <a:gd name="connsiteX7" fmla="*/ 4323262 w 6651172"/>
              <a:gd name="connsiteY7" fmla="*/ 0 h 5834743"/>
              <a:gd name="connsiteX8" fmla="*/ 4988379 w 6651172"/>
              <a:gd name="connsiteY8" fmla="*/ 0 h 5834743"/>
              <a:gd name="connsiteX9" fmla="*/ 5520473 w 6651172"/>
              <a:gd name="connsiteY9" fmla="*/ 0 h 5834743"/>
              <a:gd name="connsiteX10" fmla="*/ 6651172 w 6651172"/>
              <a:gd name="connsiteY10" fmla="*/ 0 h 5834743"/>
              <a:gd name="connsiteX11" fmla="*/ 6651172 w 6651172"/>
              <a:gd name="connsiteY11" fmla="*/ 473262 h 5834743"/>
              <a:gd name="connsiteX12" fmla="*/ 6651172 w 6651172"/>
              <a:gd name="connsiteY12" fmla="*/ 946525 h 5834743"/>
              <a:gd name="connsiteX13" fmla="*/ 6651172 w 6651172"/>
              <a:gd name="connsiteY13" fmla="*/ 1594830 h 5834743"/>
              <a:gd name="connsiteX14" fmla="*/ 6651172 w 6651172"/>
              <a:gd name="connsiteY14" fmla="*/ 2068092 h 5834743"/>
              <a:gd name="connsiteX15" fmla="*/ 6651172 w 6651172"/>
              <a:gd name="connsiteY15" fmla="*/ 2774744 h 5834743"/>
              <a:gd name="connsiteX16" fmla="*/ 6651172 w 6651172"/>
              <a:gd name="connsiteY16" fmla="*/ 3423049 h 5834743"/>
              <a:gd name="connsiteX17" fmla="*/ 6651172 w 6651172"/>
              <a:gd name="connsiteY17" fmla="*/ 4013007 h 5834743"/>
              <a:gd name="connsiteX18" fmla="*/ 6651172 w 6651172"/>
              <a:gd name="connsiteY18" fmla="*/ 4544616 h 5834743"/>
              <a:gd name="connsiteX19" fmla="*/ 6651172 w 6651172"/>
              <a:gd name="connsiteY19" fmla="*/ 5251269 h 5834743"/>
              <a:gd name="connsiteX20" fmla="*/ 6651172 w 6651172"/>
              <a:gd name="connsiteY20" fmla="*/ 5834743 h 5834743"/>
              <a:gd name="connsiteX21" fmla="*/ 5919543 w 6651172"/>
              <a:gd name="connsiteY21" fmla="*/ 5834743 h 5834743"/>
              <a:gd name="connsiteX22" fmla="*/ 5254426 w 6651172"/>
              <a:gd name="connsiteY22" fmla="*/ 5834743 h 5834743"/>
              <a:gd name="connsiteX23" fmla="*/ 4788844 w 6651172"/>
              <a:gd name="connsiteY23" fmla="*/ 5834743 h 5834743"/>
              <a:gd name="connsiteX24" fmla="*/ 4123727 w 6651172"/>
              <a:gd name="connsiteY24" fmla="*/ 5834743 h 5834743"/>
              <a:gd name="connsiteX25" fmla="*/ 3392098 w 6651172"/>
              <a:gd name="connsiteY25" fmla="*/ 5834743 h 5834743"/>
              <a:gd name="connsiteX26" fmla="*/ 2926516 w 6651172"/>
              <a:gd name="connsiteY26" fmla="*/ 5834743 h 5834743"/>
              <a:gd name="connsiteX27" fmla="*/ 2194887 w 6651172"/>
              <a:gd name="connsiteY27" fmla="*/ 5834743 h 5834743"/>
              <a:gd name="connsiteX28" fmla="*/ 1529770 w 6651172"/>
              <a:gd name="connsiteY28" fmla="*/ 5834743 h 5834743"/>
              <a:gd name="connsiteX29" fmla="*/ 997676 w 6651172"/>
              <a:gd name="connsiteY29" fmla="*/ 5834743 h 5834743"/>
              <a:gd name="connsiteX30" fmla="*/ 0 w 6651172"/>
              <a:gd name="connsiteY30" fmla="*/ 5834743 h 5834743"/>
              <a:gd name="connsiteX31" fmla="*/ 0 w 6651172"/>
              <a:gd name="connsiteY31" fmla="*/ 5361481 h 5834743"/>
              <a:gd name="connsiteX32" fmla="*/ 0 w 6651172"/>
              <a:gd name="connsiteY32" fmla="*/ 4654828 h 5834743"/>
              <a:gd name="connsiteX33" fmla="*/ 0 w 6651172"/>
              <a:gd name="connsiteY33" fmla="*/ 4006524 h 5834743"/>
              <a:gd name="connsiteX34" fmla="*/ 0 w 6651172"/>
              <a:gd name="connsiteY34" fmla="*/ 3533261 h 5834743"/>
              <a:gd name="connsiteX35" fmla="*/ 0 w 6651172"/>
              <a:gd name="connsiteY35" fmla="*/ 2943304 h 5834743"/>
              <a:gd name="connsiteX36" fmla="*/ 0 w 6651172"/>
              <a:gd name="connsiteY36" fmla="*/ 2294999 h 5834743"/>
              <a:gd name="connsiteX37" fmla="*/ 0 w 6651172"/>
              <a:gd name="connsiteY37" fmla="*/ 1763389 h 5834743"/>
              <a:gd name="connsiteX38" fmla="*/ 0 w 6651172"/>
              <a:gd name="connsiteY38" fmla="*/ 1115084 h 5834743"/>
              <a:gd name="connsiteX39" fmla="*/ 0 w 6651172"/>
              <a:gd name="connsiteY39" fmla="*/ 0 h 583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651172" h="5834743" fill="none" extrusionOk="0">
                <a:moveTo>
                  <a:pt x="0" y="0"/>
                </a:moveTo>
                <a:cubicBezTo>
                  <a:pt x="120506" y="8467"/>
                  <a:pt x="385088" y="-7697"/>
                  <a:pt x="532094" y="0"/>
                </a:cubicBezTo>
                <a:cubicBezTo>
                  <a:pt x="679100" y="7697"/>
                  <a:pt x="1118932" y="19577"/>
                  <a:pt x="1330234" y="0"/>
                </a:cubicBezTo>
                <a:cubicBezTo>
                  <a:pt x="1541536" y="-19577"/>
                  <a:pt x="1621209" y="4824"/>
                  <a:pt x="1862328" y="0"/>
                </a:cubicBezTo>
                <a:cubicBezTo>
                  <a:pt x="2103447" y="-4824"/>
                  <a:pt x="2252521" y="12999"/>
                  <a:pt x="2527445" y="0"/>
                </a:cubicBezTo>
                <a:cubicBezTo>
                  <a:pt x="2802369" y="-12999"/>
                  <a:pt x="3009222" y="-11538"/>
                  <a:pt x="3259074" y="0"/>
                </a:cubicBezTo>
                <a:cubicBezTo>
                  <a:pt x="3508926" y="11538"/>
                  <a:pt x="3701483" y="-20155"/>
                  <a:pt x="3857680" y="0"/>
                </a:cubicBezTo>
                <a:cubicBezTo>
                  <a:pt x="4013877" y="20155"/>
                  <a:pt x="4136576" y="2763"/>
                  <a:pt x="4323262" y="0"/>
                </a:cubicBezTo>
                <a:cubicBezTo>
                  <a:pt x="4509948" y="-2763"/>
                  <a:pt x="4772476" y="14108"/>
                  <a:pt x="4988379" y="0"/>
                </a:cubicBezTo>
                <a:cubicBezTo>
                  <a:pt x="5204282" y="-14108"/>
                  <a:pt x="5280880" y="4394"/>
                  <a:pt x="5520473" y="0"/>
                </a:cubicBezTo>
                <a:cubicBezTo>
                  <a:pt x="5760066" y="-4394"/>
                  <a:pt x="6137653" y="-3246"/>
                  <a:pt x="6651172" y="0"/>
                </a:cubicBezTo>
                <a:cubicBezTo>
                  <a:pt x="6655374" y="200415"/>
                  <a:pt x="6630101" y="263487"/>
                  <a:pt x="6651172" y="473262"/>
                </a:cubicBezTo>
                <a:cubicBezTo>
                  <a:pt x="6672243" y="683037"/>
                  <a:pt x="6673393" y="784709"/>
                  <a:pt x="6651172" y="946525"/>
                </a:cubicBezTo>
                <a:cubicBezTo>
                  <a:pt x="6628951" y="1108341"/>
                  <a:pt x="6645154" y="1305603"/>
                  <a:pt x="6651172" y="1594830"/>
                </a:cubicBezTo>
                <a:cubicBezTo>
                  <a:pt x="6657190" y="1884058"/>
                  <a:pt x="6628856" y="1963741"/>
                  <a:pt x="6651172" y="2068092"/>
                </a:cubicBezTo>
                <a:cubicBezTo>
                  <a:pt x="6673488" y="2172443"/>
                  <a:pt x="6639408" y="2576382"/>
                  <a:pt x="6651172" y="2774744"/>
                </a:cubicBezTo>
                <a:cubicBezTo>
                  <a:pt x="6662936" y="2973106"/>
                  <a:pt x="6647570" y="3213509"/>
                  <a:pt x="6651172" y="3423049"/>
                </a:cubicBezTo>
                <a:cubicBezTo>
                  <a:pt x="6654774" y="3632589"/>
                  <a:pt x="6664034" y="3787866"/>
                  <a:pt x="6651172" y="4013007"/>
                </a:cubicBezTo>
                <a:cubicBezTo>
                  <a:pt x="6638310" y="4238148"/>
                  <a:pt x="6661342" y="4299221"/>
                  <a:pt x="6651172" y="4544616"/>
                </a:cubicBezTo>
                <a:cubicBezTo>
                  <a:pt x="6641002" y="4790011"/>
                  <a:pt x="6653392" y="5106845"/>
                  <a:pt x="6651172" y="5251269"/>
                </a:cubicBezTo>
                <a:cubicBezTo>
                  <a:pt x="6648952" y="5395693"/>
                  <a:pt x="6664723" y="5612064"/>
                  <a:pt x="6651172" y="5834743"/>
                </a:cubicBezTo>
                <a:cubicBezTo>
                  <a:pt x="6448438" y="5834390"/>
                  <a:pt x="6235375" y="5855333"/>
                  <a:pt x="5919543" y="5834743"/>
                </a:cubicBezTo>
                <a:cubicBezTo>
                  <a:pt x="5603711" y="5814153"/>
                  <a:pt x="5450739" y="5809505"/>
                  <a:pt x="5254426" y="5834743"/>
                </a:cubicBezTo>
                <a:cubicBezTo>
                  <a:pt x="5058113" y="5859981"/>
                  <a:pt x="4948543" y="5843033"/>
                  <a:pt x="4788844" y="5834743"/>
                </a:cubicBezTo>
                <a:cubicBezTo>
                  <a:pt x="4629145" y="5826453"/>
                  <a:pt x="4269816" y="5856347"/>
                  <a:pt x="4123727" y="5834743"/>
                </a:cubicBezTo>
                <a:cubicBezTo>
                  <a:pt x="3977638" y="5813139"/>
                  <a:pt x="3606416" y="5840921"/>
                  <a:pt x="3392098" y="5834743"/>
                </a:cubicBezTo>
                <a:cubicBezTo>
                  <a:pt x="3177780" y="5828565"/>
                  <a:pt x="3150734" y="5835446"/>
                  <a:pt x="2926516" y="5834743"/>
                </a:cubicBezTo>
                <a:cubicBezTo>
                  <a:pt x="2702298" y="5834040"/>
                  <a:pt x="2512453" y="5820238"/>
                  <a:pt x="2194887" y="5834743"/>
                </a:cubicBezTo>
                <a:cubicBezTo>
                  <a:pt x="1877321" y="5849248"/>
                  <a:pt x="1735322" y="5846595"/>
                  <a:pt x="1529770" y="5834743"/>
                </a:cubicBezTo>
                <a:cubicBezTo>
                  <a:pt x="1324218" y="5822891"/>
                  <a:pt x="1125642" y="5835879"/>
                  <a:pt x="997676" y="5834743"/>
                </a:cubicBezTo>
                <a:cubicBezTo>
                  <a:pt x="869710" y="5833607"/>
                  <a:pt x="359667" y="5851074"/>
                  <a:pt x="0" y="5834743"/>
                </a:cubicBezTo>
                <a:cubicBezTo>
                  <a:pt x="-8582" y="5715240"/>
                  <a:pt x="20671" y="5464923"/>
                  <a:pt x="0" y="5361481"/>
                </a:cubicBezTo>
                <a:cubicBezTo>
                  <a:pt x="-20671" y="5258039"/>
                  <a:pt x="27772" y="4873237"/>
                  <a:pt x="0" y="4654828"/>
                </a:cubicBezTo>
                <a:cubicBezTo>
                  <a:pt x="-27772" y="4436419"/>
                  <a:pt x="21325" y="4263256"/>
                  <a:pt x="0" y="4006524"/>
                </a:cubicBezTo>
                <a:cubicBezTo>
                  <a:pt x="-21325" y="3749792"/>
                  <a:pt x="-3119" y="3674934"/>
                  <a:pt x="0" y="3533261"/>
                </a:cubicBezTo>
                <a:cubicBezTo>
                  <a:pt x="3119" y="3391588"/>
                  <a:pt x="5927" y="3164925"/>
                  <a:pt x="0" y="2943304"/>
                </a:cubicBezTo>
                <a:cubicBezTo>
                  <a:pt x="-5927" y="2721683"/>
                  <a:pt x="16855" y="2597043"/>
                  <a:pt x="0" y="2294999"/>
                </a:cubicBezTo>
                <a:cubicBezTo>
                  <a:pt x="-16855" y="1992955"/>
                  <a:pt x="-14011" y="2000411"/>
                  <a:pt x="0" y="1763389"/>
                </a:cubicBezTo>
                <a:cubicBezTo>
                  <a:pt x="14011" y="1526367"/>
                  <a:pt x="-1903" y="1396090"/>
                  <a:pt x="0" y="1115084"/>
                </a:cubicBezTo>
                <a:cubicBezTo>
                  <a:pt x="1903" y="834078"/>
                  <a:pt x="44551" y="337548"/>
                  <a:pt x="0" y="0"/>
                </a:cubicBezTo>
                <a:close/>
              </a:path>
              <a:path w="6651172" h="5834743" stroke="0" extrusionOk="0">
                <a:moveTo>
                  <a:pt x="0" y="0"/>
                </a:moveTo>
                <a:cubicBezTo>
                  <a:pt x="142820" y="15198"/>
                  <a:pt x="456749" y="26640"/>
                  <a:pt x="665117" y="0"/>
                </a:cubicBezTo>
                <a:cubicBezTo>
                  <a:pt x="873485" y="-26640"/>
                  <a:pt x="1000100" y="2924"/>
                  <a:pt x="1197211" y="0"/>
                </a:cubicBezTo>
                <a:cubicBezTo>
                  <a:pt x="1394322" y="-2924"/>
                  <a:pt x="1613947" y="-1107"/>
                  <a:pt x="1862328" y="0"/>
                </a:cubicBezTo>
                <a:cubicBezTo>
                  <a:pt x="2110709" y="1107"/>
                  <a:pt x="2474457" y="-19008"/>
                  <a:pt x="2660469" y="0"/>
                </a:cubicBezTo>
                <a:cubicBezTo>
                  <a:pt x="2846481" y="19008"/>
                  <a:pt x="2983295" y="15388"/>
                  <a:pt x="3259074" y="0"/>
                </a:cubicBezTo>
                <a:cubicBezTo>
                  <a:pt x="3534854" y="-15388"/>
                  <a:pt x="3671952" y="5689"/>
                  <a:pt x="3791168" y="0"/>
                </a:cubicBezTo>
                <a:cubicBezTo>
                  <a:pt x="3910384" y="-5689"/>
                  <a:pt x="4134886" y="285"/>
                  <a:pt x="4256750" y="0"/>
                </a:cubicBezTo>
                <a:cubicBezTo>
                  <a:pt x="4378614" y="-285"/>
                  <a:pt x="4658928" y="-1306"/>
                  <a:pt x="4855356" y="0"/>
                </a:cubicBezTo>
                <a:cubicBezTo>
                  <a:pt x="5051784" y="1306"/>
                  <a:pt x="5089070" y="20246"/>
                  <a:pt x="5320938" y="0"/>
                </a:cubicBezTo>
                <a:cubicBezTo>
                  <a:pt x="5552806" y="-20246"/>
                  <a:pt x="5797993" y="10520"/>
                  <a:pt x="5986055" y="0"/>
                </a:cubicBezTo>
                <a:cubicBezTo>
                  <a:pt x="6174117" y="-10520"/>
                  <a:pt x="6319695" y="21944"/>
                  <a:pt x="6651172" y="0"/>
                </a:cubicBezTo>
                <a:cubicBezTo>
                  <a:pt x="6633306" y="321041"/>
                  <a:pt x="6685988" y="480421"/>
                  <a:pt x="6651172" y="706652"/>
                </a:cubicBezTo>
                <a:cubicBezTo>
                  <a:pt x="6616356" y="932883"/>
                  <a:pt x="6662028" y="1079617"/>
                  <a:pt x="6651172" y="1296610"/>
                </a:cubicBezTo>
                <a:cubicBezTo>
                  <a:pt x="6640316" y="1513603"/>
                  <a:pt x="6676018" y="1799798"/>
                  <a:pt x="6651172" y="1944914"/>
                </a:cubicBezTo>
                <a:cubicBezTo>
                  <a:pt x="6626326" y="2090030"/>
                  <a:pt x="6645935" y="2304633"/>
                  <a:pt x="6651172" y="2593219"/>
                </a:cubicBezTo>
                <a:cubicBezTo>
                  <a:pt x="6656409" y="2881805"/>
                  <a:pt x="6657931" y="3151231"/>
                  <a:pt x="6651172" y="3358219"/>
                </a:cubicBezTo>
                <a:cubicBezTo>
                  <a:pt x="6644413" y="3565207"/>
                  <a:pt x="6678921" y="3949085"/>
                  <a:pt x="6651172" y="4123218"/>
                </a:cubicBezTo>
                <a:cubicBezTo>
                  <a:pt x="6623423" y="4297351"/>
                  <a:pt x="6666357" y="4582480"/>
                  <a:pt x="6651172" y="4771523"/>
                </a:cubicBezTo>
                <a:cubicBezTo>
                  <a:pt x="6635987" y="4960566"/>
                  <a:pt x="6607744" y="5368590"/>
                  <a:pt x="6651172" y="5834743"/>
                </a:cubicBezTo>
                <a:cubicBezTo>
                  <a:pt x="6447813" y="5861939"/>
                  <a:pt x="6337124" y="5816063"/>
                  <a:pt x="6052567" y="5834743"/>
                </a:cubicBezTo>
                <a:cubicBezTo>
                  <a:pt x="5768010" y="5853423"/>
                  <a:pt x="5696457" y="5842587"/>
                  <a:pt x="5520473" y="5834743"/>
                </a:cubicBezTo>
                <a:cubicBezTo>
                  <a:pt x="5344489" y="5826899"/>
                  <a:pt x="5197090" y="5839977"/>
                  <a:pt x="4988379" y="5834743"/>
                </a:cubicBezTo>
                <a:cubicBezTo>
                  <a:pt x="4779668" y="5829509"/>
                  <a:pt x="4482492" y="5836668"/>
                  <a:pt x="4190238" y="5834743"/>
                </a:cubicBezTo>
                <a:cubicBezTo>
                  <a:pt x="3897984" y="5832818"/>
                  <a:pt x="3864244" y="5836952"/>
                  <a:pt x="3724656" y="5834743"/>
                </a:cubicBezTo>
                <a:cubicBezTo>
                  <a:pt x="3585068" y="5832534"/>
                  <a:pt x="3411738" y="5814010"/>
                  <a:pt x="3192563" y="5834743"/>
                </a:cubicBezTo>
                <a:cubicBezTo>
                  <a:pt x="2973388" y="5855476"/>
                  <a:pt x="2838296" y="5848650"/>
                  <a:pt x="2660469" y="5834743"/>
                </a:cubicBezTo>
                <a:cubicBezTo>
                  <a:pt x="2482642" y="5820836"/>
                  <a:pt x="2221260" y="5861944"/>
                  <a:pt x="1995352" y="5834743"/>
                </a:cubicBezTo>
                <a:cubicBezTo>
                  <a:pt x="1769444" y="5807542"/>
                  <a:pt x="1476373" y="5803210"/>
                  <a:pt x="1330234" y="5834743"/>
                </a:cubicBezTo>
                <a:cubicBezTo>
                  <a:pt x="1184095" y="5866276"/>
                  <a:pt x="996283" y="5866884"/>
                  <a:pt x="665117" y="5834743"/>
                </a:cubicBezTo>
                <a:cubicBezTo>
                  <a:pt x="333951" y="5802602"/>
                  <a:pt x="183075" y="5805788"/>
                  <a:pt x="0" y="5834743"/>
                </a:cubicBezTo>
                <a:cubicBezTo>
                  <a:pt x="18122" y="5503544"/>
                  <a:pt x="-17524" y="5340689"/>
                  <a:pt x="0" y="5128091"/>
                </a:cubicBezTo>
                <a:cubicBezTo>
                  <a:pt x="17524" y="4915493"/>
                  <a:pt x="-11195" y="4714623"/>
                  <a:pt x="0" y="4538133"/>
                </a:cubicBezTo>
                <a:cubicBezTo>
                  <a:pt x="11195" y="4361643"/>
                  <a:pt x="8838" y="4093825"/>
                  <a:pt x="0" y="3889829"/>
                </a:cubicBezTo>
                <a:cubicBezTo>
                  <a:pt x="-8838" y="3685833"/>
                  <a:pt x="-24437" y="3580568"/>
                  <a:pt x="0" y="3358219"/>
                </a:cubicBezTo>
                <a:cubicBezTo>
                  <a:pt x="24437" y="3135870"/>
                  <a:pt x="33805" y="2843442"/>
                  <a:pt x="0" y="2651567"/>
                </a:cubicBezTo>
                <a:cubicBezTo>
                  <a:pt x="-33805" y="2459692"/>
                  <a:pt x="-12050" y="2231985"/>
                  <a:pt x="0" y="1886567"/>
                </a:cubicBezTo>
                <a:cubicBezTo>
                  <a:pt x="12050" y="1541149"/>
                  <a:pt x="4370" y="1327088"/>
                  <a:pt x="0" y="1179915"/>
                </a:cubicBezTo>
                <a:cubicBezTo>
                  <a:pt x="-4370" y="1032742"/>
                  <a:pt x="3222" y="49650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5815184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856427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抽象语法树</a:t>
            </a:r>
            <a:r>
              <a:rPr lang="en-US" altLang="zh-CN" kern="0" spc="-5" dirty="0">
                <a:solidFill>
                  <a:schemeClr val="bg1"/>
                </a:solidFill>
              </a:rPr>
              <a:t>(Abstract Syntax Tree)</a:t>
            </a:r>
            <a:endParaRPr lang="zh-CN" altLang="en-US" kern="0" spc="-5" dirty="0">
              <a:solidFill>
                <a:schemeClr val="bg1"/>
              </a:solidFill>
            </a:endParaRP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678195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39</a:t>
            </a:fld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370775-DEBC-FC36-E933-7C1389E52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905" y="1021478"/>
            <a:ext cx="6382359" cy="5683793"/>
          </a:xfrm>
          <a:custGeom>
            <a:avLst/>
            <a:gdLst>
              <a:gd name="connsiteX0" fmla="*/ 0 w 6382359"/>
              <a:gd name="connsiteY0" fmla="*/ 0 h 5683793"/>
              <a:gd name="connsiteX1" fmla="*/ 638236 w 6382359"/>
              <a:gd name="connsiteY1" fmla="*/ 0 h 5683793"/>
              <a:gd name="connsiteX2" fmla="*/ 1212648 w 6382359"/>
              <a:gd name="connsiteY2" fmla="*/ 0 h 5683793"/>
              <a:gd name="connsiteX3" fmla="*/ 1978531 w 6382359"/>
              <a:gd name="connsiteY3" fmla="*/ 0 h 5683793"/>
              <a:gd name="connsiteX4" fmla="*/ 2744414 w 6382359"/>
              <a:gd name="connsiteY4" fmla="*/ 0 h 5683793"/>
              <a:gd name="connsiteX5" fmla="*/ 3382650 w 6382359"/>
              <a:gd name="connsiteY5" fmla="*/ 0 h 5683793"/>
              <a:gd name="connsiteX6" fmla="*/ 4084710 w 6382359"/>
              <a:gd name="connsiteY6" fmla="*/ 0 h 5683793"/>
              <a:gd name="connsiteX7" fmla="*/ 4595298 w 6382359"/>
              <a:gd name="connsiteY7" fmla="*/ 0 h 5683793"/>
              <a:gd name="connsiteX8" fmla="*/ 5297358 w 6382359"/>
              <a:gd name="connsiteY8" fmla="*/ 0 h 5683793"/>
              <a:gd name="connsiteX9" fmla="*/ 5807947 w 6382359"/>
              <a:gd name="connsiteY9" fmla="*/ 0 h 5683793"/>
              <a:gd name="connsiteX10" fmla="*/ 6382359 w 6382359"/>
              <a:gd name="connsiteY10" fmla="*/ 0 h 5683793"/>
              <a:gd name="connsiteX11" fmla="*/ 6382359 w 6382359"/>
              <a:gd name="connsiteY11" fmla="*/ 574695 h 5683793"/>
              <a:gd name="connsiteX12" fmla="*/ 6382359 w 6382359"/>
              <a:gd name="connsiteY12" fmla="*/ 1035713 h 5683793"/>
              <a:gd name="connsiteX13" fmla="*/ 6382359 w 6382359"/>
              <a:gd name="connsiteY13" fmla="*/ 1667246 h 5683793"/>
              <a:gd name="connsiteX14" fmla="*/ 6382359 w 6382359"/>
              <a:gd name="connsiteY14" fmla="*/ 2355616 h 5683793"/>
              <a:gd name="connsiteX15" fmla="*/ 6382359 w 6382359"/>
              <a:gd name="connsiteY15" fmla="*/ 2816635 h 5683793"/>
              <a:gd name="connsiteX16" fmla="*/ 6382359 w 6382359"/>
              <a:gd name="connsiteY16" fmla="*/ 3334492 h 5683793"/>
              <a:gd name="connsiteX17" fmla="*/ 6382359 w 6382359"/>
              <a:gd name="connsiteY17" fmla="*/ 3852349 h 5683793"/>
              <a:gd name="connsiteX18" fmla="*/ 6382359 w 6382359"/>
              <a:gd name="connsiteY18" fmla="*/ 4540719 h 5683793"/>
              <a:gd name="connsiteX19" fmla="*/ 6382359 w 6382359"/>
              <a:gd name="connsiteY19" fmla="*/ 5683793 h 5683793"/>
              <a:gd name="connsiteX20" fmla="*/ 5935594 w 6382359"/>
              <a:gd name="connsiteY20" fmla="*/ 5683793 h 5683793"/>
              <a:gd name="connsiteX21" fmla="*/ 5361182 w 6382359"/>
              <a:gd name="connsiteY21" fmla="*/ 5683793 h 5683793"/>
              <a:gd name="connsiteX22" fmla="*/ 4850593 w 6382359"/>
              <a:gd name="connsiteY22" fmla="*/ 5683793 h 5683793"/>
              <a:gd name="connsiteX23" fmla="*/ 4340004 w 6382359"/>
              <a:gd name="connsiteY23" fmla="*/ 5683793 h 5683793"/>
              <a:gd name="connsiteX24" fmla="*/ 3765592 w 6382359"/>
              <a:gd name="connsiteY24" fmla="*/ 5683793 h 5683793"/>
              <a:gd name="connsiteX25" fmla="*/ 3063532 w 6382359"/>
              <a:gd name="connsiteY25" fmla="*/ 5683793 h 5683793"/>
              <a:gd name="connsiteX26" fmla="*/ 2489120 w 6382359"/>
              <a:gd name="connsiteY26" fmla="*/ 5683793 h 5683793"/>
              <a:gd name="connsiteX27" fmla="*/ 1914708 w 6382359"/>
              <a:gd name="connsiteY27" fmla="*/ 5683793 h 5683793"/>
              <a:gd name="connsiteX28" fmla="*/ 1148825 w 6382359"/>
              <a:gd name="connsiteY28" fmla="*/ 5683793 h 5683793"/>
              <a:gd name="connsiteX29" fmla="*/ 0 w 6382359"/>
              <a:gd name="connsiteY29" fmla="*/ 5683793 h 5683793"/>
              <a:gd name="connsiteX30" fmla="*/ 0 w 6382359"/>
              <a:gd name="connsiteY30" fmla="*/ 5165936 h 5683793"/>
              <a:gd name="connsiteX31" fmla="*/ 0 w 6382359"/>
              <a:gd name="connsiteY31" fmla="*/ 4704918 h 5683793"/>
              <a:gd name="connsiteX32" fmla="*/ 0 w 6382359"/>
              <a:gd name="connsiteY32" fmla="*/ 4243899 h 5683793"/>
              <a:gd name="connsiteX33" fmla="*/ 0 w 6382359"/>
              <a:gd name="connsiteY33" fmla="*/ 3782880 h 5683793"/>
              <a:gd name="connsiteX34" fmla="*/ 0 w 6382359"/>
              <a:gd name="connsiteY34" fmla="*/ 3265023 h 5683793"/>
              <a:gd name="connsiteX35" fmla="*/ 0 w 6382359"/>
              <a:gd name="connsiteY35" fmla="*/ 2576653 h 5683793"/>
              <a:gd name="connsiteX36" fmla="*/ 0 w 6382359"/>
              <a:gd name="connsiteY36" fmla="*/ 1945120 h 5683793"/>
              <a:gd name="connsiteX37" fmla="*/ 0 w 6382359"/>
              <a:gd name="connsiteY37" fmla="*/ 1370426 h 5683793"/>
              <a:gd name="connsiteX38" fmla="*/ 0 w 6382359"/>
              <a:gd name="connsiteY38" fmla="*/ 795731 h 5683793"/>
              <a:gd name="connsiteX39" fmla="*/ 0 w 6382359"/>
              <a:gd name="connsiteY39" fmla="*/ 0 h 568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382359" h="5683793" fill="none" extrusionOk="0">
                <a:moveTo>
                  <a:pt x="0" y="0"/>
                </a:moveTo>
                <a:cubicBezTo>
                  <a:pt x="231296" y="21873"/>
                  <a:pt x="388114" y="-28138"/>
                  <a:pt x="638236" y="0"/>
                </a:cubicBezTo>
                <a:cubicBezTo>
                  <a:pt x="888358" y="28138"/>
                  <a:pt x="992637" y="-9051"/>
                  <a:pt x="1212648" y="0"/>
                </a:cubicBezTo>
                <a:cubicBezTo>
                  <a:pt x="1432659" y="9051"/>
                  <a:pt x="1678749" y="-19696"/>
                  <a:pt x="1978531" y="0"/>
                </a:cubicBezTo>
                <a:cubicBezTo>
                  <a:pt x="2278313" y="19696"/>
                  <a:pt x="2432707" y="-37074"/>
                  <a:pt x="2744414" y="0"/>
                </a:cubicBezTo>
                <a:cubicBezTo>
                  <a:pt x="3056121" y="37074"/>
                  <a:pt x="3246475" y="-6640"/>
                  <a:pt x="3382650" y="0"/>
                </a:cubicBezTo>
                <a:cubicBezTo>
                  <a:pt x="3518825" y="6640"/>
                  <a:pt x="3815931" y="18722"/>
                  <a:pt x="4084710" y="0"/>
                </a:cubicBezTo>
                <a:cubicBezTo>
                  <a:pt x="4353489" y="-18722"/>
                  <a:pt x="4425199" y="-8886"/>
                  <a:pt x="4595298" y="0"/>
                </a:cubicBezTo>
                <a:cubicBezTo>
                  <a:pt x="4765397" y="8886"/>
                  <a:pt x="5147134" y="11941"/>
                  <a:pt x="5297358" y="0"/>
                </a:cubicBezTo>
                <a:cubicBezTo>
                  <a:pt x="5447582" y="-11941"/>
                  <a:pt x="5672117" y="-11226"/>
                  <a:pt x="5807947" y="0"/>
                </a:cubicBezTo>
                <a:cubicBezTo>
                  <a:pt x="5943777" y="11226"/>
                  <a:pt x="6254815" y="-21802"/>
                  <a:pt x="6382359" y="0"/>
                </a:cubicBezTo>
                <a:cubicBezTo>
                  <a:pt x="6370555" y="187902"/>
                  <a:pt x="6366769" y="364439"/>
                  <a:pt x="6382359" y="574695"/>
                </a:cubicBezTo>
                <a:cubicBezTo>
                  <a:pt x="6397949" y="784951"/>
                  <a:pt x="6400416" y="837423"/>
                  <a:pt x="6382359" y="1035713"/>
                </a:cubicBezTo>
                <a:cubicBezTo>
                  <a:pt x="6364302" y="1234003"/>
                  <a:pt x="6377348" y="1473073"/>
                  <a:pt x="6382359" y="1667246"/>
                </a:cubicBezTo>
                <a:cubicBezTo>
                  <a:pt x="6387370" y="1861419"/>
                  <a:pt x="6370725" y="2101335"/>
                  <a:pt x="6382359" y="2355616"/>
                </a:cubicBezTo>
                <a:cubicBezTo>
                  <a:pt x="6393994" y="2609897"/>
                  <a:pt x="6391508" y="2670501"/>
                  <a:pt x="6382359" y="2816635"/>
                </a:cubicBezTo>
                <a:cubicBezTo>
                  <a:pt x="6373210" y="2962769"/>
                  <a:pt x="6362396" y="3089925"/>
                  <a:pt x="6382359" y="3334492"/>
                </a:cubicBezTo>
                <a:cubicBezTo>
                  <a:pt x="6402322" y="3579059"/>
                  <a:pt x="6400121" y="3642439"/>
                  <a:pt x="6382359" y="3852349"/>
                </a:cubicBezTo>
                <a:cubicBezTo>
                  <a:pt x="6364597" y="4062259"/>
                  <a:pt x="6352566" y="4275592"/>
                  <a:pt x="6382359" y="4540719"/>
                </a:cubicBezTo>
                <a:cubicBezTo>
                  <a:pt x="6412153" y="4805846"/>
                  <a:pt x="6340359" y="5288922"/>
                  <a:pt x="6382359" y="5683793"/>
                </a:cubicBezTo>
                <a:cubicBezTo>
                  <a:pt x="6253242" y="5687449"/>
                  <a:pt x="6036274" y="5673771"/>
                  <a:pt x="5935594" y="5683793"/>
                </a:cubicBezTo>
                <a:cubicBezTo>
                  <a:pt x="5834914" y="5693815"/>
                  <a:pt x="5503757" y="5708918"/>
                  <a:pt x="5361182" y="5683793"/>
                </a:cubicBezTo>
                <a:cubicBezTo>
                  <a:pt x="5218607" y="5658668"/>
                  <a:pt x="5092470" y="5684327"/>
                  <a:pt x="4850593" y="5683793"/>
                </a:cubicBezTo>
                <a:cubicBezTo>
                  <a:pt x="4608716" y="5683259"/>
                  <a:pt x="4528249" y="5673154"/>
                  <a:pt x="4340004" y="5683793"/>
                </a:cubicBezTo>
                <a:cubicBezTo>
                  <a:pt x="4151759" y="5694432"/>
                  <a:pt x="3939709" y="5671007"/>
                  <a:pt x="3765592" y="5683793"/>
                </a:cubicBezTo>
                <a:cubicBezTo>
                  <a:pt x="3591475" y="5696579"/>
                  <a:pt x="3273242" y="5660071"/>
                  <a:pt x="3063532" y="5683793"/>
                </a:cubicBezTo>
                <a:cubicBezTo>
                  <a:pt x="2853822" y="5707515"/>
                  <a:pt x="2705069" y="5691071"/>
                  <a:pt x="2489120" y="5683793"/>
                </a:cubicBezTo>
                <a:cubicBezTo>
                  <a:pt x="2273171" y="5676515"/>
                  <a:pt x="2176788" y="5670148"/>
                  <a:pt x="1914708" y="5683793"/>
                </a:cubicBezTo>
                <a:cubicBezTo>
                  <a:pt x="1652628" y="5697438"/>
                  <a:pt x="1326930" y="5714448"/>
                  <a:pt x="1148825" y="5683793"/>
                </a:cubicBezTo>
                <a:cubicBezTo>
                  <a:pt x="970720" y="5653138"/>
                  <a:pt x="383800" y="5634296"/>
                  <a:pt x="0" y="5683793"/>
                </a:cubicBezTo>
                <a:cubicBezTo>
                  <a:pt x="20054" y="5479033"/>
                  <a:pt x="-3664" y="5358872"/>
                  <a:pt x="0" y="5165936"/>
                </a:cubicBezTo>
                <a:cubicBezTo>
                  <a:pt x="3664" y="4973000"/>
                  <a:pt x="-20811" y="4802310"/>
                  <a:pt x="0" y="4704918"/>
                </a:cubicBezTo>
                <a:cubicBezTo>
                  <a:pt x="20811" y="4607526"/>
                  <a:pt x="-10403" y="4405294"/>
                  <a:pt x="0" y="4243899"/>
                </a:cubicBezTo>
                <a:cubicBezTo>
                  <a:pt x="10403" y="4082504"/>
                  <a:pt x="-21826" y="3999705"/>
                  <a:pt x="0" y="3782880"/>
                </a:cubicBezTo>
                <a:cubicBezTo>
                  <a:pt x="21826" y="3566055"/>
                  <a:pt x="-4034" y="3494710"/>
                  <a:pt x="0" y="3265023"/>
                </a:cubicBezTo>
                <a:cubicBezTo>
                  <a:pt x="4034" y="3035336"/>
                  <a:pt x="-8337" y="2814410"/>
                  <a:pt x="0" y="2576653"/>
                </a:cubicBezTo>
                <a:cubicBezTo>
                  <a:pt x="8337" y="2338896"/>
                  <a:pt x="2991" y="2123390"/>
                  <a:pt x="0" y="1945120"/>
                </a:cubicBezTo>
                <a:cubicBezTo>
                  <a:pt x="-2991" y="1766850"/>
                  <a:pt x="-17811" y="1579659"/>
                  <a:pt x="0" y="1370426"/>
                </a:cubicBezTo>
                <a:cubicBezTo>
                  <a:pt x="17811" y="1161193"/>
                  <a:pt x="-10988" y="1056386"/>
                  <a:pt x="0" y="795731"/>
                </a:cubicBezTo>
                <a:cubicBezTo>
                  <a:pt x="10988" y="535077"/>
                  <a:pt x="25785" y="210544"/>
                  <a:pt x="0" y="0"/>
                </a:cubicBezTo>
                <a:close/>
              </a:path>
              <a:path w="6382359" h="5683793" stroke="0" extrusionOk="0">
                <a:moveTo>
                  <a:pt x="0" y="0"/>
                </a:moveTo>
                <a:cubicBezTo>
                  <a:pt x="242452" y="17871"/>
                  <a:pt x="330385" y="-31274"/>
                  <a:pt x="638236" y="0"/>
                </a:cubicBezTo>
                <a:cubicBezTo>
                  <a:pt x="946087" y="31274"/>
                  <a:pt x="1035167" y="37322"/>
                  <a:pt x="1404119" y="0"/>
                </a:cubicBezTo>
                <a:cubicBezTo>
                  <a:pt x="1773071" y="-37322"/>
                  <a:pt x="1942799" y="34797"/>
                  <a:pt x="2170002" y="0"/>
                </a:cubicBezTo>
                <a:cubicBezTo>
                  <a:pt x="2397205" y="-34797"/>
                  <a:pt x="2532591" y="-23113"/>
                  <a:pt x="2680591" y="0"/>
                </a:cubicBezTo>
                <a:cubicBezTo>
                  <a:pt x="2828591" y="23113"/>
                  <a:pt x="3122525" y="-25603"/>
                  <a:pt x="3382650" y="0"/>
                </a:cubicBezTo>
                <a:cubicBezTo>
                  <a:pt x="3642775" y="25603"/>
                  <a:pt x="3745326" y="27401"/>
                  <a:pt x="4020886" y="0"/>
                </a:cubicBezTo>
                <a:cubicBezTo>
                  <a:pt x="4296446" y="-27401"/>
                  <a:pt x="4489523" y="-30144"/>
                  <a:pt x="4786769" y="0"/>
                </a:cubicBezTo>
                <a:cubicBezTo>
                  <a:pt x="5084015" y="30144"/>
                  <a:pt x="5274398" y="-7290"/>
                  <a:pt x="5425005" y="0"/>
                </a:cubicBezTo>
                <a:cubicBezTo>
                  <a:pt x="5575612" y="7290"/>
                  <a:pt x="5939625" y="-32382"/>
                  <a:pt x="6382359" y="0"/>
                </a:cubicBezTo>
                <a:cubicBezTo>
                  <a:pt x="6369306" y="137609"/>
                  <a:pt x="6397383" y="407076"/>
                  <a:pt x="6382359" y="631533"/>
                </a:cubicBezTo>
                <a:cubicBezTo>
                  <a:pt x="6367335" y="855990"/>
                  <a:pt x="6407776" y="998192"/>
                  <a:pt x="6382359" y="1206227"/>
                </a:cubicBezTo>
                <a:cubicBezTo>
                  <a:pt x="6356942" y="1414262"/>
                  <a:pt x="6358250" y="1604173"/>
                  <a:pt x="6382359" y="1780922"/>
                </a:cubicBezTo>
                <a:cubicBezTo>
                  <a:pt x="6406468" y="1957671"/>
                  <a:pt x="6405601" y="2327681"/>
                  <a:pt x="6382359" y="2469292"/>
                </a:cubicBezTo>
                <a:cubicBezTo>
                  <a:pt x="6359118" y="2610903"/>
                  <a:pt x="6407125" y="2900682"/>
                  <a:pt x="6382359" y="3100825"/>
                </a:cubicBezTo>
                <a:cubicBezTo>
                  <a:pt x="6357593" y="3300968"/>
                  <a:pt x="6361242" y="3577512"/>
                  <a:pt x="6382359" y="3732357"/>
                </a:cubicBezTo>
                <a:cubicBezTo>
                  <a:pt x="6403476" y="3887202"/>
                  <a:pt x="6392513" y="4155421"/>
                  <a:pt x="6382359" y="4420728"/>
                </a:cubicBezTo>
                <a:cubicBezTo>
                  <a:pt x="6372205" y="4686035"/>
                  <a:pt x="6369436" y="4779761"/>
                  <a:pt x="6382359" y="5109098"/>
                </a:cubicBezTo>
                <a:cubicBezTo>
                  <a:pt x="6395283" y="5438435"/>
                  <a:pt x="6372124" y="5508121"/>
                  <a:pt x="6382359" y="5683793"/>
                </a:cubicBezTo>
                <a:cubicBezTo>
                  <a:pt x="6137905" y="5656761"/>
                  <a:pt x="6089808" y="5705129"/>
                  <a:pt x="5807947" y="5683793"/>
                </a:cubicBezTo>
                <a:cubicBezTo>
                  <a:pt x="5526086" y="5662457"/>
                  <a:pt x="5483299" y="5663842"/>
                  <a:pt x="5169711" y="5683793"/>
                </a:cubicBezTo>
                <a:cubicBezTo>
                  <a:pt x="4856123" y="5703744"/>
                  <a:pt x="4821655" y="5689009"/>
                  <a:pt x="4531475" y="5683793"/>
                </a:cubicBezTo>
                <a:cubicBezTo>
                  <a:pt x="4241295" y="5678577"/>
                  <a:pt x="4138016" y="5670967"/>
                  <a:pt x="4020886" y="5683793"/>
                </a:cubicBezTo>
                <a:cubicBezTo>
                  <a:pt x="3903756" y="5696619"/>
                  <a:pt x="3770704" y="5675722"/>
                  <a:pt x="3574121" y="5683793"/>
                </a:cubicBezTo>
                <a:cubicBezTo>
                  <a:pt x="3377539" y="5691864"/>
                  <a:pt x="3048704" y="5716909"/>
                  <a:pt x="2872062" y="5683793"/>
                </a:cubicBezTo>
                <a:cubicBezTo>
                  <a:pt x="2695420" y="5650677"/>
                  <a:pt x="2499690" y="5660678"/>
                  <a:pt x="2361473" y="5683793"/>
                </a:cubicBezTo>
                <a:cubicBezTo>
                  <a:pt x="2223256" y="5706908"/>
                  <a:pt x="2018896" y="5668368"/>
                  <a:pt x="1914708" y="5683793"/>
                </a:cubicBezTo>
                <a:cubicBezTo>
                  <a:pt x="1810521" y="5699218"/>
                  <a:pt x="1475658" y="5721992"/>
                  <a:pt x="1148825" y="5683793"/>
                </a:cubicBezTo>
                <a:cubicBezTo>
                  <a:pt x="821992" y="5645594"/>
                  <a:pt x="891316" y="5686572"/>
                  <a:pt x="638236" y="5683793"/>
                </a:cubicBezTo>
                <a:cubicBezTo>
                  <a:pt x="385156" y="5681014"/>
                  <a:pt x="170056" y="5695006"/>
                  <a:pt x="0" y="5683793"/>
                </a:cubicBezTo>
                <a:cubicBezTo>
                  <a:pt x="-17231" y="5397205"/>
                  <a:pt x="1263" y="5310612"/>
                  <a:pt x="0" y="5109098"/>
                </a:cubicBezTo>
                <a:cubicBezTo>
                  <a:pt x="-1263" y="4907584"/>
                  <a:pt x="1535" y="4648340"/>
                  <a:pt x="0" y="4363890"/>
                </a:cubicBezTo>
                <a:cubicBezTo>
                  <a:pt x="-1535" y="4079440"/>
                  <a:pt x="-15295" y="4075850"/>
                  <a:pt x="0" y="3902871"/>
                </a:cubicBezTo>
                <a:cubicBezTo>
                  <a:pt x="15295" y="3729892"/>
                  <a:pt x="13872" y="3409240"/>
                  <a:pt x="0" y="3214501"/>
                </a:cubicBezTo>
                <a:cubicBezTo>
                  <a:pt x="-13872" y="3019762"/>
                  <a:pt x="-4868" y="2826926"/>
                  <a:pt x="0" y="2696644"/>
                </a:cubicBezTo>
                <a:cubicBezTo>
                  <a:pt x="4868" y="2566362"/>
                  <a:pt x="21701" y="2282464"/>
                  <a:pt x="0" y="2008274"/>
                </a:cubicBezTo>
                <a:cubicBezTo>
                  <a:pt x="-21701" y="1734084"/>
                  <a:pt x="-21693" y="1682342"/>
                  <a:pt x="0" y="1376741"/>
                </a:cubicBezTo>
                <a:cubicBezTo>
                  <a:pt x="21693" y="1071140"/>
                  <a:pt x="15301" y="918886"/>
                  <a:pt x="0" y="802046"/>
                </a:cubicBezTo>
                <a:cubicBezTo>
                  <a:pt x="-15301" y="685207"/>
                  <a:pt x="-34693" y="338646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6192721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sp>
        <p:nvSpPr>
          <p:cNvPr id="2" name="object 3 2">
            <a:extLst>
              <a:ext uri="{FF2B5EF4-FFF2-40B4-BE49-F238E27FC236}">
                <a16:creationId xmlns:a16="http://schemas.microsoft.com/office/drawing/2014/main" id="{FBA3CD21-44F4-7BDD-E8B7-2062F5BBF85A}"/>
              </a:ext>
            </a:extLst>
          </p:cNvPr>
          <p:cNvSpPr txBox="1"/>
          <p:nvPr/>
        </p:nvSpPr>
        <p:spPr>
          <a:xfrm>
            <a:off x="327061" y="950306"/>
            <a:ext cx="5663565" cy="4436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/>
              <a:t>例子</a:t>
            </a:r>
            <a:endParaRPr dirty="0"/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61849E10-241E-41FE-4C8D-8FFD31C5EB7D}"/>
              </a:ext>
            </a:extLst>
          </p:cNvPr>
          <p:cNvSpPr/>
          <p:nvPr/>
        </p:nvSpPr>
        <p:spPr>
          <a:xfrm rot="10800000" flipV="1">
            <a:off x="235526" y="1971964"/>
            <a:ext cx="1450106" cy="441883"/>
          </a:xfrm>
          <a:prstGeom prst="wedgeRoundRectCallout">
            <a:avLst>
              <a:gd name="adj1" fmla="val -66301"/>
              <a:gd name="adj2" fmla="val -25062"/>
              <a:gd name="adj3" fmla="val 16667"/>
            </a:avLst>
          </a:prstGeom>
          <a:solidFill>
            <a:srgbClr val="F9D98C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spc="-100" dirty="0">
                <a:solidFill>
                  <a:schemeClr val="tx1"/>
                </a:solidFill>
              </a:rPr>
              <a:t>抽象语法树</a:t>
            </a:r>
          </a:p>
        </p:txBody>
      </p:sp>
    </p:spTree>
    <p:extLst>
      <p:ext uri="{BB962C8B-B14F-4D97-AF65-F5344CB8AC3E}">
        <p14:creationId xmlns:p14="http://schemas.microsoft.com/office/powerpoint/2010/main" val="1171706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856427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抽象语法树</a:t>
            </a:r>
            <a:r>
              <a:rPr lang="en-US" altLang="zh-CN" kern="0" spc="-5" dirty="0">
                <a:solidFill>
                  <a:schemeClr val="bg1"/>
                </a:solidFill>
              </a:rPr>
              <a:t>(Abstract Syntax Tree)</a:t>
            </a:r>
            <a:endParaRPr lang="zh-CN" altLang="en-US" kern="0" spc="-5" dirty="0">
              <a:solidFill>
                <a:schemeClr val="bg1"/>
              </a:solidFill>
            </a:endParaRP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678195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40</a:t>
            </a:fld>
            <a:endParaRPr lang="en-US" altLang="zh-CN" dirty="0"/>
          </a:p>
        </p:txBody>
      </p:sp>
      <p:sp>
        <p:nvSpPr>
          <p:cNvPr id="2" name="object 3 2">
            <a:extLst>
              <a:ext uri="{FF2B5EF4-FFF2-40B4-BE49-F238E27FC236}">
                <a16:creationId xmlns:a16="http://schemas.microsoft.com/office/drawing/2014/main" id="{FBA3CD21-44F4-7BDD-E8B7-2062F5BBF85A}"/>
              </a:ext>
            </a:extLst>
          </p:cNvPr>
          <p:cNvSpPr txBox="1"/>
          <p:nvPr/>
        </p:nvSpPr>
        <p:spPr>
          <a:xfrm>
            <a:off x="327061" y="950306"/>
            <a:ext cx="5663565" cy="4436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/>
              <a:t>例子</a:t>
            </a:r>
            <a:endParaRPr dirty="0"/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2BF7B5AC-4247-DC52-B172-DF5FFA1B5EEF}"/>
              </a:ext>
            </a:extLst>
          </p:cNvPr>
          <p:cNvGrpSpPr/>
          <p:nvPr/>
        </p:nvGrpSpPr>
        <p:grpSpPr>
          <a:xfrm>
            <a:off x="2130384" y="933958"/>
            <a:ext cx="2286477" cy="1374912"/>
            <a:chOff x="2130384" y="857756"/>
            <a:chExt cx="2286477" cy="1374912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E025BDE-03CC-52B9-6105-D02506374263}"/>
                </a:ext>
              </a:extLst>
            </p:cNvPr>
            <p:cNvSpPr/>
            <p:nvPr/>
          </p:nvSpPr>
          <p:spPr>
            <a:xfrm>
              <a:off x="2935288" y="887413"/>
              <a:ext cx="662781" cy="315912"/>
            </a:xfrm>
            <a:prstGeom prst="ellipse">
              <a:avLst/>
            </a:prstGeom>
            <a:solidFill>
              <a:srgbClr val="98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550A78B-C3E5-EA7B-7224-09E01E3334E7}"/>
                </a:ext>
              </a:extLst>
            </p:cNvPr>
            <p:cNvCxnSpPr/>
            <p:nvPr/>
          </p:nvCxnSpPr>
          <p:spPr>
            <a:xfrm flipH="1">
              <a:off x="2617788" y="1209675"/>
              <a:ext cx="647700" cy="490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A904199-FCBB-E034-8EAD-B91792A63276}"/>
                </a:ext>
              </a:extLst>
            </p:cNvPr>
            <p:cNvCxnSpPr>
              <a:cxnSpLocks/>
              <a:endCxn id="10" idx="4"/>
            </p:cNvCxnSpPr>
            <p:nvPr/>
          </p:nvCxnSpPr>
          <p:spPr>
            <a:xfrm flipH="1" flipV="1">
              <a:off x="3266679" y="1203325"/>
              <a:ext cx="662781" cy="496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165FD2A-BB84-485E-0E02-5EE242F018FA}"/>
                </a:ext>
              </a:extLst>
            </p:cNvPr>
            <p:cNvSpPr txBox="1"/>
            <p:nvPr/>
          </p:nvSpPr>
          <p:spPr>
            <a:xfrm>
              <a:off x="2912461" y="857756"/>
              <a:ext cx="707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C00000"/>
                  </a:solidFill>
                </a:rPr>
                <a:t>assign</a:t>
              </a:r>
              <a:endParaRPr lang="zh-CN" altLang="en-US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E6E2BAEC-A53A-CBDE-A28F-4EF7E32CC135}"/>
                </a:ext>
              </a:extLst>
            </p:cNvPr>
            <p:cNvSpPr/>
            <p:nvPr/>
          </p:nvSpPr>
          <p:spPr>
            <a:xfrm>
              <a:off x="2130384" y="1705592"/>
              <a:ext cx="974805" cy="490539"/>
            </a:xfrm>
            <a:prstGeom prst="triangle">
              <a:avLst/>
            </a:prstGeom>
            <a:solidFill>
              <a:srgbClr val="98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FE48423-1D68-793E-A5DF-6609458B9B74}"/>
                </a:ext>
              </a:extLst>
            </p:cNvPr>
            <p:cNvSpPr txBox="1"/>
            <p:nvPr/>
          </p:nvSpPr>
          <p:spPr>
            <a:xfrm>
              <a:off x="2278459" y="1952572"/>
              <a:ext cx="6969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/>
                <a:t>variable</a:t>
              </a:r>
              <a:endParaRPr lang="zh-CN" altLang="en-US" sz="1200" b="1" dirty="0"/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7F819159-9138-5CE1-FDD9-003185ACF1F6}"/>
                </a:ext>
              </a:extLst>
            </p:cNvPr>
            <p:cNvSpPr/>
            <p:nvPr/>
          </p:nvSpPr>
          <p:spPr>
            <a:xfrm>
              <a:off x="3442056" y="1699580"/>
              <a:ext cx="974805" cy="490539"/>
            </a:xfrm>
            <a:prstGeom prst="triangle">
              <a:avLst/>
            </a:prstGeom>
            <a:solidFill>
              <a:srgbClr val="98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5F5CDDC-BA78-C3EC-2D36-46CEC54BE5BE}"/>
                </a:ext>
              </a:extLst>
            </p:cNvPr>
            <p:cNvSpPr txBox="1"/>
            <p:nvPr/>
          </p:nvSpPr>
          <p:spPr>
            <a:xfrm>
              <a:off x="3518242" y="1955669"/>
              <a:ext cx="869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/>
                <a:t>expression</a:t>
              </a:r>
              <a:endParaRPr lang="zh-CN" altLang="en-US" sz="1200" b="1" dirty="0"/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8461323-675F-0D0D-CF93-22CB77262BC0}"/>
              </a:ext>
            </a:extLst>
          </p:cNvPr>
          <p:cNvGrpSpPr/>
          <p:nvPr/>
        </p:nvGrpSpPr>
        <p:grpSpPr>
          <a:xfrm>
            <a:off x="5990623" y="2910280"/>
            <a:ext cx="2286477" cy="1364478"/>
            <a:chOff x="5495086" y="2984360"/>
            <a:chExt cx="2286477" cy="1364478"/>
          </a:xfrm>
        </p:grpSpPr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59E753C8-1EBB-1CF4-1FD1-22C47BD3C12D}"/>
                </a:ext>
              </a:extLst>
            </p:cNvPr>
            <p:cNvSpPr/>
            <p:nvPr/>
          </p:nvSpPr>
          <p:spPr>
            <a:xfrm>
              <a:off x="5495086" y="3815566"/>
              <a:ext cx="974805" cy="490539"/>
            </a:xfrm>
            <a:prstGeom prst="triangle">
              <a:avLst/>
            </a:prstGeom>
            <a:solidFill>
              <a:srgbClr val="98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7E87F5C-4ADA-4D7B-32E1-6C1686F06A26}"/>
                </a:ext>
              </a:extLst>
            </p:cNvPr>
            <p:cNvSpPr txBox="1"/>
            <p:nvPr/>
          </p:nvSpPr>
          <p:spPr>
            <a:xfrm>
              <a:off x="5596211" y="4057023"/>
              <a:ext cx="7847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/>
                <a:t>predicate</a:t>
              </a:r>
              <a:endParaRPr lang="zh-CN" altLang="en-US" sz="1200" b="1" dirty="0"/>
            </a:p>
          </p:txBody>
        </p: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F0CC03D5-5CB8-C3E3-404D-C917690AE68A}"/>
                </a:ext>
              </a:extLst>
            </p:cNvPr>
            <p:cNvGrpSpPr/>
            <p:nvPr/>
          </p:nvGrpSpPr>
          <p:grpSpPr>
            <a:xfrm>
              <a:off x="6806758" y="3814204"/>
              <a:ext cx="974805" cy="534634"/>
              <a:chOff x="6806758" y="3814831"/>
              <a:chExt cx="974805" cy="534634"/>
            </a:xfrm>
          </p:grpSpPr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id="{5907A59A-FAA8-A1D8-5FC3-656A99BF8147}"/>
                  </a:ext>
                </a:extLst>
              </p:cNvPr>
              <p:cNvSpPr/>
              <p:nvPr/>
            </p:nvSpPr>
            <p:spPr>
              <a:xfrm>
                <a:off x="6806758" y="3814831"/>
                <a:ext cx="974805" cy="490539"/>
              </a:xfrm>
              <a:prstGeom prst="triangle">
                <a:avLst/>
              </a:prstGeom>
              <a:solidFill>
                <a:srgbClr val="98CCFF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9F5F75F-49E6-4AC4-F4AD-231703C05835}"/>
                  </a:ext>
                </a:extLst>
              </p:cNvPr>
              <p:cNvSpPr txBox="1"/>
              <p:nvPr/>
            </p:nvSpPr>
            <p:spPr>
              <a:xfrm>
                <a:off x="6878821" y="4072466"/>
                <a:ext cx="8306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/>
                  <a:t>loop body</a:t>
                </a:r>
                <a:endParaRPr lang="zh-CN" altLang="en-US" sz="1200" b="1" dirty="0"/>
              </a:p>
            </p:txBody>
          </p:sp>
        </p:grp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E55A3B2B-C2A8-2F34-2006-306D685CEE42}"/>
                </a:ext>
              </a:extLst>
            </p:cNvPr>
            <p:cNvSpPr/>
            <p:nvPr/>
          </p:nvSpPr>
          <p:spPr>
            <a:xfrm>
              <a:off x="6299989" y="2995681"/>
              <a:ext cx="662781" cy="315912"/>
            </a:xfrm>
            <a:prstGeom prst="ellipse">
              <a:avLst/>
            </a:prstGeom>
            <a:solidFill>
              <a:srgbClr val="98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5CC3E2D2-DFD3-BF55-33CF-586A8187AEF4}"/>
                </a:ext>
              </a:extLst>
            </p:cNvPr>
            <p:cNvCxnSpPr>
              <a:cxnSpLocks/>
              <a:stCxn id="47" idx="4"/>
              <a:endCxn id="33" idx="0"/>
            </p:cNvCxnSpPr>
            <p:nvPr/>
          </p:nvCxnSpPr>
          <p:spPr>
            <a:xfrm flipH="1">
              <a:off x="5982489" y="3311593"/>
              <a:ext cx="648891" cy="503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41396FA8-99A9-E759-D29B-2E2311393C71}"/>
                </a:ext>
              </a:extLst>
            </p:cNvPr>
            <p:cNvCxnSpPr>
              <a:cxnSpLocks/>
              <a:stCxn id="36" idx="0"/>
              <a:endCxn id="47" idx="4"/>
            </p:cNvCxnSpPr>
            <p:nvPr/>
          </p:nvCxnSpPr>
          <p:spPr>
            <a:xfrm flipH="1" flipV="1">
              <a:off x="6631380" y="3311593"/>
              <a:ext cx="662781" cy="5026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FD8E6A3-B2E3-4009-FFC4-555E7E24AC7E}"/>
                </a:ext>
              </a:extLst>
            </p:cNvPr>
            <p:cNvSpPr txBox="1"/>
            <p:nvPr/>
          </p:nvSpPr>
          <p:spPr>
            <a:xfrm>
              <a:off x="6324807" y="2984360"/>
              <a:ext cx="649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C00000"/>
                  </a:solidFill>
                </a:rPr>
                <a:t>while</a:t>
              </a:r>
              <a:endParaRPr lang="zh-CN" alt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430628-EA9D-26A8-64A8-DADA2E7C674C}"/>
              </a:ext>
            </a:extLst>
          </p:cNvPr>
          <p:cNvGrpSpPr/>
          <p:nvPr/>
        </p:nvGrpSpPr>
        <p:grpSpPr>
          <a:xfrm>
            <a:off x="5503221" y="933958"/>
            <a:ext cx="2286478" cy="1356610"/>
            <a:chOff x="5503221" y="857756"/>
            <a:chExt cx="2286478" cy="1356610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14C95BEB-45A3-768C-372F-BAF9C0F7552B}"/>
                </a:ext>
              </a:extLst>
            </p:cNvPr>
            <p:cNvGrpSpPr/>
            <p:nvPr/>
          </p:nvGrpSpPr>
          <p:grpSpPr>
            <a:xfrm>
              <a:off x="5990625" y="879298"/>
              <a:ext cx="1311672" cy="812800"/>
              <a:chOff x="2617788" y="887413"/>
              <a:chExt cx="1311672" cy="812800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BBDB7E8A-E0C4-E368-C9BC-8461776B3EC7}"/>
                  </a:ext>
                </a:extLst>
              </p:cNvPr>
              <p:cNvSpPr/>
              <p:nvPr/>
            </p:nvSpPr>
            <p:spPr>
              <a:xfrm>
                <a:off x="2935288" y="887413"/>
                <a:ext cx="662781" cy="315912"/>
              </a:xfrm>
              <a:prstGeom prst="ellipse">
                <a:avLst/>
              </a:prstGeom>
              <a:solidFill>
                <a:srgbClr val="98CCFF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/>
              </a:p>
            </p:txBody>
          </p: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E851389A-EF64-39BA-A843-2A876F47DF5F}"/>
                  </a:ext>
                </a:extLst>
              </p:cNvPr>
              <p:cNvCxnSpPr/>
              <p:nvPr/>
            </p:nvCxnSpPr>
            <p:spPr>
              <a:xfrm flipH="1">
                <a:off x="2617788" y="1209675"/>
                <a:ext cx="647700" cy="4905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52261563-3C78-F359-5244-711BA57A33DE}"/>
                  </a:ext>
                </a:extLst>
              </p:cNvPr>
              <p:cNvCxnSpPr>
                <a:cxnSpLocks/>
                <a:endCxn id="41" idx="4"/>
              </p:cNvCxnSpPr>
              <p:nvPr/>
            </p:nvCxnSpPr>
            <p:spPr>
              <a:xfrm flipH="1" flipV="1">
                <a:off x="3266679" y="1203325"/>
                <a:ext cx="662781" cy="4968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F9ED62B-6550-E5E0-6867-57318DA18793}"/>
                </a:ext>
              </a:extLst>
            </p:cNvPr>
            <p:cNvSpPr txBox="1"/>
            <p:nvPr/>
          </p:nvSpPr>
          <p:spPr>
            <a:xfrm>
              <a:off x="6380913" y="857756"/>
              <a:ext cx="5373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C00000"/>
                  </a:solidFill>
                </a:rPr>
                <a:t>plus</a:t>
              </a:r>
              <a:endParaRPr lang="zh-CN" altLang="en-US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62" name="等腰三角形 61">
              <a:extLst>
                <a:ext uri="{FF2B5EF4-FFF2-40B4-BE49-F238E27FC236}">
                  <a16:creationId xmlns:a16="http://schemas.microsoft.com/office/drawing/2014/main" id="{606B3F6C-9559-CBD6-84F1-247B57C5E2D3}"/>
                </a:ext>
              </a:extLst>
            </p:cNvPr>
            <p:cNvSpPr/>
            <p:nvPr/>
          </p:nvSpPr>
          <p:spPr>
            <a:xfrm>
              <a:off x="5503221" y="1692098"/>
              <a:ext cx="974805" cy="490539"/>
            </a:xfrm>
            <a:prstGeom prst="triangle">
              <a:avLst/>
            </a:prstGeom>
            <a:solidFill>
              <a:srgbClr val="98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D69987F-86C5-1756-9BD7-C36C00874397}"/>
                </a:ext>
              </a:extLst>
            </p:cNvPr>
            <p:cNvSpPr txBox="1"/>
            <p:nvPr/>
          </p:nvSpPr>
          <p:spPr>
            <a:xfrm>
              <a:off x="5555728" y="1937367"/>
              <a:ext cx="869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/>
                <a:t>expression</a:t>
              </a:r>
              <a:endParaRPr lang="zh-CN" altLang="en-US" sz="1200" b="1" dirty="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id="{8B8C4F40-A1C7-B50B-D3A2-4D0C43A81C81}"/>
                </a:ext>
              </a:extLst>
            </p:cNvPr>
            <p:cNvSpPr/>
            <p:nvPr/>
          </p:nvSpPr>
          <p:spPr>
            <a:xfrm>
              <a:off x="6814894" y="1692098"/>
              <a:ext cx="974805" cy="490539"/>
            </a:xfrm>
            <a:prstGeom prst="triangle">
              <a:avLst/>
            </a:prstGeom>
            <a:solidFill>
              <a:srgbClr val="98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715D8BBE-E121-1FD2-1E0E-D108D1092490}"/>
                </a:ext>
              </a:extLst>
            </p:cNvPr>
            <p:cNvSpPr txBox="1"/>
            <p:nvPr/>
          </p:nvSpPr>
          <p:spPr>
            <a:xfrm>
              <a:off x="6867401" y="1937367"/>
              <a:ext cx="869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/>
                <a:t>expression</a:t>
              </a:r>
              <a:endParaRPr lang="zh-CN" altLang="en-US" sz="1200" b="1" dirty="0"/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B75C382B-C982-EFC7-8372-06EA8D25A822}"/>
              </a:ext>
            </a:extLst>
          </p:cNvPr>
          <p:cNvGrpSpPr/>
          <p:nvPr/>
        </p:nvGrpSpPr>
        <p:grpSpPr>
          <a:xfrm>
            <a:off x="1470342" y="2968230"/>
            <a:ext cx="3587197" cy="1331272"/>
            <a:chOff x="1470342" y="2968230"/>
            <a:chExt cx="3587197" cy="133127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800AA1B-ADE4-903D-F558-5277B94CB7A4}"/>
                </a:ext>
              </a:extLst>
            </p:cNvPr>
            <p:cNvSpPr/>
            <p:nvPr/>
          </p:nvSpPr>
          <p:spPr>
            <a:xfrm>
              <a:off x="2929939" y="2989779"/>
              <a:ext cx="662781" cy="315912"/>
            </a:xfrm>
            <a:prstGeom prst="ellipse">
              <a:avLst/>
            </a:prstGeom>
            <a:solidFill>
              <a:srgbClr val="98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ACFC512E-A65E-8DE8-A8AB-7AF1F339AD2A}"/>
                </a:ext>
              </a:extLst>
            </p:cNvPr>
            <p:cNvCxnSpPr>
              <a:cxnSpLocks/>
              <a:stCxn id="29" idx="4"/>
              <a:endCxn id="82" idx="0"/>
            </p:cNvCxnSpPr>
            <p:nvPr/>
          </p:nvCxnSpPr>
          <p:spPr>
            <a:xfrm flipH="1">
              <a:off x="1957745" y="3305691"/>
              <a:ext cx="1303585" cy="471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3D91346-502F-9011-05BB-6BD8A0AAE564}"/>
                </a:ext>
              </a:extLst>
            </p:cNvPr>
            <p:cNvCxnSpPr>
              <a:cxnSpLocks/>
              <a:endCxn id="29" idx="4"/>
            </p:cNvCxnSpPr>
            <p:nvPr/>
          </p:nvCxnSpPr>
          <p:spPr>
            <a:xfrm flipH="1" flipV="1">
              <a:off x="3261330" y="3305691"/>
              <a:ext cx="1305133" cy="472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577219A-347E-E763-8391-0EC734E9F119}"/>
                </a:ext>
              </a:extLst>
            </p:cNvPr>
            <p:cNvSpPr txBox="1"/>
            <p:nvPr/>
          </p:nvSpPr>
          <p:spPr>
            <a:xfrm>
              <a:off x="3110098" y="2968230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C00000"/>
                  </a:solidFill>
                </a:rPr>
                <a:t>if</a:t>
              </a:r>
              <a:endParaRPr lang="zh-CN" altLang="en-US" sz="16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03E54D4D-0E9C-E649-0729-320096F3FC60}"/>
                </a:ext>
              </a:extLst>
            </p:cNvPr>
            <p:cNvCxnSpPr>
              <a:cxnSpLocks/>
              <a:stCxn id="88" idx="0"/>
              <a:endCxn id="29" idx="4"/>
            </p:cNvCxnSpPr>
            <p:nvPr/>
          </p:nvCxnSpPr>
          <p:spPr>
            <a:xfrm flipH="1" flipV="1">
              <a:off x="3261330" y="3305691"/>
              <a:ext cx="2611" cy="465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等腰三角形 81">
              <a:extLst>
                <a:ext uri="{FF2B5EF4-FFF2-40B4-BE49-F238E27FC236}">
                  <a16:creationId xmlns:a16="http://schemas.microsoft.com/office/drawing/2014/main" id="{08EE40D6-0DD0-0846-FBAB-454987CA0AB2}"/>
                </a:ext>
              </a:extLst>
            </p:cNvPr>
            <p:cNvSpPr/>
            <p:nvPr/>
          </p:nvSpPr>
          <p:spPr>
            <a:xfrm>
              <a:off x="1470342" y="3777234"/>
              <a:ext cx="974805" cy="490539"/>
            </a:xfrm>
            <a:prstGeom prst="triangle">
              <a:avLst/>
            </a:prstGeom>
            <a:solidFill>
              <a:srgbClr val="98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31DDD689-1F99-8885-E14E-3211015A6B12}"/>
                </a:ext>
              </a:extLst>
            </p:cNvPr>
            <p:cNvSpPr txBox="1"/>
            <p:nvPr/>
          </p:nvSpPr>
          <p:spPr>
            <a:xfrm>
              <a:off x="1568004" y="4020747"/>
              <a:ext cx="7847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/>
                <a:t>predicate</a:t>
              </a:r>
              <a:endParaRPr lang="zh-CN" altLang="en-US" sz="1200" b="1" dirty="0"/>
            </a:p>
          </p:txBody>
        </p: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3491EC55-C4C5-A9E3-1254-A020F8645679}"/>
                </a:ext>
              </a:extLst>
            </p:cNvPr>
            <p:cNvGrpSpPr/>
            <p:nvPr/>
          </p:nvGrpSpPr>
          <p:grpSpPr>
            <a:xfrm>
              <a:off x="4082734" y="3777234"/>
              <a:ext cx="974805" cy="522268"/>
              <a:chOff x="4061235" y="3786700"/>
              <a:chExt cx="974805" cy="522268"/>
            </a:xfrm>
          </p:grpSpPr>
          <p:sp>
            <p:nvSpPr>
              <p:cNvPr id="85" name="等腰三角形 84">
                <a:extLst>
                  <a:ext uri="{FF2B5EF4-FFF2-40B4-BE49-F238E27FC236}">
                    <a16:creationId xmlns:a16="http://schemas.microsoft.com/office/drawing/2014/main" id="{A8105B11-229A-5392-88CB-B2B9EBD5CAD9}"/>
                  </a:ext>
                </a:extLst>
              </p:cNvPr>
              <p:cNvSpPr/>
              <p:nvPr/>
            </p:nvSpPr>
            <p:spPr>
              <a:xfrm>
                <a:off x="4061235" y="3786700"/>
                <a:ext cx="974805" cy="490539"/>
              </a:xfrm>
              <a:prstGeom prst="triangle">
                <a:avLst/>
              </a:prstGeom>
              <a:solidFill>
                <a:srgbClr val="98CCFF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23BEBE29-265F-5776-5544-E856DEF2CC44}"/>
                  </a:ext>
                </a:extLst>
              </p:cNvPr>
              <p:cNvSpPr txBox="1"/>
              <p:nvPr/>
            </p:nvSpPr>
            <p:spPr>
              <a:xfrm>
                <a:off x="4113742" y="4031969"/>
                <a:ext cx="8772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/>
                  <a:t>alternative</a:t>
                </a:r>
                <a:endParaRPr lang="zh-CN" altLang="en-US" sz="1200" b="1" dirty="0"/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60875510-D9E0-C9F5-737C-EBC32BDD5E54}"/>
                </a:ext>
              </a:extLst>
            </p:cNvPr>
            <p:cNvGrpSpPr/>
            <p:nvPr/>
          </p:nvGrpSpPr>
          <p:grpSpPr>
            <a:xfrm>
              <a:off x="2776538" y="3770835"/>
              <a:ext cx="974805" cy="522268"/>
              <a:chOff x="2784626" y="3775478"/>
              <a:chExt cx="974805" cy="522268"/>
            </a:xfrm>
          </p:grpSpPr>
          <p:sp>
            <p:nvSpPr>
              <p:cNvPr id="88" name="等腰三角形 87">
                <a:extLst>
                  <a:ext uri="{FF2B5EF4-FFF2-40B4-BE49-F238E27FC236}">
                    <a16:creationId xmlns:a16="http://schemas.microsoft.com/office/drawing/2014/main" id="{2F0C9E70-26E6-5B5B-6FBF-D252335B9488}"/>
                  </a:ext>
                </a:extLst>
              </p:cNvPr>
              <p:cNvSpPr/>
              <p:nvPr/>
            </p:nvSpPr>
            <p:spPr>
              <a:xfrm>
                <a:off x="2784626" y="3775478"/>
                <a:ext cx="974805" cy="490539"/>
              </a:xfrm>
              <a:prstGeom prst="triangle">
                <a:avLst/>
              </a:prstGeom>
              <a:solidFill>
                <a:srgbClr val="98CCFF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042C74E-D7A0-C845-96F0-F7FF0FE45B31}"/>
                  </a:ext>
                </a:extLst>
              </p:cNvPr>
              <p:cNvSpPr txBox="1"/>
              <p:nvPr/>
            </p:nvSpPr>
            <p:spPr>
              <a:xfrm>
                <a:off x="2837133" y="4020747"/>
                <a:ext cx="8772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/>
                  <a:t>alternative</a:t>
                </a:r>
                <a:endParaRPr lang="zh-CN" altLang="en-US" sz="1200" b="1" dirty="0"/>
              </a:p>
            </p:txBody>
          </p:sp>
        </p:grp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1646324B-AF4D-854F-A5DF-8C5A4A490009}"/>
              </a:ext>
            </a:extLst>
          </p:cNvPr>
          <p:cNvGrpSpPr/>
          <p:nvPr/>
        </p:nvGrpSpPr>
        <p:grpSpPr>
          <a:xfrm>
            <a:off x="2764483" y="4856422"/>
            <a:ext cx="4296446" cy="1612736"/>
            <a:chOff x="2225952" y="5078651"/>
            <a:chExt cx="4296446" cy="1612736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D01F8E46-74FA-73C3-678A-DD9671936EC8}"/>
                </a:ext>
              </a:extLst>
            </p:cNvPr>
            <p:cNvSpPr/>
            <p:nvPr/>
          </p:nvSpPr>
          <p:spPr>
            <a:xfrm>
              <a:off x="4246959" y="5094894"/>
              <a:ext cx="662781" cy="315912"/>
            </a:xfrm>
            <a:prstGeom prst="ellipse">
              <a:avLst/>
            </a:prstGeom>
            <a:solidFill>
              <a:srgbClr val="98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73B29CA4-9946-C969-0B1F-4F71B9E1D9E6}"/>
                </a:ext>
              </a:extLst>
            </p:cNvPr>
            <p:cNvCxnSpPr>
              <a:cxnSpLocks/>
              <a:stCxn id="53" idx="4"/>
              <a:endCxn id="68" idx="0"/>
            </p:cNvCxnSpPr>
            <p:nvPr/>
          </p:nvCxnSpPr>
          <p:spPr>
            <a:xfrm flipH="1">
              <a:off x="2713355" y="5410806"/>
              <a:ext cx="1864995" cy="7006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16251C1F-930A-C6B8-4AD8-70E02C2F9293}"/>
                </a:ext>
              </a:extLst>
            </p:cNvPr>
            <p:cNvCxnSpPr>
              <a:cxnSpLocks/>
              <a:stCxn id="74" idx="0"/>
              <a:endCxn id="53" idx="4"/>
            </p:cNvCxnSpPr>
            <p:nvPr/>
          </p:nvCxnSpPr>
          <p:spPr>
            <a:xfrm flipH="1" flipV="1">
              <a:off x="4578350" y="5410806"/>
              <a:ext cx="1456646" cy="668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7E09FE2-3081-8168-B904-AF435614B7AE}"/>
                </a:ext>
              </a:extLst>
            </p:cNvPr>
            <p:cNvSpPr txBox="1"/>
            <p:nvPr/>
          </p:nvSpPr>
          <p:spPr>
            <a:xfrm>
              <a:off x="4269821" y="5078651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C00000"/>
                  </a:solidFill>
                </a:rPr>
                <a:t>block</a:t>
              </a:r>
              <a:endParaRPr lang="zh-CN" altLang="en-US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7C374EAF-75A5-3A42-6862-7B4224E7E0F7}"/>
                </a:ext>
              </a:extLst>
            </p:cNvPr>
            <p:cNvSpPr/>
            <p:nvPr/>
          </p:nvSpPr>
          <p:spPr>
            <a:xfrm>
              <a:off x="2225952" y="6111435"/>
              <a:ext cx="974805" cy="490539"/>
            </a:xfrm>
            <a:prstGeom prst="triangle">
              <a:avLst/>
            </a:prstGeom>
            <a:solidFill>
              <a:srgbClr val="98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880EAE6D-DDED-076E-A293-5E989EA31965}"/>
                </a:ext>
              </a:extLst>
            </p:cNvPr>
            <p:cNvSpPr txBox="1"/>
            <p:nvPr/>
          </p:nvSpPr>
          <p:spPr>
            <a:xfrm>
              <a:off x="2278459" y="6356704"/>
              <a:ext cx="8340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/>
                <a:t>statement</a:t>
              </a:r>
              <a:endParaRPr lang="zh-CN" altLang="en-US" sz="1200" b="1" dirty="0"/>
            </a:p>
          </p:txBody>
        </p: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4CFA35DF-D74D-2ABC-F4D9-40E1C5DD2045}"/>
                </a:ext>
              </a:extLst>
            </p:cNvPr>
            <p:cNvGrpSpPr/>
            <p:nvPr/>
          </p:nvGrpSpPr>
          <p:grpSpPr>
            <a:xfrm>
              <a:off x="3508520" y="6121628"/>
              <a:ext cx="974805" cy="522268"/>
              <a:chOff x="3508263" y="6135540"/>
              <a:chExt cx="974805" cy="522268"/>
            </a:xfrm>
          </p:grpSpPr>
          <p:sp>
            <p:nvSpPr>
              <p:cNvPr id="71" name="等腰三角形 70">
                <a:extLst>
                  <a:ext uri="{FF2B5EF4-FFF2-40B4-BE49-F238E27FC236}">
                    <a16:creationId xmlns:a16="http://schemas.microsoft.com/office/drawing/2014/main" id="{C7000C66-6C8F-14BB-AE31-EF64FBDDAD4E}"/>
                  </a:ext>
                </a:extLst>
              </p:cNvPr>
              <p:cNvSpPr/>
              <p:nvPr/>
            </p:nvSpPr>
            <p:spPr>
              <a:xfrm>
                <a:off x="3508263" y="6135540"/>
                <a:ext cx="974805" cy="490539"/>
              </a:xfrm>
              <a:prstGeom prst="triangle">
                <a:avLst/>
              </a:prstGeom>
              <a:solidFill>
                <a:srgbClr val="98CCFF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88FA9DB-570B-D9D1-29DD-ED3B8A9890EE}"/>
                  </a:ext>
                </a:extLst>
              </p:cNvPr>
              <p:cNvSpPr txBox="1"/>
              <p:nvPr/>
            </p:nvSpPr>
            <p:spPr>
              <a:xfrm>
                <a:off x="3560770" y="6380809"/>
                <a:ext cx="8340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/>
                  <a:t>statement</a:t>
                </a:r>
                <a:endParaRPr lang="zh-CN" altLang="en-US" sz="1200" b="1" dirty="0"/>
              </a:p>
            </p:txBody>
          </p:sp>
        </p:grp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B613F687-CCE1-20CD-20A3-349B5C6339C4}"/>
                </a:ext>
              </a:extLst>
            </p:cNvPr>
            <p:cNvSpPr/>
            <p:nvPr/>
          </p:nvSpPr>
          <p:spPr>
            <a:xfrm>
              <a:off x="5547593" y="6079706"/>
              <a:ext cx="974805" cy="490539"/>
            </a:xfrm>
            <a:prstGeom prst="triangle">
              <a:avLst/>
            </a:prstGeom>
            <a:solidFill>
              <a:srgbClr val="98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763033C7-04B7-9C4F-E483-63A3E9E397CB}"/>
                </a:ext>
              </a:extLst>
            </p:cNvPr>
            <p:cNvSpPr txBox="1"/>
            <p:nvPr/>
          </p:nvSpPr>
          <p:spPr>
            <a:xfrm>
              <a:off x="5600100" y="6324975"/>
              <a:ext cx="8340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/>
                <a:t>statement</a:t>
              </a:r>
              <a:endParaRPr lang="zh-CN" altLang="en-US" sz="1200" b="1" dirty="0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7DDB087E-B8E2-B03B-718A-0A7F0637A997}"/>
                </a:ext>
              </a:extLst>
            </p:cNvPr>
            <p:cNvCxnSpPr>
              <a:cxnSpLocks/>
              <a:stCxn id="53" idx="4"/>
              <a:endCxn id="71" idx="0"/>
            </p:cNvCxnSpPr>
            <p:nvPr/>
          </p:nvCxnSpPr>
          <p:spPr>
            <a:xfrm flipH="1">
              <a:off x="3995923" y="5410806"/>
              <a:ext cx="582427" cy="710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92EB58D4-02AD-1470-F134-BAA98E6D2A3C}"/>
                </a:ext>
              </a:extLst>
            </p:cNvPr>
            <p:cNvSpPr txBox="1"/>
            <p:nvPr/>
          </p:nvSpPr>
          <p:spPr>
            <a:xfrm>
              <a:off x="4620158" y="6352833"/>
              <a:ext cx="7906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 . . . . . .</a:t>
              </a:r>
              <a:endParaRPr lang="zh-CN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65746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856427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抽象语法树</a:t>
            </a:r>
            <a:r>
              <a:rPr lang="en-US" altLang="zh-CN" kern="0" spc="-5" dirty="0">
                <a:solidFill>
                  <a:schemeClr val="bg1"/>
                </a:solidFill>
              </a:rPr>
              <a:t>(Abstract Syntax Tree)</a:t>
            </a:r>
            <a:endParaRPr lang="zh-CN" altLang="en-US" kern="0" spc="-5" dirty="0">
              <a:solidFill>
                <a:schemeClr val="bg1"/>
              </a:solidFill>
            </a:endParaRP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678195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41</a:t>
            </a:fld>
            <a:endParaRPr lang="en-US" altLang="zh-CN" dirty="0"/>
          </a:p>
        </p:txBody>
      </p:sp>
      <p:sp>
        <p:nvSpPr>
          <p:cNvPr id="2" name="object 3 2">
            <a:extLst>
              <a:ext uri="{FF2B5EF4-FFF2-40B4-BE49-F238E27FC236}">
                <a16:creationId xmlns:a16="http://schemas.microsoft.com/office/drawing/2014/main" id="{FBA3CD21-44F4-7BDD-E8B7-2062F5BBF85A}"/>
              </a:ext>
            </a:extLst>
          </p:cNvPr>
          <p:cNvSpPr txBox="1"/>
          <p:nvPr/>
        </p:nvSpPr>
        <p:spPr>
          <a:xfrm>
            <a:off x="327061" y="857706"/>
            <a:ext cx="5663565" cy="4436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/>
              <a:t>例子</a:t>
            </a:r>
            <a:r>
              <a:rPr lang="en-US" altLang="zh-CN" dirty="0"/>
              <a:t>:</a:t>
            </a:r>
            <a:endParaRPr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EE385638-A334-5C83-05B8-0AFA1878479A}"/>
              </a:ext>
            </a:extLst>
          </p:cNvPr>
          <p:cNvSpPr txBox="1"/>
          <p:nvPr/>
        </p:nvSpPr>
        <p:spPr>
          <a:xfrm>
            <a:off x="2383051" y="824506"/>
            <a:ext cx="243871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51205" algn="l"/>
              </a:tabLst>
            </a:pPr>
            <a:r>
              <a:rPr sz="1400" spc="-5" dirty="0">
                <a:solidFill>
                  <a:srgbClr val="231F20"/>
                </a:solidFill>
                <a:latin typeface="Palatino Linotype"/>
                <a:cs typeface="Palatino Linotype"/>
              </a:rPr>
              <a:t>1</a:t>
            </a:r>
            <a:r>
              <a:rPr sz="1400" spc="455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231F20"/>
                </a:solidFill>
                <a:latin typeface="Microsoft Sans Serif"/>
                <a:cs typeface="Microsoft Sans Serif"/>
              </a:rPr>
              <a:t>Start	</a:t>
            </a:r>
            <a:r>
              <a:rPr sz="1400" spc="70" dirty="0">
                <a:solidFill>
                  <a:srgbClr val="231F20"/>
                </a:solidFill>
                <a:latin typeface="Lucida Sans Unicode"/>
                <a:cs typeface="Lucida Sans Unicode"/>
              </a:rPr>
              <a:t>→</a:t>
            </a:r>
            <a:r>
              <a:rPr sz="1400" spc="-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231F20"/>
                </a:solidFill>
                <a:latin typeface="Microsoft Sans Serif"/>
                <a:cs typeface="Microsoft Sans Serif"/>
              </a:rPr>
              <a:t>Stmt</a:t>
            </a:r>
            <a:r>
              <a:rPr sz="1600" i="1" spc="-7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ast</a:t>
            </a:r>
            <a:r>
              <a:rPr sz="1600" i="1" spc="270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400" b="1" spc="-5" dirty="0">
                <a:solidFill>
                  <a:srgbClr val="7030A0"/>
                </a:solidFill>
                <a:latin typeface="Microsoft Sans Serif"/>
                <a:cs typeface="Microsoft Sans Serif"/>
              </a:rPr>
              <a:t>$</a:t>
            </a:r>
            <a:endParaRPr sz="1400" b="1" dirty="0">
              <a:solidFill>
                <a:srgbClr val="7030A0"/>
              </a:solidFill>
              <a:latin typeface="Microsoft Sans Serif"/>
              <a:cs typeface="Microsoft Sans Serif"/>
            </a:endParaRPr>
          </a:p>
          <a:p>
            <a:pPr marL="997585">
              <a:lnSpc>
                <a:spcPct val="100000"/>
              </a:lnSpc>
            </a:pPr>
            <a:r>
              <a:rPr sz="1400" b="1" spc="-5" dirty="0">
                <a:solidFill>
                  <a:srgbClr val="C00000"/>
                </a:solidFill>
                <a:latin typeface="Palatino Linotype"/>
                <a:cs typeface="Palatino Linotype"/>
              </a:rPr>
              <a:t>return</a:t>
            </a:r>
            <a:r>
              <a:rPr sz="1400" b="1" spc="-45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231F20"/>
                </a:solidFill>
                <a:latin typeface="Palatino Linotype"/>
                <a:cs typeface="Palatino Linotype"/>
              </a:rPr>
              <a:t>(</a:t>
            </a:r>
            <a:r>
              <a:rPr sz="1400" i="1" spc="-5" dirty="0">
                <a:solidFill>
                  <a:srgbClr val="231F20"/>
                </a:solidFill>
                <a:latin typeface="Palatino Linotype"/>
                <a:cs typeface="Palatino Linotype"/>
              </a:rPr>
              <a:t>ast</a:t>
            </a:r>
            <a:r>
              <a:rPr sz="1400" spc="-5" dirty="0">
                <a:solidFill>
                  <a:srgbClr val="231F20"/>
                </a:solidFill>
                <a:latin typeface="Palatino Linotype"/>
                <a:cs typeface="Palatino Linotype"/>
              </a:rPr>
              <a:t>)</a:t>
            </a:r>
            <a:endParaRPr sz="1400" dirty="0">
              <a:latin typeface="Palatino Linotype"/>
              <a:cs typeface="Palatino Linotype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0425DE5D-8497-3EB6-25AD-2441E662592B}"/>
              </a:ext>
            </a:extLst>
          </p:cNvPr>
          <p:cNvSpPr txBox="1"/>
          <p:nvPr/>
        </p:nvSpPr>
        <p:spPr>
          <a:xfrm>
            <a:off x="2420114" y="1326960"/>
            <a:ext cx="129768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231F20"/>
                </a:solidFill>
                <a:latin typeface="Palatino Linotype"/>
                <a:cs typeface="Palatino Linotype"/>
              </a:rPr>
              <a:t>2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16FB9B28-FA7F-1B7F-7775-0215A5807FAF}"/>
              </a:ext>
            </a:extLst>
          </p:cNvPr>
          <p:cNvSpPr txBox="1"/>
          <p:nvPr/>
        </p:nvSpPr>
        <p:spPr>
          <a:xfrm>
            <a:off x="3424153" y="1326946"/>
            <a:ext cx="358994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400" spc="70" dirty="0">
                <a:solidFill>
                  <a:srgbClr val="231F20"/>
                </a:solidFill>
                <a:latin typeface="Lucida Sans Unicode"/>
                <a:cs typeface="Lucida Sans Unicode"/>
              </a:rPr>
              <a:t>→</a:t>
            </a:r>
            <a:r>
              <a:rPr sz="14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231F20"/>
                </a:solidFill>
                <a:latin typeface="Microsoft Sans Serif"/>
                <a:cs typeface="Microsoft Sans Serif"/>
              </a:rPr>
              <a:t>id</a:t>
            </a:r>
            <a:r>
              <a:rPr sz="1600" i="1" spc="-7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var</a:t>
            </a:r>
            <a:r>
              <a:rPr sz="1600" i="1" spc="307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231F20"/>
                </a:solidFill>
                <a:latin typeface="Microsoft Sans Serif"/>
                <a:cs typeface="Microsoft Sans Serif"/>
              </a:rPr>
              <a:t>assign</a:t>
            </a:r>
            <a:r>
              <a:rPr sz="1400" spc="229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Microsoft Sans Serif"/>
                <a:cs typeface="Microsoft Sans Serif"/>
              </a:rPr>
              <a:t>E</a:t>
            </a:r>
            <a:r>
              <a:rPr sz="1600" i="1" spc="-15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expr</a:t>
            </a:r>
            <a:endParaRPr sz="1600" baseline="-11904" dirty="0">
              <a:latin typeface="Palatino Linotype"/>
              <a:cs typeface="Palatino Linotype"/>
            </a:endParaRPr>
          </a:p>
          <a:p>
            <a:pPr marL="284480">
              <a:lnSpc>
                <a:spcPct val="100000"/>
              </a:lnSpc>
              <a:spcBef>
                <a:spcPts val="10"/>
              </a:spcBef>
            </a:pPr>
            <a:r>
              <a:rPr sz="1400" i="1" spc="-10" dirty="0">
                <a:solidFill>
                  <a:srgbClr val="231F20"/>
                </a:solidFill>
                <a:latin typeface="Palatino Linotype"/>
                <a:cs typeface="Palatino Linotype"/>
              </a:rPr>
              <a:t>resul</a:t>
            </a:r>
            <a:r>
              <a:rPr sz="1400" i="1" spc="-5" dirty="0">
                <a:solidFill>
                  <a:srgbClr val="231F20"/>
                </a:solidFill>
                <a:latin typeface="Palatino Linotype"/>
                <a:cs typeface="Palatino Linotype"/>
              </a:rPr>
              <a:t>t</a:t>
            </a:r>
            <a:r>
              <a:rPr sz="1400" i="1" spc="40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Lucida Sans Unicode"/>
                <a:cs typeface="Lucida Sans Unicode"/>
              </a:rPr>
              <a:t>←</a:t>
            </a:r>
            <a:r>
              <a:rPr sz="1400" spc="-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1400" b="1" spc="-5" dirty="0">
                <a:solidFill>
                  <a:srgbClr val="C00000"/>
                </a:solidFill>
                <a:latin typeface="Palatino Linotype"/>
              </a:rPr>
              <a:t>new</a:t>
            </a:r>
            <a:r>
              <a:rPr lang="en-US" sz="1400" spc="-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1400" i="1" spc="-45" dirty="0">
                <a:solidFill>
                  <a:srgbClr val="00B050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node</a:t>
            </a:r>
            <a:r>
              <a:rPr lang="en-US" sz="1400" i="1" spc="-45" dirty="0">
                <a:solidFill>
                  <a:srgbClr val="231F20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</a:t>
            </a:r>
            <a:r>
              <a:rPr sz="1400" spc="-5" dirty="0">
                <a:solidFill>
                  <a:srgbClr val="231F20"/>
                </a:solidFill>
                <a:latin typeface="Palatino Linotype"/>
                <a:cs typeface="Palatino Linotype"/>
              </a:rPr>
              <a:t>(</a:t>
            </a:r>
            <a:r>
              <a:rPr sz="1400" spc="-130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400" b="1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a</a:t>
            </a:r>
            <a:r>
              <a:rPr sz="1400" b="1" dirty="0">
                <a:solidFill>
                  <a:srgbClr val="0000FF"/>
                </a:solidFill>
                <a:latin typeface="Microsoft Sans Serif"/>
                <a:cs typeface="Microsoft Sans Serif"/>
              </a:rPr>
              <a:t>ss</a:t>
            </a:r>
            <a:r>
              <a:rPr sz="1400" b="1" spc="-15" dirty="0">
                <a:solidFill>
                  <a:srgbClr val="0000FF"/>
                </a:solidFill>
                <a:latin typeface="Microsoft Sans Serif"/>
                <a:cs typeface="Microsoft Sans Serif"/>
              </a:rPr>
              <a:t>i</a:t>
            </a:r>
            <a:r>
              <a:rPr sz="1400" b="1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gn</a:t>
            </a:r>
            <a:r>
              <a:rPr sz="1400" spc="-70" dirty="0">
                <a:solidFill>
                  <a:srgbClr val="231F20"/>
                </a:solidFill>
                <a:latin typeface="Lucida Sans Unicode"/>
                <a:cs typeface="Lucida Sans Unicode"/>
              </a:rPr>
              <a:t>,</a:t>
            </a:r>
            <a:r>
              <a:rPr sz="1400" spc="-1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400" i="1" spc="-5" dirty="0">
                <a:solidFill>
                  <a:srgbClr val="231F20"/>
                </a:solidFill>
                <a:latin typeface="Palatino Linotype"/>
                <a:cs typeface="Palatino Linotype"/>
              </a:rPr>
              <a:t>va</a:t>
            </a:r>
            <a:r>
              <a:rPr sz="1400" i="1" spc="-70" dirty="0">
                <a:solidFill>
                  <a:srgbClr val="231F20"/>
                </a:solidFill>
                <a:latin typeface="Palatino Linotype"/>
                <a:cs typeface="Palatino Linotype"/>
              </a:rPr>
              <a:t>r</a:t>
            </a:r>
            <a:r>
              <a:rPr sz="1400" spc="-70" dirty="0">
                <a:solidFill>
                  <a:srgbClr val="231F20"/>
                </a:solidFill>
                <a:latin typeface="Lucida Sans Unicode"/>
                <a:cs typeface="Lucida Sans Unicode"/>
              </a:rPr>
              <a:t>,</a:t>
            </a:r>
            <a:r>
              <a:rPr sz="1400" spc="-1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400" i="1" spc="-10" dirty="0">
                <a:solidFill>
                  <a:srgbClr val="231F20"/>
                </a:solidFill>
                <a:latin typeface="Palatino Linotype"/>
                <a:cs typeface="Palatino Linotype"/>
              </a:rPr>
              <a:t>e</a:t>
            </a:r>
            <a:r>
              <a:rPr sz="1400" i="1" dirty="0">
                <a:solidFill>
                  <a:srgbClr val="231F20"/>
                </a:solidFill>
                <a:latin typeface="Palatino Linotype"/>
                <a:cs typeface="Palatino Linotype"/>
              </a:rPr>
              <a:t>xp</a:t>
            </a:r>
            <a:r>
              <a:rPr sz="1400" i="1" spc="-5" dirty="0">
                <a:solidFill>
                  <a:srgbClr val="231F20"/>
                </a:solidFill>
                <a:latin typeface="Palatino Linotype"/>
                <a:cs typeface="Palatino Linotype"/>
              </a:rPr>
              <a:t>r</a:t>
            </a:r>
            <a:r>
              <a:rPr sz="1400" i="1" spc="-135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231F20"/>
                </a:solidFill>
                <a:latin typeface="Palatino Linotype"/>
                <a:cs typeface="Palatino Linotype"/>
              </a:rPr>
              <a:t>)</a:t>
            </a:r>
            <a:endParaRPr sz="1400" dirty="0">
              <a:latin typeface="Palatino Linotype"/>
              <a:cs typeface="Palatino Linotype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F36DEFC2-6219-AFDB-6BF9-728DF39E9069}"/>
              </a:ext>
            </a:extLst>
          </p:cNvPr>
          <p:cNvSpPr txBox="1"/>
          <p:nvPr/>
        </p:nvSpPr>
        <p:spPr>
          <a:xfrm>
            <a:off x="2420133" y="1844276"/>
            <a:ext cx="129768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231F20"/>
                </a:solidFill>
                <a:latin typeface="Palatino Linotype"/>
                <a:cs typeface="Palatino Linotype"/>
              </a:rPr>
              <a:t>3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DE0FC942-5EC7-B98C-B81C-11EF6487DA09}"/>
              </a:ext>
            </a:extLst>
          </p:cNvPr>
          <p:cNvSpPr txBox="1"/>
          <p:nvPr/>
        </p:nvSpPr>
        <p:spPr>
          <a:xfrm>
            <a:off x="3441951" y="1844276"/>
            <a:ext cx="3926411" cy="19280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sz="1400" spc="-165" dirty="0">
                <a:solidFill>
                  <a:srgbClr val="231F20"/>
                </a:solidFill>
                <a:latin typeface="Lucida Sans Unicode"/>
                <a:cs typeface="Lucida Sans Unicode"/>
              </a:rPr>
              <a:t>|</a:t>
            </a:r>
            <a:r>
              <a:rPr sz="1400" spc="2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Microsoft Sans Serif"/>
                <a:cs typeface="Microsoft Sans Serif"/>
              </a:rPr>
              <a:t>if</a:t>
            </a:r>
            <a:r>
              <a:rPr sz="1400" spc="254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Microsoft Sans Serif"/>
                <a:cs typeface="Microsoft Sans Serif"/>
              </a:rPr>
              <a:t>lparen</a:t>
            </a:r>
            <a:r>
              <a:rPr sz="1400" spc="254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Microsoft Sans Serif"/>
                <a:cs typeface="Microsoft Sans Serif"/>
              </a:rPr>
              <a:t>E</a:t>
            </a:r>
            <a:r>
              <a:rPr sz="1600" i="1" spc="-15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p</a:t>
            </a:r>
            <a:r>
              <a:rPr sz="1600" i="1" spc="592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231F20"/>
                </a:solidFill>
                <a:latin typeface="Microsoft Sans Serif"/>
                <a:cs typeface="Microsoft Sans Serif"/>
              </a:rPr>
              <a:t>rparen  Stmt</a:t>
            </a:r>
            <a:r>
              <a:rPr sz="1600" i="1" spc="-7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s</a:t>
            </a:r>
            <a:r>
              <a:rPr sz="1600" i="1" spc="577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231F20"/>
                </a:solidFill>
                <a:latin typeface="Microsoft Sans Serif"/>
                <a:cs typeface="Microsoft Sans Serif"/>
              </a:rPr>
              <a:t>ﬁ</a:t>
            </a:r>
            <a:endParaRPr sz="1400" dirty="0">
              <a:latin typeface="Microsoft Sans Serif"/>
              <a:cs typeface="Microsoft Sans Serif"/>
            </a:endParaRPr>
          </a:p>
          <a:p>
            <a:pPr marL="272415">
              <a:lnSpc>
                <a:spcPct val="100000"/>
              </a:lnSpc>
              <a:spcBef>
                <a:spcPts val="10"/>
              </a:spcBef>
            </a:pPr>
            <a:r>
              <a:rPr sz="1400" i="1" spc="-10" dirty="0">
                <a:solidFill>
                  <a:srgbClr val="231F20"/>
                </a:solidFill>
                <a:latin typeface="Palatino Linotype"/>
                <a:cs typeface="Palatino Linotype"/>
              </a:rPr>
              <a:t>resul</a:t>
            </a:r>
            <a:r>
              <a:rPr sz="1400" i="1" spc="-5" dirty="0">
                <a:solidFill>
                  <a:srgbClr val="231F20"/>
                </a:solidFill>
                <a:latin typeface="Palatino Linotype"/>
                <a:cs typeface="Palatino Linotype"/>
              </a:rPr>
              <a:t>t</a:t>
            </a:r>
            <a:r>
              <a:rPr sz="1400" i="1" spc="40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Lucida Sans Unicode"/>
                <a:cs typeface="Lucida Sans Unicode"/>
              </a:rPr>
              <a:t>←</a:t>
            </a:r>
            <a:r>
              <a:rPr sz="1400" spc="-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altLang="zh-CN" sz="1400" b="1" spc="-5" dirty="0">
                <a:solidFill>
                  <a:srgbClr val="C00000"/>
                </a:solidFill>
                <a:latin typeface="Palatino Linotype"/>
              </a:rPr>
              <a:t>new</a:t>
            </a:r>
            <a:r>
              <a:rPr lang="en-US" altLang="zh-CN" sz="1400" spc="-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altLang="zh-CN" sz="1400" i="1" spc="-45" dirty="0">
                <a:solidFill>
                  <a:srgbClr val="00B050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node</a:t>
            </a:r>
            <a:r>
              <a:rPr lang="en-US" altLang="zh-CN" sz="1400" i="1" spc="-45" dirty="0">
                <a:solidFill>
                  <a:srgbClr val="231F20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</a:t>
            </a:r>
            <a:r>
              <a:rPr sz="1400" spc="-5" dirty="0">
                <a:solidFill>
                  <a:srgbClr val="231F20"/>
                </a:solidFill>
                <a:latin typeface="Palatino Linotype"/>
                <a:cs typeface="Palatino Linotype"/>
              </a:rPr>
              <a:t>(</a:t>
            </a:r>
            <a:r>
              <a:rPr sz="1400" spc="-130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400" b="1" spc="-15" dirty="0">
                <a:solidFill>
                  <a:srgbClr val="0000FF"/>
                </a:solidFill>
                <a:latin typeface="Microsoft Sans Serif"/>
                <a:cs typeface="Microsoft Sans Serif"/>
              </a:rPr>
              <a:t>i</a:t>
            </a:r>
            <a:r>
              <a:rPr sz="1400" b="1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f</a:t>
            </a:r>
            <a:r>
              <a:rPr sz="1400" spc="-70" dirty="0">
                <a:solidFill>
                  <a:srgbClr val="231F20"/>
                </a:solidFill>
                <a:latin typeface="Lucida Sans Unicode"/>
                <a:cs typeface="Lucida Sans Unicode"/>
              </a:rPr>
              <a:t>,</a:t>
            </a:r>
            <a:r>
              <a:rPr sz="1400" spc="-1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400" i="1" dirty="0">
                <a:solidFill>
                  <a:srgbClr val="231F20"/>
                </a:solidFill>
                <a:latin typeface="Palatino Linotype"/>
                <a:cs typeface="Palatino Linotype"/>
              </a:rPr>
              <a:t>p</a:t>
            </a:r>
            <a:r>
              <a:rPr sz="1400" spc="-70" dirty="0">
                <a:solidFill>
                  <a:srgbClr val="231F20"/>
                </a:solidFill>
                <a:latin typeface="Lucida Sans Unicode"/>
                <a:cs typeface="Lucida Sans Unicode"/>
              </a:rPr>
              <a:t>,</a:t>
            </a:r>
            <a:r>
              <a:rPr sz="1400" spc="-1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400" i="1" spc="-10" dirty="0">
                <a:solidFill>
                  <a:srgbClr val="231F20"/>
                </a:solidFill>
                <a:latin typeface="Palatino Linotype"/>
                <a:cs typeface="Palatino Linotype"/>
              </a:rPr>
              <a:t>s</a:t>
            </a:r>
            <a:r>
              <a:rPr sz="1400" spc="-130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231F20"/>
                </a:solidFill>
                <a:latin typeface="Palatino Linotype"/>
                <a:cs typeface="Palatino Linotype"/>
              </a:rPr>
              <a:t>)</a:t>
            </a:r>
            <a:endParaRPr sz="1400" dirty="0">
              <a:latin typeface="Palatino Linotype"/>
              <a:cs typeface="Palatino Linotype"/>
            </a:endParaRPr>
          </a:p>
          <a:p>
            <a:pPr marL="76200">
              <a:lnSpc>
                <a:spcPct val="100000"/>
              </a:lnSpc>
              <a:spcBef>
                <a:spcPts val="505"/>
              </a:spcBef>
            </a:pPr>
            <a:r>
              <a:rPr sz="1400" spc="-165" dirty="0">
                <a:solidFill>
                  <a:srgbClr val="231F20"/>
                </a:solidFill>
                <a:latin typeface="Lucida Sans Unicode"/>
                <a:cs typeface="Lucida Sans Unicode"/>
              </a:rPr>
              <a:t>|</a:t>
            </a:r>
            <a:r>
              <a:rPr sz="1400" spc="2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Microsoft Sans Serif"/>
                <a:cs typeface="Microsoft Sans Serif"/>
              </a:rPr>
              <a:t>if</a:t>
            </a:r>
            <a:r>
              <a:rPr sz="1400" spc="254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Microsoft Sans Serif"/>
                <a:cs typeface="Microsoft Sans Serif"/>
              </a:rPr>
              <a:t>lparen</a:t>
            </a:r>
            <a:r>
              <a:rPr sz="1400" spc="254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Microsoft Sans Serif"/>
                <a:cs typeface="Microsoft Sans Serif"/>
              </a:rPr>
              <a:t>E</a:t>
            </a:r>
            <a:r>
              <a:rPr sz="1600" i="1" spc="-15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p</a:t>
            </a:r>
            <a:r>
              <a:rPr sz="1600" i="1" spc="600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231F20"/>
                </a:solidFill>
                <a:latin typeface="Microsoft Sans Serif"/>
                <a:cs typeface="Microsoft Sans Serif"/>
              </a:rPr>
              <a:t>rparen  Stmt</a:t>
            </a:r>
            <a:r>
              <a:rPr sz="1600" i="1" spc="-7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s</a:t>
            </a:r>
            <a:r>
              <a:rPr sz="1600" spc="-7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1</a:t>
            </a:r>
            <a:r>
              <a:rPr sz="1600" spc="569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231F20"/>
                </a:solidFill>
                <a:latin typeface="Microsoft Sans Serif"/>
                <a:cs typeface="Microsoft Sans Serif"/>
              </a:rPr>
              <a:t>else  Stmt</a:t>
            </a:r>
            <a:r>
              <a:rPr sz="1600" i="1" spc="-7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s</a:t>
            </a:r>
            <a:r>
              <a:rPr sz="1600" spc="-7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2</a:t>
            </a:r>
            <a:r>
              <a:rPr sz="1600" spc="577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231F20"/>
                </a:solidFill>
                <a:latin typeface="Microsoft Sans Serif"/>
                <a:cs typeface="Microsoft Sans Serif"/>
              </a:rPr>
              <a:t>ﬁ</a:t>
            </a:r>
            <a:endParaRPr sz="1400" dirty="0">
              <a:latin typeface="Microsoft Sans Serif"/>
              <a:cs typeface="Microsoft Sans Serif"/>
            </a:endParaRPr>
          </a:p>
          <a:p>
            <a:pPr marL="272415">
              <a:lnSpc>
                <a:spcPct val="100000"/>
              </a:lnSpc>
              <a:spcBef>
                <a:spcPts val="15"/>
              </a:spcBef>
            </a:pPr>
            <a:r>
              <a:rPr sz="1400" i="1" spc="-10" dirty="0">
                <a:solidFill>
                  <a:srgbClr val="231F20"/>
                </a:solidFill>
                <a:latin typeface="Palatino Linotype"/>
                <a:cs typeface="Palatino Linotype"/>
              </a:rPr>
              <a:t>resul</a:t>
            </a:r>
            <a:r>
              <a:rPr sz="1400" i="1" spc="-5" dirty="0">
                <a:solidFill>
                  <a:srgbClr val="231F20"/>
                </a:solidFill>
                <a:latin typeface="Palatino Linotype"/>
                <a:cs typeface="Palatino Linotype"/>
              </a:rPr>
              <a:t>t</a:t>
            </a:r>
            <a:r>
              <a:rPr sz="1400" i="1" spc="40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Lucida Sans Unicode"/>
                <a:cs typeface="Lucida Sans Unicode"/>
              </a:rPr>
              <a:t>←</a:t>
            </a:r>
            <a:r>
              <a:rPr sz="1400" spc="-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altLang="zh-CN" sz="1400" b="1" spc="-5" dirty="0">
                <a:solidFill>
                  <a:srgbClr val="C00000"/>
                </a:solidFill>
                <a:latin typeface="Palatino Linotype"/>
              </a:rPr>
              <a:t>new</a:t>
            </a:r>
            <a:r>
              <a:rPr lang="en-US" altLang="zh-CN" sz="1400" spc="-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altLang="zh-CN" sz="1400" i="1" spc="-45" dirty="0">
                <a:solidFill>
                  <a:srgbClr val="00B050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node</a:t>
            </a:r>
            <a:r>
              <a:rPr lang="en-US" altLang="zh-CN" sz="1400" i="1" spc="-45" dirty="0">
                <a:solidFill>
                  <a:srgbClr val="231F20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</a:t>
            </a:r>
            <a:r>
              <a:rPr sz="1400" spc="-5" dirty="0">
                <a:solidFill>
                  <a:srgbClr val="231F20"/>
                </a:solidFill>
                <a:latin typeface="Palatino Linotype"/>
                <a:cs typeface="Palatino Linotype"/>
              </a:rPr>
              <a:t>(</a:t>
            </a:r>
            <a:r>
              <a:rPr sz="1400" spc="-130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400" b="1" spc="-15" dirty="0">
                <a:solidFill>
                  <a:srgbClr val="0000FF"/>
                </a:solidFill>
                <a:latin typeface="Microsoft Sans Serif"/>
                <a:cs typeface="Microsoft Sans Serif"/>
              </a:rPr>
              <a:t>i</a:t>
            </a:r>
            <a:r>
              <a:rPr sz="1400" b="1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f</a:t>
            </a:r>
            <a:r>
              <a:rPr sz="1400" spc="-70" dirty="0">
                <a:solidFill>
                  <a:srgbClr val="231F20"/>
                </a:solidFill>
                <a:latin typeface="Lucida Sans Unicode"/>
                <a:cs typeface="Lucida Sans Unicode"/>
              </a:rPr>
              <a:t>,</a:t>
            </a:r>
            <a:r>
              <a:rPr sz="1400" spc="-1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400" i="1" dirty="0">
                <a:solidFill>
                  <a:srgbClr val="231F20"/>
                </a:solidFill>
                <a:latin typeface="Palatino Linotype"/>
                <a:cs typeface="Palatino Linotype"/>
              </a:rPr>
              <a:t>p</a:t>
            </a:r>
            <a:r>
              <a:rPr sz="1400" spc="-70" dirty="0">
                <a:solidFill>
                  <a:srgbClr val="231F20"/>
                </a:solidFill>
                <a:latin typeface="Lucida Sans Unicode"/>
                <a:cs typeface="Lucida Sans Unicode"/>
              </a:rPr>
              <a:t>,</a:t>
            </a:r>
            <a:r>
              <a:rPr sz="1400" spc="-1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400" i="1" spc="-10" dirty="0">
                <a:solidFill>
                  <a:srgbClr val="231F20"/>
                </a:solidFill>
                <a:latin typeface="Palatino Linotype"/>
                <a:cs typeface="Palatino Linotype"/>
              </a:rPr>
              <a:t>s</a:t>
            </a:r>
            <a:r>
              <a:rPr sz="1400" dirty="0">
                <a:solidFill>
                  <a:srgbClr val="231F20"/>
                </a:solidFill>
                <a:latin typeface="Palatino Linotype"/>
                <a:cs typeface="Palatino Linotype"/>
              </a:rPr>
              <a:t>1</a:t>
            </a:r>
            <a:r>
              <a:rPr sz="1400" spc="-70" dirty="0">
                <a:solidFill>
                  <a:srgbClr val="231F20"/>
                </a:solidFill>
                <a:latin typeface="Lucida Sans Unicode"/>
                <a:cs typeface="Lucida Sans Unicode"/>
              </a:rPr>
              <a:t>,</a:t>
            </a:r>
            <a:r>
              <a:rPr sz="1400" spc="-1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400" i="1" spc="-10" dirty="0">
                <a:solidFill>
                  <a:srgbClr val="231F20"/>
                </a:solidFill>
                <a:latin typeface="Palatino Linotype"/>
                <a:cs typeface="Palatino Linotype"/>
              </a:rPr>
              <a:t>s</a:t>
            </a:r>
            <a:r>
              <a:rPr sz="1400" spc="120" dirty="0">
                <a:solidFill>
                  <a:srgbClr val="231F20"/>
                </a:solidFill>
                <a:latin typeface="Palatino Linotype"/>
                <a:cs typeface="Palatino Linotype"/>
              </a:rPr>
              <a:t>2</a:t>
            </a:r>
            <a:r>
              <a:rPr sz="1400" spc="-5" dirty="0">
                <a:solidFill>
                  <a:srgbClr val="231F20"/>
                </a:solidFill>
                <a:latin typeface="Palatino Linotype"/>
                <a:cs typeface="Palatino Linotype"/>
              </a:rPr>
              <a:t>)</a:t>
            </a:r>
            <a:r>
              <a:rPr sz="1400" spc="-125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endParaRPr sz="1400" dirty="0">
              <a:latin typeface="Palatino Linotype"/>
              <a:cs typeface="Palatino Linotype"/>
            </a:endParaRPr>
          </a:p>
          <a:p>
            <a:pPr marL="75565">
              <a:lnSpc>
                <a:spcPct val="100000"/>
              </a:lnSpc>
              <a:spcBef>
                <a:spcPts val="500"/>
              </a:spcBef>
            </a:pPr>
            <a:r>
              <a:rPr sz="1400" spc="-165" dirty="0">
                <a:solidFill>
                  <a:srgbClr val="231F20"/>
                </a:solidFill>
                <a:latin typeface="Lucida Sans Unicode"/>
                <a:cs typeface="Lucida Sans Unicode"/>
              </a:rPr>
              <a:t>|</a:t>
            </a:r>
            <a:r>
              <a:rPr sz="1400" spc="2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Microsoft Sans Serif"/>
                <a:cs typeface="Microsoft Sans Serif"/>
              </a:rPr>
              <a:t>while</a:t>
            </a:r>
            <a:r>
              <a:rPr sz="1400" spc="26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Microsoft Sans Serif"/>
                <a:cs typeface="Microsoft Sans Serif"/>
              </a:rPr>
              <a:t>lparen</a:t>
            </a:r>
            <a:r>
              <a:rPr sz="1400" spc="254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31F20"/>
                </a:solidFill>
                <a:latin typeface="Microsoft Sans Serif"/>
                <a:cs typeface="Microsoft Sans Serif"/>
              </a:rPr>
              <a:t>E</a:t>
            </a:r>
            <a:r>
              <a:rPr sz="1600" i="1" spc="-7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p</a:t>
            </a:r>
            <a:r>
              <a:rPr sz="1600" i="1" spc="592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231F20"/>
                </a:solidFill>
                <a:latin typeface="Microsoft Sans Serif"/>
                <a:cs typeface="Microsoft Sans Serif"/>
              </a:rPr>
              <a:t>rparen  do</a:t>
            </a:r>
            <a:r>
              <a:rPr sz="1400" spc="24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31F20"/>
                </a:solidFill>
                <a:latin typeface="Microsoft Sans Serif"/>
                <a:cs typeface="Microsoft Sans Serif"/>
              </a:rPr>
              <a:t>Stmt</a:t>
            </a:r>
            <a:r>
              <a:rPr sz="1600" i="1" spc="-7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s</a:t>
            </a:r>
            <a:r>
              <a:rPr sz="1600" i="1" spc="577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Microsoft Sans Serif"/>
                <a:cs typeface="Microsoft Sans Serif"/>
              </a:rPr>
              <a:t>od</a:t>
            </a:r>
            <a:endParaRPr sz="1400" dirty="0">
              <a:latin typeface="Microsoft Sans Serif"/>
              <a:cs typeface="Microsoft Sans Serif"/>
            </a:endParaRPr>
          </a:p>
          <a:p>
            <a:pPr marL="272415">
              <a:lnSpc>
                <a:spcPct val="100000"/>
              </a:lnSpc>
              <a:spcBef>
                <a:spcPts val="15"/>
              </a:spcBef>
            </a:pPr>
            <a:r>
              <a:rPr sz="1400" i="1" spc="-10" dirty="0">
                <a:solidFill>
                  <a:srgbClr val="231F20"/>
                </a:solidFill>
                <a:latin typeface="Palatino Linotype"/>
                <a:cs typeface="Palatino Linotype"/>
              </a:rPr>
              <a:t>resul</a:t>
            </a:r>
            <a:r>
              <a:rPr sz="1400" i="1" spc="-5" dirty="0">
                <a:solidFill>
                  <a:srgbClr val="231F20"/>
                </a:solidFill>
                <a:latin typeface="Palatino Linotype"/>
                <a:cs typeface="Palatino Linotype"/>
              </a:rPr>
              <a:t>t</a:t>
            </a:r>
            <a:r>
              <a:rPr sz="1400" i="1" spc="40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Lucida Sans Unicode"/>
                <a:cs typeface="Lucida Sans Unicode"/>
              </a:rPr>
              <a:t>←</a:t>
            </a:r>
            <a:r>
              <a:rPr sz="1400" spc="-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altLang="zh-CN" sz="1400" b="1" spc="-5" dirty="0">
                <a:solidFill>
                  <a:srgbClr val="C00000"/>
                </a:solidFill>
                <a:latin typeface="Palatino Linotype"/>
              </a:rPr>
              <a:t>new</a:t>
            </a:r>
            <a:r>
              <a:rPr lang="en-US" altLang="zh-CN" sz="1400" spc="-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altLang="zh-CN" sz="1400" i="1" spc="-45" dirty="0">
                <a:solidFill>
                  <a:srgbClr val="00B050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node</a:t>
            </a:r>
            <a:r>
              <a:rPr lang="en-US" altLang="zh-CN" sz="1400" i="1" spc="-45" dirty="0">
                <a:solidFill>
                  <a:srgbClr val="231F20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</a:t>
            </a:r>
            <a:r>
              <a:rPr sz="1400" spc="-5" dirty="0">
                <a:solidFill>
                  <a:srgbClr val="231F20"/>
                </a:solidFill>
                <a:latin typeface="Palatino Linotype"/>
                <a:cs typeface="Palatino Linotype"/>
              </a:rPr>
              <a:t>(</a:t>
            </a:r>
            <a:r>
              <a:rPr sz="1400" spc="-130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w</a:t>
            </a:r>
            <a:r>
              <a:rPr sz="1400" b="1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h</a:t>
            </a:r>
            <a:r>
              <a:rPr sz="1400" b="1" spc="-15" dirty="0">
                <a:solidFill>
                  <a:srgbClr val="0000FF"/>
                </a:solidFill>
                <a:latin typeface="Microsoft Sans Serif"/>
                <a:cs typeface="Microsoft Sans Serif"/>
              </a:rPr>
              <a:t>il</a:t>
            </a:r>
            <a:r>
              <a:rPr sz="1400" b="1" dirty="0">
                <a:solidFill>
                  <a:srgbClr val="0000FF"/>
                </a:solidFill>
                <a:latin typeface="Microsoft Sans Serif"/>
                <a:cs typeface="Microsoft Sans Serif"/>
              </a:rPr>
              <a:t>e</a:t>
            </a:r>
            <a:r>
              <a:rPr sz="1400" spc="-70" dirty="0">
                <a:solidFill>
                  <a:srgbClr val="231F20"/>
                </a:solidFill>
                <a:latin typeface="Lucida Sans Unicode"/>
                <a:cs typeface="Lucida Sans Unicode"/>
              </a:rPr>
              <a:t>,</a:t>
            </a:r>
            <a:r>
              <a:rPr sz="1400" spc="-1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400" i="1" dirty="0">
                <a:solidFill>
                  <a:srgbClr val="231F20"/>
                </a:solidFill>
                <a:latin typeface="Palatino Linotype"/>
                <a:cs typeface="Palatino Linotype"/>
              </a:rPr>
              <a:t>p</a:t>
            </a:r>
            <a:r>
              <a:rPr sz="1400" spc="-70" dirty="0">
                <a:solidFill>
                  <a:srgbClr val="231F20"/>
                </a:solidFill>
                <a:latin typeface="Lucida Sans Unicode"/>
                <a:cs typeface="Lucida Sans Unicode"/>
              </a:rPr>
              <a:t>,</a:t>
            </a:r>
            <a:r>
              <a:rPr sz="1400" spc="-1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400" i="1" spc="-5" dirty="0">
                <a:solidFill>
                  <a:srgbClr val="231F20"/>
                </a:solidFill>
                <a:latin typeface="Palatino Linotype"/>
                <a:cs typeface="Palatino Linotype"/>
              </a:rPr>
              <a:t>s</a:t>
            </a:r>
            <a:r>
              <a:rPr sz="1400" i="1" spc="-135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231F20"/>
                </a:solidFill>
                <a:latin typeface="Palatino Linotype"/>
                <a:cs typeface="Palatino Linotype"/>
              </a:rPr>
              <a:t>)</a:t>
            </a:r>
            <a:endParaRPr sz="1400" dirty="0">
              <a:latin typeface="Palatino Linotype"/>
              <a:cs typeface="Palatino Linotype"/>
            </a:endParaRPr>
          </a:p>
          <a:p>
            <a:pPr marL="76200">
              <a:lnSpc>
                <a:spcPct val="100000"/>
              </a:lnSpc>
              <a:spcBef>
                <a:spcPts val="505"/>
              </a:spcBef>
            </a:pPr>
            <a:r>
              <a:rPr sz="1400" spc="-165" dirty="0">
                <a:solidFill>
                  <a:srgbClr val="231F20"/>
                </a:solidFill>
                <a:latin typeface="Lucida Sans Unicode"/>
                <a:cs typeface="Lucida Sans Unicode"/>
              </a:rPr>
              <a:t>|</a:t>
            </a:r>
            <a:r>
              <a:rPr sz="1400" spc="2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Microsoft Sans Serif"/>
                <a:cs typeface="Microsoft Sans Serif"/>
              </a:rPr>
              <a:t>begin</a:t>
            </a:r>
            <a:r>
              <a:rPr sz="1400" spc="25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31F20"/>
                </a:solidFill>
                <a:latin typeface="Microsoft Sans Serif"/>
                <a:cs typeface="Microsoft Sans Serif"/>
              </a:rPr>
              <a:t>Stmts</a:t>
            </a:r>
            <a:r>
              <a:rPr sz="1600" i="1" spc="-7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list</a:t>
            </a:r>
            <a:r>
              <a:rPr sz="1600" i="1" spc="569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Microsoft Sans Serif"/>
                <a:cs typeface="Microsoft Sans Serif"/>
              </a:rPr>
              <a:t>end</a:t>
            </a:r>
            <a:endParaRPr sz="1400" dirty="0">
              <a:latin typeface="Microsoft Sans Serif"/>
              <a:cs typeface="Microsoft Sans Serif"/>
            </a:endParaRPr>
          </a:p>
          <a:p>
            <a:pPr marL="272415">
              <a:lnSpc>
                <a:spcPct val="100000"/>
              </a:lnSpc>
              <a:spcBef>
                <a:spcPts val="10"/>
              </a:spcBef>
            </a:pPr>
            <a:r>
              <a:rPr sz="1400" i="1" spc="-10" dirty="0">
                <a:solidFill>
                  <a:srgbClr val="231F20"/>
                </a:solidFill>
                <a:latin typeface="Palatino Linotype"/>
                <a:cs typeface="Palatino Linotype"/>
              </a:rPr>
              <a:t>resul</a:t>
            </a:r>
            <a:r>
              <a:rPr sz="1400" i="1" spc="-5" dirty="0">
                <a:solidFill>
                  <a:srgbClr val="231F20"/>
                </a:solidFill>
                <a:latin typeface="Palatino Linotype"/>
                <a:cs typeface="Palatino Linotype"/>
              </a:rPr>
              <a:t>t</a:t>
            </a:r>
            <a:r>
              <a:rPr sz="1400" i="1" spc="40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Lucida Sans Unicode"/>
                <a:cs typeface="Lucida Sans Unicode"/>
              </a:rPr>
              <a:t>←</a:t>
            </a:r>
            <a:r>
              <a:rPr sz="1400" spc="-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altLang="zh-CN" sz="1400" b="1" spc="-5" dirty="0">
                <a:solidFill>
                  <a:srgbClr val="C00000"/>
                </a:solidFill>
                <a:latin typeface="Palatino Linotype"/>
              </a:rPr>
              <a:t>new</a:t>
            </a:r>
            <a:r>
              <a:rPr lang="en-US" altLang="zh-CN" sz="1400" spc="-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altLang="zh-CN" sz="1400" i="1" spc="-45" dirty="0">
                <a:solidFill>
                  <a:srgbClr val="00B050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node</a:t>
            </a:r>
            <a:r>
              <a:rPr lang="en-US" altLang="zh-CN" sz="1400" i="1" spc="-45" dirty="0">
                <a:solidFill>
                  <a:srgbClr val="231F20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</a:t>
            </a:r>
            <a:r>
              <a:rPr sz="1400" spc="-5" dirty="0">
                <a:solidFill>
                  <a:srgbClr val="231F20"/>
                </a:solidFill>
                <a:latin typeface="Palatino Linotype"/>
                <a:cs typeface="Palatino Linotype"/>
              </a:rPr>
              <a:t>(</a:t>
            </a:r>
            <a:r>
              <a:rPr sz="1400" spc="-130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400" b="1" spc="-40" dirty="0">
                <a:solidFill>
                  <a:srgbClr val="0000FF"/>
                </a:solidFill>
                <a:latin typeface="Microsoft Sans Serif"/>
                <a:cs typeface="Microsoft Sans Serif"/>
              </a:rPr>
              <a:t>b</a:t>
            </a:r>
            <a:r>
              <a:rPr sz="1400" b="1" spc="-15" dirty="0">
                <a:solidFill>
                  <a:srgbClr val="0000FF"/>
                </a:solidFill>
                <a:latin typeface="Microsoft Sans Serif"/>
                <a:cs typeface="Microsoft Sans Serif"/>
              </a:rPr>
              <a:t>l</a:t>
            </a:r>
            <a:r>
              <a:rPr sz="1400" b="1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o</a:t>
            </a:r>
            <a:r>
              <a:rPr sz="1400" b="1" spc="-25" dirty="0">
                <a:solidFill>
                  <a:srgbClr val="0000FF"/>
                </a:solidFill>
                <a:latin typeface="Microsoft Sans Serif"/>
                <a:cs typeface="Microsoft Sans Serif"/>
              </a:rPr>
              <a:t>c</a:t>
            </a:r>
            <a:r>
              <a:rPr sz="1400" b="1" dirty="0">
                <a:solidFill>
                  <a:srgbClr val="0000FF"/>
                </a:solidFill>
                <a:latin typeface="Microsoft Sans Serif"/>
                <a:cs typeface="Microsoft Sans Serif"/>
              </a:rPr>
              <a:t>k</a:t>
            </a:r>
            <a:r>
              <a:rPr sz="1400" spc="-70" dirty="0">
                <a:solidFill>
                  <a:srgbClr val="231F20"/>
                </a:solidFill>
                <a:latin typeface="Lucida Sans Unicode"/>
                <a:cs typeface="Lucida Sans Unicode"/>
              </a:rPr>
              <a:t>,</a:t>
            </a:r>
            <a:r>
              <a:rPr sz="1400" spc="-1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400" i="1" spc="-10" dirty="0">
                <a:solidFill>
                  <a:srgbClr val="231F20"/>
                </a:solidFill>
                <a:latin typeface="Palatino Linotype"/>
                <a:cs typeface="Palatino Linotype"/>
              </a:rPr>
              <a:t>lis</a:t>
            </a:r>
            <a:r>
              <a:rPr sz="1400" i="1" spc="-5" dirty="0">
                <a:solidFill>
                  <a:srgbClr val="231F20"/>
                </a:solidFill>
                <a:latin typeface="Palatino Linotype"/>
                <a:cs typeface="Palatino Linotype"/>
              </a:rPr>
              <a:t>t</a:t>
            </a:r>
            <a:r>
              <a:rPr sz="1400" i="1" spc="-130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231F20"/>
                </a:solidFill>
                <a:latin typeface="Palatino Linotype"/>
                <a:cs typeface="Palatino Linotype"/>
              </a:rPr>
              <a:t>)</a:t>
            </a:r>
            <a:endParaRPr sz="1400" dirty="0">
              <a:latin typeface="Palatino Linotype"/>
              <a:cs typeface="Palatino Linotype"/>
            </a:endParaRPr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DB92D217-D279-0181-06E3-60646AE0D53B}"/>
              </a:ext>
            </a:extLst>
          </p:cNvPr>
          <p:cNvSpPr txBox="1"/>
          <p:nvPr/>
        </p:nvSpPr>
        <p:spPr>
          <a:xfrm>
            <a:off x="2420151" y="2361605"/>
            <a:ext cx="129768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231F20"/>
                </a:solidFill>
                <a:latin typeface="Palatino Linotype"/>
                <a:cs typeface="Palatino Linotype"/>
              </a:rPr>
              <a:t>4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300BBDF4-E556-E2C9-4D0A-B8F9273C6FE7}"/>
              </a:ext>
            </a:extLst>
          </p:cNvPr>
          <p:cNvSpPr txBox="1"/>
          <p:nvPr/>
        </p:nvSpPr>
        <p:spPr>
          <a:xfrm>
            <a:off x="2420133" y="2878932"/>
            <a:ext cx="129768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231F20"/>
                </a:solidFill>
                <a:latin typeface="Palatino Linotype"/>
                <a:cs typeface="Palatino Linotype"/>
              </a:rPr>
              <a:t>5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675281BD-2634-64D3-ADD3-3AB252FA2687}"/>
              </a:ext>
            </a:extLst>
          </p:cNvPr>
          <p:cNvSpPr txBox="1"/>
          <p:nvPr/>
        </p:nvSpPr>
        <p:spPr>
          <a:xfrm>
            <a:off x="2420133" y="3396262"/>
            <a:ext cx="129768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231F20"/>
                </a:solidFill>
                <a:latin typeface="Palatino Linotype"/>
                <a:cs typeface="Palatino Linotype"/>
              </a:rPr>
              <a:t>6</a:t>
            </a:r>
            <a:endParaRPr sz="1400" dirty="0">
              <a:latin typeface="Palatino Linotype"/>
              <a:cs typeface="Palatino Linotype"/>
            </a:endParaRPr>
          </a:p>
        </p:txBody>
      </p:sp>
      <p:sp>
        <p:nvSpPr>
          <p:cNvPr id="17" name="object 25">
            <a:extLst>
              <a:ext uri="{FF2B5EF4-FFF2-40B4-BE49-F238E27FC236}">
                <a16:creationId xmlns:a16="http://schemas.microsoft.com/office/drawing/2014/main" id="{10E4679A-7200-8D47-B20A-501DE5BE765E}"/>
              </a:ext>
            </a:extLst>
          </p:cNvPr>
          <p:cNvSpPr txBox="1"/>
          <p:nvPr/>
        </p:nvSpPr>
        <p:spPr>
          <a:xfrm>
            <a:off x="2383038" y="3902950"/>
            <a:ext cx="4358353" cy="3462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005"/>
              </a:lnSpc>
              <a:spcBef>
                <a:spcPts val="95"/>
              </a:spcBef>
            </a:pPr>
            <a:r>
              <a:rPr sz="1400" spc="-5" dirty="0">
                <a:solidFill>
                  <a:srgbClr val="231F20"/>
                </a:solidFill>
                <a:latin typeface="Palatino Linotype"/>
                <a:cs typeface="Palatino Linotype"/>
              </a:rPr>
              <a:t>7  </a:t>
            </a:r>
            <a:r>
              <a:rPr sz="1400" spc="-50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Microsoft Sans Serif"/>
                <a:cs typeface="Microsoft Sans Serif"/>
              </a:rPr>
              <a:t>Stmt</a:t>
            </a:r>
            <a:r>
              <a:rPr sz="1400" dirty="0">
                <a:solidFill>
                  <a:srgbClr val="231F20"/>
                </a:solidFill>
                <a:latin typeface="Microsoft Sans Serif"/>
                <a:cs typeface="Microsoft Sans Serif"/>
              </a:rPr>
              <a:t>s</a:t>
            </a:r>
            <a:r>
              <a:rPr sz="1600" i="1" spc="-7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res</a:t>
            </a:r>
            <a:r>
              <a:rPr sz="1600" i="1" spc="-15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ul</a:t>
            </a:r>
            <a:r>
              <a:rPr sz="1600" i="1" spc="-7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t</a:t>
            </a:r>
            <a:r>
              <a:rPr sz="1600" i="1" spc="89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Lucida Sans Unicode"/>
                <a:cs typeface="Lucida Sans Unicode"/>
              </a:rPr>
              <a:t>→</a:t>
            </a:r>
            <a:r>
              <a:rPr sz="1400" spc="1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Microsoft Sans Serif"/>
                <a:cs typeface="Microsoft Sans Serif"/>
              </a:rPr>
              <a:t>Stmt</a:t>
            </a:r>
            <a:r>
              <a:rPr sz="1400" dirty="0">
                <a:solidFill>
                  <a:srgbClr val="231F20"/>
                </a:solidFill>
                <a:latin typeface="Microsoft Sans Serif"/>
                <a:cs typeface="Microsoft Sans Serif"/>
              </a:rPr>
              <a:t>s</a:t>
            </a:r>
            <a:r>
              <a:rPr sz="1600" i="1" spc="-7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so</a:t>
            </a:r>
            <a:r>
              <a:rPr sz="1600" i="1" spc="-97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600" i="1" spc="-7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f</a:t>
            </a:r>
            <a:r>
              <a:rPr sz="1600" i="1" spc="-127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600" i="1" spc="-7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ar</a:t>
            </a:r>
            <a:r>
              <a:rPr sz="1600" i="1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  </a:t>
            </a:r>
            <a:r>
              <a:rPr sz="1600" i="1" spc="44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231F20"/>
                </a:solidFill>
                <a:latin typeface="Microsoft Sans Serif"/>
                <a:cs typeface="Microsoft Sans Serif"/>
              </a:rPr>
              <a:t>s</a:t>
            </a:r>
            <a:r>
              <a:rPr sz="1400" spc="-15" dirty="0">
                <a:solidFill>
                  <a:srgbClr val="231F20"/>
                </a:solidFill>
                <a:latin typeface="Microsoft Sans Serif"/>
                <a:cs typeface="Microsoft Sans Serif"/>
              </a:rPr>
              <a:t>em</a:t>
            </a:r>
            <a:r>
              <a:rPr sz="1400" spc="-5" dirty="0">
                <a:solidFill>
                  <a:srgbClr val="231F20"/>
                </a:solidFill>
                <a:latin typeface="Microsoft Sans Serif"/>
                <a:cs typeface="Microsoft Sans Serif"/>
              </a:rPr>
              <a:t>i</a:t>
            </a:r>
            <a:r>
              <a:rPr sz="140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Microsoft Sans Serif"/>
                <a:cs typeface="Microsoft Sans Serif"/>
              </a:rPr>
              <a:t> Stm</a:t>
            </a:r>
            <a:r>
              <a:rPr sz="1400" spc="5" dirty="0">
                <a:solidFill>
                  <a:srgbClr val="231F20"/>
                </a:solidFill>
                <a:latin typeface="Microsoft Sans Serif"/>
                <a:cs typeface="Microsoft Sans Serif"/>
              </a:rPr>
              <a:t>t</a:t>
            </a:r>
            <a:r>
              <a:rPr sz="1600" i="1" spc="-15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n</a:t>
            </a:r>
            <a:r>
              <a:rPr sz="1600" i="1" spc="-7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e</a:t>
            </a:r>
            <a:r>
              <a:rPr sz="1600" i="1" spc="-15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xt</a:t>
            </a:r>
            <a:endParaRPr sz="1600" baseline="-11904" dirty="0">
              <a:latin typeface="Palatino Linotype"/>
              <a:cs typeface="Palatino Linotype"/>
            </a:endParaRPr>
          </a:p>
          <a:p>
            <a:pPr marL="998219">
              <a:lnSpc>
                <a:spcPts val="1485"/>
              </a:lnSpc>
            </a:pPr>
            <a:r>
              <a:rPr lang="en-US" sz="1400" i="1" spc="-10" dirty="0">
                <a:solidFill>
                  <a:srgbClr val="231F20"/>
                </a:solidFill>
                <a:latin typeface="Palatino Linotype"/>
                <a:cs typeface="Palatino Linotype"/>
              </a:rPr>
              <a:t>        </a:t>
            </a:r>
            <a:r>
              <a:rPr sz="1400" i="1" spc="-10" dirty="0">
                <a:solidFill>
                  <a:srgbClr val="231F20"/>
                </a:solidFill>
                <a:latin typeface="Palatino Linotype"/>
                <a:cs typeface="Palatino Linotype"/>
              </a:rPr>
              <a:t>resul</a:t>
            </a:r>
            <a:r>
              <a:rPr sz="1400" i="1" spc="-5" dirty="0">
                <a:solidFill>
                  <a:srgbClr val="231F20"/>
                </a:solidFill>
                <a:latin typeface="Palatino Linotype"/>
                <a:cs typeface="Palatino Linotype"/>
              </a:rPr>
              <a:t>t</a:t>
            </a:r>
            <a:r>
              <a:rPr sz="1400" i="1" spc="40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Lucida Sans Unicode"/>
                <a:cs typeface="Lucida Sans Unicode"/>
              </a:rPr>
              <a:t>←</a:t>
            </a:r>
            <a:r>
              <a:rPr sz="1400" spc="-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400" i="1" spc="-10" dirty="0">
                <a:solidFill>
                  <a:srgbClr val="231F20"/>
                </a:solidFill>
                <a:latin typeface="Palatino Linotype"/>
                <a:cs typeface="Palatino Linotype"/>
              </a:rPr>
              <a:t>s</a:t>
            </a:r>
            <a:r>
              <a:rPr sz="1400" i="1" spc="-5" dirty="0">
                <a:solidFill>
                  <a:srgbClr val="231F20"/>
                </a:solidFill>
                <a:latin typeface="Palatino Linotype"/>
                <a:cs typeface="Palatino Linotype"/>
              </a:rPr>
              <a:t>o</a:t>
            </a:r>
            <a:r>
              <a:rPr sz="1400" i="1" spc="-105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400" i="1" spc="-5" dirty="0">
                <a:solidFill>
                  <a:srgbClr val="231F20"/>
                </a:solidFill>
                <a:latin typeface="Palatino Linotype"/>
                <a:cs typeface="Palatino Linotype"/>
              </a:rPr>
              <a:t>f</a:t>
            </a:r>
            <a:r>
              <a:rPr sz="1400" i="1" spc="-120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400" i="1" spc="-5" dirty="0" err="1">
                <a:solidFill>
                  <a:srgbClr val="231F20"/>
                </a:solidFill>
                <a:latin typeface="Palatino Linotype"/>
                <a:cs typeface="Palatino Linotype"/>
              </a:rPr>
              <a:t>a</a:t>
            </a:r>
            <a:r>
              <a:rPr sz="1400" i="1" spc="60" dirty="0" err="1">
                <a:solidFill>
                  <a:srgbClr val="231F20"/>
                </a:solidFill>
                <a:latin typeface="Palatino Linotype"/>
                <a:cs typeface="Palatino Linotype"/>
              </a:rPr>
              <a:t>r</a:t>
            </a:r>
            <a:r>
              <a:rPr sz="1400" b="1" spc="-5" dirty="0" err="1">
                <a:solidFill>
                  <a:srgbClr val="C00000"/>
                </a:solidFill>
                <a:latin typeface="Palatino Linotype"/>
              </a:rPr>
              <a:t>.</a:t>
            </a:r>
            <a:r>
              <a:rPr lang="en-US" sz="1400" b="1" spc="-5" dirty="0" err="1">
                <a:solidFill>
                  <a:srgbClr val="C00000"/>
                </a:solidFill>
                <a:latin typeface="Palatino Linotype"/>
              </a:rPr>
              <a:t>append</a:t>
            </a:r>
            <a:r>
              <a:rPr lang="en-US" sz="1400" b="1" spc="-5" dirty="0">
                <a:solidFill>
                  <a:srgbClr val="C00000"/>
                </a:solidFill>
                <a:latin typeface="Palatino Linotype"/>
              </a:rPr>
              <a:t> </a:t>
            </a:r>
            <a:r>
              <a:rPr sz="1400" spc="-5" dirty="0">
                <a:solidFill>
                  <a:srgbClr val="231F20"/>
                </a:solidFill>
                <a:latin typeface="Palatino Linotype"/>
                <a:cs typeface="Palatino Linotype"/>
              </a:rPr>
              <a:t>(</a:t>
            </a:r>
            <a:r>
              <a:rPr sz="1400" spc="-130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400" i="1" spc="-10" dirty="0">
                <a:solidFill>
                  <a:srgbClr val="231F20"/>
                </a:solidFill>
                <a:latin typeface="Palatino Linotype"/>
                <a:cs typeface="Palatino Linotype"/>
              </a:rPr>
              <a:t>ne</a:t>
            </a:r>
            <a:r>
              <a:rPr sz="1400" i="1" dirty="0">
                <a:solidFill>
                  <a:srgbClr val="231F20"/>
                </a:solidFill>
                <a:latin typeface="Palatino Linotype"/>
                <a:cs typeface="Palatino Linotype"/>
              </a:rPr>
              <a:t>x</a:t>
            </a:r>
            <a:r>
              <a:rPr sz="1400" i="1" spc="-5" dirty="0">
                <a:solidFill>
                  <a:srgbClr val="231F20"/>
                </a:solidFill>
                <a:latin typeface="Palatino Linotype"/>
                <a:cs typeface="Palatino Linotype"/>
              </a:rPr>
              <a:t>t</a:t>
            </a:r>
            <a:r>
              <a:rPr sz="1400" i="1" spc="-130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231F20"/>
                </a:solidFill>
                <a:latin typeface="Palatino Linotype"/>
                <a:cs typeface="Palatino Linotype"/>
              </a:rPr>
              <a:t>)</a:t>
            </a:r>
            <a:endParaRPr sz="1400" dirty="0">
              <a:latin typeface="Palatino Linotype"/>
              <a:cs typeface="Palatino Linotype"/>
            </a:endParaRPr>
          </a:p>
        </p:txBody>
      </p:sp>
      <p:sp>
        <p:nvSpPr>
          <p:cNvPr id="18" name="object 28">
            <a:extLst>
              <a:ext uri="{FF2B5EF4-FFF2-40B4-BE49-F238E27FC236}">
                <a16:creationId xmlns:a16="http://schemas.microsoft.com/office/drawing/2014/main" id="{718A0E70-BA4D-3E60-3DB6-C9396F0B91E0}"/>
              </a:ext>
            </a:extLst>
          </p:cNvPr>
          <p:cNvSpPr txBox="1"/>
          <p:nvPr/>
        </p:nvSpPr>
        <p:spPr>
          <a:xfrm>
            <a:off x="2420126" y="4420274"/>
            <a:ext cx="129768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231F20"/>
                </a:solidFill>
                <a:latin typeface="Palatino Linotype"/>
                <a:cs typeface="Palatino Linotype"/>
              </a:rPr>
              <a:t>8</a:t>
            </a:r>
            <a:endParaRPr sz="1400" dirty="0">
              <a:latin typeface="Palatino Linotype"/>
              <a:cs typeface="Palatino Linotype"/>
            </a:endParaRPr>
          </a:p>
        </p:txBody>
      </p:sp>
      <p:sp>
        <p:nvSpPr>
          <p:cNvPr id="19" name="object 29">
            <a:extLst>
              <a:ext uri="{FF2B5EF4-FFF2-40B4-BE49-F238E27FC236}">
                <a16:creationId xmlns:a16="http://schemas.microsoft.com/office/drawing/2014/main" id="{E1013AC0-6293-E342-D620-60823082DD7A}"/>
              </a:ext>
            </a:extLst>
          </p:cNvPr>
          <p:cNvSpPr txBox="1"/>
          <p:nvPr/>
        </p:nvSpPr>
        <p:spPr>
          <a:xfrm>
            <a:off x="3534637" y="4393774"/>
            <a:ext cx="76934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65" dirty="0">
                <a:solidFill>
                  <a:srgbClr val="231F20"/>
                </a:solidFill>
                <a:latin typeface="Lucida Sans Unicode"/>
                <a:cs typeface="Lucida Sans Unicode"/>
              </a:rPr>
              <a:t>|</a:t>
            </a:r>
            <a:endParaRPr sz="1400" dirty="0">
              <a:latin typeface="Lucida Sans Unicode"/>
              <a:cs typeface="Lucida Sans Unicode"/>
            </a:endParaRPr>
          </a:p>
        </p:txBody>
      </p:sp>
      <p:sp>
        <p:nvSpPr>
          <p:cNvPr id="20" name="object 30">
            <a:extLst>
              <a:ext uri="{FF2B5EF4-FFF2-40B4-BE49-F238E27FC236}">
                <a16:creationId xmlns:a16="http://schemas.microsoft.com/office/drawing/2014/main" id="{B8D2A289-742A-FB13-AB53-2FAD6324F188}"/>
              </a:ext>
            </a:extLst>
          </p:cNvPr>
          <p:cNvSpPr txBox="1"/>
          <p:nvPr/>
        </p:nvSpPr>
        <p:spPr>
          <a:xfrm>
            <a:off x="3673310" y="4447949"/>
            <a:ext cx="1300461" cy="325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130"/>
              </a:lnSpc>
              <a:spcBef>
                <a:spcPts val="95"/>
              </a:spcBef>
            </a:pPr>
            <a:r>
              <a:rPr lang="en-US" sz="2400" spc="-15" baseline="8333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endParaRPr lang="en-US" sz="1050" baseline="8333" dirty="0">
              <a:latin typeface="Palatino Linotype"/>
              <a:cs typeface="Microsoft Sans Serif"/>
            </a:endParaRPr>
          </a:p>
          <a:p>
            <a:pPr marL="38100">
              <a:lnSpc>
                <a:spcPts val="1130"/>
              </a:lnSpc>
              <a:spcBef>
                <a:spcPts val="95"/>
              </a:spcBef>
            </a:pPr>
            <a:r>
              <a:rPr sz="1400" i="1" spc="-10">
                <a:solidFill>
                  <a:srgbClr val="231F20"/>
                </a:solidFill>
                <a:latin typeface="Palatino Linotype"/>
                <a:cs typeface="Palatino Linotype"/>
              </a:rPr>
              <a:t>resul</a:t>
            </a:r>
            <a:r>
              <a:rPr sz="1400" i="1" spc="-5">
                <a:solidFill>
                  <a:srgbClr val="231F20"/>
                </a:solidFill>
                <a:latin typeface="Palatino Linotype"/>
                <a:cs typeface="Palatino Linotype"/>
              </a:rPr>
              <a:t>t</a:t>
            </a:r>
            <a:r>
              <a:rPr sz="1400" i="1" spc="4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Lucida Sans Unicode"/>
                <a:cs typeface="Lucida Sans Unicode"/>
              </a:rPr>
              <a:t>←</a:t>
            </a:r>
            <a:r>
              <a:rPr sz="140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400" i="1" spc="-5" dirty="0">
                <a:solidFill>
                  <a:srgbClr val="231F20"/>
                </a:solidFill>
                <a:latin typeface="Palatino Linotype"/>
                <a:cs typeface="Palatino Linotype"/>
              </a:rPr>
              <a:t>f</a:t>
            </a:r>
            <a:r>
              <a:rPr sz="1400" i="1" spc="-120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400" i="1" spc="-10" dirty="0">
                <a:solidFill>
                  <a:srgbClr val="231F20"/>
                </a:solidFill>
                <a:latin typeface="Palatino Linotype"/>
                <a:cs typeface="Palatino Linotype"/>
              </a:rPr>
              <a:t>irst</a:t>
            </a:r>
            <a:endParaRPr sz="1400" dirty="0">
              <a:latin typeface="Palatino Linotype"/>
              <a:cs typeface="Palatino Linotype"/>
            </a:endParaRPr>
          </a:p>
        </p:txBody>
      </p:sp>
      <p:sp>
        <p:nvSpPr>
          <p:cNvPr id="21" name="object 33">
            <a:extLst>
              <a:ext uri="{FF2B5EF4-FFF2-40B4-BE49-F238E27FC236}">
                <a16:creationId xmlns:a16="http://schemas.microsoft.com/office/drawing/2014/main" id="{DFAE24EF-F4FC-7440-B5E2-2D1765A47DF7}"/>
              </a:ext>
            </a:extLst>
          </p:cNvPr>
          <p:cNvSpPr txBox="1"/>
          <p:nvPr/>
        </p:nvSpPr>
        <p:spPr>
          <a:xfrm>
            <a:off x="2420133" y="4937603"/>
            <a:ext cx="129768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231F20"/>
                </a:solidFill>
                <a:latin typeface="Palatino Linotype"/>
                <a:cs typeface="Palatino Linotype"/>
              </a:rPr>
              <a:t>9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22" name="object 34">
            <a:extLst>
              <a:ext uri="{FF2B5EF4-FFF2-40B4-BE49-F238E27FC236}">
                <a16:creationId xmlns:a16="http://schemas.microsoft.com/office/drawing/2014/main" id="{55801F20-2F86-C055-D67E-8EE1B736F2F1}"/>
              </a:ext>
            </a:extLst>
          </p:cNvPr>
          <p:cNvSpPr txBox="1"/>
          <p:nvPr/>
        </p:nvSpPr>
        <p:spPr>
          <a:xfrm>
            <a:off x="2605515" y="4965277"/>
            <a:ext cx="537611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7" baseline="8333" dirty="0">
                <a:solidFill>
                  <a:srgbClr val="231F20"/>
                </a:solidFill>
                <a:latin typeface="Microsoft Sans Serif"/>
                <a:cs typeface="Microsoft Sans Serif"/>
              </a:rPr>
              <a:t>E</a:t>
            </a:r>
            <a:r>
              <a:rPr sz="1050" i="1" spc="-5" dirty="0">
                <a:solidFill>
                  <a:srgbClr val="231F20"/>
                </a:solidFill>
                <a:latin typeface="Palatino Linotype"/>
                <a:cs typeface="Palatino Linotype"/>
              </a:rPr>
              <a:t>result</a:t>
            </a:r>
            <a:endParaRPr sz="1050" dirty="0">
              <a:latin typeface="Palatino Linotype"/>
              <a:cs typeface="Palatino Linotype"/>
            </a:endParaRPr>
          </a:p>
        </p:txBody>
      </p:sp>
      <p:sp>
        <p:nvSpPr>
          <p:cNvPr id="23" name="object 35">
            <a:extLst>
              <a:ext uri="{FF2B5EF4-FFF2-40B4-BE49-F238E27FC236}">
                <a16:creationId xmlns:a16="http://schemas.microsoft.com/office/drawing/2014/main" id="{6AEDB084-455C-53D4-59AB-EB160A408962}"/>
              </a:ext>
            </a:extLst>
          </p:cNvPr>
          <p:cNvSpPr txBox="1"/>
          <p:nvPr/>
        </p:nvSpPr>
        <p:spPr>
          <a:xfrm>
            <a:off x="3424153" y="4937601"/>
            <a:ext cx="3182098" cy="19203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400" spc="70" dirty="0">
                <a:solidFill>
                  <a:srgbClr val="231F20"/>
                </a:solidFill>
                <a:latin typeface="Lucida Sans Unicode"/>
                <a:cs typeface="Lucida Sans Unicode"/>
              </a:rPr>
              <a:t>→</a:t>
            </a:r>
            <a:r>
              <a:rPr sz="14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231F20"/>
                </a:solidFill>
                <a:latin typeface="Microsoft Sans Serif"/>
                <a:cs typeface="Microsoft Sans Serif"/>
              </a:rPr>
              <a:t>E</a:t>
            </a:r>
            <a:r>
              <a:rPr sz="1600" i="1" spc="-7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e</a:t>
            </a:r>
            <a:r>
              <a:rPr sz="1600" spc="-7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1</a:t>
            </a:r>
            <a:r>
              <a:rPr sz="1600" spc="315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Microsoft Sans Serif"/>
                <a:cs typeface="Microsoft Sans Serif"/>
              </a:rPr>
              <a:t>plus</a:t>
            </a:r>
            <a:r>
              <a:rPr sz="1400" spc="23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31F20"/>
                </a:solidFill>
                <a:latin typeface="Microsoft Sans Serif"/>
                <a:cs typeface="Microsoft Sans Serif"/>
              </a:rPr>
              <a:t>T</a:t>
            </a:r>
            <a:r>
              <a:rPr sz="1600" i="1" spc="-7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e</a:t>
            </a:r>
            <a:r>
              <a:rPr sz="1600" spc="-7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2</a:t>
            </a:r>
            <a:endParaRPr sz="1600" baseline="-11904" dirty="0">
              <a:latin typeface="Palatino Linotype"/>
              <a:cs typeface="Palatino Linotype"/>
            </a:endParaRPr>
          </a:p>
          <a:p>
            <a:pPr marL="284480">
              <a:lnSpc>
                <a:spcPct val="100000"/>
              </a:lnSpc>
              <a:spcBef>
                <a:spcPts val="10"/>
              </a:spcBef>
            </a:pPr>
            <a:r>
              <a:rPr sz="1400" i="1" spc="-10" dirty="0">
                <a:solidFill>
                  <a:srgbClr val="231F20"/>
                </a:solidFill>
                <a:latin typeface="Palatino Linotype"/>
                <a:cs typeface="Palatino Linotype"/>
              </a:rPr>
              <a:t>resul</a:t>
            </a:r>
            <a:r>
              <a:rPr sz="1400" i="1" spc="-5" dirty="0">
                <a:solidFill>
                  <a:srgbClr val="231F20"/>
                </a:solidFill>
                <a:latin typeface="Palatino Linotype"/>
                <a:cs typeface="Palatino Linotype"/>
              </a:rPr>
              <a:t>t</a:t>
            </a:r>
            <a:r>
              <a:rPr sz="1400" i="1" spc="40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Lucida Sans Unicode"/>
                <a:cs typeface="Lucida Sans Unicode"/>
              </a:rPr>
              <a:t>←</a:t>
            </a:r>
            <a:r>
              <a:rPr sz="1400" spc="-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altLang="zh-CN" sz="1400" b="1" spc="-5" dirty="0">
                <a:solidFill>
                  <a:srgbClr val="C00000"/>
                </a:solidFill>
                <a:latin typeface="Palatino Linotype"/>
              </a:rPr>
              <a:t>new</a:t>
            </a:r>
            <a:r>
              <a:rPr lang="en-US" altLang="zh-CN" sz="1400" spc="-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altLang="zh-CN" sz="1400" i="1" spc="-45" dirty="0">
                <a:solidFill>
                  <a:srgbClr val="00B050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node</a:t>
            </a:r>
            <a:r>
              <a:rPr lang="en-US" altLang="zh-CN" sz="1400" i="1" spc="-45" dirty="0">
                <a:solidFill>
                  <a:srgbClr val="231F20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</a:t>
            </a:r>
            <a:r>
              <a:rPr sz="1400" spc="-5" dirty="0">
                <a:solidFill>
                  <a:srgbClr val="231F20"/>
                </a:solidFill>
                <a:latin typeface="Palatino Linotype"/>
                <a:cs typeface="Palatino Linotype"/>
              </a:rPr>
              <a:t>(</a:t>
            </a:r>
            <a:r>
              <a:rPr sz="1400" spc="-130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400" b="1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plu</a:t>
            </a:r>
            <a:r>
              <a:rPr sz="1400" b="1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s</a:t>
            </a:r>
            <a:r>
              <a:rPr sz="1400" spc="-70" dirty="0">
                <a:solidFill>
                  <a:srgbClr val="231F20"/>
                </a:solidFill>
                <a:latin typeface="Lucida Sans Unicode"/>
                <a:cs typeface="Lucida Sans Unicode"/>
              </a:rPr>
              <a:t>,</a:t>
            </a:r>
            <a:r>
              <a:rPr sz="1400" spc="-1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400" i="1" spc="-10" dirty="0">
                <a:solidFill>
                  <a:srgbClr val="231F20"/>
                </a:solidFill>
                <a:latin typeface="Palatino Linotype"/>
                <a:cs typeface="Palatino Linotype"/>
              </a:rPr>
              <a:t>e</a:t>
            </a:r>
            <a:r>
              <a:rPr sz="1400" dirty="0">
                <a:solidFill>
                  <a:srgbClr val="231F20"/>
                </a:solidFill>
                <a:latin typeface="Palatino Linotype"/>
                <a:cs typeface="Palatino Linotype"/>
              </a:rPr>
              <a:t>1</a:t>
            </a:r>
            <a:r>
              <a:rPr sz="1400" spc="-70" dirty="0">
                <a:solidFill>
                  <a:srgbClr val="231F20"/>
                </a:solidFill>
                <a:latin typeface="Lucida Sans Unicode"/>
                <a:cs typeface="Lucida Sans Unicode"/>
              </a:rPr>
              <a:t>,</a:t>
            </a:r>
            <a:r>
              <a:rPr sz="1400" spc="-1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400" i="1" spc="-10" dirty="0">
                <a:solidFill>
                  <a:srgbClr val="231F20"/>
                </a:solidFill>
                <a:latin typeface="Palatino Linotype"/>
                <a:cs typeface="Palatino Linotype"/>
              </a:rPr>
              <a:t>e</a:t>
            </a:r>
            <a:r>
              <a:rPr sz="1400" spc="120" dirty="0">
                <a:solidFill>
                  <a:srgbClr val="231F20"/>
                </a:solidFill>
                <a:latin typeface="Palatino Linotype"/>
                <a:cs typeface="Palatino Linotype"/>
              </a:rPr>
              <a:t>2</a:t>
            </a:r>
            <a:r>
              <a:rPr sz="1400" spc="-5" dirty="0">
                <a:solidFill>
                  <a:srgbClr val="231F20"/>
                </a:solidFill>
                <a:latin typeface="Palatino Linotype"/>
                <a:cs typeface="Palatino Linotype"/>
              </a:rPr>
              <a:t>)</a:t>
            </a:r>
            <a:r>
              <a:rPr sz="1400" spc="-125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endParaRPr sz="1400" dirty="0">
              <a:latin typeface="Palatino Linotype"/>
              <a:cs typeface="Palatino Linotype"/>
            </a:endParaRPr>
          </a:p>
          <a:p>
            <a:pPr marL="88265">
              <a:lnSpc>
                <a:spcPct val="100000"/>
              </a:lnSpc>
              <a:spcBef>
                <a:spcPts val="445"/>
              </a:spcBef>
            </a:pPr>
            <a:r>
              <a:rPr sz="1400" spc="-165" dirty="0">
                <a:solidFill>
                  <a:srgbClr val="231F20"/>
                </a:solidFill>
                <a:latin typeface="Lucida Sans Unicode"/>
                <a:cs typeface="Lucida Sans Unicode"/>
              </a:rPr>
              <a:t>|</a:t>
            </a:r>
            <a:r>
              <a:rPr sz="1400" spc="2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231F20"/>
                </a:solidFill>
                <a:latin typeface="Microsoft Sans Serif"/>
                <a:cs typeface="Microsoft Sans Serif"/>
              </a:rPr>
              <a:t>T</a:t>
            </a:r>
            <a:r>
              <a:rPr sz="1600" i="1" spc="-7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e</a:t>
            </a:r>
            <a:endParaRPr sz="1600" baseline="-11904" dirty="0">
              <a:latin typeface="Palatino Linotype"/>
              <a:cs typeface="Palatino Linotype"/>
            </a:endParaRPr>
          </a:p>
          <a:p>
            <a:pPr marL="284480">
              <a:lnSpc>
                <a:spcPct val="100000"/>
              </a:lnSpc>
              <a:spcBef>
                <a:spcPts val="15"/>
              </a:spcBef>
            </a:pPr>
            <a:r>
              <a:rPr sz="1400" i="1" spc="-10" dirty="0">
                <a:solidFill>
                  <a:srgbClr val="231F20"/>
                </a:solidFill>
                <a:latin typeface="Palatino Linotype"/>
                <a:cs typeface="Palatino Linotype"/>
              </a:rPr>
              <a:t>result</a:t>
            </a:r>
            <a:r>
              <a:rPr sz="1400" i="1" spc="15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Lucida Sans Unicode"/>
                <a:cs typeface="Lucida Sans Unicode"/>
              </a:rPr>
              <a:t>←</a:t>
            </a:r>
            <a:r>
              <a:rPr sz="1400" spc="-6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400" i="1" spc="-5" dirty="0">
                <a:solidFill>
                  <a:srgbClr val="231F20"/>
                </a:solidFill>
                <a:latin typeface="Palatino Linotype"/>
                <a:cs typeface="Palatino Linotype"/>
              </a:rPr>
              <a:t>e</a:t>
            </a:r>
            <a:endParaRPr sz="1400" dirty="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359"/>
              </a:spcBef>
            </a:pPr>
            <a:r>
              <a:rPr sz="1400" spc="70" dirty="0">
                <a:solidFill>
                  <a:srgbClr val="231F20"/>
                </a:solidFill>
                <a:latin typeface="Lucida Sans Unicode"/>
                <a:cs typeface="Lucida Sans Unicode"/>
              </a:rPr>
              <a:t>→</a:t>
            </a:r>
            <a:r>
              <a:rPr sz="1400" spc="-3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231F20"/>
                </a:solidFill>
                <a:latin typeface="Microsoft Sans Serif"/>
                <a:cs typeface="Microsoft Sans Serif"/>
              </a:rPr>
              <a:t>id</a:t>
            </a:r>
            <a:r>
              <a:rPr sz="1600" i="1" spc="-7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var</a:t>
            </a:r>
            <a:endParaRPr sz="1600" baseline="-11904" dirty="0">
              <a:latin typeface="Palatino Linotype"/>
              <a:cs typeface="Palatino Linotype"/>
            </a:endParaRPr>
          </a:p>
          <a:p>
            <a:pPr marL="284480">
              <a:lnSpc>
                <a:spcPct val="100000"/>
              </a:lnSpc>
              <a:spcBef>
                <a:spcPts val="10"/>
              </a:spcBef>
            </a:pPr>
            <a:r>
              <a:rPr sz="1400" i="1" spc="-10" dirty="0">
                <a:solidFill>
                  <a:srgbClr val="231F20"/>
                </a:solidFill>
                <a:latin typeface="Palatino Linotype"/>
                <a:cs typeface="Palatino Linotype"/>
              </a:rPr>
              <a:t>resul</a:t>
            </a:r>
            <a:r>
              <a:rPr sz="1400" i="1" spc="-5" dirty="0">
                <a:solidFill>
                  <a:srgbClr val="231F20"/>
                </a:solidFill>
                <a:latin typeface="Palatino Linotype"/>
                <a:cs typeface="Palatino Linotype"/>
              </a:rPr>
              <a:t>t</a:t>
            </a:r>
            <a:r>
              <a:rPr sz="1400" i="1" spc="40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Lucida Sans Unicode"/>
                <a:cs typeface="Lucida Sans Unicode"/>
              </a:rPr>
              <a:t>←</a:t>
            </a:r>
            <a:r>
              <a:rPr sz="1400" spc="-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altLang="zh-CN" sz="1400" b="1" spc="-5" dirty="0">
                <a:solidFill>
                  <a:srgbClr val="C00000"/>
                </a:solidFill>
                <a:latin typeface="Palatino Linotype"/>
              </a:rPr>
              <a:t>new</a:t>
            </a:r>
            <a:r>
              <a:rPr lang="en-US" altLang="zh-CN" sz="1400" spc="-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altLang="zh-CN" sz="1400" i="1" spc="-45" dirty="0">
                <a:solidFill>
                  <a:srgbClr val="00B050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leaf</a:t>
            </a:r>
            <a:r>
              <a:rPr lang="en-US" altLang="zh-CN" sz="1400" i="1" spc="-45" dirty="0">
                <a:solidFill>
                  <a:srgbClr val="231F20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</a:t>
            </a:r>
            <a:r>
              <a:rPr sz="1400" spc="-5" dirty="0">
                <a:solidFill>
                  <a:srgbClr val="231F20"/>
                </a:solidFill>
                <a:latin typeface="Palatino Linotype"/>
                <a:cs typeface="Palatino Linotype"/>
              </a:rPr>
              <a:t>(</a:t>
            </a:r>
            <a:r>
              <a:rPr lang="en-US" altLang="zh-CN" sz="1400" b="1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id</a:t>
            </a:r>
            <a:r>
              <a:rPr lang="en-US" altLang="zh-CN" sz="1400" spc="-70" dirty="0">
                <a:solidFill>
                  <a:srgbClr val="231F20"/>
                </a:solidFill>
                <a:latin typeface="Lucida Sans Unicode"/>
                <a:cs typeface="Lucida Sans Unicode"/>
              </a:rPr>
              <a:t>,</a:t>
            </a:r>
            <a:r>
              <a:rPr lang="en-US" altLang="zh-CN" sz="1400" spc="-1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altLang="zh-CN" sz="1400" i="1" spc="-10" dirty="0">
                <a:solidFill>
                  <a:srgbClr val="231F20"/>
                </a:solidFill>
                <a:latin typeface="Palatino Linotype"/>
                <a:cs typeface="Palatino Linotype"/>
              </a:rPr>
              <a:t>entry-</a:t>
            </a:r>
            <a:r>
              <a:rPr sz="1400" i="1" spc="-5" dirty="0">
                <a:solidFill>
                  <a:srgbClr val="231F20"/>
                </a:solidFill>
                <a:latin typeface="Palatino Linotype"/>
                <a:cs typeface="Palatino Linotype"/>
              </a:rPr>
              <a:t>var</a:t>
            </a:r>
            <a:r>
              <a:rPr sz="1400" i="1" spc="-135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231F20"/>
                </a:solidFill>
                <a:latin typeface="Palatino Linotype"/>
                <a:cs typeface="Palatino Linotype"/>
              </a:rPr>
              <a:t>)</a:t>
            </a:r>
            <a:endParaRPr sz="1400" dirty="0">
              <a:latin typeface="Palatino Linotype"/>
              <a:cs typeface="Palatino Linotype"/>
            </a:endParaRPr>
          </a:p>
          <a:p>
            <a:pPr marL="88265">
              <a:lnSpc>
                <a:spcPct val="100000"/>
              </a:lnSpc>
              <a:spcBef>
                <a:spcPts val="445"/>
              </a:spcBef>
            </a:pPr>
            <a:r>
              <a:rPr sz="1400" spc="-165" dirty="0">
                <a:solidFill>
                  <a:srgbClr val="231F20"/>
                </a:solidFill>
                <a:latin typeface="Lucida Sans Unicode"/>
                <a:cs typeface="Lucida Sans Unicode"/>
              </a:rPr>
              <a:t>|</a:t>
            </a:r>
            <a:r>
              <a:rPr sz="1400" spc="2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231F20"/>
                </a:solidFill>
                <a:latin typeface="Microsoft Sans Serif"/>
                <a:cs typeface="Microsoft Sans Serif"/>
              </a:rPr>
              <a:t>num</a:t>
            </a:r>
            <a:r>
              <a:rPr sz="1600" i="1" spc="-7" baseline="-11904" dirty="0">
                <a:solidFill>
                  <a:srgbClr val="231F20"/>
                </a:solidFill>
                <a:latin typeface="Palatino Linotype"/>
                <a:cs typeface="Palatino Linotype"/>
              </a:rPr>
              <a:t>val</a:t>
            </a:r>
            <a:endParaRPr sz="1600" baseline="-11904" dirty="0">
              <a:latin typeface="Palatino Linotype"/>
              <a:cs typeface="Palatino Linotype"/>
            </a:endParaRPr>
          </a:p>
          <a:p>
            <a:pPr marL="284480">
              <a:lnSpc>
                <a:spcPct val="100000"/>
              </a:lnSpc>
              <a:spcBef>
                <a:spcPts val="10"/>
              </a:spcBef>
            </a:pPr>
            <a:r>
              <a:rPr sz="1400" i="1" spc="-10" dirty="0">
                <a:solidFill>
                  <a:srgbClr val="231F20"/>
                </a:solidFill>
                <a:latin typeface="Palatino Linotype"/>
                <a:cs typeface="Palatino Linotype"/>
              </a:rPr>
              <a:t>resul</a:t>
            </a:r>
            <a:r>
              <a:rPr sz="1400" i="1" spc="-5" dirty="0">
                <a:solidFill>
                  <a:srgbClr val="231F20"/>
                </a:solidFill>
                <a:latin typeface="Palatino Linotype"/>
                <a:cs typeface="Palatino Linotype"/>
              </a:rPr>
              <a:t>t</a:t>
            </a:r>
            <a:r>
              <a:rPr sz="1400" i="1" spc="40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Lucida Sans Unicode"/>
                <a:cs typeface="Lucida Sans Unicode"/>
              </a:rPr>
              <a:t>←</a:t>
            </a:r>
            <a:r>
              <a:rPr sz="1400" spc="-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altLang="zh-CN" sz="1400" b="1" spc="-5" dirty="0">
                <a:solidFill>
                  <a:srgbClr val="C00000"/>
                </a:solidFill>
                <a:latin typeface="Palatino Linotype"/>
              </a:rPr>
              <a:t>new</a:t>
            </a:r>
            <a:r>
              <a:rPr lang="en-US" altLang="zh-CN" sz="1400" spc="-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altLang="zh-CN" sz="1400" i="1" spc="-45" dirty="0">
                <a:solidFill>
                  <a:srgbClr val="00B050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leaf</a:t>
            </a:r>
            <a:r>
              <a:rPr lang="en-US" altLang="zh-CN" sz="1400" i="1" spc="-45" dirty="0">
                <a:solidFill>
                  <a:srgbClr val="231F20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</a:t>
            </a:r>
            <a:r>
              <a:rPr sz="1400" spc="-5" dirty="0">
                <a:solidFill>
                  <a:srgbClr val="231F20"/>
                </a:solidFill>
                <a:latin typeface="Palatino Linotype"/>
                <a:cs typeface="Palatino Linotype"/>
              </a:rPr>
              <a:t>(</a:t>
            </a:r>
            <a:r>
              <a:rPr lang="en-US" altLang="zh-CN" sz="1400" b="1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num</a:t>
            </a:r>
            <a:r>
              <a:rPr lang="en-US" altLang="zh-CN" sz="1400" spc="-70" dirty="0">
                <a:solidFill>
                  <a:srgbClr val="231F20"/>
                </a:solidFill>
                <a:latin typeface="Lucida Sans Unicode"/>
                <a:cs typeface="Lucida Sans Unicode"/>
              </a:rPr>
              <a:t>,</a:t>
            </a:r>
            <a:r>
              <a:rPr lang="en-US" altLang="zh-CN" sz="1400" spc="-1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400" i="1" spc="-5" dirty="0" err="1">
                <a:solidFill>
                  <a:srgbClr val="231F20"/>
                </a:solidFill>
                <a:latin typeface="Palatino Linotype"/>
                <a:cs typeface="Palatino Linotype"/>
              </a:rPr>
              <a:t>val</a:t>
            </a:r>
            <a:r>
              <a:rPr sz="1400" i="1" spc="-135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231F20"/>
                </a:solidFill>
                <a:latin typeface="Palatino Linotype"/>
                <a:cs typeface="Palatino Linotype"/>
              </a:rPr>
              <a:t>)</a:t>
            </a:r>
            <a:endParaRPr sz="1400" dirty="0">
              <a:latin typeface="Palatino Linotype"/>
              <a:cs typeface="Palatino Linotype"/>
            </a:endParaRPr>
          </a:p>
        </p:txBody>
      </p:sp>
      <p:sp>
        <p:nvSpPr>
          <p:cNvPr id="24" name="object 38">
            <a:extLst>
              <a:ext uri="{FF2B5EF4-FFF2-40B4-BE49-F238E27FC236}">
                <a16:creationId xmlns:a16="http://schemas.microsoft.com/office/drawing/2014/main" id="{595B460B-6E0E-AE4B-B85E-CED4BFBA369A}"/>
              </a:ext>
            </a:extLst>
          </p:cNvPr>
          <p:cNvSpPr txBox="1"/>
          <p:nvPr/>
        </p:nvSpPr>
        <p:spPr>
          <a:xfrm>
            <a:off x="2328896" y="5444291"/>
            <a:ext cx="224313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231F20"/>
                </a:solidFill>
                <a:latin typeface="Palatino Linotype"/>
                <a:cs typeface="Palatino Linotype"/>
              </a:rPr>
              <a:t>10</a:t>
            </a:r>
            <a:endParaRPr sz="1400" dirty="0">
              <a:latin typeface="Palatino Linotype"/>
              <a:cs typeface="Palatino Linotype"/>
            </a:endParaRPr>
          </a:p>
        </p:txBody>
      </p:sp>
      <p:sp>
        <p:nvSpPr>
          <p:cNvPr id="25" name="object 41">
            <a:extLst>
              <a:ext uri="{FF2B5EF4-FFF2-40B4-BE49-F238E27FC236}">
                <a16:creationId xmlns:a16="http://schemas.microsoft.com/office/drawing/2014/main" id="{65B1D9F6-B0AF-7CE6-C5A3-3BB922A0A487}"/>
              </a:ext>
            </a:extLst>
          </p:cNvPr>
          <p:cNvSpPr txBox="1"/>
          <p:nvPr/>
        </p:nvSpPr>
        <p:spPr>
          <a:xfrm>
            <a:off x="2589556" y="5963743"/>
            <a:ext cx="8425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7" baseline="8333" dirty="0" err="1">
                <a:solidFill>
                  <a:srgbClr val="231F20"/>
                </a:solidFill>
                <a:latin typeface="Microsoft Sans Serif"/>
                <a:cs typeface="Microsoft Sans Serif"/>
              </a:rPr>
              <a:t>T</a:t>
            </a:r>
            <a:r>
              <a:rPr sz="1050" i="1" spc="-5" dirty="0" err="1">
                <a:solidFill>
                  <a:srgbClr val="231F20"/>
                </a:solidFill>
                <a:latin typeface="Palatino Linotype"/>
                <a:cs typeface="Palatino Linotype"/>
              </a:rPr>
              <a:t>result</a:t>
            </a:r>
            <a:endParaRPr sz="1050" dirty="0">
              <a:latin typeface="Palatino Linotype"/>
              <a:cs typeface="Palatino Linotype"/>
            </a:endParaRPr>
          </a:p>
        </p:txBody>
      </p:sp>
      <p:sp>
        <p:nvSpPr>
          <p:cNvPr id="26" name="object 44">
            <a:extLst>
              <a:ext uri="{FF2B5EF4-FFF2-40B4-BE49-F238E27FC236}">
                <a16:creationId xmlns:a16="http://schemas.microsoft.com/office/drawing/2014/main" id="{2BCC4C46-BCFC-F465-C5C8-D5DDB47BDDB0}"/>
              </a:ext>
            </a:extLst>
          </p:cNvPr>
          <p:cNvSpPr txBox="1"/>
          <p:nvPr/>
        </p:nvSpPr>
        <p:spPr>
          <a:xfrm>
            <a:off x="2328915" y="6442756"/>
            <a:ext cx="224313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231F20"/>
                </a:solidFill>
                <a:latin typeface="Palatino Linotype"/>
                <a:cs typeface="Palatino Linotype"/>
              </a:rPr>
              <a:t>12</a:t>
            </a:r>
            <a:endParaRPr sz="1400" dirty="0">
              <a:latin typeface="Palatino Linotype"/>
              <a:cs typeface="Palatino Linotype"/>
            </a:endParaRPr>
          </a:p>
        </p:txBody>
      </p:sp>
      <p:sp>
        <p:nvSpPr>
          <p:cNvPr id="29" name="object 38">
            <a:extLst>
              <a:ext uri="{FF2B5EF4-FFF2-40B4-BE49-F238E27FC236}">
                <a16:creationId xmlns:a16="http://schemas.microsoft.com/office/drawing/2014/main" id="{C2C20CA2-CF0C-0D93-AD7F-E00E1F99052A}"/>
              </a:ext>
            </a:extLst>
          </p:cNvPr>
          <p:cNvSpPr txBox="1"/>
          <p:nvPr/>
        </p:nvSpPr>
        <p:spPr>
          <a:xfrm>
            <a:off x="2332438" y="5979469"/>
            <a:ext cx="224313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231F20"/>
                </a:solidFill>
                <a:latin typeface="Palatino Linotype"/>
                <a:cs typeface="Palatino Linotype"/>
              </a:rPr>
              <a:t>1</a:t>
            </a:r>
            <a:r>
              <a:rPr lang="en-US" sz="1400" dirty="0">
                <a:solidFill>
                  <a:srgbClr val="231F20"/>
                </a:solidFill>
                <a:latin typeface="Palatino Linotype"/>
                <a:cs typeface="Palatino Linotype"/>
              </a:rPr>
              <a:t>1</a:t>
            </a:r>
            <a:endParaRPr sz="1400" dirty="0">
              <a:latin typeface="Palatino Linotype"/>
              <a:cs typeface="Palatino Linotype"/>
            </a:endParaRPr>
          </a:p>
        </p:txBody>
      </p:sp>
      <p:sp>
        <p:nvSpPr>
          <p:cNvPr id="3" name="object 25">
            <a:extLst>
              <a:ext uri="{FF2B5EF4-FFF2-40B4-BE49-F238E27FC236}">
                <a16:creationId xmlns:a16="http://schemas.microsoft.com/office/drawing/2014/main" id="{AAB4CAC3-A97A-A334-495D-BF60EF78ED30}"/>
              </a:ext>
            </a:extLst>
          </p:cNvPr>
          <p:cNvSpPr txBox="1"/>
          <p:nvPr/>
        </p:nvSpPr>
        <p:spPr>
          <a:xfrm>
            <a:off x="2556751" y="1407094"/>
            <a:ext cx="914868" cy="1629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005"/>
              </a:lnSpc>
              <a:spcBef>
                <a:spcPts val="95"/>
              </a:spcBef>
            </a:pPr>
            <a:r>
              <a:rPr sz="1400" spc="-10" dirty="0" err="1">
                <a:solidFill>
                  <a:srgbClr val="231F20"/>
                </a:solidFill>
                <a:latin typeface="Microsoft Sans Serif"/>
                <a:cs typeface="Microsoft Sans Serif"/>
              </a:rPr>
              <a:t>Stmt</a:t>
            </a:r>
            <a:r>
              <a:rPr sz="1400" dirty="0" err="1">
                <a:solidFill>
                  <a:srgbClr val="231F20"/>
                </a:solidFill>
                <a:latin typeface="Microsoft Sans Serif"/>
                <a:cs typeface="Microsoft Sans Serif"/>
              </a:rPr>
              <a:t>s</a:t>
            </a:r>
            <a:r>
              <a:rPr sz="1600" i="1" spc="-7" baseline="-11904" dirty="0" err="1">
                <a:solidFill>
                  <a:srgbClr val="231F20"/>
                </a:solidFill>
                <a:latin typeface="Palatino Linotype"/>
                <a:cs typeface="Palatino Linotype"/>
              </a:rPr>
              <a:t>res</a:t>
            </a:r>
            <a:r>
              <a:rPr sz="1600" i="1" spc="-15" baseline="-11904" dirty="0" err="1">
                <a:solidFill>
                  <a:srgbClr val="231F20"/>
                </a:solidFill>
                <a:latin typeface="Palatino Linotype"/>
                <a:cs typeface="Palatino Linotype"/>
              </a:rPr>
              <a:t>ul</a:t>
            </a:r>
            <a:r>
              <a:rPr sz="1600" i="1" spc="-7" baseline="-11904" dirty="0" err="1">
                <a:solidFill>
                  <a:srgbClr val="231F20"/>
                </a:solidFill>
                <a:latin typeface="Palatino Linotype"/>
                <a:cs typeface="Palatino Linotype"/>
              </a:rPr>
              <a:t>t</a:t>
            </a:r>
            <a:endParaRPr sz="1400" dirty="0">
              <a:latin typeface="Palatino Linotype"/>
              <a:cs typeface="Palatino Linotype"/>
            </a:endParaRPr>
          </a:p>
        </p:txBody>
      </p:sp>
      <p:sp>
        <p:nvSpPr>
          <p:cNvPr id="4" name="object 25">
            <a:extLst>
              <a:ext uri="{FF2B5EF4-FFF2-40B4-BE49-F238E27FC236}">
                <a16:creationId xmlns:a16="http://schemas.microsoft.com/office/drawing/2014/main" id="{9CFB4ED9-9C28-6C57-A1A2-D2CB62D39A2F}"/>
              </a:ext>
            </a:extLst>
          </p:cNvPr>
          <p:cNvSpPr txBox="1"/>
          <p:nvPr/>
        </p:nvSpPr>
        <p:spPr>
          <a:xfrm>
            <a:off x="3632752" y="4430406"/>
            <a:ext cx="914868" cy="1629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005"/>
              </a:lnSpc>
              <a:spcBef>
                <a:spcPts val="95"/>
              </a:spcBef>
            </a:pPr>
            <a:r>
              <a:rPr sz="1400" spc="-10" dirty="0" err="1">
                <a:solidFill>
                  <a:srgbClr val="231F20"/>
                </a:solidFill>
                <a:latin typeface="Microsoft Sans Serif"/>
                <a:cs typeface="Microsoft Sans Serif"/>
              </a:rPr>
              <a:t>Stmt</a:t>
            </a:r>
            <a:r>
              <a:rPr sz="1400" dirty="0" err="1">
                <a:solidFill>
                  <a:srgbClr val="231F20"/>
                </a:solidFill>
                <a:latin typeface="Microsoft Sans Serif"/>
                <a:cs typeface="Microsoft Sans Serif"/>
              </a:rPr>
              <a:t>s</a:t>
            </a:r>
            <a:r>
              <a:rPr lang="en-US" sz="1600" i="1" spc="-7" baseline="-11904" dirty="0" err="1">
                <a:solidFill>
                  <a:srgbClr val="231F20"/>
                </a:solidFill>
                <a:latin typeface="Palatino Linotype"/>
                <a:cs typeface="Palatino Linotype"/>
              </a:rPr>
              <a:t>first</a:t>
            </a:r>
            <a:endParaRPr sz="1400" dirty="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9357946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EEC7991-2D00-46AE-BBCC-B0DEB406C93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FBE8E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图片 2" descr="\documentclass[a4paper, 12pt]{extarticle}&#10;\usepackage{amsmath}&#10;\pagestyle{empty}&#10;\usepackage{enumitem}&#10;\usepackage[dvipsnames]{xcolor}&#10;\usepackage{geometry}&#10;\geometry{a4paper,scale=0.65}&#10;&#10;\usepackage[no-math]{fontspec}&#10;\setmainfont{Linux Libertine G}&#10;&#10;\usepackage{shadowtext}&#10;&#10;\begin{document}&#10;&#10;\shadowtext{\textbf{The End}}&#10;&#10;&#10;\end{document} " title="IguanaTex Bitmap Display">
            <a:extLst>
              <a:ext uri="{FF2B5EF4-FFF2-40B4-BE49-F238E27FC236}">
                <a16:creationId xmlns:a16="http://schemas.microsoft.com/office/drawing/2014/main" id="{D2EC8D5F-748C-4A78-A6CE-EE7DA1F943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470" y="3501008"/>
            <a:ext cx="1074570" cy="24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0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5DB50E2-4EB0-260A-4A48-53A777334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041" y="4231439"/>
            <a:ext cx="5709299" cy="2407340"/>
          </a:xfrm>
          <a:custGeom>
            <a:avLst/>
            <a:gdLst>
              <a:gd name="connsiteX0" fmla="*/ 0 w 5709299"/>
              <a:gd name="connsiteY0" fmla="*/ 0 h 2407340"/>
              <a:gd name="connsiteX1" fmla="*/ 691460 w 5709299"/>
              <a:gd name="connsiteY1" fmla="*/ 0 h 2407340"/>
              <a:gd name="connsiteX2" fmla="*/ 1382919 w 5709299"/>
              <a:gd name="connsiteY2" fmla="*/ 0 h 2407340"/>
              <a:gd name="connsiteX3" fmla="*/ 1846007 w 5709299"/>
              <a:gd name="connsiteY3" fmla="*/ 0 h 2407340"/>
              <a:gd name="connsiteX4" fmla="*/ 2423280 w 5709299"/>
              <a:gd name="connsiteY4" fmla="*/ 0 h 2407340"/>
              <a:gd name="connsiteX5" fmla="*/ 3057647 w 5709299"/>
              <a:gd name="connsiteY5" fmla="*/ 0 h 2407340"/>
              <a:gd name="connsiteX6" fmla="*/ 3520734 w 5709299"/>
              <a:gd name="connsiteY6" fmla="*/ 0 h 2407340"/>
              <a:gd name="connsiteX7" fmla="*/ 3983822 w 5709299"/>
              <a:gd name="connsiteY7" fmla="*/ 0 h 2407340"/>
              <a:gd name="connsiteX8" fmla="*/ 4504003 w 5709299"/>
              <a:gd name="connsiteY8" fmla="*/ 0 h 2407340"/>
              <a:gd name="connsiteX9" fmla="*/ 5709299 w 5709299"/>
              <a:gd name="connsiteY9" fmla="*/ 0 h 2407340"/>
              <a:gd name="connsiteX10" fmla="*/ 5709299 w 5709299"/>
              <a:gd name="connsiteY10" fmla="*/ 625908 h 2407340"/>
              <a:gd name="connsiteX11" fmla="*/ 5709299 w 5709299"/>
              <a:gd name="connsiteY11" fmla="*/ 1203670 h 2407340"/>
              <a:gd name="connsiteX12" fmla="*/ 5709299 w 5709299"/>
              <a:gd name="connsiteY12" fmla="*/ 1853652 h 2407340"/>
              <a:gd name="connsiteX13" fmla="*/ 5709299 w 5709299"/>
              <a:gd name="connsiteY13" fmla="*/ 2407340 h 2407340"/>
              <a:gd name="connsiteX14" fmla="*/ 5017839 w 5709299"/>
              <a:gd name="connsiteY14" fmla="*/ 2407340 h 2407340"/>
              <a:gd name="connsiteX15" fmla="*/ 4383473 w 5709299"/>
              <a:gd name="connsiteY15" fmla="*/ 2407340 h 2407340"/>
              <a:gd name="connsiteX16" fmla="*/ 3634920 w 5709299"/>
              <a:gd name="connsiteY16" fmla="*/ 2407340 h 2407340"/>
              <a:gd name="connsiteX17" fmla="*/ 3057647 w 5709299"/>
              <a:gd name="connsiteY17" fmla="*/ 2407340 h 2407340"/>
              <a:gd name="connsiteX18" fmla="*/ 2366187 w 5709299"/>
              <a:gd name="connsiteY18" fmla="*/ 2407340 h 2407340"/>
              <a:gd name="connsiteX19" fmla="*/ 1617635 w 5709299"/>
              <a:gd name="connsiteY19" fmla="*/ 2407340 h 2407340"/>
              <a:gd name="connsiteX20" fmla="*/ 1097454 w 5709299"/>
              <a:gd name="connsiteY20" fmla="*/ 2407340 h 2407340"/>
              <a:gd name="connsiteX21" fmla="*/ 634367 w 5709299"/>
              <a:gd name="connsiteY21" fmla="*/ 2407340 h 2407340"/>
              <a:gd name="connsiteX22" fmla="*/ 0 w 5709299"/>
              <a:gd name="connsiteY22" fmla="*/ 2407340 h 2407340"/>
              <a:gd name="connsiteX23" fmla="*/ 0 w 5709299"/>
              <a:gd name="connsiteY23" fmla="*/ 1757358 h 2407340"/>
              <a:gd name="connsiteX24" fmla="*/ 0 w 5709299"/>
              <a:gd name="connsiteY24" fmla="*/ 1155523 h 2407340"/>
              <a:gd name="connsiteX25" fmla="*/ 0 w 5709299"/>
              <a:gd name="connsiteY25" fmla="*/ 601835 h 2407340"/>
              <a:gd name="connsiteX26" fmla="*/ 0 w 5709299"/>
              <a:gd name="connsiteY26" fmla="*/ 0 h 240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09299" h="2407340" fill="none" extrusionOk="0">
                <a:moveTo>
                  <a:pt x="0" y="0"/>
                </a:moveTo>
                <a:cubicBezTo>
                  <a:pt x="153432" y="-7106"/>
                  <a:pt x="544442" y="28595"/>
                  <a:pt x="691460" y="0"/>
                </a:cubicBezTo>
                <a:cubicBezTo>
                  <a:pt x="838478" y="-28595"/>
                  <a:pt x="1085028" y="14245"/>
                  <a:pt x="1382919" y="0"/>
                </a:cubicBezTo>
                <a:cubicBezTo>
                  <a:pt x="1680810" y="-14245"/>
                  <a:pt x="1691137" y="-19312"/>
                  <a:pt x="1846007" y="0"/>
                </a:cubicBezTo>
                <a:cubicBezTo>
                  <a:pt x="2000877" y="19312"/>
                  <a:pt x="2205963" y="16497"/>
                  <a:pt x="2423280" y="0"/>
                </a:cubicBezTo>
                <a:cubicBezTo>
                  <a:pt x="2640597" y="-16497"/>
                  <a:pt x="2759684" y="-5393"/>
                  <a:pt x="3057647" y="0"/>
                </a:cubicBezTo>
                <a:cubicBezTo>
                  <a:pt x="3355610" y="5393"/>
                  <a:pt x="3418458" y="-6759"/>
                  <a:pt x="3520734" y="0"/>
                </a:cubicBezTo>
                <a:cubicBezTo>
                  <a:pt x="3623010" y="6759"/>
                  <a:pt x="3861789" y="15235"/>
                  <a:pt x="3983822" y="0"/>
                </a:cubicBezTo>
                <a:cubicBezTo>
                  <a:pt x="4105855" y="-15235"/>
                  <a:pt x="4250423" y="-13909"/>
                  <a:pt x="4504003" y="0"/>
                </a:cubicBezTo>
                <a:cubicBezTo>
                  <a:pt x="4757583" y="13909"/>
                  <a:pt x="5158127" y="51941"/>
                  <a:pt x="5709299" y="0"/>
                </a:cubicBezTo>
                <a:cubicBezTo>
                  <a:pt x="5706009" y="209068"/>
                  <a:pt x="5698755" y="500141"/>
                  <a:pt x="5709299" y="625908"/>
                </a:cubicBezTo>
                <a:cubicBezTo>
                  <a:pt x="5719843" y="751675"/>
                  <a:pt x="5691432" y="1037077"/>
                  <a:pt x="5709299" y="1203670"/>
                </a:cubicBezTo>
                <a:cubicBezTo>
                  <a:pt x="5727166" y="1370263"/>
                  <a:pt x="5702766" y="1639453"/>
                  <a:pt x="5709299" y="1853652"/>
                </a:cubicBezTo>
                <a:cubicBezTo>
                  <a:pt x="5715832" y="2067851"/>
                  <a:pt x="5734304" y="2244596"/>
                  <a:pt x="5709299" y="2407340"/>
                </a:cubicBezTo>
                <a:cubicBezTo>
                  <a:pt x="5491418" y="2416941"/>
                  <a:pt x="5203545" y="2439224"/>
                  <a:pt x="5017839" y="2407340"/>
                </a:cubicBezTo>
                <a:cubicBezTo>
                  <a:pt x="4832133" y="2375456"/>
                  <a:pt x="4542561" y="2384990"/>
                  <a:pt x="4383473" y="2407340"/>
                </a:cubicBezTo>
                <a:cubicBezTo>
                  <a:pt x="4224385" y="2429690"/>
                  <a:pt x="3821125" y="2391419"/>
                  <a:pt x="3634920" y="2407340"/>
                </a:cubicBezTo>
                <a:cubicBezTo>
                  <a:pt x="3448715" y="2423261"/>
                  <a:pt x="3283206" y="2417818"/>
                  <a:pt x="3057647" y="2407340"/>
                </a:cubicBezTo>
                <a:cubicBezTo>
                  <a:pt x="2832088" y="2396862"/>
                  <a:pt x="2607465" y="2439534"/>
                  <a:pt x="2366187" y="2407340"/>
                </a:cubicBezTo>
                <a:cubicBezTo>
                  <a:pt x="2124909" y="2375146"/>
                  <a:pt x="1958957" y="2409967"/>
                  <a:pt x="1617635" y="2407340"/>
                </a:cubicBezTo>
                <a:cubicBezTo>
                  <a:pt x="1276313" y="2404713"/>
                  <a:pt x="1266233" y="2412532"/>
                  <a:pt x="1097454" y="2407340"/>
                </a:cubicBezTo>
                <a:cubicBezTo>
                  <a:pt x="928675" y="2402148"/>
                  <a:pt x="809781" y="2408645"/>
                  <a:pt x="634367" y="2407340"/>
                </a:cubicBezTo>
                <a:cubicBezTo>
                  <a:pt x="458953" y="2406035"/>
                  <a:pt x="308936" y="2417013"/>
                  <a:pt x="0" y="2407340"/>
                </a:cubicBezTo>
                <a:cubicBezTo>
                  <a:pt x="-12551" y="2215375"/>
                  <a:pt x="-14152" y="2032934"/>
                  <a:pt x="0" y="1757358"/>
                </a:cubicBezTo>
                <a:cubicBezTo>
                  <a:pt x="14152" y="1481782"/>
                  <a:pt x="-26351" y="1318352"/>
                  <a:pt x="0" y="1155523"/>
                </a:cubicBezTo>
                <a:cubicBezTo>
                  <a:pt x="26351" y="992695"/>
                  <a:pt x="23076" y="856961"/>
                  <a:pt x="0" y="601835"/>
                </a:cubicBezTo>
                <a:cubicBezTo>
                  <a:pt x="-23076" y="346709"/>
                  <a:pt x="-7781" y="178335"/>
                  <a:pt x="0" y="0"/>
                </a:cubicBezTo>
                <a:close/>
              </a:path>
              <a:path w="5709299" h="2407340" stroke="0" extrusionOk="0">
                <a:moveTo>
                  <a:pt x="0" y="0"/>
                </a:moveTo>
                <a:cubicBezTo>
                  <a:pt x="151230" y="6673"/>
                  <a:pt x="562813" y="21796"/>
                  <a:pt x="748553" y="0"/>
                </a:cubicBezTo>
                <a:cubicBezTo>
                  <a:pt x="934293" y="-21796"/>
                  <a:pt x="1228837" y="-19021"/>
                  <a:pt x="1382919" y="0"/>
                </a:cubicBezTo>
                <a:cubicBezTo>
                  <a:pt x="1537001" y="19021"/>
                  <a:pt x="1797442" y="-10289"/>
                  <a:pt x="2131472" y="0"/>
                </a:cubicBezTo>
                <a:cubicBezTo>
                  <a:pt x="2465502" y="10289"/>
                  <a:pt x="2525744" y="-18973"/>
                  <a:pt x="2708745" y="0"/>
                </a:cubicBezTo>
                <a:cubicBezTo>
                  <a:pt x="2891746" y="18973"/>
                  <a:pt x="3052285" y="-23687"/>
                  <a:pt x="3286019" y="0"/>
                </a:cubicBezTo>
                <a:cubicBezTo>
                  <a:pt x="3519753" y="23687"/>
                  <a:pt x="3595943" y="-23105"/>
                  <a:pt x="3863292" y="0"/>
                </a:cubicBezTo>
                <a:cubicBezTo>
                  <a:pt x="4130641" y="23105"/>
                  <a:pt x="4289237" y="-17148"/>
                  <a:pt x="4611845" y="0"/>
                </a:cubicBezTo>
                <a:cubicBezTo>
                  <a:pt x="4934453" y="17148"/>
                  <a:pt x="5466462" y="24483"/>
                  <a:pt x="5709299" y="0"/>
                </a:cubicBezTo>
                <a:cubicBezTo>
                  <a:pt x="5722631" y="151785"/>
                  <a:pt x="5697381" y="448312"/>
                  <a:pt x="5709299" y="577762"/>
                </a:cubicBezTo>
                <a:cubicBezTo>
                  <a:pt x="5721217" y="707212"/>
                  <a:pt x="5685442" y="961019"/>
                  <a:pt x="5709299" y="1203670"/>
                </a:cubicBezTo>
                <a:cubicBezTo>
                  <a:pt x="5733156" y="1446321"/>
                  <a:pt x="5682926" y="1641264"/>
                  <a:pt x="5709299" y="1853652"/>
                </a:cubicBezTo>
                <a:cubicBezTo>
                  <a:pt x="5735672" y="2066040"/>
                  <a:pt x="5683669" y="2223442"/>
                  <a:pt x="5709299" y="2407340"/>
                </a:cubicBezTo>
                <a:cubicBezTo>
                  <a:pt x="5555755" y="2399104"/>
                  <a:pt x="5403519" y="2404355"/>
                  <a:pt x="5189118" y="2407340"/>
                </a:cubicBezTo>
                <a:cubicBezTo>
                  <a:pt x="4974717" y="2410325"/>
                  <a:pt x="4668725" y="2424392"/>
                  <a:pt x="4497659" y="2407340"/>
                </a:cubicBezTo>
                <a:cubicBezTo>
                  <a:pt x="4326593" y="2390288"/>
                  <a:pt x="4005949" y="2429001"/>
                  <a:pt x="3749106" y="2407340"/>
                </a:cubicBezTo>
                <a:cubicBezTo>
                  <a:pt x="3492263" y="2385679"/>
                  <a:pt x="3301515" y="2379563"/>
                  <a:pt x="3057647" y="2407340"/>
                </a:cubicBezTo>
                <a:cubicBezTo>
                  <a:pt x="2813779" y="2435117"/>
                  <a:pt x="2564176" y="2420939"/>
                  <a:pt x="2423280" y="2407340"/>
                </a:cubicBezTo>
                <a:cubicBezTo>
                  <a:pt x="2282384" y="2393741"/>
                  <a:pt x="2011999" y="2427885"/>
                  <a:pt x="1903100" y="2407340"/>
                </a:cubicBezTo>
                <a:cubicBezTo>
                  <a:pt x="1794201" y="2386795"/>
                  <a:pt x="1535551" y="2398549"/>
                  <a:pt x="1382919" y="2407340"/>
                </a:cubicBezTo>
                <a:cubicBezTo>
                  <a:pt x="1230287" y="2416131"/>
                  <a:pt x="1050972" y="2394280"/>
                  <a:pt x="919832" y="2407340"/>
                </a:cubicBezTo>
                <a:cubicBezTo>
                  <a:pt x="788692" y="2420400"/>
                  <a:pt x="241681" y="2399498"/>
                  <a:pt x="0" y="2407340"/>
                </a:cubicBezTo>
                <a:cubicBezTo>
                  <a:pt x="-4296" y="2105686"/>
                  <a:pt x="-5266" y="1946224"/>
                  <a:pt x="0" y="1781432"/>
                </a:cubicBezTo>
                <a:cubicBezTo>
                  <a:pt x="5266" y="1616640"/>
                  <a:pt x="-9407" y="1470209"/>
                  <a:pt x="0" y="1203670"/>
                </a:cubicBezTo>
                <a:cubicBezTo>
                  <a:pt x="9407" y="937131"/>
                  <a:pt x="-19344" y="769361"/>
                  <a:pt x="0" y="625908"/>
                </a:cubicBezTo>
                <a:cubicBezTo>
                  <a:pt x="19344" y="482455"/>
                  <a:pt x="29959" y="22899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3373087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sp>
        <p:nvSpPr>
          <p:cNvPr id="3" name="object 3"/>
          <p:cNvSpPr txBox="1"/>
          <p:nvPr/>
        </p:nvSpPr>
        <p:spPr>
          <a:xfrm>
            <a:off x="327062" y="1042351"/>
            <a:ext cx="3672204" cy="21283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69266" indent="-457200">
              <a:lnSpc>
                <a:spcPct val="150000"/>
              </a:lnSpc>
              <a:spcBef>
                <a:spcPts val="770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</a:pPr>
            <a:r>
              <a:rPr lang="zh-CN" altLang="en-US" sz="2800" spc="-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语法制导翻译</a:t>
            </a:r>
            <a:endParaRPr sz="2800" spc="-5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9266" indent="-457200">
              <a:lnSpc>
                <a:spcPct val="150000"/>
              </a:lnSpc>
              <a:spcBef>
                <a:spcPts val="670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UKIJ CJK"/>
              </a:rPr>
              <a:t>抽象语法树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UKIJ CJK"/>
              </a:rPr>
              <a:t>(AST)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UKIJ CJK"/>
            </a:endParaRPr>
          </a:p>
          <a:p>
            <a:pPr marL="469266" indent="-457200">
              <a:lnSpc>
                <a:spcPct val="150000"/>
              </a:lnSpc>
              <a:spcBef>
                <a:spcPts val="64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</a:pPr>
            <a:r>
              <a:rPr lang="zh-CN" altLang="en-US" sz="2800" spc="-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CJK"/>
              </a:rPr>
              <a:t>类型和作用域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UKIJ CJK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19BA9EA-94D0-2F3A-5093-66C8251998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601808" y="6602121"/>
            <a:ext cx="378069" cy="13864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4</a:t>
            </a:fld>
            <a:endParaRPr lang="en-US" altLang="zh-CN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9A9FBC1-33F0-278D-76E9-8A3BD6D9FA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062" y="50800"/>
            <a:ext cx="408559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  <a:endParaRPr spc="-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1397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8246" y="924538"/>
            <a:ext cx="8528983" cy="9639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dirty="0"/>
              <a:t>如何表示语义信息？</a:t>
            </a:r>
          </a:p>
          <a:p>
            <a:pPr lvl="1"/>
            <a:r>
              <a:rPr sz="2200" dirty="0" err="1"/>
              <a:t>为CFG中的</a:t>
            </a:r>
            <a:r>
              <a:rPr sz="2200" dirty="0" err="1">
                <a:solidFill>
                  <a:srgbClr val="C00000"/>
                </a:solidFill>
              </a:rPr>
              <a:t>文法符号</a:t>
            </a:r>
            <a:r>
              <a:rPr sz="2200" dirty="0" err="1"/>
              <a:t>设置</a:t>
            </a:r>
            <a:r>
              <a:rPr sz="2200" dirty="0" err="1">
                <a:solidFill>
                  <a:srgbClr val="C00000"/>
                </a:solidFill>
              </a:rPr>
              <a:t>语义属性</a:t>
            </a:r>
            <a:r>
              <a:rPr sz="2200" dirty="0"/>
              <a:t>，</a:t>
            </a:r>
            <a:r>
              <a:rPr lang="zh-CN" altLang="en-US" sz="2200" dirty="0"/>
              <a:t>以</a:t>
            </a:r>
            <a:r>
              <a:rPr sz="2200" dirty="0" err="1"/>
              <a:t>表示</a:t>
            </a:r>
            <a:r>
              <a:rPr lang="zh-CN" altLang="en-US" sz="2200" dirty="0"/>
              <a:t>其</a:t>
            </a:r>
            <a:r>
              <a:rPr sz="2200" dirty="0" err="1"/>
              <a:t>对应的语义信息</a:t>
            </a:r>
            <a:endParaRPr sz="220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语法制导翻译的基本思想</a:t>
            </a:r>
          </a:p>
        </p:txBody>
      </p:sp>
      <p:sp>
        <p:nvSpPr>
          <p:cNvPr id="12" name="灯片编号占位符 7">
            <a:extLst>
              <a:ext uri="{FF2B5EF4-FFF2-40B4-BE49-F238E27FC236}">
                <a16:creationId xmlns:a16="http://schemas.microsoft.com/office/drawing/2014/main" id="{59FECBA7-BFBD-2DA8-3281-6D149FBCA68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610118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5</a:t>
            </a:fld>
            <a:endParaRPr lang="en-US" altLang="zh-CN" dirty="0"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6610F5EF-C3E8-0F4A-C91F-FE38CE4B62CE}"/>
              </a:ext>
            </a:extLst>
          </p:cNvPr>
          <p:cNvSpPr txBox="1"/>
          <p:nvPr/>
        </p:nvSpPr>
        <p:spPr>
          <a:xfrm>
            <a:off x="418246" y="5042412"/>
            <a:ext cx="8528983" cy="15025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/>
              <a:t>制定与执行语义规则</a:t>
            </a:r>
            <a:endParaRPr dirty="0"/>
          </a:p>
          <a:p>
            <a:pPr lvl="1"/>
            <a:r>
              <a:rPr lang="zh-CN" altLang="en-US" sz="2200" dirty="0"/>
              <a:t>语法制导定义</a:t>
            </a:r>
            <a:r>
              <a:rPr lang="en-US" altLang="zh-CN" sz="2200" dirty="0"/>
              <a:t>(</a:t>
            </a:r>
            <a:r>
              <a:rPr lang="en-US" sz="2200" dirty="0"/>
              <a:t>Syntax-Directed Definitions, SDD)</a:t>
            </a:r>
          </a:p>
          <a:p>
            <a:pPr lvl="1"/>
            <a:r>
              <a:rPr lang="zh-CN" altLang="en-US" sz="2200" dirty="0"/>
              <a:t>语法制导翻译方案</a:t>
            </a:r>
            <a:r>
              <a:rPr lang="en-US" altLang="zh-CN" sz="2200" dirty="0"/>
              <a:t>(</a:t>
            </a:r>
            <a:r>
              <a:rPr lang="en-US" sz="2200" dirty="0"/>
              <a:t>Syntax-Directed Translation Scheme, SDT)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55E669AB-91A6-38F4-68BB-562869489605}"/>
              </a:ext>
            </a:extLst>
          </p:cNvPr>
          <p:cNvSpPr txBox="1"/>
          <p:nvPr/>
        </p:nvSpPr>
        <p:spPr>
          <a:xfrm>
            <a:off x="418246" y="2062227"/>
            <a:ext cx="8528983" cy="2887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dirty="0" err="1">
                <a:solidFill>
                  <a:schemeClr val="tx1"/>
                </a:solidFill>
              </a:rPr>
              <a:t>如何计算语义属性</a:t>
            </a:r>
            <a:r>
              <a:rPr lang="zh-CN" altLang="en-US" dirty="0">
                <a:solidFill>
                  <a:schemeClr val="tx1"/>
                </a:solidFill>
              </a:rPr>
              <a:t>的值</a:t>
            </a:r>
            <a:r>
              <a:rPr dirty="0">
                <a:solidFill>
                  <a:schemeClr val="tx1"/>
                </a:solidFill>
              </a:rPr>
              <a:t>？</a:t>
            </a:r>
          </a:p>
          <a:p>
            <a:pPr lvl="1"/>
            <a:r>
              <a:rPr lang="zh-CN" altLang="en-US" sz="2200" dirty="0">
                <a:solidFill>
                  <a:schemeClr val="tx1"/>
                </a:solidFill>
              </a:rPr>
              <a:t>通过</a:t>
            </a:r>
            <a:r>
              <a:rPr lang="zh-CN" altLang="en-US" sz="2200" dirty="0">
                <a:solidFill>
                  <a:srgbClr val="C00000"/>
                </a:solidFill>
              </a:rPr>
              <a:t>语义规则</a:t>
            </a:r>
            <a:r>
              <a:rPr lang="zh-CN" altLang="en-US" sz="2200" dirty="0">
                <a:solidFill>
                  <a:schemeClr val="tx1"/>
                </a:solidFill>
              </a:rPr>
              <a:t>来计算</a:t>
            </a:r>
            <a:r>
              <a:rPr sz="2200" dirty="0" err="1">
                <a:solidFill>
                  <a:schemeClr val="tx1"/>
                </a:solidFill>
              </a:rPr>
              <a:t>文法符号的语义属性值</a:t>
            </a:r>
            <a:r>
              <a:rPr lang="zh-CN" altLang="en-US" sz="2200" dirty="0">
                <a:solidFill>
                  <a:schemeClr val="tx1"/>
                </a:solidFill>
              </a:rPr>
              <a:t>，而语义规则</a:t>
            </a:r>
            <a:r>
              <a:rPr sz="2200" dirty="0" err="1">
                <a:solidFill>
                  <a:schemeClr val="tx1"/>
                </a:solidFill>
              </a:rPr>
              <a:t>与文法符号所在</a:t>
            </a:r>
            <a:r>
              <a:rPr lang="zh-CN" altLang="en-US" sz="2200" dirty="0">
                <a:solidFill>
                  <a:schemeClr val="tx1"/>
                </a:solidFill>
              </a:rPr>
              <a:t>的</a:t>
            </a:r>
            <a:r>
              <a:rPr sz="2200" dirty="0" err="1">
                <a:solidFill>
                  <a:schemeClr val="tx1"/>
                </a:solidFill>
              </a:rPr>
              <a:t>产生式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</a:rPr>
              <a:t>(</a:t>
            </a:r>
            <a:r>
              <a:rPr sz="2200" dirty="0" err="1">
                <a:solidFill>
                  <a:srgbClr val="0000FF"/>
                </a:solidFill>
              </a:rPr>
              <a:t>语法规则</a:t>
            </a:r>
            <a:r>
              <a:rPr lang="en-US" sz="2200" dirty="0">
                <a:solidFill>
                  <a:schemeClr val="tx1"/>
                </a:solidFill>
                <a:latin typeface="微软雅黑" panose="020B0503020204020204" pitchFamily="34" charset="-122"/>
              </a:rPr>
              <a:t>)</a:t>
            </a:r>
            <a:r>
              <a:rPr sz="2200" dirty="0" err="1">
                <a:solidFill>
                  <a:schemeClr val="tx1"/>
                </a:solidFill>
              </a:rPr>
              <a:t>相关联</a:t>
            </a:r>
            <a:endParaRPr sz="2200" dirty="0">
              <a:solidFill>
                <a:schemeClr val="tx1"/>
              </a:solidFill>
            </a:endParaRPr>
          </a:p>
          <a:p>
            <a:pPr lvl="1"/>
            <a:r>
              <a:rPr sz="2200" dirty="0" err="1">
                <a:solidFill>
                  <a:schemeClr val="tx1"/>
                </a:solidFill>
              </a:rPr>
              <a:t>对于给定的输入串</a:t>
            </a:r>
            <a:r>
              <a:rPr sz="2800" i="1" dirty="0" err="1">
                <a:solidFill>
                  <a:schemeClr val="tx1"/>
                </a:solidFill>
              </a:rPr>
              <a:t>x</a:t>
            </a:r>
            <a:r>
              <a:rPr sz="2200" dirty="0" err="1">
                <a:solidFill>
                  <a:schemeClr val="tx1"/>
                </a:solidFill>
              </a:rPr>
              <a:t>，</a:t>
            </a:r>
            <a:r>
              <a:rPr sz="2200" b="1" dirty="0" err="1">
                <a:solidFill>
                  <a:srgbClr val="00B050"/>
                </a:solidFill>
              </a:rPr>
              <a:t>构建</a:t>
            </a:r>
            <a:r>
              <a:rPr lang="en-US" altLang="zh-CN" sz="2800" i="1" dirty="0" err="1">
                <a:solidFill>
                  <a:schemeClr val="tx1"/>
                </a:solidFill>
              </a:rPr>
              <a:t>x</a:t>
            </a:r>
            <a:r>
              <a:rPr sz="2200" dirty="0" err="1">
                <a:solidFill>
                  <a:schemeClr val="tx1"/>
                </a:solidFill>
              </a:rPr>
              <a:t>的语法分析树</a:t>
            </a:r>
            <a:r>
              <a:rPr sz="2200" dirty="0">
                <a:solidFill>
                  <a:schemeClr val="tx1"/>
                </a:solidFill>
              </a:rPr>
              <a:t>，</a:t>
            </a:r>
            <a:r>
              <a:rPr lang="zh-CN" altLang="en-US" sz="2200" dirty="0">
                <a:solidFill>
                  <a:schemeClr val="tx1"/>
                </a:solidFill>
              </a:rPr>
              <a:t>当应用某个产生式时，就</a:t>
            </a:r>
            <a:r>
              <a:rPr sz="2200" dirty="0" err="1">
                <a:solidFill>
                  <a:schemeClr val="tx1"/>
                </a:solidFill>
              </a:rPr>
              <a:t>利用</a:t>
            </a:r>
            <a:r>
              <a:rPr lang="zh-CN" altLang="en-US" sz="2200" dirty="0">
                <a:solidFill>
                  <a:schemeClr val="tx1"/>
                </a:solidFill>
              </a:rPr>
              <a:t>与之关联的</a:t>
            </a:r>
            <a:r>
              <a:rPr sz="2200" dirty="0" err="1">
                <a:solidFill>
                  <a:schemeClr val="tx1"/>
                </a:solidFill>
              </a:rPr>
              <a:t>语义规则来计算分析树中</a:t>
            </a:r>
            <a:r>
              <a:rPr lang="zh-CN" altLang="en-US" sz="2200" dirty="0">
                <a:solidFill>
                  <a:schemeClr val="tx1"/>
                </a:solidFill>
              </a:rPr>
              <a:t>相关</a:t>
            </a:r>
            <a:r>
              <a:rPr sz="2200" dirty="0" err="1">
                <a:solidFill>
                  <a:schemeClr val="tx1"/>
                </a:solidFill>
              </a:rPr>
              <a:t>结点的语义属性值</a:t>
            </a:r>
            <a:endParaRPr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语法制导定义</a:t>
            </a:r>
            <a:r>
              <a:rPr lang="en-US" altLang="zh-CN" kern="0" spc="-5" dirty="0">
                <a:solidFill>
                  <a:schemeClr val="bg1"/>
                </a:solidFill>
              </a:rPr>
              <a:t>(SDD)</a:t>
            </a:r>
            <a:endParaRPr lang="zh-CN" altLang="en-US" kern="0" spc="-5" dirty="0">
              <a:solidFill>
                <a:schemeClr val="bg1"/>
              </a:solidFill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4DD849B-FE8C-4330-3CDE-8AD7C7675085}"/>
              </a:ext>
            </a:extLst>
          </p:cNvPr>
          <p:cNvSpPr txBox="1"/>
          <p:nvPr/>
        </p:nvSpPr>
        <p:spPr>
          <a:xfrm>
            <a:off x="451992" y="998772"/>
            <a:ext cx="8577708" cy="33803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dirty="0">
                <a:latin typeface="微软雅黑" panose="020B0503020204020204" pitchFamily="34" charset="-122"/>
              </a:rPr>
              <a:t>SDD是对CFG的推广</a:t>
            </a:r>
          </a:p>
          <a:p>
            <a:pPr lvl="1"/>
            <a:r>
              <a:rPr dirty="0" err="1"/>
              <a:t>将文法符号和语义属性相关联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按照需要</a:t>
            </a:r>
            <a:r>
              <a:rPr lang="zh-CN" altLang="en-US" dirty="0"/>
              <a:t>来确定各个文法符号需要哪些属性</a:t>
            </a:r>
            <a:endParaRPr dirty="0"/>
          </a:p>
          <a:p>
            <a:pPr lvl="1"/>
            <a:r>
              <a:rPr dirty="0" err="1"/>
              <a:t>将每个产生式和一组语义规则相关联，这些规则用于计算该产生式中各文法符号的属性值</a:t>
            </a:r>
            <a:endParaRPr dirty="0"/>
          </a:p>
          <a:p>
            <a:r>
              <a:rPr dirty="0" err="1"/>
              <a:t>如果</a:t>
            </a:r>
            <a:r>
              <a:rPr i="1" dirty="0" err="1"/>
              <a:t>X</a:t>
            </a:r>
            <a:r>
              <a:rPr dirty="0" err="1"/>
              <a:t>是一个文法符号，</a:t>
            </a:r>
            <a:r>
              <a:rPr i="1" dirty="0" err="1"/>
              <a:t>a</a:t>
            </a:r>
            <a:r>
              <a:rPr dirty="0" err="1"/>
              <a:t>是</a:t>
            </a:r>
            <a:r>
              <a:rPr i="1" dirty="0" err="1"/>
              <a:t>X</a:t>
            </a:r>
            <a:r>
              <a:rPr dirty="0" err="1"/>
              <a:t>的一个属性，则用</a:t>
            </a:r>
            <a:r>
              <a:rPr i="1" dirty="0" err="1"/>
              <a:t>X</a:t>
            </a:r>
            <a:r>
              <a:rPr dirty="0" err="1"/>
              <a:t>.</a:t>
            </a:r>
            <a:r>
              <a:rPr i="1" dirty="0" err="1"/>
              <a:t>a</a:t>
            </a:r>
            <a:r>
              <a:rPr dirty="0" err="1"/>
              <a:t>表示属性</a:t>
            </a:r>
            <a:r>
              <a:rPr i="1" dirty="0" err="1"/>
              <a:t>a</a:t>
            </a:r>
            <a:r>
              <a:rPr dirty="0" err="1"/>
              <a:t>在某个标号为</a:t>
            </a:r>
            <a:r>
              <a:rPr i="1" dirty="0" err="1"/>
              <a:t>X</a:t>
            </a:r>
            <a:r>
              <a:rPr dirty="0" err="1"/>
              <a:t>的分析树结点上的值</a:t>
            </a:r>
            <a:endParaRPr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A7DF8A96-BA2F-4DE3-33CD-6B7D605EE498}"/>
              </a:ext>
            </a:extLst>
          </p:cNvPr>
          <p:cNvSpPr txBox="1"/>
          <p:nvPr/>
        </p:nvSpPr>
        <p:spPr>
          <a:xfrm>
            <a:off x="451992" y="4433817"/>
            <a:ext cx="1550063" cy="4436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dirty="0"/>
              <a:t>例</a:t>
            </a:r>
            <a:r>
              <a:rPr lang="zh-CN" altLang="en-US" dirty="0"/>
              <a:t>子：</a:t>
            </a:r>
            <a:endParaRPr dirty="0"/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43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6</a:t>
            </a:fld>
            <a:endParaRPr lang="en-US" altLang="zh-CN" dirty="0"/>
          </a:p>
        </p:txBody>
      </p:sp>
      <p:graphicFrame>
        <p:nvGraphicFramePr>
          <p:cNvPr id="4" name="object 48">
            <a:extLst>
              <a:ext uri="{FF2B5EF4-FFF2-40B4-BE49-F238E27FC236}">
                <a16:creationId xmlns:a16="http://schemas.microsoft.com/office/drawing/2014/main" id="{A73E6983-00D7-BBF9-FEDA-C69C3DFB1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205838"/>
              </p:ext>
            </p:extLst>
          </p:nvPr>
        </p:nvGraphicFramePr>
        <p:xfrm>
          <a:off x="2235609" y="4490880"/>
          <a:ext cx="3924856" cy="2244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4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0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578">
                <a:tc>
                  <a:txBody>
                    <a:bodyPr/>
                    <a:lstStyle/>
                    <a:p>
                      <a:pPr marL="218440">
                        <a:lnSpc>
                          <a:spcPts val="2255"/>
                        </a:lnSpc>
                        <a:spcBef>
                          <a:spcPts val="200"/>
                        </a:spcBef>
                      </a:pPr>
                      <a:r>
                        <a:rPr lang="en-US" sz="1700" b="0" spc="5" dirty="0">
                          <a:latin typeface="Microsoft YaHei UI"/>
                          <a:cs typeface="Microsoft YaHei UI"/>
                        </a:rPr>
                        <a:t> </a:t>
                      </a:r>
                      <a:r>
                        <a:rPr sz="1700" b="0" spc="5" dirty="0" err="1">
                          <a:latin typeface="Microsoft YaHei UI"/>
                          <a:cs typeface="Microsoft YaHei UI"/>
                        </a:rPr>
                        <a:t>产生式</a:t>
                      </a:r>
                      <a:endParaRPr sz="1700" b="0" dirty="0">
                        <a:latin typeface="Microsoft YaHei UI"/>
                        <a:cs typeface="Microsoft YaHei UI"/>
                      </a:endParaRPr>
                    </a:p>
                  </a:txBody>
                  <a:tcPr marL="0" marR="0" marT="21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2255"/>
                        </a:lnSpc>
                        <a:spcBef>
                          <a:spcPts val="200"/>
                        </a:spcBef>
                      </a:pPr>
                      <a:r>
                        <a:rPr lang="en-US" sz="1700" b="0" spc="5">
                          <a:latin typeface="Microsoft YaHei UI"/>
                          <a:cs typeface="Microsoft YaHei UI"/>
                        </a:rPr>
                        <a:t>       </a:t>
                      </a:r>
                      <a:r>
                        <a:rPr sz="1700" b="0" spc="5">
                          <a:latin typeface="Microsoft YaHei UI"/>
                          <a:cs typeface="Microsoft YaHei UI"/>
                        </a:rPr>
                        <a:t>语义规则</a:t>
                      </a:r>
                      <a:endParaRPr sz="1700" b="0" dirty="0">
                        <a:latin typeface="Microsoft YaHei UI"/>
                        <a:cs typeface="Microsoft YaHei UI"/>
                      </a:endParaRPr>
                    </a:p>
                  </a:txBody>
                  <a:tcPr marL="0" marR="0" marT="217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6557">
                <a:tc>
                  <a:txBody>
                    <a:bodyPr/>
                    <a:lstStyle/>
                    <a:p>
                      <a:pPr marL="90170" indent="0">
                        <a:lnSpc>
                          <a:spcPct val="100000"/>
                        </a:lnSpc>
                        <a:spcBef>
                          <a:spcPts val="140"/>
                        </a:spcBef>
                        <a:buFont typeface="Times New Roman"/>
                        <a:buNone/>
                        <a:tabLst>
                          <a:tab pos="450850" algn="l"/>
                        </a:tabLst>
                      </a:pPr>
                      <a:r>
                        <a:rPr lang="en-US" sz="1700" b="0" spc="-5" dirty="0">
                          <a:latin typeface="Times New Roman"/>
                          <a:cs typeface="Times New Roman"/>
                        </a:rPr>
                        <a:t>(1)</a:t>
                      </a:r>
                      <a:r>
                        <a:rPr lang="en-US" sz="17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700" b="0" i="1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700" b="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lang="en-US" sz="1700" b="1" i="0" spc="-20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$</a:t>
                      </a:r>
                      <a:endParaRPr sz="1700" b="1" i="0" dirty="0">
                        <a:solidFill>
                          <a:srgbClr val="7030A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90170" indent="0">
                        <a:lnSpc>
                          <a:spcPct val="100000"/>
                        </a:lnSpc>
                        <a:buFont typeface="Times New Roman"/>
                        <a:buNone/>
                        <a:tabLst>
                          <a:tab pos="450850" algn="l"/>
                        </a:tabLst>
                      </a:pPr>
                      <a:r>
                        <a:rPr lang="en-US" sz="1700" b="0" spc="-5" dirty="0">
                          <a:latin typeface="Times New Roman"/>
                          <a:cs typeface="Times New Roman"/>
                        </a:rPr>
                        <a:t>(2)</a:t>
                      </a:r>
                      <a:r>
                        <a:rPr lang="en-US" sz="17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b="0" i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700" b="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b="0" i="0" baseline="-21367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700" b="0" i="1" baseline="-2136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700" b="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T</a:t>
                      </a:r>
                      <a:endParaRPr sz="1700" b="0" dirty="0">
                        <a:latin typeface="Times New Roman"/>
                        <a:cs typeface="Times New Roman"/>
                      </a:endParaRPr>
                    </a:p>
                    <a:p>
                      <a:pPr marL="90170" indent="0">
                        <a:lnSpc>
                          <a:spcPts val="2365"/>
                        </a:lnSpc>
                        <a:buFont typeface="Times New Roman"/>
                        <a:buNone/>
                        <a:tabLst>
                          <a:tab pos="450850" algn="l"/>
                        </a:tabLst>
                      </a:pPr>
                      <a:r>
                        <a:rPr lang="en-US" sz="1700" b="0" spc="-5" dirty="0">
                          <a:latin typeface="Times New Roman"/>
                          <a:cs typeface="Times New Roman"/>
                        </a:rPr>
                        <a:t>(3)</a:t>
                      </a:r>
                      <a:r>
                        <a:rPr lang="en-US" sz="17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b="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700" b="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T</a:t>
                      </a:r>
                      <a:endParaRPr sz="1700" b="0" dirty="0">
                        <a:latin typeface="Times New Roman"/>
                        <a:cs typeface="Times New Roman"/>
                      </a:endParaRPr>
                    </a:p>
                    <a:p>
                      <a:pPr marL="90170" indent="0">
                        <a:lnSpc>
                          <a:spcPts val="2365"/>
                        </a:lnSpc>
                        <a:buFont typeface="Times New Roman"/>
                        <a:buNone/>
                        <a:tabLst>
                          <a:tab pos="450850" algn="l"/>
                        </a:tabLst>
                      </a:pPr>
                      <a:r>
                        <a:rPr lang="en-US" sz="1700" b="0" spc="-5" dirty="0">
                          <a:latin typeface="Times New Roman"/>
                          <a:cs typeface="Times New Roman"/>
                        </a:rPr>
                        <a:t>(4)</a:t>
                      </a:r>
                      <a:r>
                        <a:rPr lang="en-US" sz="17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b="0" i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700" b="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b="0" i="0" baseline="-21367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700" b="0" i="1" spc="7" baseline="-2136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1700" b="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F</a:t>
                      </a:r>
                      <a:endParaRPr sz="1700" b="0" dirty="0">
                        <a:latin typeface="Times New Roman"/>
                        <a:cs typeface="Times New Roman"/>
                      </a:endParaRPr>
                    </a:p>
                    <a:p>
                      <a:pPr marL="90805" indent="0">
                        <a:lnSpc>
                          <a:spcPct val="100000"/>
                        </a:lnSpc>
                        <a:spcBef>
                          <a:spcPts val="65"/>
                        </a:spcBef>
                        <a:buFont typeface="Times New Roman"/>
                        <a:buNone/>
                        <a:tabLst>
                          <a:tab pos="450850" algn="l"/>
                        </a:tabLst>
                      </a:pPr>
                      <a:r>
                        <a:rPr lang="en-US" sz="1700" b="0" spc="-5" dirty="0">
                          <a:latin typeface="Times New Roman"/>
                          <a:cs typeface="Times New Roman"/>
                        </a:rPr>
                        <a:t>(5)</a:t>
                      </a:r>
                      <a:r>
                        <a:rPr lang="en-US" sz="17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b="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700" b="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F</a:t>
                      </a:r>
                      <a:endParaRPr sz="1700" b="0" dirty="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(6)</a:t>
                      </a:r>
                      <a:r>
                        <a:rPr sz="17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700" b="0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700" b="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1700" b="1" spc="-5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700" b="1" dirty="0">
                        <a:solidFill>
                          <a:srgbClr val="7030A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(7)</a:t>
                      </a:r>
                      <a:r>
                        <a:rPr sz="17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700" b="0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700" b="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digit</a:t>
                      </a:r>
                      <a:endParaRPr sz="1700" b="1" dirty="0">
                        <a:solidFill>
                          <a:srgbClr val="7030A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1520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2180"/>
                        </a:lnSpc>
                      </a:pPr>
                      <a:r>
                        <a:rPr lang="en-US" sz="1700" b="0" i="1" spc="-55" dirty="0" err="1">
                          <a:latin typeface="Times New Roman"/>
                          <a:cs typeface="Times New Roman"/>
                        </a:rPr>
                        <a:t>L.val</a:t>
                      </a:r>
                      <a:r>
                        <a:rPr lang="en-US" sz="1700" b="0" i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700" b="0" spc="-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lang="en-US" sz="17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700" b="0" i="1" spc="-5" dirty="0" err="1">
                          <a:latin typeface="Times New Roman"/>
                          <a:cs typeface="Times New Roman"/>
                        </a:rPr>
                        <a:t>E.val</a:t>
                      </a:r>
                      <a:endParaRPr lang="en-US" sz="1700" b="0" dirty="0">
                        <a:latin typeface="Times New Roman"/>
                        <a:cs typeface="Times New Roman"/>
                      </a:endParaRPr>
                    </a:p>
                    <a:p>
                      <a:pPr marL="86360" marR="296545">
                        <a:lnSpc>
                          <a:spcPts val="2180"/>
                        </a:lnSpc>
                      </a:pPr>
                      <a:r>
                        <a:rPr sz="1700" b="0" i="1" spc="-5" dirty="0" err="1">
                          <a:latin typeface="Times New Roman"/>
                          <a:cs typeface="Times New Roman"/>
                        </a:rPr>
                        <a:t>E.val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700" b="0" i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b="0" i="0" baseline="-21367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700" b="0" i="1" baseline="-2136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.val </a:t>
                      </a: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+ </a:t>
                      </a:r>
                      <a:r>
                        <a:rPr sz="1700" b="0" i="1" spc="-40" dirty="0">
                          <a:latin typeface="Times New Roman"/>
                          <a:cs typeface="Times New Roman"/>
                        </a:rPr>
                        <a:t>T.val </a:t>
                      </a:r>
                      <a:r>
                        <a:rPr sz="1700" b="0" i="1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E.val</a:t>
                      </a:r>
                      <a:r>
                        <a:rPr sz="1700" b="0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700" b="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40" dirty="0">
                          <a:latin typeface="Times New Roman"/>
                          <a:cs typeface="Times New Roman"/>
                        </a:rPr>
                        <a:t>T.val</a:t>
                      </a:r>
                      <a:endParaRPr sz="1700" b="0" dirty="0">
                        <a:latin typeface="Times New Roman"/>
                        <a:cs typeface="Times New Roman"/>
                      </a:endParaRPr>
                    </a:p>
                    <a:p>
                      <a:pPr marL="86360">
                        <a:lnSpc>
                          <a:spcPts val="2180"/>
                        </a:lnSpc>
                      </a:pPr>
                      <a:r>
                        <a:rPr sz="1700" b="0" i="1" spc="-40" dirty="0">
                          <a:latin typeface="Times New Roman"/>
                          <a:cs typeface="Times New Roman"/>
                        </a:rPr>
                        <a:t>T.val</a:t>
                      </a:r>
                      <a:r>
                        <a:rPr sz="1700" b="0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7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700" b="0" i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lang="en-US" sz="1700" b="0" i="0" baseline="-21367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sz="1700" b="0" i="1" baseline="-2136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700" b="0" i="1" spc="-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lang="en-US" sz="1700" b="0" i="1" spc="-5" dirty="0" err="1">
                          <a:latin typeface="Times New Roman"/>
                          <a:cs typeface="Times New Roman"/>
                        </a:rPr>
                        <a:t>val</a:t>
                      </a:r>
                      <a:r>
                        <a:rPr lang="en-US" sz="1700" b="0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475" dirty="0">
                          <a:latin typeface="Microsoft YaHei UI"/>
                          <a:cs typeface="Microsoft YaHei UI"/>
                        </a:rPr>
                        <a:t>×</a:t>
                      </a:r>
                      <a:r>
                        <a:rPr sz="1700" b="0" i="1" spc="-55" dirty="0" err="1">
                          <a:latin typeface="Times New Roman"/>
                          <a:cs typeface="Times New Roman"/>
                        </a:rPr>
                        <a:t>F.val</a:t>
                      </a:r>
                      <a:endParaRPr sz="1700" b="0" dirty="0">
                        <a:latin typeface="Times New Roman"/>
                        <a:cs typeface="Times New Roman"/>
                      </a:endParaRPr>
                    </a:p>
                    <a:p>
                      <a:pPr marL="86360">
                        <a:lnSpc>
                          <a:spcPts val="2180"/>
                        </a:lnSpc>
                        <a:spcBef>
                          <a:spcPts val="45"/>
                        </a:spcBef>
                      </a:pPr>
                      <a:r>
                        <a:rPr sz="1700" b="0" i="1" spc="-40" dirty="0">
                          <a:latin typeface="Times New Roman"/>
                          <a:cs typeface="Times New Roman"/>
                        </a:rPr>
                        <a:t>T.val</a:t>
                      </a:r>
                      <a:r>
                        <a:rPr sz="1700" b="0" i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700" b="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5" dirty="0">
                          <a:latin typeface="Times New Roman"/>
                          <a:cs typeface="Times New Roman"/>
                        </a:rPr>
                        <a:t>F.val</a:t>
                      </a:r>
                      <a:endParaRPr sz="1700" b="0" dirty="0">
                        <a:latin typeface="Times New Roman"/>
                        <a:cs typeface="Times New Roman"/>
                      </a:endParaRPr>
                    </a:p>
                    <a:p>
                      <a:pPr marL="86360">
                        <a:lnSpc>
                          <a:spcPts val="2180"/>
                        </a:lnSpc>
                      </a:pPr>
                      <a:r>
                        <a:rPr sz="1700" b="0" i="1" spc="-55" dirty="0">
                          <a:latin typeface="Times New Roman"/>
                          <a:cs typeface="Times New Roman"/>
                        </a:rPr>
                        <a:t>F.val</a:t>
                      </a:r>
                      <a:r>
                        <a:rPr sz="1700" b="0" i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7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E.val</a:t>
                      </a:r>
                      <a:endParaRPr sz="1700" b="0" dirty="0">
                        <a:latin typeface="Times New Roman"/>
                        <a:cs typeface="Times New Roman"/>
                      </a:endParaRPr>
                    </a:p>
                    <a:p>
                      <a:pPr marL="86360">
                        <a:lnSpc>
                          <a:spcPts val="2180"/>
                        </a:lnSpc>
                      </a:pPr>
                      <a:r>
                        <a:rPr sz="1700" b="0" i="1" spc="-55" dirty="0">
                          <a:latin typeface="Times New Roman"/>
                          <a:cs typeface="Times New Roman"/>
                        </a:rPr>
                        <a:t>F.val</a:t>
                      </a:r>
                      <a:r>
                        <a:rPr sz="1700" b="0" i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0" spc="-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700" b="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digit</a:t>
                      </a:r>
                      <a:r>
                        <a:rPr sz="1700" b="0" i="1" spc="-5" dirty="0">
                          <a:latin typeface="Times New Roman"/>
                          <a:cs typeface="Times New Roman"/>
                        </a:rPr>
                        <a:t>.lexval</a:t>
                      </a:r>
                      <a:endParaRPr sz="17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52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75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语法制导翻译方案</a:t>
            </a:r>
            <a:r>
              <a:rPr lang="en-US" altLang="zh-CN" kern="0" spc="-5" dirty="0">
                <a:solidFill>
                  <a:schemeClr val="bg1"/>
                </a:solidFill>
              </a:rPr>
              <a:t>(SDT)</a:t>
            </a:r>
            <a:endParaRPr lang="zh-CN" altLang="en-US" kern="0" spc="-5" dirty="0">
              <a:solidFill>
                <a:schemeClr val="bg1"/>
              </a:solidFill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A7DF8A96-BA2F-4DE3-33CD-6B7D605EE498}"/>
              </a:ext>
            </a:extLst>
          </p:cNvPr>
          <p:cNvSpPr txBox="1"/>
          <p:nvPr/>
        </p:nvSpPr>
        <p:spPr>
          <a:xfrm>
            <a:off x="451992" y="2575549"/>
            <a:ext cx="1617440" cy="4436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dirty="0"/>
              <a:t>例</a:t>
            </a:r>
            <a:r>
              <a:rPr lang="zh-CN" altLang="en-US" dirty="0"/>
              <a:t>子：</a:t>
            </a:r>
            <a:endParaRPr dirty="0"/>
          </a:p>
        </p:txBody>
      </p:sp>
      <p:sp>
        <p:nvSpPr>
          <p:cNvPr id="4" name="灯片编号占位符 7">
            <a:extLst>
              <a:ext uri="{FF2B5EF4-FFF2-40B4-BE49-F238E27FC236}">
                <a16:creationId xmlns:a16="http://schemas.microsoft.com/office/drawing/2014/main" id="{2DE78DA7-AAC5-772E-CE09-B727B30651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43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7</a:t>
            </a:fld>
            <a:endParaRPr lang="en-US" altLang="zh-CN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8220BDB-4EA3-E949-ED8A-BA6EDA62FA10}"/>
              </a:ext>
            </a:extLst>
          </p:cNvPr>
          <p:cNvSpPr txBox="1"/>
          <p:nvPr/>
        </p:nvSpPr>
        <p:spPr>
          <a:xfrm>
            <a:off x="451992" y="1048732"/>
            <a:ext cx="8174650" cy="13542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dirty="0" err="1">
                <a:latin typeface="微软雅黑" panose="020B0503020204020204" pitchFamily="34" charset="-122"/>
              </a:rPr>
              <a:t>SDT是在产生式右部嵌入了程序片段的CFG，这</a:t>
            </a:r>
            <a:r>
              <a:rPr dirty="0">
                <a:latin typeface="微软雅黑" panose="020B0503020204020204" pitchFamily="34" charset="-122"/>
              </a:rPr>
              <a:t> </a:t>
            </a:r>
            <a:r>
              <a:rPr dirty="0" err="1">
                <a:latin typeface="微软雅黑" panose="020B0503020204020204" pitchFamily="34" charset="-122"/>
              </a:rPr>
              <a:t>些程序片段</a:t>
            </a:r>
            <a:r>
              <a:rPr lang="zh-CN" altLang="en-US" dirty="0">
                <a:latin typeface="微软雅黑" panose="020B0503020204020204" pitchFamily="34" charset="-122"/>
              </a:rPr>
              <a:t>被</a:t>
            </a:r>
            <a:r>
              <a:rPr dirty="0" err="1">
                <a:latin typeface="微软雅黑" panose="020B0503020204020204" pitchFamily="34" charset="-122"/>
              </a:rPr>
              <a:t>称为语义动作。按照惯例，语义动作放在花括号内</a:t>
            </a:r>
            <a:endParaRPr dirty="0">
              <a:latin typeface="微软雅黑" panose="020B0503020204020204" pitchFamily="34" charset="-122"/>
            </a:endParaRPr>
          </a:p>
        </p:txBody>
      </p:sp>
      <p:grpSp>
        <p:nvGrpSpPr>
          <p:cNvPr id="9" name="object 6">
            <a:extLst>
              <a:ext uri="{FF2B5EF4-FFF2-40B4-BE49-F238E27FC236}">
                <a16:creationId xmlns:a16="http://schemas.microsoft.com/office/drawing/2014/main" id="{D782986B-FA05-4D83-BE5A-220F6947E5E9}"/>
              </a:ext>
            </a:extLst>
          </p:cNvPr>
          <p:cNvGrpSpPr/>
          <p:nvPr/>
        </p:nvGrpSpPr>
        <p:grpSpPr>
          <a:xfrm>
            <a:off x="2598449" y="2969551"/>
            <a:ext cx="3666831" cy="1745722"/>
            <a:chOff x="3038741" y="3559302"/>
            <a:chExt cx="4288155" cy="2041525"/>
          </a:xfrm>
        </p:grpSpPr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75D44898-7AD2-3992-7405-86FF957B9804}"/>
                </a:ext>
              </a:extLst>
            </p:cNvPr>
            <p:cNvSpPr/>
            <p:nvPr/>
          </p:nvSpPr>
          <p:spPr>
            <a:xfrm>
              <a:off x="3044075" y="3563874"/>
              <a:ext cx="4277995" cy="2032635"/>
            </a:xfrm>
            <a:custGeom>
              <a:avLst/>
              <a:gdLst/>
              <a:ahLst/>
              <a:cxnLst/>
              <a:rect l="l" t="t" r="r" b="b"/>
              <a:pathLst>
                <a:path w="4277995" h="2032635">
                  <a:moveTo>
                    <a:pt x="4277867" y="2032253"/>
                  </a:moveTo>
                  <a:lnTo>
                    <a:pt x="4277867" y="0"/>
                  </a:lnTo>
                  <a:lnTo>
                    <a:pt x="0" y="0"/>
                  </a:lnTo>
                  <a:lnTo>
                    <a:pt x="0" y="2032254"/>
                  </a:lnTo>
                  <a:lnTo>
                    <a:pt x="4277867" y="2032253"/>
                  </a:lnTo>
                  <a:close/>
                </a:path>
              </a:pathLst>
            </a:custGeom>
            <a:solidFill>
              <a:srgbClr val="F9D98C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AE30CA76-9107-C594-13B8-3D67EEDB0527}"/>
                </a:ext>
              </a:extLst>
            </p:cNvPr>
            <p:cNvSpPr/>
            <p:nvPr/>
          </p:nvSpPr>
          <p:spPr>
            <a:xfrm>
              <a:off x="3038741" y="3559302"/>
              <a:ext cx="4288155" cy="2041525"/>
            </a:xfrm>
            <a:custGeom>
              <a:avLst/>
              <a:gdLst/>
              <a:ahLst/>
              <a:cxnLst/>
              <a:rect l="l" t="t" r="r" b="b"/>
              <a:pathLst>
                <a:path w="4288155" h="2041525">
                  <a:moveTo>
                    <a:pt x="4287774" y="2039111"/>
                  </a:moveTo>
                  <a:lnTo>
                    <a:pt x="4287774" y="2285"/>
                  </a:lnTo>
                  <a:lnTo>
                    <a:pt x="428625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2039112"/>
                  </a:lnTo>
                  <a:lnTo>
                    <a:pt x="2286" y="2041398"/>
                  </a:lnTo>
                  <a:lnTo>
                    <a:pt x="5334" y="2041398"/>
                  </a:lnTo>
                  <a:lnTo>
                    <a:pt x="5334" y="9144"/>
                  </a:lnTo>
                  <a:lnTo>
                    <a:pt x="9905" y="4572"/>
                  </a:lnTo>
                  <a:lnTo>
                    <a:pt x="9905" y="9144"/>
                  </a:lnTo>
                  <a:lnTo>
                    <a:pt x="4278629" y="9143"/>
                  </a:lnTo>
                  <a:lnTo>
                    <a:pt x="4278629" y="4571"/>
                  </a:lnTo>
                  <a:lnTo>
                    <a:pt x="4283202" y="9143"/>
                  </a:lnTo>
                  <a:lnTo>
                    <a:pt x="4283202" y="2041397"/>
                  </a:lnTo>
                  <a:lnTo>
                    <a:pt x="4286250" y="2041397"/>
                  </a:lnTo>
                  <a:lnTo>
                    <a:pt x="4287774" y="2039111"/>
                  </a:lnTo>
                  <a:close/>
                </a:path>
                <a:path w="4288155" h="2041525">
                  <a:moveTo>
                    <a:pt x="9905" y="9144"/>
                  </a:moveTo>
                  <a:lnTo>
                    <a:pt x="9905" y="4572"/>
                  </a:lnTo>
                  <a:lnTo>
                    <a:pt x="5334" y="9144"/>
                  </a:lnTo>
                  <a:lnTo>
                    <a:pt x="9905" y="9144"/>
                  </a:lnTo>
                  <a:close/>
                </a:path>
                <a:path w="4288155" h="2041525">
                  <a:moveTo>
                    <a:pt x="9905" y="2032254"/>
                  </a:moveTo>
                  <a:lnTo>
                    <a:pt x="9905" y="9144"/>
                  </a:lnTo>
                  <a:lnTo>
                    <a:pt x="5334" y="9144"/>
                  </a:lnTo>
                  <a:lnTo>
                    <a:pt x="5334" y="2032254"/>
                  </a:lnTo>
                  <a:lnTo>
                    <a:pt x="9905" y="2032254"/>
                  </a:lnTo>
                  <a:close/>
                </a:path>
                <a:path w="4288155" h="2041525">
                  <a:moveTo>
                    <a:pt x="4283202" y="2032253"/>
                  </a:moveTo>
                  <a:lnTo>
                    <a:pt x="5334" y="2032254"/>
                  </a:lnTo>
                  <a:lnTo>
                    <a:pt x="9905" y="2036826"/>
                  </a:lnTo>
                  <a:lnTo>
                    <a:pt x="9905" y="2041398"/>
                  </a:lnTo>
                  <a:lnTo>
                    <a:pt x="4278629" y="2041397"/>
                  </a:lnTo>
                  <a:lnTo>
                    <a:pt x="4278629" y="2036826"/>
                  </a:lnTo>
                  <a:lnTo>
                    <a:pt x="4283202" y="2032253"/>
                  </a:lnTo>
                  <a:close/>
                </a:path>
                <a:path w="4288155" h="2041525">
                  <a:moveTo>
                    <a:pt x="9905" y="2041398"/>
                  </a:moveTo>
                  <a:lnTo>
                    <a:pt x="9905" y="2036826"/>
                  </a:lnTo>
                  <a:lnTo>
                    <a:pt x="5334" y="2032254"/>
                  </a:lnTo>
                  <a:lnTo>
                    <a:pt x="5334" y="2041398"/>
                  </a:lnTo>
                  <a:lnTo>
                    <a:pt x="9905" y="2041398"/>
                  </a:lnTo>
                  <a:close/>
                </a:path>
                <a:path w="4288155" h="2041525">
                  <a:moveTo>
                    <a:pt x="4283202" y="9143"/>
                  </a:moveTo>
                  <a:lnTo>
                    <a:pt x="4278629" y="4571"/>
                  </a:lnTo>
                  <a:lnTo>
                    <a:pt x="4278629" y="9143"/>
                  </a:lnTo>
                  <a:lnTo>
                    <a:pt x="4283202" y="9143"/>
                  </a:lnTo>
                  <a:close/>
                </a:path>
                <a:path w="4288155" h="2041525">
                  <a:moveTo>
                    <a:pt x="4283202" y="2032253"/>
                  </a:moveTo>
                  <a:lnTo>
                    <a:pt x="4283202" y="9143"/>
                  </a:lnTo>
                  <a:lnTo>
                    <a:pt x="4278629" y="9143"/>
                  </a:lnTo>
                  <a:lnTo>
                    <a:pt x="4278629" y="2032253"/>
                  </a:lnTo>
                  <a:lnTo>
                    <a:pt x="4283202" y="2032253"/>
                  </a:lnTo>
                  <a:close/>
                </a:path>
                <a:path w="4288155" h="2041525">
                  <a:moveTo>
                    <a:pt x="4283202" y="2041397"/>
                  </a:moveTo>
                  <a:lnTo>
                    <a:pt x="4283202" y="2032253"/>
                  </a:lnTo>
                  <a:lnTo>
                    <a:pt x="4278629" y="2036826"/>
                  </a:lnTo>
                  <a:lnTo>
                    <a:pt x="4278629" y="2041397"/>
                  </a:lnTo>
                  <a:lnTo>
                    <a:pt x="4283202" y="20413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2" name="object 9">
            <a:extLst>
              <a:ext uri="{FF2B5EF4-FFF2-40B4-BE49-F238E27FC236}">
                <a16:creationId xmlns:a16="http://schemas.microsoft.com/office/drawing/2014/main" id="{D9DB86C5-ABED-47E5-F94F-EED1C8515450}"/>
              </a:ext>
            </a:extLst>
          </p:cNvPr>
          <p:cNvSpPr txBox="1"/>
          <p:nvPr/>
        </p:nvSpPr>
        <p:spPr>
          <a:xfrm>
            <a:off x="2603010" y="2973459"/>
            <a:ext cx="3658143" cy="1712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104">
              <a:lnSpc>
                <a:spcPts val="2287"/>
              </a:lnSpc>
            </a:pPr>
            <a:r>
              <a:rPr sz="2052" i="1" dirty="0">
                <a:latin typeface="Times New Roman"/>
                <a:cs typeface="Times New Roman"/>
              </a:rPr>
              <a:t>D</a:t>
            </a:r>
            <a:r>
              <a:rPr sz="2052" i="1" spc="-4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→</a:t>
            </a:r>
            <a:r>
              <a:rPr sz="2052" spc="-9" dirty="0">
                <a:latin typeface="Times New Roman"/>
                <a:cs typeface="Times New Roman"/>
              </a:rPr>
              <a:t> </a:t>
            </a:r>
            <a:r>
              <a:rPr sz="2052" i="1" dirty="0">
                <a:latin typeface="Times New Roman"/>
                <a:cs typeface="Times New Roman"/>
              </a:rPr>
              <a:t>T</a:t>
            </a:r>
            <a:r>
              <a:rPr sz="2052" i="1" spc="-17" dirty="0">
                <a:latin typeface="Times New Roman"/>
                <a:cs typeface="Times New Roman"/>
              </a:rPr>
              <a:t> </a:t>
            </a:r>
            <a:r>
              <a:rPr sz="2052" dirty="0">
                <a:solidFill>
                  <a:srgbClr val="2D84F4"/>
                </a:solidFill>
                <a:latin typeface="Times New Roman"/>
                <a:cs typeface="Times New Roman"/>
              </a:rPr>
              <a:t>{</a:t>
            </a:r>
            <a:r>
              <a:rPr sz="2052" spc="-4" dirty="0">
                <a:solidFill>
                  <a:srgbClr val="2D84F4"/>
                </a:solidFill>
                <a:latin typeface="Times New Roman"/>
                <a:cs typeface="Times New Roman"/>
              </a:rPr>
              <a:t> </a:t>
            </a:r>
            <a:r>
              <a:rPr sz="2052" i="1" spc="-4" dirty="0">
                <a:solidFill>
                  <a:srgbClr val="2D84F4"/>
                </a:solidFill>
                <a:latin typeface="Times New Roman"/>
                <a:cs typeface="Times New Roman"/>
              </a:rPr>
              <a:t>L.inh</a:t>
            </a:r>
            <a:r>
              <a:rPr sz="2052" i="1" spc="-9" dirty="0">
                <a:solidFill>
                  <a:srgbClr val="2D84F4"/>
                </a:solidFill>
                <a:latin typeface="Times New Roman"/>
                <a:cs typeface="Times New Roman"/>
              </a:rPr>
              <a:t> </a:t>
            </a:r>
            <a:r>
              <a:rPr sz="2052" dirty="0">
                <a:solidFill>
                  <a:srgbClr val="2D84F4"/>
                </a:solidFill>
                <a:latin typeface="Times New Roman"/>
                <a:cs typeface="Times New Roman"/>
              </a:rPr>
              <a:t>=</a:t>
            </a:r>
            <a:r>
              <a:rPr sz="2052" spc="-13" dirty="0">
                <a:solidFill>
                  <a:srgbClr val="2D84F4"/>
                </a:solidFill>
                <a:latin typeface="Times New Roman"/>
                <a:cs typeface="Times New Roman"/>
              </a:rPr>
              <a:t> </a:t>
            </a:r>
            <a:r>
              <a:rPr sz="2052" i="1" spc="-34" dirty="0">
                <a:solidFill>
                  <a:srgbClr val="2D84F4"/>
                </a:solidFill>
                <a:latin typeface="Times New Roman"/>
                <a:cs typeface="Times New Roman"/>
              </a:rPr>
              <a:t>T.type</a:t>
            </a:r>
            <a:r>
              <a:rPr sz="2052" i="1" spc="-26" dirty="0">
                <a:solidFill>
                  <a:srgbClr val="2D84F4"/>
                </a:solidFill>
                <a:latin typeface="Times New Roman"/>
                <a:cs typeface="Times New Roman"/>
              </a:rPr>
              <a:t> </a:t>
            </a:r>
            <a:r>
              <a:rPr sz="2052" dirty="0">
                <a:solidFill>
                  <a:srgbClr val="2D84F4"/>
                </a:solidFill>
                <a:latin typeface="Times New Roman"/>
                <a:cs typeface="Times New Roman"/>
              </a:rPr>
              <a:t>}</a:t>
            </a:r>
            <a:r>
              <a:rPr sz="2052" spc="-4" dirty="0">
                <a:solidFill>
                  <a:srgbClr val="2D84F4"/>
                </a:solidFill>
                <a:latin typeface="Times New Roman"/>
                <a:cs typeface="Times New Roman"/>
              </a:rPr>
              <a:t> </a:t>
            </a:r>
            <a:r>
              <a:rPr sz="2052" i="1" dirty="0">
                <a:latin typeface="Times New Roman"/>
                <a:cs typeface="Times New Roman"/>
              </a:rPr>
              <a:t>L</a:t>
            </a:r>
            <a:endParaRPr sz="2052" dirty="0">
              <a:latin typeface="Times New Roman"/>
              <a:cs typeface="Times New Roman"/>
            </a:endParaRPr>
          </a:p>
          <a:p>
            <a:pPr marL="77104">
              <a:spcBef>
                <a:spcPts val="328"/>
              </a:spcBef>
            </a:pPr>
            <a:r>
              <a:rPr sz="2052" i="1" dirty="0">
                <a:latin typeface="Times New Roman"/>
                <a:cs typeface="Times New Roman"/>
              </a:rPr>
              <a:t>T</a:t>
            </a:r>
            <a:r>
              <a:rPr sz="2052" i="1" spc="-13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→</a:t>
            </a:r>
            <a:r>
              <a:rPr sz="2052" spc="-9" dirty="0">
                <a:latin typeface="Times New Roman"/>
                <a:cs typeface="Times New Roman"/>
              </a:rPr>
              <a:t> </a:t>
            </a:r>
            <a:r>
              <a:rPr sz="2052" b="1" spc="-4" dirty="0">
                <a:solidFill>
                  <a:srgbClr val="7030A0"/>
                </a:solidFill>
                <a:latin typeface="Times New Roman"/>
                <a:cs typeface="Times New Roman"/>
              </a:rPr>
              <a:t>int</a:t>
            </a:r>
            <a:r>
              <a:rPr sz="2052" spc="-13" dirty="0">
                <a:latin typeface="Times New Roman"/>
                <a:cs typeface="Times New Roman"/>
              </a:rPr>
              <a:t> </a:t>
            </a:r>
            <a:r>
              <a:rPr sz="2052" dirty="0">
                <a:solidFill>
                  <a:srgbClr val="2D84F4"/>
                </a:solidFill>
                <a:latin typeface="Times New Roman"/>
                <a:cs typeface="Times New Roman"/>
              </a:rPr>
              <a:t>{</a:t>
            </a:r>
            <a:r>
              <a:rPr sz="2052" spc="-4" dirty="0">
                <a:solidFill>
                  <a:srgbClr val="2D84F4"/>
                </a:solidFill>
                <a:latin typeface="Times New Roman"/>
                <a:cs typeface="Times New Roman"/>
              </a:rPr>
              <a:t> </a:t>
            </a:r>
            <a:r>
              <a:rPr sz="2052" i="1" spc="-34" dirty="0">
                <a:solidFill>
                  <a:srgbClr val="2D84F4"/>
                </a:solidFill>
                <a:latin typeface="Times New Roman"/>
                <a:cs typeface="Times New Roman"/>
              </a:rPr>
              <a:t>T.type</a:t>
            </a:r>
            <a:r>
              <a:rPr sz="2052" i="1" spc="-26" dirty="0">
                <a:solidFill>
                  <a:srgbClr val="2D84F4"/>
                </a:solidFill>
                <a:latin typeface="Times New Roman"/>
                <a:cs typeface="Times New Roman"/>
              </a:rPr>
              <a:t> </a:t>
            </a:r>
            <a:r>
              <a:rPr sz="2052" dirty="0">
                <a:solidFill>
                  <a:srgbClr val="2D84F4"/>
                </a:solidFill>
                <a:latin typeface="Times New Roman"/>
                <a:cs typeface="Times New Roman"/>
              </a:rPr>
              <a:t>=</a:t>
            </a:r>
            <a:r>
              <a:rPr sz="2052" spc="-17" dirty="0">
                <a:solidFill>
                  <a:srgbClr val="2D84F4"/>
                </a:solidFill>
                <a:latin typeface="Times New Roman"/>
                <a:cs typeface="Times New Roman"/>
              </a:rPr>
              <a:t> </a:t>
            </a:r>
            <a:r>
              <a:rPr sz="2052" i="1" spc="-4" dirty="0">
                <a:solidFill>
                  <a:srgbClr val="2D84F4"/>
                </a:solidFill>
                <a:latin typeface="Times New Roman"/>
                <a:cs typeface="Times New Roman"/>
              </a:rPr>
              <a:t>int</a:t>
            </a:r>
            <a:r>
              <a:rPr sz="2052" i="1" spc="-13" dirty="0">
                <a:solidFill>
                  <a:srgbClr val="2D84F4"/>
                </a:solidFill>
                <a:latin typeface="Times New Roman"/>
                <a:cs typeface="Times New Roman"/>
              </a:rPr>
              <a:t> </a:t>
            </a:r>
            <a:r>
              <a:rPr sz="2052" dirty="0">
                <a:solidFill>
                  <a:srgbClr val="2D84F4"/>
                </a:solidFill>
                <a:latin typeface="Times New Roman"/>
                <a:cs typeface="Times New Roman"/>
              </a:rPr>
              <a:t>}</a:t>
            </a:r>
            <a:endParaRPr sz="2052" dirty="0">
              <a:latin typeface="Times New Roman"/>
              <a:cs typeface="Times New Roman"/>
            </a:endParaRPr>
          </a:p>
          <a:p>
            <a:pPr marL="77104">
              <a:spcBef>
                <a:spcPts val="325"/>
              </a:spcBef>
            </a:pPr>
            <a:r>
              <a:rPr sz="2052" i="1" dirty="0">
                <a:latin typeface="Times New Roman"/>
                <a:cs typeface="Times New Roman"/>
              </a:rPr>
              <a:t>T</a:t>
            </a:r>
            <a:r>
              <a:rPr sz="2052" i="1" spc="-13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→</a:t>
            </a:r>
            <a:r>
              <a:rPr sz="2052" spc="-9" dirty="0">
                <a:latin typeface="Times New Roman"/>
                <a:cs typeface="Times New Roman"/>
              </a:rPr>
              <a:t> </a:t>
            </a:r>
            <a:r>
              <a:rPr sz="2052" b="1" spc="-13" dirty="0">
                <a:solidFill>
                  <a:srgbClr val="7030A0"/>
                </a:solidFill>
                <a:latin typeface="Times New Roman"/>
                <a:cs typeface="Times New Roman"/>
              </a:rPr>
              <a:t>real</a:t>
            </a:r>
            <a:r>
              <a:rPr sz="2052" spc="-26" dirty="0">
                <a:latin typeface="Times New Roman"/>
                <a:cs typeface="Times New Roman"/>
              </a:rPr>
              <a:t> </a:t>
            </a:r>
            <a:r>
              <a:rPr sz="2052" dirty="0">
                <a:solidFill>
                  <a:srgbClr val="2D84F4"/>
                </a:solidFill>
                <a:latin typeface="Times New Roman"/>
                <a:cs typeface="Times New Roman"/>
              </a:rPr>
              <a:t>{</a:t>
            </a:r>
            <a:r>
              <a:rPr sz="2052" spc="-9" dirty="0">
                <a:solidFill>
                  <a:srgbClr val="2D84F4"/>
                </a:solidFill>
                <a:latin typeface="Times New Roman"/>
                <a:cs typeface="Times New Roman"/>
              </a:rPr>
              <a:t> </a:t>
            </a:r>
            <a:r>
              <a:rPr sz="2052" i="1" spc="-34" dirty="0">
                <a:solidFill>
                  <a:srgbClr val="2D84F4"/>
                </a:solidFill>
                <a:latin typeface="Times New Roman"/>
                <a:cs typeface="Times New Roman"/>
              </a:rPr>
              <a:t>T.type</a:t>
            </a:r>
            <a:r>
              <a:rPr sz="2052" i="1" spc="-17" dirty="0">
                <a:solidFill>
                  <a:srgbClr val="2D84F4"/>
                </a:solidFill>
                <a:latin typeface="Times New Roman"/>
                <a:cs typeface="Times New Roman"/>
              </a:rPr>
              <a:t> </a:t>
            </a:r>
            <a:r>
              <a:rPr sz="2052" dirty="0">
                <a:solidFill>
                  <a:srgbClr val="2D84F4"/>
                </a:solidFill>
                <a:latin typeface="Times New Roman"/>
                <a:cs typeface="Times New Roman"/>
              </a:rPr>
              <a:t>=</a:t>
            </a:r>
            <a:r>
              <a:rPr sz="2052" spc="-17" dirty="0">
                <a:solidFill>
                  <a:srgbClr val="2D84F4"/>
                </a:solidFill>
                <a:latin typeface="Times New Roman"/>
                <a:cs typeface="Times New Roman"/>
              </a:rPr>
              <a:t> </a:t>
            </a:r>
            <a:r>
              <a:rPr sz="2052" i="1" dirty="0">
                <a:solidFill>
                  <a:srgbClr val="2D84F4"/>
                </a:solidFill>
                <a:latin typeface="Times New Roman"/>
                <a:cs typeface="Times New Roman"/>
              </a:rPr>
              <a:t>real</a:t>
            </a:r>
            <a:r>
              <a:rPr sz="2052" i="1" spc="-13" dirty="0">
                <a:solidFill>
                  <a:srgbClr val="2D84F4"/>
                </a:solidFill>
                <a:latin typeface="Times New Roman"/>
                <a:cs typeface="Times New Roman"/>
              </a:rPr>
              <a:t> </a:t>
            </a:r>
            <a:r>
              <a:rPr sz="2052" dirty="0">
                <a:solidFill>
                  <a:srgbClr val="2D84F4"/>
                </a:solidFill>
                <a:latin typeface="Times New Roman"/>
                <a:cs typeface="Times New Roman"/>
              </a:rPr>
              <a:t>}</a:t>
            </a:r>
            <a:endParaRPr sz="2052" dirty="0">
              <a:latin typeface="Times New Roman"/>
              <a:cs typeface="Times New Roman"/>
            </a:endParaRPr>
          </a:p>
          <a:p>
            <a:pPr marL="77104">
              <a:spcBef>
                <a:spcPts val="329"/>
              </a:spcBef>
            </a:pPr>
            <a:r>
              <a:rPr sz="2052" i="1" dirty="0">
                <a:latin typeface="Times New Roman"/>
                <a:cs typeface="Times New Roman"/>
              </a:rPr>
              <a:t>L</a:t>
            </a:r>
            <a:r>
              <a:rPr sz="2052" i="1" spc="-13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→</a:t>
            </a:r>
            <a:r>
              <a:rPr sz="2052" spc="-9" dirty="0">
                <a:latin typeface="Times New Roman"/>
                <a:cs typeface="Times New Roman"/>
              </a:rPr>
              <a:t> </a:t>
            </a:r>
            <a:r>
              <a:rPr sz="2052" dirty="0">
                <a:solidFill>
                  <a:srgbClr val="2D84F4"/>
                </a:solidFill>
                <a:latin typeface="Times New Roman"/>
                <a:cs typeface="Times New Roman"/>
              </a:rPr>
              <a:t>{</a:t>
            </a:r>
            <a:r>
              <a:rPr sz="2052" spc="-4" dirty="0">
                <a:solidFill>
                  <a:srgbClr val="2D84F4"/>
                </a:solidFill>
                <a:latin typeface="Times New Roman"/>
                <a:cs typeface="Times New Roman"/>
              </a:rPr>
              <a:t> </a:t>
            </a:r>
            <a:r>
              <a:rPr sz="2052" i="1" spc="-4" dirty="0">
                <a:solidFill>
                  <a:srgbClr val="2D84F4"/>
                </a:solidFill>
                <a:latin typeface="Times New Roman"/>
                <a:cs typeface="Times New Roman"/>
              </a:rPr>
              <a:t>L</a:t>
            </a:r>
            <a:r>
              <a:rPr sz="2052" spc="-6" baseline="-20833" dirty="0">
                <a:solidFill>
                  <a:srgbClr val="2D84F4"/>
                </a:solidFill>
                <a:latin typeface="Times New Roman"/>
                <a:cs typeface="Times New Roman"/>
              </a:rPr>
              <a:t>1</a:t>
            </a:r>
            <a:r>
              <a:rPr sz="2052" i="1" spc="-4" dirty="0">
                <a:solidFill>
                  <a:srgbClr val="2D84F4"/>
                </a:solidFill>
                <a:latin typeface="Times New Roman"/>
                <a:cs typeface="Times New Roman"/>
              </a:rPr>
              <a:t>.inh</a:t>
            </a:r>
            <a:r>
              <a:rPr sz="2052" i="1" spc="-13" dirty="0">
                <a:solidFill>
                  <a:srgbClr val="2D84F4"/>
                </a:solidFill>
                <a:latin typeface="Times New Roman"/>
                <a:cs typeface="Times New Roman"/>
              </a:rPr>
              <a:t> </a:t>
            </a:r>
            <a:r>
              <a:rPr sz="2052" dirty="0">
                <a:solidFill>
                  <a:srgbClr val="2D84F4"/>
                </a:solidFill>
                <a:latin typeface="Times New Roman"/>
                <a:cs typeface="Times New Roman"/>
              </a:rPr>
              <a:t>=</a:t>
            </a:r>
            <a:r>
              <a:rPr sz="2052" spc="-9" dirty="0">
                <a:solidFill>
                  <a:srgbClr val="2D84F4"/>
                </a:solidFill>
                <a:latin typeface="Times New Roman"/>
                <a:cs typeface="Times New Roman"/>
              </a:rPr>
              <a:t> </a:t>
            </a:r>
            <a:r>
              <a:rPr sz="2052" i="1" spc="-4" dirty="0">
                <a:solidFill>
                  <a:srgbClr val="2D84F4"/>
                </a:solidFill>
                <a:latin typeface="Times New Roman"/>
                <a:cs typeface="Times New Roman"/>
              </a:rPr>
              <a:t>L.inh </a:t>
            </a:r>
            <a:r>
              <a:rPr sz="2052" spc="-4" dirty="0">
                <a:solidFill>
                  <a:srgbClr val="2D84F4"/>
                </a:solidFill>
                <a:latin typeface="Times New Roman"/>
                <a:cs typeface="Times New Roman"/>
              </a:rPr>
              <a:t>}</a:t>
            </a:r>
            <a:r>
              <a:rPr sz="2052" i="1" spc="-4" dirty="0">
                <a:latin typeface="Times New Roman"/>
                <a:cs typeface="Times New Roman"/>
              </a:rPr>
              <a:t>L</a:t>
            </a:r>
            <a:r>
              <a:rPr sz="2052" spc="-6" baseline="-20833" dirty="0">
                <a:latin typeface="Times New Roman"/>
                <a:cs typeface="Times New Roman"/>
              </a:rPr>
              <a:t>1</a:t>
            </a:r>
            <a:r>
              <a:rPr sz="2052" spc="-4" dirty="0">
                <a:latin typeface="Times New Roman"/>
                <a:cs typeface="Times New Roman"/>
              </a:rPr>
              <a:t>,</a:t>
            </a:r>
            <a:r>
              <a:rPr sz="2052" spc="-17" dirty="0">
                <a:latin typeface="Times New Roman"/>
                <a:cs typeface="Times New Roman"/>
              </a:rPr>
              <a:t> </a:t>
            </a:r>
            <a:r>
              <a:rPr sz="2052" b="1" spc="-4" dirty="0">
                <a:solidFill>
                  <a:srgbClr val="7030A0"/>
                </a:solidFill>
                <a:latin typeface="Times New Roman"/>
                <a:cs typeface="Times New Roman"/>
              </a:rPr>
              <a:t>id</a:t>
            </a:r>
            <a:endParaRPr sz="2052" b="1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1380277">
              <a:spcBef>
                <a:spcPts val="329"/>
              </a:spcBef>
            </a:pPr>
            <a:r>
              <a:rPr sz="2052" dirty="0">
                <a:latin typeface="Times New Roman"/>
                <a:cs typeface="Times New Roman"/>
              </a:rPr>
              <a:t>…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C1286EE-823B-EE13-5C79-4FED268B16F0}"/>
              </a:ext>
            </a:extLst>
          </p:cNvPr>
          <p:cNvGrpSpPr/>
          <p:nvPr/>
        </p:nvGrpSpPr>
        <p:grpSpPr>
          <a:xfrm>
            <a:off x="1119356" y="4935138"/>
            <a:ext cx="7118637" cy="403444"/>
            <a:chOff x="1104918" y="5696370"/>
            <a:chExt cx="7118637" cy="403444"/>
          </a:xfrm>
        </p:grpSpPr>
        <p:grpSp>
          <p:nvGrpSpPr>
            <p:cNvPr id="13" name="object 10">
              <a:extLst>
                <a:ext uri="{FF2B5EF4-FFF2-40B4-BE49-F238E27FC236}">
                  <a16:creationId xmlns:a16="http://schemas.microsoft.com/office/drawing/2014/main" id="{7B8EDE88-0EE9-145C-B352-ACB40FFB5AB8}"/>
                </a:ext>
              </a:extLst>
            </p:cNvPr>
            <p:cNvGrpSpPr/>
            <p:nvPr/>
          </p:nvGrpSpPr>
          <p:grpSpPr>
            <a:xfrm>
              <a:off x="1104918" y="5696370"/>
              <a:ext cx="7118637" cy="403444"/>
              <a:chOff x="1170317" y="5702046"/>
              <a:chExt cx="8324850" cy="471805"/>
            </a:xfrm>
          </p:grpSpPr>
          <p:sp>
            <p:nvSpPr>
              <p:cNvPr id="14" name="object 11">
                <a:extLst>
                  <a:ext uri="{FF2B5EF4-FFF2-40B4-BE49-F238E27FC236}">
                    <a16:creationId xmlns:a16="http://schemas.microsoft.com/office/drawing/2014/main" id="{625DAB6E-6029-E197-7161-77A4AE558DC5}"/>
                  </a:ext>
                </a:extLst>
              </p:cNvPr>
              <p:cNvSpPr/>
              <p:nvPr/>
            </p:nvSpPr>
            <p:spPr>
              <a:xfrm>
                <a:off x="1174889" y="5707380"/>
                <a:ext cx="8315959" cy="462280"/>
              </a:xfrm>
              <a:custGeom>
                <a:avLst/>
                <a:gdLst/>
                <a:ahLst/>
                <a:cxnLst/>
                <a:rect l="l" t="t" r="r" b="b"/>
                <a:pathLst>
                  <a:path w="8315959" h="462279">
                    <a:moveTo>
                      <a:pt x="8315706" y="461772"/>
                    </a:moveTo>
                    <a:lnTo>
                      <a:pt x="8315706" y="0"/>
                    </a:lnTo>
                    <a:lnTo>
                      <a:pt x="0" y="0"/>
                    </a:lnTo>
                    <a:lnTo>
                      <a:pt x="0" y="461772"/>
                    </a:lnTo>
                    <a:lnTo>
                      <a:pt x="8315706" y="461772"/>
                    </a:lnTo>
                    <a:close/>
                  </a:path>
                </a:pathLst>
              </a:custGeom>
              <a:solidFill>
                <a:srgbClr val="B5CEED"/>
              </a:solidFill>
            </p:spPr>
            <p:txBody>
              <a:bodyPr wrap="square" lIns="0" tIns="0" rIns="0" bIns="0" rtlCol="0"/>
              <a:lstStyle/>
              <a:p>
                <a:endParaRPr sz="1539"/>
              </a:p>
            </p:txBody>
          </p:sp>
          <p:sp>
            <p:nvSpPr>
              <p:cNvPr id="15" name="object 12">
                <a:extLst>
                  <a:ext uri="{FF2B5EF4-FFF2-40B4-BE49-F238E27FC236}">
                    <a16:creationId xmlns:a16="http://schemas.microsoft.com/office/drawing/2014/main" id="{B613D5C2-110A-129D-0A1E-EFF724E33E01}"/>
                  </a:ext>
                </a:extLst>
              </p:cNvPr>
              <p:cNvSpPr/>
              <p:nvPr/>
            </p:nvSpPr>
            <p:spPr>
              <a:xfrm>
                <a:off x="1170317" y="5702046"/>
                <a:ext cx="8324850" cy="471805"/>
              </a:xfrm>
              <a:custGeom>
                <a:avLst/>
                <a:gdLst/>
                <a:ahLst/>
                <a:cxnLst/>
                <a:rect l="l" t="t" r="r" b="b"/>
                <a:pathLst>
                  <a:path w="8324850" h="471804">
                    <a:moveTo>
                      <a:pt x="8324850" y="469392"/>
                    </a:moveTo>
                    <a:lnTo>
                      <a:pt x="8324850" y="2286"/>
                    </a:lnTo>
                    <a:lnTo>
                      <a:pt x="8322564" y="0"/>
                    </a:lnTo>
                    <a:lnTo>
                      <a:pt x="2285" y="0"/>
                    </a:lnTo>
                    <a:lnTo>
                      <a:pt x="0" y="2286"/>
                    </a:lnTo>
                    <a:lnTo>
                      <a:pt x="0" y="469392"/>
                    </a:lnTo>
                    <a:lnTo>
                      <a:pt x="2286" y="471678"/>
                    </a:lnTo>
                    <a:lnTo>
                      <a:pt x="4572" y="471678"/>
                    </a:lnTo>
                    <a:lnTo>
                      <a:pt x="4572" y="9906"/>
                    </a:lnTo>
                    <a:lnTo>
                      <a:pt x="9905" y="5334"/>
                    </a:lnTo>
                    <a:lnTo>
                      <a:pt x="9905" y="9906"/>
                    </a:lnTo>
                    <a:lnTo>
                      <a:pt x="8315706" y="9906"/>
                    </a:lnTo>
                    <a:lnTo>
                      <a:pt x="8315706" y="5334"/>
                    </a:lnTo>
                    <a:lnTo>
                      <a:pt x="8320278" y="9906"/>
                    </a:lnTo>
                    <a:lnTo>
                      <a:pt x="8320278" y="471678"/>
                    </a:lnTo>
                    <a:lnTo>
                      <a:pt x="8322564" y="471678"/>
                    </a:lnTo>
                    <a:lnTo>
                      <a:pt x="8324850" y="469392"/>
                    </a:lnTo>
                    <a:close/>
                  </a:path>
                  <a:path w="8324850" h="471804">
                    <a:moveTo>
                      <a:pt x="9905" y="9906"/>
                    </a:moveTo>
                    <a:lnTo>
                      <a:pt x="9905" y="5334"/>
                    </a:lnTo>
                    <a:lnTo>
                      <a:pt x="4572" y="9906"/>
                    </a:lnTo>
                    <a:lnTo>
                      <a:pt x="9905" y="9906"/>
                    </a:lnTo>
                    <a:close/>
                  </a:path>
                  <a:path w="8324850" h="471804">
                    <a:moveTo>
                      <a:pt x="9905" y="462534"/>
                    </a:moveTo>
                    <a:lnTo>
                      <a:pt x="9905" y="9906"/>
                    </a:lnTo>
                    <a:lnTo>
                      <a:pt x="4572" y="9906"/>
                    </a:lnTo>
                    <a:lnTo>
                      <a:pt x="4572" y="462534"/>
                    </a:lnTo>
                    <a:lnTo>
                      <a:pt x="9905" y="462534"/>
                    </a:lnTo>
                    <a:close/>
                  </a:path>
                  <a:path w="8324850" h="471804">
                    <a:moveTo>
                      <a:pt x="8320278" y="462534"/>
                    </a:moveTo>
                    <a:lnTo>
                      <a:pt x="4572" y="462534"/>
                    </a:lnTo>
                    <a:lnTo>
                      <a:pt x="9905" y="467105"/>
                    </a:lnTo>
                    <a:lnTo>
                      <a:pt x="9905" y="471678"/>
                    </a:lnTo>
                    <a:lnTo>
                      <a:pt x="8315706" y="471678"/>
                    </a:lnTo>
                    <a:lnTo>
                      <a:pt x="8315706" y="467106"/>
                    </a:lnTo>
                    <a:lnTo>
                      <a:pt x="8320278" y="462534"/>
                    </a:lnTo>
                    <a:close/>
                  </a:path>
                  <a:path w="8324850" h="471804">
                    <a:moveTo>
                      <a:pt x="9905" y="471678"/>
                    </a:moveTo>
                    <a:lnTo>
                      <a:pt x="9905" y="467105"/>
                    </a:lnTo>
                    <a:lnTo>
                      <a:pt x="4572" y="462534"/>
                    </a:lnTo>
                    <a:lnTo>
                      <a:pt x="4572" y="471678"/>
                    </a:lnTo>
                    <a:lnTo>
                      <a:pt x="9905" y="471678"/>
                    </a:lnTo>
                    <a:close/>
                  </a:path>
                  <a:path w="8324850" h="471804">
                    <a:moveTo>
                      <a:pt x="8320278" y="9906"/>
                    </a:moveTo>
                    <a:lnTo>
                      <a:pt x="8315706" y="5334"/>
                    </a:lnTo>
                    <a:lnTo>
                      <a:pt x="8315706" y="9906"/>
                    </a:lnTo>
                    <a:lnTo>
                      <a:pt x="8320278" y="9906"/>
                    </a:lnTo>
                    <a:close/>
                  </a:path>
                  <a:path w="8324850" h="471804">
                    <a:moveTo>
                      <a:pt x="8320278" y="462534"/>
                    </a:moveTo>
                    <a:lnTo>
                      <a:pt x="8320278" y="9906"/>
                    </a:lnTo>
                    <a:lnTo>
                      <a:pt x="8315706" y="9906"/>
                    </a:lnTo>
                    <a:lnTo>
                      <a:pt x="8315706" y="462534"/>
                    </a:lnTo>
                    <a:lnTo>
                      <a:pt x="8320278" y="462534"/>
                    </a:lnTo>
                    <a:close/>
                  </a:path>
                  <a:path w="8324850" h="471804">
                    <a:moveTo>
                      <a:pt x="8320278" y="471678"/>
                    </a:moveTo>
                    <a:lnTo>
                      <a:pt x="8320278" y="462534"/>
                    </a:lnTo>
                    <a:lnTo>
                      <a:pt x="8315706" y="467106"/>
                    </a:lnTo>
                    <a:lnTo>
                      <a:pt x="8315706" y="471678"/>
                    </a:lnTo>
                    <a:lnTo>
                      <a:pt x="8320278" y="4716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39"/>
              </a:p>
            </p:txBody>
          </p:sp>
        </p:grp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EFAEB98A-9DA3-91B9-611E-C0EF533533AD}"/>
                </a:ext>
              </a:extLst>
            </p:cNvPr>
            <p:cNvSpPr txBox="1"/>
            <p:nvPr/>
          </p:nvSpPr>
          <p:spPr>
            <a:xfrm>
              <a:off x="1108828" y="5700930"/>
              <a:ext cx="7111034" cy="333886"/>
            </a:xfrm>
            <a:prstGeom prst="rect">
              <a:avLst/>
            </a:prstGeom>
          </p:spPr>
          <p:txBody>
            <a:bodyPr vert="horz" wrap="square" lIns="0" tIns="17919" rIns="0" bIns="0" rtlCol="0">
              <a:spAutoFit/>
            </a:bodyPr>
            <a:lstStyle/>
            <a:p>
              <a:pPr marL="77647">
                <a:spcBef>
                  <a:spcPts val="141"/>
                </a:spcBef>
              </a:pPr>
              <a:r>
                <a:rPr sz="2052" dirty="0">
                  <a:latin typeface="Microsoft YaHei UI"/>
                  <a:cs typeface="Microsoft YaHei UI"/>
                </a:rPr>
                <a:t>一个语义动作在产生式中的位置决定了这个动作的执行时间</a:t>
              </a:r>
            </a:p>
          </p:txBody>
        </p:sp>
      </p:grpSp>
      <p:sp>
        <p:nvSpPr>
          <p:cNvPr id="6" name="object 3">
            <a:extLst>
              <a:ext uri="{FF2B5EF4-FFF2-40B4-BE49-F238E27FC236}">
                <a16:creationId xmlns:a16="http://schemas.microsoft.com/office/drawing/2014/main" id="{1FB2DC6B-68F9-B466-1D32-600FC59D2E72}"/>
              </a:ext>
            </a:extLst>
          </p:cNvPr>
          <p:cNvSpPr txBox="1"/>
          <p:nvPr/>
        </p:nvSpPr>
        <p:spPr>
          <a:xfrm>
            <a:off x="451992" y="5495598"/>
            <a:ext cx="8174650" cy="9053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/>
              <a:t>在实际开发解析器时，这些程序片段对应的代码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C++</a:t>
            </a:r>
            <a:r>
              <a:rPr lang="zh-CN" altLang="en-US" dirty="0"/>
              <a:t>或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  <a:r>
              <a:rPr lang="en-US" altLang="zh-CN" dirty="0"/>
              <a:t>)</a:t>
            </a:r>
            <a:r>
              <a:rPr lang="zh-CN" altLang="en-US" dirty="0"/>
              <a:t>会被插入到解析器代码之中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197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kern="0" spc="-5" dirty="0">
                <a:solidFill>
                  <a:schemeClr val="bg1"/>
                </a:solidFill>
              </a:rPr>
              <a:t>SDD</a:t>
            </a:r>
            <a:r>
              <a:rPr lang="zh-CN" altLang="en-US" kern="0" spc="-5" dirty="0">
                <a:solidFill>
                  <a:schemeClr val="bg1"/>
                </a:solidFill>
              </a:rPr>
              <a:t>与</a:t>
            </a:r>
            <a:r>
              <a:rPr lang="en-US" altLang="zh-CN" kern="0" spc="-5" dirty="0">
                <a:solidFill>
                  <a:schemeClr val="bg1"/>
                </a:solidFill>
              </a:rPr>
              <a:t>SDT</a:t>
            </a:r>
            <a:endParaRPr lang="zh-CN" altLang="en-US" kern="0" spc="-5" dirty="0">
              <a:solidFill>
                <a:schemeClr val="bg1"/>
              </a:solidFill>
            </a:endParaRPr>
          </a:p>
        </p:txBody>
      </p:sp>
      <p:sp>
        <p:nvSpPr>
          <p:cNvPr id="4" name="灯片编号占位符 7">
            <a:extLst>
              <a:ext uri="{FF2B5EF4-FFF2-40B4-BE49-F238E27FC236}">
                <a16:creationId xmlns:a16="http://schemas.microsoft.com/office/drawing/2014/main" id="{2DE78DA7-AAC5-772E-CE09-B727B30651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43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8</a:t>
            </a:fld>
            <a:endParaRPr lang="en-US" altLang="zh-CN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F5A693B-66C1-4249-5C06-0E17A73FA5C3}"/>
              </a:ext>
            </a:extLst>
          </p:cNvPr>
          <p:cNvSpPr txBox="1"/>
          <p:nvPr/>
        </p:nvSpPr>
        <p:spPr>
          <a:xfrm>
            <a:off x="394338" y="960599"/>
            <a:ext cx="8749662" cy="3060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dirty="0">
                <a:latin typeface="微软雅黑" panose="020B0503020204020204" pitchFamily="34" charset="-122"/>
              </a:rPr>
              <a:t>SDD</a:t>
            </a:r>
          </a:p>
          <a:p>
            <a:pPr lvl="1"/>
            <a:r>
              <a:rPr dirty="0">
                <a:latin typeface="微软雅黑" panose="020B0503020204020204" pitchFamily="34" charset="-122"/>
              </a:rPr>
              <a:t>是关于语言翻译的高层次规格说明</a:t>
            </a:r>
          </a:p>
          <a:p>
            <a:pPr lvl="1"/>
            <a:r>
              <a:rPr dirty="0" err="1">
                <a:latin typeface="微软雅黑" panose="020B0503020204020204" pitchFamily="34" charset="-122"/>
              </a:rPr>
              <a:t>隐蔽了许多具体实现细节</a:t>
            </a:r>
            <a:endParaRPr dirty="0">
              <a:latin typeface="微软雅黑" panose="020B0503020204020204" pitchFamily="34" charset="-122"/>
            </a:endParaRPr>
          </a:p>
          <a:p>
            <a:r>
              <a:rPr dirty="0">
                <a:latin typeface="微软雅黑" panose="020B0503020204020204" pitchFamily="34" charset="-122"/>
              </a:rPr>
              <a:t>SDT</a:t>
            </a:r>
          </a:p>
          <a:p>
            <a:pPr lvl="1"/>
            <a:r>
              <a:rPr dirty="0">
                <a:latin typeface="微软雅黑" panose="020B0503020204020204" pitchFamily="34" charset="-122"/>
              </a:rPr>
              <a:t>可以看作是对SDD的一种补充，是SDD的具体实施方案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</a:rPr>
              <a:t>明确</a:t>
            </a:r>
            <a:r>
              <a:rPr dirty="0" err="1">
                <a:latin typeface="微软雅黑" panose="020B0503020204020204" pitchFamily="34" charset="-122"/>
              </a:rPr>
              <a:t>指明语义规则的计算顺序，说明实现细节</a:t>
            </a:r>
            <a:endParaRPr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8360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4.647"/>
  <p:tag name="ORIGINALWIDTH" val="930.1298"/>
  <p:tag name="OUTPUTTYPE" val="PNG"/>
  <p:tag name="IGUANATEXVERSION" val="160"/>
  <p:tag name="LATEXADDIN" val="\documentclass[a4paper, 12pt]{extarticle}&#10;\usepackage{amsmath}&#10;\pagestyle{empty}&#10;\usepackage{enumitem}&#10;\usepackage[dvipsnames]{xcolor}&#10;\usepackage{geometry}&#10;\geometry{a4paper,scale=0.67}&#10;&#10;\usepackage[no-math]{fontspec}&#10;%\setmainfont{Linux Libertine G}&#10;&#10;\usepackage{shadowtext}&#10;&#10;\begin{document}&#10;\noindent&#10;1) $E \rightarrow E+T$\\&#10;2) $E \rightarrow E-T$\\&#10;3) $E \rightarrow T$\\&#10;4) $T \rightarrow(E)$\\&#10;5) $T \rightarrow \mathbf{i d}$\\&#10;6) $T \rightarrow \mathbf{n u m}$&#10;&#10;&#10;\end{document} "/>
  <p:tag name="IGUANATEXSIZE" val="20"/>
  <p:tag name="IGUANATEXCURSOR" val="466"/>
  <p:tag name="TRANSPARENCY" val="True"/>
  <p:tag name="LATEXENGINEID" val="2"/>
  <p:tag name="TEMPFOLDER" val="E:\TDownloads\"/>
  <p:tag name="LATEXFORMHEIGHT" val="366"/>
  <p:tag name="LATEXFORMWIDTH" val="698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4.647"/>
  <p:tag name="ORIGINALWIDTH" val="930.1298"/>
  <p:tag name="OUTPUTTYPE" val="PNG"/>
  <p:tag name="IGUANATEXVERSION" val="160"/>
  <p:tag name="LATEXADDIN" val="\documentclass[a4paper, 12pt]{extarticle}&#10;\usepackage{amsmath}&#10;\pagestyle{empty}&#10;\usepackage{enumitem}&#10;\usepackage[dvipsnames]{xcolor}&#10;\usepackage{geometry}&#10;\geometry{a4paper,scale=0.67}&#10;&#10;\usepackage[no-math]{fontspec}&#10;%\setmainfont{Linux Libertine G}&#10;&#10;\usepackage{shadowtext}&#10;&#10;\begin{document}&#10;\noindent&#10;1) $E \rightarrow E+T$\\&#10;2) $E \rightarrow E-T$\\&#10;3) $E \rightarrow T$\\&#10;4) $T \rightarrow(E)$\\&#10;5) $T \rightarrow \mathbf{i d}$\\&#10;6) $T \rightarrow \mathbf{n u m}$&#10;&#10;&#10;\end{document} "/>
  <p:tag name="IGUANATEXSIZE" val="20"/>
  <p:tag name="IGUANATEXCURSOR" val="466"/>
  <p:tag name="TRANSPARENCY" val="True"/>
  <p:tag name="LATEXENGINEID" val="2"/>
  <p:tag name="TEMPFOLDER" val="E:\TDownloads\"/>
  <p:tag name="LATEXFORMHEIGHT" val="366"/>
  <p:tag name="LATEXFORMWIDTH" val="698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3.653"/>
  <p:tag name="ORIGINALWIDTH" val="3574.999"/>
  <p:tag name="OUTPUTTYPE" val="PNG"/>
  <p:tag name="IGUANATEXVERSION" val="160"/>
  <p:tag name="LATEXADDIN" val="\documentclass{article}&#10;\usepackage{amsmath}&#10;\pagestyle{empty}&#10;\usepackage[dvipsnames]{xcolor}&#10;\usepackage{geometry}&#10;\geometry{a4paper,scale=0.6}&#10;&#10;\usepackage{arydshln}&#10;\usepackage{multirow}&#10;&#10;&#10;\usepackage{xeCJK}&#10;\setCJKmainfont{SimSun}&#10;&#10;\begin{document}&#10;$&#10;\begin{array}{ll|l}&#10;\hline \hline &amp; \multicolumn{1}{c|}{\text { 产生式 }} &amp; \multicolumn{1}{c}{\text { 语义规则 }} \\&#10;\hline \text { 1) } &amp; E \rightarrow E_1+T &amp; E.node =\text {\textbf{new} Node}({ }^{\prime}+^{\prime}, E_1 . node,T.node ) \\&#10;\text { 2) } &amp; E \rightarrow E_1-T &amp; E.node =\text {\textbf{new} Node}({ }^{\prime}-^{\prime}, E_1 . node,T.node ) \\&#10;\text { 3) } &amp; E \rightarrow T &amp;  E.node =T.node  \\&#10;\text { 4) } &amp; T \rightarrow(E) &amp; T.node =  E.node \\&#10;\text { 5) } &amp; T \rightarrow \mathbf{i d} &amp;  T.node =\text {\textbf{new} Leaf}(\mathbf{i d}, \mathbf{i d} . e n t r y) \\&#10;\text { 6) } &amp; T \rightarrow \mathbf{n u m} &amp;  T.node =\text {\textbf{new} Leaf}( \mathbf{n u m}, \mathbf{n u m}.val ) \\&#10;\hline&#10;\end{array}&#10;$&#10;\end{document} "/>
  <p:tag name="IGUANATEXSIZE" val="20"/>
  <p:tag name="IGUANATEXCURSOR" val="997"/>
  <p:tag name="TRANSPARENCY" val="True"/>
  <p:tag name="LATEXENGINEID" val="2"/>
  <p:tag name="TEMPFOLDER" val="E:\TDownloads\"/>
  <p:tag name="LATEXFORMHEIGHT" val="445"/>
  <p:tag name="LATEXFORMWIDTH" val="733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4.647"/>
  <p:tag name="ORIGINALWIDTH" val="930.1298"/>
  <p:tag name="OUTPUTTYPE" val="PNG"/>
  <p:tag name="IGUANATEXVERSION" val="160"/>
  <p:tag name="LATEXADDIN" val="\documentclass[a4paper, 12pt]{extarticle}&#10;\usepackage{amsmath}&#10;\pagestyle{empty}&#10;\usepackage{enumitem}&#10;\usepackage[dvipsnames]{xcolor}&#10;\usepackage{geometry}&#10;\geometry{a4paper,scale=0.67}&#10;&#10;\usepackage[no-math]{fontspec}&#10;%\setmainfont{Linux Libertine G}&#10;&#10;\usepackage{shadowtext}&#10;&#10;\begin{document}&#10;\noindent&#10;1) $E \rightarrow E+T$\\&#10;2) $E \rightarrow E-T$\\&#10;3) $E \rightarrow T$\\&#10;4) $T \rightarrow(E)$\\&#10;5) $T \rightarrow \mathbf{i d}$\\&#10;6) $T \rightarrow \mathbf{n u m}$&#10;&#10;&#10;\end{document} "/>
  <p:tag name="IGUANATEXSIZE" val="20"/>
  <p:tag name="IGUANATEXCURSOR" val="466"/>
  <p:tag name="TRANSPARENCY" val="True"/>
  <p:tag name="LATEXENGINEID" val="2"/>
  <p:tag name="TEMPFOLDER" val="E:\TDownloads\"/>
  <p:tag name="LATEXFORMHEIGHT" val="366"/>
  <p:tag name="LATEXFORMWIDTH" val="698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4.647"/>
  <p:tag name="ORIGINALWIDTH" val="930.1298"/>
  <p:tag name="OUTPUTTYPE" val="PNG"/>
  <p:tag name="IGUANATEXVERSION" val="160"/>
  <p:tag name="LATEXADDIN" val="\documentclass[a4paper, 12pt]{extarticle}&#10;\usepackage{amsmath}&#10;\pagestyle{empty}&#10;\usepackage{enumitem}&#10;\usepackage[dvipsnames]{xcolor}&#10;\usepackage{geometry}&#10;\geometry{a4paper,scale=0.67}&#10;&#10;\usepackage[no-math]{fontspec}&#10;%\setmainfont{Linux Libertine G}&#10;&#10;\usepackage{shadowtext}&#10;&#10;\begin{document}&#10;\noindent&#10;1) $E \rightarrow E+T$\\&#10;2) $E \rightarrow E-T$\\&#10;3) $E \rightarrow T$\\&#10;4) $T \rightarrow(E)$\\&#10;5) $T \rightarrow \mathbf{i d}$\\&#10;6) $T \rightarrow \mathbf{n u m}$&#10;&#10;&#10;\end{document} "/>
  <p:tag name="IGUANATEXSIZE" val="20"/>
  <p:tag name="IGUANATEXCURSOR" val="466"/>
  <p:tag name="TRANSPARENCY" val="True"/>
  <p:tag name="LATEXENGINEID" val="2"/>
  <p:tag name="TEMPFOLDER" val="E:\TDownloads\"/>
  <p:tag name="LATEXFORMHEIGHT" val="366"/>
  <p:tag name="LATEXFORMWIDTH" val="698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37.798"/>
  <p:tag name="ORIGINALWIDTH" val="3620.755"/>
  <p:tag name="OUTPUTTYPE" val="PNG"/>
  <p:tag name="IGUANATEXVERSION" val="160"/>
  <p:tag name="LATEXADDIN" val="\documentclass[a4paper, 12pt]{extarticle}&#10;\usepackage{amsmath}&#10;&#10;\pagestyle{empty}&#10;\usepackage{enumitem}&#10;\usepackage[dvipsnames]{xcolor}&#10;\usepackage{geometry}&#10;\geometry{a4paper,scale=0.67}&#10;\usepackage{xeCJK}&#10;\setCJKmainfont{SimSun}&#10;&#10;%\usepackage[no-math]{fontspec}&#10;%\setmainfont{Linux Libertine G}&#10;&#10;\usepackage{shadowtext}&#10;&#10;\begin{document}&#10;&#10;$$&#10;\begin{array}{rll}&#10;1) &amp; \text { Start } &amp; \rightarrow \text { Stmt } \$ \\&#10;2) &amp; \text { Stmt } &amp; \rightarrow \text { {\color{blue}\textbf{id}} {\color{blue}\textbf{assign}} E } \\&#10;3) &amp; &amp; \;\;\,\mid \text { {\color{blue}\textbf{if lparen}} E {\color{blue}\textbf{rparen}} Stmt {\color{blue}\textbf{else}} Stmt {\color{blue}\textbf{fi}}} \\&#10;4) &amp; &amp; \;\;\,\mid \text { {\color{blue}\textbf{if lparen}} E {\color{blue}\textbf{rparen}} Stmt {\color{blue}\textbf{fi}} } \\&#10;5) &amp; &amp; \;\;\,\mid \text { {\color{blue}\textbf{while lparen}} E {\color{blue}\textbf{rparen do}} Stmt {\color{blue}\textbf{od}} } \\&#10;6) &amp; &amp; \;\;\,\mid \text { {\color{blue}\textbf{begin}} Stmts {\color{blue}\textbf{end}} } \\&#10;7) &amp; \text { Stmts } &amp; \rightarrow \text { Stmts {\color{blue}\textbf{semi}} Stmt } \\&#10;8) &amp; &amp; \;\;\,\mid \text { Stmt } \\&#10;9) &amp; \text { E } &amp; \rightarrow \text { E {\color{blue}\textbf{plus}} T} \\&#10;10) &amp; &amp; \;\;\,\mid \text{ T } \\&#10;11) &amp; \mathrm{~T} &amp; \rightarrow \text { {\color{blue}\textbf{id}} } \\&#10;12) &amp; &amp; \;\;\,\mid \text { {\color{blue}\textbf{num}} }&#10;\end{array}&#10;$$&#10;&#10;\end{document} "/>
  <p:tag name="IGUANATEXSIZE" val="20"/>
  <p:tag name="IGUANATEXCURSOR" val="1050"/>
  <p:tag name="TRANSPARENCY" val="True"/>
  <p:tag name="LATEXENGINEID" val="2"/>
  <p:tag name="TEMPFOLDER" val="E:\TDownloads\"/>
  <p:tag name="LATEXFORMHEIGHT" val="366"/>
  <p:tag name="LATEXFORMWIDTH" val="698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5165"/>
  <p:tag name="ORIGINALWIDTH" val="528.8238"/>
  <p:tag name="LATEXADDIN" val="\documentclass[a4paper, 12pt]{extarticle}&#10;\usepackage{amsmath}&#10;\pagestyle{empty}&#10;\usepackage{enumitem}&#10;\usepackage[dvipsnames]{xcolor}&#10;\usepackage{geometry}&#10;\geometry{a4paper,scale=0.65}&#10;&#10;\usepackage[no-math]{fontspec}&#10;\setmainfont{Linux Libertine G}&#10;&#10;\usepackage{shadowtext}&#10;&#10;\begin{document}&#10;&#10;\shadowtext{\textbf{The End}}&#10;&#10;&#10;\end{document} "/>
  <p:tag name="IGUANATEXSIZE" val="20"/>
  <p:tag name="IGUANATEXCURSOR" val="294"/>
  <p:tag name="TRANSPARENCY" val="True"/>
  <p:tag name="FILENAME" val=""/>
  <p:tag name="LATEXENGINEID" val="2"/>
  <p:tag name="TEMPFOLDER" val="E:\TDownloads\"/>
  <p:tag name="LATEXFORMHEIGHT" val="424.5"/>
  <p:tag name="LATEXFORMWIDTH" val="975"/>
  <p:tag name="LATEXFORMWRAP" val="True"/>
  <p:tag name="BITMAPVECTOR" val="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16258</TotalTime>
  <Words>3379</Words>
  <Application>Microsoft Office PowerPoint</Application>
  <PresentationFormat>全屏显示(4:3)</PresentationFormat>
  <Paragraphs>654</Paragraphs>
  <Slides>43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63" baseType="lpstr">
      <vt:lpstr>Linux Libertine G</vt:lpstr>
      <vt:lpstr>Microsoft YaHei UI</vt:lpstr>
      <vt:lpstr>UKIJ CJK</vt:lpstr>
      <vt:lpstr>等线</vt:lpstr>
      <vt:lpstr>宋体</vt:lpstr>
      <vt:lpstr>宋体</vt:lpstr>
      <vt:lpstr>微软雅黑</vt:lpstr>
      <vt:lpstr>微软雅黑 Light</vt:lpstr>
      <vt:lpstr>Arial</vt:lpstr>
      <vt:lpstr>Bell MT</vt:lpstr>
      <vt:lpstr>Calibri</vt:lpstr>
      <vt:lpstr>Cambria Math</vt:lpstr>
      <vt:lpstr>Lucida Sans Unicode</vt:lpstr>
      <vt:lpstr>Microsoft Sans Serif</vt:lpstr>
      <vt:lpstr>Palatino Linotype</vt:lpstr>
      <vt:lpstr>Symbol</vt:lpstr>
      <vt:lpstr>Times New Roman</vt:lpstr>
      <vt:lpstr>Wingdings</vt:lpstr>
      <vt:lpstr>自定义设计方案</vt:lpstr>
      <vt:lpstr>Office Theme</vt:lpstr>
      <vt:lpstr>PowerPoint 演示文稿</vt:lpstr>
      <vt:lpstr>编译器的结构</vt:lpstr>
      <vt:lpstr>已做了什么，还要做什么</vt:lpstr>
      <vt:lpstr>语法制导翻译技术</vt:lpstr>
      <vt:lpstr>本章内容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changxu</dc:creator>
  <cp:lastModifiedBy>贾 星宇</cp:lastModifiedBy>
  <cp:revision>1187</cp:revision>
  <dcterms:created xsi:type="dcterms:W3CDTF">2022-08-09T12:15:21Z</dcterms:created>
  <dcterms:modified xsi:type="dcterms:W3CDTF">2023-02-12T08:32:20Z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2022-08-09T00:00:00Z</vt:filetime>
  </property>
</Properties>
</file>