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Default Extension="wav" ContentType="audio/wav"/>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5" d="100"/>
          <a:sy n="65" d="100"/>
        </p:scale>
        <p:origin x="-1536"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3D735A3-F53F-4511-A389-7BB3B5030638}" type="datetimeFigureOut">
              <a:rPr lang="zh-CN" altLang="en-US" smtClean="0"/>
              <a:t>2014/5/23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068542-88E9-4CB2-A5AC-35083E1CF8ED}"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3D735A3-F53F-4511-A389-7BB3B5030638}" type="datetimeFigureOut">
              <a:rPr lang="zh-CN" altLang="en-US" smtClean="0"/>
              <a:t>2014/5/23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068542-88E9-4CB2-A5AC-35083E1CF8ED}"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3D735A3-F53F-4511-A389-7BB3B5030638}" type="datetimeFigureOut">
              <a:rPr lang="zh-CN" altLang="en-US" smtClean="0"/>
              <a:t>2014/5/23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068542-88E9-4CB2-A5AC-35083E1CF8ED}"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438150"/>
            <a:ext cx="7772400" cy="6096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323850" y="1066800"/>
            <a:ext cx="8569325" cy="5486400"/>
          </a:xfrm>
        </p:spPr>
        <p:txBody>
          <a:bodyPr/>
          <a:lstStyle/>
          <a:p>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85800" y="438150"/>
            <a:ext cx="7772400" cy="6096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323850" y="1066800"/>
            <a:ext cx="4208463" cy="2667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84713" y="1066800"/>
            <a:ext cx="4208462" cy="2667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323850" y="3886200"/>
            <a:ext cx="4208463" cy="2667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84713" y="3886200"/>
            <a:ext cx="4208462" cy="2667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438150"/>
            <a:ext cx="7772400" cy="6096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23850" y="1066800"/>
            <a:ext cx="4208463" cy="5486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4713" y="1066800"/>
            <a:ext cx="4208462" cy="5486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3D735A3-F53F-4511-A389-7BB3B5030638}" type="datetimeFigureOut">
              <a:rPr lang="zh-CN" altLang="en-US" smtClean="0"/>
              <a:t>2014/5/23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068542-88E9-4CB2-A5AC-35083E1CF8ED}"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3D735A3-F53F-4511-A389-7BB3B5030638}" type="datetimeFigureOut">
              <a:rPr lang="zh-CN" altLang="en-US" smtClean="0"/>
              <a:t>2014/5/23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068542-88E9-4CB2-A5AC-35083E1CF8ED}"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3D735A3-F53F-4511-A389-7BB3B5030638}" type="datetimeFigureOut">
              <a:rPr lang="zh-CN" altLang="en-US" smtClean="0"/>
              <a:t>2014/5/23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2068542-88E9-4CB2-A5AC-35083E1CF8ED}"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3D735A3-F53F-4511-A389-7BB3B5030638}" type="datetimeFigureOut">
              <a:rPr lang="zh-CN" altLang="en-US" smtClean="0"/>
              <a:t>2014/5/23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2068542-88E9-4CB2-A5AC-35083E1CF8ED}"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3D735A3-F53F-4511-A389-7BB3B5030638}" type="datetimeFigureOut">
              <a:rPr lang="zh-CN" altLang="en-US" smtClean="0"/>
              <a:t>2014/5/23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2068542-88E9-4CB2-A5AC-35083E1CF8ED}"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3D735A3-F53F-4511-A389-7BB3B5030638}" type="datetimeFigureOut">
              <a:rPr lang="zh-CN" altLang="en-US" smtClean="0"/>
              <a:t>2014/5/23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2068542-88E9-4CB2-A5AC-35083E1CF8ED}"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3D735A3-F53F-4511-A389-7BB3B5030638}" type="datetimeFigureOut">
              <a:rPr lang="zh-CN" altLang="en-US" smtClean="0"/>
              <a:t>2014/5/23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2068542-88E9-4CB2-A5AC-35083E1CF8ED}"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3D735A3-F53F-4511-A389-7BB3B5030638}" type="datetimeFigureOut">
              <a:rPr lang="zh-CN" altLang="en-US" smtClean="0"/>
              <a:t>2014/5/23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2068542-88E9-4CB2-A5AC-35083E1CF8ED}"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D735A3-F53F-4511-A389-7BB3B5030638}" type="datetimeFigureOut">
              <a:rPr lang="zh-CN" altLang="en-US" smtClean="0"/>
              <a:t>2014/5/23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068542-88E9-4CB2-A5AC-35083E1CF8ED}"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 Target="slide4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3.bin"/></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3.wav"/></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slide" Target="slide7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5.bin"/></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标题 3"/>
          <p:cNvSpPr>
            <a:spLocks noGrp="1"/>
          </p:cNvSpPr>
          <p:nvPr>
            <p:ph type="ctrTitle" idx="4294967295"/>
          </p:nvPr>
        </p:nvSpPr>
        <p:spPr>
          <a:xfrm>
            <a:off x="609600" y="1981200"/>
            <a:ext cx="8077200" cy="1828800"/>
          </a:xfrm>
        </p:spPr>
        <p:txBody>
          <a:bodyPr/>
          <a:lstStyle/>
          <a:p>
            <a:pPr>
              <a:spcBef>
                <a:spcPct val="50000"/>
              </a:spcBef>
            </a:pPr>
            <a:r>
              <a:rPr lang="zh-CN" altLang="en-US" sz="4800" dirty="0">
                <a:solidFill>
                  <a:srgbClr val="0000FF"/>
                </a:solidFill>
                <a:latin typeface="黑体" pitchFamily="49" charset="-122"/>
                <a:ea typeface="黑体" pitchFamily="49" charset="-122"/>
              </a:rPr>
              <a:t>第</a:t>
            </a:r>
            <a:r>
              <a:rPr lang="en-US" altLang="zh-CN" sz="4800" dirty="0">
                <a:solidFill>
                  <a:srgbClr val="0000FF"/>
                </a:solidFill>
                <a:latin typeface="黑体" pitchFamily="49" charset="-122"/>
                <a:ea typeface="黑体" pitchFamily="49" charset="-122"/>
              </a:rPr>
              <a:t>5</a:t>
            </a:r>
            <a:r>
              <a:rPr lang="zh-CN" altLang="en-US" sz="4800" dirty="0">
                <a:solidFill>
                  <a:srgbClr val="0000FF"/>
                </a:solidFill>
                <a:latin typeface="黑体" pitchFamily="49" charset="-122"/>
                <a:ea typeface="黑体" pitchFamily="49" charset="-122"/>
              </a:rPr>
              <a:t>章  </a:t>
            </a:r>
            <a:r>
              <a:rPr lang="en-US" altLang="zh-CN" sz="4800" dirty="0" err="1">
                <a:solidFill>
                  <a:srgbClr val="0000FF"/>
                </a:solidFill>
                <a:latin typeface="黑体" pitchFamily="49" charset="-122"/>
                <a:ea typeface="黑体" pitchFamily="49" charset="-122"/>
              </a:rPr>
              <a:t>关系数据理论及求精</a:t>
            </a:r>
            <a:endParaRPr lang="zh-CN" altLang="en-US" sz="4800" dirty="0">
              <a:solidFill>
                <a:srgbClr val="0000FF"/>
              </a:solidFill>
              <a:latin typeface="黑体" pitchFamily="49" charset="-122"/>
              <a:ea typeface="黑体" pitchFamily="49"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186" name="Rectangle 986"/>
          <p:cNvSpPr>
            <a:spLocks noGrp="1" noChangeArrowheads="1"/>
          </p:cNvSpPr>
          <p:nvPr>
            <p:ph type="title" sz="quarter"/>
          </p:nvPr>
        </p:nvSpPr>
        <p:spPr>
          <a:xfrm>
            <a:off x="838200" y="533400"/>
            <a:ext cx="7543800" cy="609600"/>
          </a:xfrm>
        </p:spPr>
        <p:txBody>
          <a:bodyPr/>
          <a:lstStyle/>
          <a:p>
            <a:r>
              <a:rPr lang="zh-CN" altLang="en-US"/>
              <a:t> </a:t>
            </a:r>
            <a:r>
              <a:rPr lang="zh-CN" altLang="en-US">
                <a:ea typeface="华文隶书" pitchFamily="2" charset="-122"/>
              </a:rPr>
              <a:t>模式分解问题举例</a:t>
            </a:r>
          </a:p>
        </p:txBody>
      </p:sp>
      <p:graphicFrame>
        <p:nvGraphicFramePr>
          <p:cNvPr id="188433" name="Group 1041"/>
          <p:cNvGraphicFramePr>
            <a:graphicFrameLocks noGrp="1"/>
          </p:cNvGraphicFramePr>
          <p:nvPr>
            <p:ph sz="quarter" idx="1"/>
          </p:nvPr>
        </p:nvGraphicFramePr>
        <p:xfrm>
          <a:off x="171450" y="1414463"/>
          <a:ext cx="8743950" cy="1100137"/>
        </p:xfrm>
        <a:graphic>
          <a:graphicData uri="http://schemas.openxmlformats.org/drawingml/2006/table">
            <a:tbl>
              <a:tblPr/>
              <a:tblGrid>
                <a:gridCol w="1446213"/>
                <a:gridCol w="1728787"/>
                <a:gridCol w="812800"/>
                <a:gridCol w="1474788"/>
                <a:gridCol w="1895475"/>
                <a:gridCol w="1385887"/>
              </a:tblGrid>
              <a:tr h="252413">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accent2"/>
                          </a:solidFill>
                          <a:effectLst/>
                          <a:latin typeface="Times New Roman" pitchFamily="18" charset="0"/>
                          <a:ea typeface="宋体" pitchFamily="2" charset="-122"/>
                          <a:cs typeface="Times New Roman" pitchFamily="18" charset="0"/>
                        </a:rPr>
                        <a:t>studentNo</a:t>
                      </a:r>
                      <a:endParaRPr kumimoji="0" lang="en-US" altLang="zh-CN" sz="1600" b="1" i="0" u="none" strike="noStrike" cap="none" normalizeH="0" baseline="0" smtClean="0">
                        <a:ln>
                          <a:noFill/>
                        </a:ln>
                        <a:solidFill>
                          <a:schemeClr val="accent2"/>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accent2"/>
                          </a:solidFill>
                          <a:effectLst/>
                          <a:latin typeface="Times New Roman" pitchFamily="18" charset="0"/>
                          <a:ea typeface="宋体" pitchFamily="2" charset="-122"/>
                          <a:cs typeface="Times New Roman" pitchFamily="18" charset="0"/>
                        </a:rPr>
                        <a:t>studnetName</a:t>
                      </a:r>
                      <a:endParaRPr kumimoji="0" lang="en-US" altLang="zh-CN" sz="1600" b="1" i="0" u="none" strike="noStrike" cap="none" normalizeH="0" baseline="0" smtClean="0">
                        <a:ln>
                          <a:noFill/>
                        </a:ln>
                        <a:solidFill>
                          <a:schemeClr val="accent2"/>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accent2"/>
                          </a:solidFill>
                          <a:effectLst/>
                          <a:latin typeface="Times New Roman" pitchFamily="18" charset="0"/>
                          <a:ea typeface="宋体" pitchFamily="2" charset="-122"/>
                          <a:cs typeface="Times New Roman" pitchFamily="18" charset="0"/>
                        </a:rPr>
                        <a:t>sex</a:t>
                      </a:r>
                      <a:endParaRPr kumimoji="0" lang="en-US" altLang="zh-CN" sz="1600" b="1" i="0" u="none" strike="noStrike" cap="none" normalizeH="0" baseline="0" smtClean="0">
                        <a:ln>
                          <a:noFill/>
                        </a:ln>
                        <a:solidFill>
                          <a:schemeClr val="accent2"/>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accent2"/>
                          </a:solidFill>
                          <a:effectLst/>
                          <a:latin typeface="Times New Roman" pitchFamily="18" charset="0"/>
                          <a:ea typeface="宋体" pitchFamily="2" charset="-122"/>
                          <a:cs typeface="Times New Roman" pitchFamily="18" charset="0"/>
                        </a:rPr>
                        <a:t>birthday</a:t>
                      </a:r>
                      <a:endParaRPr kumimoji="0" lang="en-US" altLang="zh-CN" sz="1600" b="1" i="0" u="none" strike="noStrike" cap="none" normalizeH="0" baseline="0" smtClean="0">
                        <a:ln>
                          <a:noFill/>
                        </a:ln>
                        <a:solidFill>
                          <a:schemeClr val="accent2"/>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accent2"/>
                          </a:solidFill>
                          <a:effectLst/>
                          <a:latin typeface="Times New Roman" pitchFamily="18" charset="0"/>
                          <a:ea typeface="宋体" pitchFamily="2" charset="-122"/>
                          <a:cs typeface="Times New Roman" pitchFamily="18" charset="0"/>
                        </a:rPr>
                        <a:t>native</a:t>
                      </a:r>
                      <a:endParaRPr kumimoji="0" lang="en-US" altLang="zh-CN" sz="1600" b="1" i="0" u="none" strike="noStrike" cap="none" normalizeH="0" baseline="0" smtClean="0">
                        <a:ln>
                          <a:noFill/>
                        </a:ln>
                        <a:solidFill>
                          <a:schemeClr val="accent2"/>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accent2"/>
                          </a:solidFill>
                          <a:effectLst/>
                          <a:latin typeface="Times New Roman" pitchFamily="18" charset="0"/>
                          <a:ea typeface="宋体" pitchFamily="2" charset="-122"/>
                          <a:cs typeface="Times New Roman" pitchFamily="18" charset="0"/>
                        </a:rPr>
                        <a:t>classNo</a:t>
                      </a:r>
                      <a:endParaRPr kumimoji="0" lang="en-US" altLang="zh-CN" sz="1600" b="1" i="0" u="none" strike="noStrike" cap="none" normalizeH="0" baseline="0" smtClean="0">
                        <a:ln>
                          <a:noFill/>
                        </a:ln>
                        <a:solidFill>
                          <a:schemeClr val="accent2"/>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r>
              <a:tr h="366713">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S0700005</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王红</a:t>
                      </a:r>
                      <a:endParaRPr kumimoji="0" lang="zh-CN" altLang="en-US"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男</a:t>
                      </a:r>
                      <a:endParaRPr kumimoji="0" lang="zh-CN" altLang="en-US"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1992-4-26</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江西省南昌市</a:t>
                      </a:r>
                      <a:endParaRPr kumimoji="0" lang="zh-CN" altLang="en-US"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CS0702</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8463">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S0800005</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王红</a:t>
                      </a:r>
                      <a:endParaRPr kumimoji="0" lang="zh-CN" altLang="en-US"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女</a:t>
                      </a:r>
                      <a:endParaRPr kumimoji="0" lang="zh-CN" altLang="en-US"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1995-8-10</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湖北省武汉市</a:t>
                      </a:r>
                      <a:endParaRPr kumimoji="0" lang="zh-CN" altLang="en-US"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CP0802</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188429" name="Group 1037"/>
          <p:cNvGraphicFramePr>
            <a:graphicFrameLocks noGrp="1"/>
          </p:cNvGraphicFramePr>
          <p:nvPr>
            <p:ph sz="quarter" idx="2"/>
          </p:nvPr>
        </p:nvGraphicFramePr>
        <p:xfrm>
          <a:off x="152400" y="2925763"/>
          <a:ext cx="2743200" cy="1004887"/>
        </p:xfrm>
        <a:graphic>
          <a:graphicData uri="http://schemas.openxmlformats.org/drawingml/2006/table">
            <a:tbl>
              <a:tblPr/>
              <a:tblGrid>
                <a:gridCol w="1236663"/>
                <a:gridCol w="1506537"/>
              </a:tblGrid>
              <a:tr h="333375">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accent2"/>
                          </a:solidFill>
                          <a:effectLst/>
                          <a:latin typeface="Times New Roman" pitchFamily="18" charset="0"/>
                          <a:ea typeface="宋体" pitchFamily="2" charset="-122"/>
                          <a:cs typeface="Times New Roman" pitchFamily="18" charset="0"/>
                        </a:rPr>
                        <a:t>studentNo</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FF00FF"/>
                          </a:solidFill>
                          <a:effectLst/>
                          <a:latin typeface="Times New Roman" pitchFamily="18" charset="0"/>
                          <a:ea typeface="宋体" pitchFamily="2" charset="-122"/>
                          <a:cs typeface="Times New Roman" pitchFamily="18" charset="0"/>
                        </a:rPr>
                        <a:t>studnetNam</a:t>
                      </a:r>
                      <a:r>
                        <a:rPr kumimoji="0" lang="en-US" altLang="zh-CN" sz="1600" b="0" i="0" u="none" strike="noStrike" cap="none" normalizeH="0" baseline="0" smtClean="0">
                          <a:ln>
                            <a:noFill/>
                          </a:ln>
                          <a:solidFill>
                            <a:srgbClr val="FF00FF"/>
                          </a:solidFill>
                          <a:effectLst/>
                          <a:latin typeface="Times New Roman" pitchFamily="18" charset="0"/>
                          <a:ea typeface="仿宋_GB2312" charset="-122"/>
                          <a:cs typeface="Times New Roman" pitchFamily="18" charset="0"/>
                        </a:rPr>
                        <a:t>e</a:t>
                      </a:r>
                      <a:endParaRPr kumimoji="0" lang="en-US" altLang="zh-CN" sz="1600" b="0" i="0" u="none" strike="noStrike" cap="none" normalizeH="0" baseline="0" smtClean="0">
                        <a:ln>
                          <a:noFill/>
                        </a:ln>
                        <a:solidFill>
                          <a:srgbClr val="FF00FF"/>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r>
              <a:tr h="306388">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仿宋_GB2312" charset="-122"/>
                          <a:cs typeface="Times New Roman" pitchFamily="18" charset="0"/>
                        </a:rPr>
                        <a:t>S0700005</a:t>
                      </a:r>
                      <a:endParaRPr kumimoji="0" lang="en-US" altLang="zh-CN" sz="1600" b="1" i="0" u="none" strike="noStrike" cap="none" normalizeH="0" baseline="0" smtClean="0">
                        <a:ln>
                          <a:noFill/>
                        </a:ln>
                        <a:solidFill>
                          <a:schemeClr val="tx1"/>
                        </a:solidFill>
                        <a:effectLst/>
                        <a:latin typeface="Arial" charset="0"/>
                        <a:ea typeface="仿宋_GB231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FF33CC"/>
                          </a:solidFill>
                          <a:effectLst/>
                          <a:latin typeface="宋体" pitchFamily="2" charset="-122"/>
                          <a:ea typeface="宋体" pitchFamily="2" charset="-122"/>
                          <a:cs typeface="Times New Roman" pitchFamily="18" charset="0"/>
                        </a:rPr>
                        <a:t>王红</a:t>
                      </a:r>
                      <a:endParaRPr kumimoji="0" lang="zh-CN" altLang="en-US" sz="1600" b="1" i="0" u="none" strike="noStrike" cap="none" normalizeH="0" baseline="0" smtClean="0">
                        <a:ln>
                          <a:noFill/>
                        </a:ln>
                        <a:solidFill>
                          <a:srgbClr val="FF33CC"/>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0675">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仿宋_GB2312" charset="-122"/>
                          <a:cs typeface="Times New Roman" pitchFamily="18" charset="0"/>
                        </a:rPr>
                        <a:t>S0800005</a:t>
                      </a:r>
                      <a:endParaRPr kumimoji="0" lang="en-US" altLang="zh-CN" sz="1600" b="1" i="0" u="none" strike="noStrike" cap="none" normalizeH="0" baseline="0" smtClean="0">
                        <a:ln>
                          <a:noFill/>
                        </a:ln>
                        <a:solidFill>
                          <a:schemeClr val="tx1"/>
                        </a:solidFill>
                        <a:effectLst/>
                        <a:latin typeface="Arial" charset="0"/>
                        <a:ea typeface="仿宋_GB231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FF33CC"/>
                          </a:solidFill>
                          <a:effectLst/>
                          <a:latin typeface="Times New Roman" pitchFamily="18" charset="0"/>
                          <a:ea typeface="宋体" pitchFamily="2" charset="-122"/>
                          <a:cs typeface="Times New Roman" pitchFamily="18" charset="0"/>
                        </a:rPr>
                        <a:t>王红</a:t>
                      </a:r>
                      <a:endParaRPr kumimoji="0" lang="zh-CN" altLang="en-US" sz="1600" b="1" i="0" u="none" strike="noStrike" cap="none" normalizeH="0" baseline="0" smtClean="0">
                        <a:ln>
                          <a:noFill/>
                        </a:ln>
                        <a:solidFill>
                          <a:srgbClr val="FF33CC"/>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188435" name="Group 1043"/>
          <p:cNvGraphicFramePr>
            <a:graphicFrameLocks noGrp="1"/>
          </p:cNvGraphicFramePr>
          <p:nvPr>
            <p:ph sz="quarter" idx="3"/>
          </p:nvPr>
        </p:nvGraphicFramePr>
        <p:xfrm>
          <a:off x="3048000" y="2921000"/>
          <a:ext cx="5867400" cy="1009650"/>
        </p:xfrm>
        <a:graphic>
          <a:graphicData uri="http://schemas.openxmlformats.org/drawingml/2006/table">
            <a:tbl>
              <a:tblPr/>
              <a:tblGrid>
                <a:gridCol w="1371600"/>
                <a:gridCol w="609600"/>
                <a:gridCol w="1143000"/>
                <a:gridCol w="1600200"/>
                <a:gridCol w="1143000"/>
              </a:tblGrid>
              <a:tr h="317500">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FF00FF"/>
                          </a:solidFill>
                          <a:effectLst/>
                          <a:latin typeface="Times New Roman" pitchFamily="18" charset="0"/>
                          <a:ea typeface="宋体" pitchFamily="2" charset="-122"/>
                          <a:cs typeface="Times New Roman" pitchFamily="18" charset="0"/>
                        </a:rPr>
                        <a:t>studnetName</a:t>
                      </a:r>
                    </a:p>
                  </a:txBody>
                  <a:tcPr marL="18000" marR="18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accent2"/>
                          </a:solidFill>
                          <a:effectLst/>
                          <a:latin typeface="Times New Roman" pitchFamily="18" charset="0"/>
                          <a:ea typeface="宋体" pitchFamily="2" charset="-122"/>
                          <a:cs typeface="Times New Roman" pitchFamily="18" charset="0"/>
                        </a:rPr>
                        <a:t>sex</a:t>
                      </a:r>
                    </a:p>
                  </a:txBody>
                  <a:tcPr marL="18000" marR="18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accent2"/>
                          </a:solidFill>
                          <a:effectLst/>
                          <a:latin typeface="Times New Roman" pitchFamily="18" charset="0"/>
                          <a:ea typeface="宋体" pitchFamily="2" charset="-122"/>
                          <a:cs typeface="Times New Roman" pitchFamily="18" charset="0"/>
                        </a:rPr>
                        <a:t>birthday</a:t>
                      </a:r>
                    </a:p>
                  </a:txBody>
                  <a:tcPr marL="18000" marR="18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accent2"/>
                          </a:solidFill>
                          <a:effectLst/>
                          <a:latin typeface="Times New Roman" pitchFamily="18" charset="0"/>
                          <a:ea typeface="宋体" pitchFamily="2" charset="-122"/>
                          <a:cs typeface="Times New Roman" pitchFamily="18" charset="0"/>
                        </a:rPr>
                        <a:t>native</a:t>
                      </a:r>
                    </a:p>
                  </a:txBody>
                  <a:tcPr marL="18000" marR="18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accent2"/>
                          </a:solidFill>
                          <a:effectLst/>
                          <a:latin typeface="Times New Roman" pitchFamily="18" charset="0"/>
                          <a:ea typeface="宋体" pitchFamily="2" charset="-122"/>
                          <a:cs typeface="Times New Roman" pitchFamily="18" charset="0"/>
                        </a:rPr>
                        <a:t>classNo</a:t>
                      </a:r>
                    </a:p>
                  </a:txBody>
                  <a:tcPr marL="18000" marR="18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r>
              <a:tr h="323850">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FF33CC"/>
                          </a:solidFill>
                          <a:effectLst/>
                          <a:latin typeface="Times New Roman" pitchFamily="18" charset="0"/>
                          <a:ea typeface="宋体" pitchFamily="2" charset="-122"/>
                          <a:cs typeface="Times New Roman" pitchFamily="18" charset="0"/>
                        </a:rPr>
                        <a:t>王红</a:t>
                      </a:r>
                      <a:endParaRPr kumimoji="0" lang="zh-CN" altLang="en-US" sz="1600" b="1" i="0" u="none" strike="noStrike" cap="none" normalizeH="0" baseline="0" smtClean="0">
                        <a:ln>
                          <a:noFill/>
                        </a:ln>
                        <a:solidFill>
                          <a:srgbClr val="FF33CC"/>
                        </a:solidFill>
                        <a:effectLst/>
                        <a:latin typeface="Arial" charset="0"/>
                        <a:ea typeface="宋体" pitchFamily="2" charset="-122"/>
                      </a:endParaRPr>
                    </a:p>
                  </a:txBody>
                  <a:tcPr marL="18000" marR="18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男</a:t>
                      </a:r>
                      <a:endParaRPr kumimoji="0" lang="zh-CN" altLang="en-US" sz="1600" b="1" i="0" u="none" strike="noStrike" cap="none" normalizeH="0" baseline="0" smtClean="0">
                        <a:ln>
                          <a:noFill/>
                        </a:ln>
                        <a:solidFill>
                          <a:schemeClr val="tx1"/>
                        </a:solidFill>
                        <a:effectLst/>
                        <a:latin typeface="Arial" charset="0"/>
                        <a:ea typeface="宋体" pitchFamily="2" charset="-122"/>
                      </a:endParaRPr>
                    </a:p>
                  </a:txBody>
                  <a:tcPr marL="18000" marR="18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1992-4-26</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marL="18000" marR="18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江西省南昌市</a:t>
                      </a:r>
                      <a:endParaRPr kumimoji="0" lang="zh-CN" altLang="en-US" sz="1600" b="1" i="0" u="none" strike="noStrike" cap="none" normalizeH="0" baseline="0" smtClean="0">
                        <a:ln>
                          <a:noFill/>
                        </a:ln>
                        <a:solidFill>
                          <a:schemeClr val="tx1"/>
                        </a:solidFill>
                        <a:effectLst/>
                        <a:latin typeface="Arial" charset="0"/>
                        <a:ea typeface="宋体" pitchFamily="2" charset="-122"/>
                      </a:endParaRPr>
                    </a:p>
                  </a:txBody>
                  <a:tcPr marL="18000" marR="18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CS0702</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marL="18000" marR="18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7500">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FF33CC"/>
                          </a:solidFill>
                          <a:effectLst/>
                          <a:latin typeface="Times New Roman" pitchFamily="18" charset="0"/>
                          <a:ea typeface="宋体" pitchFamily="2" charset="-122"/>
                          <a:cs typeface="Times New Roman" pitchFamily="18" charset="0"/>
                        </a:rPr>
                        <a:t>王红</a:t>
                      </a:r>
                      <a:endParaRPr kumimoji="0" lang="zh-CN" altLang="en-US" sz="1600" b="1" i="0" u="none" strike="noStrike" cap="none" normalizeH="0" baseline="0" smtClean="0">
                        <a:ln>
                          <a:noFill/>
                        </a:ln>
                        <a:solidFill>
                          <a:srgbClr val="FF33CC"/>
                        </a:solidFill>
                        <a:effectLst/>
                        <a:latin typeface="Arial" charset="0"/>
                        <a:ea typeface="宋体" pitchFamily="2" charset="-122"/>
                      </a:endParaRPr>
                    </a:p>
                  </a:txBody>
                  <a:tcPr marL="18000" marR="18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女</a:t>
                      </a:r>
                      <a:endParaRPr kumimoji="0" lang="zh-CN" altLang="en-US" sz="1600" b="1" i="0" u="none" strike="noStrike" cap="none" normalizeH="0" baseline="0" smtClean="0">
                        <a:ln>
                          <a:noFill/>
                        </a:ln>
                        <a:solidFill>
                          <a:schemeClr val="tx1"/>
                        </a:solidFill>
                        <a:effectLst/>
                        <a:latin typeface="Arial" charset="0"/>
                        <a:ea typeface="宋体" pitchFamily="2" charset="-122"/>
                      </a:endParaRPr>
                    </a:p>
                  </a:txBody>
                  <a:tcPr marL="18000" marR="18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1995-8-10</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marL="18000" marR="18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湖北省武汉市</a:t>
                      </a:r>
                      <a:endParaRPr kumimoji="0" lang="zh-CN" altLang="en-US" sz="1600" b="1" i="0" u="none" strike="noStrike" cap="none" normalizeH="0" baseline="0" smtClean="0">
                        <a:ln>
                          <a:noFill/>
                        </a:ln>
                        <a:solidFill>
                          <a:schemeClr val="tx1"/>
                        </a:solidFill>
                        <a:effectLst/>
                        <a:latin typeface="Arial" charset="0"/>
                        <a:ea typeface="宋体" pitchFamily="2" charset="-122"/>
                      </a:endParaRPr>
                    </a:p>
                  </a:txBody>
                  <a:tcPr marL="18000" marR="18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CP0802</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marL="18000" marR="18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188431" name="Group 1039"/>
          <p:cNvGraphicFramePr>
            <a:graphicFrameLocks noGrp="1"/>
          </p:cNvGraphicFramePr>
          <p:nvPr>
            <p:ph sz="quarter" idx="4"/>
          </p:nvPr>
        </p:nvGraphicFramePr>
        <p:xfrm>
          <a:off x="152400" y="4406900"/>
          <a:ext cx="8763000" cy="1674813"/>
        </p:xfrm>
        <a:graphic>
          <a:graphicData uri="http://schemas.openxmlformats.org/drawingml/2006/table">
            <a:tbl>
              <a:tblPr/>
              <a:tblGrid>
                <a:gridCol w="1249363"/>
                <a:gridCol w="1649412"/>
                <a:gridCol w="1025525"/>
                <a:gridCol w="1528763"/>
                <a:gridCol w="1970087"/>
                <a:gridCol w="1339850"/>
              </a:tblGrid>
              <a:tr h="317500">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accent2"/>
                          </a:solidFill>
                          <a:effectLst/>
                          <a:latin typeface="Times New Roman" pitchFamily="18" charset="0"/>
                          <a:ea typeface="宋体" pitchFamily="2" charset="-122"/>
                          <a:cs typeface="Times New Roman" pitchFamily="18" charset="0"/>
                        </a:rPr>
                        <a:t>studentNo</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FF00FF"/>
                          </a:solidFill>
                          <a:effectLst/>
                          <a:latin typeface="Times New Roman" pitchFamily="18" charset="0"/>
                          <a:ea typeface="宋体" pitchFamily="2" charset="-122"/>
                          <a:cs typeface="Times New Roman" pitchFamily="18" charset="0"/>
                        </a:rPr>
                        <a:t>studnetName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accent2"/>
                          </a:solidFill>
                          <a:effectLst/>
                          <a:latin typeface="Times New Roman" pitchFamily="18" charset="0"/>
                          <a:ea typeface="宋体" pitchFamily="2" charset="-122"/>
                          <a:cs typeface="Times New Roman" pitchFamily="18" charset="0"/>
                        </a:rPr>
                        <a:t>Sex</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accent2"/>
                          </a:solidFill>
                          <a:effectLst/>
                          <a:latin typeface="Times New Roman" pitchFamily="18" charset="0"/>
                          <a:ea typeface="宋体" pitchFamily="2" charset="-122"/>
                          <a:cs typeface="Times New Roman" pitchFamily="18" charset="0"/>
                        </a:rPr>
                        <a:t>birthday</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accent2"/>
                          </a:solidFill>
                          <a:effectLst/>
                          <a:latin typeface="Times New Roman" pitchFamily="18" charset="0"/>
                          <a:ea typeface="宋体" pitchFamily="2" charset="-122"/>
                          <a:cs typeface="Times New Roman" pitchFamily="18" charset="0"/>
                        </a:rPr>
                        <a:t>native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accent2"/>
                          </a:solidFill>
                          <a:effectLst/>
                          <a:latin typeface="Times New Roman" pitchFamily="18" charset="0"/>
                          <a:ea typeface="宋体" pitchFamily="2" charset="-122"/>
                          <a:cs typeface="Times New Roman" pitchFamily="18" charset="0"/>
                        </a:rPr>
                        <a:t>classNo</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r>
              <a:tr h="228600">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S0700005</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FF33CC"/>
                          </a:solidFill>
                          <a:effectLst/>
                          <a:latin typeface="Times New Roman" pitchFamily="18" charset="0"/>
                          <a:ea typeface="宋体" pitchFamily="2" charset="-122"/>
                          <a:cs typeface="Times New Roman" pitchFamily="18" charset="0"/>
                        </a:rPr>
                        <a:t>王红</a:t>
                      </a:r>
                      <a:endParaRPr kumimoji="0" lang="zh-CN" altLang="en-US" sz="1600" b="1" i="0" u="none" strike="noStrike" cap="none" normalizeH="0" baseline="0" smtClean="0">
                        <a:ln>
                          <a:noFill/>
                        </a:ln>
                        <a:solidFill>
                          <a:srgbClr val="FF33CC"/>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男</a:t>
                      </a:r>
                      <a:endParaRPr kumimoji="0" lang="zh-CN" altLang="en-US" sz="16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1992-4-26</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江西省南昌市</a:t>
                      </a:r>
                      <a:endParaRPr kumimoji="0" lang="zh-CN" altLang="en-US" sz="16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CS0702</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S0700005</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FF33CC"/>
                          </a:solidFill>
                          <a:effectLst/>
                          <a:latin typeface="Times New Roman" pitchFamily="18" charset="0"/>
                          <a:ea typeface="宋体" pitchFamily="2" charset="-122"/>
                          <a:cs typeface="Times New Roman" pitchFamily="18" charset="0"/>
                        </a:rPr>
                        <a:t>王红</a:t>
                      </a:r>
                      <a:endParaRPr kumimoji="0" lang="zh-CN" altLang="en-US" sz="1600" b="1" i="0" u="none" strike="noStrike" cap="none" normalizeH="0" baseline="0" smtClean="0">
                        <a:ln>
                          <a:noFill/>
                        </a:ln>
                        <a:solidFill>
                          <a:srgbClr val="FF33CC"/>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女</a:t>
                      </a:r>
                      <a:endParaRPr kumimoji="0" lang="zh-CN" altLang="en-US" sz="16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1995-8-10</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湖北省武汉市</a:t>
                      </a:r>
                      <a:endParaRPr kumimoji="0" lang="zh-CN" altLang="en-US" sz="16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CP0802</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S0800005</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FF33CC"/>
                          </a:solidFill>
                          <a:effectLst/>
                          <a:latin typeface="Times New Roman" pitchFamily="18" charset="0"/>
                          <a:ea typeface="宋体" pitchFamily="2" charset="-122"/>
                          <a:cs typeface="Times New Roman" pitchFamily="18" charset="0"/>
                        </a:rPr>
                        <a:t>王红</a:t>
                      </a:r>
                      <a:endParaRPr kumimoji="0" lang="zh-CN" altLang="en-US" sz="1600" b="1" i="0" u="none" strike="noStrike" cap="none" normalizeH="0" baseline="0" smtClean="0">
                        <a:ln>
                          <a:noFill/>
                        </a:ln>
                        <a:solidFill>
                          <a:srgbClr val="FF33CC"/>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男</a:t>
                      </a:r>
                      <a:endParaRPr kumimoji="0" lang="zh-CN" altLang="en-US" sz="16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1992-4-26</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江西省南昌市</a:t>
                      </a:r>
                      <a:endParaRPr kumimoji="0" lang="zh-CN" altLang="en-US" sz="16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CS0702</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S0800005</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FF33CC"/>
                          </a:solidFill>
                          <a:effectLst/>
                          <a:latin typeface="Times New Roman" pitchFamily="18" charset="0"/>
                          <a:ea typeface="宋体" pitchFamily="2" charset="-122"/>
                          <a:cs typeface="Times New Roman" pitchFamily="18" charset="0"/>
                        </a:rPr>
                        <a:t>王红</a:t>
                      </a:r>
                      <a:endParaRPr kumimoji="0" lang="zh-CN" altLang="en-US" sz="1600" b="1" i="0" u="none" strike="noStrike" cap="none" normalizeH="0" baseline="0" smtClean="0">
                        <a:ln>
                          <a:noFill/>
                        </a:ln>
                        <a:solidFill>
                          <a:srgbClr val="FF33CC"/>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女</a:t>
                      </a:r>
                      <a:endParaRPr kumimoji="0" lang="zh-CN" altLang="en-US" sz="16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1995-8-10</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湖北省武汉市</a:t>
                      </a:r>
                      <a:endParaRPr kumimoji="0" lang="zh-CN" altLang="en-US" sz="16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CP0802</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80219" name="Line 1019"/>
          <p:cNvSpPr>
            <a:spLocks noChangeShapeType="1"/>
          </p:cNvSpPr>
          <p:nvPr/>
        </p:nvSpPr>
        <p:spPr bwMode="auto">
          <a:xfrm flipH="1">
            <a:off x="1752600" y="2514600"/>
            <a:ext cx="914400" cy="425450"/>
          </a:xfrm>
          <a:prstGeom prst="line">
            <a:avLst/>
          </a:prstGeom>
          <a:noFill/>
          <a:ln w="9525">
            <a:solidFill>
              <a:schemeClr val="tx1"/>
            </a:solidFill>
            <a:round/>
            <a:headEnd/>
            <a:tailEnd type="triangle" w="med" len="med"/>
          </a:ln>
          <a:effectLst/>
        </p:spPr>
        <p:txBody>
          <a:bodyPr/>
          <a:lstStyle/>
          <a:p>
            <a:endParaRPr lang="zh-CN" altLang="en-US"/>
          </a:p>
        </p:txBody>
      </p:sp>
      <p:sp>
        <p:nvSpPr>
          <p:cNvPr id="180221" name="Line 1021"/>
          <p:cNvSpPr>
            <a:spLocks noChangeShapeType="1"/>
          </p:cNvSpPr>
          <p:nvPr/>
        </p:nvSpPr>
        <p:spPr bwMode="auto">
          <a:xfrm>
            <a:off x="3581400" y="2514600"/>
            <a:ext cx="914400" cy="425450"/>
          </a:xfrm>
          <a:prstGeom prst="line">
            <a:avLst/>
          </a:prstGeom>
          <a:noFill/>
          <a:ln w="9525">
            <a:solidFill>
              <a:schemeClr val="tx1"/>
            </a:solidFill>
            <a:round/>
            <a:headEnd/>
            <a:tailEnd type="triangle" w="med" len="med"/>
          </a:ln>
          <a:effectLst/>
        </p:spPr>
        <p:txBody>
          <a:bodyPr/>
          <a:lstStyle/>
          <a:p>
            <a:endParaRPr lang="zh-CN" altLang="en-US"/>
          </a:p>
        </p:txBody>
      </p:sp>
      <p:sp>
        <p:nvSpPr>
          <p:cNvPr id="180222" name="Line 1022"/>
          <p:cNvSpPr>
            <a:spLocks noChangeShapeType="1"/>
          </p:cNvSpPr>
          <p:nvPr/>
        </p:nvSpPr>
        <p:spPr bwMode="auto">
          <a:xfrm>
            <a:off x="1752600" y="3930650"/>
            <a:ext cx="1143000" cy="323850"/>
          </a:xfrm>
          <a:prstGeom prst="line">
            <a:avLst/>
          </a:prstGeom>
          <a:noFill/>
          <a:ln w="9525">
            <a:solidFill>
              <a:schemeClr val="tx1"/>
            </a:solidFill>
            <a:round/>
            <a:headEnd/>
            <a:tailEnd type="triangle" w="med" len="med"/>
          </a:ln>
          <a:effectLst/>
        </p:spPr>
        <p:txBody>
          <a:bodyPr/>
          <a:lstStyle/>
          <a:p>
            <a:endParaRPr lang="zh-CN" altLang="en-US"/>
          </a:p>
        </p:txBody>
      </p:sp>
      <p:sp>
        <p:nvSpPr>
          <p:cNvPr id="180223" name="Line 1023"/>
          <p:cNvSpPr>
            <a:spLocks noChangeShapeType="1"/>
          </p:cNvSpPr>
          <p:nvPr/>
        </p:nvSpPr>
        <p:spPr bwMode="auto">
          <a:xfrm flipH="1">
            <a:off x="3352800" y="3930650"/>
            <a:ext cx="1143000" cy="323850"/>
          </a:xfrm>
          <a:prstGeom prst="line">
            <a:avLst/>
          </a:prstGeom>
          <a:noFill/>
          <a:ln w="9525">
            <a:solidFill>
              <a:schemeClr val="tx1"/>
            </a:solidFill>
            <a:round/>
            <a:headEnd/>
            <a:tailEnd type="triangle" w="med" len="med"/>
          </a:ln>
          <a:effectLst/>
        </p:spPr>
        <p:txBody>
          <a:bodyPr/>
          <a:lstStyle/>
          <a:p>
            <a:endParaRPr lang="zh-CN" altLang="en-US"/>
          </a:p>
        </p:txBody>
      </p:sp>
      <p:grpSp>
        <p:nvGrpSpPr>
          <p:cNvPr id="2" name="Group 1024"/>
          <p:cNvGrpSpPr>
            <a:grpSpLocks/>
          </p:cNvGrpSpPr>
          <p:nvPr/>
        </p:nvGrpSpPr>
        <p:grpSpPr bwMode="auto">
          <a:xfrm>
            <a:off x="2990850" y="4178300"/>
            <a:ext cx="285750" cy="152400"/>
            <a:chOff x="2835" y="2704"/>
            <a:chExt cx="227" cy="91"/>
          </a:xfrm>
        </p:grpSpPr>
        <p:sp>
          <p:nvSpPr>
            <p:cNvPr id="188417" name="Line 1025"/>
            <p:cNvSpPr>
              <a:spLocks noChangeShapeType="1"/>
            </p:cNvSpPr>
            <p:nvPr/>
          </p:nvSpPr>
          <p:spPr bwMode="auto">
            <a:xfrm>
              <a:off x="2835" y="2704"/>
              <a:ext cx="0" cy="91"/>
            </a:xfrm>
            <a:prstGeom prst="line">
              <a:avLst/>
            </a:prstGeom>
            <a:noFill/>
            <a:ln w="9525">
              <a:solidFill>
                <a:srgbClr val="000000"/>
              </a:solidFill>
              <a:round/>
              <a:headEnd/>
              <a:tailEnd/>
            </a:ln>
            <a:effectLst/>
          </p:spPr>
          <p:txBody>
            <a:bodyPr anchor="ctr"/>
            <a:lstStyle/>
            <a:p>
              <a:endParaRPr lang="zh-CN" altLang="en-US"/>
            </a:p>
          </p:txBody>
        </p:sp>
        <p:sp>
          <p:nvSpPr>
            <p:cNvPr id="188418" name="Line 1026"/>
            <p:cNvSpPr>
              <a:spLocks noChangeShapeType="1"/>
            </p:cNvSpPr>
            <p:nvPr/>
          </p:nvSpPr>
          <p:spPr bwMode="auto">
            <a:xfrm>
              <a:off x="2835" y="2704"/>
              <a:ext cx="227" cy="91"/>
            </a:xfrm>
            <a:prstGeom prst="line">
              <a:avLst/>
            </a:prstGeom>
            <a:noFill/>
            <a:ln w="9525">
              <a:solidFill>
                <a:srgbClr val="000000"/>
              </a:solidFill>
              <a:round/>
              <a:headEnd/>
              <a:tailEnd/>
            </a:ln>
            <a:effectLst/>
          </p:spPr>
          <p:txBody>
            <a:bodyPr anchor="ctr"/>
            <a:lstStyle/>
            <a:p>
              <a:endParaRPr lang="zh-CN" altLang="en-US"/>
            </a:p>
          </p:txBody>
        </p:sp>
        <p:sp>
          <p:nvSpPr>
            <p:cNvPr id="188419" name="Line 1027"/>
            <p:cNvSpPr>
              <a:spLocks noChangeShapeType="1"/>
            </p:cNvSpPr>
            <p:nvPr/>
          </p:nvSpPr>
          <p:spPr bwMode="auto">
            <a:xfrm flipV="1">
              <a:off x="2835" y="2704"/>
              <a:ext cx="227" cy="91"/>
            </a:xfrm>
            <a:prstGeom prst="line">
              <a:avLst/>
            </a:prstGeom>
            <a:noFill/>
            <a:ln w="9525">
              <a:solidFill>
                <a:srgbClr val="000000"/>
              </a:solidFill>
              <a:round/>
              <a:headEnd/>
              <a:tailEnd/>
            </a:ln>
            <a:effectLst/>
          </p:spPr>
          <p:txBody>
            <a:bodyPr anchor="ctr"/>
            <a:lstStyle/>
            <a:p>
              <a:endParaRPr lang="zh-CN" altLang="en-US"/>
            </a:p>
          </p:txBody>
        </p:sp>
        <p:sp>
          <p:nvSpPr>
            <p:cNvPr id="188420" name="Line 1028"/>
            <p:cNvSpPr>
              <a:spLocks noChangeShapeType="1"/>
            </p:cNvSpPr>
            <p:nvPr/>
          </p:nvSpPr>
          <p:spPr bwMode="auto">
            <a:xfrm>
              <a:off x="3062" y="2704"/>
              <a:ext cx="0" cy="91"/>
            </a:xfrm>
            <a:prstGeom prst="line">
              <a:avLst/>
            </a:prstGeom>
            <a:noFill/>
            <a:ln w="9525">
              <a:solidFill>
                <a:srgbClr val="000000"/>
              </a:solidFill>
              <a:round/>
              <a:headEnd/>
              <a:tailEnd/>
            </a:ln>
            <a:effectLst/>
          </p:spPr>
          <p:txBody>
            <a:bodyPr anchor="ctr"/>
            <a:lstStyle/>
            <a:p>
              <a:endParaRPr lang="zh-CN" altLang="en-US"/>
            </a:p>
          </p:txBody>
        </p:sp>
      </p:grpSp>
      <p:sp>
        <p:nvSpPr>
          <p:cNvPr id="188424" name="Text Box 1032"/>
          <p:cNvSpPr txBox="1">
            <a:spLocks noChangeArrowheads="1"/>
          </p:cNvSpPr>
          <p:nvPr/>
        </p:nvSpPr>
        <p:spPr bwMode="auto">
          <a:xfrm>
            <a:off x="3276600" y="6172200"/>
            <a:ext cx="3581400" cy="336550"/>
          </a:xfrm>
          <a:prstGeom prst="rect">
            <a:avLst/>
          </a:prstGeom>
          <a:noFill/>
          <a:ln w="9525">
            <a:noFill/>
            <a:miter lim="800000"/>
            <a:headEnd/>
            <a:tailEnd/>
          </a:ln>
          <a:effectLst/>
        </p:spPr>
        <p:txBody>
          <a:bodyPr>
            <a:spAutoFit/>
          </a:bodyPr>
          <a:lstStyle/>
          <a:p>
            <a:pPr>
              <a:spcBef>
                <a:spcPct val="50000"/>
              </a:spcBef>
            </a:pPr>
            <a:r>
              <a:rPr lang="zh-CN" altLang="nl-NL" sz="1600" b="1"/>
              <a:t>图</a:t>
            </a:r>
            <a:r>
              <a:rPr lang="nl-NL" altLang="zh-CN" sz="1600" b="1"/>
              <a:t>5-2   </a:t>
            </a:r>
            <a:r>
              <a:rPr lang="zh-CN" altLang="nl-NL" sz="1600" b="1"/>
              <a:t>有损分解举例</a:t>
            </a:r>
            <a:endParaRPr lang="zh-CN" altLang="en-US" sz="16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8433"/>
                                        </p:tgtEl>
                                        <p:attrNameLst>
                                          <p:attrName>style.visibility</p:attrName>
                                        </p:attrNameLst>
                                      </p:cBhvr>
                                      <p:to>
                                        <p:strVal val="visible"/>
                                      </p:to>
                                    </p:set>
                                    <p:animEffect transition="in" filter="blinds(horizontal)">
                                      <p:cBhvr>
                                        <p:cTn id="7" dur="500"/>
                                        <p:tgtEl>
                                          <p:spTgt spid="18843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8429"/>
                                        </p:tgtEl>
                                        <p:attrNameLst>
                                          <p:attrName>style.visibility</p:attrName>
                                        </p:attrNameLst>
                                      </p:cBhvr>
                                      <p:to>
                                        <p:strVal val="visible"/>
                                      </p:to>
                                    </p:set>
                                    <p:animEffect transition="in" filter="blinds(horizontal)">
                                      <p:cBhvr>
                                        <p:cTn id="12" dur="500"/>
                                        <p:tgtEl>
                                          <p:spTgt spid="188429"/>
                                        </p:tgtEl>
                                      </p:cBhvr>
                                    </p:animEffect>
                                  </p:childTnLst>
                                </p:cTn>
                              </p:par>
                              <p:par>
                                <p:cTn id="13" presetID="3" presetClass="entr" presetSubtype="10" fill="hold" nodeType="withEffect">
                                  <p:stCondLst>
                                    <p:cond delay="0"/>
                                  </p:stCondLst>
                                  <p:childTnLst>
                                    <p:set>
                                      <p:cBhvr>
                                        <p:cTn id="14" dur="1" fill="hold">
                                          <p:stCondLst>
                                            <p:cond delay="0"/>
                                          </p:stCondLst>
                                        </p:cTn>
                                        <p:tgtEl>
                                          <p:spTgt spid="188435"/>
                                        </p:tgtEl>
                                        <p:attrNameLst>
                                          <p:attrName>style.visibility</p:attrName>
                                        </p:attrNameLst>
                                      </p:cBhvr>
                                      <p:to>
                                        <p:strVal val="visible"/>
                                      </p:to>
                                    </p:set>
                                    <p:animEffect transition="in" filter="blinds(horizontal)">
                                      <p:cBhvr>
                                        <p:cTn id="15" dur="500"/>
                                        <p:tgtEl>
                                          <p:spTgt spid="188435"/>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80219"/>
                                        </p:tgtEl>
                                        <p:attrNameLst>
                                          <p:attrName>style.visibility</p:attrName>
                                        </p:attrNameLst>
                                      </p:cBhvr>
                                      <p:to>
                                        <p:strVal val="visible"/>
                                      </p:to>
                                    </p:set>
                                    <p:animEffect transition="in" filter="blinds(horizontal)">
                                      <p:cBhvr>
                                        <p:cTn id="18" dur="500"/>
                                        <p:tgtEl>
                                          <p:spTgt spid="180219"/>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80221"/>
                                        </p:tgtEl>
                                        <p:attrNameLst>
                                          <p:attrName>style.visibility</p:attrName>
                                        </p:attrNameLst>
                                      </p:cBhvr>
                                      <p:to>
                                        <p:strVal val="visible"/>
                                      </p:to>
                                    </p:set>
                                    <p:animEffect transition="in" filter="blinds(horizontal)">
                                      <p:cBhvr>
                                        <p:cTn id="21" dur="500"/>
                                        <p:tgtEl>
                                          <p:spTgt spid="180221"/>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188431"/>
                                        </p:tgtEl>
                                        <p:attrNameLst>
                                          <p:attrName>style.visibility</p:attrName>
                                        </p:attrNameLst>
                                      </p:cBhvr>
                                      <p:to>
                                        <p:strVal val="visible"/>
                                      </p:to>
                                    </p:set>
                                    <p:animEffect transition="in" filter="blinds(horizontal)">
                                      <p:cBhvr>
                                        <p:cTn id="26" dur="500"/>
                                        <p:tgtEl>
                                          <p:spTgt spid="188431"/>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80222"/>
                                        </p:tgtEl>
                                        <p:attrNameLst>
                                          <p:attrName>style.visibility</p:attrName>
                                        </p:attrNameLst>
                                      </p:cBhvr>
                                      <p:to>
                                        <p:strVal val="visible"/>
                                      </p:to>
                                    </p:set>
                                    <p:animEffect transition="in" filter="blinds(horizontal)">
                                      <p:cBhvr>
                                        <p:cTn id="29" dur="500"/>
                                        <p:tgtEl>
                                          <p:spTgt spid="180222"/>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80223"/>
                                        </p:tgtEl>
                                        <p:attrNameLst>
                                          <p:attrName>style.visibility</p:attrName>
                                        </p:attrNameLst>
                                      </p:cBhvr>
                                      <p:to>
                                        <p:strVal val="visible"/>
                                      </p:to>
                                    </p:set>
                                    <p:animEffect transition="in" filter="blinds(horizontal)">
                                      <p:cBhvr>
                                        <p:cTn id="32" dur="500"/>
                                        <p:tgtEl>
                                          <p:spTgt spid="180223"/>
                                        </p:tgtEl>
                                      </p:cBhvr>
                                    </p:animEffect>
                                  </p:childTnLst>
                                </p:cTn>
                              </p:par>
                              <p:par>
                                <p:cTn id="33" presetID="3" presetClass="entr" presetSubtype="10" fill="hold" nodeType="with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blinds(horizontal)">
                                      <p:cBhvr>
                                        <p:cTn id="35" dur="500"/>
                                        <p:tgtEl>
                                          <p:spTgt spid="2"/>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188424"/>
                                        </p:tgtEl>
                                        <p:attrNameLst>
                                          <p:attrName>style.visibility</p:attrName>
                                        </p:attrNameLst>
                                      </p:cBhvr>
                                      <p:to>
                                        <p:strVal val="visible"/>
                                      </p:to>
                                    </p:set>
                                    <p:animEffect transition="in" filter="blinds(horizontal)">
                                      <p:cBhvr>
                                        <p:cTn id="38" dur="500"/>
                                        <p:tgtEl>
                                          <p:spTgt spid="1884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19" grpId="0" animBg="1"/>
      <p:bldP spid="180221" grpId="0" animBg="1"/>
      <p:bldP spid="180222" grpId="0" animBg="1"/>
      <p:bldP spid="180223" grpId="0" animBg="1"/>
      <p:bldP spid="1884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a:xfrm>
            <a:off x="838200" y="533400"/>
            <a:ext cx="7162800" cy="609600"/>
          </a:xfrm>
        </p:spPr>
        <p:txBody>
          <a:bodyPr/>
          <a:lstStyle/>
          <a:p>
            <a:r>
              <a:rPr lang="zh-CN" altLang="en-US"/>
              <a:t> </a:t>
            </a:r>
            <a:r>
              <a:rPr lang="zh-CN" altLang="en-US">
                <a:ea typeface="华文隶书" pitchFamily="2" charset="-122"/>
              </a:rPr>
              <a:t>模式分解问题举例</a:t>
            </a:r>
          </a:p>
        </p:txBody>
      </p:sp>
      <p:sp>
        <p:nvSpPr>
          <p:cNvPr id="189443" name="Rectangle 3"/>
          <p:cNvSpPr>
            <a:spLocks noGrp="1" noChangeArrowheads="1"/>
          </p:cNvSpPr>
          <p:nvPr>
            <p:ph type="body" idx="1"/>
          </p:nvPr>
        </p:nvSpPr>
        <p:spPr>
          <a:xfrm>
            <a:off x="304800" y="1204913"/>
            <a:ext cx="8569325" cy="5334000"/>
          </a:xfrm>
        </p:spPr>
        <p:txBody>
          <a:bodyPr/>
          <a:lstStyle/>
          <a:p>
            <a:pPr>
              <a:lnSpc>
                <a:spcPct val="115000"/>
              </a:lnSpc>
            </a:pPr>
            <a:r>
              <a:rPr lang="zh-CN" altLang="en-US"/>
              <a:t>模式分解存在的问题</a:t>
            </a:r>
          </a:p>
          <a:p>
            <a:pPr lvl="1">
              <a:lnSpc>
                <a:spcPct val="115000"/>
              </a:lnSpc>
            </a:pPr>
            <a:r>
              <a:rPr lang="zh-CN" altLang="en-US" sz="2600">
                <a:solidFill>
                  <a:schemeClr val="accent2"/>
                </a:solidFill>
                <a:ea typeface="黑体" pitchFamily="49" charset="-122"/>
              </a:rPr>
              <a:t>有损分解</a:t>
            </a:r>
            <a:r>
              <a:rPr lang="zh-CN" altLang="en-US" sz="2600">
                <a:solidFill>
                  <a:schemeClr val="accent2"/>
                </a:solidFill>
              </a:rPr>
              <a:t>：</a:t>
            </a:r>
            <a:r>
              <a:rPr lang="zh-CN" altLang="en-US" sz="2600"/>
              <a:t>两个分解后的关系通过</a:t>
            </a:r>
            <a:r>
              <a:rPr lang="zh-CN" altLang="en-US" sz="2600">
                <a:solidFill>
                  <a:srgbClr val="9900CC"/>
                </a:solidFill>
              </a:rPr>
              <a:t>连接</a:t>
            </a:r>
            <a:r>
              <a:rPr lang="zh-CN" altLang="en-US" sz="2600"/>
              <a:t>运算还原得到的信息与原来关系的信息不一致。</a:t>
            </a:r>
          </a:p>
          <a:p>
            <a:pPr lvl="2">
              <a:lnSpc>
                <a:spcPct val="110000"/>
              </a:lnSpc>
              <a:spcBef>
                <a:spcPct val="15000"/>
              </a:spcBef>
            </a:pPr>
            <a:r>
              <a:rPr lang="zh-CN" altLang="en-US" sz="2300"/>
              <a:t>如果能够通过连接</a:t>
            </a:r>
            <a:r>
              <a:rPr lang="zh-CN" altLang="en-US" sz="2300">
                <a:solidFill>
                  <a:srgbClr val="0000CC"/>
                </a:solidFill>
              </a:rPr>
              <a:t>分解后所得到的较小关系</a:t>
            </a:r>
            <a:r>
              <a:rPr lang="zh-CN" altLang="en-US" sz="2300"/>
              <a:t>完全还原被分解关系的所有实例，称之为</a:t>
            </a:r>
            <a:r>
              <a:rPr lang="zh-CN" altLang="en-US" sz="2300">
                <a:solidFill>
                  <a:srgbClr val="FF3300"/>
                </a:solidFill>
                <a:ea typeface="黑体" pitchFamily="49" charset="-122"/>
              </a:rPr>
              <a:t>无损分解</a:t>
            </a:r>
            <a:r>
              <a:rPr lang="en-US" altLang="zh-CN" sz="2300"/>
              <a:t>(lossless decomposition)</a:t>
            </a:r>
            <a:r>
              <a:rPr lang="zh-CN" altLang="en-US" sz="2300"/>
              <a:t>，也称该分解具有</a:t>
            </a:r>
            <a:r>
              <a:rPr lang="zh-CN" altLang="en-US" sz="2300">
                <a:solidFill>
                  <a:srgbClr val="FF3300"/>
                </a:solidFill>
              </a:rPr>
              <a:t>无损连接特性</a:t>
            </a:r>
            <a:r>
              <a:rPr lang="zh-CN" altLang="en-US" sz="2300"/>
              <a:t>。</a:t>
            </a:r>
          </a:p>
          <a:p>
            <a:pPr lvl="1">
              <a:lnSpc>
                <a:spcPct val="115000"/>
              </a:lnSpc>
            </a:pPr>
            <a:r>
              <a:rPr lang="zh-CN" altLang="en-US" sz="2600">
                <a:solidFill>
                  <a:schemeClr val="accent2"/>
                </a:solidFill>
                <a:ea typeface="黑体" pitchFamily="49" charset="-122"/>
              </a:rPr>
              <a:t>丢失依赖关系</a:t>
            </a:r>
            <a:endParaRPr lang="en-US" altLang="zh-CN" sz="2600">
              <a:solidFill>
                <a:schemeClr val="accent2"/>
              </a:solidFill>
              <a:ea typeface="黑体" pitchFamily="49" charset="-122"/>
            </a:endParaRPr>
          </a:p>
          <a:p>
            <a:pPr lvl="2">
              <a:lnSpc>
                <a:spcPct val="110000"/>
              </a:lnSpc>
              <a:spcBef>
                <a:spcPct val="10000"/>
              </a:spcBef>
            </a:pPr>
            <a:r>
              <a:rPr lang="en-US" altLang="zh-CN" sz="2300"/>
              <a:t>sex</a:t>
            </a:r>
            <a:r>
              <a:rPr lang="zh-CN" altLang="en-US" sz="2300"/>
              <a:t>、</a:t>
            </a:r>
            <a:r>
              <a:rPr lang="en-US" altLang="zh-CN" sz="2300"/>
              <a:t>birthday</a:t>
            </a:r>
            <a:r>
              <a:rPr lang="zh-CN" altLang="en-US" sz="2300"/>
              <a:t>、</a:t>
            </a:r>
            <a:r>
              <a:rPr lang="en-US" altLang="zh-CN" sz="2300"/>
              <a:t>age</a:t>
            </a:r>
            <a:r>
              <a:rPr lang="zh-CN" altLang="en-US" sz="2300"/>
              <a:t>、</a:t>
            </a:r>
            <a:r>
              <a:rPr lang="en-US" altLang="zh-CN" sz="2300"/>
              <a:t>native</a:t>
            </a:r>
            <a:r>
              <a:rPr lang="zh-CN" altLang="en-US" sz="2300"/>
              <a:t>、</a:t>
            </a:r>
            <a:r>
              <a:rPr lang="en-US" altLang="zh-CN" sz="2300"/>
              <a:t>classNo</a:t>
            </a:r>
            <a:r>
              <a:rPr lang="zh-CN" altLang="en-US" sz="2300"/>
              <a:t>等与属性</a:t>
            </a:r>
            <a:r>
              <a:rPr lang="en-US" altLang="zh-CN" sz="2300"/>
              <a:t>studentNo</a:t>
            </a:r>
            <a:r>
              <a:rPr lang="zh-CN" altLang="en-US" sz="2300">
                <a:solidFill>
                  <a:srgbClr val="008000"/>
                </a:solidFill>
              </a:rPr>
              <a:t>依赖关系</a:t>
            </a:r>
            <a:r>
              <a:rPr lang="zh-CN" altLang="en-US" sz="2300"/>
              <a:t>也就不再存在。 </a:t>
            </a:r>
          </a:p>
          <a:p>
            <a:pPr lvl="2">
              <a:lnSpc>
                <a:spcPct val="110000"/>
              </a:lnSpc>
              <a:spcBef>
                <a:spcPct val="10000"/>
              </a:spcBef>
            </a:pPr>
            <a:r>
              <a:rPr lang="zh-CN" altLang="en-US" sz="2300"/>
              <a:t>如果被分解关系模式上的所有</a:t>
            </a:r>
            <a:r>
              <a:rPr lang="zh-CN" altLang="en-US" sz="2300">
                <a:solidFill>
                  <a:schemeClr val="accent2"/>
                </a:solidFill>
              </a:rPr>
              <a:t>依赖关系</a:t>
            </a:r>
            <a:r>
              <a:rPr lang="zh-CN" altLang="en-US" sz="2300"/>
              <a:t>都在分解得到的关系模式上保留，称该分解为</a:t>
            </a:r>
            <a:r>
              <a:rPr lang="zh-CN" altLang="en-US" sz="2300">
                <a:solidFill>
                  <a:srgbClr val="FF3300"/>
                </a:solidFill>
                <a:ea typeface="黑体" pitchFamily="49" charset="-122"/>
              </a:rPr>
              <a:t>依赖保持</a:t>
            </a:r>
            <a:r>
              <a:rPr lang="zh-CN" altLang="en-US" sz="2300"/>
              <a:t> </a:t>
            </a:r>
            <a:r>
              <a:rPr lang="en-US" altLang="zh-CN" sz="2300"/>
              <a:t>(dependency preserving)</a:t>
            </a:r>
            <a:r>
              <a:rPr lang="zh-CN" altLang="en-US" sz="2300"/>
              <a:t>分解。</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9443">
                                            <p:txEl>
                                              <p:pRg st="2" end="2"/>
                                            </p:txEl>
                                          </p:spTgt>
                                        </p:tgtEl>
                                        <p:attrNameLst>
                                          <p:attrName>style.visibility</p:attrName>
                                        </p:attrNameLst>
                                      </p:cBhvr>
                                      <p:to>
                                        <p:strVal val="visible"/>
                                      </p:to>
                                    </p:set>
                                    <p:animEffect transition="in" filter="wipe(left)">
                                      <p:cBhvr>
                                        <p:cTn id="7" dur="500"/>
                                        <p:tgtEl>
                                          <p:spTgt spid="18944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9443">
                                            <p:txEl>
                                              <p:pRg st="3" end="3"/>
                                            </p:txEl>
                                          </p:spTgt>
                                        </p:tgtEl>
                                        <p:attrNameLst>
                                          <p:attrName>style.visibility</p:attrName>
                                        </p:attrNameLst>
                                      </p:cBhvr>
                                      <p:to>
                                        <p:strVal val="visible"/>
                                      </p:to>
                                    </p:set>
                                    <p:animEffect transition="in" filter="wipe(left)">
                                      <p:cBhvr>
                                        <p:cTn id="12" dur="500"/>
                                        <p:tgtEl>
                                          <p:spTgt spid="189443">
                                            <p:txEl>
                                              <p:pRg st="3" end="3"/>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189443">
                                            <p:txEl>
                                              <p:pRg st="4" end="4"/>
                                            </p:txEl>
                                          </p:spTgt>
                                        </p:tgtEl>
                                        <p:attrNameLst>
                                          <p:attrName>style.visibility</p:attrName>
                                        </p:attrNameLst>
                                      </p:cBhvr>
                                      <p:to>
                                        <p:strVal val="visible"/>
                                      </p:to>
                                    </p:set>
                                    <p:animEffect transition="in" filter="wipe(left)">
                                      <p:cBhvr>
                                        <p:cTn id="15" dur="500"/>
                                        <p:tgtEl>
                                          <p:spTgt spid="189443">
                                            <p:txEl>
                                              <p:pRg st="4" end="4"/>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189443">
                                            <p:txEl>
                                              <p:pRg st="5" end="5"/>
                                            </p:txEl>
                                          </p:spTgt>
                                        </p:tgtEl>
                                        <p:attrNameLst>
                                          <p:attrName>style.visibility</p:attrName>
                                        </p:attrNameLst>
                                      </p:cBhvr>
                                      <p:to>
                                        <p:strVal val="visible"/>
                                      </p:to>
                                    </p:set>
                                    <p:animEffect transition="in" filter="wipe(left)">
                                      <p:cBhvr>
                                        <p:cTn id="18" dur="500"/>
                                        <p:tgtEl>
                                          <p:spTgt spid="1894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a:xfrm>
            <a:off x="685800" y="609600"/>
            <a:ext cx="7772400" cy="609600"/>
          </a:xfrm>
        </p:spPr>
        <p:txBody>
          <a:bodyPr/>
          <a:lstStyle/>
          <a:p>
            <a:r>
              <a:rPr lang="zh-CN" altLang="en-US" sz="4000">
                <a:latin typeface="华文隶书" pitchFamily="2" charset="-122"/>
                <a:ea typeface="华文隶书" pitchFamily="2" charset="-122"/>
              </a:rPr>
              <a:t>小    结</a:t>
            </a:r>
          </a:p>
        </p:txBody>
      </p:sp>
      <p:sp>
        <p:nvSpPr>
          <p:cNvPr id="190467" name="Rectangle 3"/>
          <p:cNvSpPr>
            <a:spLocks noGrp="1" noChangeArrowheads="1"/>
          </p:cNvSpPr>
          <p:nvPr>
            <p:ph type="body" idx="1"/>
          </p:nvPr>
        </p:nvSpPr>
        <p:spPr>
          <a:xfrm>
            <a:off x="304800" y="1600200"/>
            <a:ext cx="8610600" cy="4419600"/>
          </a:xfrm>
        </p:spPr>
        <p:txBody>
          <a:bodyPr/>
          <a:lstStyle/>
          <a:p>
            <a:pPr>
              <a:lnSpc>
                <a:spcPct val="150000"/>
              </a:lnSpc>
            </a:pPr>
            <a:r>
              <a:rPr lang="zh-CN" altLang="en-US" sz="3200"/>
              <a:t>一个</a:t>
            </a:r>
            <a:r>
              <a:rPr lang="zh-CN" altLang="en-US" sz="3200">
                <a:solidFill>
                  <a:srgbClr val="FF0000"/>
                </a:solidFill>
              </a:rPr>
              <a:t>“好”的关系模式</a:t>
            </a:r>
            <a:r>
              <a:rPr lang="zh-CN" altLang="en-US" sz="3200"/>
              <a:t>应该是：</a:t>
            </a:r>
          </a:p>
          <a:p>
            <a:pPr lvl="1">
              <a:lnSpc>
                <a:spcPct val="150000"/>
              </a:lnSpc>
            </a:pPr>
            <a:r>
              <a:rPr lang="zh-CN" altLang="en-US" sz="2800">
                <a:solidFill>
                  <a:schemeClr val="accent2"/>
                </a:solidFill>
              </a:rPr>
              <a:t>数据冗余应尽可能少</a:t>
            </a:r>
          </a:p>
          <a:p>
            <a:pPr lvl="1">
              <a:lnSpc>
                <a:spcPct val="150000"/>
              </a:lnSpc>
            </a:pPr>
            <a:r>
              <a:rPr lang="zh-CN" altLang="en-US" sz="2800">
                <a:solidFill>
                  <a:schemeClr val="accent2"/>
                </a:solidFill>
              </a:rPr>
              <a:t>不发生</a:t>
            </a:r>
            <a:r>
              <a:rPr lang="zh-CN" altLang="en-US" sz="2800">
                <a:solidFill>
                  <a:srgbClr val="FF33CC"/>
                </a:solidFill>
              </a:rPr>
              <a:t>插入异常</a:t>
            </a:r>
            <a:r>
              <a:rPr lang="zh-CN" altLang="en-US" sz="2800">
                <a:solidFill>
                  <a:schemeClr val="accent2"/>
                </a:solidFill>
              </a:rPr>
              <a:t>、</a:t>
            </a:r>
            <a:r>
              <a:rPr lang="zh-CN" altLang="en-US" sz="2800">
                <a:solidFill>
                  <a:srgbClr val="FF33CC"/>
                </a:solidFill>
              </a:rPr>
              <a:t>删除异常</a:t>
            </a:r>
            <a:r>
              <a:rPr lang="zh-CN" altLang="en-US" sz="2800">
                <a:solidFill>
                  <a:schemeClr val="accent2"/>
                </a:solidFill>
              </a:rPr>
              <a:t>、</a:t>
            </a:r>
            <a:r>
              <a:rPr lang="zh-CN" altLang="en-US" sz="2800">
                <a:solidFill>
                  <a:srgbClr val="FF33CC"/>
                </a:solidFill>
              </a:rPr>
              <a:t>更新异常</a:t>
            </a:r>
            <a:r>
              <a:rPr lang="zh-CN" altLang="en-US" sz="2800">
                <a:solidFill>
                  <a:schemeClr val="accent2"/>
                </a:solidFill>
              </a:rPr>
              <a:t>等问题。</a:t>
            </a:r>
          </a:p>
          <a:p>
            <a:pPr lvl="1">
              <a:lnSpc>
                <a:spcPct val="150000"/>
              </a:lnSpc>
            </a:pPr>
            <a:r>
              <a:rPr lang="zh-CN" altLang="en-US" sz="2800">
                <a:solidFill>
                  <a:schemeClr val="accent2"/>
                </a:solidFill>
              </a:rPr>
              <a:t>模式分解时，分解后的模式应具有</a:t>
            </a:r>
            <a:r>
              <a:rPr lang="zh-CN" altLang="en-US" sz="2800">
                <a:solidFill>
                  <a:srgbClr val="FF33CC"/>
                </a:solidFill>
                <a:ea typeface="黑体" pitchFamily="49" charset="-122"/>
              </a:rPr>
              <a:t>无损连接</a:t>
            </a:r>
            <a:r>
              <a:rPr lang="zh-CN" altLang="en-US" sz="2800">
                <a:solidFill>
                  <a:schemeClr val="accent2"/>
                </a:solidFill>
              </a:rPr>
              <a:t>、       </a:t>
            </a:r>
            <a:r>
              <a:rPr lang="zh-CN" altLang="en-US" sz="2800">
                <a:solidFill>
                  <a:srgbClr val="FF33CC"/>
                </a:solidFill>
                <a:ea typeface="黑体" pitchFamily="49" charset="-122"/>
              </a:rPr>
              <a:t>保持依赖</a:t>
            </a:r>
            <a:r>
              <a:rPr lang="zh-CN" altLang="en-US" sz="2800">
                <a:solidFill>
                  <a:schemeClr val="accent2"/>
                </a:solidFill>
              </a:rPr>
              <a:t>等特性。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idx="4294967295"/>
          </p:nvPr>
        </p:nvSpPr>
        <p:spPr>
          <a:xfrm>
            <a:off x="685800" y="457200"/>
            <a:ext cx="7772400" cy="609600"/>
          </a:xfrm>
        </p:spPr>
        <p:txBody>
          <a:bodyPr/>
          <a:lstStyle/>
          <a:p>
            <a:pPr eaLnBrk="1" hangingPunct="1"/>
            <a:r>
              <a:rPr lang="zh-CN" altLang="en-US">
                <a:latin typeface="华文隶书" pitchFamily="2" charset="-122"/>
                <a:ea typeface="华文隶书" pitchFamily="2" charset="-122"/>
              </a:rPr>
              <a:t>目   录</a:t>
            </a:r>
          </a:p>
        </p:txBody>
      </p:sp>
      <p:sp>
        <p:nvSpPr>
          <p:cNvPr id="263171" name="Line 229"/>
          <p:cNvSpPr>
            <a:spLocks noChangeShapeType="1"/>
          </p:cNvSpPr>
          <p:nvPr/>
        </p:nvSpPr>
        <p:spPr bwMode="gray">
          <a:xfrm>
            <a:off x="2209800" y="4419600"/>
            <a:ext cx="4800600" cy="0"/>
          </a:xfrm>
          <a:prstGeom prst="line">
            <a:avLst/>
          </a:prstGeom>
          <a:noFill/>
          <a:ln w="25400">
            <a:solidFill>
              <a:srgbClr val="969696"/>
            </a:solidFill>
            <a:prstDash val="sysDot"/>
            <a:round/>
            <a:headEnd/>
            <a:tailEnd type="oval" w="med" len="med"/>
          </a:ln>
        </p:spPr>
        <p:txBody>
          <a:bodyPr wrap="none" anchor="ctr"/>
          <a:lstStyle/>
          <a:p>
            <a:endParaRPr lang="zh-CN" altLang="en-US"/>
          </a:p>
        </p:txBody>
      </p:sp>
      <p:sp>
        <p:nvSpPr>
          <p:cNvPr id="263172" name="Text Box 231"/>
          <p:cNvSpPr txBox="1">
            <a:spLocks noChangeArrowheads="1"/>
          </p:cNvSpPr>
          <p:nvPr/>
        </p:nvSpPr>
        <p:spPr bwMode="gray">
          <a:xfrm>
            <a:off x="2971800" y="3930650"/>
            <a:ext cx="3352800" cy="457200"/>
          </a:xfrm>
          <a:prstGeom prst="rect">
            <a:avLst/>
          </a:prstGeom>
          <a:noFill/>
          <a:ln w="9525" algn="ctr">
            <a:noFill/>
            <a:miter lim="800000"/>
            <a:headEnd/>
            <a:tailEnd/>
          </a:ln>
        </p:spPr>
        <p:txBody>
          <a:bodyPr>
            <a:spAutoFit/>
          </a:bodyPr>
          <a:lstStyle/>
          <a:p>
            <a:pPr eaLnBrk="0" hangingPunct="0"/>
            <a:r>
              <a:rPr lang="zh-CN" altLang="en-US" sz="2400" b="1">
                <a:solidFill>
                  <a:schemeClr val="bg2"/>
                </a:solidFill>
              </a:rPr>
              <a:t>范式</a:t>
            </a:r>
            <a:r>
              <a:rPr lang="zh-CN" altLang="en-US"/>
              <a:t> </a:t>
            </a:r>
          </a:p>
        </p:txBody>
      </p:sp>
      <p:grpSp>
        <p:nvGrpSpPr>
          <p:cNvPr id="2" name="Group 5"/>
          <p:cNvGrpSpPr>
            <a:grpSpLocks/>
          </p:cNvGrpSpPr>
          <p:nvPr/>
        </p:nvGrpSpPr>
        <p:grpSpPr bwMode="auto">
          <a:xfrm>
            <a:off x="1855788" y="3863975"/>
            <a:ext cx="608012" cy="479425"/>
            <a:chOff x="1169" y="2516"/>
            <a:chExt cx="383" cy="302"/>
          </a:xfrm>
        </p:grpSpPr>
        <p:sp>
          <p:nvSpPr>
            <p:cNvPr id="263174" name="Rectangle 230"/>
            <p:cNvSpPr>
              <a:spLocks noChangeArrowheads="1"/>
            </p:cNvSpPr>
            <p:nvPr/>
          </p:nvSpPr>
          <p:spPr bwMode="gray">
            <a:xfrm rot="3419336">
              <a:off x="1213" y="2503"/>
              <a:ext cx="302" cy="328"/>
            </a:xfrm>
            <a:prstGeom prst="rect">
              <a:avLst/>
            </a:prstGeom>
            <a:gradFill rotWithShape="1">
              <a:gsLst>
                <a:gs pos="0">
                  <a:srgbClr val="FF7C80"/>
                </a:gs>
                <a:gs pos="100000">
                  <a:srgbClr val="76393B"/>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FF7C80"/>
              </a:extrusionClr>
            </a:sp3d>
          </p:spPr>
          <p:txBody>
            <a:bodyPr wrap="none" anchor="ctr">
              <a:flatTx/>
            </a:bodyPr>
            <a:lstStyle/>
            <a:p>
              <a:endParaRPr lang="zh-CN" altLang="en-US"/>
            </a:p>
          </p:txBody>
        </p:sp>
        <p:sp>
          <p:nvSpPr>
            <p:cNvPr id="263175" name="Text Box 232"/>
            <p:cNvSpPr txBox="1">
              <a:spLocks noChangeArrowheads="1"/>
            </p:cNvSpPr>
            <p:nvPr/>
          </p:nvSpPr>
          <p:spPr bwMode="gray">
            <a:xfrm>
              <a:off x="1169" y="2530"/>
              <a:ext cx="383" cy="288"/>
            </a:xfrm>
            <a:prstGeom prst="rect">
              <a:avLst/>
            </a:prstGeom>
            <a:noFill/>
            <a:ln w="9525" algn="ctr">
              <a:noFill/>
              <a:miter lim="800000"/>
              <a:headEnd/>
              <a:tailEnd/>
            </a:ln>
          </p:spPr>
          <p:txBody>
            <a:bodyPr wrap="none">
              <a:spAutoFit/>
            </a:bodyPr>
            <a:lstStyle/>
            <a:p>
              <a:pPr algn="ctr" eaLnBrk="0" hangingPunct="0"/>
              <a:r>
                <a:rPr lang="en-US" altLang="zh-CN" sz="2400" b="1">
                  <a:solidFill>
                    <a:srgbClr val="FFFFFF"/>
                  </a:solidFill>
                </a:rPr>
                <a:t>5.4</a:t>
              </a:r>
            </a:p>
          </p:txBody>
        </p:sp>
      </p:grpSp>
      <p:sp>
        <p:nvSpPr>
          <p:cNvPr id="263176" name="Line 234"/>
          <p:cNvSpPr>
            <a:spLocks noChangeShapeType="1"/>
          </p:cNvSpPr>
          <p:nvPr/>
        </p:nvSpPr>
        <p:spPr bwMode="gray">
          <a:xfrm>
            <a:off x="2209800" y="1905000"/>
            <a:ext cx="4800600" cy="0"/>
          </a:xfrm>
          <a:prstGeom prst="line">
            <a:avLst/>
          </a:prstGeom>
          <a:noFill/>
          <a:ln w="25400">
            <a:solidFill>
              <a:srgbClr val="969696"/>
            </a:solidFill>
            <a:prstDash val="sysDot"/>
            <a:round/>
            <a:headEnd/>
            <a:tailEnd type="oval" w="med" len="med"/>
          </a:ln>
        </p:spPr>
        <p:txBody>
          <a:bodyPr wrap="none" anchor="ctr"/>
          <a:lstStyle/>
          <a:p>
            <a:endParaRPr lang="zh-CN" altLang="en-US"/>
          </a:p>
        </p:txBody>
      </p:sp>
      <p:sp>
        <p:nvSpPr>
          <p:cNvPr id="263177" name="Text Box 236"/>
          <p:cNvSpPr txBox="1">
            <a:spLocks noChangeArrowheads="1"/>
          </p:cNvSpPr>
          <p:nvPr/>
        </p:nvSpPr>
        <p:spPr bwMode="gray">
          <a:xfrm>
            <a:off x="2971800" y="1447800"/>
            <a:ext cx="4038600" cy="457200"/>
          </a:xfrm>
          <a:prstGeom prst="rect">
            <a:avLst/>
          </a:prstGeom>
          <a:noFill/>
          <a:ln w="9525" algn="ctr">
            <a:noFill/>
            <a:miter lim="800000"/>
            <a:headEnd/>
            <a:tailEnd/>
          </a:ln>
        </p:spPr>
        <p:txBody>
          <a:bodyPr>
            <a:spAutoFit/>
          </a:bodyPr>
          <a:lstStyle/>
          <a:p>
            <a:pPr eaLnBrk="0" hangingPunct="0"/>
            <a:r>
              <a:rPr lang="zh-CN" altLang="en-US" sz="2400" b="1">
                <a:solidFill>
                  <a:schemeClr val="bg2"/>
                </a:solidFill>
              </a:rPr>
              <a:t>问题提出</a:t>
            </a:r>
            <a:r>
              <a:rPr lang="zh-CN" altLang="en-US"/>
              <a:t> </a:t>
            </a:r>
            <a:endParaRPr lang="en-US" altLang="zh-CN"/>
          </a:p>
        </p:txBody>
      </p:sp>
      <p:grpSp>
        <p:nvGrpSpPr>
          <p:cNvPr id="3" name="Group 10"/>
          <p:cNvGrpSpPr>
            <a:grpSpLocks/>
          </p:cNvGrpSpPr>
          <p:nvPr/>
        </p:nvGrpSpPr>
        <p:grpSpPr bwMode="auto">
          <a:xfrm>
            <a:off x="1855788" y="1349375"/>
            <a:ext cx="608012" cy="479425"/>
            <a:chOff x="1169" y="932"/>
            <a:chExt cx="383" cy="302"/>
          </a:xfrm>
        </p:grpSpPr>
        <p:sp>
          <p:nvSpPr>
            <p:cNvPr id="263179" name="Rectangle 235"/>
            <p:cNvSpPr>
              <a:spLocks noChangeArrowheads="1"/>
            </p:cNvSpPr>
            <p:nvPr/>
          </p:nvSpPr>
          <p:spPr bwMode="gray">
            <a:xfrm rot="3419336">
              <a:off x="1213" y="919"/>
              <a:ext cx="302" cy="328"/>
            </a:xfrm>
            <a:prstGeom prst="rect">
              <a:avLst/>
            </a:prstGeom>
            <a:gradFill rotWithShape="1">
              <a:gsLst>
                <a:gs pos="0">
                  <a:srgbClr val="99CC00"/>
                </a:gs>
                <a:gs pos="100000">
                  <a:srgbClr val="475E00"/>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99CC00"/>
              </a:extrusionClr>
            </a:sp3d>
          </p:spPr>
          <p:txBody>
            <a:bodyPr wrap="none" anchor="ctr">
              <a:flatTx/>
            </a:bodyPr>
            <a:lstStyle/>
            <a:p>
              <a:endParaRPr lang="zh-CN" altLang="en-US"/>
            </a:p>
          </p:txBody>
        </p:sp>
        <p:sp>
          <p:nvSpPr>
            <p:cNvPr id="263180" name="Text Box 237"/>
            <p:cNvSpPr txBox="1">
              <a:spLocks noChangeArrowheads="1"/>
            </p:cNvSpPr>
            <p:nvPr/>
          </p:nvSpPr>
          <p:spPr bwMode="gray">
            <a:xfrm>
              <a:off x="1169" y="946"/>
              <a:ext cx="383" cy="288"/>
            </a:xfrm>
            <a:prstGeom prst="rect">
              <a:avLst/>
            </a:prstGeom>
            <a:noFill/>
            <a:ln w="9525" algn="ctr">
              <a:noFill/>
              <a:miter lim="800000"/>
              <a:headEnd/>
              <a:tailEnd/>
            </a:ln>
          </p:spPr>
          <p:txBody>
            <a:bodyPr wrap="none">
              <a:spAutoFit/>
            </a:bodyPr>
            <a:lstStyle/>
            <a:p>
              <a:pPr algn="ctr" eaLnBrk="0" hangingPunct="0"/>
              <a:r>
                <a:rPr lang="en-US" altLang="zh-CN" sz="2400" b="1">
                  <a:solidFill>
                    <a:srgbClr val="FFFFFF"/>
                  </a:solidFill>
                </a:rPr>
                <a:t>5.1</a:t>
              </a:r>
            </a:p>
          </p:txBody>
        </p:sp>
      </p:grpSp>
      <p:sp>
        <p:nvSpPr>
          <p:cNvPr id="263181" name="Line 239"/>
          <p:cNvSpPr>
            <a:spLocks noChangeShapeType="1"/>
          </p:cNvSpPr>
          <p:nvPr/>
        </p:nvSpPr>
        <p:spPr bwMode="gray">
          <a:xfrm>
            <a:off x="2209800" y="2743200"/>
            <a:ext cx="4800600" cy="0"/>
          </a:xfrm>
          <a:prstGeom prst="line">
            <a:avLst/>
          </a:prstGeom>
          <a:noFill/>
          <a:ln w="25400">
            <a:solidFill>
              <a:srgbClr val="969696"/>
            </a:solidFill>
            <a:prstDash val="sysDot"/>
            <a:round/>
            <a:headEnd/>
            <a:tailEnd type="oval" w="med" len="med"/>
          </a:ln>
        </p:spPr>
        <p:txBody>
          <a:bodyPr wrap="none" anchor="ctr"/>
          <a:lstStyle/>
          <a:p>
            <a:endParaRPr lang="zh-CN" altLang="en-US"/>
          </a:p>
        </p:txBody>
      </p:sp>
      <p:sp>
        <p:nvSpPr>
          <p:cNvPr id="263182" name="Text Box 241"/>
          <p:cNvSpPr txBox="1">
            <a:spLocks noChangeArrowheads="1"/>
          </p:cNvSpPr>
          <p:nvPr/>
        </p:nvSpPr>
        <p:spPr bwMode="gray">
          <a:xfrm>
            <a:off x="2971800" y="2224088"/>
            <a:ext cx="3429000" cy="519112"/>
          </a:xfrm>
          <a:prstGeom prst="rect">
            <a:avLst/>
          </a:prstGeom>
          <a:noFill/>
          <a:ln w="9525" algn="ctr">
            <a:noFill/>
            <a:miter lim="800000"/>
            <a:headEnd/>
            <a:tailEnd/>
          </a:ln>
        </p:spPr>
        <p:txBody>
          <a:bodyPr>
            <a:spAutoFit/>
          </a:bodyPr>
          <a:lstStyle/>
          <a:p>
            <a:pPr eaLnBrk="0" hangingPunct="0"/>
            <a:r>
              <a:rPr lang="zh-CN" altLang="en-US" sz="2800" b="1">
                <a:solidFill>
                  <a:srgbClr val="FF0066"/>
                </a:solidFill>
              </a:rPr>
              <a:t>函数依赖定义</a:t>
            </a:r>
            <a:r>
              <a:rPr lang="zh-CN" altLang="en-US" sz="2400" b="1">
                <a:solidFill>
                  <a:schemeClr val="bg2"/>
                </a:solidFill>
              </a:rPr>
              <a:t> </a:t>
            </a:r>
          </a:p>
        </p:txBody>
      </p:sp>
      <p:grpSp>
        <p:nvGrpSpPr>
          <p:cNvPr id="4" name="Group 15"/>
          <p:cNvGrpSpPr>
            <a:grpSpLocks/>
          </p:cNvGrpSpPr>
          <p:nvPr/>
        </p:nvGrpSpPr>
        <p:grpSpPr bwMode="auto">
          <a:xfrm>
            <a:off x="1855788" y="2187575"/>
            <a:ext cx="608012" cy="479425"/>
            <a:chOff x="1169" y="1460"/>
            <a:chExt cx="383" cy="302"/>
          </a:xfrm>
        </p:grpSpPr>
        <p:sp>
          <p:nvSpPr>
            <p:cNvPr id="263184" name="Rectangle 240"/>
            <p:cNvSpPr>
              <a:spLocks noChangeArrowheads="1"/>
            </p:cNvSpPr>
            <p:nvPr/>
          </p:nvSpPr>
          <p:spPr bwMode="gray">
            <a:xfrm rot="3419336">
              <a:off x="1213" y="1447"/>
              <a:ext cx="302" cy="328"/>
            </a:xfrm>
            <a:prstGeom prst="rect">
              <a:avLst/>
            </a:prstGeom>
            <a:gradFill rotWithShape="1">
              <a:gsLst>
                <a:gs pos="0">
                  <a:srgbClr val="006699"/>
                </a:gs>
                <a:gs pos="100000">
                  <a:srgbClr val="002F47"/>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006699"/>
              </a:extrusionClr>
            </a:sp3d>
          </p:spPr>
          <p:txBody>
            <a:bodyPr wrap="none" anchor="ctr">
              <a:flatTx/>
            </a:bodyPr>
            <a:lstStyle/>
            <a:p>
              <a:endParaRPr lang="zh-CN" altLang="en-US"/>
            </a:p>
          </p:txBody>
        </p:sp>
        <p:sp>
          <p:nvSpPr>
            <p:cNvPr id="263185" name="Text Box 242"/>
            <p:cNvSpPr txBox="1">
              <a:spLocks noChangeArrowheads="1"/>
            </p:cNvSpPr>
            <p:nvPr/>
          </p:nvSpPr>
          <p:spPr bwMode="gray">
            <a:xfrm>
              <a:off x="1169" y="1474"/>
              <a:ext cx="383" cy="288"/>
            </a:xfrm>
            <a:prstGeom prst="rect">
              <a:avLst/>
            </a:prstGeom>
            <a:noFill/>
            <a:ln w="9525" algn="ctr">
              <a:noFill/>
              <a:miter lim="800000"/>
              <a:headEnd/>
              <a:tailEnd/>
            </a:ln>
          </p:spPr>
          <p:txBody>
            <a:bodyPr wrap="none">
              <a:spAutoFit/>
            </a:bodyPr>
            <a:lstStyle/>
            <a:p>
              <a:pPr algn="ctr" eaLnBrk="0" hangingPunct="0"/>
              <a:r>
                <a:rPr lang="en-US" altLang="zh-CN" sz="2400" b="1">
                  <a:solidFill>
                    <a:srgbClr val="FFFFFF"/>
                  </a:solidFill>
                </a:rPr>
                <a:t>5.2</a:t>
              </a:r>
            </a:p>
          </p:txBody>
        </p:sp>
      </p:grpSp>
      <p:sp>
        <p:nvSpPr>
          <p:cNvPr id="263186" name="Line 244"/>
          <p:cNvSpPr>
            <a:spLocks noChangeShapeType="1"/>
          </p:cNvSpPr>
          <p:nvPr/>
        </p:nvSpPr>
        <p:spPr bwMode="gray">
          <a:xfrm>
            <a:off x="2211388" y="3579813"/>
            <a:ext cx="4799012" cy="1587"/>
          </a:xfrm>
          <a:prstGeom prst="line">
            <a:avLst/>
          </a:prstGeom>
          <a:noFill/>
          <a:ln w="25400">
            <a:solidFill>
              <a:srgbClr val="969696"/>
            </a:solidFill>
            <a:prstDash val="sysDot"/>
            <a:round/>
            <a:headEnd/>
            <a:tailEnd type="oval" w="med" len="med"/>
          </a:ln>
        </p:spPr>
        <p:txBody>
          <a:bodyPr wrap="none" anchor="ctr"/>
          <a:lstStyle/>
          <a:p>
            <a:endParaRPr lang="zh-CN" altLang="en-US"/>
          </a:p>
        </p:txBody>
      </p:sp>
      <p:sp>
        <p:nvSpPr>
          <p:cNvPr id="263187" name="Text Box 246"/>
          <p:cNvSpPr txBox="1">
            <a:spLocks noChangeArrowheads="1"/>
          </p:cNvSpPr>
          <p:nvPr/>
        </p:nvSpPr>
        <p:spPr bwMode="gray">
          <a:xfrm>
            <a:off x="2971800" y="3092450"/>
            <a:ext cx="4191000" cy="457200"/>
          </a:xfrm>
          <a:prstGeom prst="rect">
            <a:avLst/>
          </a:prstGeom>
          <a:noFill/>
          <a:ln w="9525" algn="ctr">
            <a:noFill/>
            <a:miter lim="800000"/>
            <a:headEnd/>
            <a:tailEnd/>
          </a:ln>
        </p:spPr>
        <p:txBody>
          <a:bodyPr>
            <a:spAutoFit/>
          </a:bodyPr>
          <a:lstStyle/>
          <a:p>
            <a:pPr eaLnBrk="0" hangingPunct="0"/>
            <a:r>
              <a:rPr lang="zh-CN" altLang="en-US" sz="2400" b="1">
                <a:solidFill>
                  <a:schemeClr val="bg2"/>
                </a:solidFill>
              </a:rPr>
              <a:t>函数依赖理论 </a:t>
            </a:r>
          </a:p>
        </p:txBody>
      </p:sp>
      <p:grpSp>
        <p:nvGrpSpPr>
          <p:cNvPr id="5" name="Group 20"/>
          <p:cNvGrpSpPr>
            <a:grpSpLocks/>
          </p:cNvGrpSpPr>
          <p:nvPr/>
        </p:nvGrpSpPr>
        <p:grpSpPr bwMode="auto">
          <a:xfrm>
            <a:off x="1855788" y="3025775"/>
            <a:ext cx="608012" cy="479425"/>
            <a:chOff x="1169" y="1988"/>
            <a:chExt cx="383" cy="302"/>
          </a:xfrm>
        </p:grpSpPr>
        <p:sp>
          <p:nvSpPr>
            <p:cNvPr id="263189" name="Rectangle 245"/>
            <p:cNvSpPr>
              <a:spLocks noChangeArrowheads="1"/>
            </p:cNvSpPr>
            <p:nvPr/>
          </p:nvSpPr>
          <p:spPr bwMode="gray">
            <a:xfrm rot="3419336">
              <a:off x="1213" y="1975"/>
              <a:ext cx="302" cy="328"/>
            </a:xfrm>
            <a:prstGeom prst="rect">
              <a:avLst/>
            </a:prstGeom>
            <a:gradFill rotWithShape="1">
              <a:gsLst>
                <a:gs pos="0">
                  <a:srgbClr val="FF9933"/>
                </a:gs>
                <a:gs pos="100000">
                  <a:srgbClr val="764718"/>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FF9933"/>
              </a:extrusionClr>
            </a:sp3d>
          </p:spPr>
          <p:txBody>
            <a:bodyPr wrap="none" anchor="ctr">
              <a:flatTx/>
            </a:bodyPr>
            <a:lstStyle/>
            <a:p>
              <a:endParaRPr lang="zh-CN" altLang="en-US"/>
            </a:p>
          </p:txBody>
        </p:sp>
        <p:sp>
          <p:nvSpPr>
            <p:cNvPr id="263190" name="Text Box 247"/>
            <p:cNvSpPr txBox="1">
              <a:spLocks noChangeArrowheads="1"/>
            </p:cNvSpPr>
            <p:nvPr/>
          </p:nvSpPr>
          <p:spPr bwMode="gray">
            <a:xfrm>
              <a:off x="1169" y="2002"/>
              <a:ext cx="383" cy="288"/>
            </a:xfrm>
            <a:prstGeom prst="rect">
              <a:avLst/>
            </a:prstGeom>
            <a:noFill/>
            <a:ln w="9525" algn="ctr">
              <a:noFill/>
              <a:miter lim="800000"/>
              <a:headEnd/>
              <a:tailEnd/>
            </a:ln>
          </p:spPr>
          <p:txBody>
            <a:bodyPr wrap="none">
              <a:spAutoFit/>
            </a:bodyPr>
            <a:lstStyle/>
            <a:p>
              <a:pPr algn="ctr" eaLnBrk="0" hangingPunct="0"/>
              <a:r>
                <a:rPr lang="en-US" altLang="zh-CN" sz="2400" b="1">
                  <a:solidFill>
                    <a:srgbClr val="FFFFFF"/>
                  </a:solidFill>
                </a:rPr>
                <a:t>5.3</a:t>
              </a:r>
            </a:p>
          </p:txBody>
        </p:sp>
      </p:grpSp>
      <p:sp>
        <p:nvSpPr>
          <p:cNvPr id="263191" name="Line 229"/>
          <p:cNvSpPr>
            <a:spLocks noChangeShapeType="1"/>
          </p:cNvSpPr>
          <p:nvPr/>
        </p:nvSpPr>
        <p:spPr bwMode="gray">
          <a:xfrm>
            <a:off x="2182813" y="6172200"/>
            <a:ext cx="4800600" cy="0"/>
          </a:xfrm>
          <a:prstGeom prst="line">
            <a:avLst/>
          </a:prstGeom>
          <a:noFill/>
          <a:ln w="25400">
            <a:solidFill>
              <a:srgbClr val="969696"/>
            </a:solidFill>
            <a:prstDash val="sysDot"/>
            <a:round/>
            <a:headEnd/>
            <a:tailEnd type="oval" w="med" len="med"/>
          </a:ln>
        </p:spPr>
        <p:txBody>
          <a:bodyPr wrap="none" anchor="ctr"/>
          <a:lstStyle/>
          <a:p>
            <a:endParaRPr lang="zh-CN" altLang="en-US"/>
          </a:p>
        </p:txBody>
      </p:sp>
      <p:sp>
        <p:nvSpPr>
          <p:cNvPr id="263192" name="Text Box 231"/>
          <p:cNvSpPr txBox="1">
            <a:spLocks noChangeArrowheads="1"/>
          </p:cNvSpPr>
          <p:nvPr/>
        </p:nvSpPr>
        <p:spPr bwMode="gray">
          <a:xfrm>
            <a:off x="2944813" y="5683250"/>
            <a:ext cx="3352800" cy="457200"/>
          </a:xfrm>
          <a:prstGeom prst="rect">
            <a:avLst/>
          </a:prstGeom>
          <a:noFill/>
          <a:ln w="9525" algn="ctr">
            <a:noFill/>
            <a:miter lim="800000"/>
            <a:headEnd/>
            <a:tailEnd/>
          </a:ln>
        </p:spPr>
        <p:txBody>
          <a:bodyPr>
            <a:spAutoFit/>
          </a:bodyPr>
          <a:lstStyle/>
          <a:p>
            <a:pPr eaLnBrk="0" hangingPunct="0"/>
            <a:r>
              <a:rPr lang="zh-CN" altLang="en-US" sz="2400" b="1">
                <a:solidFill>
                  <a:schemeClr val="bg2"/>
                </a:solidFill>
              </a:rPr>
              <a:t>数据库模式求精</a:t>
            </a:r>
            <a:r>
              <a:rPr lang="zh-CN" altLang="en-US"/>
              <a:t>  </a:t>
            </a:r>
          </a:p>
        </p:txBody>
      </p:sp>
      <p:sp>
        <p:nvSpPr>
          <p:cNvPr id="263193" name="Line 244"/>
          <p:cNvSpPr>
            <a:spLocks noChangeShapeType="1"/>
          </p:cNvSpPr>
          <p:nvPr/>
        </p:nvSpPr>
        <p:spPr bwMode="gray">
          <a:xfrm>
            <a:off x="2184400" y="5332413"/>
            <a:ext cx="4799013" cy="1587"/>
          </a:xfrm>
          <a:prstGeom prst="line">
            <a:avLst/>
          </a:prstGeom>
          <a:noFill/>
          <a:ln w="25400">
            <a:solidFill>
              <a:srgbClr val="969696"/>
            </a:solidFill>
            <a:prstDash val="sysDot"/>
            <a:round/>
            <a:headEnd/>
            <a:tailEnd type="oval" w="med" len="med"/>
          </a:ln>
        </p:spPr>
        <p:txBody>
          <a:bodyPr wrap="none" anchor="ctr"/>
          <a:lstStyle/>
          <a:p>
            <a:endParaRPr lang="zh-CN" altLang="en-US"/>
          </a:p>
        </p:txBody>
      </p:sp>
      <p:sp>
        <p:nvSpPr>
          <p:cNvPr id="263194" name="Text Box 246"/>
          <p:cNvSpPr txBox="1">
            <a:spLocks noChangeArrowheads="1"/>
          </p:cNvSpPr>
          <p:nvPr/>
        </p:nvSpPr>
        <p:spPr bwMode="gray">
          <a:xfrm>
            <a:off x="2944813" y="4845050"/>
            <a:ext cx="4191000" cy="457200"/>
          </a:xfrm>
          <a:prstGeom prst="rect">
            <a:avLst/>
          </a:prstGeom>
          <a:noFill/>
          <a:ln w="9525" algn="ctr">
            <a:noFill/>
            <a:miter lim="800000"/>
            <a:headEnd/>
            <a:tailEnd/>
          </a:ln>
        </p:spPr>
        <p:txBody>
          <a:bodyPr>
            <a:spAutoFit/>
          </a:bodyPr>
          <a:lstStyle/>
          <a:p>
            <a:pPr eaLnBrk="0" hangingPunct="0"/>
            <a:r>
              <a:rPr lang="zh-CN" altLang="en-US" sz="2400" b="1">
                <a:solidFill>
                  <a:schemeClr val="bg2"/>
                </a:solidFill>
              </a:rPr>
              <a:t>模式分解算法 </a:t>
            </a:r>
          </a:p>
        </p:txBody>
      </p:sp>
      <p:sp>
        <p:nvSpPr>
          <p:cNvPr id="263195" name="Rectangle 245"/>
          <p:cNvSpPr>
            <a:spLocks noChangeArrowheads="1"/>
          </p:cNvSpPr>
          <p:nvPr/>
        </p:nvSpPr>
        <p:spPr bwMode="gray">
          <a:xfrm rot="3419336">
            <a:off x="1925637" y="5618163"/>
            <a:ext cx="479425" cy="520700"/>
          </a:xfrm>
          <a:prstGeom prst="rect">
            <a:avLst/>
          </a:prstGeom>
          <a:gradFill rotWithShape="1">
            <a:gsLst>
              <a:gs pos="0">
                <a:srgbClr val="CCFFFF"/>
              </a:gs>
              <a:gs pos="100000">
                <a:srgbClr val="CCFFFF">
                  <a:gamma/>
                  <a:shade val="46275"/>
                  <a:invGamma/>
                </a:srgbClr>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FF9933"/>
            </a:extrusionClr>
          </a:sp3d>
        </p:spPr>
        <p:txBody>
          <a:bodyPr wrap="none" anchor="ctr">
            <a:flatTx/>
          </a:bodyPr>
          <a:lstStyle/>
          <a:p>
            <a:endParaRPr lang="zh-CN" altLang="en-US"/>
          </a:p>
        </p:txBody>
      </p:sp>
      <p:sp>
        <p:nvSpPr>
          <p:cNvPr id="263196" name="Text Box 247"/>
          <p:cNvSpPr txBox="1">
            <a:spLocks noChangeArrowheads="1"/>
          </p:cNvSpPr>
          <p:nvPr/>
        </p:nvSpPr>
        <p:spPr bwMode="gray">
          <a:xfrm>
            <a:off x="1830388" y="5715000"/>
            <a:ext cx="608012" cy="457200"/>
          </a:xfrm>
          <a:prstGeom prst="rect">
            <a:avLst/>
          </a:prstGeom>
          <a:noFill/>
          <a:ln w="9525" algn="ctr">
            <a:noFill/>
            <a:miter lim="800000"/>
            <a:headEnd/>
            <a:tailEnd/>
          </a:ln>
        </p:spPr>
        <p:txBody>
          <a:bodyPr wrap="none">
            <a:spAutoFit/>
          </a:bodyPr>
          <a:lstStyle/>
          <a:p>
            <a:pPr algn="ctr" eaLnBrk="0" hangingPunct="0"/>
            <a:r>
              <a:rPr lang="en-US" altLang="zh-CN" sz="2400" b="1">
                <a:solidFill>
                  <a:srgbClr val="FFFFFF"/>
                </a:solidFill>
              </a:rPr>
              <a:t>5.6</a:t>
            </a:r>
          </a:p>
        </p:txBody>
      </p:sp>
      <p:sp>
        <p:nvSpPr>
          <p:cNvPr id="263197" name="Rectangle 240"/>
          <p:cNvSpPr>
            <a:spLocks noChangeArrowheads="1"/>
          </p:cNvSpPr>
          <p:nvPr/>
        </p:nvSpPr>
        <p:spPr bwMode="gray">
          <a:xfrm rot="3419336">
            <a:off x="1924050" y="4703763"/>
            <a:ext cx="479425" cy="520700"/>
          </a:xfrm>
          <a:prstGeom prst="rect">
            <a:avLst/>
          </a:prstGeom>
          <a:gradFill rotWithShape="1">
            <a:gsLst>
              <a:gs pos="0">
                <a:srgbClr val="00CCFF"/>
              </a:gs>
              <a:gs pos="100000">
                <a:srgbClr val="00CCFF">
                  <a:gamma/>
                  <a:shade val="46275"/>
                  <a:invGamma/>
                </a:srgbClr>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006699"/>
            </a:extrusionClr>
          </a:sp3d>
        </p:spPr>
        <p:txBody>
          <a:bodyPr wrap="none" anchor="ctr">
            <a:flatTx/>
          </a:bodyPr>
          <a:lstStyle/>
          <a:p>
            <a:endParaRPr lang="zh-CN" altLang="en-US"/>
          </a:p>
        </p:txBody>
      </p:sp>
      <p:sp>
        <p:nvSpPr>
          <p:cNvPr id="263198" name="Text Box 242"/>
          <p:cNvSpPr txBox="1">
            <a:spLocks noChangeArrowheads="1"/>
          </p:cNvSpPr>
          <p:nvPr/>
        </p:nvSpPr>
        <p:spPr bwMode="gray">
          <a:xfrm>
            <a:off x="1828800" y="4724400"/>
            <a:ext cx="608013" cy="457200"/>
          </a:xfrm>
          <a:prstGeom prst="rect">
            <a:avLst/>
          </a:prstGeom>
          <a:noFill/>
          <a:ln w="9525" algn="ctr">
            <a:noFill/>
            <a:miter lim="800000"/>
            <a:headEnd/>
            <a:tailEnd/>
          </a:ln>
        </p:spPr>
        <p:txBody>
          <a:bodyPr wrap="none">
            <a:spAutoFit/>
          </a:bodyPr>
          <a:lstStyle/>
          <a:p>
            <a:pPr algn="ctr" eaLnBrk="0" hangingPunct="0"/>
            <a:r>
              <a:rPr lang="en-US" altLang="zh-CN" sz="2400" b="1">
                <a:solidFill>
                  <a:srgbClr val="FFFFFF"/>
                </a:solidFill>
              </a:rPr>
              <a:t>5.5</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a:xfrm>
            <a:off x="685800" y="609600"/>
            <a:ext cx="7772400" cy="609600"/>
          </a:xfrm>
        </p:spPr>
        <p:txBody>
          <a:bodyPr/>
          <a:lstStyle/>
          <a:p>
            <a:r>
              <a:rPr lang="zh-CN" altLang="en-US">
                <a:ea typeface="华文隶书" pitchFamily="2" charset="-122"/>
              </a:rPr>
              <a:t>函数依赖定义</a:t>
            </a:r>
            <a:r>
              <a:rPr lang="zh-CN" altLang="en-US"/>
              <a:t> </a:t>
            </a:r>
          </a:p>
        </p:txBody>
      </p:sp>
      <p:sp>
        <p:nvSpPr>
          <p:cNvPr id="191491" name="Rectangle 3"/>
          <p:cNvSpPr>
            <a:spLocks noGrp="1" noChangeArrowheads="1"/>
          </p:cNvSpPr>
          <p:nvPr>
            <p:ph type="body" idx="1"/>
          </p:nvPr>
        </p:nvSpPr>
        <p:spPr>
          <a:xfrm>
            <a:off x="228600" y="1219200"/>
            <a:ext cx="8686800" cy="5283200"/>
          </a:xfrm>
        </p:spPr>
        <p:txBody>
          <a:bodyPr/>
          <a:lstStyle/>
          <a:p>
            <a:pPr>
              <a:lnSpc>
                <a:spcPct val="135000"/>
              </a:lnSpc>
            </a:pPr>
            <a:r>
              <a:rPr lang="zh-CN" altLang="en-US" sz="2600">
                <a:solidFill>
                  <a:srgbClr val="FF3300"/>
                </a:solidFill>
                <a:ea typeface="黑体" pitchFamily="49" charset="-122"/>
              </a:rPr>
              <a:t>函数依赖</a:t>
            </a:r>
            <a:r>
              <a:rPr lang="en-US" altLang="zh-CN" sz="2600"/>
              <a:t>(functional dependency, </a:t>
            </a:r>
            <a:r>
              <a:rPr lang="zh-CN" altLang="en-US" sz="2600"/>
              <a:t>简称</a:t>
            </a:r>
            <a:r>
              <a:rPr lang="en-US" altLang="zh-CN" sz="2600"/>
              <a:t>FD)</a:t>
            </a:r>
            <a:r>
              <a:rPr lang="zh-CN" altLang="en-US" sz="2600"/>
              <a:t>是</a:t>
            </a:r>
            <a:r>
              <a:rPr lang="zh-CN" altLang="en-US" sz="2600">
                <a:solidFill>
                  <a:schemeClr val="accent2"/>
                </a:solidFill>
              </a:rPr>
              <a:t>一种</a:t>
            </a:r>
            <a:r>
              <a:rPr lang="zh-CN" altLang="en-US" sz="2600">
                <a:solidFill>
                  <a:schemeClr val="accent2"/>
                </a:solidFill>
                <a:ea typeface="黑体" pitchFamily="49" charset="-122"/>
              </a:rPr>
              <a:t>完整性约束</a:t>
            </a:r>
            <a:r>
              <a:rPr lang="en-US" altLang="zh-CN" sz="2600">
                <a:solidFill>
                  <a:schemeClr val="accent2"/>
                </a:solidFill>
              </a:rPr>
              <a:t>,  </a:t>
            </a:r>
            <a:r>
              <a:rPr lang="zh-CN" altLang="en-US" sz="2600">
                <a:solidFill>
                  <a:schemeClr val="accent2"/>
                </a:solidFill>
              </a:rPr>
              <a:t>是现实世界事物</a:t>
            </a:r>
            <a:r>
              <a:rPr lang="zh-CN" altLang="en-US" sz="2600">
                <a:solidFill>
                  <a:srgbClr val="FF33CC"/>
                </a:solidFill>
              </a:rPr>
              <a:t>属性之间</a:t>
            </a:r>
            <a:r>
              <a:rPr lang="zh-CN" altLang="en-US" sz="2600">
                <a:solidFill>
                  <a:schemeClr val="accent2"/>
                </a:solidFill>
              </a:rPr>
              <a:t>的一种制约关系</a:t>
            </a:r>
            <a:r>
              <a:rPr lang="zh-CN" altLang="en-US" sz="2600"/>
              <a:t>，它广泛地存在于现实世界之中。</a:t>
            </a:r>
          </a:p>
          <a:p>
            <a:pPr>
              <a:lnSpc>
                <a:spcPct val="135000"/>
              </a:lnSpc>
            </a:pPr>
            <a:r>
              <a:rPr lang="zh-CN" altLang="en-US" sz="2500">
                <a:solidFill>
                  <a:schemeClr val="accent2"/>
                </a:solidFill>
              </a:rPr>
              <a:t>定义</a:t>
            </a:r>
            <a:r>
              <a:rPr lang="en-US" altLang="zh-CN" sz="2500">
                <a:solidFill>
                  <a:schemeClr val="accent2"/>
                </a:solidFill>
              </a:rPr>
              <a:t>5.1</a:t>
            </a:r>
            <a:r>
              <a:rPr lang="en-US" altLang="zh-CN" sz="2500"/>
              <a:t>  </a:t>
            </a:r>
            <a:r>
              <a:rPr lang="zh-CN" altLang="en-US" sz="2500"/>
              <a:t>设</a:t>
            </a:r>
            <a:r>
              <a:rPr lang="en-US" altLang="zh-CN" sz="2500" i="1"/>
              <a:t>r</a:t>
            </a:r>
            <a:r>
              <a:rPr lang="en-US" altLang="zh-CN" sz="2500"/>
              <a:t>(</a:t>
            </a:r>
            <a:r>
              <a:rPr lang="en-US" altLang="zh-CN" sz="2500" i="1"/>
              <a:t>R</a:t>
            </a:r>
            <a:r>
              <a:rPr lang="en-US" altLang="zh-CN" sz="2500"/>
              <a:t>)</a:t>
            </a:r>
            <a:r>
              <a:rPr lang="zh-CN" altLang="en-US" sz="2500"/>
              <a:t>为关系模式，</a:t>
            </a:r>
            <a:r>
              <a:rPr lang="zh-CN" altLang="en-US" sz="2500" i="1">
                <a:sym typeface="Symbol" pitchFamily="18" charset="2"/>
              </a:rPr>
              <a:t></a:t>
            </a:r>
            <a:r>
              <a:rPr lang="zh-CN" altLang="en-US" sz="2500">
                <a:sym typeface="Symbol" pitchFamily="18" charset="2"/>
              </a:rPr>
              <a:t></a:t>
            </a:r>
            <a:r>
              <a:rPr lang="en-US" altLang="zh-CN" sz="2500" i="1"/>
              <a:t>R</a:t>
            </a:r>
            <a:r>
              <a:rPr lang="zh-CN" altLang="en-US" sz="2500" i="1"/>
              <a:t>，</a:t>
            </a:r>
            <a:r>
              <a:rPr lang="zh-CN" altLang="en-US" sz="2500" i="1">
                <a:sym typeface="Symbol" pitchFamily="18" charset="2"/>
              </a:rPr>
              <a:t></a:t>
            </a:r>
            <a:r>
              <a:rPr lang="zh-CN" altLang="en-US" sz="2500">
                <a:sym typeface="Symbol" pitchFamily="18" charset="2"/>
              </a:rPr>
              <a:t></a:t>
            </a:r>
            <a:r>
              <a:rPr lang="en-US" altLang="zh-CN" sz="2500" i="1"/>
              <a:t>R</a:t>
            </a:r>
            <a:r>
              <a:rPr lang="zh-CN" altLang="en-US" sz="2500"/>
              <a:t>。对任意合法关系</a:t>
            </a:r>
            <a:r>
              <a:rPr lang="en-US" altLang="zh-CN" sz="2500" i="1"/>
              <a:t>r</a:t>
            </a:r>
            <a:r>
              <a:rPr lang="zh-CN" altLang="en-US" sz="2500"/>
              <a:t>及其中任两个元组</a:t>
            </a:r>
            <a:r>
              <a:rPr lang="en-US" altLang="zh-CN" sz="2500" i="1"/>
              <a:t>t</a:t>
            </a:r>
            <a:r>
              <a:rPr lang="en-US" altLang="zh-CN" sz="2500" i="1" baseline="-25000"/>
              <a:t>i</a:t>
            </a:r>
            <a:r>
              <a:rPr lang="zh-CN" altLang="en-US" sz="2500"/>
              <a:t>和</a:t>
            </a:r>
            <a:r>
              <a:rPr lang="en-US" altLang="zh-CN" sz="2500" i="1"/>
              <a:t>t</a:t>
            </a:r>
            <a:r>
              <a:rPr lang="en-US" altLang="zh-CN" sz="2500" i="1" baseline="-25000"/>
              <a:t>j</a:t>
            </a:r>
            <a:r>
              <a:rPr lang="zh-CN" altLang="en-US" sz="2500"/>
              <a:t>，</a:t>
            </a:r>
            <a:r>
              <a:rPr lang="en-US" altLang="zh-CN" sz="2500" i="1"/>
              <a:t>i</a:t>
            </a:r>
            <a:r>
              <a:rPr lang="en-US" altLang="zh-CN" sz="2500">
                <a:sym typeface="Symbol" pitchFamily="18" charset="2"/>
              </a:rPr>
              <a:t></a:t>
            </a:r>
            <a:r>
              <a:rPr lang="en-US" altLang="zh-CN" sz="2500" i="1"/>
              <a:t>j</a:t>
            </a:r>
            <a:r>
              <a:rPr lang="zh-CN" altLang="en-US" sz="2500"/>
              <a:t>，若</a:t>
            </a:r>
            <a:r>
              <a:rPr lang="en-US" altLang="zh-CN" sz="2500" i="1"/>
              <a:t>t</a:t>
            </a:r>
            <a:r>
              <a:rPr lang="en-US" altLang="zh-CN" sz="2500" i="1" baseline="-25000"/>
              <a:t>i</a:t>
            </a:r>
            <a:r>
              <a:rPr lang="en-US" altLang="zh-CN" sz="2500"/>
              <a:t>[</a:t>
            </a:r>
            <a:r>
              <a:rPr lang="en-US" altLang="zh-CN" sz="2500" i="1">
                <a:sym typeface="Symbol" pitchFamily="18" charset="2"/>
              </a:rPr>
              <a:t></a:t>
            </a:r>
            <a:r>
              <a:rPr lang="en-US" altLang="zh-CN" sz="2500"/>
              <a:t>]=</a:t>
            </a:r>
            <a:r>
              <a:rPr lang="en-US" altLang="zh-CN" sz="2500" i="1"/>
              <a:t>t</a:t>
            </a:r>
            <a:r>
              <a:rPr lang="en-US" altLang="zh-CN" sz="2500" i="1" baseline="-25000"/>
              <a:t>j</a:t>
            </a:r>
            <a:r>
              <a:rPr lang="en-US" altLang="zh-CN" sz="2500"/>
              <a:t>[</a:t>
            </a:r>
            <a:r>
              <a:rPr lang="en-US" altLang="zh-CN" sz="2500" i="1">
                <a:sym typeface="Symbol" pitchFamily="18" charset="2"/>
              </a:rPr>
              <a:t></a:t>
            </a:r>
            <a:r>
              <a:rPr lang="en-US" altLang="zh-CN" sz="2500"/>
              <a:t>]</a:t>
            </a:r>
            <a:r>
              <a:rPr lang="zh-CN" altLang="en-US" sz="2500"/>
              <a:t>，则</a:t>
            </a:r>
            <a:r>
              <a:rPr lang="en-US" altLang="zh-CN" sz="2500" i="1"/>
              <a:t>t</a:t>
            </a:r>
            <a:r>
              <a:rPr lang="en-US" altLang="zh-CN" sz="2500" i="1" baseline="-25000"/>
              <a:t>i</a:t>
            </a:r>
            <a:r>
              <a:rPr lang="en-US" altLang="zh-CN" sz="2500"/>
              <a:t>[</a:t>
            </a:r>
            <a:r>
              <a:rPr lang="en-US" altLang="zh-CN" sz="2500" i="1">
                <a:sym typeface="Symbol" pitchFamily="18" charset="2"/>
              </a:rPr>
              <a:t></a:t>
            </a:r>
            <a:r>
              <a:rPr lang="en-US" altLang="zh-CN" sz="2500"/>
              <a:t>]=</a:t>
            </a:r>
            <a:r>
              <a:rPr lang="en-US" altLang="zh-CN" sz="2500" i="1"/>
              <a:t>t</a:t>
            </a:r>
            <a:r>
              <a:rPr lang="en-US" altLang="zh-CN" sz="2500" i="1" baseline="-25000"/>
              <a:t>j</a:t>
            </a:r>
            <a:r>
              <a:rPr lang="en-US" altLang="zh-CN" sz="2500"/>
              <a:t>[</a:t>
            </a:r>
            <a:r>
              <a:rPr lang="en-US" altLang="zh-CN" sz="2500" i="1">
                <a:sym typeface="Symbol" pitchFamily="18" charset="2"/>
              </a:rPr>
              <a:t></a:t>
            </a:r>
            <a:r>
              <a:rPr lang="en-US" altLang="zh-CN" sz="2500"/>
              <a:t>]</a:t>
            </a:r>
            <a:r>
              <a:rPr lang="zh-CN" altLang="en-US" sz="2500"/>
              <a:t>，则称</a:t>
            </a:r>
            <a:r>
              <a:rPr lang="zh-CN" altLang="en-US" sz="2500" i="1">
                <a:sym typeface="Symbol" pitchFamily="18" charset="2"/>
              </a:rPr>
              <a:t></a:t>
            </a:r>
            <a:r>
              <a:rPr lang="zh-CN" altLang="en-US" sz="2500">
                <a:solidFill>
                  <a:srgbClr val="FF33CC"/>
                </a:solidFill>
                <a:ea typeface="黑体" pitchFamily="49" charset="-122"/>
              </a:rPr>
              <a:t>函数确定</a:t>
            </a:r>
            <a:r>
              <a:rPr lang="zh-CN" altLang="en-US" sz="2500" i="1">
                <a:sym typeface="Symbol" pitchFamily="18" charset="2"/>
              </a:rPr>
              <a:t>  </a:t>
            </a:r>
            <a:r>
              <a:rPr lang="zh-CN" altLang="en-US" sz="2500">
                <a:sym typeface="Symbol" pitchFamily="18" charset="2"/>
              </a:rPr>
              <a:t>，</a:t>
            </a:r>
            <a:r>
              <a:rPr lang="zh-CN" altLang="en-US" sz="2500" i="1">
                <a:sym typeface="Symbol" pitchFamily="18" charset="2"/>
              </a:rPr>
              <a:t> </a:t>
            </a:r>
            <a:r>
              <a:rPr lang="zh-CN" altLang="en-US" sz="2500"/>
              <a:t>或  </a:t>
            </a:r>
            <a:r>
              <a:rPr lang="zh-CN" altLang="en-US" sz="2500" i="1">
                <a:sym typeface="Symbol" pitchFamily="18" charset="2"/>
              </a:rPr>
              <a:t> </a:t>
            </a:r>
            <a:r>
              <a:rPr lang="zh-CN" altLang="en-US" sz="2500">
                <a:solidFill>
                  <a:srgbClr val="FF33CC"/>
                </a:solidFill>
                <a:ea typeface="黑体" pitchFamily="49" charset="-122"/>
              </a:rPr>
              <a:t>函数依赖于</a:t>
            </a:r>
            <a:r>
              <a:rPr lang="zh-CN" altLang="en-US" sz="2500" i="1">
                <a:sym typeface="Symbol" pitchFamily="18" charset="2"/>
              </a:rPr>
              <a:t></a:t>
            </a:r>
            <a:r>
              <a:rPr lang="zh-CN" altLang="en-US" sz="2500"/>
              <a:t>，记作</a:t>
            </a:r>
            <a:r>
              <a:rPr lang="zh-CN" altLang="en-US" sz="2500" i="1">
                <a:sym typeface="Symbol" pitchFamily="18" charset="2"/>
              </a:rPr>
              <a:t></a:t>
            </a:r>
            <a:r>
              <a:rPr lang="zh-CN" altLang="en-US" sz="2500">
                <a:sym typeface="Symbol" pitchFamily="18" charset="2"/>
              </a:rPr>
              <a:t></a:t>
            </a:r>
            <a:r>
              <a:rPr lang="zh-CN" altLang="en-US" sz="2500" i="1">
                <a:sym typeface="Symbol" pitchFamily="18" charset="2"/>
              </a:rPr>
              <a:t></a:t>
            </a:r>
            <a:r>
              <a:rPr lang="zh-CN" altLang="en-US" sz="2500"/>
              <a:t>。</a:t>
            </a:r>
          </a:p>
        </p:txBody>
      </p:sp>
      <p:grpSp>
        <p:nvGrpSpPr>
          <p:cNvPr id="2" name="Group 10"/>
          <p:cNvGrpSpPr>
            <a:grpSpLocks/>
          </p:cNvGrpSpPr>
          <p:nvPr/>
        </p:nvGrpSpPr>
        <p:grpSpPr bwMode="auto">
          <a:xfrm>
            <a:off x="2409825" y="4738688"/>
            <a:ext cx="4371975" cy="1539875"/>
            <a:chOff x="1776" y="3024"/>
            <a:chExt cx="2322" cy="970"/>
          </a:xfrm>
        </p:grpSpPr>
        <p:sp>
          <p:nvSpPr>
            <p:cNvPr id="191494" name="Oval 6"/>
            <p:cNvSpPr>
              <a:spLocks noChangeArrowheads="1"/>
            </p:cNvSpPr>
            <p:nvPr/>
          </p:nvSpPr>
          <p:spPr bwMode="auto">
            <a:xfrm>
              <a:off x="1776" y="3261"/>
              <a:ext cx="820" cy="357"/>
            </a:xfrm>
            <a:prstGeom prst="ellipse">
              <a:avLst/>
            </a:prstGeom>
            <a:solidFill>
              <a:srgbClr val="FFFFFF"/>
            </a:solidFill>
            <a:ln w="9525">
              <a:solidFill>
                <a:srgbClr val="000000"/>
              </a:solidFill>
              <a:round/>
              <a:headEnd/>
              <a:tailEnd/>
            </a:ln>
          </p:spPr>
          <p:txBody>
            <a:bodyPr tIns="0"/>
            <a:lstStyle/>
            <a:p>
              <a:pPr algn="ctr"/>
              <a:r>
                <a:rPr lang="zh-CN" altLang="en-US" sz="2000" b="1" i="1">
                  <a:latin typeface="Times New Roman" pitchFamily="18" charset="0"/>
                  <a:sym typeface="Symbol" pitchFamily="18" charset="2"/>
                </a:rPr>
                <a:t></a:t>
              </a:r>
              <a:endParaRPr lang="zh-CN" altLang="en-US" sz="2000" b="1" i="1"/>
            </a:p>
          </p:txBody>
        </p:sp>
        <p:sp>
          <p:nvSpPr>
            <p:cNvPr id="191495" name="Oval 7"/>
            <p:cNvSpPr>
              <a:spLocks noChangeArrowheads="1"/>
            </p:cNvSpPr>
            <p:nvPr/>
          </p:nvSpPr>
          <p:spPr bwMode="auto">
            <a:xfrm>
              <a:off x="3279" y="3261"/>
              <a:ext cx="819" cy="355"/>
            </a:xfrm>
            <a:prstGeom prst="ellipse">
              <a:avLst/>
            </a:prstGeom>
            <a:solidFill>
              <a:srgbClr val="FFFFFF"/>
            </a:solidFill>
            <a:ln w="9525" algn="ctr">
              <a:solidFill>
                <a:srgbClr val="000000"/>
              </a:solidFill>
              <a:round/>
              <a:headEnd/>
              <a:tailEnd/>
            </a:ln>
            <a:effectLst/>
          </p:spPr>
          <p:txBody>
            <a:bodyPr tIns="0"/>
            <a:lstStyle/>
            <a:p>
              <a:pPr algn="ctr"/>
              <a:r>
                <a:rPr lang="zh-CN" altLang="en-US" sz="2000" b="1" i="1">
                  <a:latin typeface="Times New Roman" pitchFamily="18" charset="0"/>
                  <a:sym typeface="Symbol" pitchFamily="18" charset="2"/>
                </a:rPr>
                <a:t></a:t>
              </a:r>
              <a:endParaRPr lang="zh-CN" altLang="en-US" sz="2000" b="1" i="1">
                <a:latin typeface="Times New Roman" pitchFamily="18" charset="0"/>
              </a:endParaRPr>
            </a:p>
          </p:txBody>
        </p:sp>
        <p:sp>
          <p:nvSpPr>
            <p:cNvPr id="191496" name="Freeform 8"/>
            <p:cNvSpPr>
              <a:spLocks/>
            </p:cNvSpPr>
            <p:nvPr/>
          </p:nvSpPr>
          <p:spPr bwMode="auto">
            <a:xfrm>
              <a:off x="2186" y="3024"/>
              <a:ext cx="1366" cy="237"/>
            </a:xfrm>
            <a:custGeom>
              <a:avLst/>
              <a:gdLst/>
              <a:ahLst/>
              <a:cxnLst>
                <a:cxn ang="0">
                  <a:pos x="0" y="312"/>
                </a:cxn>
                <a:cxn ang="0">
                  <a:pos x="900" y="0"/>
                </a:cxn>
                <a:cxn ang="0">
                  <a:pos x="1800" y="312"/>
                </a:cxn>
              </a:cxnLst>
              <a:rect l="0" t="0" r="r" b="b"/>
              <a:pathLst>
                <a:path w="1800" h="312">
                  <a:moveTo>
                    <a:pt x="0" y="312"/>
                  </a:moveTo>
                  <a:cubicBezTo>
                    <a:pt x="300" y="156"/>
                    <a:pt x="600" y="0"/>
                    <a:pt x="900" y="0"/>
                  </a:cubicBezTo>
                  <a:cubicBezTo>
                    <a:pt x="1200" y="0"/>
                    <a:pt x="1500" y="156"/>
                    <a:pt x="1800" y="312"/>
                  </a:cubicBezTo>
                </a:path>
              </a:pathLst>
            </a:custGeom>
            <a:noFill/>
            <a:ln w="9525">
              <a:solidFill>
                <a:srgbClr val="000000"/>
              </a:solidFill>
              <a:round/>
              <a:headEnd type="none" w="med" len="med"/>
              <a:tailEnd type="stealth" w="lg" len="lg"/>
            </a:ln>
          </p:spPr>
          <p:txBody>
            <a:bodyPr/>
            <a:lstStyle/>
            <a:p>
              <a:endParaRPr lang="zh-CN" altLang="en-US"/>
            </a:p>
          </p:txBody>
        </p:sp>
        <p:sp>
          <p:nvSpPr>
            <p:cNvPr id="191497" name="Text Box 9"/>
            <p:cNvSpPr txBox="1">
              <a:spLocks noChangeArrowheads="1"/>
            </p:cNvSpPr>
            <p:nvPr/>
          </p:nvSpPr>
          <p:spPr bwMode="auto">
            <a:xfrm>
              <a:off x="2112" y="3744"/>
              <a:ext cx="1824" cy="250"/>
            </a:xfrm>
            <a:prstGeom prst="rect">
              <a:avLst/>
            </a:prstGeom>
            <a:noFill/>
            <a:ln w="9525">
              <a:noFill/>
              <a:miter lim="800000"/>
              <a:headEnd/>
              <a:tailEnd/>
            </a:ln>
            <a:effectLst/>
          </p:spPr>
          <p:txBody>
            <a:bodyPr>
              <a:spAutoFit/>
            </a:bodyPr>
            <a:lstStyle/>
            <a:p>
              <a:pPr>
                <a:spcBef>
                  <a:spcPct val="50000"/>
                </a:spcBef>
              </a:pPr>
              <a:r>
                <a:rPr lang="zh-CN" altLang="en-US" sz="2000" b="1"/>
                <a:t>图</a:t>
              </a:r>
              <a:r>
                <a:rPr lang="en-US" altLang="zh-CN" sz="2000" b="1"/>
                <a:t>5-3   </a:t>
              </a:r>
              <a:r>
                <a:rPr lang="en-US" altLang="zh-CN" sz="2000" b="1" i="1">
                  <a:sym typeface="Symbol" pitchFamily="18" charset="2"/>
                </a:rPr>
                <a:t> </a:t>
              </a:r>
              <a:r>
                <a:rPr lang="zh-CN" altLang="en-US" sz="2000" b="1"/>
                <a:t>函数依赖图</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91491">
                                            <p:txEl>
                                              <p:pRg st="1" end="1"/>
                                            </p:txEl>
                                          </p:spTgt>
                                        </p:tgtEl>
                                        <p:attrNameLst>
                                          <p:attrName>style.visibility</p:attrName>
                                        </p:attrNameLst>
                                      </p:cBhvr>
                                      <p:to>
                                        <p:strVal val="visible"/>
                                      </p:to>
                                    </p:set>
                                    <p:animEffect transition="in" filter="wipe(left)">
                                      <p:cBhvr>
                                        <p:cTn id="7" dur="500"/>
                                        <p:tgtEl>
                                          <p:spTgt spid="191491">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a:xfrm>
            <a:off x="609600" y="533400"/>
            <a:ext cx="7772400" cy="609600"/>
          </a:xfrm>
        </p:spPr>
        <p:txBody>
          <a:bodyPr/>
          <a:lstStyle/>
          <a:p>
            <a:r>
              <a:rPr lang="zh-CN" altLang="en-US">
                <a:ea typeface="华文隶书" pitchFamily="2" charset="-122"/>
              </a:rPr>
              <a:t>函数依赖举例</a:t>
            </a:r>
          </a:p>
        </p:txBody>
      </p:sp>
      <p:sp>
        <p:nvSpPr>
          <p:cNvPr id="249859" name="Rectangle 3"/>
          <p:cNvSpPr>
            <a:spLocks noGrp="1" noChangeArrowheads="1"/>
          </p:cNvSpPr>
          <p:nvPr>
            <p:ph type="body" sz="half" idx="1"/>
          </p:nvPr>
        </p:nvSpPr>
        <p:spPr>
          <a:xfrm>
            <a:off x="228600" y="1219200"/>
            <a:ext cx="8610600" cy="5257800"/>
          </a:xfrm>
        </p:spPr>
        <p:txBody>
          <a:bodyPr/>
          <a:lstStyle/>
          <a:p>
            <a:pPr>
              <a:lnSpc>
                <a:spcPct val="135000"/>
              </a:lnSpc>
            </a:pPr>
            <a:r>
              <a:rPr lang="en-US" altLang="zh-CN" sz="2600">
                <a:solidFill>
                  <a:schemeClr val="accent2"/>
                </a:solidFill>
              </a:rPr>
              <a:t>[</a:t>
            </a:r>
            <a:r>
              <a:rPr lang="zh-CN" altLang="en-US" sz="2600">
                <a:solidFill>
                  <a:schemeClr val="accent2"/>
                </a:solidFill>
              </a:rPr>
              <a:t>例</a:t>
            </a:r>
            <a:r>
              <a:rPr lang="en-US" altLang="zh-CN" sz="2600">
                <a:solidFill>
                  <a:schemeClr val="accent2"/>
                </a:solidFill>
              </a:rPr>
              <a:t>5.3]</a:t>
            </a:r>
            <a:r>
              <a:rPr lang="en-US" altLang="zh-CN" sz="2600"/>
              <a:t> </a:t>
            </a:r>
            <a:r>
              <a:rPr lang="zh-CN" altLang="en-US" sz="2600"/>
              <a:t>图</a:t>
            </a:r>
            <a:r>
              <a:rPr lang="en-US" altLang="zh-CN" sz="2600"/>
              <a:t>5-4</a:t>
            </a:r>
            <a:r>
              <a:rPr lang="zh-CN" altLang="en-US" sz="2600"/>
              <a:t>所示的是满足函数依赖</a:t>
            </a:r>
            <a:r>
              <a:rPr lang="en-US" altLang="zh-CN" sz="2600" i="1">
                <a:solidFill>
                  <a:srgbClr val="FF3300"/>
                </a:solidFill>
              </a:rPr>
              <a:t>AB</a:t>
            </a:r>
            <a:r>
              <a:rPr lang="en-US" altLang="zh-CN" sz="2600">
                <a:solidFill>
                  <a:srgbClr val="FF3300"/>
                </a:solidFill>
                <a:sym typeface="Symbol" pitchFamily="18" charset="2"/>
              </a:rPr>
              <a:t></a:t>
            </a:r>
            <a:r>
              <a:rPr lang="en-US" altLang="zh-CN" sz="2600" i="1">
                <a:solidFill>
                  <a:srgbClr val="FF3300"/>
                </a:solidFill>
              </a:rPr>
              <a:t>C</a:t>
            </a:r>
            <a:r>
              <a:rPr lang="zh-CN" altLang="en-US" sz="2600"/>
              <a:t>的关系模式</a:t>
            </a:r>
            <a:r>
              <a:rPr lang="en-US" altLang="zh-CN" sz="2600" i="1"/>
              <a:t>r</a:t>
            </a:r>
            <a:r>
              <a:rPr lang="en-US" altLang="zh-CN" sz="2600"/>
              <a:t>(</a:t>
            </a:r>
            <a:r>
              <a:rPr lang="en-US" altLang="zh-CN" sz="2600" i="1"/>
              <a:t>A</a:t>
            </a:r>
            <a:r>
              <a:rPr lang="en-US" altLang="zh-CN" sz="2600"/>
              <a:t>,</a:t>
            </a:r>
            <a:r>
              <a:rPr lang="en-US" altLang="zh-CN" sz="2600" i="1"/>
              <a:t> B</a:t>
            </a:r>
            <a:r>
              <a:rPr lang="en-US" altLang="zh-CN" sz="2600"/>
              <a:t>,</a:t>
            </a:r>
            <a:r>
              <a:rPr lang="en-US" altLang="zh-CN" sz="2600" i="1"/>
              <a:t> C</a:t>
            </a:r>
            <a:r>
              <a:rPr lang="en-US" altLang="zh-CN" sz="2600"/>
              <a:t>,</a:t>
            </a:r>
            <a:r>
              <a:rPr lang="en-US" altLang="zh-CN" sz="2600" i="1"/>
              <a:t> D</a:t>
            </a:r>
            <a:r>
              <a:rPr lang="en-US" altLang="zh-CN" sz="2600"/>
              <a:t>)</a:t>
            </a:r>
            <a:r>
              <a:rPr lang="zh-CN" altLang="en-US" sz="2600"/>
              <a:t>的一个关系实例。</a:t>
            </a:r>
          </a:p>
          <a:p>
            <a:pPr lvl="1">
              <a:lnSpc>
                <a:spcPct val="135000"/>
              </a:lnSpc>
            </a:pPr>
            <a:r>
              <a:rPr lang="zh-CN" altLang="en-US"/>
              <a:t>对于任意两个在属性集</a:t>
            </a:r>
            <a:r>
              <a:rPr lang="en-US" altLang="zh-CN"/>
              <a:t>{</a:t>
            </a:r>
            <a:r>
              <a:rPr lang="en-US" altLang="zh-CN" i="1"/>
              <a:t>A</a:t>
            </a:r>
            <a:r>
              <a:rPr lang="en-US" altLang="zh-CN"/>
              <a:t>, </a:t>
            </a:r>
            <a:r>
              <a:rPr lang="en-US" altLang="zh-CN" i="1"/>
              <a:t>B</a:t>
            </a:r>
            <a:r>
              <a:rPr lang="en-US" altLang="zh-CN"/>
              <a:t>}</a:t>
            </a:r>
            <a:r>
              <a:rPr lang="zh-CN" altLang="en-US"/>
              <a:t>上取值相同的元组，它们在属性</a:t>
            </a:r>
            <a:r>
              <a:rPr lang="en-US" altLang="zh-CN" i="1"/>
              <a:t>C</a:t>
            </a:r>
            <a:r>
              <a:rPr lang="zh-CN" altLang="en-US"/>
              <a:t>上的取值也相同。</a:t>
            </a:r>
          </a:p>
        </p:txBody>
      </p:sp>
      <p:graphicFrame>
        <p:nvGraphicFramePr>
          <p:cNvPr id="249895" name="Group 39"/>
          <p:cNvGraphicFramePr>
            <a:graphicFrameLocks noGrp="1"/>
          </p:cNvGraphicFramePr>
          <p:nvPr>
            <p:ph sz="half" idx="2"/>
          </p:nvPr>
        </p:nvGraphicFramePr>
        <p:xfrm>
          <a:off x="4648200" y="3124200"/>
          <a:ext cx="3810000" cy="2819400"/>
        </p:xfrm>
        <a:graphic>
          <a:graphicData uri="http://schemas.openxmlformats.org/drawingml/2006/table">
            <a:tbl>
              <a:tblPr/>
              <a:tblGrid>
                <a:gridCol w="838200"/>
                <a:gridCol w="1011238"/>
                <a:gridCol w="1012825"/>
                <a:gridCol w="947737"/>
              </a:tblGrid>
              <a:tr h="563563">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400" b="1" i="1" u="none" strike="noStrike" cap="none" normalizeH="0" baseline="0" smtClean="0">
                          <a:ln>
                            <a:noFill/>
                          </a:ln>
                          <a:solidFill>
                            <a:schemeClr val="accent2"/>
                          </a:solidFill>
                          <a:effectLst/>
                          <a:latin typeface="Times New Roman" pitchFamily="18" charset="0"/>
                          <a:ea typeface="宋体" pitchFamily="2" charset="-122"/>
                          <a:cs typeface="Times New Roman" pitchFamily="18" charset="0"/>
                        </a:rPr>
                        <a:t>A</a:t>
                      </a:r>
                      <a:endParaRPr kumimoji="0" lang="en-US" altLang="zh-CN" sz="2400" b="1" i="0" u="none" strike="noStrike" cap="none" normalizeH="0" baseline="0" smtClean="0">
                        <a:ln>
                          <a:noFill/>
                        </a:ln>
                        <a:solidFill>
                          <a:schemeClr val="accent2"/>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400" b="1" i="1" u="none" strike="noStrike" cap="none" normalizeH="0" baseline="0" smtClean="0">
                          <a:ln>
                            <a:noFill/>
                          </a:ln>
                          <a:solidFill>
                            <a:schemeClr val="accent2"/>
                          </a:solidFill>
                          <a:effectLst/>
                          <a:latin typeface="Times New Roman" pitchFamily="18" charset="0"/>
                          <a:ea typeface="宋体" pitchFamily="2" charset="-122"/>
                          <a:cs typeface="Times New Roman" pitchFamily="18" charset="0"/>
                        </a:rPr>
                        <a:t>B</a:t>
                      </a:r>
                      <a:endParaRPr kumimoji="0" lang="en-US" altLang="zh-CN" sz="2400" b="1" i="0" u="none" strike="noStrike" cap="none" normalizeH="0" baseline="0" smtClean="0">
                        <a:ln>
                          <a:noFill/>
                        </a:ln>
                        <a:solidFill>
                          <a:schemeClr val="accent2"/>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400" b="1" i="1" u="none" strike="noStrike" cap="none" normalizeH="0" baseline="0" smtClean="0">
                          <a:ln>
                            <a:noFill/>
                          </a:ln>
                          <a:solidFill>
                            <a:schemeClr val="accent2"/>
                          </a:solidFill>
                          <a:effectLst/>
                          <a:latin typeface="Times New Roman" pitchFamily="18" charset="0"/>
                          <a:ea typeface="宋体" pitchFamily="2" charset="-122"/>
                          <a:cs typeface="Times New Roman" pitchFamily="18" charset="0"/>
                        </a:rPr>
                        <a:t>C</a:t>
                      </a:r>
                      <a:endParaRPr kumimoji="0" lang="en-US" altLang="zh-CN" sz="2400" b="1" i="0" u="none" strike="noStrike" cap="none" normalizeH="0" baseline="0" smtClean="0">
                        <a:ln>
                          <a:noFill/>
                        </a:ln>
                        <a:solidFill>
                          <a:schemeClr val="accent2"/>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400" b="1" i="1" u="none" strike="noStrike" cap="none" normalizeH="0" baseline="0" smtClean="0">
                          <a:ln>
                            <a:noFill/>
                          </a:ln>
                          <a:solidFill>
                            <a:schemeClr val="accent2"/>
                          </a:solidFill>
                          <a:effectLst/>
                          <a:latin typeface="Times New Roman" pitchFamily="18" charset="0"/>
                          <a:ea typeface="宋体" pitchFamily="2" charset="-122"/>
                          <a:cs typeface="Times New Roman" pitchFamily="18" charset="0"/>
                        </a:rPr>
                        <a:t>D</a:t>
                      </a:r>
                      <a:endParaRPr kumimoji="0" lang="en-US" altLang="zh-CN" sz="2400" b="1" i="0" u="none" strike="noStrike" cap="none" normalizeH="0" baseline="0" smtClean="0">
                        <a:ln>
                          <a:noFill/>
                        </a:ln>
                        <a:solidFill>
                          <a:schemeClr val="accent2"/>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r>
              <a:tr h="563563">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CC"/>
                          </a:solidFill>
                          <a:effectLst/>
                          <a:latin typeface="Times New Roman" pitchFamily="18" charset="0"/>
                          <a:ea typeface="宋体" pitchFamily="2" charset="-122"/>
                          <a:cs typeface="Times New Roman" pitchFamily="18" charset="0"/>
                        </a:rPr>
                        <a:t>a1</a:t>
                      </a:r>
                      <a:endParaRPr kumimoji="0" lang="en-US" altLang="zh-CN" sz="2400" b="1" i="0" u="none" strike="noStrike" cap="none" normalizeH="0" baseline="0" smtClean="0">
                        <a:ln>
                          <a:noFill/>
                        </a:ln>
                        <a:solidFill>
                          <a:srgbClr val="0000CC"/>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CC"/>
                          </a:solidFill>
                          <a:effectLst/>
                          <a:latin typeface="Times New Roman" pitchFamily="18" charset="0"/>
                          <a:ea typeface="宋体" pitchFamily="2" charset="-122"/>
                          <a:cs typeface="Times New Roman" pitchFamily="18" charset="0"/>
                        </a:rPr>
                        <a:t>b1</a:t>
                      </a:r>
                      <a:endParaRPr kumimoji="0" lang="en-US" altLang="zh-CN" sz="2400" b="1" i="0" u="none" strike="noStrike" cap="none" normalizeH="0" baseline="0" smtClean="0">
                        <a:ln>
                          <a:noFill/>
                        </a:ln>
                        <a:solidFill>
                          <a:srgbClr val="0000CC"/>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c1</a:t>
                      </a:r>
                      <a:endParaRPr kumimoji="0" lang="en-US" altLang="zh-CN" sz="2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d1</a:t>
                      </a:r>
                      <a:endParaRPr kumimoji="0" lang="en-US" altLang="zh-CN" sz="2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65150">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CC"/>
                          </a:solidFill>
                          <a:effectLst/>
                          <a:latin typeface="Times New Roman" pitchFamily="18" charset="0"/>
                          <a:ea typeface="宋体" pitchFamily="2" charset="-122"/>
                          <a:cs typeface="Times New Roman" pitchFamily="18" charset="0"/>
                        </a:rPr>
                        <a:t>a1</a:t>
                      </a:r>
                      <a:endParaRPr kumimoji="0" lang="en-US" altLang="zh-CN" sz="2400" b="1" i="0" u="none" strike="noStrike" cap="none" normalizeH="0" baseline="0" smtClean="0">
                        <a:ln>
                          <a:noFill/>
                        </a:ln>
                        <a:solidFill>
                          <a:srgbClr val="0000CC"/>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CC"/>
                          </a:solidFill>
                          <a:effectLst/>
                          <a:latin typeface="Times New Roman" pitchFamily="18" charset="0"/>
                          <a:ea typeface="宋体" pitchFamily="2" charset="-122"/>
                          <a:cs typeface="Times New Roman" pitchFamily="18" charset="0"/>
                        </a:rPr>
                        <a:t>b1</a:t>
                      </a:r>
                      <a:endParaRPr kumimoji="0" lang="en-US" altLang="zh-CN" sz="2400" b="1" i="0" u="none" strike="noStrike" cap="none" normalizeH="0" baseline="0" smtClean="0">
                        <a:ln>
                          <a:noFill/>
                        </a:ln>
                        <a:solidFill>
                          <a:srgbClr val="0000CC"/>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c1</a:t>
                      </a:r>
                      <a:endParaRPr kumimoji="0" lang="en-US" altLang="zh-CN" sz="2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d2</a:t>
                      </a:r>
                      <a:endParaRPr kumimoji="0" lang="en-US" altLang="zh-CN" sz="2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63563">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FF33CC"/>
                          </a:solidFill>
                          <a:effectLst/>
                          <a:latin typeface="Times New Roman" pitchFamily="18" charset="0"/>
                          <a:ea typeface="宋体" pitchFamily="2" charset="-122"/>
                          <a:cs typeface="Times New Roman" pitchFamily="18" charset="0"/>
                        </a:rPr>
                        <a:t>a1</a:t>
                      </a:r>
                      <a:endParaRPr kumimoji="0" lang="en-US" altLang="zh-CN" sz="2400" b="1" i="0" u="none" strike="noStrike" cap="none" normalizeH="0" baseline="0" smtClean="0">
                        <a:ln>
                          <a:noFill/>
                        </a:ln>
                        <a:solidFill>
                          <a:srgbClr val="FF33CC"/>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FF33CC"/>
                          </a:solidFill>
                          <a:effectLst/>
                          <a:latin typeface="Times New Roman" pitchFamily="18" charset="0"/>
                          <a:ea typeface="宋体" pitchFamily="2" charset="-122"/>
                          <a:cs typeface="Times New Roman" pitchFamily="18" charset="0"/>
                        </a:rPr>
                        <a:t>b2</a:t>
                      </a:r>
                      <a:endParaRPr kumimoji="0" lang="en-US" altLang="zh-CN" sz="2400" b="1" i="0" u="none" strike="noStrike" cap="none" normalizeH="0" baseline="0" smtClean="0">
                        <a:ln>
                          <a:noFill/>
                        </a:ln>
                        <a:solidFill>
                          <a:srgbClr val="FF33CC"/>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c1</a:t>
                      </a:r>
                      <a:endParaRPr kumimoji="0" lang="en-US" altLang="zh-CN" sz="2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d1</a:t>
                      </a:r>
                      <a:endParaRPr kumimoji="0" lang="en-US" altLang="zh-CN" sz="2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63563">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9900"/>
                          </a:solidFill>
                          <a:effectLst/>
                          <a:latin typeface="Times New Roman" pitchFamily="18" charset="0"/>
                          <a:ea typeface="宋体" pitchFamily="2" charset="-122"/>
                          <a:cs typeface="Times New Roman" pitchFamily="18" charset="0"/>
                        </a:rPr>
                        <a:t>a2</a:t>
                      </a:r>
                      <a:endParaRPr kumimoji="0" lang="en-US" altLang="zh-CN" sz="2400" b="1" i="0" u="none" strike="noStrike" cap="none" normalizeH="0" baseline="0" smtClean="0">
                        <a:ln>
                          <a:noFill/>
                        </a:ln>
                        <a:solidFill>
                          <a:srgbClr val="009900"/>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9900"/>
                          </a:solidFill>
                          <a:effectLst/>
                          <a:latin typeface="Times New Roman" pitchFamily="18" charset="0"/>
                          <a:ea typeface="宋体" pitchFamily="2" charset="-122"/>
                          <a:cs typeface="Times New Roman" pitchFamily="18" charset="0"/>
                        </a:rPr>
                        <a:t>b1</a:t>
                      </a:r>
                      <a:endParaRPr kumimoji="0" lang="en-US" altLang="zh-CN" sz="2400" b="1" i="0" u="none" strike="noStrike" cap="none" normalizeH="0" baseline="0" smtClean="0">
                        <a:ln>
                          <a:noFill/>
                        </a:ln>
                        <a:solidFill>
                          <a:srgbClr val="009900"/>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c3</a:t>
                      </a:r>
                      <a:endParaRPr kumimoji="0" lang="en-US" altLang="zh-CN" sz="2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d1</a:t>
                      </a:r>
                      <a:endParaRPr kumimoji="0" lang="en-US" altLang="zh-CN" sz="2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49893" name="Text Box 37"/>
          <p:cNvSpPr txBox="1">
            <a:spLocks noChangeArrowheads="1"/>
          </p:cNvSpPr>
          <p:nvPr/>
        </p:nvSpPr>
        <p:spPr bwMode="auto">
          <a:xfrm>
            <a:off x="4495800" y="6096000"/>
            <a:ext cx="4267200" cy="336550"/>
          </a:xfrm>
          <a:prstGeom prst="rect">
            <a:avLst/>
          </a:prstGeom>
          <a:noFill/>
          <a:ln w="9525">
            <a:noFill/>
            <a:miter lim="800000"/>
            <a:headEnd/>
            <a:tailEnd/>
          </a:ln>
          <a:effectLst/>
        </p:spPr>
        <p:txBody>
          <a:bodyPr>
            <a:spAutoFit/>
          </a:bodyPr>
          <a:lstStyle/>
          <a:p>
            <a:pPr>
              <a:spcBef>
                <a:spcPct val="50000"/>
              </a:spcBef>
            </a:pPr>
            <a:r>
              <a:rPr lang="zh-CN" altLang="en-US" sz="1600" b="1"/>
              <a:t>图</a:t>
            </a:r>
            <a:r>
              <a:rPr lang="en-US" altLang="zh-CN" sz="1600" b="1"/>
              <a:t>5-4   </a:t>
            </a:r>
            <a:r>
              <a:rPr lang="zh-CN" altLang="en-US" sz="1600" b="1"/>
              <a:t>满足函数依赖</a:t>
            </a:r>
            <a:r>
              <a:rPr lang="en-US" altLang="zh-CN" sz="1600" b="1" i="1"/>
              <a:t>AB</a:t>
            </a:r>
            <a:r>
              <a:rPr lang="en-US" altLang="zh-CN" sz="1600" b="1" i="1">
                <a:sym typeface="Symbol" pitchFamily="18" charset="2"/>
              </a:rPr>
              <a:t></a:t>
            </a:r>
            <a:r>
              <a:rPr lang="en-US" altLang="zh-CN" sz="1600" b="1" i="1"/>
              <a:t>C</a:t>
            </a:r>
            <a:r>
              <a:rPr lang="zh-CN" altLang="en-US" sz="1600" b="1"/>
              <a:t>的一个关系实例</a:t>
            </a:r>
          </a:p>
        </p:txBody>
      </p:sp>
      <p:sp>
        <p:nvSpPr>
          <p:cNvPr id="249896" name="Text Box 40"/>
          <p:cNvSpPr txBox="1">
            <a:spLocks noChangeArrowheads="1"/>
          </p:cNvSpPr>
          <p:nvPr/>
        </p:nvSpPr>
        <p:spPr bwMode="auto">
          <a:xfrm>
            <a:off x="152400" y="4191000"/>
            <a:ext cx="4038600" cy="1463675"/>
          </a:xfrm>
          <a:prstGeom prst="rect">
            <a:avLst/>
          </a:prstGeom>
          <a:noFill/>
          <a:ln w="9525">
            <a:noFill/>
            <a:miter lim="800000"/>
            <a:headEnd/>
            <a:tailEnd/>
          </a:ln>
          <a:effectLst/>
        </p:spPr>
        <p:txBody>
          <a:bodyPr>
            <a:spAutoFit/>
          </a:bodyPr>
          <a:lstStyle/>
          <a:p>
            <a:pPr>
              <a:lnSpc>
                <a:spcPct val="125000"/>
              </a:lnSpc>
              <a:spcBef>
                <a:spcPct val="50000"/>
              </a:spcBef>
            </a:pPr>
            <a:r>
              <a:rPr lang="zh-CN" altLang="en-US" sz="2400" b="1">
                <a:solidFill>
                  <a:srgbClr val="FF3300"/>
                </a:solidFill>
              </a:rPr>
              <a:t>如果在图中再增加一个元组</a:t>
            </a:r>
            <a:r>
              <a:rPr lang="en-US" altLang="zh-CN" sz="2400" b="1">
                <a:solidFill>
                  <a:srgbClr val="FF3300"/>
                </a:solidFill>
              </a:rPr>
              <a:t>(</a:t>
            </a:r>
            <a:r>
              <a:rPr lang="en-US" altLang="zh-CN" sz="2400" b="1">
                <a:solidFill>
                  <a:srgbClr val="0000CC"/>
                </a:solidFill>
              </a:rPr>
              <a:t>a1</a:t>
            </a:r>
            <a:r>
              <a:rPr lang="en-US" altLang="zh-CN" sz="2400" b="1">
                <a:solidFill>
                  <a:srgbClr val="FF3300"/>
                </a:solidFill>
              </a:rPr>
              <a:t>, </a:t>
            </a:r>
            <a:r>
              <a:rPr lang="en-US" altLang="zh-CN" sz="2400" b="1">
                <a:solidFill>
                  <a:srgbClr val="0000CC"/>
                </a:solidFill>
              </a:rPr>
              <a:t>b1</a:t>
            </a:r>
            <a:r>
              <a:rPr lang="en-US" altLang="zh-CN" sz="2400" b="1">
                <a:solidFill>
                  <a:srgbClr val="FF3300"/>
                </a:solidFill>
              </a:rPr>
              <a:t>, c2,</a:t>
            </a:r>
            <a:r>
              <a:rPr lang="en-US" altLang="zh-CN" sz="2400" b="1" i="1">
                <a:solidFill>
                  <a:srgbClr val="FF3300"/>
                </a:solidFill>
              </a:rPr>
              <a:t> </a:t>
            </a:r>
            <a:r>
              <a:rPr lang="en-US" altLang="zh-CN" sz="2400" b="1">
                <a:solidFill>
                  <a:srgbClr val="FF3300"/>
                </a:solidFill>
              </a:rPr>
              <a:t>d1)</a:t>
            </a:r>
            <a:r>
              <a:rPr lang="zh-CN" altLang="en-US" sz="2400" b="1">
                <a:solidFill>
                  <a:srgbClr val="FF3300"/>
                </a:solidFill>
              </a:rPr>
              <a:t>，</a:t>
            </a:r>
            <a:r>
              <a:rPr lang="en-US" altLang="zh-CN" sz="2400" b="1" i="1">
                <a:solidFill>
                  <a:srgbClr val="FF3300"/>
                </a:solidFill>
              </a:rPr>
              <a:t>AB</a:t>
            </a:r>
            <a:r>
              <a:rPr lang="en-US" altLang="zh-CN" sz="2400" b="1">
                <a:solidFill>
                  <a:srgbClr val="FF3300"/>
                </a:solidFill>
                <a:sym typeface="Symbol" pitchFamily="18" charset="2"/>
              </a:rPr>
              <a:t></a:t>
            </a:r>
            <a:r>
              <a:rPr lang="en-US" altLang="zh-CN" sz="2400" b="1" i="1">
                <a:solidFill>
                  <a:srgbClr val="FF3300"/>
                </a:solidFill>
              </a:rPr>
              <a:t>C</a:t>
            </a:r>
            <a:r>
              <a:rPr lang="en-US" altLang="zh-CN" sz="2400" b="1">
                <a:solidFill>
                  <a:srgbClr val="FF3300"/>
                </a:solidFill>
              </a:rPr>
              <a:t> </a:t>
            </a:r>
            <a:r>
              <a:rPr lang="zh-CN" altLang="en-US" sz="2400" b="1">
                <a:solidFill>
                  <a:srgbClr val="FF3300"/>
                </a:solidFill>
              </a:rPr>
              <a:t>还成立吗？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9896"/>
                                        </p:tgtEl>
                                        <p:attrNameLst>
                                          <p:attrName>style.visibility</p:attrName>
                                        </p:attrNameLst>
                                      </p:cBhvr>
                                      <p:to>
                                        <p:strVal val="visible"/>
                                      </p:to>
                                    </p:set>
                                    <p:animEffect transition="in" filter="blinds(horizontal)">
                                      <p:cBhvr>
                                        <p:cTn id="7" dur="500"/>
                                        <p:tgtEl>
                                          <p:spTgt spid="2498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9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a:xfrm>
            <a:off x="685800" y="609600"/>
            <a:ext cx="7772400" cy="609600"/>
          </a:xfrm>
        </p:spPr>
        <p:txBody>
          <a:bodyPr/>
          <a:lstStyle/>
          <a:p>
            <a:r>
              <a:rPr lang="zh-CN" altLang="en-US">
                <a:ea typeface="华文隶书" pitchFamily="2" charset="-122"/>
              </a:rPr>
              <a:t>函数依赖说明</a:t>
            </a:r>
          </a:p>
        </p:txBody>
      </p:sp>
      <p:sp>
        <p:nvSpPr>
          <p:cNvPr id="194563" name="Rectangle 3"/>
          <p:cNvSpPr>
            <a:spLocks noGrp="1" noChangeArrowheads="1"/>
          </p:cNvSpPr>
          <p:nvPr>
            <p:ph type="body" idx="1"/>
          </p:nvPr>
        </p:nvSpPr>
        <p:spPr>
          <a:xfrm>
            <a:off x="304800" y="1295400"/>
            <a:ext cx="8610600" cy="5181600"/>
          </a:xfrm>
        </p:spPr>
        <p:txBody>
          <a:bodyPr/>
          <a:lstStyle/>
          <a:p>
            <a:pPr>
              <a:lnSpc>
                <a:spcPct val="125000"/>
              </a:lnSpc>
            </a:pPr>
            <a:r>
              <a:rPr lang="zh-CN" altLang="en-US"/>
              <a:t>对于函数依赖，需做如下说明：</a:t>
            </a:r>
          </a:p>
          <a:p>
            <a:pPr lvl="1">
              <a:lnSpc>
                <a:spcPct val="130000"/>
              </a:lnSpc>
              <a:spcBef>
                <a:spcPct val="25000"/>
              </a:spcBef>
            </a:pPr>
            <a:r>
              <a:rPr lang="zh-CN" altLang="en-US" sz="2500">
                <a:solidFill>
                  <a:srgbClr val="9900CC"/>
                </a:solidFill>
                <a:ea typeface="黑体" pitchFamily="49" charset="-122"/>
              </a:rPr>
              <a:t>函数依赖</a:t>
            </a:r>
            <a:r>
              <a:rPr lang="zh-CN" altLang="en-US" sz="2500">
                <a:solidFill>
                  <a:schemeClr val="accent2"/>
                </a:solidFill>
              </a:rPr>
              <a:t>不是指关系模式</a:t>
            </a:r>
            <a:r>
              <a:rPr lang="en-US" altLang="zh-CN" sz="2500" i="1">
                <a:solidFill>
                  <a:schemeClr val="accent2"/>
                </a:solidFill>
              </a:rPr>
              <a:t>r</a:t>
            </a:r>
            <a:r>
              <a:rPr lang="en-US" altLang="zh-CN" sz="2500">
                <a:solidFill>
                  <a:schemeClr val="accent2"/>
                </a:solidFill>
              </a:rPr>
              <a:t>(</a:t>
            </a:r>
            <a:r>
              <a:rPr lang="en-US" altLang="zh-CN" sz="2500" i="1">
                <a:solidFill>
                  <a:schemeClr val="accent2"/>
                </a:solidFill>
              </a:rPr>
              <a:t>R</a:t>
            </a:r>
            <a:r>
              <a:rPr lang="en-US" altLang="zh-CN" sz="2500">
                <a:solidFill>
                  <a:schemeClr val="accent2"/>
                </a:solidFill>
              </a:rPr>
              <a:t>)</a:t>
            </a:r>
            <a:r>
              <a:rPr lang="zh-CN" altLang="en-US" sz="2500">
                <a:solidFill>
                  <a:schemeClr val="accent2"/>
                </a:solidFill>
              </a:rPr>
              <a:t>的某个或</a:t>
            </a:r>
            <a:r>
              <a:rPr lang="zh-CN" altLang="en-US" sz="2500">
                <a:solidFill>
                  <a:srgbClr val="008000"/>
                </a:solidFill>
              </a:rPr>
              <a:t>某些关系实例</a:t>
            </a:r>
            <a:r>
              <a:rPr lang="zh-CN" altLang="en-US" sz="2500">
                <a:solidFill>
                  <a:schemeClr val="accent2"/>
                </a:solidFill>
              </a:rPr>
              <a:t>满足的</a:t>
            </a:r>
            <a:r>
              <a:rPr lang="zh-CN" altLang="en-US" sz="2500">
                <a:solidFill>
                  <a:srgbClr val="008000"/>
                </a:solidFill>
              </a:rPr>
              <a:t>约束条件</a:t>
            </a:r>
            <a:r>
              <a:rPr lang="zh-CN" altLang="en-US" sz="2500"/>
              <a:t>，</a:t>
            </a:r>
            <a:r>
              <a:rPr lang="zh-CN" altLang="en-US" sz="2500">
                <a:solidFill>
                  <a:schemeClr val="accent2"/>
                </a:solidFill>
              </a:rPr>
              <a:t>而是指关系模式</a:t>
            </a:r>
            <a:r>
              <a:rPr lang="en-US" altLang="zh-CN" sz="2500" i="1">
                <a:solidFill>
                  <a:schemeClr val="accent2"/>
                </a:solidFill>
              </a:rPr>
              <a:t>r</a:t>
            </a:r>
            <a:r>
              <a:rPr lang="en-US" altLang="zh-CN" sz="2500">
                <a:solidFill>
                  <a:schemeClr val="accent2"/>
                </a:solidFill>
              </a:rPr>
              <a:t>(</a:t>
            </a:r>
            <a:r>
              <a:rPr lang="en-US" altLang="zh-CN" sz="2500" i="1">
                <a:solidFill>
                  <a:schemeClr val="accent2"/>
                </a:solidFill>
              </a:rPr>
              <a:t>R</a:t>
            </a:r>
            <a:r>
              <a:rPr lang="en-US" altLang="zh-CN" sz="2500">
                <a:solidFill>
                  <a:schemeClr val="accent2"/>
                </a:solidFill>
              </a:rPr>
              <a:t>)</a:t>
            </a:r>
            <a:r>
              <a:rPr lang="zh-CN" altLang="en-US" sz="2500">
                <a:solidFill>
                  <a:schemeClr val="accent2"/>
                </a:solidFill>
              </a:rPr>
              <a:t>的</a:t>
            </a:r>
            <a:r>
              <a:rPr lang="zh-CN" altLang="en-US" sz="2500">
                <a:solidFill>
                  <a:srgbClr val="008000"/>
                </a:solidFill>
              </a:rPr>
              <a:t>所有关系实例</a:t>
            </a:r>
            <a:r>
              <a:rPr lang="zh-CN" altLang="en-US" sz="2500">
                <a:solidFill>
                  <a:schemeClr val="accent2"/>
                </a:solidFill>
              </a:rPr>
              <a:t>均要满足的</a:t>
            </a:r>
            <a:r>
              <a:rPr lang="zh-CN" altLang="en-US" sz="2500">
                <a:solidFill>
                  <a:srgbClr val="008000"/>
                </a:solidFill>
              </a:rPr>
              <a:t>约束条件</a:t>
            </a:r>
            <a:r>
              <a:rPr lang="zh-CN" altLang="en-US" sz="2500"/>
              <a:t>。</a:t>
            </a:r>
          </a:p>
          <a:p>
            <a:pPr lvl="1">
              <a:lnSpc>
                <a:spcPct val="130000"/>
              </a:lnSpc>
              <a:spcBef>
                <a:spcPct val="25000"/>
              </a:spcBef>
            </a:pPr>
            <a:r>
              <a:rPr lang="zh-CN" altLang="en-US" sz="2500">
                <a:solidFill>
                  <a:srgbClr val="9900CC"/>
                </a:solidFill>
                <a:ea typeface="黑体" pitchFamily="49" charset="-122"/>
              </a:rPr>
              <a:t>函数依赖</a:t>
            </a:r>
            <a:r>
              <a:rPr lang="zh-CN" altLang="en-US" sz="2500">
                <a:solidFill>
                  <a:schemeClr val="accent2"/>
                </a:solidFill>
              </a:rPr>
              <a:t>是</a:t>
            </a:r>
            <a:r>
              <a:rPr lang="zh-CN" altLang="en-US" sz="2500">
                <a:solidFill>
                  <a:srgbClr val="008000"/>
                </a:solidFill>
              </a:rPr>
              <a:t>语义范畴</a:t>
            </a:r>
            <a:r>
              <a:rPr lang="zh-CN" altLang="en-US" sz="2500">
                <a:solidFill>
                  <a:schemeClr val="accent2"/>
                </a:solidFill>
              </a:rPr>
              <a:t>的概念</a:t>
            </a:r>
            <a:r>
              <a:rPr lang="zh-CN" altLang="en-US" sz="2500"/>
              <a:t>，只能根据数据的语义来确定函数依赖，是不能够被证明的。</a:t>
            </a:r>
          </a:p>
          <a:p>
            <a:pPr lvl="1">
              <a:lnSpc>
                <a:spcPct val="130000"/>
              </a:lnSpc>
              <a:spcBef>
                <a:spcPct val="25000"/>
              </a:spcBef>
            </a:pPr>
            <a:r>
              <a:rPr lang="zh-CN" altLang="en-US" sz="2500">
                <a:solidFill>
                  <a:schemeClr val="accent2"/>
                </a:solidFill>
              </a:rPr>
              <a:t>数据库设计者可以对现实世界作强制的规定</a:t>
            </a:r>
            <a:r>
              <a:rPr lang="zh-CN" altLang="en-US" sz="2500"/>
              <a:t>。</a:t>
            </a:r>
          </a:p>
          <a:p>
            <a:pPr lvl="1">
              <a:lnSpc>
                <a:spcPct val="130000"/>
              </a:lnSpc>
              <a:spcBef>
                <a:spcPct val="25000"/>
              </a:spcBef>
            </a:pPr>
            <a:r>
              <a:rPr lang="zh-CN" altLang="en-US" sz="2500">
                <a:solidFill>
                  <a:srgbClr val="FF0066"/>
                </a:solidFill>
                <a:ea typeface="黑体" pitchFamily="49" charset="-122"/>
              </a:rPr>
              <a:t>码约束</a:t>
            </a:r>
            <a:r>
              <a:rPr lang="zh-CN" altLang="en-US" sz="2500">
                <a:solidFill>
                  <a:schemeClr val="accent2"/>
                </a:solidFill>
              </a:rPr>
              <a:t>是</a:t>
            </a:r>
            <a:r>
              <a:rPr lang="zh-CN" altLang="en-US" sz="2500">
                <a:solidFill>
                  <a:srgbClr val="9900CC"/>
                </a:solidFill>
                <a:ea typeface="黑体" pitchFamily="49" charset="-122"/>
              </a:rPr>
              <a:t>函数依赖</a:t>
            </a:r>
            <a:r>
              <a:rPr lang="zh-CN" altLang="en-US" sz="2500">
                <a:solidFill>
                  <a:schemeClr val="accent2"/>
                </a:solidFill>
              </a:rPr>
              <a:t>的一个特例</a:t>
            </a:r>
            <a:r>
              <a:rPr lang="zh-CN" altLang="en-US" sz="2500"/>
              <a:t>。码属性</a:t>
            </a:r>
            <a:r>
              <a:rPr lang="en-US" altLang="zh-CN" sz="2500"/>
              <a:t>(</a:t>
            </a:r>
            <a:r>
              <a:rPr lang="zh-CN" altLang="en-US" sz="2500"/>
              <a:t>集</a:t>
            </a:r>
            <a:r>
              <a:rPr lang="en-US" altLang="zh-CN" sz="2500"/>
              <a:t>)</a:t>
            </a:r>
            <a:r>
              <a:rPr lang="zh-CN" altLang="en-US" sz="2500"/>
              <a:t>相当于定义</a:t>
            </a:r>
            <a:r>
              <a:rPr lang="en-US" altLang="zh-CN" sz="2500"/>
              <a:t>5.1</a:t>
            </a:r>
            <a:r>
              <a:rPr lang="zh-CN" altLang="en-US" sz="2500"/>
              <a:t>中的</a:t>
            </a:r>
            <a:r>
              <a:rPr lang="zh-CN" altLang="en-US" sz="2500" i="1">
                <a:sym typeface="Symbol" pitchFamily="18" charset="2"/>
              </a:rPr>
              <a:t></a:t>
            </a:r>
            <a:r>
              <a:rPr lang="zh-CN" altLang="en-US" sz="2500"/>
              <a:t>，关系中的所有属性相当于定义</a:t>
            </a:r>
            <a:r>
              <a:rPr lang="en-US" altLang="zh-CN" sz="2500"/>
              <a:t>5.1</a:t>
            </a:r>
            <a:r>
              <a:rPr lang="zh-CN" altLang="en-US" sz="2500"/>
              <a:t>中的</a:t>
            </a:r>
            <a:r>
              <a:rPr lang="zh-CN" altLang="en-US" sz="2500" i="1">
                <a:sym typeface="Symbol" pitchFamily="18" charset="2"/>
              </a:rPr>
              <a:t></a:t>
            </a:r>
            <a:r>
              <a:rPr lang="zh-CN" altLang="en-US" sz="250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94563">
                                            <p:txEl>
                                              <p:pRg st="2" end="2"/>
                                            </p:txEl>
                                          </p:spTgt>
                                        </p:tgtEl>
                                        <p:attrNameLst>
                                          <p:attrName>style.visibility</p:attrName>
                                        </p:attrNameLst>
                                      </p:cBhvr>
                                      <p:to>
                                        <p:strVal val="visible"/>
                                      </p:to>
                                    </p:set>
                                    <p:animEffect transition="in" filter="wipe(left)">
                                      <p:cBhvr>
                                        <p:cTn id="7" dur="500"/>
                                        <p:tgtEl>
                                          <p:spTgt spid="19456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94563">
                                            <p:txEl>
                                              <p:pRg st="3" end="3"/>
                                            </p:txEl>
                                          </p:spTgt>
                                        </p:tgtEl>
                                        <p:attrNameLst>
                                          <p:attrName>style.visibility</p:attrName>
                                        </p:attrNameLst>
                                      </p:cBhvr>
                                      <p:to>
                                        <p:strVal val="visible"/>
                                      </p:to>
                                    </p:set>
                                    <p:animEffect transition="in" filter="wipe(left)">
                                      <p:cBhvr>
                                        <p:cTn id="12" dur="500"/>
                                        <p:tgtEl>
                                          <p:spTgt spid="19456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94563">
                                            <p:txEl>
                                              <p:pRg st="4" end="4"/>
                                            </p:txEl>
                                          </p:spTgt>
                                        </p:tgtEl>
                                        <p:attrNameLst>
                                          <p:attrName>style.visibility</p:attrName>
                                        </p:attrNameLst>
                                      </p:cBhvr>
                                      <p:to>
                                        <p:strVal val="visible"/>
                                      </p:to>
                                    </p:set>
                                    <p:animEffect transition="in" filter="wipe(left)">
                                      <p:cBhvr>
                                        <p:cTn id="17" dur="500"/>
                                        <p:tgtEl>
                                          <p:spTgt spid="1945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609600" y="533400"/>
            <a:ext cx="7772400" cy="609600"/>
          </a:xfrm>
        </p:spPr>
        <p:txBody>
          <a:bodyPr/>
          <a:lstStyle/>
          <a:p>
            <a:r>
              <a:rPr lang="zh-CN" altLang="en-US">
                <a:ea typeface="华文隶书" pitchFamily="2" charset="-122"/>
              </a:rPr>
              <a:t>平凡与非平凡函数依赖</a:t>
            </a:r>
            <a:r>
              <a:rPr lang="zh-CN" altLang="en-US"/>
              <a:t> </a:t>
            </a:r>
          </a:p>
        </p:txBody>
      </p:sp>
      <p:sp>
        <p:nvSpPr>
          <p:cNvPr id="195587" name="Rectangle 3"/>
          <p:cNvSpPr>
            <a:spLocks noGrp="1" noChangeArrowheads="1"/>
          </p:cNvSpPr>
          <p:nvPr>
            <p:ph type="body" idx="1"/>
          </p:nvPr>
        </p:nvSpPr>
        <p:spPr>
          <a:xfrm>
            <a:off x="304800" y="1219200"/>
            <a:ext cx="8382000" cy="5257800"/>
          </a:xfrm>
        </p:spPr>
        <p:txBody>
          <a:bodyPr/>
          <a:lstStyle/>
          <a:p>
            <a:pPr>
              <a:lnSpc>
                <a:spcPct val="140000"/>
              </a:lnSpc>
            </a:pPr>
            <a:r>
              <a:rPr lang="zh-CN" altLang="en-US" sz="2600">
                <a:solidFill>
                  <a:schemeClr val="accent2"/>
                </a:solidFill>
              </a:rPr>
              <a:t>定义</a:t>
            </a:r>
            <a:r>
              <a:rPr lang="en-US" altLang="zh-CN" sz="2600">
                <a:solidFill>
                  <a:schemeClr val="accent2"/>
                </a:solidFill>
              </a:rPr>
              <a:t>5.2</a:t>
            </a:r>
            <a:r>
              <a:rPr lang="en-US" altLang="zh-CN" sz="2600"/>
              <a:t>  </a:t>
            </a:r>
            <a:r>
              <a:rPr lang="zh-CN" altLang="en-US" sz="2600"/>
              <a:t>在关系模式</a:t>
            </a:r>
            <a:r>
              <a:rPr lang="en-US" altLang="zh-CN" sz="2600" i="1"/>
              <a:t>r</a:t>
            </a:r>
            <a:r>
              <a:rPr lang="en-US" altLang="zh-CN" sz="2600"/>
              <a:t>(</a:t>
            </a:r>
            <a:r>
              <a:rPr lang="en-US" altLang="zh-CN" sz="2600" i="1"/>
              <a:t>R</a:t>
            </a:r>
            <a:r>
              <a:rPr lang="en-US" altLang="zh-CN" sz="2600"/>
              <a:t>)</a:t>
            </a:r>
            <a:r>
              <a:rPr lang="zh-CN" altLang="en-US" sz="2600"/>
              <a:t>中，</a:t>
            </a:r>
            <a:r>
              <a:rPr lang="zh-CN" altLang="en-US" sz="2600" i="1">
                <a:sym typeface="Symbol" pitchFamily="18" charset="2"/>
              </a:rPr>
              <a:t></a:t>
            </a:r>
            <a:r>
              <a:rPr lang="zh-CN" altLang="en-US" sz="2600">
                <a:sym typeface="Symbol" pitchFamily="18" charset="2"/>
              </a:rPr>
              <a:t></a:t>
            </a:r>
            <a:r>
              <a:rPr lang="en-US" altLang="zh-CN" sz="2600" i="1"/>
              <a:t>R</a:t>
            </a:r>
            <a:r>
              <a:rPr lang="zh-CN" altLang="en-US" sz="2600"/>
              <a:t>，</a:t>
            </a:r>
            <a:r>
              <a:rPr lang="zh-CN" altLang="en-US" sz="2600" i="1">
                <a:sym typeface="Symbol" pitchFamily="18" charset="2"/>
              </a:rPr>
              <a:t></a:t>
            </a:r>
            <a:r>
              <a:rPr lang="zh-CN" altLang="en-US" sz="2600">
                <a:sym typeface="Symbol" pitchFamily="18" charset="2"/>
              </a:rPr>
              <a:t></a:t>
            </a:r>
            <a:r>
              <a:rPr lang="en-US" altLang="zh-CN" sz="2600" i="1"/>
              <a:t>R</a:t>
            </a:r>
            <a:r>
              <a:rPr lang="zh-CN" altLang="en-US" sz="2600"/>
              <a:t>。若</a:t>
            </a:r>
            <a:r>
              <a:rPr lang="zh-CN" altLang="en-US" sz="2600" i="1">
                <a:sym typeface="Symbol" pitchFamily="18" charset="2"/>
              </a:rPr>
              <a:t></a:t>
            </a:r>
            <a:r>
              <a:rPr lang="zh-CN" altLang="en-US" sz="2600">
                <a:sym typeface="Symbol" pitchFamily="18" charset="2"/>
              </a:rPr>
              <a:t></a:t>
            </a:r>
            <a:r>
              <a:rPr lang="zh-CN" altLang="en-US" sz="2600" i="1">
                <a:sym typeface="Symbol" pitchFamily="18" charset="2"/>
              </a:rPr>
              <a:t></a:t>
            </a:r>
            <a:r>
              <a:rPr lang="zh-CN" altLang="en-US" sz="2600"/>
              <a:t>，但</a:t>
            </a:r>
            <a:r>
              <a:rPr lang="zh-CN" altLang="en-US" sz="2600" i="1">
                <a:solidFill>
                  <a:srgbClr val="9900CC"/>
                </a:solidFill>
                <a:sym typeface="Symbol" pitchFamily="18" charset="2"/>
              </a:rPr>
              <a:t></a:t>
            </a:r>
            <a:r>
              <a:rPr lang="zh-CN" altLang="en-US" sz="2600">
                <a:solidFill>
                  <a:srgbClr val="9900CC"/>
                </a:solidFill>
                <a:sym typeface="Symbol" pitchFamily="18" charset="2"/>
              </a:rPr>
              <a:t></a:t>
            </a:r>
            <a:r>
              <a:rPr lang="zh-CN" altLang="en-US" sz="2600" i="1">
                <a:solidFill>
                  <a:srgbClr val="9900CC"/>
                </a:solidFill>
                <a:sym typeface="Symbol" pitchFamily="18" charset="2"/>
              </a:rPr>
              <a:t></a:t>
            </a:r>
            <a:r>
              <a:rPr lang="zh-CN" altLang="en-US" sz="2600"/>
              <a:t>，则称</a:t>
            </a:r>
            <a:r>
              <a:rPr lang="zh-CN" altLang="en-US" sz="2600" i="1">
                <a:sym typeface="Symbol" pitchFamily="18" charset="2"/>
              </a:rPr>
              <a:t></a:t>
            </a:r>
            <a:r>
              <a:rPr lang="zh-CN" altLang="en-US" sz="2600">
                <a:sym typeface="Symbol" pitchFamily="18" charset="2"/>
              </a:rPr>
              <a:t></a:t>
            </a:r>
            <a:r>
              <a:rPr lang="zh-CN" altLang="en-US" sz="2600" i="1">
                <a:sym typeface="Symbol" pitchFamily="18" charset="2"/>
              </a:rPr>
              <a:t></a:t>
            </a:r>
            <a:r>
              <a:rPr lang="zh-CN" altLang="en-US" sz="2600"/>
              <a:t>是</a:t>
            </a:r>
            <a:r>
              <a:rPr lang="zh-CN" altLang="en-US" sz="2600">
                <a:solidFill>
                  <a:srgbClr val="FF3300"/>
                </a:solidFill>
                <a:ea typeface="黑体" pitchFamily="49" charset="-122"/>
              </a:rPr>
              <a:t>非平凡函数依赖</a:t>
            </a:r>
            <a:r>
              <a:rPr lang="zh-CN" altLang="en-US" sz="2600"/>
              <a:t>。否则，若</a:t>
            </a:r>
            <a:r>
              <a:rPr lang="zh-CN" altLang="en-US" sz="2600" i="1">
                <a:sym typeface="Symbol" pitchFamily="18" charset="2"/>
              </a:rPr>
              <a:t></a:t>
            </a:r>
            <a:r>
              <a:rPr lang="zh-CN" altLang="en-US" sz="2600">
                <a:sym typeface="Symbol" pitchFamily="18" charset="2"/>
              </a:rPr>
              <a:t></a:t>
            </a:r>
            <a:r>
              <a:rPr lang="zh-CN" altLang="en-US" sz="2600" i="1">
                <a:sym typeface="Symbol" pitchFamily="18" charset="2"/>
              </a:rPr>
              <a:t></a:t>
            </a:r>
            <a:r>
              <a:rPr lang="en-US" altLang="zh-CN" sz="2600"/>
              <a:t>, </a:t>
            </a:r>
            <a:r>
              <a:rPr lang="zh-CN" altLang="en-US" sz="2600"/>
              <a:t>则称</a:t>
            </a:r>
            <a:r>
              <a:rPr lang="zh-CN" altLang="en-US" sz="2600" i="1">
                <a:sym typeface="Symbol" pitchFamily="18" charset="2"/>
              </a:rPr>
              <a:t></a:t>
            </a:r>
            <a:r>
              <a:rPr lang="zh-CN" altLang="en-US" sz="2600"/>
              <a:t>是</a:t>
            </a:r>
            <a:r>
              <a:rPr lang="zh-CN" altLang="en-US" sz="2600">
                <a:solidFill>
                  <a:srgbClr val="FF3300"/>
                </a:solidFill>
                <a:ea typeface="黑体" pitchFamily="49" charset="-122"/>
              </a:rPr>
              <a:t>平凡函数依赖</a:t>
            </a:r>
            <a:r>
              <a:rPr lang="zh-CN" altLang="en-US" sz="2600"/>
              <a:t>。</a:t>
            </a:r>
          </a:p>
          <a:p>
            <a:pPr>
              <a:lnSpc>
                <a:spcPct val="140000"/>
              </a:lnSpc>
            </a:pPr>
            <a:r>
              <a:rPr lang="zh-CN" altLang="en-US" sz="2600"/>
              <a:t>对于任一关系模式，</a:t>
            </a:r>
            <a:r>
              <a:rPr lang="zh-CN" altLang="en-US" sz="2600">
                <a:solidFill>
                  <a:srgbClr val="FF3300"/>
                </a:solidFill>
                <a:ea typeface="黑体" pitchFamily="49" charset="-122"/>
              </a:rPr>
              <a:t>平凡函数依赖</a:t>
            </a:r>
            <a:r>
              <a:rPr lang="zh-CN" altLang="en-US" sz="2600">
                <a:solidFill>
                  <a:schemeClr val="accent2"/>
                </a:solidFill>
              </a:rPr>
              <a:t>都是必然成立的</a:t>
            </a:r>
            <a:r>
              <a:rPr lang="zh-CN" altLang="en-US" sz="2600"/>
              <a:t>，它不反映新的语义。</a:t>
            </a:r>
          </a:p>
        </p:txBody>
      </p:sp>
      <p:grpSp>
        <p:nvGrpSpPr>
          <p:cNvPr id="2" name="Group 22"/>
          <p:cNvGrpSpPr>
            <a:grpSpLocks/>
          </p:cNvGrpSpPr>
          <p:nvPr/>
        </p:nvGrpSpPr>
        <p:grpSpPr bwMode="auto">
          <a:xfrm>
            <a:off x="1447800" y="4227513"/>
            <a:ext cx="6629400" cy="2225675"/>
            <a:chOff x="912" y="2544"/>
            <a:chExt cx="4176" cy="1402"/>
          </a:xfrm>
        </p:grpSpPr>
        <p:sp>
          <p:nvSpPr>
            <p:cNvPr id="195590" name="Oval 6"/>
            <p:cNvSpPr>
              <a:spLocks noChangeArrowheads="1"/>
            </p:cNvSpPr>
            <p:nvPr/>
          </p:nvSpPr>
          <p:spPr bwMode="auto">
            <a:xfrm>
              <a:off x="3366" y="2705"/>
              <a:ext cx="1704" cy="449"/>
            </a:xfrm>
            <a:prstGeom prst="ellipse">
              <a:avLst/>
            </a:prstGeom>
            <a:solidFill>
              <a:srgbClr val="FFFFFF"/>
            </a:solidFill>
            <a:ln w="9525">
              <a:solidFill>
                <a:srgbClr val="000000"/>
              </a:solidFill>
              <a:round/>
              <a:headEnd/>
              <a:tailEnd/>
            </a:ln>
          </p:spPr>
          <p:txBody>
            <a:bodyPr tIns="118800"/>
            <a:lstStyle/>
            <a:p>
              <a:pPr algn="just"/>
              <a:r>
                <a:rPr lang="zh-CN" altLang="en-US" sz="2000" b="1" i="1">
                  <a:latin typeface="Times New Roman" pitchFamily="18" charset="0"/>
                  <a:sym typeface="Symbol" pitchFamily="18" charset="2"/>
                </a:rPr>
                <a:t></a:t>
              </a:r>
              <a:endParaRPr lang="zh-CN" altLang="en-US" sz="2000" b="1" i="1"/>
            </a:p>
          </p:txBody>
        </p:sp>
        <p:sp>
          <p:nvSpPr>
            <p:cNvPr id="195591" name="Oval 7"/>
            <p:cNvSpPr>
              <a:spLocks noChangeArrowheads="1"/>
            </p:cNvSpPr>
            <p:nvPr/>
          </p:nvSpPr>
          <p:spPr bwMode="auto">
            <a:xfrm>
              <a:off x="4209" y="2799"/>
              <a:ext cx="731" cy="293"/>
            </a:xfrm>
            <a:prstGeom prst="ellipse">
              <a:avLst/>
            </a:prstGeom>
            <a:solidFill>
              <a:srgbClr val="FFFFFF"/>
            </a:solidFill>
            <a:ln w="9525" algn="ctr">
              <a:solidFill>
                <a:srgbClr val="000000"/>
              </a:solidFill>
              <a:round/>
              <a:headEnd/>
              <a:tailEnd/>
            </a:ln>
            <a:effectLst/>
          </p:spPr>
          <p:txBody>
            <a:bodyPr tIns="36000"/>
            <a:lstStyle/>
            <a:p>
              <a:pPr algn="ctr"/>
              <a:r>
                <a:rPr lang="zh-CN" altLang="en-US" sz="2000" b="1" i="1">
                  <a:latin typeface="Times New Roman" pitchFamily="18" charset="0"/>
                  <a:sym typeface="Symbol" pitchFamily="18" charset="2"/>
                </a:rPr>
                <a:t></a:t>
              </a:r>
              <a:endParaRPr lang="zh-CN" altLang="en-US" sz="2000" b="1" i="1">
                <a:latin typeface="Times New Roman" pitchFamily="18" charset="0"/>
              </a:endParaRPr>
            </a:p>
          </p:txBody>
        </p:sp>
        <p:sp>
          <p:nvSpPr>
            <p:cNvPr id="195592" name="Freeform 8"/>
            <p:cNvSpPr>
              <a:spLocks/>
            </p:cNvSpPr>
            <p:nvPr/>
          </p:nvSpPr>
          <p:spPr bwMode="auto">
            <a:xfrm>
              <a:off x="3866" y="2544"/>
              <a:ext cx="652" cy="256"/>
            </a:xfrm>
            <a:custGeom>
              <a:avLst/>
              <a:gdLst/>
              <a:ahLst/>
              <a:cxnLst>
                <a:cxn ang="0">
                  <a:pos x="0" y="377"/>
                </a:cxn>
                <a:cxn ang="0">
                  <a:pos x="650" y="29"/>
                </a:cxn>
                <a:cxn ang="0">
                  <a:pos x="1190" y="548"/>
                </a:cxn>
              </a:cxnLst>
              <a:rect l="0" t="0" r="r" b="b"/>
              <a:pathLst>
                <a:path w="1190" h="548">
                  <a:moveTo>
                    <a:pt x="0" y="377"/>
                  </a:moveTo>
                  <a:cubicBezTo>
                    <a:pt x="226" y="188"/>
                    <a:pt x="452" y="0"/>
                    <a:pt x="650" y="29"/>
                  </a:cubicBezTo>
                  <a:cubicBezTo>
                    <a:pt x="848" y="58"/>
                    <a:pt x="1019" y="303"/>
                    <a:pt x="1190" y="548"/>
                  </a:cubicBezTo>
                </a:path>
              </a:pathLst>
            </a:custGeom>
            <a:noFill/>
            <a:ln w="9525">
              <a:solidFill>
                <a:srgbClr val="000000"/>
              </a:solidFill>
              <a:round/>
              <a:headEnd type="none" w="med" len="med"/>
              <a:tailEnd type="stealth" w="lg" len="lg"/>
            </a:ln>
          </p:spPr>
          <p:txBody>
            <a:bodyPr/>
            <a:lstStyle/>
            <a:p>
              <a:endParaRPr lang="zh-CN" altLang="en-US"/>
            </a:p>
          </p:txBody>
        </p:sp>
        <p:sp>
          <p:nvSpPr>
            <p:cNvPr id="195593" name="Oval 9"/>
            <p:cNvSpPr>
              <a:spLocks noChangeArrowheads="1"/>
            </p:cNvSpPr>
            <p:nvPr/>
          </p:nvSpPr>
          <p:spPr bwMode="auto">
            <a:xfrm>
              <a:off x="912" y="2798"/>
              <a:ext cx="852" cy="376"/>
            </a:xfrm>
            <a:prstGeom prst="ellipse">
              <a:avLst/>
            </a:prstGeom>
            <a:solidFill>
              <a:srgbClr val="FFFFFF"/>
            </a:solidFill>
            <a:ln w="9525">
              <a:solidFill>
                <a:srgbClr val="000000"/>
              </a:solidFill>
              <a:round/>
              <a:headEnd/>
              <a:tailEnd/>
            </a:ln>
          </p:spPr>
          <p:txBody>
            <a:bodyPr tIns="72000"/>
            <a:lstStyle/>
            <a:p>
              <a:pPr algn="ctr"/>
              <a:r>
                <a:rPr lang="zh-CN" altLang="en-US" sz="2000" b="1" i="1">
                  <a:latin typeface="Times New Roman" pitchFamily="18" charset="0"/>
                  <a:sym typeface="Symbol" pitchFamily="18" charset="2"/>
                </a:rPr>
                <a:t></a:t>
              </a:r>
              <a:endParaRPr lang="zh-CN" altLang="en-US" sz="2000" b="1" i="1"/>
            </a:p>
          </p:txBody>
        </p:sp>
        <p:sp>
          <p:nvSpPr>
            <p:cNvPr id="195594" name="Oval 10"/>
            <p:cNvSpPr>
              <a:spLocks noChangeArrowheads="1"/>
            </p:cNvSpPr>
            <p:nvPr/>
          </p:nvSpPr>
          <p:spPr bwMode="auto">
            <a:xfrm>
              <a:off x="2007" y="2798"/>
              <a:ext cx="731" cy="377"/>
            </a:xfrm>
            <a:prstGeom prst="ellipse">
              <a:avLst/>
            </a:prstGeom>
            <a:solidFill>
              <a:srgbClr val="FFFFFF"/>
            </a:solidFill>
            <a:ln w="9525" algn="ctr">
              <a:solidFill>
                <a:srgbClr val="000000"/>
              </a:solidFill>
              <a:round/>
              <a:headEnd/>
              <a:tailEnd/>
            </a:ln>
            <a:effectLst/>
          </p:spPr>
          <p:txBody>
            <a:bodyPr tIns="72000"/>
            <a:lstStyle/>
            <a:p>
              <a:pPr algn="ctr"/>
              <a:r>
                <a:rPr lang="zh-CN" altLang="en-US" sz="2000" b="1" i="1">
                  <a:latin typeface="Times New Roman" pitchFamily="18" charset="0"/>
                  <a:sym typeface="Symbol" pitchFamily="18" charset="2"/>
                </a:rPr>
                <a:t></a:t>
              </a:r>
              <a:endParaRPr lang="zh-CN" altLang="en-US" sz="2000" b="1" i="1">
                <a:latin typeface="Times New Roman" pitchFamily="18" charset="0"/>
              </a:endParaRPr>
            </a:p>
          </p:txBody>
        </p:sp>
        <p:sp>
          <p:nvSpPr>
            <p:cNvPr id="195595" name="Freeform 11"/>
            <p:cNvSpPr>
              <a:spLocks/>
            </p:cNvSpPr>
            <p:nvPr/>
          </p:nvSpPr>
          <p:spPr bwMode="auto">
            <a:xfrm>
              <a:off x="1417" y="2615"/>
              <a:ext cx="820" cy="189"/>
            </a:xfrm>
            <a:custGeom>
              <a:avLst/>
              <a:gdLst/>
              <a:ahLst/>
              <a:cxnLst>
                <a:cxn ang="0">
                  <a:pos x="0" y="312"/>
                </a:cxn>
                <a:cxn ang="0">
                  <a:pos x="900" y="0"/>
                </a:cxn>
                <a:cxn ang="0">
                  <a:pos x="1800" y="312"/>
                </a:cxn>
              </a:cxnLst>
              <a:rect l="0" t="0" r="r" b="b"/>
              <a:pathLst>
                <a:path w="1800" h="312">
                  <a:moveTo>
                    <a:pt x="0" y="312"/>
                  </a:moveTo>
                  <a:cubicBezTo>
                    <a:pt x="300" y="156"/>
                    <a:pt x="600" y="0"/>
                    <a:pt x="900" y="0"/>
                  </a:cubicBezTo>
                  <a:cubicBezTo>
                    <a:pt x="1200" y="0"/>
                    <a:pt x="1500" y="156"/>
                    <a:pt x="1800" y="312"/>
                  </a:cubicBezTo>
                </a:path>
              </a:pathLst>
            </a:custGeom>
            <a:noFill/>
            <a:ln w="9525">
              <a:solidFill>
                <a:srgbClr val="000000"/>
              </a:solidFill>
              <a:round/>
              <a:headEnd type="none" w="med" len="med"/>
              <a:tailEnd type="stealth" w="lg" len="lg"/>
            </a:ln>
          </p:spPr>
          <p:txBody>
            <a:bodyPr/>
            <a:lstStyle/>
            <a:p>
              <a:endParaRPr lang="zh-CN" altLang="en-US"/>
            </a:p>
          </p:txBody>
        </p:sp>
        <p:sp>
          <p:nvSpPr>
            <p:cNvPr id="195596" name="Text Box 12"/>
            <p:cNvSpPr txBox="1">
              <a:spLocks noChangeArrowheads="1"/>
            </p:cNvSpPr>
            <p:nvPr/>
          </p:nvSpPr>
          <p:spPr bwMode="auto">
            <a:xfrm>
              <a:off x="1120" y="3312"/>
              <a:ext cx="1568" cy="240"/>
            </a:xfrm>
            <a:prstGeom prst="rect">
              <a:avLst/>
            </a:prstGeom>
            <a:noFill/>
            <a:ln w="9525">
              <a:noFill/>
              <a:miter lim="800000"/>
              <a:headEnd/>
              <a:tailEnd/>
            </a:ln>
          </p:spPr>
          <p:txBody>
            <a:bodyPr lIns="0" tIns="0" rIns="0" bIns="0"/>
            <a:lstStyle/>
            <a:p>
              <a:pPr algn="ctr"/>
              <a:r>
                <a:rPr lang="en-US" altLang="zh-CN" sz="2000" b="1">
                  <a:latin typeface="Times New Roman" pitchFamily="18" charset="0"/>
                </a:rPr>
                <a:t>(a) </a:t>
              </a:r>
              <a:r>
                <a:rPr lang="zh-CN" altLang="en-US" sz="2000" b="1">
                  <a:latin typeface="Times New Roman" pitchFamily="18" charset="0"/>
                </a:rPr>
                <a:t>非平凡函数依赖</a:t>
              </a:r>
              <a:endParaRPr lang="zh-CN" altLang="en-US" sz="2000" b="1"/>
            </a:p>
          </p:txBody>
        </p:sp>
        <p:sp>
          <p:nvSpPr>
            <p:cNvPr id="195597" name="Text Box 13"/>
            <p:cNvSpPr txBox="1">
              <a:spLocks noChangeArrowheads="1"/>
            </p:cNvSpPr>
            <p:nvPr/>
          </p:nvSpPr>
          <p:spPr bwMode="auto">
            <a:xfrm>
              <a:off x="3512" y="3312"/>
              <a:ext cx="1576" cy="192"/>
            </a:xfrm>
            <a:prstGeom prst="rect">
              <a:avLst/>
            </a:prstGeom>
            <a:noFill/>
            <a:ln w="9525">
              <a:noFill/>
              <a:miter lim="800000"/>
              <a:headEnd/>
              <a:tailEnd/>
            </a:ln>
          </p:spPr>
          <p:txBody>
            <a:bodyPr tIns="0" bIns="0"/>
            <a:lstStyle/>
            <a:p>
              <a:pPr algn="ctr"/>
              <a:r>
                <a:rPr lang="en-US" altLang="zh-CN" sz="2000" b="1">
                  <a:latin typeface="Times New Roman" pitchFamily="18" charset="0"/>
                </a:rPr>
                <a:t>(b) </a:t>
              </a:r>
              <a:r>
                <a:rPr lang="zh-CN" altLang="en-US" sz="2000" b="1">
                  <a:latin typeface="Times New Roman" pitchFamily="18" charset="0"/>
                </a:rPr>
                <a:t>平凡函数依赖</a:t>
              </a:r>
              <a:endParaRPr lang="zh-CN" altLang="en-US" sz="2000" b="1"/>
            </a:p>
          </p:txBody>
        </p:sp>
        <p:sp>
          <p:nvSpPr>
            <p:cNvPr id="195599" name="Text Box 15"/>
            <p:cNvSpPr txBox="1">
              <a:spLocks noChangeArrowheads="1"/>
            </p:cNvSpPr>
            <p:nvPr/>
          </p:nvSpPr>
          <p:spPr bwMode="auto">
            <a:xfrm>
              <a:off x="1440" y="3696"/>
              <a:ext cx="3120" cy="250"/>
            </a:xfrm>
            <a:prstGeom prst="rect">
              <a:avLst/>
            </a:prstGeom>
            <a:noFill/>
            <a:ln w="9525">
              <a:noFill/>
              <a:miter lim="800000"/>
              <a:headEnd/>
              <a:tailEnd/>
            </a:ln>
            <a:effectLst/>
          </p:spPr>
          <p:txBody>
            <a:bodyPr>
              <a:spAutoFit/>
            </a:bodyPr>
            <a:lstStyle/>
            <a:p>
              <a:pPr algn="ctr">
                <a:spcBef>
                  <a:spcPct val="50000"/>
                </a:spcBef>
              </a:pPr>
              <a:r>
                <a:rPr lang="zh-CN" altLang="en-US" sz="2000" b="1"/>
                <a:t>图</a:t>
              </a:r>
              <a:r>
                <a:rPr lang="en-US" altLang="zh-CN" sz="2000" b="1"/>
                <a:t>5-5   </a:t>
              </a:r>
              <a:r>
                <a:rPr lang="zh-CN" altLang="en-US" sz="2000" b="1"/>
                <a:t>非平凡及平凡函数依赖图</a:t>
              </a:r>
            </a:p>
          </p:txBody>
        </p:sp>
      </p:grpSp>
      <p:sp>
        <p:nvSpPr>
          <p:cNvPr id="195601" name="Rectangle 17"/>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95600" name="Object 16"/>
          <p:cNvGraphicFramePr>
            <a:graphicFrameLocks noChangeAspect="1"/>
          </p:cNvGraphicFramePr>
          <p:nvPr/>
        </p:nvGraphicFramePr>
        <p:xfrm>
          <a:off x="0" y="0"/>
          <a:ext cx="152400" cy="152400"/>
        </p:xfrm>
        <a:graphic>
          <a:graphicData uri="http://schemas.openxmlformats.org/presentationml/2006/ole">
            <p:oleObj spid="_x0000_s1026" name="公式" r:id="rId3" imgW="152268" imgH="152268" progId="Equation.3">
              <p:embed/>
            </p:oleObj>
          </a:graphicData>
        </a:graphic>
      </p:graphicFrame>
      <p:sp>
        <p:nvSpPr>
          <p:cNvPr id="195602" name="Line 18"/>
          <p:cNvSpPr>
            <a:spLocks noChangeShapeType="1"/>
          </p:cNvSpPr>
          <p:nvPr/>
        </p:nvSpPr>
        <p:spPr bwMode="auto">
          <a:xfrm flipH="1">
            <a:off x="4727575" y="6759575"/>
            <a:ext cx="63500" cy="98425"/>
          </a:xfrm>
          <a:prstGeom prst="line">
            <a:avLst/>
          </a:prstGeom>
          <a:noFill/>
          <a:ln w="9525">
            <a:solidFill>
              <a:srgbClr val="000000"/>
            </a:solidFill>
            <a:round/>
            <a:headEnd/>
            <a:tailEnd/>
          </a:ln>
        </p:spPr>
        <p:txBody>
          <a:bodyPr/>
          <a:lstStyle/>
          <a:p>
            <a:endParaRPr lang="zh-CN" altLang="en-US"/>
          </a:p>
        </p:txBody>
      </p:sp>
      <p:sp>
        <p:nvSpPr>
          <p:cNvPr id="195604" name="Line 20"/>
          <p:cNvSpPr>
            <a:spLocks noChangeShapeType="1"/>
          </p:cNvSpPr>
          <p:nvPr/>
        </p:nvSpPr>
        <p:spPr bwMode="auto">
          <a:xfrm flipH="1">
            <a:off x="1014413" y="2047875"/>
            <a:ext cx="122237" cy="304800"/>
          </a:xfrm>
          <a:prstGeom prst="line">
            <a:avLst/>
          </a:prstGeom>
          <a:noFill/>
          <a:ln w="19050">
            <a:solidFill>
              <a:srgbClr val="9900CC"/>
            </a:solidFill>
            <a:round/>
            <a:headEnd/>
            <a:tailEn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95587">
                                            <p:txEl>
                                              <p:pRg st="1" end="1"/>
                                            </p:txEl>
                                          </p:spTgt>
                                        </p:tgtEl>
                                        <p:attrNameLst>
                                          <p:attrName>style.visibility</p:attrName>
                                        </p:attrNameLst>
                                      </p:cBhvr>
                                      <p:to>
                                        <p:strVal val="visible"/>
                                      </p:to>
                                    </p:set>
                                    <p:animEffect transition="in" filter="wipe(left)">
                                      <p:cBhvr>
                                        <p:cTn id="7" dur="500"/>
                                        <p:tgtEl>
                                          <p:spTgt spid="195587">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a:xfrm>
            <a:off x="685800" y="533400"/>
            <a:ext cx="7772400" cy="609600"/>
          </a:xfrm>
        </p:spPr>
        <p:txBody>
          <a:bodyPr/>
          <a:lstStyle/>
          <a:p>
            <a:r>
              <a:rPr lang="zh-CN" altLang="en-US">
                <a:ea typeface="华文隶书" pitchFamily="2" charset="-122"/>
              </a:rPr>
              <a:t>完全函数依赖和部分函数依赖</a:t>
            </a:r>
            <a:r>
              <a:rPr lang="zh-CN" altLang="en-US"/>
              <a:t> </a:t>
            </a:r>
          </a:p>
        </p:txBody>
      </p:sp>
      <p:sp>
        <p:nvSpPr>
          <p:cNvPr id="196611" name="Rectangle 3"/>
          <p:cNvSpPr>
            <a:spLocks noGrp="1" noChangeArrowheads="1"/>
          </p:cNvSpPr>
          <p:nvPr>
            <p:ph type="body" idx="1"/>
          </p:nvPr>
        </p:nvSpPr>
        <p:spPr>
          <a:xfrm>
            <a:off x="304800" y="1371600"/>
            <a:ext cx="8569325" cy="5029200"/>
          </a:xfrm>
        </p:spPr>
        <p:txBody>
          <a:bodyPr/>
          <a:lstStyle/>
          <a:p>
            <a:pPr>
              <a:lnSpc>
                <a:spcPct val="145000"/>
              </a:lnSpc>
            </a:pPr>
            <a:r>
              <a:rPr lang="zh-CN" altLang="en-US" sz="2600">
                <a:solidFill>
                  <a:schemeClr val="accent2"/>
                </a:solidFill>
              </a:rPr>
              <a:t>定义</a:t>
            </a:r>
            <a:r>
              <a:rPr lang="en-US" altLang="zh-CN" sz="2600">
                <a:solidFill>
                  <a:schemeClr val="accent2"/>
                </a:solidFill>
              </a:rPr>
              <a:t>5.3</a:t>
            </a:r>
            <a:r>
              <a:rPr lang="en-US" altLang="zh-CN" sz="2600"/>
              <a:t>  </a:t>
            </a:r>
            <a:r>
              <a:rPr lang="zh-CN" altLang="en-US" sz="2600"/>
              <a:t>在关系模式</a:t>
            </a:r>
            <a:r>
              <a:rPr lang="en-US" altLang="zh-CN" sz="2600" i="1"/>
              <a:t>r</a:t>
            </a:r>
            <a:r>
              <a:rPr lang="en-US" altLang="zh-CN" sz="2600"/>
              <a:t>(</a:t>
            </a:r>
            <a:r>
              <a:rPr lang="en-US" altLang="zh-CN" sz="2600" i="1"/>
              <a:t>R</a:t>
            </a:r>
            <a:r>
              <a:rPr lang="en-US" altLang="zh-CN" sz="2600"/>
              <a:t>)</a:t>
            </a:r>
            <a:r>
              <a:rPr lang="zh-CN" altLang="en-US" sz="2600"/>
              <a:t>中，</a:t>
            </a:r>
            <a:r>
              <a:rPr lang="zh-CN" altLang="en-US" sz="2600" i="1">
                <a:sym typeface="Symbol" pitchFamily="18" charset="2"/>
              </a:rPr>
              <a:t></a:t>
            </a:r>
            <a:r>
              <a:rPr lang="zh-CN" altLang="en-US" sz="2600">
                <a:sym typeface="Symbol" pitchFamily="18" charset="2"/>
              </a:rPr>
              <a:t></a:t>
            </a:r>
            <a:r>
              <a:rPr lang="en-US" altLang="zh-CN" sz="2600" i="1"/>
              <a:t>R</a:t>
            </a:r>
            <a:r>
              <a:rPr lang="zh-CN" altLang="en-US" sz="2600"/>
              <a:t>，</a:t>
            </a:r>
            <a:r>
              <a:rPr lang="zh-CN" altLang="en-US" sz="2600" i="1">
                <a:sym typeface="Symbol" pitchFamily="18" charset="2"/>
              </a:rPr>
              <a:t></a:t>
            </a:r>
            <a:r>
              <a:rPr lang="zh-CN" altLang="en-US" sz="2600">
                <a:sym typeface="Symbol" pitchFamily="18" charset="2"/>
              </a:rPr>
              <a:t></a:t>
            </a:r>
            <a:r>
              <a:rPr lang="en-US" altLang="zh-CN" sz="2600" i="1"/>
              <a:t>R</a:t>
            </a:r>
            <a:r>
              <a:rPr lang="zh-CN" altLang="en-US" sz="2600"/>
              <a:t>，且</a:t>
            </a:r>
            <a:r>
              <a:rPr lang="zh-CN" altLang="en-US" sz="2600" i="1">
                <a:sym typeface="Symbol" pitchFamily="18" charset="2"/>
              </a:rPr>
              <a:t></a:t>
            </a:r>
            <a:r>
              <a:rPr lang="zh-CN" altLang="en-US" sz="2600">
                <a:sym typeface="Symbol" pitchFamily="18" charset="2"/>
              </a:rPr>
              <a:t></a:t>
            </a:r>
            <a:r>
              <a:rPr lang="zh-CN" altLang="en-US" sz="2600" i="1">
                <a:sym typeface="Symbol" pitchFamily="18" charset="2"/>
              </a:rPr>
              <a:t></a:t>
            </a:r>
            <a:r>
              <a:rPr lang="zh-CN" altLang="en-US" sz="2600"/>
              <a:t>。若对任意的</a:t>
            </a:r>
            <a:r>
              <a:rPr lang="zh-CN" altLang="en-US" sz="2600" i="1">
                <a:sym typeface="Symbol" pitchFamily="18" charset="2"/>
              </a:rPr>
              <a:t></a:t>
            </a:r>
            <a:r>
              <a:rPr lang="zh-CN" altLang="en-US" sz="2600">
                <a:sym typeface="Symbol" pitchFamily="18" charset="2"/>
              </a:rPr>
              <a:t></a:t>
            </a:r>
            <a:r>
              <a:rPr lang="zh-CN" altLang="en-US" sz="2600" i="1">
                <a:sym typeface="Symbol" pitchFamily="18" charset="2"/>
              </a:rPr>
              <a:t></a:t>
            </a:r>
            <a:r>
              <a:rPr lang="zh-CN" altLang="en-US" sz="2600"/>
              <a:t>，</a:t>
            </a:r>
            <a:r>
              <a:rPr lang="zh-CN" altLang="en-US" sz="2600" i="1">
                <a:sym typeface="Symbol" pitchFamily="18" charset="2"/>
              </a:rPr>
              <a:t></a:t>
            </a:r>
            <a:r>
              <a:rPr lang="zh-CN" altLang="en-US" sz="2600">
                <a:sym typeface="Symbol" pitchFamily="18" charset="2"/>
              </a:rPr>
              <a:t></a:t>
            </a:r>
            <a:r>
              <a:rPr lang="zh-CN" altLang="en-US" sz="2600" i="1">
                <a:sym typeface="Symbol" pitchFamily="18" charset="2"/>
              </a:rPr>
              <a:t></a:t>
            </a:r>
            <a:r>
              <a:rPr lang="zh-CN" altLang="en-US" sz="2600"/>
              <a:t>都不成立，则称</a:t>
            </a:r>
            <a:r>
              <a:rPr lang="zh-CN" altLang="en-US" sz="2600" i="1">
                <a:sym typeface="Symbol" pitchFamily="18" charset="2"/>
              </a:rPr>
              <a:t></a:t>
            </a:r>
            <a:r>
              <a:rPr lang="zh-CN" altLang="en-US" sz="2600">
                <a:sym typeface="Symbol" pitchFamily="18" charset="2"/>
              </a:rPr>
              <a:t></a:t>
            </a:r>
            <a:r>
              <a:rPr lang="zh-CN" altLang="en-US" sz="2600" i="1">
                <a:sym typeface="Symbol" pitchFamily="18" charset="2"/>
              </a:rPr>
              <a:t></a:t>
            </a:r>
            <a:r>
              <a:rPr lang="zh-CN" altLang="en-US" sz="2600"/>
              <a:t>是</a:t>
            </a:r>
            <a:r>
              <a:rPr lang="zh-CN" altLang="en-US" sz="2600">
                <a:solidFill>
                  <a:srgbClr val="FF3300"/>
                </a:solidFill>
                <a:ea typeface="黑体" pitchFamily="49" charset="-122"/>
              </a:rPr>
              <a:t>完全函数依赖</a:t>
            </a:r>
            <a:r>
              <a:rPr lang="zh-CN" altLang="en-US" sz="2600"/>
              <a:t>，简称</a:t>
            </a:r>
            <a:r>
              <a:rPr lang="zh-CN" altLang="en-US" sz="2600">
                <a:solidFill>
                  <a:srgbClr val="0099FF"/>
                </a:solidFill>
                <a:ea typeface="黑体" pitchFamily="49" charset="-122"/>
              </a:rPr>
              <a:t>完全依赖</a:t>
            </a:r>
            <a:r>
              <a:rPr lang="zh-CN" altLang="en-US" sz="2600"/>
              <a:t>。否则，若存在非空的</a:t>
            </a:r>
            <a:r>
              <a:rPr lang="zh-CN" altLang="en-US" sz="2600" i="1">
                <a:sym typeface="Symbol" pitchFamily="18" charset="2"/>
              </a:rPr>
              <a:t></a:t>
            </a:r>
            <a:r>
              <a:rPr lang="zh-CN" altLang="en-US" sz="2600">
                <a:sym typeface="Symbol" pitchFamily="18" charset="2"/>
              </a:rPr>
              <a:t></a:t>
            </a:r>
            <a:r>
              <a:rPr lang="zh-CN" altLang="en-US" sz="2600" i="1">
                <a:sym typeface="Symbol" pitchFamily="18" charset="2"/>
              </a:rPr>
              <a:t></a:t>
            </a:r>
            <a:r>
              <a:rPr lang="zh-CN" altLang="en-US" sz="2600"/>
              <a:t>，且</a:t>
            </a:r>
            <a:r>
              <a:rPr lang="zh-CN" altLang="en-US" sz="2600" i="1">
                <a:sym typeface="Symbol" pitchFamily="18" charset="2"/>
              </a:rPr>
              <a:t></a:t>
            </a:r>
            <a:r>
              <a:rPr lang="zh-CN" altLang="en-US" sz="2600">
                <a:sym typeface="Symbol" pitchFamily="18" charset="2"/>
              </a:rPr>
              <a:t></a:t>
            </a:r>
            <a:r>
              <a:rPr lang="zh-CN" altLang="en-US" sz="2600" i="1">
                <a:sym typeface="Symbol" pitchFamily="18" charset="2"/>
              </a:rPr>
              <a:t></a:t>
            </a:r>
            <a:r>
              <a:rPr lang="zh-CN" altLang="en-US" sz="2600"/>
              <a:t>成立</a:t>
            </a:r>
            <a:r>
              <a:rPr lang="en-US" altLang="zh-CN" sz="2600"/>
              <a:t>, </a:t>
            </a:r>
            <a:r>
              <a:rPr lang="zh-CN" altLang="en-US" sz="2600"/>
              <a:t>则称</a:t>
            </a:r>
            <a:r>
              <a:rPr lang="zh-CN" altLang="en-US" sz="2600" i="1">
                <a:sym typeface="Symbol" pitchFamily="18" charset="2"/>
              </a:rPr>
              <a:t></a:t>
            </a:r>
            <a:r>
              <a:rPr lang="zh-CN" altLang="en-US" sz="2600">
                <a:sym typeface="Symbol" pitchFamily="18" charset="2"/>
              </a:rPr>
              <a:t></a:t>
            </a:r>
            <a:r>
              <a:rPr lang="zh-CN" altLang="en-US" sz="2600" i="1">
                <a:sym typeface="Symbol" pitchFamily="18" charset="2"/>
              </a:rPr>
              <a:t></a:t>
            </a:r>
            <a:r>
              <a:rPr lang="zh-CN" altLang="en-US" sz="2600"/>
              <a:t>是</a:t>
            </a:r>
            <a:r>
              <a:rPr lang="zh-CN" altLang="en-US" sz="2600">
                <a:solidFill>
                  <a:srgbClr val="FF3300"/>
                </a:solidFill>
                <a:ea typeface="黑体" pitchFamily="49" charset="-122"/>
              </a:rPr>
              <a:t>部分函数依赖</a:t>
            </a:r>
            <a:r>
              <a:rPr lang="zh-CN" altLang="en-US" sz="2600"/>
              <a:t>，简称</a:t>
            </a:r>
            <a:r>
              <a:rPr lang="zh-CN" altLang="en-US" sz="2600">
                <a:solidFill>
                  <a:srgbClr val="0099FF"/>
                </a:solidFill>
                <a:ea typeface="黑体" pitchFamily="49" charset="-122"/>
              </a:rPr>
              <a:t>部分依赖</a:t>
            </a:r>
            <a:r>
              <a:rPr lang="zh-CN" altLang="en-US" sz="2600"/>
              <a:t>。</a:t>
            </a:r>
          </a:p>
        </p:txBody>
      </p:sp>
      <p:grpSp>
        <p:nvGrpSpPr>
          <p:cNvPr id="2" name="Group 12"/>
          <p:cNvGrpSpPr>
            <a:grpSpLocks/>
          </p:cNvGrpSpPr>
          <p:nvPr/>
        </p:nvGrpSpPr>
        <p:grpSpPr bwMode="auto">
          <a:xfrm>
            <a:off x="2212975" y="4167188"/>
            <a:ext cx="4679950" cy="2005012"/>
            <a:chOff x="1394" y="2737"/>
            <a:chExt cx="2948" cy="1076"/>
          </a:xfrm>
        </p:grpSpPr>
        <p:sp>
          <p:nvSpPr>
            <p:cNvPr id="196614" name="Oval 6"/>
            <p:cNvSpPr>
              <a:spLocks noChangeArrowheads="1"/>
            </p:cNvSpPr>
            <p:nvPr/>
          </p:nvSpPr>
          <p:spPr bwMode="auto">
            <a:xfrm>
              <a:off x="1394" y="2877"/>
              <a:ext cx="1597" cy="483"/>
            </a:xfrm>
            <a:prstGeom prst="ellipse">
              <a:avLst/>
            </a:prstGeom>
            <a:solidFill>
              <a:srgbClr val="FFFFFF"/>
            </a:solidFill>
            <a:ln w="9525">
              <a:solidFill>
                <a:srgbClr val="000000"/>
              </a:solidFill>
              <a:round/>
              <a:headEnd/>
              <a:tailEnd/>
            </a:ln>
          </p:spPr>
          <p:txBody>
            <a:bodyPr tIns="118800"/>
            <a:lstStyle/>
            <a:p>
              <a:pPr algn="just"/>
              <a:r>
                <a:rPr lang="zh-CN" altLang="en-US" sz="2000" b="1" i="1">
                  <a:latin typeface="Times New Roman" pitchFamily="18" charset="0"/>
                  <a:sym typeface="Symbol" pitchFamily="18" charset="2"/>
                </a:rPr>
                <a:t></a:t>
              </a:r>
              <a:endParaRPr lang="zh-CN" altLang="en-US" sz="2000" b="1"/>
            </a:p>
          </p:txBody>
        </p:sp>
        <p:sp>
          <p:nvSpPr>
            <p:cNvPr id="196615" name="Oval 7"/>
            <p:cNvSpPr>
              <a:spLocks noChangeArrowheads="1"/>
            </p:cNvSpPr>
            <p:nvPr/>
          </p:nvSpPr>
          <p:spPr bwMode="auto">
            <a:xfrm>
              <a:off x="3605" y="2952"/>
              <a:ext cx="737" cy="417"/>
            </a:xfrm>
            <a:prstGeom prst="ellipse">
              <a:avLst/>
            </a:prstGeom>
            <a:solidFill>
              <a:srgbClr val="FFFFFF"/>
            </a:solidFill>
            <a:ln w="9525">
              <a:solidFill>
                <a:srgbClr val="000000"/>
              </a:solidFill>
              <a:round/>
              <a:headEnd/>
              <a:tailEnd/>
            </a:ln>
          </p:spPr>
          <p:txBody>
            <a:bodyPr/>
            <a:lstStyle/>
            <a:p>
              <a:pPr algn="ctr"/>
              <a:r>
                <a:rPr lang="zh-CN" altLang="en-US" sz="2000" b="1" i="1">
                  <a:latin typeface="Times New Roman" pitchFamily="18" charset="0"/>
                  <a:sym typeface="Symbol" pitchFamily="18" charset="2"/>
                </a:rPr>
                <a:t></a:t>
              </a:r>
              <a:endParaRPr lang="zh-CN" altLang="en-US" sz="2000" b="1"/>
            </a:p>
          </p:txBody>
        </p:sp>
        <p:sp>
          <p:nvSpPr>
            <p:cNvPr id="196616" name="Oval 8"/>
            <p:cNvSpPr>
              <a:spLocks noChangeArrowheads="1"/>
            </p:cNvSpPr>
            <p:nvPr/>
          </p:nvSpPr>
          <p:spPr bwMode="auto">
            <a:xfrm>
              <a:off x="2131" y="2983"/>
              <a:ext cx="737" cy="309"/>
            </a:xfrm>
            <a:prstGeom prst="ellipse">
              <a:avLst/>
            </a:prstGeom>
            <a:solidFill>
              <a:srgbClr val="FFFFFF"/>
            </a:solidFill>
            <a:ln w="9525">
              <a:solidFill>
                <a:srgbClr val="000000"/>
              </a:solidFill>
              <a:round/>
              <a:headEnd/>
              <a:tailEnd/>
            </a:ln>
          </p:spPr>
          <p:txBody>
            <a:bodyPr tIns="0" bIns="0"/>
            <a:lstStyle/>
            <a:p>
              <a:pPr algn="ctr"/>
              <a:r>
                <a:rPr lang="zh-CN" altLang="en-US" sz="2000" b="1" i="1">
                  <a:latin typeface="Times New Roman" pitchFamily="18" charset="0"/>
                  <a:sym typeface="Symbol" pitchFamily="18" charset="2"/>
                </a:rPr>
                <a:t></a:t>
              </a:r>
              <a:endParaRPr lang="zh-CN" altLang="en-US" sz="2000" b="1"/>
            </a:p>
          </p:txBody>
        </p:sp>
        <p:sp>
          <p:nvSpPr>
            <p:cNvPr id="196617" name="Freeform 9"/>
            <p:cNvSpPr>
              <a:spLocks/>
            </p:cNvSpPr>
            <p:nvPr/>
          </p:nvSpPr>
          <p:spPr bwMode="auto">
            <a:xfrm>
              <a:off x="2696" y="2895"/>
              <a:ext cx="1037" cy="106"/>
            </a:xfrm>
            <a:custGeom>
              <a:avLst/>
              <a:gdLst/>
              <a:ahLst/>
              <a:cxnLst>
                <a:cxn ang="0">
                  <a:pos x="0" y="156"/>
                </a:cxn>
                <a:cxn ang="0">
                  <a:pos x="720" y="0"/>
                </a:cxn>
                <a:cxn ang="0">
                  <a:pos x="1800" y="156"/>
                </a:cxn>
              </a:cxnLst>
              <a:rect l="0" t="0" r="r" b="b"/>
              <a:pathLst>
                <a:path w="1800" h="156">
                  <a:moveTo>
                    <a:pt x="0" y="156"/>
                  </a:moveTo>
                  <a:cubicBezTo>
                    <a:pt x="210" y="78"/>
                    <a:pt x="420" y="0"/>
                    <a:pt x="720" y="0"/>
                  </a:cubicBezTo>
                  <a:cubicBezTo>
                    <a:pt x="1020" y="0"/>
                    <a:pt x="1410" y="78"/>
                    <a:pt x="1800" y="156"/>
                  </a:cubicBezTo>
                </a:path>
              </a:pathLst>
            </a:custGeom>
            <a:noFill/>
            <a:ln w="9525">
              <a:solidFill>
                <a:srgbClr val="FF00FF"/>
              </a:solidFill>
              <a:round/>
              <a:headEnd type="none" w="med" len="med"/>
              <a:tailEnd type="stealth" w="lg" len="lg"/>
            </a:ln>
          </p:spPr>
          <p:txBody>
            <a:bodyPr/>
            <a:lstStyle/>
            <a:p>
              <a:endParaRPr lang="zh-CN" altLang="en-US"/>
            </a:p>
          </p:txBody>
        </p:sp>
        <p:sp>
          <p:nvSpPr>
            <p:cNvPr id="196618" name="Freeform 10"/>
            <p:cNvSpPr>
              <a:spLocks/>
            </p:cNvSpPr>
            <p:nvPr/>
          </p:nvSpPr>
          <p:spPr bwMode="auto">
            <a:xfrm>
              <a:off x="2524" y="2737"/>
              <a:ext cx="1377" cy="212"/>
            </a:xfrm>
            <a:custGeom>
              <a:avLst/>
              <a:gdLst/>
              <a:ahLst/>
              <a:cxnLst>
                <a:cxn ang="0">
                  <a:pos x="0" y="494"/>
                </a:cxn>
                <a:cxn ang="0">
                  <a:pos x="1440" y="26"/>
                </a:cxn>
                <a:cxn ang="0">
                  <a:pos x="2700" y="650"/>
                </a:cxn>
              </a:cxnLst>
              <a:rect l="0" t="0" r="r" b="b"/>
              <a:pathLst>
                <a:path w="2700" h="650">
                  <a:moveTo>
                    <a:pt x="0" y="494"/>
                  </a:moveTo>
                  <a:cubicBezTo>
                    <a:pt x="495" y="247"/>
                    <a:pt x="990" y="0"/>
                    <a:pt x="1440" y="26"/>
                  </a:cubicBezTo>
                  <a:cubicBezTo>
                    <a:pt x="1890" y="52"/>
                    <a:pt x="2295" y="351"/>
                    <a:pt x="2700" y="650"/>
                  </a:cubicBezTo>
                </a:path>
              </a:pathLst>
            </a:custGeom>
            <a:noFill/>
            <a:ln w="9525">
              <a:solidFill>
                <a:srgbClr val="000000"/>
              </a:solidFill>
              <a:round/>
              <a:headEnd type="none" w="med" len="med"/>
              <a:tailEnd type="stealth" w="lg" len="lg"/>
            </a:ln>
          </p:spPr>
          <p:txBody>
            <a:bodyPr/>
            <a:lstStyle/>
            <a:p>
              <a:endParaRPr lang="zh-CN" altLang="en-US"/>
            </a:p>
          </p:txBody>
        </p:sp>
        <p:sp>
          <p:nvSpPr>
            <p:cNvPr id="196619" name="Text Box 11"/>
            <p:cNvSpPr txBox="1">
              <a:spLocks noChangeArrowheads="1"/>
            </p:cNvSpPr>
            <p:nvPr/>
          </p:nvSpPr>
          <p:spPr bwMode="auto">
            <a:xfrm>
              <a:off x="1776" y="3600"/>
              <a:ext cx="2400" cy="213"/>
            </a:xfrm>
            <a:prstGeom prst="rect">
              <a:avLst/>
            </a:prstGeom>
            <a:noFill/>
            <a:ln w="9525">
              <a:noFill/>
              <a:miter lim="800000"/>
              <a:headEnd/>
              <a:tailEnd/>
            </a:ln>
            <a:effectLst/>
          </p:spPr>
          <p:txBody>
            <a:bodyPr>
              <a:spAutoFit/>
            </a:bodyPr>
            <a:lstStyle/>
            <a:p>
              <a:pPr algn="ctr">
                <a:spcBef>
                  <a:spcPct val="50000"/>
                </a:spcBef>
              </a:pPr>
              <a:r>
                <a:rPr lang="zh-CN" altLang="en-US" sz="2000" b="1"/>
                <a:t>图</a:t>
              </a:r>
              <a:r>
                <a:rPr lang="en-US" altLang="zh-CN" sz="2000" b="1"/>
                <a:t>5-6  </a:t>
              </a:r>
              <a:r>
                <a:rPr lang="zh-CN" altLang="en-US" sz="2000" b="1"/>
                <a:t>部分依赖</a:t>
              </a:r>
              <a:r>
                <a:rPr lang="zh-CN" altLang="en-US" sz="2000" b="1" i="1">
                  <a:sym typeface="Symbol" pitchFamily="18" charset="2"/>
                </a:rPr>
                <a:t></a:t>
              </a:r>
              <a:r>
                <a:rPr lang="zh-CN" altLang="en-US" sz="2000" b="1"/>
                <a:t>的依赖图</a:t>
              </a: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a:xfrm>
            <a:off x="685800" y="609600"/>
            <a:ext cx="7772400" cy="609600"/>
          </a:xfrm>
        </p:spPr>
        <p:txBody>
          <a:bodyPr/>
          <a:lstStyle/>
          <a:p>
            <a:r>
              <a:rPr lang="zh-CN" altLang="en-US">
                <a:ea typeface="华文隶书" pitchFamily="2" charset="-122"/>
              </a:rPr>
              <a:t>完全函数依赖和部分函数依赖举例</a:t>
            </a:r>
          </a:p>
        </p:txBody>
      </p:sp>
      <p:sp>
        <p:nvSpPr>
          <p:cNvPr id="198659" name="Rectangle 3"/>
          <p:cNvSpPr>
            <a:spLocks noGrp="1" noChangeArrowheads="1"/>
          </p:cNvSpPr>
          <p:nvPr>
            <p:ph type="body" idx="1"/>
          </p:nvPr>
        </p:nvSpPr>
        <p:spPr>
          <a:xfrm>
            <a:off x="381000" y="1400175"/>
            <a:ext cx="8569325" cy="5076825"/>
          </a:xfrm>
        </p:spPr>
        <p:txBody>
          <a:bodyPr/>
          <a:lstStyle/>
          <a:p>
            <a:pPr>
              <a:lnSpc>
                <a:spcPct val="115000"/>
              </a:lnSpc>
            </a:pPr>
            <a:r>
              <a:rPr lang="zh-CN" altLang="en-US" sz="2600">
                <a:solidFill>
                  <a:schemeClr val="accent2"/>
                </a:solidFill>
              </a:rPr>
              <a:t>当</a:t>
            </a:r>
            <a:r>
              <a:rPr lang="zh-CN" altLang="en-US" sz="2600" i="1">
                <a:solidFill>
                  <a:schemeClr val="accent2"/>
                </a:solidFill>
                <a:sym typeface="Symbol" pitchFamily="18" charset="2"/>
              </a:rPr>
              <a:t></a:t>
            </a:r>
            <a:r>
              <a:rPr lang="zh-CN" altLang="en-US" sz="2600">
                <a:solidFill>
                  <a:schemeClr val="accent2"/>
                </a:solidFill>
              </a:rPr>
              <a:t>是</a:t>
            </a:r>
            <a:r>
              <a:rPr lang="zh-CN" altLang="en-US" sz="2600">
                <a:solidFill>
                  <a:srgbClr val="0099FF"/>
                </a:solidFill>
              </a:rPr>
              <a:t>单属性</a:t>
            </a:r>
            <a:r>
              <a:rPr lang="zh-CN" altLang="en-US" sz="2600">
                <a:solidFill>
                  <a:schemeClr val="accent2"/>
                </a:solidFill>
              </a:rPr>
              <a:t>时，则</a:t>
            </a:r>
            <a:r>
              <a:rPr lang="zh-CN" altLang="en-US" sz="2600" i="1">
                <a:solidFill>
                  <a:schemeClr val="accent2"/>
                </a:solidFill>
                <a:sym typeface="Symbol" pitchFamily="18" charset="2"/>
              </a:rPr>
              <a:t></a:t>
            </a:r>
            <a:r>
              <a:rPr lang="zh-CN" altLang="en-US" sz="2600">
                <a:solidFill>
                  <a:schemeClr val="accent2"/>
                </a:solidFill>
                <a:sym typeface="Symbol" pitchFamily="18" charset="2"/>
              </a:rPr>
              <a:t></a:t>
            </a:r>
            <a:r>
              <a:rPr lang="zh-CN" altLang="en-US" sz="2600" i="1">
                <a:solidFill>
                  <a:schemeClr val="accent2"/>
                </a:solidFill>
                <a:sym typeface="Symbol" pitchFamily="18" charset="2"/>
              </a:rPr>
              <a:t></a:t>
            </a:r>
            <a:r>
              <a:rPr lang="zh-CN" altLang="en-US" sz="2600">
                <a:solidFill>
                  <a:srgbClr val="FF0000"/>
                </a:solidFill>
                <a:ea typeface="黑体" pitchFamily="49" charset="-122"/>
              </a:rPr>
              <a:t>完全函数依赖</a:t>
            </a:r>
            <a:r>
              <a:rPr lang="zh-CN" altLang="en-US" sz="2600">
                <a:solidFill>
                  <a:schemeClr val="accent2"/>
                </a:solidFill>
              </a:rPr>
              <a:t>总是成立的。</a:t>
            </a:r>
          </a:p>
          <a:p>
            <a:pPr>
              <a:lnSpc>
                <a:spcPct val="115000"/>
              </a:lnSpc>
            </a:pPr>
            <a:r>
              <a:rPr lang="zh-CN" altLang="en-US" sz="2600"/>
              <a:t>例如，在关系</a:t>
            </a:r>
            <a:r>
              <a:rPr lang="en-US" altLang="zh-CN" sz="2600">
                <a:solidFill>
                  <a:srgbClr val="FF3300"/>
                </a:solidFill>
              </a:rPr>
              <a:t>SCE</a:t>
            </a:r>
            <a:r>
              <a:rPr lang="zh-CN" altLang="en-US" sz="2600"/>
              <a:t>中</a:t>
            </a:r>
          </a:p>
          <a:p>
            <a:pPr lvl="1">
              <a:lnSpc>
                <a:spcPct val="115000"/>
              </a:lnSpc>
              <a:spcBef>
                <a:spcPct val="10000"/>
              </a:spcBef>
            </a:pPr>
            <a:r>
              <a:rPr lang="zh-CN" altLang="en-US" sz="2600">
                <a:solidFill>
                  <a:schemeClr val="accent2"/>
                </a:solidFill>
              </a:rPr>
              <a:t>完全依赖：</a:t>
            </a:r>
          </a:p>
          <a:p>
            <a:pPr lvl="2">
              <a:lnSpc>
                <a:spcPct val="115000"/>
              </a:lnSpc>
              <a:spcBef>
                <a:spcPct val="10000"/>
              </a:spcBef>
            </a:pPr>
            <a:r>
              <a:rPr lang="en-US" altLang="zh-CN" sz="2400">
                <a:solidFill>
                  <a:srgbClr val="FF3300"/>
                </a:solidFill>
              </a:rPr>
              <a:t>studentNo</a:t>
            </a:r>
            <a:r>
              <a:rPr lang="en-US" altLang="zh-CN" sz="2400"/>
              <a:t> </a:t>
            </a:r>
            <a:r>
              <a:rPr lang="en-US" altLang="zh-CN" sz="2400">
                <a:sym typeface="Symbol" pitchFamily="18" charset="2"/>
              </a:rPr>
              <a:t></a:t>
            </a:r>
            <a:r>
              <a:rPr lang="en-US" altLang="zh-CN" sz="2400"/>
              <a:t> studentName</a:t>
            </a:r>
          </a:p>
          <a:p>
            <a:pPr lvl="2">
              <a:lnSpc>
                <a:spcPct val="115000"/>
              </a:lnSpc>
              <a:spcBef>
                <a:spcPct val="10000"/>
              </a:spcBef>
            </a:pPr>
            <a:r>
              <a:rPr lang="en-US" altLang="zh-CN" sz="2400">
                <a:solidFill>
                  <a:srgbClr val="FF00FF"/>
                </a:solidFill>
              </a:rPr>
              <a:t>courseNo</a:t>
            </a:r>
            <a:r>
              <a:rPr lang="en-US" altLang="zh-CN" sz="2400"/>
              <a:t> </a:t>
            </a:r>
            <a:r>
              <a:rPr lang="en-US" altLang="zh-CN" sz="2400">
                <a:sym typeface="Symbol" pitchFamily="18" charset="2"/>
              </a:rPr>
              <a:t></a:t>
            </a:r>
            <a:r>
              <a:rPr lang="en-US" altLang="zh-CN" sz="2400"/>
              <a:t> courseName</a:t>
            </a:r>
          </a:p>
          <a:p>
            <a:pPr lvl="2">
              <a:lnSpc>
                <a:spcPct val="115000"/>
              </a:lnSpc>
              <a:spcBef>
                <a:spcPct val="10000"/>
              </a:spcBef>
            </a:pPr>
            <a:r>
              <a:rPr lang="en-US" altLang="zh-CN" sz="2400"/>
              <a:t>{</a:t>
            </a:r>
            <a:r>
              <a:rPr lang="en-US" altLang="zh-CN" sz="2400">
                <a:solidFill>
                  <a:srgbClr val="FF3300"/>
                </a:solidFill>
              </a:rPr>
              <a:t>studentNo</a:t>
            </a:r>
            <a:r>
              <a:rPr lang="en-US" altLang="zh-CN" sz="2400"/>
              <a:t>, </a:t>
            </a:r>
            <a:r>
              <a:rPr lang="en-US" altLang="zh-CN" sz="2400">
                <a:solidFill>
                  <a:srgbClr val="FF00FF"/>
                </a:solidFill>
              </a:rPr>
              <a:t>courseNo</a:t>
            </a:r>
            <a:r>
              <a:rPr lang="en-US" altLang="zh-CN" sz="2400"/>
              <a:t>} </a:t>
            </a:r>
            <a:r>
              <a:rPr lang="en-US" altLang="zh-CN" sz="2400">
                <a:sym typeface="Symbol" pitchFamily="18" charset="2"/>
              </a:rPr>
              <a:t></a:t>
            </a:r>
            <a:r>
              <a:rPr lang="en-US" altLang="zh-CN" sz="2400"/>
              <a:t> score</a:t>
            </a:r>
          </a:p>
          <a:p>
            <a:pPr lvl="1">
              <a:lnSpc>
                <a:spcPct val="115000"/>
              </a:lnSpc>
              <a:spcBef>
                <a:spcPct val="10000"/>
              </a:spcBef>
            </a:pPr>
            <a:r>
              <a:rPr lang="zh-CN" altLang="en-US" sz="2600">
                <a:solidFill>
                  <a:schemeClr val="accent2"/>
                </a:solidFill>
              </a:rPr>
              <a:t>部分依赖：</a:t>
            </a:r>
          </a:p>
          <a:p>
            <a:pPr lvl="2">
              <a:lnSpc>
                <a:spcPct val="115000"/>
              </a:lnSpc>
              <a:spcBef>
                <a:spcPct val="10000"/>
              </a:spcBef>
            </a:pPr>
            <a:r>
              <a:rPr lang="en-US" altLang="zh-CN" sz="2400"/>
              <a:t>{</a:t>
            </a:r>
            <a:r>
              <a:rPr lang="en-US" altLang="zh-CN" sz="2400">
                <a:solidFill>
                  <a:srgbClr val="FF3300"/>
                </a:solidFill>
              </a:rPr>
              <a:t>studentNo</a:t>
            </a:r>
            <a:r>
              <a:rPr lang="en-US" altLang="zh-CN" sz="2400"/>
              <a:t>, </a:t>
            </a:r>
            <a:r>
              <a:rPr lang="en-US" altLang="zh-CN" sz="2400">
                <a:solidFill>
                  <a:srgbClr val="FF00FF"/>
                </a:solidFill>
              </a:rPr>
              <a:t>courseNo</a:t>
            </a:r>
            <a:r>
              <a:rPr lang="en-US" altLang="zh-CN" sz="2400"/>
              <a:t>} </a:t>
            </a:r>
            <a:r>
              <a:rPr lang="en-US" altLang="zh-CN" sz="2400">
                <a:sym typeface="Symbol" pitchFamily="18" charset="2"/>
              </a:rPr>
              <a:t></a:t>
            </a:r>
            <a:r>
              <a:rPr lang="en-US" altLang="zh-CN" sz="2400"/>
              <a:t> studentName</a:t>
            </a:r>
          </a:p>
          <a:p>
            <a:pPr lvl="2">
              <a:lnSpc>
                <a:spcPct val="115000"/>
              </a:lnSpc>
              <a:spcBef>
                <a:spcPct val="10000"/>
              </a:spcBef>
            </a:pPr>
            <a:r>
              <a:rPr lang="en-US" altLang="zh-CN" sz="2400"/>
              <a:t>{</a:t>
            </a:r>
            <a:r>
              <a:rPr lang="en-US" altLang="zh-CN" sz="2400">
                <a:solidFill>
                  <a:srgbClr val="FF3300"/>
                </a:solidFill>
              </a:rPr>
              <a:t>studentNo</a:t>
            </a:r>
            <a:r>
              <a:rPr lang="en-US" altLang="zh-CN" sz="2400"/>
              <a:t>, </a:t>
            </a:r>
            <a:r>
              <a:rPr lang="en-US" altLang="zh-CN" sz="2400">
                <a:solidFill>
                  <a:srgbClr val="FF00FF"/>
                </a:solidFill>
              </a:rPr>
              <a:t>courseNo</a:t>
            </a:r>
            <a:r>
              <a:rPr lang="en-US" altLang="zh-CN" sz="2400"/>
              <a:t>} </a:t>
            </a:r>
            <a:r>
              <a:rPr lang="en-US" altLang="zh-CN" sz="2400">
                <a:sym typeface="Symbol" pitchFamily="18" charset="2"/>
              </a:rPr>
              <a:t></a:t>
            </a:r>
            <a:r>
              <a:rPr lang="en-US" altLang="zh-CN" sz="2400"/>
              <a:t> courseName</a:t>
            </a:r>
          </a:p>
          <a:p>
            <a:pPr>
              <a:lnSpc>
                <a:spcPct val="115000"/>
              </a:lnSpc>
            </a:pPr>
            <a:r>
              <a:rPr lang="zh-CN" altLang="en-US" sz="2500">
                <a:solidFill>
                  <a:srgbClr val="FF3300"/>
                </a:solidFill>
                <a:ea typeface="黑体" pitchFamily="49" charset="-122"/>
              </a:rPr>
              <a:t>部分函数依赖</a:t>
            </a:r>
            <a:r>
              <a:rPr lang="zh-CN" altLang="en-US" sz="2500"/>
              <a:t>会导致</a:t>
            </a:r>
            <a:r>
              <a:rPr lang="zh-CN" altLang="en-US" sz="2500">
                <a:solidFill>
                  <a:srgbClr val="0000CC"/>
                </a:solidFill>
              </a:rPr>
              <a:t>数据冗余</a:t>
            </a:r>
            <a:r>
              <a:rPr lang="zh-CN" altLang="en-US" sz="2500"/>
              <a:t>和</a:t>
            </a:r>
            <a:r>
              <a:rPr lang="zh-CN" altLang="en-US" sz="2500">
                <a:solidFill>
                  <a:srgbClr val="0000CC"/>
                </a:solidFill>
              </a:rPr>
              <a:t>插入、删除、更新异常</a:t>
            </a:r>
            <a:r>
              <a:rPr lang="zh-CN" altLang="en-US" sz="250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98659">
                                            <p:txEl>
                                              <p:pRg st="1" end="1"/>
                                            </p:txEl>
                                          </p:spTgt>
                                        </p:tgtEl>
                                        <p:attrNameLst>
                                          <p:attrName>style.visibility</p:attrName>
                                        </p:attrNameLst>
                                      </p:cBhvr>
                                      <p:to>
                                        <p:strVal val="visible"/>
                                      </p:to>
                                    </p:set>
                                    <p:animEffect transition="in" filter="wipe(left)">
                                      <p:cBhvr>
                                        <p:cTn id="7" dur="500"/>
                                        <p:tgtEl>
                                          <p:spTgt spid="198659">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198659">
                                            <p:txEl>
                                              <p:pRg st="2" end="2"/>
                                            </p:txEl>
                                          </p:spTgt>
                                        </p:tgtEl>
                                        <p:attrNameLst>
                                          <p:attrName>style.visibility</p:attrName>
                                        </p:attrNameLst>
                                      </p:cBhvr>
                                      <p:to>
                                        <p:strVal val="visible"/>
                                      </p:to>
                                    </p:set>
                                    <p:animEffect transition="in" filter="wipe(left)">
                                      <p:cBhvr>
                                        <p:cTn id="10" dur="500"/>
                                        <p:tgtEl>
                                          <p:spTgt spid="198659">
                                            <p:txEl>
                                              <p:pRg st="2" end="2"/>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198659">
                                            <p:txEl>
                                              <p:pRg st="3" end="3"/>
                                            </p:txEl>
                                          </p:spTgt>
                                        </p:tgtEl>
                                        <p:attrNameLst>
                                          <p:attrName>style.visibility</p:attrName>
                                        </p:attrNameLst>
                                      </p:cBhvr>
                                      <p:to>
                                        <p:strVal val="visible"/>
                                      </p:to>
                                    </p:set>
                                    <p:animEffect transition="in" filter="wipe(left)">
                                      <p:cBhvr>
                                        <p:cTn id="13" dur="500"/>
                                        <p:tgtEl>
                                          <p:spTgt spid="198659">
                                            <p:txEl>
                                              <p:pRg st="3" end="3"/>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198659">
                                            <p:txEl>
                                              <p:pRg st="4" end="4"/>
                                            </p:txEl>
                                          </p:spTgt>
                                        </p:tgtEl>
                                        <p:attrNameLst>
                                          <p:attrName>style.visibility</p:attrName>
                                        </p:attrNameLst>
                                      </p:cBhvr>
                                      <p:to>
                                        <p:strVal val="visible"/>
                                      </p:to>
                                    </p:set>
                                    <p:animEffect transition="in" filter="wipe(left)">
                                      <p:cBhvr>
                                        <p:cTn id="16" dur="500"/>
                                        <p:tgtEl>
                                          <p:spTgt spid="198659">
                                            <p:txEl>
                                              <p:pRg st="4" end="4"/>
                                            </p:txEl>
                                          </p:spTgt>
                                        </p:tgtEl>
                                      </p:cBhvr>
                                    </p:animEffect>
                                  </p:childTnLst>
                                </p:cTn>
                              </p:par>
                              <p:par>
                                <p:cTn id="17" presetID="22" presetClass="entr" presetSubtype="8" fill="hold" nodeType="withEffect">
                                  <p:stCondLst>
                                    <p:cond delay="0"/>
                                  </p:stCondLst>
                                  <p:childTnLst>
                                    <p:set>
                                      <p:cBhvr>
                                        <p:cTn id="18" dur="1" fill="hold">
                                          <p:stCondLst>
                                            <p:cond delay="0"/>
                                          </p:stCondLst>
                                        </p:cTn>
                                        <p:tgtEl>
                                          <p:spTgt spid="198659">
                                            <p:txEl>
                                              <p:pRg st="5" end="5"/>
                                            </p:txEl>
                                          </p:spTgt>
                                        </p:tgtEl>
                                        <p:attrNameLst>
                                          <p:attrName>style.visibility</p:attrName>
                                        </p:attrNameLst>
                                      </p:cBhvr>
                                      <p:to>
                                        <p:strVal val="visible"/>
                                      </p:to>
                                    </p:set>
                                    <p:animEffect transition="in" filter="wipe(left)">
                                      <p:cBhvr>
                                        <p:cTn id="19" dur="500"/>
                                        <p:tgtEl>
                                          <p:spTgt spid="198659">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198659">
                                            <p:txEl>
                                              <p:pRg st="6" end="6"/>
                                            </p:txEl>
                                          </p:spTgt>
                                        </p:tgtEl>
                                        <p:attrNameLst>
                                          <p:attrName>style.visibility</p:attrName>
                                        </p:attrNameLst>
                                      </p:cBhvr>
                                      <p:to>
                                        <p:strVal val="visible"/>
                                      </p:to>
                                    </p:set>
                                    <p:animEffect transition="in" filter="wipe(left)">
                                      <p:cBhvr>
                                        <p:cTn id="24" dur="500"/>
                                        <p:tgtEl>
                                          <p:spTgt spid="198659">
                                            <p:txEl>
                                              <p:pRg st="6" end="6"/>
                                            </p:txEl>
                                          </p:spTgt>
                                        </p:tgtEl>
                                      </p:cBhvr>
                                    </p:animEffect>
                                  </p:childTnLst>
                                </p:cTn>
                              </p:par>
                              <p:par>
                                <p:cTn id="25" presetID="22" presetClass="entr" presetSubtype="8" fill="hold" nodeType="withEffect">
                                  <p:stCondLst>
                                    <p:cond delay="0"/>
                                  </p:stCondLst>
                                  <p:childTnLst>
                                    <p:set>
                                      <p:cBhvr>
                                        <p:cTn id="26" dur="1" fill="hold">
                                          <p:stCondLst>
                                            <p:cond delay="0"/>
                                          </p:stCondLst>
                                        </p:cTn>
                                        <p:tgtEl>
                                          <p:spTgt spid="198659">
                                            <p:txEl>
                                              <p:pRg st="7" end="7"/>
                                            </p:txEl>
                                          </p:spTgt>
                                        </p:tgtEl>
                                        <p:attrNameLst>
                                          <p:attrName>style.visibility</p:attrName>
                                        </p:attrNameLst>
                                      </p:cBhvr>
                                      <p:to>
                                        <p:strVal val="visible"/>
                                      </p:to>
                                    </p:set>
                                    <p:animEffect transition="in" filter="wipe(left)">
                                      <p:cBhvr>
                                        <p:cTn id="27" dur="500"/>
                                        <p:tgtEl>
                                          <p:spTgt spid="198659">
                                            <p:txEl>
                                              <p:pRg st="7" end="7"/>
                                            </p:txEl>
                                          </p:spTgt>
                                        </p:tgtEl>
                                      </p:cBhvr>
                                    </p:animEffect>
                                  </p:childTnLst>
                                </p:cTn>
                              </p:par>
                              <p:par>
                                <p:cTn id="28" presetID="22" presetClass="entr" presetSubtype="8" fill="hold" nodeType="withEffect">
                                  <p:stCondLst>
                                    <p:cond delay="0"/>
                                  </p:stCondLst>
                                  <p:childTnLst>
                                    <p:set>
                                      <p:cBhvr>
                                        <p:cTn id="29" dur="1" fill="hold">
                                          <p:stCondLst>
                                            <p:cond delay="0"/>
                                          </p:stCondLst>
                                        </p:cTn>
                                        <p:tgtEl>
                                          <p:spTgt spid="198659">
                                            <p:txEl>
                                              <p:pRg st="8" end="8"/>
                                            </p:txEl>
                                          </p:spTgt>
                                        </p:tgtEl>
                                        <p:attrNameLst>
                                          <p:attrName>style.visibility</p:attrName>
                                        </p:attrNameLst>
                                      </p:cBhvr>
                                      <p:to>
                                        <p:strVal val="visible"/>
                                      </p:to>
                                    </p:set>
                                    <p:animEffect transition="in" filter="wipe(left)">
                                      <p:cBhvr>
                                        <p:cTn id="30" dur="500"/>
                                        <p:tgtEl>
                                          <p:spTgt spid="198659">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98659">
                                            <p:txEl>
                                              <p:pRg st="9" end="9"/>
                                            </p:txEl>
                                          </p:spTgt>
                                        </p:tgtEl>
                                        <p:attrNameLst>
                                          <p:attrName>style.visibility</p:attrName>
                                        </p:attrNameLst>
                                      </p:cBhvr>
                                      <p:to>
                                        <p:strVal val="visible"/>
                                      </p:to>
                                    </p:set>
                                    <p:animEffect transition="in" filter="wipe(left)">
                                      <p:cBhvr>
                                        <p:cTn id="35" dur="500"/>
                                        <p:tgtEl>
                                          <p:spTgt spid="19865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title" idx="4294967295"/>
          </p:nvPr>
        </p:nvSpPr>
        <p:spPr>
          <a:xfrm>
            <a:off x="685800" y="457200"/>
            <a:ext cx="7772400" cy="609600"/>
          </a:xfrm>
        </p:spPr>
        <p:txBody>
          <a:bodyPr>
            <a:normAutofit fontScale="90000"/>
          </a:bodyPr>
          <a:lstStyle/>
          <a:p>
            <a:pPr eaLnBrk="1" hangingPunct="1"/>
            <a:r>
              <a:rPr lang="zh-CN" altLang="en-US">
                <a:latin typeface="华文隶书" pitchFamily="2" charset="-122"/>
                <a:ea typeface="华文隶书" pitchFamily="2" charset="-122"/>
              </a:rPr>
              <a:t>目   录</a:t>
            </a:r>
          </a:p>
        </p:txBody>
      </p:sp>
      <p:sp>
        <p:nvSpPr>
          <p:cNvPr id="282627" name="Line 229"/>
          <p:cNvSpPr>
            <a:spLocks noChangeShapeType="1"/>
          </p:cNvSpPr>
          <p:nvPr/>
        </p:nvSpPr>
        <p:spPr bwMode="gray">
          <a:xfrm>
            <a:off x="2209800" y="4419600"/>
            <a:ext cx="4800600" cy="0"/>
          </a:xfrm>
          <a:prstGeom prst="line">
            <a:avLst/>
          </a:prstGeom>
          <a:noFill/>
          <a:ln w="25400">
            <a:solidFill>
              <a:srgbClr val="969696"/>
            </a:solidFill>
            <a:prstDash val="sysDot"/>
            <a:round/>
            <a:headEnd/>
            <a:tailEnd type="oval" w="med" len="med"/>
          </a:ln>
        </p:spPr>
        <p:txBody>
          <a:bodyPr wrap="none" anchor="ctr"/>
          <a:lstStyle/>
          <a:p>
            <a:endParaRPr lang="zh-CN" altLang="en-US"/>
          </a:p>
        </p:txBody>
      </p:sp>
      <p:sp>
        <p:nvSpPr>
          <p:cNvPr id="282628" name="Text Box 231"/>
          <p:cNvSpPr txBox="1">
            <a:spLocks noChangeArrowheads="1"/>
          </p:cNvSpPr>
          <p:nvPr/>
        </p:nvSpPr>
        <p:spPr bwMode="gray">
          <a:xfrm>
            <a:off x="2971800" y="3930650"/>
            <a:ext cx="3352800" cy="457200"/>
          </a:xfrm>
          <a:prstGeom prst="rect">
            <a:avLst/>
          </a:prstGeom>
          <a:noFill/>
          <a:ln w="9525" algn="ctr">
            <a:noFill/>
            <a:miter lim="800000"/>
            <a:headEnd/>
            <a:tailEnd/>
          </a:ln>
        </p:spPr>
        <p:txBody>
          <a:bodyPr>
            <a:spAutoFit/>
          </a:bodyPr>
          <a:lstStyle/>
          <a:p>
            <a:pPr eaLnBrk="0" hangingPunct="0"/>
            <a:r>
              <a:rPr lang="zh-CN" altLang="en-US" sz="2400" b="1">
                <a:solidFill>
                  <a:schemeClr val="bg2"/>
                </a:solidFill>
              </a:rPr>
              <a:t>范式</a:t>
            </a:r>
            <a:r>
              <a:rPr lang="zh-CN" altLang="en-US"/>
              <a:t> </a:t>
            </a:r>
          </a:p>
        </p:txBody>
      </p:sp>
      <p:grpSp>
        <p:nvGrpSpPr>
          <p:cNvPr id="2" name="Group 5"/>
          <p:cNvGrpSpPr>
            <a:grpSpLocks/>
          </p:cNvGrpSpPr>
          <p:nvPr/>
        </p:nvGrpSpPr>
        <p:grpSpPr bwMode="auto">
          <a:xfrm>
            <a:off x="1855788" y="3863975"/>
            <a:ext cx="608012" cy="479425"/>
            <a:chOff x="1169" y="2516"/>
            <a:chExt cx="383" cy="302"/>
          </a:xfrm>
        </p:grpSpPr>
        <p:sp>
          <p:nvSpPr>
            <p:cNvPr id="282630" name="Rectangle 230"/>
            <p:cNvSpPr>
              <a:spLocks noChangeArrowheads="1"/>
            </p:cNvSpPr>
            <p:nvPr/>
          </p:nvSpPr>
          <p:spPr bwMode="gray">
            <a:xfrm rot="3419336">
              <a:off x="1213" y="2503"/>
              <a:ext cx="302" cy="328"/>
            </a:xfrm>
            <a:prstGeom prst="rect">
              <a:avLst/>
            </a:prstGeom>
            <a:gradFill rotWithShape="1">
              <a:gsLst>
                <a:gs pos="0">
                  <a:srgbClr val="FF7C80"/>
                </a:gs>
                <a:gs pos="100000">
                  <a:srgbClr val="76393B"/>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FF7C80"/>
              </a:extrusionClr>
            </a:sp3d>
          </p:spPr>
          <p:txBody>
            <a:bodyPr wrap="none" anchor="ctr">
              <a:flatTx/>
            </a:bodyPr>
            <a:lstStyle/>
            <a:p>
              <a:endParaRPr lang="zh-CN" altLang="en-US"/>
            </a:p>
          </p:txBody>
        </p:sp>
        <p:sp>
          <p:nvSpPr>
            <p:cNvPr id="282631" name="Text Box 232"/>
            <p:cNvSpPr txBox="1">
              <a:spLocks noChangeArrowheads="1"/>
            </p:cNvSpPr>
            <p:nvPr/>
          </p:nvSpPr>
          <p:spPr bwMode="gray">
            <a:xfrm>
              <a:off x="1169" y="2530"/>
              <a:ext cx="383" cy="288"/>
            </a:xfrm>
            <a:prstGeom prst="rect">
              <a:avLst/>
            </a:prstGeom>
            <a:noFill/>
            <a:ln w="9525" algn="ctr">
              <a:noFill/>
              <a:miter lim="800000"/>
              <a:headEnd/>
              <a:tailEnd/>
            </a:ln>
          </p:spPr>
          <p:txBody>
            <a:bodyPr wrap="none">
              <a:spAutoFit/>
            </a:bodyPr>
            <a:lstStyle/>
            <a:p>
              <a:pPr algn="ctr" eaLnBrk="0" hangingPunct="0"/>
              <a:r>
                <a:rPr lang="en-US" altLang="zh-CN" sz="2400" b="1">
                  <a:solidFill>
                    <a:srgbClr val="FFFFFF"/>
                  </a:solidFill>
                </a:rPr>
                <a:t>5.4</a:t>
              </a:r>
            </a:p>
          </p:txBody>
        </p:sp>
      </p:grpSp>
      <p:sp>
        <p:nvSpPr>
          <p:cNvPr id="282632" name="Line 234"/>
          <p:cNvSpPr>
            <a:spLocks noChangeShapeType="1"/>
          </p:cNvSpPr>
          <p:nvPr/>
        </p:nvSpPr>
        <p:spPr bwMode="gray">
          <a:xfrm>
            <a:off x="2209800" y="1905000"/>
            <a:ext cx="4800600" cy="0"/>
          </a:xfrm>
          <a:prstGeom prst="line">
            <a:avLst/>
          </a:prstGeom>
          <a:noFill/>
          <a:ln w="25400">
            <a:solidFill>
              <a:srgbClr val="969696"/>
            </a:solidFill>
            <a:prstDash val="sysDot"/>
            <a:round/>
            <a:headEnd/>
            <a:tailEnd type="oval" w="med" len="med"/>
          </a:ln>
        </p:spPr>
        <p:txBody>
          <a:bodyPr wrap="none" anchor="ctr"/>
          <a:lstStyle/>
          <a:p>
            <a:endParaRPr lang="zh-CN" altLang="en-US"/>
          </a:p>
        </p:txBody>
      </p:sp>
      <p:sp>
        <p:nvSpPr>
          <p:cNvPr id="282633" name="Text Box 236"/>
          <p:cNvSpPr txBox="1">
            <a:spLocks noChangeArrowheads="1"/>
          </p:cNvSpPr>
          <p:nvPr/>
        </p:nvSpPr>
        <p:spPr bwMode="gray">
          <a:xfrm>
            <a:off x="2895600" y="1371600"/>
            <a:ext cx="4038600" cy="519113"/>
          </a:xfrm>
          <a:prstGeom prst="rect">
            <a:avLst/>
          </a:prstGeom>
          <a:noFill/>
          <a:ln w="9525" algn="ctr">
            <a:noFill/>
            <a:miter lim="800000"/>
            <a:headEnd/>
            <a:tailEnd/>
          </a:ln>
        </p:spPr>
        <p:txBody>
          <a:bodyPr>
            <a:spAutoFit/>
          </a:bodyPr>
          <a:lstStyle/>
          <a:p>
            <a:pPr eaLnBrk="0" hangingPunct="0"/>
            <a:r>
              <a:rPr lang="zh-CN" altLang="en-US" sz="2800" b="1">
                <a:solidFill>
                  <a:srgbClr val="FF0066"/>
                </a:solidFill>
              </a:rPr>
              <a:t>问题提出</a:t>
            </a:r>
            <a:r>
              <a:rPr lang="zh-CN" altLang="en-US"/>
              <a:t> </a:t>
            </a:r>
            <a:endParaRPr lang="en-US" altLang="zh-CN"/>
          </a:p>
        </p:txBody>
      </p:sp>
      <p:grpSp>
        <p:nvGrpSpPr>
          <p:cNvPr id="3" name="Group 10"/>
          <p:cNvGrpSpPr>
            <a:grpSpLocks/>
          </p:cNvGrpSpPr>
          <p:nvPr/>
        </p:nvGrpSpPr>
        <p:grpSpPr bwMode="auto">
          <a:xfrm>
            <a:off x="1855788" y="1349375"/>
            <a:ext cx="608012" cy="479425"/>
            <a:chOff x="1169" y="932"/>
            <a:chExt cx="383" cy="302"/>
          </a:xfrm>
        </p:grpSpPr>
        <p:sp>
          <p:nvSpPr>
            <p:cNvPr id="282635" name="Rectangle 235"/>
            <p:cNvSpPr>
              <a:spLocks noChangeArrowheads="1"/>
            </p:cNvSpPr>
            <p:nvPr/>
          </p:nvSpPr>
          <p:spPr bwMode="gray">
            <a:xfrm rot="3419336">
              <a:off x="1213" y="919"/>
              <a:ext cx="302" cy="328"/>
            </a:xfrm>
            <a:prstGeom prst="rect">
              <a:avLst/>
            </a:prstGeom>
            <a:gradFill rotWithShape="1">
              <a:gsLst>
                <a:gs pos="0">
                  <a:srgbClr val="99CC00"/>
                </a:gs>
                <a:gs pos="100000">
                  <a:srgbClr val="475E00"/>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99CC00"/>
              </a:extrusionClr>
            </a:sp3d>
          </p:spPr>
          <p:txBody>
            <a:bodyPr wrap="none" anchor="ctr">
              <a:flatTx/>
            </a:bodyPr>
            <a:lstStyle/>
            <a:p>
              <a:endParaRPr lang="zh-CN" altLang="en-US"/>
            </a:p>
          </p:txBody>
        </p:sp>
        <p:sp>
          <p:nvSpPr>
            <p:cNvPr id="282636" name="Text Box 237"/>
            <p:cNvSpPr txBox="1">
              <a:spLocks noChangeArrowheads="1"/>
            </p:cNvSpPr>
            <p:nvPr/>
          </p:nvSpPr>
          <p:spPr bwMode="gray">
            <a:xfrm>
              <a:off x="1169" y="946"/>
              <a:ext cx="383" cy="288"/>
            </a:xfrm>
            <a:prstGeom prst="rect">
              <a:avLst/>
            </a:prstGeom>
            <a:noFill/>
            <a:ln w="9525" algn="ctr">
              <a:noFill/>
              <a:miter lim="800000"/>
              <a:headEnd/>
              <a:tailEnd/>
            </a:ln>
          </p:spPr>
          <p:txBody>
            <a:bodyPr wrap="none">
              <a:spAutoFit/>
            </a:bodyPr>
            <a:lstStyle/>
            <a:p>
              <a:pPr algn="ctr" eaLnBrk="0" hangingPunct="0"/>
              <a:r>
                <a:rPr lang="en-US" altLang="zh-CN" sz="2400" b="1">
                  <a:solidFill>
                    <a:srgbClr val="FFFFFF"/>
                  </a:solidFill>
                </a:rPr>
                <a:t>5.1</a:t>
              </a:r>
            </a:p>
          </p:txBody>
        </p:sp>
      </p:grpSp>
      <p:sp>
        <p:nvSpPr>
          <p:cNvPr id="282637" name="Line 239"/>
          <p:cNvSpPr>
            <a:spLocks noChangeShapeType="1"/>
          </p:cNvSpPr>
          <p:nvPr/>
        </p:nvSpPr>
        <p:spPr bwMode="gray">
          <a:xfrm>
            <a:off x="2209800" y="2743200"/>
            <a:ext cx="4800600" cy="0"/>
          </a:xfrm>
          <a:prstGeom prst="line">
            <a:avLst/>
          </a:prstGeom>
          <a:noFill/>
          <a:ln w="25400">
            <a:solidFill>
              <a:srgbClr val="969696"/>
            </a:solidFill>
            <a:prstDash val="sysDot"/>
            <a:round/>
            <a:headEnd/>
            <a:tailEnd type="oval" w="med" len="med"/>
          </a:ln>
        </p:spPr>
        <p:txBody>
          <a:bodyPr wrap="none" anchor="ctr"/>
          <a:lstStyle/>
          <a:p>
            <a:endParaRPr lang="zh-CN" altLang="en-US"/>
          </a:p>
        </p:txBody>
      </p:sp>
      <p:sp>
        <p:nvSpPr>
          <p:cNvPr id="282638" name="Text Box 241"/>
          <p:cNvSpPr txBox="1">
            <a:spLocks noChangeArrowheads="1"/>
          </p:cNvSpPr>
          <p:nvPr/>
        </p:nvSpPr>
        <p:spPr bwMode="gray">
          <a:xfrm>
            <a:off x="2971800" y="2254250"/>
            <a:ext cx="3429000" cy="457200"/>
          </a:xfrm>
          <a:prstGeom prst="rect">
            <a:avLst/>
          </a:prstGeom>
          <a:noFill/>
          <a:ln w="9525" algn="ctr">
            <a:noFill/>
            <a:miter lim="800000"/>
            <a:headEnd/>
            <a:tailEnd/>
          </a:ln>
        </p:spPr>
        <p:txBody>
          <a:bodyPr>
            <a:spAutoFit/>
          </a:bodyPr>
          <a:lstStyle/>
          <a:p>
            <a:pPr eaLnBrk="0" hangingPunct="0"/>
            <a:r>
              <a:rPr lang="zh-CN" altLang="en-US" sz="2400" b="1">
                <a:solidFill>
                  <a:schemeClr val="bg2"/>
                </a:solidFill>
              </a:rPr>
              <a:t>函数依赖定义 </a:t>
            </a:r>
          </a:p>
        </p:txBody>
      </p:sp>
      <p:grpSp>
        <p:nvGrpSpPr>
          <p:cNvPr id="4" name="Group 15"/>
          <p:cNvGrpSpPr>
            <a:grpSpLocks/>
          </p:cNvGrpSpPr>
          <p:nvPr/>
        </p:nvGrpSpPr>
        <p:grpSpPr bwMode="auto">
          <a:xfrm>
            <a:off x="1855788" y="2187575"/>
            <a:ext cx="608012" cy="479425"/>
            <a:chOff x="1169" y="1460"/>
            <a:chExt cx="383" cy="302"/>
          </a:xfrm>
        </p:grpSpPr>
        <p:sp>
          <p:nvSpPr>
            <p:cNvPr id="282640" name="Rectangle 240"/>
            <p:cNvSpPr>
              <a:spLocks noChangeArrowheads="1"/>
            </p:cNvSpPr>
            <p:nvPr/>
          </p:nvSpPr>
          <p:spPr bwMode="gray">
            <a:xfrm rot="3419336">
              <a:off x="1213" y="1447"/>
              <a:ext cx="302" cy="328"/>
            </a:xfrm>
            <a:prstGeom prst="rect">
              <a:avLst/>
            </a:prstGeom>
            <a:gradFill rotWithShape="1">
              <a:gsLst>
                <a:gs pos="0">
                  <a:srgbClr val="006699"/>
                </a:gs>
                <a:gs pos="100000">
                  <a:srgbClr val="002F47"/>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006699"/>
              </a:extrusionClr>
            </a:sp3d>
          </p:spPr>
          <p:txBody>
            <a:bodyPr wrap="none" anchor="ctr">
              <a:flatTx/>
            </a:bodyPr>
            <a:lstStyle/>
            <a:p>
              <a:endParaRPr lang="zh-CN" altLang="en-US"/>
            </a:p>
          </p:txBody>
        </p:sp>
        <p:sp>
          <p:nvSpPr>
            <p:cNvPr id="282641" name="Text Box 242"/>
            <p:cNvSpPr txBox="1">
              <a:spLocks noChangeArrowheads="1"/>
            </p:cNvSpPr>
            <p:nvPr/>
          </p:nvSpPr>
          <p:spPr bwMode="gray">
            <a:xfrm>
              <a:off x="1169" y="1474"/>
              <a:ext cx="383" cy="288"/>
            </a:xfrm>
            <a:prstGeom prst="rect">
              <a:avLst/>
            </a:prstGeom>
            <a:noFill/>
            <a:ln w="9525" algn="ctr">
              <a:noFill/>
              <a:miter lim="800000"/>
              <a:headEnd/>
              <a:tailEnd/>
            </a:ln>
          </p:spPr>
          <p:txBody>
            <a:bodyPr wrap="none">
              <a:spAutoFit/>
            </a:bodyPr>
            <a:lstStyle/>
            <a:p>
              <a:pPr algn="ctr" eaLnBrk="0" hangingPunct="0"/>
              <a:r>
                <a:rPr lang="en-US" altLang="zh-CN" sz="2400" b="1">
                  <a:solidFill>
                    <a:srgbClr val="FFFFFF"/>
                  </a:solidFill>
                </a:rPr>
                <a:t>5.2</a:t>
              </a:r>
            </a:p>
          </p:txBody>
        </p:sp>
      </p:grpSp>
      <p:sp>
        <p:nvSpPr>
          <p:cNvPr id="282642" name="Line 244"/>
          <p:cNvSpPr>
            <a:spLocks noChangeShapeType="1"/>
          </p:cNvSpPr>
          <p:nvPr/>
        </p:nvSpPr>
        <p:spPr bwMode="gray">
          <a:xfrm>
            <a:off x="2211388" y="3579813"/>
            <a:ext cx="4799012" cy="1587"/>
          </a:xfrm>
          <a:prstGeom prst="line">
            <a:avLst/>
          </a:prstGeom>
          <a:noFill/>
          <a:ln w="25400">
            <a:solidFill>
              <a:srgbClr val="969696"/>
            </a:solidFill>
            <a:prstDash val="sysDot"/>
            <a:round/>
            <a:headEnd/>
            <a:tailEnd type="oval" w="med" len="med"/>
          </a:ln>
        </p:spPr>
        <p:txBody>
          <a:bodyPr wrap="none" anchor="ctr"/>
          <a:lstStyle/>
          <a:p>
            <a:endParaRPr lang="zh-CN" altLang="en-US"/>
          </a:p>
        </p:txBody>
      </p:sp>
      <p:sp>
        <p:nvSpPr>
          <p:cNvPr id="282643" name="Text Box 246"/>
          <p:cNvSpPr txBox="1">
            <a:spLocks noChangeArrowheads="1"/>
          </p:cNvSpPr>
          <p:nvPr/>
        </p:nvSpPr>
        <p:spPr bwMode="gray">
          <a:xfrm>
            <a:off x="2971800" y="3092450"/>
            <a:ext cx="4191000" cy="457200"/>
          </a:xfrm>
          <a:prstGeom prst="rect">
            <a:avLst/>
          </a:prstGeom>
          <a:noFill/>
          <a:ln w="9525" algn="ctr">
            <a:noFill/>
            <a:miter lim="800000"/>
            <a:headEnd/>
            <a:tailEnd/>
          </a:ln>
        </p:spPr>
        <p:txBody>
          <a:bodyPr>
            <a:spAutoFit/>
          </a:bodyPr>
          <a:lstStyle/>
          <a:p>
            <a:pPr eaLnBrk="0" hangingPunct="0"/>
            <a:r>
              <a:rPr lang="zh-CN" altLang="en-US" sz="2400" b="1">
                <a:solidFill>
                  <a:schemeClr val="bg2"/>
                </a:solidFill>
              </a:rPr>
              <a:t>函数依赖理论 </a:t>
            </a:r>
          </a:p>
        </p:txBody>
      </p:sp>
      <p:grpSp>
        <p:nvGrpSpPr>
          <p:cNvPr id="5" name="Group 20"/>
          <p:cNvGrpSpPr>
            <a:grpSpLocks/>
          </p:cNvGrpSpPr>
          <p:nvPr/>
        </p:nvGrpSpPr>
        <p:grpSpPr bwMode="auto">
          <a:xfrm>
            <a:off x="1855788" y="3025775"/>
            <a:ext cx="608012" cy="479425"/>
            <a:chOff x="1169" y="1988"/>
            <a:chExt cx="383" cy="302"/>
          </a:xfrm>
        </p:grpSpPr>
        <p:sp>
          <p:nvSpPr>
            <p:cNvPr id="282645" name="Rectangle 245"/>
            <p:cNvSpPr>
              <a:spLocks noChangeArrowheads="1"/>
            </p:cNvSpPr>
            <p:nvPr/>
          </p:nvSpPr>
          <p:spPr bwMode="gray">
            <a:xfrm rot="3419336">
              <a:off x="1213" y="1975"/>
              <a:ext cx="302" cy="328"/>
            </a:xfrm>
            <a:prstGeom prst="rect">
              <a:avLst/>
            </a:prstGeom>
            <a:gradFill rotWithShape="1">
              <a:gsLst>
                <a:gs pos="0">
                  <a:srgbClr val="FF9933"/>
                </a:gs>
                <a:gs pos="100000">
                  <a:srgbClr val="764718"/>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FF9933"/>
              </a:extrusionClr>
            </a:sp3d>
          </p:spPr>
          <p:txBody>
            <a:bodyPr wrap="none" anchor="ctr">
              <a:flatTx/>
            </a:bodyPr>
            <a:lstStyle/>
            <a:p>
              <a:endParaRPr lang="zh-CN" altLang="en-US"/>
            </a:p>
          </p:txBody>
        </p:sp>
        <p:sp>
          <p:nvSpPr>
            <p:cNvPr id="282646" name="Text Box 247"/>
            <p:cNvSpPr txBox="1">
              <a:spLocks noChangeArrowheads="1"/>
            </p:cNvSpPr>
            <p:nvPr/>
          </p:nvSpPr>
          <p:spPr bwMode="gray">
            <a:xfrm>
              <a:off x="1169" y="2002"/>
              <a:ext cx="383" cy="288"/>
            </a:xfrm>
            <a:prstGeom prst="rect">
              <a:avLst/>
            </a:prstGeom>
            <a:noFill/>
            <a:ln w="9525" algn="ctr">
              <a:noFill/>
              <a:miter lim="800000"/>
              <a:headEnd/>
              <a:tailEnd/>
            </a:ln>
          </p:spPr>
          <p:txBody>
            <a:bodyPr wrap="none">
              <a:spAutoFit/>
            </a:bodyPr>
            <a:lstStyle/>
            <a:p>
              <a:pPr algn="ctr" eaLnBrk="0" hangingPunct="0"/>
              <a:r>
                <a:rPr lang="en-US" altLang="zh-CN" sz="2400" b="1">
                  <a:solidFill>
                    <a:srgbClr val="FFFFFF"/>
                  </a:solidFill>
                </a:rPr>
                <a:t>5.3</a:t>
              </a:r>
            </a:p>
          </p:txBody>
        </p:sp>
      </p:grpSp>
      <p:sp>
        <p:nvSpPr>
          <p:cNvPr id="282647" name="Line 229"/>
          <p:cNvSpPr>
            <a:spLocks noChangeShapeType="1"/>
          </p:cNvSpPr>
          <p:nvPr/>
        </p:nvSpPr>
        <p:spPr bwMode="gray">
          <a:xfrm>
            <a:off x="2182813" y="6172200"/>
            <a:ext cx="4800600" cy="0"/>
          </a:xfrm>
          <a:prstGeom prst="line">
            <a:avLst/>
          </a:prstGeom>
          <a:noFill/>
          <a:ln w="25400">
            <a:solidFill>
              <a:srgbClr val="969696"/>
            </a:solidFill>
            <a:prstDash val="sysDot"/>
            <a:round/>
            <a:headEnd/>
            <a:tailEnd type="oval" w="med" len="med"/>
          </a:ln>
        </p:spPr>
        <p:txBody>
          <a:bodyPr wrap="none" anchor="ctr"/>
          <a:lstStyle/>
          <a:p>
            <a:endParaRPr lang="zh-CN" altLang="en-US"/>
          </a:p>
        </p:txBody>
      </p:sp>
      <p:sp>
        <p:nvSpPr>
          <p:cNvPr id="282648" name="Text Box 231"/>
          <p:cNvSpPr txBox="1">
            <a:spLocks noChangeArrowheads="1"/>
          </p:cNvSpPr>
          <p:nvPr/>
        </p:nvSpPr>
        <p:spPr bwMode="gray">
          <a:xfrm>
            <a:off x="2944813" y="5683250"/>
            <a:ext cx="3352800" cy="457200"/>
          </a:xfrm>
          <a:prstGeom prst="rect">
            <a:avLst/>
          </a:prstGeom>
          <a:noFill/>
          <a:ln w="9525" algn="ctr">
            <a:noFill/>
            <a:miter lim="800000"/>
            <a:headEnd/>
            <a:tailEnd/>
          </a:ln>
        </p:spPr>
        <p:txBody>
          <a:bodyPr>
            <a:spAutoFit/>
          </a:bodyPr>
          <a:lstStyle/>
          <a:p>
            <a:pPr eaLnBrk="0" hangingPunct="0"/>
            <a:r>
              <a:rPr lang="zh-CN" altLang="en-US" sz="2400" b="1">
                <a:solidFill>
                  <a:schemeClr val="bg2"/>
                </a:solidFill>
              </a:rPr>
              <a:t>数据库模式求精</a:t>
            </a:r>
            <a:r>
              <a:rPr lang="zh-CN" altLang="en-US"/>
              <a:t>  </a:t>
            </a:r>
          </a:p>
        </p:txBody>
      </p:sp>
      <p:sp>
        <p:nvSpPr>
          <p:cNvPr id="282649" name="Line 244"/>
          <p:cNvSpPr>
            <a:spLocks noChangeShapeType="1"/>
          </p:cNvSpPr>
          <p:nvPr/>
        </p:nvSpPr>
        <p:spPr bwMode="gray">
          <a:xfrm>
            <a:off x="2184400" y="5332413"/>
            <a:ext cx="4799013" cy="1587"/>
          </a:xfrm>
          <a:prstGeom prst="line">
            <a:avLst/>
          </a:prstGeom>
          <a:noFill/>
          <a:ln w="25400">
            <a:solidFill>
              <a:srgbClr val="969696"/>
            </a:solidFill>
            <a:prstDash val="sysDot"/>
            <a:round/>
            <a:headEnd/>
            <a:tailEnd type="oval" w="med" len="med"/>
          </a:ln>
        </p:spPr>
        <p:txBody>
          <a:bodyPr wrap="none" anchor="ctr"/>
          <a:lstStyle/>
          <a:p>
            <a:endParaRPr lang="zh-CN" altLang="en-US"/>
          </a:p>
        </p:txBody>
      </p:sp>
      <p:sp>
        <p:nvSpPr>
          <p:cNvPr id="282650" name="Text Box 246"/>
          <p:cNvSpPr txBox="1">
            <a:spLocks noChangeArrowheads="1"/>
          </p:cNvSpPr>
          <p:nvPr/>
        </p:nvSpPr>
        <p:spPr bwMode="gray">
          <a:xfrm>
            <a:off x="2944813" y="4845050"/>
            <a:ext cx="4191000" cy="457200"/>
          </a:xfrm>
          <a:prstGeom prst="rect">
            <a:avLst/>
          </a:prstGeom>
          <a:noFill/>
          <a:ln w="9525" algn="ctr">
            <a:noFill/>
            <a:miter lim="800000"/>
            <a:headEnd/>
            <a:tailEnd/>
          </a:ln>
        </p:spPr>
        <p:txBody>
          <a:bodyPr>
            <a:spAutoFit/>
          </a:bodyPr>
          <a:lstStyle/>
          <a:p>
            <a:pPr eaLnBrk="0" hangingPunct="0"/>
            <a:r>
              <a:rPr lang="zh-CN" altLang="en-US" sz="2400" b="1">
                <a:solidFill>
                  <a:schemeClr val="bg2"/>
                </a:solidFill>
              </a:rPr>
              <a:t>模式分解算法 </a:t>
            </a:r>
          </a:p>
        </p:txBody>
      </p:sp>
      <p:sp>
        <p:nvSpPr>
          <p:cNvPr id="282651" name="Rectangle 245"/>
          <p:cNvSpPr>
            <a:spLocks noChangeArrowheads="1"/>
          </p:cNvSpPr>
          <p:nvPr/>
        </p:nvSpPr>
        <p:spPr bwMode="gray">
          <a:xfrm rot="3419336">
            <a:off x="1925637" y="5618163"/>
            <a:ext cx="479425" cy="520700"/>
          </a:xfrm>
          <a:prstGeom prst="rect">
            <a:avLst/>
          </a:prstGeom>
          <a:gradFill rotWithShape="1">
            <a:gsLst>
              <a:gs pos="0">
                <a:srgbClr val="CCFFFF"/>
              </a:gs>
              <a:gs pos="100000">
                <a:srgbClr val="CCFFFF">
                  <a:gamma/>
                  <a:shade val="46275"/>
                  <a:invGamma/>
                </a:srgbClr>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FF9933"/>
            </a:extrusionClr>
          </a:sp3d>
        </p:spPr>
        <p:txBody>
          <a:bodyPr wrap="none" anchor="ctr">
            <a:flatTx/>
          </a:bodyPr>
          <a:lstStyle/>
          <a:p>
            <a:endParaRPr lang="zh-CN" altLang="en-US"/>
          </a:p>
        </p:txBody>
      </p:sp>
      <p:sp>
        <p:nvSpPr>
          <p:cNvPr id="282652" name="Text Box 247"/>
          <p:cNvSpPr txBox="1">
            <a:spLocks noChangeArrowheads="1"/>
          </p:cNvSpPr>
          <p:nvPr/>
        </p:nvSpPr>
        <p:spPr bwMode="gray">
          <a:xfrm>
            <a:off x="1830388" y="5715000"/>
            <a:ext cx="608012" cy="457200"/>
          </a:xfrm>
          <a:prstGeom prst="rect">
            <a:avLst/>
          </a:prstGeom>
          <a:noFill/>
          <a:ln w="9525" algn="ctr">
            <a:noFill/>
            <a:miter lim="800000"/>
            <a:headEnd/>
            <a:tailEnd/>
          </a:ln>
        </p:spPr>
        <p:txBody>
          <a:bodyPr wrap="none">
            <a:spAutoFit/>
          </a:bodyPr>
          <a:lstStyle/>
          <a:p>
            <a:pPr algn="ctr" eaLnBrk="0" hangingPunct="0"/>
            <a:r>
              <a:rPr lang="en-US" altLang="zh-CN" sz="2400" b="1">
                <a:solidFill>
                  <a:srgbClr val="FFFFFF"/>
                </a:solidFill>
              </a:rPr>
              <a:t>5.6</a:t>
            </a:r>
          </a:p>
        </p:txBody>
      </p:sp>
      <p:sp>
        <p:nvSpPr>
          <p:cNvPr id="282653" name="Rectangle 240"/>
          <p:cNvSpPr>
            <a:spLocks noChangeArrowheads="1"/>
          </p:cNvSpPr>
          <p:nvPr/>
        </p:nvSpPr>
        <p:spPr bwMode="gray">
          <a:xfrm rot="3419336">
            <a:off x="1924050" y="4703763"/>
            <a:ext cx="479425" cy="520700"/>
          </a:xfrm>
          <a:prstGeom prst="rect">
            <a:avLst/>
          </a:prstGeom>
          <a:gradFill rotWithShape="1">
            <a:gsLst>
              <a:gs pos="0">
                <a:srgbClr val="00CCFF"/>
              </a:gs>
              <a:gs pos="100000">
                <a:srgbClr val="00CCFF">
                  <a:gamma/>
                  <a:shade val="46275"/>
                  <a:invGamma/>
                </a:srgbClr>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006699"/>
            </a:extrusionClr>
          </a:sp3d>
        </p:spPr>
        <p:txBody>
          <a:bodyPr wrap="none" anchor="ctr">
            <a:flatTx/>
          </a:bodyPr>
          <a:lstStyle/>
          <a:p>
            <a:endParaRPr lang="zh-CN" altLang="en-US"/>
          </a:p>
        </p:txBody>
      </p:sp>
      <p:sp>
        <p:nvSpPr>
          <p:cNvPr id="282654" name="Text Box 242"/>
          <p:cNvSpPr txBox="1">
            <a:spLocks noChangeArrowheads="1"/>
          </p:cNvSpPr>
          <p:nvPr/>
        </p:nvSpPr>
        <p:spPr bwMode="gray">
          <a:xfrm>
            <a:off x="1828800" y="4724400"/>
            <a:ext cx="608013" cy="457200"/>
          </a:xfrm>
          <a:prstGeom prst="rect">
            <a:avLst/>
          </a:prstGeom>
          <a:noFill/>
          <a:ln w="9525" algn="ctr">
            <a:noFill/>
            <a:miter lim="800000"/>
            <a:headEnd/>
            <a:tailEnd/>
          </a:ln>
        </p:spPr>
        <p:txBody>
          <a:bodyPr wrap="none">
            <a:spAutoFit/>
          </a:bodyPr>
          <a:lstStyle/>
          <a:p>
            <a:pPr algn="ctr" eaLnBrk="0" hangingPunct="0"/>
            <a:r>
              <a:rPr lang="en-US" altLang="zh-CN" sz="2400" b="1">
                <a:solidFill>
                  <a:srgbClr val="FFFFFF"/>
                </a:solidFill>
              </a:rPr>
              <a:t>5.5</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xfrm>
            <a:off x="685800" y="533400"/>
            <a:ext cx="7772400" cy="609600"/>
          </a:xfrm>
        </p:spPr>
        <p:txBody>
          <a:bodyPr/>
          <a:lstStyle/>
          <a:p>
            <a:r>
              <a:rPr lang="zh-CN" altLang="en-US">
                <a:ea typeface="华文隶书" pitchFamily="2" charset="-122"/>
              </a:rPr>
              <a:t>传递函数依赖</a:t>
            </a:r>
            <a:endParaRPr lang="zh-CN" altLang="en-US" b="0">
              <a:ea typeface="华文隶书" pitchFamily="2" charset="-122"/>
            </a:endParaRPr>
          </a:p>
        </p:txBody>
      </p:sp>
      <p:sp>
        <p:nvSpPr>
          <p:cNvPr id="199683" name="Rectangle 3"/>
          <p:cNvSpPr>
            <a:spLocks noGrp="1" noChangeArrowheads="1"/>
          </p:cNvSpPr>
          <p:nvPr>
            <p:ph type="body" idx="1"/>
          </p:nvPr>
        </p:nvSpPr>
        <p:spPr>
          <a:xfrm>
            <a:off x="231775" y="1219200"/>
            <a:ext cx="8650288" cy="5268913"/>
          </a:xfrm>
        </p:spPr>
        <p:txBody>
          <a:bodyPr/>
          <a:lstStyle/>
          <a:p>
            <a:pPr>
              <a:lnSpc>
                <a:spcPct val="130000"/>
              </a:lnSpc>
            </a:pPr>
            <a:r>
              <a:rPr lang="zh-CN" altLang="en-US" sz="2600">
                <a:solidFill>
                  <a:schemeClr val="accent2"/>
                </a:solidFill>
              </a:rPr>
              <a:t>定义</a:t>
            </a:r>
            <a:r>
              <a:rPr lang="en-US" altLang="zh-CN" sz="2600">
                <a:solidFill>
                  <a:schemeClr val="accent2"/>
                </a:solidFill>
              </a:rPr>
              <a:t>5.4</a:t>
            </a:r>
            <a:r>
              <a:rPr lang="en-US" altLang="zh-CN" sz="2600"/>
              <a:t>  </a:t>
            </a:r>
            <a:r>
              <a:rPr lang="zh-CN" altLang="en-US" sz="2600"/>
              <a:t>在关系模式</a:t>
            </a:r>
            <a:r>
              <a:rPr lang="en-US" altLang="zh-CN" sz="2600" i="1"/>
              <a:t>r</a:t>
            </a:r>
            <a:r>
              <a:rPr lang="en-US" altLang="zh-CN" sz="2600"/>
              <a:t>(</a:t>
            </a:r>
            <a:r>
              <a:rPr lang="en-US" altLang="zh-CN" sz="2600" i="1"/>
              <a:t>R</a:t>
            </a:r>
            <a:r>
              <a:rPr lang="en-US" altLang="zh-CN" sz="2600"/>
              <a:t>)</a:t>
            </a:r>
            <a:r>
              <a:rPr lang="zh-CN" altLang="en-US" sz="2600"/>
              <a:t>中，</a:t>
            </a:r>
            <a:r>
              <a:rPr lang="zh-CN" altLang="en-US" sz="2600" i="1">
                <a:sym typeface="Symbol" pitchFamily="18" charset="2"/>
              </a:rPr>
              <a:t></a:t>
            </a:r>
            <a:r>
              <a:rPr lang="zh-CN" altLang="en-US" sz="2600">
                <a:sym typeface="Symbol" pitchFamily="18" charset="2"/>
              </a:rPr>
              <a:t></a:t>
            </a:r>
            <a:r>
              <a:rPr lang="en-US" altLang="zh-CN" sz="2600" i="1"/>
              <a:t>R</a:t>
            </a:r>
            <a:r>
              <a:rPr lang="zh-CN" altLang="en-US" sz="2600"/>
              <a:t>，</a:t>
            </a:r>
            <a:r>
              <a:rPr lang="zh-CN" altLang="en-US" sz="2600" i="1">
                <a:sym typeface="Symbol" pitchFamily="18" charset="2"/>
              </a:rPr>
              <a:t></a:t>
            </a:r>
            <a:r>
              <a:rPr lang="zh-CN" altLang="en-US" sz="2600">
                <a:sym typeface="Symbol" pitchFamily="18" charset="2"/>
              </a:rPr>
              <a:t></a:t>
            </a:r>
            <a:r>
              <a:rPr lang="en-US" altLang="zh-CN" sz="2600" i="1"/>
              <a:t>R</a:t>
            </a:r>
            <a:r>
              <a:rPr lang="zh-CN" altLang="en-US" sz="2600"/>
              <a:t>，</a:t>
            </a:r>
            <a:r>
              <a:rPr lang="zh-CN" altLang="en-US" sz="2600" i="1">
                <a:sym typeface="Symbol" pitchFamily="18" charset="2"/>
              </a:rPr>
              <a:t></a:t>
            </a:r>
            <a:r>
              <a:rPr lang="zh-CN" altLang="en-US" sz="2600">
                <a:sym typeface="Symbol" pitchFamily="18" charset="2"/>
              </a:rPr>
              <a:t></a:t>
            </a:r>
            <a:r>
              <a:rPr lang="en-US" altLang="zh-CN" sz="2600" i="1"/>
              <a:t>R</a:t>
            </a:r>
            <a:r>
              <a:rPr lang="zh-CN" altLang="en-US" sz="2600"/>
              <a:t>，且</a:t>
            </a:r>
            <a:r>
              <a:rPr lang="en-US" altLang="zh-CN" sz="2600" i="1">
                <a:solidFill>
                  <a:srgbClr val="9900CC"/>
                </a:solidFill>
                <a:sym typeface="Symbol" pitchFamily="18" charset="2"/>
              </a:rPr>
              <a:t></a:t>
            </a:r>
            <a:r>
              <a:rPr lang="en-US" altLang="zh-CN" sz="2600">
                <a:solidFill>
                  <a:srgbClr val="9900CC"/>
                </a:solidFill>
                <a:sym typeface="Symbol" pitchFamily="18" charset="2"/>
              </a:rPr>
              <a:t></a:t>
            </a:r>
            <a:r>
              <a:rPr lang="en-US" altLang="zh-CN" sz="2600" i="1">
                <a:solidFill>
                  <a:srgbClr val="9900CC"/>
                </a:solidFill>
                <a:sym typeface="Symbol" pitchFamily="18" charset="2"/>
              </a:rPr>
              <a:t></a:t>
            </a:r>
            <a:r>
              <a:rPr lang="en-US" altLang="zh-CN" sz="2600"/>
              <a:t>, </a:t>
            </a:r>
            <a:r>
              <a:rPr lang="en-US" altLang="zh-CN" sz="2600" i="1">
                <a:solidFill>
                  <a:srgbClr val="9900CC"/>
                </a:solidFill>
                <a:sym typeface="Symbol" pitchFamily="18" charset="2"/>
              </a:rPr>
              <a:t></a:t>
            </a:r>
            <a:r>
              <a:rPr lang="en-US" altLang="zh-CN" sz="2600">
                <a:solidFill>
                  <a:srgbClr val="9900CC"/>
                </a:solidFill>
                <a:sym typeface="Symbol" pitchFamily="18" charset="2"/>
              </a:rPr>
              <a:t></a:t>
            </a:r>
            <a:r>
              <a:rPr lang="en-US" altLang="zh-CN" sz="2600" i="1">
                <a:solidFill>
                  <a:srgbClr val="9900CC"/>
                </a:solidFill>
                <a:sym typeface="Symbol" pitchFamily="18" charset="2"/>
              </a:rPr>
              <a:t></a:t>
            </a:r>
            <a:r>
              <a:rPr lang="zh-CN" altLang="en-US" sz="2600"/>
              <a:t>。若</a:t>
            </a:r>
            <a:r>
              <a:rPr lang="zh-CN" altLang="en-US" sz="2600" i="1">
                <a:sym typeface="Symbol" pitchFamily="18" charset="2"/>
              </a:rPr>
              <a:t></a:t>
            </a:r>
            <a:r>
              <a:rPr lang="zh-CN" altLang="en-US" sz="2600">
                <a:sym typeface="Symbol" pitchFamily="18" charset="2"/>
              </a:rPr>
              <a:t></a:t>
            </a:r>
            <a:r>
              <a:rPr lang="zh-CN" altLang="en-US" sz="2600" i="1">
                <a:sym typeface="Symbol" pitchFamily="18" charset="2"/>
              </a:rPr>
              <a:t></a:t>
            </a:r>
            <a:r>
              <a:rPr lang="zh-CN" altLang="en-US" sz="2600"/>
              <a:t>， </a:t>
            </a:r>
            <a:r>
              <a:rPr lang="zh-CN" altLang="en-US" sz="2600" i="1">
                <a:sym typeface="Symbol" pitchFamily="18" charset="2"/>
              </a:rPr>
              <a:t></a:t>
            </a:r>
            <a:r>
              <a:rPr lang="zh-CN" altLang="en-US" sz="2600">
                <a:sym typeface="Symbol" pitchFamily="18" charset="2"/>
              </a:rPr>
              <a:t></a:t>
            </a:r>
            <a:r>
              <a:rPr lang="zh-CN" altLang="en-US" sz="2600" i="1">
                <a:sym typeface="Symbol" pitchFamily="18" charset="2"/>
              </a:rPr>
              <a:t></a:t>
            </a:r>
            <a:r>
              <a:rPr lang="zh-CN" altLang="en-US" sz="2600"/>
              <a:t>，则必存在函数依赖</a:t>
            </a:r>
            <a:r>
              <a:rPr lang="zh-CN" altLang="en-US" sz="2600" i="1">
                <a:sym typeface="Symbol" pitchFamily="18" charset="2"/>
              </a:rPr>
              <a:t></a:t>
            </a:r>
            <a:r>
              <a:rPr lang="zh-CN" altLang="en-US" sz="2600">
                <a:sym typeface="Symbol" pitchFamily="18" charset="2"/>
              </a:rPr>
              <a:t></a:t>
            </a:r>
            <a:r>
              <a:rPr lang="zh-CN" altLang="en-US" sz="2600" i="1">
                <a:sym typeface="Symbol" pitchFamily="18" charset="2"/>
              </a:rPr>
              <a:t></a:t>
            </a:r>
            <a:r>
              <a:rPr lang="zh-CN" altLang="en-US" sz="2600"/>
              <a:t>，并称</a:t>
            </a:r>
            <a:r>
              <a:rPr lang="zh-CN" altLang="en-US" sz="2600" i="1">
                <a:sym typeface="Symbol" pitchFamily="18" charset="2"/>
              </a:rPr>
              <a:t></a:t>
            </a:r>
            <a:r>
              <a:rPr lang="zh-CN" altLang="en-US" sz="2600">
                <a:sym typeface="Symbol" pitchFamily="18" charset="2"/>
              </a:rPr>
              <a:t></a:t>
            </a:r>
            <a:r>
              <a:rPr lang="zh-CN" altLang="en-US" sz="2600" i="1">
                <a:sym typeface="Symbol" pitchFamily="18" charset="2"/>
              </a:rPr>
              <a:t></a:t>
            </a:r>
            <a:r>
              <a:rPr lang="zh-CN" altLang="en-US" sz="2600"/>
              <a:t>是</a:t>
            </a:r>
            <a:r>
              <a:rPr lang="zh-CN" altLang="en-US" sz="2600">
                <a:solidFill>
                  <a:schemeClr val="accent2"/>
                </a:solidFill>
                <a:ea typeface="黑体" pitchFamily="49" charset="-122"/>
              </a:rPr>
              <a:t>传递函数依赖</a:t>
            </a:r>
            <a:r>
              <a:rPr lang="zh-CN" altLang="en-US" sz="2600"/>
              <a:t>，简称</a:t>
            </a:r>
            <a:r>
              <a:rPr lang="zh-CN" altLang="en-US" sz="2600">
                <a:solidFill>
                  <a:srgbClr val="0099FF"/>
                </a:solidFill>
                <a:ea typeface="黑体" pitchFamily="49" charset="-122"/>
              </a:rPr>
              <a:t>传递依赖</a:t>
            </a:r>
            <a:r>
              <a:rPr lang="zh-CN" altLang="en-US" sz="2600"/>
              <a:t>。</a:t>
            </a:r>
          </a:p>
          <a:p>
            <a:pPr lvl="1">
              <a:lnSpc>
                <a:spcPct val="130000"/>
              </a:lnSpc>
            </a:pPr>
            <a:r>
              <a:rPr lang="zh-CN" altLang="en-US" sz="2600">
                <a:solidFill>
                  <a:srgbClr val="FF0000"/>
                </a:solidFill>
              </a:rPr>
              <a:t>注意条件：</a:t>
            </a:r>
            <a:r>
              <a:rPr lang="zh-CN" altLang="en-US" sz="2600" i="1">
                <a:solidFill>
                  <a:srgbClr val="9900CC"/>
                </a:solidFill>
                <a:sym typeface="Symbol" pitchFamily="18" charset="2"/>
              </a:rPr>
              <a:t></a:t>
            </a:r>
            <a:r>
              <a:rPr lang="zh-CN" altLang="en-US" sz="2600">
                <a:solidFill>
                  <a:srgbClr val="9900CC"/>
                </a:solidFill>
                <a:sym typeface="Symbol" pitchFamily="18" charset="2"/>
              </a:rPr>
              <a:t></a:t>
            </a:r>
            <a:r>
              <a:rPr lang="zh-CN" altLang="en-US" sz="2600" i="1">
                <a:solidFill>
                  <a:srgbClr val="9900CC"/>
                </a:solidFill>
                <a:sym typeface="Symbol" pitchFamily="18" charset="2"/>
              </a:rPr>
              <a:t> </a:t>
            </a:r>
            <a:r>
              <a:rPr lang="zh-CN" altLang="en-US" sz="2600"/>
              <a:t>和 </a:t>
            </a:r>
            <a:r>
              <a:rPr lang="zh-CN" altLang="en-US" sz="2600" i="1">
                <a:solidFill>
                  <a:srgbClr val="9900CC"/>
                </a:solidFill>
                <a:sym typeface="Symbol" pitchFamily="18" charset="2"/>
              </a:rPr>
              <a:t></a:t>
            </a:r>
            <a:r>
              <a:rPr lang="zh-CN" altLang="en-US" sz="2600">
                <a:solidFill>
                  <a:srgbClr val="9900CC"/>
                </a:solidFill>
                <a:sym typeface="Symbol" pitchFamily="18" charset="2"/>
              </a:rPr>
              <a:t></a:t>
            </a:r>
            <a:r>
              <a:rPr lang="zh-CN" altLang="en-US" sz="2600" i="1">
                <a:solidFill>
                  <a:srgbClr val="9900CC"/>
                </a:solidFill>
                <a:sym typeface="Symbol" pitchFamily="18" charset="2"/>
              </a:rPr>
              <a:t></a:t>
            </a:r>
            <a:r>
              <a:rPr lang="zh-CN" altLang="en-US" sz="2600"/>
              <a:t>。    </a:t>
            </a:r>
            <a:r>
              <a:rPr lang="zh-CN" altLang="en-US" sz="2600">
                <a:solidFill>
                  <a:srgbClr val="FF0000"/>
                </a:solidFill>
                <a:ea typeface="华文隶书" pitchFamily="2" charset="-122"/>
              </a:rPr>
              <a:t>为什么？</a:t>
            </a:r>
          </a:p>
          <a:p>
            <a:pPr>
              <a:lnSpc>
                <a:spcPct val="130000"/>
              </a:lnSpc>
              <a:spcBef>
                <a:spcPct val="50000"/>
              </a:spcBef>
            </a:pPr>
            <a:endParaRPr lang="zh-CN" altLang="en-US" sz="2600"/>
          </a:p>
          <a:p>
            <a:pPr>
              <a:lnSpc>
                <a:spcPct val="130000"/>
              </a:lnSpc>
              <a:spcBef>
                <a:spcPct val="50000"/>
              </a:spcBef>
            </a:pPr>
            <a:endParaRPr lang="zh-CN" altLang="en-US" sz="2000"/>
          </a:p>
          <a:p>
            <a:pPr>
              <a:lnSpc>
                <a:spcPct val="130000"/>
              </a:lnSpc>
              <a:spcBef>
                <a:spcPct val="50000"/>
              </a:spcBef>
            </a:pPr>
            <a:endParaRPr lang="zh-CN" altLang="en-US" sz="2000"/>
          </a:p>
          <a:p>
            <a:pPr>
              <a:spcBef>
                <a:spcPct val="0"/>
              </a:spcBef>
            </a:pPr>
            <a:endParaRPr lang="zh-CN" altLang="en-US" sz="1200"/>
          </a:p>
          <a:p>
            <a:pPr>
              <a:lnSpc>
                <a:spcPct val="130000"/>
              </a:lnSpc>
              <a:spcBef>
                <a:spcPct val="5000"/>
              </a:spcBef>
            </a:pPr>
            <a:r>
              <a:rPr lang="zh-CN" altLang="en-US" sz="2400"/>
              <a:t>与部分依赖一样，传递依赖</a:t>
            </a:r>
            <a:r>
              <a:rPr lang="zh-CN" altLang="en-US" sz="2400">
                <a:solidFill>
                  <a:srgbClr val="FF3300"/>
                </a:solidFill>
              </a:rPr>
              <a:t>也可能会导致数据冗余及产生各种异常</a:t>
            </a:r>
            <a:r>
              <a:rPr lang="zh-CN" altLang="en-US" sz="2400"/>
              <a:t>。</a:t>
            </a:r>
          </a:p>
        </p:txBody>
      </p:sp>
      <p:grpSp>
        <p:nvGrpSpPr>
          <p:cNvPr id="2" name="Group 26"/>
          <p:cNvGrpSpPr>
            <a:grpSpLocks/>
          </p:cNvGrpSpPr>
          <p:nvPr/>
        </p:nvGrpSpPr>
        <p:grpSpPr bwMode="auto">
          <a:xfrm>
            <a:off x="1746250" y="3638550"/>
            <a:ext cx="5600700" cy="1619250"/>
            <a:chOff x="1100" y="2256"/>
            <a:chExt cx="3528" cy="1020"/>
          </a:xfrm>
        </p:grpSpPr>
        <p:sp>
          <p:nvSpPr>
            <p:cNvPr id="199694" name="Oval 14"/>
            <p:cNvSpPr>
              <a:spLocks noChangeArrowheads="1"/>
            </p:cNvSpPr>
            <p:nvPr/>
          </p:nvSpPr>
          <p:spPr bwMode="auto">
            <a:xfrm>
              <a:off x="1100" y="2519"/>
              <a:ext cx="796" cy="390"/>
            </a:xfrm>
            <a:prstGeom prst="ellipse">
              <a:avLst/>
            </a:prstGeom>
            <a:solidFill>
              <a:srgbClr val="FFFFFF"/>
            </a:solidFill>
            <a:ln w="9525">
              <a:solidFill>
                <a:srgbClr val="000000"/>
              </a:solidFill>
              <a:round/>
              <a:headEnd/>
              <a:tailEnd/>
            </a:ln>
          </p:spPr>
          <p:txBody>
            <a:bodyPr tIns="10800"/>
            <a:lstStyle/>
            <a:p>
              <a:pPr algn="ctr"/>
              <a:r>
                <a:rPr lang="zh-CN" altLang="en-US" b="1" i="1">
                  <a:latin typeface="Times New Roman" pitchFamily="18" charset="0"/>
                  <a:sym typeface="Symbol" pitchFamily="18" charset="2"/>
                </a:rPr>
                <a:t></a:t>
              </a:r>
              <a:endParaRPr lang="zh-CN" altLang="en-US" b="1"/>
            </a:p>
          </p:txBody>
        </p:sp>
        <p:sp>
          <p:nvSpPr>
            <p:cNvPr id="199695" name="Oval 15"/>
            <p:cNvSpPr>
              <a:spLocks noChangeArrowheads="1"/>
            </p:cNvSpPr>
            <p:nvPr/>
          </p:nvSpPr>
          <p:spPr bwMode="auto">
            <a:xfrm>
              <a:off x="2466" y="2518"/>
              <a:ext cx="796" cy="389"/>
            </a:xfrm>
            <a:prstGeom prst="ellipse">
              <a:avLst/>
            </a:prstGeom>
            <a:solidFill>
              <a:srgbClr val="FFFFFF"/>
            </a:solidFill>
            <a:ln w="9525">
              <a:solidFill>
                <a:srgbClr val="000000"/>
              </a:solidFill>
              <a:round/>
              <a:headEnd/>
              <a:tailEnd/>
            </a:ln>
          </p:spPr>
          <p:txBody>
            <a:bodyPr tIns="10800"/>
            <a:lstStyle/>
            <a:p>
              <a:pPr algn="ctr"/>
              <a:r>
                <a:rPr lang="zh-CN" altLang="en-US" b="1" i="1">
                  <a:latin typeface="Times New Roman" pitchFamily="18" charset="0"/>
                  <a:sym typeface="Symbol" pitchFamily="18" charset="2"/>
                </a:rPr>
                <a:t></a:t>
              </a:r>
              <a:endParaRPr lang="zh-CN" altLang="en-US" b="1"/>
            </a:p>
          </p:txBody>
        </p:sp>
        <p:sp>
          <p:nvSpPr>
            <p:cNvPr id="199696" name="Oval 16"/>
            <p:cNvSpPr>
              <a:spLocks noChangeArrowheads="1"/>
            </p:cNvSpPr>
            <p:nvPr/>
          </p:nvSpPr>
          <p:spPr bwMode="auto">
            <a:xfrm>
              <a:off x="3831" y="2518"/>
              <a:ext cx="797" cy="389"/>
            </a:xfrm>
            <a:prstGeom prst="ellipse">
              <a:avLst/>
            </a:prstGeom>
            <a:solidFill>
              <a:srgbClr val="FFFFFF"/>
            </a:solidFill>
            <a:ln w="9525">
              <a:solidFill>
                <a:srgbClr val="000000"/>
              </a:solidFill>
              <a:round/>
              <a:headEnd/>
              <a:tailEnd/>
            </a:ln>
          </p:spPr>
          <p:txBody>
            <a:bodyPr tIns="10800"/>
            <a:lstStyle/>
            <a:p>
              <a:pPr algn="ctr"/>
              <a:r>
                <a:rPr lang="zh-CN" altLang="en-US" b="1" i="1">
                  <a:latin typeface="Times New Roman" pitchFamily="18" charset="0"/>
                  <a:sym typeface="Symbol" pitchFamily="18" charset="2"/>
                </a:rPr>
                <a:t></a:t>
              </a:r>
              <a:endParaRPr lang="zh-CN" altLang="en-US" b="1"/>
            </a:p>
          </p:txBody>
        </p:sp>
        <p:sp>
          <p:nvSpPr>
            <p:cNvPr id="199697" name="Freeform 17"/>
            <p:cNvSpPr>
              <a:spLocks/>
            </p:cNvSpPr>
            <p:nvPr/>
          </p:nvSpPr>
          <p:spPr bwMode="auto">
            <a:xfrm>
              <a:off x="1788" y="2461"/>
              <a:ext cx="782" cy="120"/>
            </a:xfrm>
            <a:custGeom>
              <a:avLst/>
              <a:gdLst/>
              <a:ahLst/>
              <a:cxnLst>
                <a:cxn ang="0">
                  <a:pos x="0" y="156"/>
                </a:cxn>
                <a:cxn ang="0">
                  <a:pos x="720" y="0"/>
                </a:cxn>
                <a:cxn ang="0">
                  <a:pos x="1800" y="156"/>
                </a:cxn>
              </a:cxnLst>
              <a:rect l="0" t="0" r="r" b="b"/>
              <a:pathLst>
                <a:path w="1800" h="156">
                  <a:moveTo>
                    <a:pt x="0" y="156"/>
                  </a:moveTo>
                  <a:cubicBezTo>
                    <a:pt x="210" y="78"/>
                    <a:pt x="420" y="0"/>
                    <a:pt x="720" y="0"/>
                  </a:cubicBezTo>
                  <a:cubicBezTo>
                    <a:pt x="1020" y="0"/>
                    <a:pt x="1620" y="130"/>
                    <a:pt x="1800" y="156"/>
                  </a:cubicBezTo>
                </a:path>
              </a:pathLst>
            </a:custGeom>
            <a:noFill/>
            <a:ln w="9525">
              <a:solidFill>
                <a:srgbClr val="000000"/>
              </a:solidFill>
              <a:round/>
              <a:headEnd type="none" w="med" len="med"/>
              <a:tailEnd type="stealth" w="lg" len="lg"/>
            </a:ln>
          </p:spPr>
          <p:txBody>
            <a:bodyPr/>
            <a:lstStyle/>
            <a:p>
              <a:endParaRPr lang="zh-CN" altLang="en-US"/>
            </a:p>
          </p:txBody>
        </p:sp>
        <p:sp>
          <p:nvSpPr>
            <p:cNvPr id="199698" name="Freeform 18"/>
            <p:cNvSpPr>
              <a:spLocks/>
            </p:cNvSpPr>
            <p:nvPr/>
          </p:nvSpPr>
          <p:spPr bwMode="auto">
            <a:xfrm>
              <a:off x="1561" y="2256"/>
              <a:ext cx="2552" cy="259"/>
            </a:xfrm>
            <a:custGeom>
              <a:avLst/>
              <a:gdLst/>
              <a:ahLst/>
              <a:cxnLst>
                <a:cxn ang="0">
                  <a:pos x="0" y="624"/>
                </a:cxn>
                <a:cxn ang="0">
                  <a:pos x="1980" y="0"/>
                </a:cxn>
                <a:cxn ang="0">
                  <a:pos x="4320" y="624"/>
                </a:cxn>
              </a:cxnLst>
              <a:rect l="0" t="0" r="r" b="b"/>
              <a:pathLst>
                <a:path w="4320" h="624">
                  <a:moveTo>
                    <a:pt x="0" y="624"/>
                  </a:moveTo>
                  <a:cubicBezTo>
                    <a:pt x="630" y="312"/>
                    <a:pt x="1260" y="0"/>
                    <a:pt x="1980" y="0"/>
                  </a:cubicBezTo>
                  <a:cubicBezTo>
                    <a:pt x="2700" y="0"/>
                    <a:pt x="3510" y="312"/>
                    <a:pt x="4320" y="624"/>
                  </a:cubicBezTo>
                </a:path>
              </a:pathLst>
            </a:custGeom>
            <a:noFill/>
            <a:ln w="9525" cap="flat">
              <a:solidFill>
                <a:srgbClr val="FF00FF"/>
              </a:solidFill>
              <a:prstDash val="solid"/>
              <a:round/>
              <a:headEnd type="none" w="med" len="med"/>
              <a:tailEnd type="stealth" w="lg" len="lg"/>
            </a:ln>
          </p:spPr>
          <p:txBody>
            <a:bodyPr/>
            <a:lstStyle/>
            <a:p>
              <a:endParaRPr lang="zh-CN" altLang="en-US"/>
            </a:p>
          </p:txBody>
        </p:sp>
        <p:sp>
          <p:nvSpPr>
            <p:cNvPr id="199699" name="Freeform 19"/>
            <p:cNvSpPr>
              <a:spLocks/>
            </p:cNvSpPr>
            <p:nvPr/>
          </p:nvSpPr>
          <p:spPr bwMode="auto">
            <a:xfrm>
              <a:off x="3152" y="2461"/>
              <a:ext cx="781" cy="120"/>
            </a:xfrm>
            <a:custGeom>
              <a:avLst/>
              <a:gdLst/>
              <a:ahLst/>
              <a:cxnLst>
                <a:cxn ang="0">
                  <a:pos x="0" y="156"/>
                </a:cxn>
                <a:cxn ang="0">
                  <a:pos x="720" y="0"/>
                </a:cxn>
                <a:cxn ang="0">
                  <a:pos x="1800" y="156"/>
                </a:cxn>
              </a:cxnLst>
              <a:rect l="0" t="0" r="r" b="b"/>
              <a:pathLst>
                <a:path w="1800" h="156">
                  <a:moveTo>
                    <a:pt x="0" y="156"/>
                  </a:moveTo>
                  <a:cubicBezTo>
                    <a:pt x="210" y="78"/>
                    <a:pt x="420" y="0"/>
                    <a:pt x="720" y="0"/>
                  </a:cubicBezTo>
                  <a:cubicBezTo>
                    <a:pt x="1020" y="0"/>
                    <a:pt x="1620" y="130"/>
                    <a:pt x="1800" y="156"/>
                  </a:cubicBezTo>
                </a:path>
              </a:pathLst>
            </a:custGeom>
            <a:noFill/>
            <a:ln w="9525">
              <a:solidFill>
                <a:srgbClr val="000000"/>
              </a:solidFill>
              <a:round/>
              <a:headEnd type="none" w="med" len="med"/>
              <a:tailEnd type="stealth" w="lg" len="lg"/>
            </a:ln>
          </p:spPr>
          <p:txBody>
            <a:bodyPr/>
            <a:lstStyle/>
            <a:p>
              <a:endParaRPr lang="zh-CN" altLang="en-US"/>
            </a:p>
          </p:txBody>
        </p:sp>
        <p:sp>
          <p:nvSpPr>
            <p:cNvPr id="199700" name="Text Box 20"/>
            <p:cNvSpPr txBox="1">
              <a:spLocks noChangeArrowheads="1"/>
            </p:cNvSpPr>
            <p:nvPr/>
          </p:nvSpPr>
          <p:spPr bwMode="auto">
            <a:xfrm>
              <a:off x="1332" y="3026"/>
              <a:ext cx="3168" cy="250"/>
            </a:xfrm>
            <a:prstGeom prst="rect">
              <a:avLst/>
            </a:prstGeom>
            <a:noFill/>
            <a:ln w="9525">
              <a:noFill/>
              <a:miter lim="800000"/>
              <a:headEnd/>
              <a:tailEnd/>
            </a:ln>
            <a:effectLst/>
          </p:spPr>
          <p:txBody>
            <a:bodyPr>
              <a:spAutoFit/>
            </a:bodyPr>
            <a:lstStyle/>
            <a:p>
              <a:pPr algn="ctr">
                <a:spcBef>
                  <a:spcPct val="50000"/>
                </a:spcBef>
              </a:pPr>
              <a:r>
                <a:rPr lang="zh-CN" altLang="en-US" sz="2000" b="1"/>
                <a:t>图</a:t>
              </a:r>
              <a:r>
                <a:rPr lang="en-US" altLang="zh-CN" sz="2000" b="1"/>
                <a:t>5-7   </a:t>
              </a:r>
              <a:r>
                <a:rPr lang="zh-CN" altLang="en-US" sz="2000" b="1"/>
                <a:t>传递依赖</a:t>
              </a:r>
              <a:r>
                <a:rPr lang="zh-CN" altLang="en-US" sz="2000" b="1" i="1">
                  <a:sym typeface="Symbol" pitchFamily="18" charset="2"/>
                </a:rPr>
                <a:t></a:t>
              </a:r>
              <a:r>
                <a:rPr lang="zh-CN" altLang="en-US" sz="2000" b="1">
                  <a:sym typeface="Symbol" pitchFamily="18" charset="2"/>
                </a:rPr>
                <a:t></a:t>
              </a:r>
              <a:r>
                <a:rPr lang="zh-CN" altLang="en-US" sz="2000" b="1" i="1">
                  <a:sym typeface="Symbol" pitchFamily="18" charset="2"/>
                </a:rPr>
                <a:t> </a:t>
              </a:r>
              <a:r>
                <a:rPr lang="zh-CN" altLang="en-US" sz="2000" b="1"/>
                <a:t>的依赖图</a:t>
              </a:r>
            </a:p>
          </p:txBody>
        </p:sp>
      </p:grpSp>
      <p:sp>
        <p:nvSpPr>
          <p:cNvPr id="199702" name="Line 22"/>
          <p:cNvSpPr>
            <a:spLocks noChangeShapeType="1"/>
          </p:cNvSpPr>
          <p:nvPr/>
        </p:nvSpPr>
        <p:spPr bwMode="auto">
          <a:xfrm flipH="1">
            <a:off x="942975" y="1938338"/>
            <a:ext cx="122238" cy="304800"/>
          </a:xfrm>
          <a:prstGeom prst="line">
            <a:avLst/>
          </a:prstGeom>
          <a:noFill/>
          <a:ln w="19050">
            <a:solidFill>
              <a:srgbClr val="9900CC"/>
            </a:solidFill>
            <a:round/>
            <a:headEnd/>
            <a:tailEnd/>
          </a:ln>
          <a:effectLst/>
        </p:spPr>
        <p:txBody>
          <a:bodyPr/>
          <a:lstStyle/>
          <a:p>
            <a:endParaRPr lang="zh-CN" altLang="en-US"/>
          </a:p>
        </p:txBody>
      </p:sp>
      <p:sp>
        <p:nvSpPr>
          <p:cNvPr id="199703" name="Line 23"/>
          <p:cNvSpPr>
            <a:spLocks noChangeShapeType="1"/>
          </p:cNvSpPr>
          <p:nvPr/>
        </p:nvSpPr>
        <p:spPr bwMode="auto">
          <a:xfrm flipH="1">
            <a:off x="8278813" y="1466850"/>
            <a:ext cx="122237" cy="304800"/>
          </a:xfrm>
          <a:prstGeom prst="line">
            <a:avLst/>
          </a:prstGeom>
          <a:noFill/>
          <a:ln w="19050">
            <a:solidFill>
              <a:srgbClr val="9900CC"/>
            </a:solidFill>
            <a:round/>
            <a:headEnd/>
            <a:tailEnd/>
          </a:ln>
          <a:effectLst/>
        </p:spPr>
        <p:txBody>
          <a:bodyPr/>
          <a:lstStyle/>
          <a:p>
            <a:endParaRPr lang="zh-CN" altLang="en-US"/>
          </a:p>
        </p:txBody>
      </p:sp>
      <p:sp>
        <p:nvSpPr>
          <p:cNvPr id="199704" name="Line 24"/>
          <p:cNvSpPr>
            <a:spLocks noChangeShapeType="1"/>
          </p:cNvSpPr>
          <p:nvPr/>
        </p:nvSpPr>
        <p:spPr bwMode="auto">
          <a:xfrm flipH="1">
            <a:off x="3000375" y="3057525"/>
            <a:ext cx="122238" cy="304800"/>
          </a:xfrm>
          <a:prstGeom prst="line">
            <a:avLst/>
          </a:prstGeom>
          <a:noFill/>
          <a:ln w="19050">
            <a:solidFill>
              <a:srgbClr val="9900CC"/>
            </a:solidFill>
            <a:round/>
            <a:headEnd/>
            <a:tailEnd/>
          </a:ln>
          <a:effectLst/>
        </p:spPr>
        <p:txBody>
          <a:bodyPr/>
          <a:lstStyle/>
          <a:p>
            <a:endParaRPr lang="zh-CN" altLang="en-US"/>
          </a:p>
        </p:txBody>
      </p:sp>
      <p:sp>
        <p:nvSpPr>
          <p:cNvPr id="199705" name="Line 25"/>
          <p:cNvSpPr>
            <a:spLocks noChangeShapeType="1"/>
          </p:cNvSpPr>
          <p:nvPr/>
        </p:nvSpPr>
        <p:spPr bwMode="auto">
          <a:xfrm flipH="1">
            <a:off x="4105275" y="3057525"/>
            <a:ext cx="122238" cy="304800"/>
          </a:xfrm>
          <a:prstGeom prst="line">
            <a:avLst/>
          </a:prstGeom>
          <a:noFill/>
          <a:ln w="19050">
            <a:solidFill>
              <a:srgbClr val="9900CC"/>
            </a:solidFill>
            <a:round/>
            <a:headEnd/>
            <a:tailEn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99683">
                                            <p:txEl>
                                              <p:pRg st="6" end="6"/>
                                            </p:txEl>
                                          </p:spTgt>
                                        </p:tgtEl>
                                        <p:attrNameLst>
                                          <p:attrName>style.visibility</p:attrName>
                                        </p:attrNameLst>
                                      </p:cBhvr>
                                      <p:to>
                                        <p:strVal val="visible"/>
                                      </p:to>
                                    </p:set>
                                    <p:animEffect transition="in" filter="wipe(left)">
                                      <p:cBhvr>
                                        <p:cTn id="7" dur="500"/>
                                        <p:tgtEl>
                                          <p:spTgt spid="19968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a:xfrm>
            <a:off x="685800" y="533400"/>
            <a:ext cx="7772400" cy="609600"/>
          </a:xfrm>
        </p:spPr>
        <p:txBody>
          <a:bodyPr/>
          <a:lstStyle/>
          <a:p>
            <a:r>
              <a:rPr lang="zh-CN" altLang="en-US">
                <a:ea typeface="华文隶书" pitchFamily="2" charset="-122"/>
              </a:rPr>
              <a:t>传递函数依赖举例</a:t>
            </a:r>
          </a:p>
        </p:txBody>
      </p:sp>
      <p:sp>
        <p:nvSpPr>
          <p:cNvPr id="252931" name="Rectangle 3"/>
          <p:cNvSpPr>
            <a:spLocks noGrp="1" noChangeArrowheads="1"/>
          </p:cNvSpPr>
          <p:nvPr>
            <p:ph type="body" idx="1"/>
          </p:nvPr>
        </p:nvSpPr>
        <p:spPr>
          <a:xfrm>
            <a:off x="304800" y="1219200"/>
            <a:ext cx="8534400" cy="5257800"/>
          </a:xfrm>
        </p:spPr>
        <p:txBody>
          <a:bodyPr/>
          <a:lstStyle/>
          <a:p>
            <a:pPr>
              <a:lnSpc>
                <a:spcPct val="110000"/>
              </a:lnSpc>
              <a:spcBef>
                <a:spcPct val="15000"/>
              </a:spcBef>
            </a:pPr>
            <a:r>
              <a:rPr lang="en-US" altLang="zh-CN" sz="2400">
                <a:solidFill>
                  <a:schemeClr val="accent2"/>
                </a:solidFill>
              </a:rPr>
              <a:t>[</a:t>
            </a:r>
            <a:r>
              <a:rPr lang="zh-CN" altLang="en-US" sz="2400">
                <a:solidFill>
                  <a:schemeClr val="accent2"/>
                </a:solidFill>
              </a:rPr>
              <a:t>例</a:t>
            </a:r>
            <a:r>
              <a:rPr lang="en-US" altLang="zh-CN" sz="2400">
                <a:solidFill>
                  <a:schemeClr val="accent2"/>
                </a:solidFill>
              </a:rPr>
              <a:t>5.4]</a:t>
            </a:r>
            <a:r>
              <a:rPr lang="en-US" altLang="zh-CN" sz="2400"/>
              <a:t> </a:t>
            </a:r>
            <a:r>
              <a:rPr lang="zh-CN" altLang="en-US" sz="2400"/>
              <a:t>在关系模式</a:t>
            </a:r>
            <a:r>
              <a:rPr lang="en-US" altLang="zh-CN" sz="2400"/>
              <a:t>SCI(</a:t>
            </a:r>
            <a:r>
              <a:rPr lang="en-US" altLang="zh-CN" sz="2400">
                <a:solidFill>
                  <a:srgbClr val="FF3300"/>
                </a:solidFill>
              </a:rPr>
              <a:t>studentNo</a:t>
            </a:r>
            <a:r>
              <a:rPr lang="en-US" altLang="zh-CN" sz="2400"/>
              <a:t>, </a:t>
            </a:r>
            <a:r>
              <a:rPr lang="en-US" altLang="zh-CN" sz="2400">
                <a:solidFill>
                  <a:srgbClr val="008000"/>
                </a:solidFill>
              </a:rPr>
              <a:t>classNo</a:t>
            </a:r>
            <a:r>
              <a:rPr lang="en-US" altLang="zh-CN" sz="2400"/>
              <a:t>, </a:t>
            </a:r>
            <a:r>
              <a:rPr lang="en-US" altLang="zh-CN" sz="2400">
                <a:solidFill>
                  <a:schemeClr val="accent2"/>
                </a:solidFill>
              </a:rPr>
              <a:t>className</a:t>
            </a:r>
            <a:r>
              <a:rPr lang="en-US" altLang="zh-CN" sz="2400"/>
              <a:t>, </a:t>
            </a:r>
            <a:r>
              <a:rPr lang="en-US" altLang="zh-CN" sz="2400">
                <a:solidFill>
                  <a:schemeClr val="accent2"/>
                </a:solidFill>
              </a:rPr>
              <a:t>institute</a:t>
            </a:r>
            <a:r>
              <a:rPr lang="en-US" altLang="zh-CN" sz="2400"/>
              <a:t>)</a:t>
            </a:r>
            <a:r>
              <a:rPr lang="zh-CN" altLang="en-US" sz="2400"/>
              <a:t>中，属性</a:t>
            </a:r>
            <a:r>
              <a:rPr lang="en-US" altLang="zh-CN" sz="2400">
                <a:solidFill>
                  <a:srgbClr val="FF3300"/>
                </a:solidFill>
              </a:rPr>
              <a:t>studentNo</a:t>
            </a:r>
            <a:r>
              <a:rPr lang="zh-CN" altLang="en-US" sz="2400"/>
              <a:t>决定属性</a:t>
            </a:r>
            <a:r>
              <a:rPr lang="en-US" altLang="zh-CN" sz="2400">
                <a:solidFill>
                  <a:srgbClr val="008000"/>
                </a:solidFill>
              </a:rPr>
              <a:t>classNo</a:t>
            </a:r>
            <a:r>
              <a:rPr lang="zh-CN" altLang="en-US" sz="2400"/>
              <a:t>，属性</a:t>
            </a:r>
            <a:r>
              <a:rPr lang="en-US" altLang="zh-CN" sz="2400">
                <a:solidFill>
                  <a:srgbClr val="008000"/>
                </a:solidFill>
              </a:rPr>
              <a:t>classNo</a:t>
            </a:r>
            <a:r>
              <a:rPr lang="zh-CN" altLang="en-US" sz="2400"/>
              <a:t>决定</a:t>
            </a:r>
            <a:r>
              <a:rPr lang="en-US" altLang="zh-CN" sz="2400">
                <a:solidFill>
                  <a:schemeClr val="accent2"/>
                </a:solidFill>
              </a:rPr>
              <a:t>className</a:t>
            </a:r>
            <a:r>
              <a:rPr lang="zh-CN" altLang="en-US" sz="2400"/>
              <a:t>和</a:t>
            </a:r>
            <a:r>
              <a:rPr lang="en-US" altLang="zh-CN" sz="2400">
                <a:solidFill>
                  <a:schemeClr val="accent2"/>
                </a:solidFill>
              </a:rPr>
              <a:t>institute</a:t>
            </a:r>
            <a:r>
              <a:rPr lang="zh-CN" altLang="en-US" sz="2400"/>
              <a:t>。因此，关系模式</a:t>
            </a:r>
            <a:r>
              <a:rPr lang="en-US" altLang="zh-CN" sz="2400"/>
              <a:t>SCI</a:t>
            </a:r>
            <a:r>
              <a:rPr lang="zh-CN" altLang="en-US" sz="2400"/>
              <a:t>中存在下列传递函数依赖：</a:t>
            </a:r>
          </a:p>
          <a:p>
            <a:pPr lvl="1">
              <a:lnSpc>
                <a:spcPct val="105000"/>
              </a:lnSpc>
              <a:spcBef>
                <a:spcPct val="10000"/>
              </a:spcBef>
            </a:pPr>
            <a:r>
              <a:rPr lang="en-US" altLang="zh-CN">
                <a:solidFill>
                  <a:srgbClr val="FF3300"/>
                </a:solidFill>
              </a:rPr>
              <a:t>studentNo</a:t>
            </a:r>
            <a:r>
              <a:rPr lang="en-US" altLang="zh-CN"/>
              <a:t> </a:t>
            </a:r>
            <a:r>
              <a:rPr lang="en-US" altLang="zh-CN">
                <a:sym typeface="Symbol" pitchFamily="18" charset="2"/>
              </a:rPr>
              <a:t></a:t>
            </a:r>
            <a:r>
              <a:rPr lang="en-US" altLang="zh-CN"/>
              <a:t> </a:t>
            </a:r>
            <a:r>
              <a:rPr lang="en-US" altLang="zh-CN">
                <a:solidFill>
                  <a:srgbClr val="008000"/>
                </a:solidFill>
              </a:rPr>
              <a:t>classNo</a:t>
            </a:r>
          </a:p>
          <a:p>
            <a:pPr lvl="1">
              <a:lnSpc>
                <a:spcPct val="105000"/>
              </a:lnSpc>
              <a:spcBef>
                <a:spcPct val="10000"/>
              </a:spcBef>
            </a:pPr>
            <a:r>
              <a:rPr lang="en-US" altLang="zh-CN">
                <a:solidFill>
                  <a:srgbClr val="008000"/>
                </a:solidFill>
              </a:rPr>
              <a:t>classNo</a:t>
            </a:r>
            <a:r>
              <a:rPr lang="en-US" altLang="zh-CN">
                <a:solidFill>
                  <a:srgbClr val="0000CC"/>
                </a:solidFill>
              </a:rPr>
              <a:t> </a:t>
            </a:r>
            <a:r>
              <a:rPr lang="en-US" altLang="zh-CN">
                <a:sym typeface="Symbol" pitchFamily="18" charset="2"/>
              </a:rPr>
              <a:t></a:t>
            </a:r>
            <a:r>
              <a:rPr lang="en-US" altLang="zh-CN">
                <a:solidFill>
                  <a:srgbClr val="0000CC"/>
                </a:solidFill>
              </a:rPr>
              <a:t> className</a:t>
            </a:r>
          </a:p>
          <a:p>
            <a:pPr lvl="1">
              <a:lnSpc>
                <a:spcPct val="105000"/>
              </a:lnSpc>
              <a:spcBef>
                <a:spcPct val="10000"/>
              </a:spcBef>
            </a:pPr>
            <a:r>
              <a:rPr lang="en-US" altLang="zh-CN">
                <a:solidFill>
                  <a:srgbClr val="008000"/>
                </a:solidFill>
              </a:rPr>
              <a:t>classNo</a:t>
            </a:r>
            <a:r>
              <a:rPr lang="en-US" altLang="zh-CN">
                <a:solidFill>
                  <a:srgbClr val="0000CC"/>
                </a:solidFill>
              </a:rPr>
              <a:t> </a:t>
            </a:r>
            <a:r>
              <a:rPr lang="en-US" altLang="zh-CN">
                <a:sym typeface="Symbol" pitchFamily="18" charset="2"/>
              </a:rPr>
              <a:t></a:t>
            </a:r>
            <a:r>
              <a:rPr lang="en-US" altLang="zh-CN">
                <a:solidFill>
                  <a:srgbClr val="0000CC"/>
                </a:solidFill>
              </a:rPr>
              <a:t> institute</a:t>
            </a:r>
          </a:p>
          <a:p>
            <a:pPr lvl="1">
              <a:lnSpc>
                <a:spcPct val="105000"/>
              </a:lnSpc>
              <a:spcBef>
                <a:spcPct val="10000"/>
              </a:spcBef>
            </a:pPr>
            <a:r>
              <a:rPr lang="en-US" altLang="zh-CN">
                <a:solidFill>
                  <a:srgbClr val="FF0000"/>
                </a:solidFill>
              </a:rPr>
              <a:t>studentNo </a:t>
            </a:r>
            <a:r>
              <a:rPr lang="en-US" altLang="zh-CN">
                <a:sym typeface="Symbol" pitchFamily="18" charset="2"/>
              </a:rPr>
              <a:t></a:t>
            </a:r>
            <a:r>
              <a:rPr lang="en-US" altLang="zh-CN">
                <a:solidFill>
                  <a:srgbClr val="FF0000"/>
                </a:solidFill>
              </a:rPr>
              <a:t> </a:t>
            </a:r>
            <a:r>
              <a:rPr lang="en-US" altLang="zh-CN">
                <a:solidFill>
                  <a:schemeClr val="accent2"/>
                </a:solidFill>
              </a:rPr>
              <a:t>className</a:t>
            </a:r>
          </a:p>
          <a:p>
            <a:pPr lvl="1">
              <a:lnSpc>
                <a:spcPct val="105000"/>
              </a:lnSpc>
              <a:spcBef>
                <a:spcPct val="10000"/>
              </a:spcBef>
            </a:pPr>
            <a:r>
              <a:rPr lang="en-US" altLang="zh-CN">
                <a:solidFill>
                  <a:srgbClr val="FF0000"/>
                </a:solidFill>
              </a:rPr>
              <a:t>studentNo </a:t>
            </a:r>
            <a:r>
              <a:rPr lang="en-US" altLang="zh-CN">
                <a:sym typeface="Symbol" pitchFamily="18" charset="2"/>
              </a:rPr>
              <a:t></a:t>
            </a:r>
            <a:r>
              <a:rPr lang="en-US" altLang="zh-CN">
                <a:solidFill>
                  <a:srgbClr val="FF0000"/>
                </a:solidFill>
              </a:rPr>
              <a:t> </a:t>
            </a:r>
            <a:r>
              <a:rPr lang="en-US" altLang="zh-CN">
                <a:solidFill>
                  <a:schemeClr val="accent2"/>
                </a:solidFill>
              </a:rPr>
              <a:t>institute</a:t>
            </a:r>
          </a:p>
          <a:p>
            <a:pPr lvl="1">
              <a:lnSpc>
                <a:spcPct val="90000"/>
              </a:lnSpc>
              <a:spcBef>
                <a:spcPct val="0"/>
              </a:spcBef>
            </a:pPr>
            <a:endParaRPr lang="en-US" altLang="zh-CN" sz="1000">
              <a:solidFill>
                <a:schemeClr val="accent2"/>
              </a:solidFill>
            </a:endParaRPr>
          </a:p>
          <a:p>
            <a:pPr>
              <a:lnSpc>
                <a:spcPct val="110000"/>
              </a:lnSpc>
              <a:spcBef>
                <a:spcPct val="15000"/>
              </a:spcBef>
            </a:pPr>
            <a:r>
              <a:rPr lang="en-US" altLang="zh-CN" sz="2400"/>
              <a:t>SCI</a:t>
            </a:r>
            <a:r>
              <a:rPr lang="zh-CN" altLang="en-US" sz="2400"/>
              <a:t>中存在传递依赖</a:t>
            </a:r>
            <a:r>
              <a:rPr lang="en-US" altLang="zh-CN" sz="2400">
                <a:solidFill>
                  <a:srgbClr val="FF3300"/>
                </a:solidFill>
              </a:rPr>
              <a:t>studentNo</a:t>
            </a:r>
            <a:r>
              <a:rPr lang="en-US" altLang="zh-CN" sz="2400">
                <a:sym typeface="Symbol" pitchFamily="18" charset="2"/>
              </a:rPr>
              <a:t></a:t>
            </a:r>
            <a:r>
              <a:rPr lang="en-US" altLang="zh-CN" sz="2400">
                <a:solidFill>
                  <a:schemeClr val="accent2"/>
                </a:solidFill>
                <a:sym typeface="Symbol" pitchFamily="18" charset="2"/>
              </a:rPr>
              <a:t>className</a:t>
            </a:r>
            <a:r>
              <a:rPr lang="zh-CN" altLang="en-US" sz="2400">
                <a:sym typeface="Symbol" pitchFamily="18" charset="2"/>
              </a:rPr>
              <a:t>、</a:t>
            </a:r>
            <a:r>
              <a:rPr lang="en-US" altLang="zh-CN" sz="2400">
                <a:solidFill>
                  <a:schemeClr val="accent2"/>
                </a:solidFill>
              </a:rPr>
              <a:t>institute</a:t>
            </a:r>
            <a:r>
              <a:rPr lang="zh-CN" altLang="en-US" sz="2400"/>
              <a:t>，因此可能导致</a:t>
            </a:r>
            <a:r>
              <a:rPr lang="zh-CN" altLang="en-US" sz="2400">
                <a:solidFill>
                  <a:srgbClr val="FF0066"/>
                </a:solidFill>
              </a:rPr>
              <a:t>数据冗余</a:t>
            </a:r>
            <a:r>
              <a:rPr lang="zh-CN" altLang="en-US" sz="2400"/>
              <a:t>、</a:t>
            </a:r>
            <a:r>
              <a:rPr lang="zh-CN" altLang="en-US" sz="2400">
                <a:solidFill>
                  <a:srgbClr val="FF0066"/>
                </a:solidFill>
              </a:rPr>
              <a:t>更新异常</a:t>
            </a:r>
            <a:r>
              <a:rPr lang="zh-CN" altLang="en-US" sz="2400"/>
              <a:t>、</a:t>
            </a:r>
            <a:r>
              <a:rPr lang="zh-CN" altLang="en-US" sz="2400">
                <a:solidFill>
                  <a:srgbClr val="FF0066"/>
                </a:solidFill>
              </a:rPr>
              <a:t>插入异常</a:t>
            </a:r>
            <a:r>
              <a:rPr lang="zh-CN" altLang="en-US" sz="2400"/>
              <a:t>及</a:t>
            </a:r>
            <a:r>
              <a:rPr lang="zh-CN" altLang="en-US" sz="2400">
                <a:solidFill>
                  <a:srgbClr val="FF0066"/>
                </a:solidFill>
              </a:rPr>
              <a:t>删除异常</a:t>
            </a:r>
            <a:r>
              <a:rPr lang="zh-CN" altLang="en-US" sz="2400"/>
              <a:t>。</a:t>
            </a:r>
          </a:p>
          <a:p>
            <a:pPr lvl="1">
              <a:lnSpc>
                <a:spcPct val="110000"/>
              </a:lnSpc>
              <a:spcBef>
                <a:spcPct val="15000"/>
              </a:spcBef>
            </a:pPr>
            <a:r>
              <a:rPr lang="zh-CN" altLang="en-US">
                <a:solidFill>
                  <a:schemeClr val="accent2"/>
                </a:solidFill>
              </a:rPr>
              <a:t>请自己分析</a:t>
            </a:r>
            <a:r>
              <a:rPr lang="en-US" altLang="zh-CN">
                <a:solidFill>
                  <a:schemeClr val="accent2"/>
                </a:solidFill>
              </a:rPr>
              <a:t>SCI</a:t>
            </a:r>
            <a:r>
              <a:rPr lang="zh-CN" altLang="en-US">
                <a:solidFill>
                  <a:schemeClr val="accent2"/>
                </a:solidFill>
              </a:rPr>
              <a:t>中存在的各种异常问题。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52931">
                                            <p:txEl>
                                              <p:pRg st="1" end="1"/>
                                            </p:txEl>
                                          </p:spTgt>
                                        </p:tgtEl>
                                        <p:attrNameLst>
                                          <p:attrName>style.visibility</p:attrName>
                                        </p:attrNameLst>
                                      </p:cBhvr>
                                      <p:to>
                                        <p:strVal val="visible"/>
                                      </p:to>
                                    </p:set>
                                    <p:animEffect transition="in" filter="wipe(left)">
                                      <p:cBhvr>
                                        <p:cTn id="7" dur="500"/>
                                        <p:tgtEl>
                                          <p:spTgt spid="25293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52931">
                                            <p:txEl>
                                              <p:pRg st="2" end="2"/>
                                            </p:txEl>
                                          </p:spTgt>
                                        </p:tgtEl>
                                        <p:attrNameLst>
                                          <p:attrName>style.visibility</p:attrName>
                                        </p:attrNameLst>
                                      </p:cBhvr>
                                      <p:to>
                                        <p:strVal val="visible"/>
                                      </p:to>
                                    </p:set>
                                    <p:animEffect transition="in" filter="wipe(left)">
                                      <p:cBhvr>
                                        <p:cTn id="12" dur="500"/>
                                        <p:tgtEl>
                                          <p:spTgt spid="252931">
                                            <p:txEl>
                                              <p:pRg st="2" end="2"/>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252931">
                                            <p:txEl>
                                              <p:pRg st="3" end="3"/>
                                            </p:txEl>
                                          </p:spTgt>
                                        </p:tgtEl>
                                        <p:attrNameLst>
                                          <p:attrName>style.visibility</p:attrName>
                                        </p:attrNameLst>
                                      </p:cBhvr>
                                      <p:to>
                                        <p:strVal val="visible"/>
                                      </p:to>
                                    </p:set>
                                    <p:animEffect transition="in" filter="wipe(left)">
                                      <p:cBhvr>
                                        <p:cTn id="15" dur="500"/>
                                        <p:tgtEl>
                                          <p:spTgt spid="252931">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252931">
                                            <p:txEl>
                                              <p:pRg st="4" end="4"/>
                                            </p:txEl>
                                          </p:spTgt>
                                        </p:tgtEl>
                                        <p:attrNameLst>
                                          <p:attrName>style.visibility</p:attrName>
                                        </p:attrNameLst>
                                      </p:cBhvr>
                                      <p:to>
                                        <p:strVal val="visible"/>
                                      </p:to>
                                    </p:set>
                                    <p:animEffect transition="in" filter="wipe(left)">
                                      <p:cBhvr>
                                        <p:cTn id="20" dur="500"/>
                                        <p:tgtEl>
                                          <p:spTgt spid="252931">
                                            <p:txEl>
                                              <p:pRg st="4" end="4"/>
                                            </p:txEl>
                                          </p:spTgt>
                                        </p:tgtEl>
                                      </p:cBhvr>
                                    </p:animEffect>
                                  </p:childTnLst>
                                </p:cTn>
                              </p:par>
                              <p:par>
                                <p:cTn id="21" presetID="22" presetClass="entr" presetSubtype="8" fill="hold" nodeType="withEffect">
                                  <p:stCondLst>
                                    <p:cond delay="0"/>
                                  </p:stCondLst>
                                  <p:childTnLst>
                                    <p:set>
                                      <p:cBhvr>
                                        <p:cTn id="22" dur="1" fill="hold">
                                          <p:stCondLst>
                                            <p:cond delay="0"/>
                                          </p:stCondLst>
                                        </p:cTn>
                                        <p:tgtEl>
                                          <p:spTgt spid="252931">
                                            <p:txEl>
                                              <p:pRg st="5" end="5"/>
                                            </p:txEl>
                                          </p:spTgt>
                                        </p:tgtEl>
                                        <p:attrNameLst>
                                          <p:attrName>style.visibility</p:attrName>
                                        </p:attrNameLst>
                                      </p:cBhvr>
                                      <p:to>
                                        <p:strVal val="visible"/>
                                      </p:to>
                                    </p:set>
                                    <p:animEffect transition="in" filter="wipe(left)">
                                      <p:cBhvr>
                                        <p:cTn id="23" dur="500"/>
                                        <p:tgtEl>
                                          <p:spTgt spid="252931">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252931">
                                            <p:txEl>
                                              <p:pRg st="7" end="7"/>
                                            </p:txEl>
                                          </p:spTgt>
                                        </p:tgtEl>
                                        <p:attrNameLst>
                                          <p:attrName>style.visibility</p:attrName>
                                        </p:attrNameLst>
                                      </p:cBhvr>
                                      <p:to>
                                        <p:strVal val="visible"/>
                                      </p:to>
                                    </p:set>
                                    <p:animEffect transition="in" filter="wipe(left)">
                                      <p:cBhvr>
                                        <p:cTn id="28" dur="500"/>
                                        <p:tgtEl>
                                          <p:spTgt spid="252931">
                                            <p:txEl>
                                              <p:pRg st="7" end="7"/>
                                            </p:txEl>
                                          </p:spTgt>
                                        </p:tgtEl>
                                      </p:cBhvr>
                                    </p:animEffect>
                                  </p:childTnLst>
                                </p:cTn>
                              </p:par>
                              <p:par>
                                <p:cTn id="29" presetID="22" presetClass="entr" presetSubtype="8" fill="hold" nodeType="withEffect">
                                  <p:stCondLst>
                                    <p:cond delay="0"/>
                                  </p:stCondLst>
                                  <p:childTnLst>
                                    <p:set>
                                      <p:cBhvr>
                                        <p:cTn id="30" dur="1" fill="hold">
                                          <p:stCondLst>
                                            <p:cond delay="0"/>
                                          </p:stCondLst>
                                        </p:cTn>
                                        <p:tgtEl>
                                          <p:spTgt spid="252931">
                                            <p:txEl>
                                              <p:pRg st="8" end="8"/>
                                            </p:txEl>
                                          </p:spTgt>
                                        </p:tgtEl>
                                        <p:attrNameLst>
                                          <p:attrName>style.visibility</p:attrName>
                                        </p:attrNameLst>
                                      </p:cBhvr>
                                      <p:to>
                                        <p:strVal val="visible"/>
                                      </p:to>
                                    </p:set>
                                    <p:animEffect transition="in" filter="wipe(left)">
                                      <p:cBhvr>
                                        <p:cTn id="31" dur="500"/>
                                        <p:tgtEl>
                                          <p:spTgt spid="25293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xfrm>
            <a:off x="609600" y="533400"/>
            <a:ext cx="7772400" cy="609600"/>
          </a:xfrm>
        </p:spPr>
        <p:txBody>
          <a:bodyPr/>
          <a:lstStyle/>
          <a:p>
            <a:r>
              <a:rPr lang="zh-CN" altLang="en-US">
                <a:ea typeface="华文隶书" pitchFamily="2" charset="-122"/>
              </a:rPr>
              <a:t>函数依赖小结</a:t>
            </a:r>
          </a:p>
        </p:txBody>
      </p:sp>
      <p:sp>
        <p:nvSpPr>
          <p:cNvPr id="200707" name="Rectangle 3"/>
          <p:cNvSpPr>
            <a:spLocks noGrp="1" noChangeArrowheads="1"/>
          </p:cNvSpPr>
          <p:nvPr>
            <p:ph type="body" idx="1"/>
          </p:nvPr>
        </p:nvSpPr>
        <p:spPr>
          <a:xfrm>
            <a:off x="304800" y="1219200"/>
            <a:ext cx="8534400" cy="5181600"/>
          </a:xfrm>
        </p:spPr>
        <p:txBody>
          <a:bodyPr/>
          <a:lstStyle/>
          <a:p>
            <a:pPr>
              <a:lnSpc>
                <a:spcPct val="140000"/>
              </a:lnSpc>
              <a:spcBef>
                <a:spcPct val="25000"/>
              </a:spcBef>
            </a:pPr>
            <a:r>
              <a:rPr lang="zh-CN" altLang="nl-NL" sz="2500">
                <a:solidFill>
                  <a:srgbClr val="9900CC"/>
                </a:solidFill>
                <a:ea typeface="黑体" pitchFamily="49" charset="-122"/>
              </a:rPr>
              <a:t>函数依赖</a:t>
            </a:r>
            <a:r>
              <a:rPr lang="zh-CN" altLang="nl-NL" sz="2500"/>
              <a:t>是指</a:t>
            </a:r>
            <a:r>
              <a:rPr lang="zh-CN" altLang="nl-NL" sz="2500">
                <a:solidFill>
                  <a:schemeClr val="accent2"/>
                </a:solidFill>
              </a:rPr>
              <a:t>关系模式中</a:t>
            </a:r>
            <a:r>
              <a:rPr lang="zh-CN" altLang="nl-NL" sz="2500">
                <a:solidFill>
                  <a:srgbClr val="FF0066"/>
                </a:solidFill>
              </a:rPr>
              <a:t>属性之间</a:t>
            </a:r>
            <a:r>
              <a:rPr lang="zh-CN" altLang="nl-NL" sz="2500">
                <a:solidFill>
                  <a:schemeClr val="accent2"/>
                </a:solidFill>
              </a:rPr>
              <a:t>存在的一种</a:t>
            </a:r>
            <a:r>
              <a:rPr lang="zh-CN" altLang="nl-NL" sz="2500">
                <a:solidFill>
                  <a:srgbClr val="FF0066"/>
                </a:solidFill>
              </a:rPr>
              <a:t>约束关系</a:t>
            </a:r>
            <a:r>
              <a:rPr lang="zh-CN" altLang="nl-NL" sz="2500"/>
              <a:t>。这种约束关系既可以是</a:t>
            </a:r>
            <a:r>
              <a:rPr lang="zh-CN" altLang="nl-NL" sz="2500">
                <a:solidFill>
                  <a:schemeClr val="accent2"/>
                </a:solidFill>
              </a:rPr>
              <a:t>现实世界事物或联系的属性之间客观存在的约束</a:t>
            </a:r>
            <a:r>
              <a:rPr lang="zh-CN" altLang="nl-NL" sz="2500"/>
              <a:t>，也可以是</a:t>
            </a:r>
            <a:r>
              <a:rPr lang="zh-CN" altLang="nl-NL" sz="2500">
                <a:solidFill>
                  <a:schemeClr val="accent2"/>
                </a:solidFill>
              </a:rPr>
              <a:t>数据库设计者根据</a:t>
            </a:r>
            <a:r>
              <a:rPr lang="zh-CN" altLang="nl-NL" sz="2500">
                <a:solidFill>
                  <a:srgbClr val="FF0066"/>
                </a:solidFill>
              </a:rPr>
              <a:t>应用需求</a:t>
            </a:r>
            <a:r>
              <a:rPr lang="zh-CN" altLang="nl-NL" sz="2500">
                <a:solidFill>
                  <a:schemeClr val="accent2"/>
                </a:solidFill>
              </a:rPr>
              <a:t>或</a:t>
            </a:r>
            <a:r>
              <a:rPr lang="zh-CN" altLang="nl-NL" sz="2500">
                <a:solidFill>
                  <a:srgbClr val="FF0066"/>
                </a:solidFill>
              </a:rPr>
              <a:t>设计需要</a:t>
            </a:r>
            <a:r>
              <a:rPr lang="zh-CN" altLang="nl-NL" sz="2500">
                <a:solidFill>
                  <a:schemeClr val="accent2"/>
                </a:solidFill>
              </a:rPr>
              <a:t>强加给数据的一种约束</a:t>
            </a:r>
            <a:r>
              <a:rPr lang="zh-CN" altLang="nl-NL" sz="2500"/>
              <a:t>。</a:t>
            </a:r>
          </a:p>
          <a:p>
            <a:pPr>
              <a:lnSpc>
                <a:spcPct val="140000"/>
              </a:lnSpc>
            </a:pPr>
            <a:r>
              <a:rPr lang="zh-CN" altLang="nl-NL" sz="2500"/>
              <a:t>但不论是那种约束，</a:t>
            </a:r>
            <a:r>
              <a:rPr lang="zh-CN" altLang="nl-NL" sz="2500">
                <a:solidFill>
                  <a:srgbClr val="FF3300"/>
                </a:solidFill>
              </a:rPr>
              <a:t>一旦确定，进入数据库中的所有数据都必须严格遵守</a:t>
            </a:r>
            <a:r>
              <a:rPr lang="zh-CN" altLang="nl-NL" sz="2500"/>
              <a:t>。</a:t>
            </a:r>
          </a:p>
          <a:p>
            <a:pPr>
              <a:lnSpc>
                <a:spcPct val="140000"/>
              </a:lnSpc>
            </a:pPr>
            <a:r>
              <a:rPr lang="zh-CN" altLang="nl-NL" sz="2500"/>
              <a:t>正确了解数据的意义及确定</a:t>
            </a:r>
            <a:r>
              <a:rPr lang="zh-CN" altLang="nl-NL" sz="2500">
                <a:solidFill>
                  <a:srgbClr val="008000"/>
                </a:solidFill>
              </a:rPr>
              <a:t>属性之间的</a:t>
            </a:r>
            <a:r>
              <a:rPr lang="zh-CN" altLang="nl-NL" sz="2500">
                <a:solidFill>
                  <a:srgbClr val="9900CC"/>
                </a:solidFill>
                <a:ea typeface="华文新魏" pitchFamily="2" charset="-122"/>
              </a:rPr>
              <a:t>函数依赖</a:t>
            </a:r>
            <a:r>
              <a:rPr lang="zh-CN" altLang="nl-NL" sz="2500">
                <a:solidFill>
                  <a:srgbClr val="008000"/>
                </a:solidFill>
              </a:rPr>
              <a:t>关系</a:t>
            </a:r>
            <a:r>
              <a:rPr lang="zh-CN" altLang="nl-NL" sz="2500"/>
              <a:t>，对设计一个好的关系模式是十分重要的。</a:t>
            </a:r>
            <a:endParaRPr lang="zh-CN" altLang="en-US" sz="2500"/>
          </a:p>
        </p:txBody>
      </p:sp>
      <p:sp>
        <p:nvSpPr>
          <p:cNvPr id="200708" name="AutoShape 4">
            <a:hlinkClick r:id="rId2" action="ppaction://hlinksldjump"/>
          </p:cNvPr>
          <p:cNvSpPr>
            <a:spLocks noChangeArrowheads="1"/>
          </p:cNvSpPr>
          <p:nvPr/>
        </p:nvSpPr>
        <p:spPr bwMode="auto">
          <a:xfrm>
            <a:off x="6553200" y="5791200"/>
            <a:ext cx="2438400" cy="762000"/>
          </a:xfrm>
          <a:prstGeom prst="rightArrow">
            <a:avLst>
              <a:gd name="adj1" fmla="val 50000"/>
              <a:gd name="adj2" fmla="val 80000"/>
            </a:avLst>
          </a:prstGeom>
          <a:solidFill>
            <a:schemeClr val="accent1"/>
          </a:solidFill>
          <a:ln w="9525">
            <a:solidFill>
              <a:schemeClr val="tx1"/>
            </a:solidFill>
            <a:miter lim="800000"/>
            <a:headEnd/>
            <a:tailEnd/>
          </a:ln>
          <a:effectLst/>
        </p:spPr>
        <p:txBody>
          <a:bodyPr wrap="none" anchor="ctr"/>
          <a:lstStyle/>
          <a:p>
            <a:pPr algn="ctr"/>
            <a:r>
              <a:rPr lang="zh-CN" altLang="en-US" b="1"/>
              <a:t>跳过</a:t>
            </a:r>
            <a:r>
              <a:rPr lang="zh-CN" altLang="en-US" b="1">
                <a:solidFill>
                  <a:srgbClr val="FF3300"/>
                </a:solidFill>
                <a:ea typeface="楷体_GB2312" pitchFamily="49" charset="-122"/>
              </a:rPr>
              <a:t>函数依赖理论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0707">
                                            <p:txEl>
                                              <p:pRg st="1" end="1"/>
                                            </p:txEl>
                                          </p:spTgt>
                                        </p:tgtEl>
                                        <p:attrNameLst>
                                          <p:attrName>style.visibility</p:attrName>
                                        </p:attrNameLst>
                                      </p:cBhvr>
                                      <p:to>
                                        <p:strVal val="visible"/>
                                      </p:to>
                                    </p:set>
                                    <p:animEffect transition="in" filter="wipe(left)">
                                      <p:cBhvr>
                                        <p:cTn id="7" dur="500"/>
                                        <p:tgtEl>
                                          <p:spTgt spid="20070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00707">
                                            <p:txEl>
                                              <p:pRg st="2" end="2"/>
                                            </p:txEl>
                                          </p:spTgt>
                                        </p:tgtEl>
                                        <p:attrNameLst>
                                          <p:attrName>style.visibility</p:attrName>
                                        </p:attrNameLst>
                                      </p:cBhvr>
                                      <p:to>
                                        <p:strVal val="visible"/>
                                      </p:to>
                                    </p:set>
                                    <p:animEffect transition="in" filter="wipe(left)">
                                      <p:cBhvr>
                                        <p:cTn id="12" dur="500"/>
                                        <p:tgtEl>
                                          <p:spTgt spid="2007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idx="4294967295"/>
          </p:nvPr>
        </p:nvSpPr>
        <p:spPr>
          <a:xfrm>
            <a:off x="685800" y="457200"/>
            <a:ext cx="7772400" cy="609600"/>
          </a:xfrm>
        </p:spPr>
        <p:txBody>
          <a:bodyPr/>
          <a:lstStyle/>
          <a:p>
            <a:pPr eaLnBrk="1" hangingPunct="1"/>
            <a:r>
              <a:rPr lang="zh-CN" altLang="en-US">
                <a:latin typeface="华文隶书" pitchFamily="2" charset="-122"/>
                <a:ea typeface="华文隶书" pitchFamily="2" charset="-122"/>
              </a:rPr>
              <a:t>目   录</a:t>
            </a:r>
          </a:p>
        </p:txBody>
      </p:sp>
      <p:sp>
        <p:nvSpPr>
          <p:cNvPr id="264195" name="Line 229"/>
          <p:cNvSpPr>
            <a:spLocks noChangeShapeType="1"/>
          </p:cNvSpPr>
          <p:nvPr/>
        </p:nvSpPr>
        <p:spPr bwMode="gray">
          <a:xfrm>
            <a:off x="2209800" y="4419600"/>
            <a:ext cx="4800600" cy="0"/>
          </a:xfrm>
          <a:prstGeom prst="line">
            <a:avLst/>
          </a:prstGeom>
          <a:noFill/>
          <a:ln w="25400">
            <a:solidFill>
              <a:srgbClr val="969696"/>
            </a:solidFill>
            <a:prstDash val="sysDot"/>
            <a:round/>
            <a:headEnd/>
            <a:tailEnd type="oval" w="med" len="med"/>
          </a:ln>
        </p:spPr>
        <p:txBody>
          <a:bodyPr wrap="none" anchor="ctr"/>
          <a:lstStyle/>
          <a:p>
            <a:endParaRPr lang="zh-CN" altLang="en-US"/>
          </a:p>
        </p:txBody>
      </p:sp>
      <p:sp>
        <p:nvSpPr>
          <p:cNvPr id="264196" name="Text Box 231"/>
          <p:cNvSpPr txBox="1">
            <a:spLocks noChangeArrowheads="1"/>
          </p:cNvSpPr>
          <p:nvPr/>
        </p:nvSpPr>
        <p:spPr bwMode="gray">
          <a:xfrm>
            <a:off x="2971800" y="3930650"/>
            <a:ext cx="3352800" cy="457200"/>
          </a:xfrm>
          <a:prstGeom prst="rect">
            <a:avLst/>
          </a:prstGeom>
          <a:noFill/>
          <a:ln w="9525" algn="ctr">
            <a:noFill/>
            <a:miter lim="800000"/>
            <a:headEnd/>
            <a:tailEnd/>
          </a:ln>
        </p:spPr>
        <p:txBody>
          <a:bodyPr>
            <a:spAutoFit/>
          </a:bodyPr>
          <a:lstStyle/>
          <a:p>
            <a:pPr eaLnBrk="0" hangingPunct="0"/>
            <a:r>
              <a:rPr lang="zh-CN" altLang="en-US" sz="2400" b="1">
                <a:solidFill>
                  <a:schemeClr val="bg2"/>
                </a:solidFill>
              </a:rPr>
              <a:t>范式</a:t>
            </a:r>
            <a:r>
              <a:rPr lang="zh-CN" altLang="en-US"/>
              <a:t> </a:t>
            </a:r>
          </a:p>
        </p:txBody>
      </p:sp>
      <p:grpSp>
        <p:nvGrpSpPr>
          <p:cNvPr id="2" name="Group 5"/>
          <p:cNvGrpSpPr>
            <a:grpSpLocks/>
          </p:cNvGrpSpPr>
          <p:nvPr/>
        </p:nvGrpSpPr>
        <p:grpSpPr bwMode="auto">
          <a:xfrm>
            <a:off x="1855788" y="3863975"/>
            <a:ext cx="608012" cy="479425"/>
            <a:chOff x="1169" y="2516"/>
            <a:chExt cx="383" cy="302"/>
          </a:xfrm>
        </p:grpSpPr>
        <p:sp>
          <p:nvSpPr>
            <p:cNvPr id="264198" name="Rectangle 230"/>
            <p:cNvSpPr>
              <a:spLocks noChangeArrowheads="1"/>
            </p:cNvSpPr>
            <p:nvPr/>
          </p:nvSpPr>
          <p:spPr bwMode="gray">
            <a:xfrm rot="3419336">
              <a:off x="1213" y="2503"/>
              <a:ext cx="302" cy="328"/>
            </a:xfrm>
            <a:prstGeom prst="rect">
              <a:avLst/>
            </a:prstGeom>
            <a:gradFill rotWithShape="1">
              <a:gsLst>
                <a:gs pos="0">
                  <a:srgbClr val="FF7C80"/>
                </a:gs>
                <a:gs pos="100000">
                  <a:srgbClr val="76393B"/>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FF7C80"/>
              </a:extrusionClr>
            </a:sp3d>
          </p:spPr>
          <p:txBody>
            <a:bodyPr wrap="none" anchor="ctr">
              <a:flatTx/>
            </a:bodyPr>
            <a:lstStyle/>
            <a:p>
              <a:endParaRPr lang="zh-CN" altLang="en-US"/>
            </a:p>
          </p:txBody>
        </p:sp>
        <p:sp>
          <p:nvSpPr>
            <p:cNvPr id="264199" name="Text Box 232"/>
            <p:cNvSpPr txBox="1">
              <a:spLocks noChangeArrowheads="1"/>
            </p:cNvSpPr>
            <p:nvPr/>
          </p:nvSpPr>
          <p:spPr bwMode="gray">
            <a:xfrm>
              <a:off x="1169" y="2530"/>
              <a:ext cx="383" cy="288"/>
            </a:xfrm>
            <a:prstGeom prst="rect">
              <a:avLst/>
            </a:prstGeom>
            <a:noFill/>
            <a:ln w="9525" algn="ctr">
              <a:noFill/>
              <a:miter lim="800000"/>
              <a:headEnd/>
              <a:tailEnd/>
            </a:ln>
          </p:spPr>
          <p:txBody>
            <a:bodyPr wrap="none">
              <a:spAutoFit/>
            </a:bodyPr>
            <a:lstStyle/>
            <a:p>
              <a:pPr algn="ctr" eaLnBrk="0" hangingPunct="0"/>
              <a:r>
                <a:rPr lang="en-US" altLang="zh-CN" sz="2400" b="1">
                  <a:solidFill>
                    <a:srgbClr val="FFFFFF"/>
                  </a:solidFill>
                </a:rPr>
                <a:t>5.4</a:t>
              </a:r>
            </a:p>
          </p:txBody>
        </p:sp>
      </p:grpSp>
      <p:sp>
        <p:nvSpPr>
          <p:cNvPr id="264200" name="Line 234"/>
          <p:cNvSpPr>
            <a:spLocks noChangeShapeType="1"/>
          </p:cNvSpPr>
          <p:nvPr/>
        </p:nvSpPr>
        <p:spPr bwMode="gray">
          <a:xfrm>
            <a:off x="2209800" y="1905000"/>
            <a:ext cx="4800600" cy="0"/>
          </a:xfrm>
          <a:prstGeom prst="line">
            <a:avLst/>
          </a:prstGeom>
          <a:noFill/>
          <a:ln w="25400">
            <a:solidFill>
              <a:srgbClr val="969696"/>
            </a:solidFill>
            <a:prstDash val="sysDot"/>
            <a:round/>
            <a:headEnd/>
            <a:tailEnd type="oval" w="med" len="med"/>
          </a:ln>
        </p:spPr>
        <p:txBody>
          <a:bodyPr wrap="none" anchor="ctr"/>
          <a:lstStyle/>
          <a:p>
            <a:endParaRPr lang="zh-CN" altLang="en-US"/>
          </a:p>
        </p:txBody>
      </p:sp>
      <p:sp>
        <p:nvSpPr>
          <p:cNvPr id="264201" name="Text Box 236"/>
          <p:cNvSpPr txBox="1">
            <a:spLocks noChangeArrowheads="1"/>
          </p:cNvSpPr>
          <p:nvPr/>
        </p:nvSpPr>
        <p:spPr bwMode="gray">
          <a:xfrm>
            <a:off x="2971800" y="1371600"/>
            <a:ext cx="4038600" cy="457200"/>
          </a:xfrm>
          <a:prstGeom prst="rect">
            <a:avLst/>
          </a:prstGeom>
          <a:noFill/>
          <a:ln w="9525" algn="ctr">
            <a:noFill/>
            <a:miter lim="800000"/>
            <a:headEnd/>
            <a:tailEnd/>
          </a:ln>
        </p:spPr>
        <p:txBody>
          <a:bodyPr>
            <a:spAutoFit/>
          </a:bodyPr>
          <a:lstStyle/>
          <a:p>
            <a:pPr eaLnBrk="0" hangingPunct="0"/>
            <a:r>
              <a:rPr lang="zh-CN" altLang="en-US" sz="2400" b="1">
                <a:solidFill>
                  <a:schemeClr val="bg2"/>
                </a:solidFill>
              </a:rPr>
              <a:t>问题提出</a:t>
            </a:r>
            <a:r>
              <a:rPr lang="zh-CN" altLang="en-US"/>
              <a:t> </a:t>
            </a:r>
            <a:endParaRPr lang="en-US" altLang="zh-CN"/>
          </a:p>
        </p:txBody>
      </p:sp>
      <p:grpSp>
        <p:nvGrpSpPr>
          <p:cNvPr id="3" name="Group 10"/>
          <p:cNvGrpSpPr>
            <a:grpSpLocks/>
          </p:cNvGrpSpPr>
          <p:nvPr/>
        </p:nvGrpSpPr>
        <p:grpSpPr bwMode="auto">
          <a:xfrm>
            <a:off x="1855788" y="1349375"/>
            <a:ext cx="608012" cy="479425"/>
            <a:chOff x="1169" y="932"/>
            <a:chExt cx="383" cy="302"/>
          </a:xfrm>
        </p:grpSpPr>
        <p:sp>
          <p:nvSpPr>
            <p:cNvPr id="264203" name="Rectangle 235"/>
            <p:cNvSpPr>
              <a:spLocks noChangeArrowheads="1"/>
            </p:cNvSpPr>
            <p:nvPr/>
          </p:nvSpPr>
          <p:spPr bwMode="gray">
            <a:xfrm rot="3419336">
              <a:off x="1213" y="919"/>
              <a:ext cx="302" cy="328"/>
            </a:xfrm>
            <a:prstGeom prst="rect">
              <a:avLst/>
            </a:prstGeom>
            <a:gradFill rotWithShape="1">
              <a:gsLst>
                <a:gs pos="0">
                  <a:srgbClr val="99CC00"/>
                </a:gs>
                <a:gs pos="100000">
                  <a:srgbClr val="475E00"/>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99CC00"/>
              </a:extrusionClr>
            </a:sp3d>
          </p:spPr>
          <p:txBody>
            <a:bodyPr wrap="none" anchor="ctr">
              <a:flatTx/>
            </a:bodyPr>
            <a:lstStyle/>
            <a:p>
              <a:endParaRPr lang="zh-CN" altLang="en-US"/>
            </a:p>
          </p:txBody>
        </p:sp>
        <p:sp>
          <p:nvSpPr>
            <p:cNvPr id="264204" name="Text Box 237"/>
            <p:cNvSpPr txBox="1">
              <a:spLocks noChangeArrowheads="1"/>
            </p:cNvSpPr>
            <p:nvPr/>
          </p:nvSpPr>
          <p:spPr bwMode="gray">
            <a:xfrm>
              <a:off x="1169" y="946"/>
              <a:ext cx="383" cy="288"/>
            </a:xfrm>
            <a:prstGeom prst="rect">
              <a:avLst/>
            </a:prstGeom>
            <a:noFill/>
            <a:ln w="9525" algn="ctr">
              <a:noFill/>
              <a:miter lim="800000"/>
              <a:headEnd/>
              <a:tailEnd/>
            </a:ln>
          </p:spPr>
          <p:txBody>
            <a:bodyPr wrap="none">
              <a:spAutoFit/>
            </a:bodyPr>
            <a:lstStyle/>
            <a:p>
              <a:pPr algn="ctr" eaLnBrk="0" hangingPunct="0"/>
              <a:r>
                <a:rPr lang="en-US" altLang="zh-CN" sz="2400" b="1">
                  <a:solidFill>
                    <a:srgbClr val="FFFFFF"/>
                  </a:solidFill>
                </a:rPr>
                <a:t>5.1</a:t>
              </a:r>
            </a:p>
          </p:txBody>
        </p:sp>
      </p:grpSp>
      <p:sp>
        <p:nvSpPr>
          <p:cNvPr id="264205" name="Line 239"/>
          <p:cNvSpPr>
            <a:spLocks noChangeShapeType="1"/>
          </p:cNvSpPr>
          <p:nvPr/>
        </p:nvSpPr>
        <p:spPr bwMode="gray">
          <a:xfrm>
            <a:off x="2209800" y="2743200"/>
            <a:ext cx="4800600" cy="0"/>
          </a:xfrm>
          <a:prstGeom prst="line">
            <a:avLst/>
          </a:prstGeom>
          <a:noFill/>
          <a:ln w="25400">
            <a:solidFill>
              <a:srgbClr val="969696"/>
            </a:solidFill>
            <a:prstDash val="sysDot"/>
            <a:round/>
            <a:headEnd/>
            <a:tailEnd type="oval" w="med" len="med"/>
          </a:ln>
        </p:spPr>
        <p:txBody>
          <a:bodyPr wrap="none" anchor="ctr"/>
          <a:lstStyle/>
          <a:p>
            <a:endParaRPr lang="zh-CN" altLang="en-US"/>
          </a:p>
        </p:txBody>
      </p:sp>
      <p:sp>
        <p:nvSpPr>
          <p:cNvPr id="264206" name="Text Box 241"/>
          <p:cNvSpPr txBox="1">
            <a:spLocks noChangeArrowheads="1"/>
          </p:cNvSpPr>
          <p:nvPr/>
        </p:nvSpPr>
        <p:spPr bwMode="gray">
          <a:xfrm>
            <a:off x="2971800" y="2254250"/>
            <a:ext cx="3429000" cy="457200"/>
          </a:xfrm>
          <a:prstGeom prst="rect">
            <a:avLst/>
          </a:prstGeom>
          <a:noFill/>
          <a:ln w="9525" algn="ctr">
            <a:noFill/>
            <a:miter lim="800000"/>
            <a:headEnd/>
            <a:tailEnd/>
          </a:ln>
        </p:spPr>
        <p:txBody>
          <a:bodyPr>
            <a:spAutoFit/>
          </a:bodyPr>
          <a:lstStyle/>
          <a:p>
            <a:pPr eaLnBrk="0" hangingPunct="0"/>
            <a:r>
              <a:rPr lang="zh-CN" altLang="en-US" sz="2400" b="1">
                <a:solidFill>
                  <a:schemeClr val="bg2"/>
                </a:solidFill>
              </a:rPr>
              <a:t>函数依赖定义 </a:t>
            </a:r>
          </a:p>
        </p:txBody>
      </p:sp>
      <p:grpSp>
        <p:nvGrpSpPr>
          <p:cNvPr id="4" name="Group 15"/>
          <p:cNvGrpSpPr>
            <a:grpSpLocks/>
          </p:cNvGrpSpPr>
          <p:nvPr/>
        </p:nvGrpSpPr>
        <p:grpSpPr bwMode="auto">
          <a:xfrm>
            <a:off x="1855788" y="2187575"/>
            <a:ext cx="608012" cy="479425"/>
            <a:chOff x="1169" y="1460"/>
            <a:chExt cx="383" cy="302"/>
          </a:xfrm>
        </p:grpSpPr>
        <p:sp>
          <p:nvSpPr>
            <p:cNvPr id="264208" name="Rectangle 240"/>
            <p:cNvSpPr>
              <a:spLocks noChangeArrowheads="1"/>
            </p:cNvSpPr>
            <p:nvPr/>
          </p:nvSpPr>
          <p:spPr bwMode="gray">
            <a:xfrm rot="3419336">
              <a:off x="1213" y="1447"/>
              <a:ext cx="302" cy="328"/>
            </a:xfrm>
            <a:prstGeom prst="rect">
              <a:avLst/>
            </a:prstGeom>
            <a:gradFill rotWithShape="1">
              <a:gsLst>
                <a:gs pos="0">
                  <a:srgbClr val="006699"/>
                </a:gs>
                <a:gs pos="100000">
                  <a:srgbClr val="002F47"/>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006699"/>
              </a:extrusionClr>
            </a:sp3d>
          </p:spPr>
          <p:txBody>
            <a:bodyPr wrap="none" anchor="ctr">
              <a:flatTx/>
            </a:bodyPr>
            <a:lstStyle/>
            <a:p>
              <a:endParaRPr lang="zh-CN" altLang="en-US"/>
            </a:p>
          </p:txBody>
        </p:sp>
        <p:sp>
          <p:nvSpPr>
            <p:cNvPr id="264209" name="Text Box 242"/>
            <p:cNvSpPr txBox="1">
              <a:spLocks noChangeArrowheads="1"/>
            </p:cNvSpPr>
            <p:nvPr/>
          </p:nvSpPr>
          <p:spPr bwMode="gray">
            <a:xfrm>
              <a:off x="1169" y="1474"/>
              <a:ext cx="383" cy="288"/>
            </a:xfrm>
            <a:prstGeom prst="rect">
              <a:avLst/>
            </a:prstGeom>
            <a:noFill/>
            <a:ln w="9525" algn="ctr">
              <a:noFill/>
              <a:miter lim="800000"/>
              <a:headEnd/>
              <a:tailEnd/>
            </a:ln>
          </p:spPr>
          <p:txBody>
            <a:bodyPr wrap="none">
              <a:spAutoFit/>
            </a:bodyPr>
            <a:lstStyle/>
            <a:p>
              <a:pPr algn="ctr" eaLnBrk="0" hangingPunct="0"/>
              <a:r>
                <a:rPr lang="en-US" altLang="zh-CN" sz="2400" b="1">
                  <a:solidFill>
                    <a:srgbClr val="FFFFFF"/>
                  </a:solidFill>
                </a:rPr>
                <a:t>5.2</a:t>
              </a:r>
            </a:p>
          </p:txBody>
        </p:sp>
      </p:grpSp>
      <p:sp>
        <p:nvSpPr>
          <p:cNvPr id="264210" name="Line 244"/>
          <p:cNvSpPr>
            <a:spLocks noChangeShapeType="1"/>
          </p:cNvSpPr>
          <p:nvPr/>
        </p:nvSpPr>
        <p:spPr bwMode="gray">
          <a:xfrm>
            <a:off x="2211388" y="3579813"/>
            <a:ext cx="4799012" cy="1587"/>
          </a:xfrm>
          <a:prstGeom prst="line">
            <a:avLst/>
          </a:prstGeom>
          <a:noFill/>
          <a:ln w="25400">
            <a:solidFill>
              <a:srgbClr val="969696"/>
            </a:solidFill>
            <a:prstDash val="sysDot"/>
            <a:round/>
            <a:headEnd/>
            <a:tailEnd type="oval" w="med" len="med"/>
          </a:ln>
        </p:spPr>
        <p:txBody>
          <a:bodyPr wrap="none" anchor="ctr"/>
          <a:lstStyle/>
          <a:p>
            <a:endParaRPr lang="zh-CN" altLang="en-US"/>
          </a:p>
        </p:txBody>
      </p:sp>
      <p:sp>
        <p:nvSpPr>
          <p:cNvPr id="264211" name="Text Box 246"/>
          <p:cNvSpPr txBox="1">
            <a:spLocks noChangeArrowheads="1"/>
          </p:cNvSpPr>
          <p:nvPr/>
        </p:nvSpPr>
        <p:spPr bwMode="gray">
          <a:xfrm>
            <a:off x="2971800" y="3092450"/>
            <a:ext cx="4191000" cy="519113"/>
          </a:xfrm>
          <a:prstGeom prst="rect">
            <a:avLst/>
          </a:prstGeom>
          <a:noFill/>
          <a:ln w="9525" algn="ctr">
            <a:noFill/>
            <a:miter lim="800000"/>
            <a:headEnd/>
            <a:tailEnd/>
          </a:ln>
        </p:spPr>
        <p:txBody>
          <a:bodyPr>
            <a:spAutoFit/>
          </a:bodyPr>
          <a:lstStyle/>
          <a:p>
            <a:pPr eaLnBrk="0" hangingPunct="0"/>
            <a:r>
              <a:rPr lang="zh-CN" altLang="en-US" sz="2800" b="1">
                <a:solidFill>
                  <a:srgbClr val="FF0066"/>
                </a:solidFill>
              </a:rPr>
              <a:t>函数依赖理论 </a:t>
            </a:r>
          </a:p>
        </p:txBody>
      </p:sp>
      <p:grpSp>
        <p:nvGrpSpPr>
          <p:cNvPr id="5" name="Group 20"/>
          <p:cNvGrpSpPr>
            <a:grpSpLocks/>
          </p:cNvGrpSpPr>
          <p:nvPr/>
        </p:nvGrpSpPr>
        <p:grpSpPr bwMode="auto">
          <a:xfrm>
            <a:off x="1855788" y="3025775"/>
            <a:ext cx="608012" cy="479425"/>
            <a:chOff x="1169" y="1988"/>
            <a:chExt cx="383" cy="302"/>
          </a:xfrm>
        </p:grpSpPr>
        <p:sp>
          <p:nvSpPr>
            <p:cNvPr id="264213" name="Rectangle 245"/>
            <p:cNvSpPr>
              <a:spLocks noChangeArrowheads="1"/>
            </p:cNvSpPr>
            <p:nvPr/>
          </p:nvSpPr>
          <p:spPr bwMode="gray">
            <a:xfrm rot="3419336">
              <a:off x="1213" y="1975"/>
              <a:ext cx="302" cy="328"/>
            </a:xfrm>
            <a:prstGeom prst="rect">
              <a:avLst/>
            </a:prstGeom>
            <a:gradFill rotWithShape="1">
              <a:gsLst>
                <a:gs pos="0">
                  <a:srgbClr val="FF9933"/>
                </a:gs>
                <a:gs pos="100000">
                  <a:srgbClr val="764718"/>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FF9933"/>
              </a:extrusionClr>
            </a:sp3d>
          </p:spPr>
          <p:txBody>
            <a:bodyPr wrap="none" anchor="ctr">
              <a:flatTx/>
            </a:bodyPr>
            <a:lstStyle/>
            <a:p>
              <a:endParaRPr lang="zh-CN" altLang="en-US"/>
            </a:p>
          </p:txBody>
        </p:sp>
        <p:sp>
          <p:nvSpPr>
            <p:cNvPr id="264214" name="Text Box 247"/>
            <p:cNvSpPr txBox="1">
              <a:spLocks noChangeArrowheads="1"/>
            </p:cNvSpPr>
            <p:nvPr/>
          </p:nvSpPr>
          <p:spPr bwMode="gray">
            <a:xfrm>
              <a:off x="1169" y="2002"/>
              <a:ext cx="383" cy="288"/>
            </a:xfrm>
            <a:prstGeom prst="rect">
              <a:avLst/>
            </a:prstGeom>
            <a:noFill/>
            <a:ln w="9525" algn="ctr">
              <a:noFill/>
              <a:miter lim="800000"/>
              <a:headEnd/>
              <a:tailEnd/>
            </a:ln>
          </p:spPr>
          <p:txBody>
            <a:bodyPr wrap="none">
              <a:spAutoFit/>
            </a:bodyPr>
            <a:lstStyle/>
            <a:p>
              <a:pPr algn="ctr" eaLnBrk="0" hangingPunct="0"/>
              <a:r>
                <a:rPr lang="en-US" altLang="zh-CN" sz="2400" b="1">
                  <a:solidFill>
                    <a:srgbClr val="FFFFFF"/>
                  </a:solidFill>
                </a:rPr>
                <a:t>5.3</a:t>
              </a:r>
            </a:p>
          </p:txBody>
        </p:sp>
      </p:grpSp>
      <p:sp>
        <p:nvSpPr>
          <p:cNvPr id="264215" name="Line 229"/>
          <p:cNvSpPr>
            <a:spLocks noChangeShapeType="1"/>
          </p:cNvSpPr>
          <p:nvPr/>
        </p:nvSpPr>
        <p:spPr bwMode="gray">
          <a:xfrm>
            <a:off x="2182813" y="6172200"/>
            <a:ext cx="4800600" cy="0"/>
          </a:xfrm>
          <a:prstGeom prst="line">
            <a:avLst/>
          </a:prstGeom>
          <a:noFill/>
          <a:ln w="25400">
            <a:solidFill>
              <a:srgbClr val="969696"/>
            </a:solidFill>
            <a:prstDash val="sysDot"/>
            <a:round/>
            <a:headEnd/>
            <a:tailEnd type="oval" w="med" len="med"/>
          </a:ln>
        </p:spPr>
        <p:txBody>
          <a:bodyPr wrap="none" anchor="ctr"/>
          <a:lstStyle/>
          <a:p>
            <a:endParaRPr lang="zh-CN" altLang="en-US"/>
          </a:p>
        </p:txBody>
      </p:sp>
      <p:sp>
        <p:nvSpPr>
          <p:cNvPr id="264216" name="Text Box 231"/>
          <p:cNvSpPr txBox="1">
            <a:spLocks noChangeArrowheads="1"/>
          </p:cNvSpPr>
          <p:nvPr/>
        </p:nvSpPr>
        <p:spPr bwMode="gray">
          <a:xfrm>
            <a:off x="2944813" y="5683250"/>
            <a:ext cx="3352800" cy="457200"/>
          </a:xfrm>
          <a:prstGeom prst="rect">
            <a:avLst/>
          </a:prstGeom>
          <a:noFill/>
          <a:ln w="9525" algn="ctr">
            <a:noFill/>
            <a:miter lim="800000"/>
            <a:headEnd/>
            <a:tailEnd/>
          </a:ln>
        </p:spPr>
        <p:txBody>
          <a:bodyPr>
            <a:spAutoFit/>
          </a:bodyPr>
          <a:lstStyle/>
          <a:p>
            <a:pPr eaLnBrk="0" hangingPunct="0"/>
            <a:r>
              <a:rPr lang="zh-CN" altLang="en-US" sz="2400" b="1">
                <a:solidFill>
                  <a:schemeClr val="bg2"/>
                </a:solidFill>
              </a:rPr>
              <a:t>数据库模式求精</a:t>
            </a:r>
            <a:r>
              <a:rPr lang="zh-CN" altLang="en-US"/>
              <a:t>  </a:t>
            </a:r>
          </a:p>
        </p:txBody>
      </p:sp>
      <p:sp>
        <p:nvSpPr>
          <p:cNvPr id="264217" name="Line 244"/>
          <p:cNvSpPr>
            <a:spLocks noChangeShapeType="1"/>
          </p:cNvSpPr>
          <p:nvPr/>
        </p:nvSpPr>
        <p:spPr bwMode="gray">
          <a:xfrm>
            <a:off x="2184400" y="5332413"/>
            <a:ext cx="4799013" cy="1587"/>
          </a:xfrm>
          <a:prstGeom prst="line">
            <a:avLst/>
          </a:prstGeom>
          <a:noFill/>
          <a:ln w="25400">
            <a:solidFill>
              <a:srgbClr val="969696"/>
            </a:solidFill>
            <a:prstDash val="sysDot"/>
            <a:round/>
            <a:headEnd/>
            <a:tailEnd type="oval" w="med" len="med"/>
          </a:ln>
        </p:spPr>
        <p:txBody>
          <a:bodyPr wrap="none" anchor="ctr"/>
          <a:lstStyle/>
          <a:p>
            <a:endParaRPr lang="zh-CN" altLang="en-US"/>
          </a:p>
        </p:txBody>
      </p:sp>
      <p:sp>
        <p:nvSpPr>
          <p:cNvPr id="264218" name="Text Box 246"/>
          <p:cNvSpPr txBox="1">
            <a:spLocks noChangeArrowheads="1"/>
          </p:cNvSpPr>
          <p:nvPr/>
        </p:nvSpPr>
        <p:spPr bwMode="gray">
          <a:xfrm>
            <a:off x="2944813" y="4845050"/>
            <a:ext cx="4191000" cy="457200"/>
          </a:xfrm>
          <a:prstGeom prst="rect">
            <a:avLst/>
          </a:prstGeom>
          <a:noFill/>
          <a:ln w="9525" algn="ctr">
            <a:noFill/>
            <a:miter lim="800000"/>
            <a:headEnd/>
            <a:tailEnd/>
          </a:ln>
        </p:spPr>
        <p:txBody>
          <a:bodyPr>
            <a:spAutoFit/>
          </a:bodyPr>
          <a:lstStyle/>
          <a:p>
            <a:pPr eaLnBrk="0" hangingPunct="0"/>
            <a:r>
              <a:rPr lang="zh-CN" altLang="en-US" sz="2400" b="1">
                <a:solidFill>
                  <a:schemeClr val="bg2"/>
                </a:solidFill>
              </a:rPr>
              <a:t>模式分解算法 </a:t>
            </a:r>
          </a:p>
        </p:txBody>
      </p:sp>
      <p:sp>
        <p:nvSpPr>
          <p:cNvPr id="264219" name="Rectangle 245"/>
          <p:cNvSpPr>
            <a:spLocks noChangeArrowheads="1"/>
          </p:cNvSpPr>
          <p:nvPr/>
        </p:nvSpPr>
        <p:spPr bwMode="gray">
          <a:xfrm rot="3419336">
            <a:off x="1925637" y="5618163"/>
            <a:ext cx="479425" cy="520700"/>
          </a:xfrm>
          <a:prstGeom prst="rect">
            <a:avLst/>
          </a:prstGeom>
          <a:gradFill rotWithShape="1">
            <a:gsLst>
              <a:gs pos="0">
                <a:srgbClr val="CCFFFF"/>
              </a:gs>
              <a:gs pos="100000">
                <a:srgbClr val="CCFFFF">
                  <a:gamma/>
                  <a:shade val="46275"/>
                  <a:invGamma/>
                </a:srgbClr>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FF9933"/>
            </a:extrusionClr>
          </a:sp3d>
        </p:spPr>
        <p:txBody>
          <a:bodyPr wrap="none" anchor="ctr">
            <a:flatTx/>
          </a:bodyPr>
          <a:lstStyle/>
          <a:p>
            <a:endParaRPr lang="zh-CN" altLang="en-US"/>
          </a:p>
        </p:txBody>
      </p:sp>
      <p:sp>
        <p:nvSpPr>
          <p:cNvPr id="264220" name="Text Box 247"/>
          <p:cNvSpPr txBox="1">
            <a:spLocks noChangeArrowheads="1"/>
          </p:cNvSpPr>
          <p:nvPr/>
        </p:nvSpPr>
        <p:spPr bwMode="gray">
          <a:xfrm>
            <a:off x="1830388" y="5715000"/>
            <a:ext cx="608012" cy="457200"/>
          </a:xfrm>
          <a:prstGeom prst="rect">
            <a:avLst/>
          </a:prstGeom>
          <a:noFill/>
          <a:ln w="9525" algn="ctr">
            <a:noFill/>
            <a:miter lim="800000"/>
            <a:headEnd/>
            <a:tailEnd/>
          </a:ln>
        </p:spPr>
        <p:txBody>
          <a:bodyPr wrap="none">
            <a:spAutoFit/>
          </a:bodyPr>
          <a:lstStyle/>
          <a:p>
            <a:pPr algn="ctr" eaLnBrk="0" hangingPunct="0"/>
            <a:r>
              <a:rPr lang="en-US" altLang="zh-CN" sz="2400" b="1">
                <a:solidFill>
                  <a:srgbClr val="FFFFFF"/>
                </a:solidFill>
              </a:rPr>
              <a:t>5.6</a:t>
            </a:r>
          </a:p>
        </p:txBody>
      </p:sp>
      <p:sp>
        <p:nvSpPr>
          <p:cNvPr id="264221" name="Rectangle 240"/>
          <p:cNvSpPr>
            <a:spLocks noChangeArrowheads="1"/>
          </p:cNvSpPr>
          <p:nvPr/>
        </p:nvSpPr>
        <p:spPr bwMode="gray">
          <a:xfrm rot="3419336">
            <a:off x="1924050" y="4703763"/>
            <a:ext cx="479425" cy="520700"/>
          </a:xfrm>
          <a:prstGeom prst="rect">
            <a:avLst/>
          </a:prstGeom>
          <a:gradFill rotWithShape="1">
            <a:gsLst>
              <a:gs pos="0">
                <a:srgbClr val="00CCFF"/>
              </a:gs>
              <a:gs pos="100000">
                <a:srgbClr val="00CCFF">
                  <a:gamma/>
                  <a:shade val="46275"/>
                  <a:invGamma/>
                </a:srgbClr>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006699"/>
            </a:extrusionClr>
          </a:sp3d>
        </p:spPr>
        <p:txBody>
          <a:bodyPr wrap="none" anchor="ctr">
            <a:flatTx/>
          </a:bodyPr>
          <a:lstStyle/>
          <a:p>
            <a:endParaRPr lang="zh-CN" altLang="en-US"/>
          </a:p>
        </p:txBody>
      </p:sp>
      <p:sp>
        <p:nvSpPr>
          <p:cNvPr id="264222" name="Text Box 242"/>
          <p:cNvSpPr txBox="1">
            <a:spLocks noChangeArrowheads="1"/>
          </p:cNvSpPr>
          <p:nvPr/>
        </p:nvSpPr>
        <p:spPr bwMode="gray">
          <a:xfrm>
            <a:off x="1828800" y="4724400"/>
            <a:ext cx="608013" cy="457200"/>
          </a:xfrm>
          <a:prstGeom prst="rect">
            <a:avLst/>
          </a:prstGeom>
          <a:noFill/>
          <a:ln w="9525" algn="ctr">
            <a:noFill/>
            <a:miter lim="800000"/>
            <a:headEnd/>
            <a:tailEnd/>
          </a:ln>
        </p:spPr>
        <p:txBody>
          <a:bodyPr wrap="none">
            <a:spAutoFit/>
          </a:bodyPr>
          <a:lstStyle/>
          <a:p>
            <a:pPr algn="ctr" eaLnBrk="0" hangingPunct="0"/>
            <a:r>
              <a:rPr lang="en-US" altLang="zh-CN" sz="2400" b="1">
                <a:solidFill>
                  <a:srgbClr val="FFFFFF"/>
                </a:solidFill>
              </a:rPr>
              <a:t>5.5</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a:xfrm>
            <a:off x="685800" y="533400"/>
            <a:ext cx="7772400" cy="609600"/>
          </a:xfrm>
        </p:spPr>
        <p:txBody>
          <a:bodyPr/>
          <a:lstStyle/>
          <a:p>
            <a:r>
              <a:rPr lang="zh-CN" altLang="en-US">
                <a:ea typeface="华文隶书" pitchFamily="2" charset="-122"/>
              </a:rPr>
              <a:t>函数依赖集闭包</a:t>
            </a:r>
            <a:r>
              <a:rPr lang="zh-CN" altLang="en-US"/>
              <a:t> </a:t>
            </a:r>
          </a:p>
        </p:txBody>
      </p:sp>
      <p:sp>
        <p:nvSpPr>
          <p:cNvPr id="201731" name="Rectangle 3"/>
          <p:cNvSpPr>
            <a:spLocks noGrp="1" noChangeArrowheads="1"/>
          </p:cNvSpPr>
          <p:nvPr>
            <p:ph type="body" idx="1"/>
          </p:nvPr>
        </p:nvSpPr>
        <p:spPr>
          <a:xfrm>
            <a:off x="304800" y="1295400"/>
            <a:ext cx="8569325" cy="5181600"/>
          </a:xfrm>
        </p:spPr>
        <p:txBody>
          <a:bodyPr/>
          <a:lstStyle/>
          <a:p>
            <a:pPr marL="0" indent="0">
              <a:lnSpc>
                <a:spcPct val="130000"/>
              </a:lnSpc>
            </a:pPr>
            <a:r>
              <a:rPr lang="zh-CN" altLang="en-US" sz="2600"/>
              <a:t>对于给定关系模式</a:t>
            </a:r>
            <a:r>
              <a:rPr lang="en-US" altLang="zh-CN" sz="2600" i="1"/>
              <a:t>r</a:t>
            </a:r>
            <a:r>
              <a:rPr lang="en-US" altLang="zh-CN" sz="2600"/>
              <a:t>(</a:t>
            </a:r>
            <a:r>
              <a:rPr lang="en-US" altLang="zh-CN" sz="2600" i="1"/>
              <a:t>R</a:t>
            </a:r>
            <a:r>
              <a:rPr lang="en-US" altLang="zh-CN" sz="2600"/>
              <a:t>)</a:t>
            </a:r>
            <a:r>
              <a:rPr lang="zh-CN" altLang="en-US" sz="2600"/>
              <a:t>及其</a:t>
            </a:r>
            <a:r>
              <a:rPr lang="zh-CN" altLang="en-US" sz="2600">
                <a:solidFill>
                  <a:srgbClr val="9900CC"/>
                </a:solidFill>
                <a:ea typeface="黑体" pitchFamily="49" charset="-122"/>
              </a:rPr>
              <a:t>函数依赖集</a:t>
            </a:r>
            <a:r>
              <a:rPr lang="en-US" altLang="zh-CN" sz="2600" i="1"/>
              <a:t>F</a:t>
            </a:r>
            <a:r>
              <a:rPr lang="zh-CN" altLang="en-US" sz="2600"/>
              <a:t>，有时只考虑给定的</a:t>
            </a:r>
            <a:r>
              <a:rPr lang="zh-CN" altLang="en-US" sz="2600">
                <a:solidFill>
                  <a:srgbClr val="9900CC"/>
                </a:solidFill>
                <a:ea typeface="黑体" pitchFamily="49" charset="-122"/>
              </a:rPr>
              <a:t>函数依赖集</a:t>
            </a:r>
            <a:r>
              <a:rPr lang="zh-CN" altLang="en-US" sz="2600"/>
              <a:t>是不够的，而需要考虑在</a:t>
            </a:r>
            <a:r>
              <a:rPr lang="en-US" altLang="zh-CN" sz="2600" i="1"/>
              <a:t>r</a:t>
            </a:r>
            <a:r>
              <a:rPr lang="en-US" altLang="zh-CN" sz="2600"/>
              <a:t>(</a:t>
            </a:r>
            <a:r>
              <a:rPr lang="en-US" altLang="zh-CN" sz="2600" i="1"/>
              <a:t>R</a:t>
            </a:r>
            <a:r>
              <a:rPr lang="en-US" altLang="zh-CN" sz="2600"/>
              <a:t>)</a:t>
            </a:r>
            <a:r>
              <a:rPr lang="zh-CN" altLang="en-US" sz="2600"/>
              <a:t>上总是成立的</a:t>
            </a:r>
            <a:r>
              <a:rPr lang="zh-CN" altLang="en-US" sz="2600">
                <a:solidFill>
                  <a:srgbClr val="FF0066"/>
                </a:solidFill>
              </a:rPr>
              <a:t>所有函数依赖</a:t>
            </a:r>
            <a:r>
              <a:rPr lang="zh-CN" altLang="en-US" sz="2600"/>
              <a:t>。</a:t>
            </a:r>
          </a:p>
          <a:p>
            <a:pPr marL="0" indent="0">
              <a:lnSpc>
                <a:spcPct val="130000"/>
              </a:lnSpc>
            </a:pPr>
            <a:r>
              <a:rPr lang="en-US" altLang="zh-CN" sz="2600">
                <a:solidFill>
                  <a:schemeClr val="accent2"/>
                </a:solidFill>
              </a:rPr>
              <a:t>[</a:t>
            </a:r>
            <a:r>
              <a:rPr lang="zh-CN" altLang="en-US" sz="2600">
                <a:solidFill>
                  <a:schemeClr val="accent2"/>
                </a:solidFill>
              </a:rPr>
              <a:t>例</a:t>
            </a:r>
            <a:r>
              <a:rPr lang="en-US" altLang="zh-CN" sz="2600">
                <a:solidFill>
                  <a:schemeClr val="accent2"/>
                </a:solidFill>
              </a:rPr>
              <a:t>5.5]</a:t>
            </a:r>
            <a:r>
              <a:rPr lang="en-US" altLang="zh-CN" sz="2600"/>
              <a:t>  </a:t>
            </a:r>
            <a:r>
              <a:rPr lang="zh-CN" altLang="en-US" sz="2600"/>
              <a:t>给定关系模式</a:t>
            </a:r>
            <a:r>
              <a:rPr lang="en-US" altLang="zh-CN" sz="2600" i="1"/>
              <a:t>r</a:t>
            </a:r>
            <a:r>
              <a:rPr lang="en-US" altLang="zh-CN" sz="2600"/>
              <a:t>(</a:t>
            </a:r>
            <a:r>
              <a:rPr lang="en-US" altLang="zh-CN" sz="2600" i="1"/>
              <a:t>R</a:t>
            </a:r>
            <a:r>
              <a:rPr lang="en-US" altLang="zh-CN" sz="2600"/>
              <a:t>)=</a:t>
            </a:r>
            <a:r>
              <a:rPr lang="en-US" altLang="zh-CN" sz="2600" i="1"/>
              <a:t>r</a:t>
            </a:r>
            <a:r>
              <a:rPr lang="en-US" altLang="zh-CN" sz="2600"/>
              <a:t>(</a:t>
            </a:r>
            <a:r>
              <a:rPr lang="en-US" altLang="zh-CN" sz="2600" i="1"/>
              <a:t>A</a:t>
            </a:r>
            <a:r>
              <a:rPr lang="en-US" altLang="zh-CN" sz="2600"/>
              <a:t>, </a:t>
            </a:r>
            <a:r>
              <a:rPr lang="en-US" altLang="zh-CN" sz="2600" i="1"/>
              <a:t>B</a:t>
            </a:r>
            <a:r>
              <a:rPr lang="en-US" altLang="zh-CN" sz="2600"/>
              <a:t>, </a:t>
            </a:r>
            <a:r>
              <a:rPr lang="en-US" altLang="zh-CN" sz="2600" i="1"/>
              <a:t>C</a:t>
            </a:r>
            <a:r>
              <a:rPr lang="en-US" altLang="zh-CN" sz="2600"/>
              <a:t>)</a:t>
            </a:r>
            <a:r>
              <a:rPr lang="zh-CN" altLang="en-US" sz="2600"/>
              <a:t>及</a:t>
            </a:r>
            <a:r>
              <a:rPr lang="zh-CN" altLang="en-US" sz="2600">
                <a:solidFill>
                  <a:srgbClr val="9900CC"/>
                </a:solidFill>
              </a:rPr>
              <a:t>函数依赖集</a:t>
            </a:r>
          </a:p>
          <a:p>
            <a:pPr marL="0" indent="0">
              <a:lnSpc>
                <a:spcPct val="130000"/>
              </a:lnSpc>
              <a:spcBef>
                <a:spcPct val="0"/>
              </a:spcBef>
              <a:buFont typeface="Wingdings" pitchFamily="2" charset="2"/>
              <a:buNone/>
            </a:pPr>
            <a:r>
              <a:rPr lang="en-US" altLang="zh-CN" sz="2600" i="1"/>
              <a:t>                 F</a:t>
            </a:r>
            <a:r>
              <a:rPr lang="en-US" altLang="zh-CN" sz="2600"/>
              <a:t>={</a:t>
            </a:r>
            <a:r>
              <a:rPr lang="en-US" altLang="zh-CN" sz="2600" i="1"/>
              <a:t>A</a:t>
            </a:r>
            <a:r>
              <a:rPr lang="en-US" altLang="zh-CN" sz="2600">
                <a:sym typeface="Symbol" pitchFamily="18" charset="2"/>
              </a:rPr>
              <a:t></a:t>
            </a:r>
            <a:r>
              <a:rPr lang="en-US" altLang="zh-CN" sz="2600" i="1"/>
              <a:t>B</a:t>
            </a:r>
            <a:r>
              <a:rPr lang="en-US" altLang="zh-CN" sz="2600"/>
              <a:t>, </a:t>
            </a:r>
            <a:r>
              <a:rPr lang="en-US" altLang="zh-CN" sz="2600" i="1"/>
              <a:t>B</a:t>
            </a:r>
            <a:r>
              <a:rPr lang="en-US" altLang="zh-CN" sz="2600">
                <a:sym typeface="Symbol" pitchFamily="18" charset="2"/>
              </a:rPr>
              <a:t></a:t>
            </a:r>
            <a:r>
              <a:rPr lang="en-US" altLang="zh-CN" sz="2600" i="1"/>
              <a:t>C</a:t>
            </a:r>
            <a:r>
              <a:rPr lang="en-US" altLang="zh-CN" sz="2600"/>
              <a:t>}</a:t>
            </a:r>
            <a:r>
              <a:rPr lang="zh-CN" altLang="en-US" sz="2600"/>
              <a:t>，证明</a:t>
            </a:r>
            <a:r>
              <a:rPr lang="en-US" altLang="zh-CN" sz="2600" i="1"/>
              <a:t>A</a:t>
            </a:r>
            <a:r>
              <a:rPr lang="en-US" altLang="zh-CN" sz="2600">
                <a:sym typeface="Symbol" pitchFamily="18" charset="2"/>
              </a:rPr>
              <a:t></a:t>
            </a:r>
            <a:r>
              <a:rPr lang="en-US" altLang="zh-CN" sz="2600" i="1"/>
              <a:t>C</a:t>
            </a:r>
            <a:r>
              <a:rPr lang="zh-CN" altLang="en-US" sz="2600"/>
              <a:t>成立。</a:t>
            </a:r>
          </a:p>
          <a:p>
            <a:pPr marL="0" indent="0">
              <a:lnSpc>
                <a:spcPct val="130000"/>
              </a:lnSpc>
              <a:buFont typeface="Wingdings" pitchFamily="2" charset="2"/>
              <a:buNone/>
            </a:pPr>
            <a:r>
              <a:rPr lang="zh-CN" altLang="en-US" sz="2400">
                <a:solidFill>
                  <a:schemeClr val="accent2"/>
                </a:solidFill>
              </a:rPr>
              <a:t>    </a:t>
            </a:r>
            <a:r>
              <a:rPr lang="zh-CN" altLang="en-US" sz="2600">
                <a:solidFill>
                  <a:schemeClr val="accent2"/>
                </a:solidFill>
              </a:rPr>
              <a:t>证明：</a:t>
            </a:r>
            <a:r>
              <a:rPr lang="zh-CN" altLang="en-US" sz="2600"/>
              <a:t>假设对于关系实例</a:t>
            </a:r>
            <a:r>
              <a:rPr lang="en-US" altLang="zh-CN" sz="2600" i="1"/>
              <a:t>r</a:t>
            </a:r>
            <a:r>
              <a:rPr lang="zh-CN" altLang="en-US" sz="2600"/>
              <a:t>中的任意两个元组</a:t>
            </a:r>
            <a:r>
              <a:rPr lang="en-US" altLang="zh-CN" sz="2600" i="1"/>
              <a:t>t</a:t>
            </a:r>
            <a:r>
              <a:rPr lang="en-US" altLang="zh-CN" sz="2600" i="1" baseline="-25000"/>
              <a:t>i</a:t>
            </a:r>
            <a:r>
              <a:rPr lang="en-US" altLang="zh-CN" sz="2600"/>
              <a:t>, </a:t>
            </a:r>
            <a:r>
              <a:rPr lang="en-US" altLang="zh-CN" sz="2600" i="1"/>
              <a:t>t</a:t>
            </a:r>
            <a:r>
              <a:rPr lang="en-US" altLang="zh-CN" sz="2600" i="1" baseline="-25000"/>
              <a:t>j</a:t>
            </a:r>
            <a:r>
              <a:rPr lang="en-US" altLang="zh-CN" sz="2600"/>
              <a:t>, </a:t>
            </a:r>
            <a:r>
              <a:rPr lang="en-US" altLang="zh-CN" sz="2600" i="1"/>
              <a:t>i</a:t>
            </a:r>
            <a:r>
              <a:rPr lang="en-US" altLang="zh-CN" sz="2600" i="1">
                <a:sym typeface="Symbol" pitchFamily="18" charset="2"/>
              </a:rPr>
              <a:t></a:t>
            </a:r>
            <a:r>
              <a:rPr lang="en-US" altLang="zh-CN" sz="2600" i="1"/>
              <a:t>j</a:t>
            </a:r>
            <a:r>
              <a:rPr lang="zh-CN" altLang="en-US" sz="2600"/>
              <a:t>，满足</a:t>
            </a:r>
            <a:r>
              <a:rPr lang="en-US" altLang="zh-CN" sz="2600" i="1">
                <a:solidFill>
                  <a:srgbClr val="FF3300"/>
                </a:solidFill>
              </a:rPr>
              <a:t>t</a:t>
            </a:r>
            <a:r>
              <a:rPr lang="en-US" altLang="zh-CN" sz="2600" i="1" baseline="-25000">
                <a:solidFill>
                  <a:srgbClr val="FF3300"/>
                </a:solidFill>
              </a:rPr>
              <a:t>i</a:t>
            </a:r>
            <a:r>
              <a:rPr lang="en-US" altLang="zh-CN" sz="2600">
                <a:solidFill>
                  <a:srgbClr val="FF3300"/>
                </a:solidFill>
              </a:rPr>
              <a:t>[</a:t>
            </a:r>
            <a:r>
              <a:rPr lang="en-US" altLang="zh-CN" sz="2600" i="1">
                <a:solidFill>
                  <a:srgbClr val="FF3300"/>
                </a:solidFill>
              </a:rPr>
              <a:t>A</a:t>
            </a:r>
            <a:r>
              <a:rPr lang="en-US" altLang="zh-CN" sz="2600">
                <a:solidFill>
                  <a:srgbClr val="FF3300"/>
                </a:solidFill>
              </a:rPr>
              <a:t>]=</a:t>
            </a:r>
            <a:r>
              <a:rPr lang="en-US" altLang="zh-CN" sz="2600" i="1">
                <a:solidFill>
                  <a:srgbClr val="FF3300"/>
                </a:solidFill>
              </a:rPr>
              <a:t>t</a:t>
            </a:r>
            <a:r>
              <a:rPr lang="en-US" altLang="zh-CN" sz="2600" i="1" baseline="-25000">
                <a:solidFill>
                  <a:srgbClr val="FF3300"/>
                </a:solidFill>
              </a:rPr>
              <a:t>j</a:t>
            </a:r>
            <a:r>
              <a:rPr lang="en-US" altLang="zh-CN" sz="2600">
                <a:solidFill>
                  <a:srgbClr val="FF3300"/>
                </a:solidFill>
              </a:rPr>
              <a:t>[</a:t>
            </a:r>
            <a:r>
              <a:rPr lang="en-US" altLang="zh-CN" sz="2600" i="1">
                <a:solidFill>
                  <a:srgbClr val="FF3300"/>
                </a:solidFill>
              </a:rPr>
              <a:t>A</a:t>
            </a:r>
            <a:r>
              <a:rPr lang="en-US" altLang="zh-CN" sz="2600">
                <a:solidFill>
                  <a:srgbClr val="FF3300"/>
                </a:solidFill>
              </a:rPr>
              <a:t>]</a:t>
            </a:r>
            <a:r>
              <a:rPr lang="zh-CN" altLang="en-US" sz="2600"/>
              <a:t>。由于存在</a:t>
            </a:r>
            <a:r>
              <a:rPr lang="en-US" altLang="zh-CN" sz="2600" i="1">
                <a:solidFill>
                  <a:srgbClr val="0000CC"/>
                </a:solidFill>
              </a:rPr>
              <a:t>A</a:t>
            </a:r>
            <a:r>
              <a:rPr lang="en-US" altLang="zh-CN" sz="2600">
                <a:solidFill>
                  <a:srgbClr val="0000CC"/>
                </a:solidFill>
                <a:sym typeface="Symbol" pitchFamily="18" charset="2"/>
              </a:rPr>
              <a:t></a:t>
            </a:r>
            <a:r>
              <a:rPr lang="en-US" altLang="zh-CN" sz="2600" i="1">
                <a:solidFill>
                  <a:srgbClr val="0000CC"/>
                </a:solidFill>
              </a:rPr>
              <a:t>B</a:t>
            </a:r>
            <a:r>
              <a:rPr lang="zh-CN" altLang="en-US" sz="2600"/>
              <a:t>，则可推出</a:t>
            </a:r>
            <a:r>
              <a:rPr lang="en-US" altLang="zh-CN" sz="2600" i="1">
                <a:solidFill>
                  <a:srgbClr val="0000CC"/>
                </a:solidFill>
              </a:rPr>
              <a:t>t</a:t>
            </a:r>
            <a:r>
              <a:rPr lang="en-US" altLang="zh-CN" sz="2600" i="1" baseline="-25000">
                <a:solidFill>
                  <a:srgbClr val="0000CC"/>
                </a:solidFill>
              </a:rPr>
              <a:t>i</a:t>
            </a:r>
            <a:r>
              <a:rPr lang="en-US" altLang="zh-CN" sz="2600">
                <a:solidFill>
                  <a:srgbClr val="0000CC"/>
                </a:solidFill>
              </a:rPr>
              <a:t>[</a:t>
            </a:r>
            <a:r>
              <a:rPr lang="en-US" altLang="zh-CN" sz="2600" i="1">
                <a:solidFill>
                  <a:srgbClr val="0000CC"/>
                </a:solidFill>
              </a:rPr>
              <a:t>B</a:t>
            </a:r>
            <a:r>
              <a:rPr lang="en-US" altLang="zh-CN" sz="2600">
                <a:solidFill>
                  <a:srgbClr val="0000CC"/>
                </a:solidFill>
              </a:rPr>
              <a:t>]=</a:t>
            </a:r>
            <a:r>
              <a:rPr lang="en-US" altLang="zh-CN" sz="2600" i="1">
                <a:solidFill>
                  <a:srgbClr val="0000CC"/>
                </a:solidFill>
              </a:rPr>
              <a:t>t</a:t>
            </a:r>
            <a:r>
              <a:rPr lang="en-US" altLang="zh-CN" sz="2600" i="1" baseline="-25000">
                <a:solidFill>
                  <a:srgbClr val="0000CC"/>
                </a:solidFill>
              </a:rPr>
              <a:t>j</a:t>
            </a:r>
            <a:r>
              <a:rPr lang="en-US" altLang="zh-CN" sz="2600">
                <a:solidFill>
                  <a:srgbClr val="0000CC"/>
                </a:solidFill>
              </a:rPr>
              <a:t>[</a:t>
            </a:r>
            <a:r>
              <a:rPr lang="en-US" altLang="zh-CN" sz="2600" i="1">
                <a:solidFill>
                  <a:srgbClr val="0000CC"/>
                </a:solidFill>
              </a:rPr>
              <a:t>B</a:t>
            </a:r>
            <a:r>
              <a:rPr lang="en-US" altLang="zh-CN" sz="2600">
                <a:solidFill>
                  <a:srgbClr val="0000CC"/>
                </a:solidFill>
              </a:rPr>
              <a:t>]</a:t>
            </a:r>
            <a:r>
              <a:rPr lang="zh-CN" altLang="en-US" sz="2600"/>
              <a:t>。</a:t>
            </a:r>
          </a:p>
          <a:p>
            <a:pPr marL="0" indent="0">
              <a:lnSpc>
                <a:spcPct val="130000"/>
              </a:lnSpc>
              <a:buFont typeface="Wingdings" pitchFamily="2" charset="2"/>
              <a:buNone/>
            </a:pPr>
            <a:r>
              <a:rPr lang="zh-CN" altLang="en-US" sz="2600"/>
              <a:t>              又由于</a:t>
            </a:r>
            <a:r>
              <a:rPr lang="en-US" altLang="zh-CN" sz="2600" i="1">
                <a:solidFill>
                  <a:srgbClr val="FF0066"/>
                </a:solidFill>
              </a:rPr>
              <a:t>B</a:t>
            </a:r>
            <a:r>
              <a:rPr lang="en-US" altLang="zh-CN" sz="2600">
                <a:solidFill>
                  <a:srgbClr val="FF0066"/>
                </a:solidFill>
                <a:sym typeface="Symbol" pitchFamily="18" charset="2"/>
              </a:rPr>
              <a:t></a:t>
            </a:r>
            <a:r>
              <a:rPr lang="en-US" altLang="zh-CN" sz="2600" i="1">
                <a:solidFill>
                  <a:srgbClr val="FF0066"/>
                </a:solidFill>
              </a:rPr>
              <a:t>C</a:t>
            </a:r>
            <a:r>
              <a:rPr lang="zh-CN" altLang="en-US" sz="2600"/>
              <a:t>，则又可推出</a:t>
            </a:r>
            <a:r>
              <a:rPr lang="en-US" altLang="zh-CN" sz="2600" i="1">
                <a:solidFill>
                  <a:srgbClr val="FF0066"/>
                </a:solidFill>
              </a:rPr>
              <a:t>t</a:t>
            </a:r>
            <a:r>
              <a:rPr lang="en-US" altLang="zh-CN" sz="2600" i="1" baseline="-25000">
                <a:solidFill>
                  <a:srgbClr val="FF0066"/>
                </a:solidFill>
              </a:rPr>
              <a:t>i</a:t>
            </a:r>
            <a:r>
              <a:rPr lang="en-US" altLang="zh-CN" sz="2600">
                <a:solidFill>
                  <a:srgbClr val="FF0066"/>
                </a:solidFill>
              </a:rPr>
              <a:t>[</a:t>
            </a:r>
            <a:r>
              <a:rPr lang="en-US" altLang="zh-CN" sz="2600" i="1">
                <a:solidFill>
                  <a:srgbClr val="FF0066"/>
                </a:solidFill>
              </a:rPr>
              <a:t>C</a:t>
            </a:r>
            <a:r>
              <a:rPr lang="en-US" altLang="zh-CN" sz="2600">
                <a:solidFill>
                  <a:srgbClr val="FF0066"/>
                </a:solidFill>
              </a:rPr>
              <a:t>]=</a:t>
            </a:r>
            <a:r>
              <a:rPr lang="en-US" altLang="zh-CN" sz="2600" i="1">
                <a:solidFill>
                  <a:srgbClr val="FF0066"/>
                </a:solidFill>
              </a:rPr>
              <a:t>t</a:t>
            </a:r>
            <a:r>
              <a:rPr lang="en-US" altLang="zh-CN" sz="2600" i="1" baseline="-25000">
                <a:solidFill>
                  <a:srgbClr val="FF0066"/>
                </a:solidFill>
              </a:rPr>
              <a:t>j</a:t>
            </a:r>
            <a:r>
              <a:rPr lang="en-US" altLang="zh-CN" sz="2600">
                <a:solidFill>
                  <a:srgbClr val="FF0066"/>
                </a:solidFill>
              </a:rPr>
              <a:t>[</a:t>
            </a:r>
            <a:r>
              <a:rPr lang="en-US" altLang="zh-CN" sz="2600" i="1">
                <a:solidFill>
                  <a:srgbClr val="FF0066"/>
                </a:solidFill>
              </a:rPr>
              <a:t>C</a:t>
            </a:r>
            <a:r>
              <a:rPr lang="en-US" altLang="zh-CN" sz="2600">
                <a:solidFill>
                  <a:srgbClr val="FF0066"/>
                </a:solidFill>
              </a:rPr>
              <a:t>]</a:t>
            </a:r>
            <a:r>
              <a:rPr lang="zh-CN" altLang="en-US" sz="2600"/>
              <a:t>。</a:t>
            </a:r>
          </a:p>
          <a:p>
            <a:pPr marL="0" indent="0">
              <a:lnSpc>
                <a:spcPct val="130000"/>
              </a:lnSpc>
              <a:buFont typeface="Wingdings" pitchFamily="2" charset="2"/>
              <a:buNone/>
            </a:pPr>
            <a:r>
              <a:rPr lang="zh-CN" altLang="en-US" sz="2400"/>
              <a:t>    因此，</a:t>
            </a:r>
            <a:r>
              <a:rPr lang="en-US" altLang="zh-CN" sz="2400" i="1">
                <a:solidFill>
                  <a:srgbClr val="FF3300"/>
                </a:solidFill>
              </a:rPr>
              <a:t>t</a:t>
            </a:r>
            <a:r>
              <a:rPr lang="en-US" altLang="zh-CN" sz="2400" i="1" baseline="-25000">
                <a:solidFill>
                  <a:srgbClr val="FF3300"/>
                </a:solidFill>
              </a:rPr>
              <a:t>i</a:t>
            </a:r>
            <a:r>
              <a:rPr lang="en-US" altLang="zh-CN" sz="2400">
                <a:solidFill>
                  <a:srgbClr val="FF3300"/>
                </a:solidFill>
              </a:rPr>
              <a:t>[</a:t>
            </a:r>
            <a:r>
              <a:rPr lang="en-US" altLang="zh-CN" sz="2400" i="1">
                <a:solidFill>
                  <a:srgbClr val="FF3300"/>
                </a:solidFill>
              </a:rPr>
              <a:t>A</a:t>
            </a:r>
            <a:r>
              <a:rPr lang="en-US" altLang="zh-CN" sz="2400">
                <a:solidFill>
                  <a:srgbClr val="FF3300"/>
                </a:solidFill>
              </a:rPr>
              <a:t>]=</a:t>
            </a:r>
            <a:r>
              <a:rPr lang="en-US" altLang="zh-CN" sz="2400" i="1">
                <a:solidFill>
                  <a:srgbClr val="FF3300"/>
                </a:solidFill>
              </a:rPr>
              <a:t>t</a:t>
            </a:r>
            <a:r>
              <a:rPr lang="en-US" altLang="zh-CN" sz="2400" i="1" baseline="-25000">
                <a:solidFill>
                  <a:srgbClr val="FF3300"/>
                </a:solidFill>
              </a:rPr>
              <a:t>j</a:t>
            </a:r>
            <a:r>
              <a:rPr lang="en-US" altLang="zh-CN" sz="2400">
                <a:solidFill>
                  <a:srgbClr val="FF3300"/>
                </a:solidFill>
              </a:rPr>
              <a:t>[</a:t>
            </a:r>
            <a:r>
              <a:rPr lang="en-US" altLang="zh-CN" sz="2400" i="1">
                <a:solidFill>
                  <a:srgbClr val="FF3300"/>
                </a:solidFill>
              </a:rPr>
              <a:t>A</a:t>
            </a:r>
            <a:r>
              <a:rPr lang="en-US" altLang="zh-CN" sz="2400">
                <a:solidFill>
                  <a:srgbClr val="FF3300"/>
                </a:solidFill>
              </a:rPr>
              <a:t>]</a:t>
            </a:r>
            <a:r>
              <a:rPr lang="en-US" altLang="zh-CN" sz="2400"/>
              <a:t> </a:t>
            </a:r>
            <a:r>
              <a:rPr lang="en-US" altLang="zh-CN" sz="2400">
                <a:sym typeface="Symbol" pitchFamily="18" charset="2"/>
              </a:rPr>
              <a:t></a:t>
            </a:r>
            <a:r>
              <a:rPr lang="en-US" altLang="zh-CN" sz="2400"/>
              <a:t> </a:t>
            </a:r>
            <a:r>
              <a:rPr lang="en-US" altLang="zh-CN" sz="2400" i="1">
                <a:solidFill>
                  <a:srgbClr val="009900"/>
                </a:solidFill>
              </a:rPr>
              <a:t>t</a:t>
            </a:r>
            <a:r>
              <a:rPr lang="en-US" altLang="zh-CN" sz="2400" i="1" baseline="-25000">
                <a:solidFill>
                  <a:srgbClr val="009900"/>
                </a:solidFill>
              </a:rPr>
              <a:t>i</a:t>
            </a:r>
            <a:r>
              <a:rPr lang="en-US" altLang="zh-CN" sz="2400">
                <a:solidFill>
                  <a:srgbClr val="009900"/>
                </a:solidFill>
              </a:rPr>
              <a:t>[</a:t>
            </a:r>
            <a:r>
              <a:rPr lang="en-US" altLang="zh-CN" sz="2400" i="1">
                <a:solidFill>
                  <a:srgbClr val="009900"/>
                </a:solidFill>
              </a:rPr>
              <a:t>C</a:t>
            </a:r>
            <a:r>
              <a:rPr lang="en-US" altLang="zh-CN" sz="2400">
                <a:solidFill>
                  <a:srgbClr val="009900"/>
                </a:solidFill>
              </a:rPr>
              <a:t>]=</a:t>
            </a:r>
            <a:r>
              <a:rPr lang="en-US" altLang="zh-CN" sz="2400" i="1">
                <a:solidFill>
                  <a:srgbClr val="009900"/>
                </a:solidFill>
              </a:rPr>
              <a:t>t</a:t>
            </a:r>
            <a:r>
              <a:rPr lang="en-US" altLang="zh-CN" sz="2400" i="1" baseline="-25000">
                <a:solidFill>
                  <a:srgbClr val="009900"/>
                </a:solidFill>
              </a:rPr>
              <a:t>j</a:t>
            </a:r>
            <a:r>
              <a:rPr lang="en-US" altLang="zh-CN" sz="2400">
                <a:solidFill>
                  <a:srgbClr val="009900"/>
                </a:solidFill>
              </a:rPr>
              <a:t>[</a:t>
            </a:r>
            <a:r>
              <a:rPr lang="en-US" altLang="zh-CN" sz="2400" i="1">
                <a:solidFill>
                  <a:srgbClr val="009900"/>
                </a:solidFill>
              </a:rPr>
              <a:t>C</a:t>
            </a:r>
            <a:r>
              <a:rPr lang="en-US" altLang="zh-CN" sz="2400">
                <a:solidFill>
                  <a:srgbClr val="009900"/>
                </a:solidFill>
              </a:rPr>
              <a:t>]</a:t>
            </a:r>
            <a:r>
              <a:rPr lang="zh-CN" altLang="en-US" sz="2400"/>
              <a:t>。按定义</a:t>
            </a:r>
            <a:r>
              <a:rPr lang="en-US" altLang="zh-CN" sz="2400"/>
              <a:t>5.1</a:t>
            </a:r>
            <a:r>
              <a:rPr lang="zh-CN" altLang="en-US" sz="2400"/>
              <a:t>有</a:t>
            </a:r>
            <a:r>
              <a:rPr lang="en-US" altLang="zh-CN" sz="2400" i="1">
                <a:solidFill>
                  <a:srgbClr val="009900"/>
                </a:solidFill>
              </a:rPr>
              <a:t>A</a:t>
            </a:r>
            <a:r>
              <a:rPr lang="en-US" altLang="zh-CN" sz="2400">
                <a:solidFill>
                  <a:srgbClr val="009900"/>
                </a:solidFill>
                <a:sym typeface="Symbol" pitchFamily="18" charset="2"/>
              </a:rPr>
              <a:t></a:t>
            </a:r>
            <a:r>
              <a:rPr lang="en-US" altLang="zh-CN" sz="2400" i="1">
                <a:solidFill>
                  <a:srgbClr val="009900"/>
                </a:solidFill>
              </a:rPr>
              <a:t>C</a:t>
            </a:r>
            <a:r>
              <a:rPr lang="zh-CN" altLang="en-US" sz="2400"/>
              <a:t>。证毕。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1731">
                                            <p:txEl>
                                              <p:pRg st="1" end="1"/>
                                            </p:txEl>
                                          </p:spTgt>
                                        </p:tgtEl>
                                        <p:attrNameLst>
                                          <p:attrName>style.visibility</p:attrName>
                                        </p:attrNameLst>
                                      </p:cBhvr>
                                      <p:to>
                                        <p:strVal val="visible"/>
                                      </p:to>
                                    </p:set>
                                    <p:animEffect transition="in" filter="wipe(left)">
                                      <p:cBhvr>
                                        <p:cTn id="7" dur="500"/>
                                        <p:tgtEl>
                                          <p:spTgt spid="201731">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201731">
                                            <p:txEl>
                                              <p:pRg st="2" end="2"/>
                                            </p:txEl>
                                          </p:spTgt>
                                        </p:tgtEl>
                                        <p:attrNameLst>
                                          <p:attrName>style.visibility</p:attrName>
                                        </p:attrNameLst>
                                      </p:cBhvr>
                                      <p:to>
                                        <p:strVal val="visible"/>
                                      </p:to>
                                    </p:set>
                                    <p:animEffect transition="in" filter="wipe(left)">
                                      <p:cBhvr>
                                        <p:cTn id="10" dur="500"/>
                                        <p:tgtEl>
                                          <p:spTgt spid="201731">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01731">
                                            <p:txEl>
                                              <p:pRg st="3" end="3"/>
                                            </p:txEl>
                                          </p:spTgt>
                                        </p:tgtEl>
                                        <p:attrNameLst>
                                          <p:attrName>style.visibility</p:attrName>
                                        </p:attrNameLst>
                                      </p:cBhvr>
                                      <p:to>
                                        <p:strVal val="visible"/>
                                      </p:to>
                                    </p:set>
                                    <p:animEffect transition="in" filter="wipe(left)">
                                      <p:cBhvr>
                                        <p:cTn id="15" dur="500"/>
                                        <p:tgtEl>
                                          <p:spTgt spid="201731">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201731">
                                            <p:txEl>
                                              <p:pRg st="4" end="4"/>
                                            </p:txEl>
                                          </p:spTgt>
                                        </p:tgtEl>
                                        <p:attrNameLst>
                                          <p:attrName>style.visibility</p:attrName>
                                        </p:attrNameLst>
                                      </p:cBhvr>
                                      <p:to>
                                        <p:strVal val="visible"/>
                                      </p:to>
                                    </p:set>
                                    <p:animEffect transition="in" filter="wipe(left)">
                                      <p:cBhvr>
                                        <p:cTn id="20" dur="500"/>
                                        <p:tgtEl>
                                          <p:spTgt spid="201731">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201731">
                                            <p:txEl>
                                              <p:pRg st="5" end="5"/>
                                            </p:txEl>
                                          </p:spTgt>
                                        </p:tgtEl>
                                        <p:attrNameLst>
                                          <p:attrName>style.visibility</p:attrName>
                                        </p:attrNameLst>
                                      </p:cBhvr>
                                      <p:to>
                                        <p:strVal val="visible"/>
                                      </p:to>
                                    </p:set>
                                    <p:animEffect transition="in" filter="wipe(left)">
                                      <p:cBhvr>
                                        <p:cTn id="25" dur="500"/>
                                        <p:tgtEl>
                                          <p:spTgt spid="20173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a:xfrm>
            <a:off x="685800" y="609600"/>
            <a:ext cx="7772400" cy="609600"/>
          </a:xfrm>
        </p:spPr>
        <p:txBody>
          <a:bodyPr/>
          <a:lstStyle/>
          <a:p>
            <a:r>
              <a:rPr lang="zh-CN" altLang="en-US">
                <a:ea typeface="华文隶书" pitchFamily="2" charset="-122"/>
              </a:rPr>
              <a:t>函数依赖集闭包</a:t>
            </a:r>
          </a:p>
        </p:txBody>
      </p:sp>
      <p:sp>
        <p:nvSpPr>
          <p:cNvPr id="202755" name="Rectangle 3"/>
          <p:cNvSpPr>
            <a:spLocks noGrp="1" noChangeArrowheads="1"/>
          </p:cNvSpPr>
          <p:nvPr>
            <p:ph type="body" idx="1"/>
          </p:nvPr>
        </p:nvSpPr>
        <p:spPr>
          <a:xfrm>
            <a:off x="381000" y="1447800"/>
            <a:ext cx="8458200" cy="4876800"/>
          </a:xfrm>
        </p:spPr>
        <p:txBody>
          <a:bodyPr/>
          <a:lstStyle/>
          <a:p>
            <a:pPr>
              <a:lnSpc>
                <a:spcPct val="155000"/>
              </a:lnSpc>
              <a:spcBef>
                <a:spcPct val="30000"/>
              </a:spcBef>
            </a:pPr>
            <a:r>
              <a:rPr lang="zh-CN" altLang="en-US">
                <a:solidFill>
                  <a:schemeClr val="accent2"/>
                </a:solidFill>
              </a:rPr>
              <a:t>定义</a:t>
            </a:r>
            <a:r>
              <a:rPr lang="en-US" altLang="zh-CN">
                <a:solidFill>
                  <a:schemeClr val="accent2"/>
                </a:solidFill>
              </a:rPr>
              <a:t>5.5</a:t>
            </a:r>
            <a:r>
              <a:rPr lang="en-US" altLang="zh-CN"/>
              <a:t>  </a:t>
            </a:r>
            <a:r>
              <a:rPr lang="zh-CN" altLang="en-US"/>
              <a:t>若给定函数依赖集</a:t>
            </a:r>
            <a:r>
              <a:rPr lang="en-US" altLang="zh-CN" i="1"/>
              <a:t>F</a:t>
            </a:r>
            <a:r>
              <a:rPr lang="zh-CN" altLang="en-US"/>
              <a:t>，可以证明其他函数依赖也成立，则称这些</a:t>
            </a:r>
            <a:r>
              <a:rPr lang="zh-CN" altLang="en-US">
                <a:solidFill>
                  <a:srgbClr val="FF0000"/>
                </a:solidFill>
              </a:rPr>
              <a:t>函数依赖被</a:t>
            </a:r>
            <a:r>
              <a:rPr lang="en-US" altLang="zh-CN" i="1">
                <a:solidFill>
                  <a:srgbClr val="FF0000"/>
                </a:solidFill>
              </a:rPr>
              <a:t>F</a:t>
            </a:r>
            <a:r>
              <a:rPr lang="zh-CN" altLang="en-US">
                <a:solidFill>
                  <a:srgbClr val="FF0000"/>
                </a:solidFill>
                <a:ea typeface="黑体" pitchFamily="49" charset="-122"/>
              </a:rPr>
              <a:t>逻辑蕴涵</a:t>
            </a:r>
            <a:r>
              <a:rPr lang="zh-CN" altLang="en-US"/>
              <a:t>。</a:t>
            </a:r>
          </a:p>
          <a:p>
            <a:pPr>
              <a:lnSpc>
                <a:spcPct val="155000"/>
              </a:lnSpc>
              <a:spcBef>
                <a:spcPct val="30000"/>
              </a:spcBef>
            </a:pPr>
            <a:r>
              <a:rPr lang="zh-CN" altLang="en-US">
                <a:solidFill>
                  <a:schemeClr val="accent2"/>
                </a:solidFill>
              </a:rPr>
              <a:t>定义</a:t>
            </a:r>
            <a:r>
              <a:rPr lang="en-US" altLang="zh-CN">
                <a:solidFill>
                  <a:schemeClr val="accent2"/>
                </a:solidFill>
              </a:rPr>
              <a:t>5.6</a:t>
            </a:r>
            <a:r>
              <a:rPr lang="en-US" altLang="zh-CN"/>
              <a:t>  </a:t>
            </a:r>
            <a:r>
              <a:rPr lang="zh-CN" altLang="en-US"/>
              <a:t>令</a:t>
            </a:r>
            <a:r>
              <a:rPr lang="en-US" altLang="zh-CN" i="1"/>
              <a:t>F</a:t>
            </a:r>
            <a:r>
              <a:rPr lang="zh-CN" altLang="en-US"/>
              <a:t>为一函数依赖集，</a:t>
            </a:r>
            <a:r>
              <a:rPr lang="en-US" altLang="zh-CN" i="1">
                <a:solidFill>
                  <a:schemeClr val="accent2"/>
                </a:solidFill>
              </a:rPr>
              <a:t>F</a:t>
            </a:r>
            <a:r>
              <a:rPr lang="zh-CN" altLang="en-US">
                <a:solidFill>
                  <a:schemeClr val="accent2"/>
                </a:solidFill>
              </a:rPr>
              <a:t>逻辑蕴涵的所有函数依赖组成的集合</a:t>
            </a:r>
            <a:r>
              <a:rPr lang="zh-CN" altLang="en-US"/>
              <a:t>称为</a:t>
            </a:r>
            <a:r>
              <a:rPr lang="en-US" altLang="zh-CN" i="1">
                <a:solidFill>
                  <a:srgbClr val="FF0000"/>
                </a:solidFill>
              </a:rPr>
              <a:t>F</a:t>
            </a:r>
            <a:r>
              <a:rPr lang="zh-CN" altLang="en-US">
                <a:solidFill>
                  <a:srgbClr val="FF0000"/>
                </a:solidFill>
              </a:rPr>
              <a:t>的</a:t>
            </a:r>
            <a:r>
              <a:rPr lang="zh-CN" altLang="en-US">
                <a:solidFill>
                  <a:srgbClr val="FF0000"/>
                </a:solidFill>
                <a:ea typeface="黑体" pitchFamily="49" charset="-122"/>
              </a:rPr>
              <a:t>闭包</a:t>
            </a:r>
            <a:r>
              <a:rPr lang="zh-CN" altLang="en-US"/>
              <a:t>，记为</a:t>
            </a:r>
            <a:r>
              <a:rPr lang="en-US" altLang="zh-CN" i="1">
                <a:solidFill>
                  <a:srgbClr val="FF0000"/>
                </a:solidFill>
              </a:rPr>
              <a:t>F</a:t>
            </a:r>
            <a:r>
              <a:rPr lang="en-US" altLang="zh-CN" baseline="30000">
                <a:solidFill>
                  <a:srgbClr val="FF3300"/>
                </a:solidFill>
              </a:rPr>
              <a:t>+</a:t>
            </a:r>
            <a:r>
              <a:rPr lang="zh-CN" altLang="en-US"/>
              <a:t>。</a:t>
            </a:r>
          </a:p>
          <a:p>
            <a:pPr>
              <a:lnSpc>
                <a:spcPct val="155000"/>
              </a:lnSpc>
              <a:spcBef>
                <a:spcPct val="30000"/>
              </a:spcBef>
            </a:pPr>
            <a:r>
              <a:rPr lang="zh-CN" altLang="en-US"/>
              <a:t>函数依赖集</a:t>
            </a:r>
            <a:r>
              <a:rPr lang="en-US" altLang="zh-CN" i="1"/>
              <a:t>F</a:t>
            </a:r>
            <a:r>
              <a:rPr lang="zh-CN" altLang="en-US"/>
              <a:t>的闭包计算方法</a:t>
            </a:r>
          </a:p>
          <a:p>
            <a:pPr lvl="1">
              <a:lnSpc>
                <a:spcPct val="155000"/>
              </a:lnSpc>
              <a:spcBef>
                <a:spcPct val="30000"/>
              </a:spcBef>
            </a:pPr>
            <a:r>
              <a:rPr lang="en-US" altLang="zh-CN" sz="2800">
                <a:solidFill>
                  <a:srgbClr val="FF0000"/>
                </a:solidFill>
              </a:rPr>
              <a:t>Armstrong</a:t>
            </a:r>
            <a:r>
              <a:rPr lang="zh-CN" altLang="en-US" sz="2800">
                <a:solidFill>
                  <a:srgbClr val="FF0000"/>
                </a:solidFill>
              </a:rPr>
              <a:t>公理的</a:t>
            </a:r>
            <a:r>
              <a:rPr lang="zh-CN" altLang="en-US" sz="2800">
                <a:solidFill>
                  <a:srgbClr val="0000CC"/>
                </a:solidFill>
              </a:rPr>
              <a:t>推理规则</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2755">
                                            <p:txEl>
                                              <p:pRg st="1" end="1"/>
                                            </p:txEl>
                                          </p:spTgt>
                                        </p:tgtEl>
                                        <p:attrNameLst>
                                          <p:attrName>style.visibility</p:attrName>
                                        </p:attrNameLst>
                                      </p:cBhvr>
                                      <p:to>
                                        <p:strVal val="visible"/>
                                      </p:to>
                                    </p:set>
                                    <p:animEffect transition="in" filter="wipe(left)">
                                      <p:cBhvr>
                                        <p:cTn id="7" dur="500"/>
                                        <p:tgtEl>
                                          <p:spTgt spid="20275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02755">
                                            <p:txEl>
                                              <p:pRg st="2" end="2"/>
                                            </p:txEl>
                                          </p:spTgt>
                                        </p:tgtEl>
                                        <p:attrNameLst>
                                          <p:attrName>style.visibility</p:attrName>
                                        </p:attrNameLst>
                                      </p:cBhvr>
                                      <p:to>
                                        <p:strVal val="visible"/>
                                      </p:to>
                                    </p:set>
                                    <p:animEffect transition="in" filter="wipe(left)">
                                      <p:cBhvr>
                                        <p:cTn id="12" dur="500"/>
                                        <p:tgtEl>
                                          <p:spTgt spid="202755">
                                            <p:txEl>
                                              <p:pRg st="2" end="2"/>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202755">
                                            <p:txEl>
                                              <p:pRg st="3" end="3"/>
                                            </p:txEl>
                                          </p:spTgt>
                                        </p:tgtEl>
                                        <p:attrNameLst>
                                          <p:attrName>style.visibility</p:attrName>
                                        </p:attrNameLst>
                                      </p:cBhvr>
                                      <p:to>
                                        <p:strVal val="visible"/>
                                      </p:to>
                                    </p:set>
                                    <p:animEffect transition="in" filter="wipe(left)">
                                      <p:cBhvr>
                                        <p:cTn id="15" dur="500"/>
                                        <p:tgtEl>
                                          <p:spTgt spid="2027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a:xfrm>
            <a:off x="685800" y="533400"/>
            <a:ext cx="7772400" cy="609600"/>
          </a:xfrm>
        </p:spPr>
        <p:txBody>
          <a:bodyPr/>
          <a:lstStyle/>
          <a:p>
            <a:r>
              <a:rPr lang="en-US" altLang="zh-CN"/>
              <a:t>Armstrong</a:t>
            </a:r>
            <a:r>
              <a:rPr lang="zh-CN" altLang="en-US">
                <a:ea typeface="华文隶书" pitchFamily="2" charset="-122"/>
              </a:rPr>
              <a:t>公理及推论</a:t>
            </a:r>
          </a:p>
        </p:txBody>
      </p:sp>
      <p:sp>
        <p:nvSpPr>
          <p:cNvPr id="204803" name="Rectangle 3"/>
          <p:cNvSpPr>
            <a:spLocks noGrp="1" noChangeArrowheads="1"/>
          </p:cNvSpPr>
          <p:nvPr>
            <p:ph type="body" idx="1"/>
          </p:nvPr>
        </p:nvSpPr>
        <p:spPr>
          <a:xfrm>
            <a:off x="228600" y="1295400"/>
            <a:ext cx="8610600" cy="4953000"/>
          </a:xfrm>
        </p:spPr>
        <p:txBody>
          <a:bodyPr/>
          <a:lstStyle/>
          <a:p>
            <a:pPr>
              <a:lnSpc>
                <a:spcPct val="110000"/>
              </a:lnSpc>
            </a:pPr>
            <a:r>
              <a:rPr lang="en-US" altLang="zh-CN" sz="2600">
                <a:solidFill>
                  <a:schemeClr val="accent2"/>
                </a:solidFill>
              </a:rPr>
              <a:t>Armstrong</a:t>
            </a:r>
            <a:r>
              <a:rPr lang="zh-CN" altLang="en-US" sz="2600">
                <a:solidFill>
                  <a:schemeClr val="accent2"/>
                </a:solidFill>
                <a:ea typeface="黑体" pitchFamily="49" charset="-122"/>
              </a:rPr>
              <a:t>公理</a:t>
            </a:r>
            <a:r>
              <a:rPr lang="zh-CN" altLang="en-US" sz="2400">
                <a:solidFill>
                  <a:schemeClr val="accent2"/>
                </a:solidFill>
              </a:rPr>
              <a:t> </a:t>
            </a:r>
          </a:p>
          <a:p>
            <a:pPr lvl="1">
              <a:lnSpc>
                <a:spcPct val="110000"/>
              </a:lnSpc>
            </a:pPr>
            <a:r>
              <a:rPr lang="zh-CN" altLang="en-US">
                <a:solidFill>
                  <a:srgbClr val="FF0000"/>
                </a:solidFill>
              </a:rPr>
              <a:t>自反律</a:t>
            </a:r>
            <a:r>
              <a:rPr lang="en-US" altLang="zh-CN"/>
              <a:t>(reflexivity rule)</a:t>
            </a:r>
            <a:r>
              <a:rPr lang="zh-CN" altLang="en-US"/>
              <a:t>：若存在</a:t>
            </a:r>
            <a:r>
              <a:rPr lang="zh-CN" altLang="en-US" i="1">
                <a:sym typeface="Symbol" pitchFamily="18" charset="2"/>
              </a:rPr>
              <a:t></a:t>
            </a:r>
            <a:r>
              <a:rPr lang="zh-CN" altLang="en-US">
                <a:sym typeface="Symbol" pitchFamily="18" charset="2"/>
              </a:rPr>
              <a:t></a:t>
            </a:r>
            <a:r>
              <a:rPr lang="zh-CN" altLang="en-US" i="1">
                <a:sym typeface="Symbol" pitchFamily="18" charset="2"/>
              </a:rPr>
              <a:t></a:t>
            </a:r>
            <a:r>
              <a:rPr lang="zh-CN" altLang="en-US"/>
              <a:t>，则有</a:t>
            </a:r>
            <a:r>
              <a:rPr lang="zh-CN" altLang="en-US" i="1">
                <a:sym typeface="Symbol" pitchFamily="18" charset="2"/>
              </a:rPr>
              <a:t></a:t>
            </a:r>
            <a:r>
              <a:rPr lang="zh-CN" altLang="en-US">
                <a:sym typeface="Symbol" pitchFamily="18" charset="2"/>
              </a:rPr>
              <a:t></a:t>
            </a:r>
            <a:r>
              <a:rPr lang="zh-CN" altLang="en-US" i="1">
                <a:sym typeface="Symbol" pitchFamily="18" charset="2"/>
              </a:rPr>
              <a:t></a:t>
            </a:r>
            <a:endParaRPr lang="zh-CN" altLang="en-US"/>
          </a:p>
          <a:p>
            <a:pPr lvl="1">
              <a:lnSpc>
                <a:spcPct val="110000"/>
              </a:lnSpc>
            </a:pPr>
            <a:r>
              <a:rPr lang="zh-CN" altLang="en-US">
                <a:solidFill>
                  <a:srgbClr val="FF0000"/>
                </a:solidFill>
              </a:rPr>
              <a:t>增补律</a:t>
            </a:r>
            <a:r>
              <a:rPr lang="en-US" altLang="zh-CN"/>
              <a:t>(augmentation rule)</a:t>
            </a:r>
            <a:r>
              <a:rPr lang="zh-CN" altLang="en-US"/>
              <a:t>：若存在</a:t>
            </a:r>
            <a:r>
              <a:rPr lang="zh-CN" altLang="en-US" i="1">
                <a:sym typeface="Symbol" pitchFamily="18" charset="2"/>
              </a:rPr>
              <a:t></a:t>
            </a:r>
            <a:r>
              <a:rPr lang="zh-CN" altLang="en-US">
                <a:sym typeface="Symbol" pitchFamily="18" charset="2"/>
              </a:rPr>
              <a:t></a:t>
            </a:r>
            <a:r>
              <a:rPr lang="zh-CN" altLang="en-US" i="1">
                <a:sym typeface="Symbol" pitchFamily="18" charset="2"/>
              </a:rPr>
              <a:t></a:t>
            </a:r>
            <a:r>
              <a:rPr lang="zh-CN" altLang="en-US"/>
              <a:t>，则有</a:t>
            </a:r>
            <a:r>
              <a:rPr lang="zh-CN" altLang="en-US" i="1">
                <a:sym typeface="Symbol" pitchFamily="18" charset="2"/>
              </a:rPr>
              <a:t></a:t>
            </a:r>
            <a:r>
              <a:rPr lang="zh-CN" altLang="en-US">
                <a:sym typeface="Symbol" pitchFamily="18" charset="2"/>
              </a:rPr>
              <a:t></a:t>
            </a:r>
            <a:r>
              <a:rPr lang="zh-CN" altLang="en-US" i="1">
                <a:sym typeface="Symbol" pitchFamily="18" charset="2"/>
              </a:rPr>
              <a:t></a:t>
            </a:r>
            <a:endParaRPr lang="zh-CN" altLang="en-US"/>
          </a:p>
          <a:p>
            <a:pPr lvl="1">
              <a:lnSpc>
                <a:spcPct val="110000"/>
              </a:lnSpc>
            </a:pPr>
            <a:r>
              <a:rPr lang="zh-CN" altLang="en-US">
                <a:solidFill>
                  <a:srgbClr val="FF0000"/>
                </a:solidFill>
              </a:rPr>
              <a:t>传递律</a:t>
            </a:r>
            <a:r>
              <a:rPr lang="en-US" altLang="zh-CN"/>
              <a:t>(transitivity rule)</a:t>
            </a:r>
            <a:r>
              <a:rPr lang="zh-CN" altLang="en-US"/>
              <a:t>：若存在</a:t>
            </a:r>
            <a:r>
              <a:rPr lang="zh-CN" altLang="en-US" i="1">
                <a:sym typeface="Symbol" pitchFamily="18" charset="2"/>
              </a:rPr>
              <a:t></a:t>
            </a:r>
            <a:r>
              <a:rPr lang="zh-CN" altLang="en-US">
                <a:sym typeface="Symbol" pitchFamily="18" charset="2"/>
              </a:rPr>
              <a:t></a:t>
            </a:r>
            <a:r>
              <a:rPr lang="zh-CN" altLang="en-US" i="1">
                <a:sym typeface="Symbol" pitchFamily="18" charset="2"/>
              </a:rPr>
              <a:t></a:t>
            </a:r>
            <a:r>
              <a:rPr lang="zh-CN" altLang="en-US"/>
              <a:t>且</a:t>
            </a:r>
            <a:r>
              <a:rPr lang="zh-CN" altLang="en-US" i="1">
                <a:sym typeface="Symbol" pitchFamily="18" charset="2"/>
              </a:rPr>
              <a:t></a:t>
            </a:r>
            <a:r>
              <a:rPr lang="zh-CN" altLang="en-US">
                <a:sym typeface="Symbol" pitchFamily="18" charset="2"/>
              </a:rPr>
              <a:t></a:t>
            </a:r>
            <a:r>
              <a:rPr lang="zh-CN" altLang="en-US" i="1">
                <a:sym typeface="Symbol" pitchFamily="18" charset="2"/>
              </a:rPr>
              <a:t></a:t>
            </a:r>
            <a:r>
              <a:rPr lang="zh-CN" altLang="en-US"/>
              <a:t>，则有</a:t>
            </a:r>
            <a:r>
              <a:rPr lang="zh-CN" altLang="en-US" i="1">
                <a:sym typeface="Symbol" pitchFamily="18" charset="2"/>
              </a:rPr>
              <a:t></a:t>
            </a:r>
            <a:r>
              <a:rPr lang="zh-CN" altLang="en-US">
                <a:sym typeface="Symbol" pitchFamily="18" charset="2"/>
              </a:rPr>
              <a:t></a:t>
            </a:r>
            <a:r>
              <a:rPr lang="zh-CN" altLang="en-US" i="1">
                <a:sym typeface="Symbol" pitchFamily="18" charset="2"/>
              </a:rPr>
              <a:t></a:t>
            </a:r>
            <a:endParaRPr lang="zh-CN" altLang="en-US"/>
          </a:p>
          <a:p>
            <a:pPr>
              <a:lnSpc>
                <a:spcPct val="110000"/>
              </a:lnSpc>
            </a:pPr>
            <a:r>
              <a:rPr lang="en-US" altLang="zh-CN" sz="2600">
                <a:solidFill>
                  <a:schemeClr val="accent2"/>
                </a:solidFill>
              </a:rPr>
              <a:t>Armstrong</a:t>
            </a:r>
            <a:r>
              <a:rPr lang="zh-CN" altLang="en-US" sz="2600">
                <a:solidFill>
                  <a:schemeClr val="accent2"/>
                </a:solidFill>
                <a:ea typeface="黑体" pitchFamily="49" charset="-122"/>
              </a:rPr>
              <a:t>公理三个推论</a:t>
            </a:r>
          </a:p>
          <a:p>
            <a:pPr lvl="1">
              <a:lnSpc>
                <a:spcPct val="110000"/>
              </a:lnSpc>
            </a:pPr>
            <a:r>
              <a:rPr lang="zh-CN" altLang="en-US">
                <a:solidFill>
                  <a:srgbClr val="FF0000"/>
                </a:solidFill>
              </a:rPr>
              <a:t>合并律</a:t>
            </a:r>
            <a:r>
              <a:rPr lang="en-US" altLang="zh-CN"/>
              <a:t>(union rule)</a:t>
            </a:r>
            <a:r>
              <a:rPr lang="zh-CN" altLang="en-US"/>
              <a:t>：若有</a:t>
            </a:r>
            <a:r>
              <a:rPr lang="zh-CN" altLang="en-US" i="1">
                <a:sym typeface="Symbol" pitchFamily="18" charset="2"/>
              </a:rPr>
              <a:t></a:t>
            </a:r>
            <a:r>
              <a:rPr lang="zh-CN" altLang="en-US">
                <a:sym typeface="Symbol" pitchFamily="18" charset="2"/>
              </a:rPr>
              <a:t></a:t>
            </a:r>
            <a:r>
              <a:rPr lang="zh-CN" altLang="en-US" i="1">
                <a:sym typeface="Symbol" pitchFamily="18" charset="2"/>
              </a:rPr>
              <a:t></a:t>
            </a:r>
            <a:r>
              <a:rPr lang="zh-CN" altLang="en-US"/>
              <a:t>且</a:t>
            </a:r>
            <a:r>
              <a:rPr lang="zh-CN" altLang="en-US" i="1">
                <a:sym typeface="Symbol" pitchFamily="18" charset="2"/>
              </a:rPr>
              <a:t></a:t>
            </a:r>
            <a:r>
              <a:rPr lang="zh-CN" altLang="en-US">
                <a:sym typeface="Symbol" pitchFamily="18" charset="2"/>
              </a:rPr>
              <a:t></a:t>
            </a:r>
            <a:r>
              <a:rPr lang="zh-CN" altLang="en-US" i="1">
                <a:sym typeface="Symbol" pitchFamily="18" charset="2"/>
              </a:rPr>
              <a:t></a:t>
            </a:r>
            <a:r>
              <a:rPr lang="zh-CN" altLang="en-US"/>
              <a:t>，则有</a:t>
            </a:r>
            <a:r>
              <a:rPr lang="zh-CN" altLang="en-US" i="1">
                <a:sym typeface="Symbol" pitchFamily="18" charset="2"/>
              </a:rPr>
              <a:t></a:t>
            </a:r>
            <a:r>
              <a:rPr lang="zh-CN" altLang="en-US">
                <a:sym typeface="Symbol" pitchFamily="18" charset="2"/>
              </a:rPr>
              <a:t></a:t>
            </a:r>
            <a:r>
              <a:rPr lang="zh-CN" altLang="en-US" i="1">
                <a:sym typeface="Symbol" pitchFamily="18" charset="2"/>
              </a:rPr>
              <a:t></a:t>
            </a:r>
            <a:endParaRPr lang="zh-CN" altLang="en-US"/>
          </a:p>
          <a:p>
            <a:pPr lvl="1">
              <a:lnSpc>
                <a:spcPct val="110000"/>
              </a:lnSpc>
            </a:pPr>
            <a:r>
              <a:rPr lang="zh-CN" altLang="en-US">
                <a:solidFill>
                  <a:srgbClr val="FF0000"/>
                </a:solidFill>
              </a:rPr>
              <a:t>分解律</a:t>
            </a:r>
            <a:r>
              <a:rPr lang="en-US" altLang="zh-CN"/>
              <a:t>(decomposition rule)</a:t>
            </a:r>
            <a:r>
              <a:rPr lang="zh-CN" altLang="en-US"/>
              <a:t>：若有</a:t>
            </a:r>
            <a:r>
              <a:rPr lang="zh-CN" altLang="en-US" i="1">
                <a:sym typeface="Symbol" pitchFamily="18" charset="2"/>
              </a:rPr>
              <a:t></a:t>
            </a:r>
            <a:r>
              <a:rPr lang="zh-CN" altLang="en-US">
                <a:sym typeface="Symbol" pitchFamily="18" charset="2"/>
              </a:rPr>
              <a:t></a:t>
            </a:r>
            <a:r>
              <a:rPr lang="zh-CN" altLang="en-US" i="1">
                <a:sym typeface="Symbol" pitchFamily="18" charset="2"/>
              </a:rPr>
              <a:t></a:t>
            </a:r>
            <a:r>
              <a:rPr lang="zh-CN" altLang="en-US"/>
              <a:t>，则有</a:t>
            </a:r>
            <a:r>
              <a:rPr lang="zh-CN" altLang="en-US" i="1">
                <a:sym typeface="Symbol" pitchFamily="18" charset="2"/>
              </a:rPr>
              <a:t></a:t>
            </a:r>
            <a:r>
              <a:rPr lang="zh-CN" altLang="en-US">
                <a:sym typeface="Symbol" pitchFamily="18" charset="2"/>
              </a:rPr>
              <a:t></a:t>
            </a:r>
            <a:r>
              <a:rPr lang="zh-CN" altLang="en-US" i="1">
                <a:sym typeface="Symbol" pitchFamily="18" charset="2"/>
              </a:rPr>
              <a:t></a:t>
            </a:r>
            <a:r>
              <a:rPr lang="zh-CN" altLang="en-US"/>
              <a:t>和</a:t>
            </a:r>
            <a:r>
              <a:rPr lang="zh-CN" altLang="en-US" i="1">
                <a:sym typeface="Symbol" pitchFamily="18" charset="2"/>
              </a:rPr>
              <a:t></a:t>
            </a:r>
            <a:r>
              <a:rPr lang="zh-CN" altLang="en-US">
                <a:sym typeface="Symbol" pitchFamily="18" charset="2"/>
              </a:rPr>
              <a:t></a:t>
            </a:r>
            <a:r>
              <a:rPr lang="zh-CN" altLang="en-US" i="1">
                <a:sym typeface="Symbol" pitchFamily="18" charset="2"/>
              </a:rPr>
              <a:t></a:t>
            </a:r>
            <a:endParaRPr lang="zh-CN" altLang="en-US"/>
          </a:p>
          <a:p>
            <a:pPr lvl="1">
              <a:lnSpc>
                <a:spcPct val="110000"/>
              </a:lnSpc>
            </a:pPr>
            <a:r>
              <a:rPr lang="zh-CN" altLang="en-US">
                <a:solidFill>
                  <a:srgbClr val="FF0000"/>
                </a:solidFill>
              </a:rPr>
              <a:t>伪传递律</a:t>
            </a:r>
            <a:r>
              <a:rPr lang="en-US" altLang="zh-CN"/>
              <a:t>(pseudotransitivity rule)</a:t>
            </a:r>
            <a:r>
              <a:rPr lang="zh-CN" altLang="en-US"/>
              <a:t>：若有</a:t>
            </a:r>
            <a:r>
              <a:rPr lang="zh-CN" altLang="en-US" i="1">
                <a:sym typeface="Symbol" pitchFamily="18" charset="2"/>
              </a:rPr>
              <a:t></a:t>
            </a:r>
            <a:r>
              <a:rPr lang="zh-CN" altLang="en-US">
                <a:sym typeface="Symbol" pitchFamily="18" charset="2"/>
              </a:rPr>
              <a:t></a:t>
            </a:r>
            <a:r>
              <a:rPr lang="zh-CN" altLang="en-US" i="1">
                <a:sym typeface="Symbol" pitchFamily="18" charset="2"/>
              </a:rPr>
              <a:t></a:t>
            </a:r>
            <a:r>
              <a:rPr lang="zh-CN" altLang="en-US"/>
              <a:t>且</a:t>
            </a:r>
            <a:r>
              <a:rPr lang="zh-CN" altLang="en-US" i="1">
                <a:sym typeface="Symbol" pitchFamily="18" charset="2"/>
              </a:rPr>
              <a:t></a:t>
            </a:r>
            <a:r>
              <a:rPr lang="zh-CN" altLang="en-US">
                <a:sym typeface="Symbol" pitchFamily="18" charset="2"/>
              </a:rPr>
              <a:t></a:t>
            </a:r>
            <a:r>
              <a:rPr lang="zh-CN" altLang="en-US" i="1">
                <a:sym typeface="Symbol" pitchFamily="18" charset="2"/>
              </a:rPr>
              <a:t></a:t>
            </a:r>
            <a:r>
              <a:rPr lang="zh-CN" altLang="en-US"/>
              <a:t>，则有</a:t>
            </a:r>
            <a:r>
              <a:rPr lang="zh-CN" altLang="en-US" i="1">
                <a:sym typeface="Symbol" pitchFamily="18" charset="2"/>
              </a:rPr>
              <a:t></a:t>
            </a:r>
            <a:r>
              <a:rPr lang="zh-CN" altLang="en-US">
                <a:sym typeface="Symbol" pitchFamily="18" charset="2"/>
              </a:rPr>
              <a:t></a:t>
            </a:r>
            <a:r>
              <a:rPr lang="zh-CN" altLang="en-US" i="1">
                <a:sym typeface="Symbol" pitchFamily="18" charset="2"/>
              </a:rPr>
              <a:t></a:t>
            </a:r>
          </a:p>
        </p:txBody>
      </p:sp>
      <p:sp>
        <p:nvSpPr>
          <p:cNvPr id="204805" name="Text Box 5"/>
          <p:cNvSpPr txBox="1">
            <a:spLocks noChangeArrowheads="1"/>
          </p:cNvSpPr>
          <p:nvPr/>
        </p:nvSpPr>
        <p:spPr bwMode="auto">
          <a:xfrm>
            <a:off x="5486400" y="6019800"/>
            <a:ext cx="3276600" cy="457200"/>
          </a:xfrm>
          <a:prstGeom prst="rect">
            <a:avLst/>
          </a:prstGeom>
          <a:noFill/>
          <a:ln w="9525">
            <a:noFill/>
            <a:miter lim="800000"/>
            <a:headEnd/>
            <a:tailEnd/>
          </a:ln>
          <a:effectLst/>
        </p:spPr>
        <p:txBody>
          <a:bodyPr>
            <a:spAutoFit/>
          </a:bodyPr>
          <a:lstStyle/>
          <a:p>
            <a:pPr algn="ctr">
              <a:spcBef>
                <a:spcPct val="50000"/>
              </a:spcBef>
            </a:pPr>
            <a:r>
              <a:rPr lang="zh-CN" altLang="en-US" sz="2400" b="1">
                <a:solidFill>
                  <a:srgbClr val="FF0066"/>
                </a:solidFill>
                <a:ea typeface="楷体_GB2312" pitchFamily="49" charset="-122"/>
              </a:rPr>
              <a:t>请自己证明三个推论。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4803">
                                            <p:txEl>
                                              <p:pRg st="4" end="4"/>
                                            </p:txEl>
                                          </p:spTgt>
                                        </p:tgtEl>
                                        <p:attrNameLst>
                                          <p:attrName>style.visibility</p:attrName>
                                        </p:attrNameLst>
                                      </p:cBhvr>
                                      <p:to>
                                        <p:strVal val="visible"/>
                                      </p:to>
                                    </p:set>
                                    <p:animEffect transition="in" filter="wipe(left)">
                                      <p:cBhvr>
                                        <p:cTn id="7" dur="500"/>
                                        <p:tgtEl>
                                          <p:spTgt spid="204803">
                                            <p:txEl>
                                              <p:pRg st="4" end="4"/>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204803">
                                            <p:txEl>
                                              <p:pRg st="5" end="5"/>
                                            </p:txEl>
                                          </p:spTgt>
                                        </p:tgtEl>
                                        <p:attrNameLst>
                                          <p:attrName>style.visibility</p:attrName>
                                        </p:attrNameLst>
                                      </p:cBhvr>
                                      <p:to>
                                        <p:strVal val="visible"/>
                                      </p:to>
                                    </p:set>
                                    <p:animEffect transition="in" filter="wipe(left)">
                                      <p:cBhvr>
                                        <p:cTn id="10" dur="500"/>
                                        <p:tgtEl>
                                          <p:spTgt spid="204803">
                                            <p:txEl>
                                              <p:pRg st="5" end="5"/>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204803">
                                            <p:txEl>
                                              <p:pRg st="6" end="6"/>
                                            </p:txEl>
                                          </p:spTgt>
                                        </p:tgtEl>
                                        <p:attrNameLst>
                                          <p:attrName>style.visibility</p:attrName>
                                        </p:attrNameLst>
                                      </p:cBhvr>
                                      <p:to>
                                        <p:strVal val="visible"/>
                                      </p:to>
                                    </p:set>
                                    <p:animEffect transition="in" filter="wipe(left)">
                                      <p:cBhvr>
                                        <p:cTn id="13" dur="500"/>
                                        <p:tgtEl>
                                          <p:spTgt spid="204803">
                                            <p:txEl>
                                              <p:pRg st="6" end="6"/>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204803">
                                            <p:txEl>
                                              <p:pRg st="7" end="7"/>
                                            </p:txEl>
                                          </p:spTgt>
                                        </p:tgtEl>
                                        <p:attrNameLst>
                                          <p:attrName>style.visibility</p:attrName>
                                        </p:attrNameLst>
                                      </p:cBhvr>
                                      <p:to>
                                        <p:strVal val="visible"/>
                                      </p:to>
                                    </p:set>
                                    <p:animEffect transition="in" filter="wipe(left)">
                                      <p:cBhvr>
                                        <p:cTn id="16" dur="500"/>
                                        <p:tgtEl>
                                          <p:spTgt spid="204803">
                                            <p:txEl>
                                              <p:pRg st="7" end="7"/>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48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685800" y="609600"/>
            <a:ext cx="7772400" cy="609600"/>
          </a:xfrm>
        </p:spPr>
        <p:txBody>
          <a:bodyPr/>
          <a:lstStyle/>
          <a:p>
            <a:r>
              <a:rPr lang="zh-CN" altLang="en-US">
                <a:ea typeface="华文隶书" pitchFamily="2" charset="-122"/>
              </a:rPr>
              <a:t>函数依赖集闭包计算举例</a:t>
            </a:r>
          </a:p>
        </p:txBody>
      </p:sp>
      <p:sp>
        <p:nvSpPr>
          <p:cNvPr id="205827" name="Rectangle 3"/>
          <p:cNvSpPr>
            <a:spLocks noGrp="1" noChangeArrowheads="1"/>
          </p:cNvSpPr>
          <p:nvPr>
            <p:ph type="body" idx="1"/>
          </p:nvPr>
        </p:nvSpPr>
        <p:spPr>
          <a:xfrm>
            <a:off x="533400" y="1524000"/>
            <a:ext cx="8229600" cy="4876800"/>
          </a:xfrm>
        </p:spPr>
        <p:txBody>
          <a:bodyPr/>
          <a:lstStyle/>
          <a:p>
            <a:pPr>
              <a:lnSpc>
                <a:spcPct val="120000"/>
              </a:lnSpc>
            </a:pPr>
            <a:r>
              <a:rPr lang="en-US" altLang="zh-CN">
                <a:solidFill>
                  <a:schemeClr val="accent2"/>
                </a:solidFill>
              </a:rPr>
              <a:t>[</a:t>
            </a:r>
            <a:r>
              <a:rPr lang="zh-CN" altLang="en-US">
                <a:solidFill>
                  <a:schemeClr val="accent2"/>
                </a:solidFill>
              </a:rPr>
              <a:t>例</a:t>
            </a:r>
            <a:r>
              <a:rPr lang="en-US" altLang="zh-CN">
                <a:solidFill>
                  <a:schemeClr val="accent2"/>
                </a:solidFill>
              </a:rPr>
              <a:t>5.6]</a:t>
            </a:r>
            <a:r>
              <a:rPr lang="en-US" altLang="zh-CN"/>
              <a:t> </a:t>
            </a:r>
            <a:r>
              <a:rPr lang="zh-CN" altLang="en-US"/>
              <a:t>令</a:t>
            </a:r>
            <a:r>
              <a:rPr lang="en-US" altLang="zh-CN" i="1"/>
              <a:t>r</a:t>
            </a:r>
            <a:r>
              <a:rPr lang="en-US" altLang="zh-CN"/>
              <a:t>(</a:t>
            </a:r>
            <a:r>
              <a:rPr lang="en-US" altLang="zh-CN" i="1"/>
              <a:t>R</a:t>
            </a:r>
            <a:r>
              <a:rPr lang="en-US" altLang="zh-CN"/>
              <a:t>)=</a:t>
            </a:r>
            <a:r>
              <a:rPr lang="en-US" altLang="zh-CN" i="1"/>
              <a:t>r</a:t>
            </a:r>
            <a:r>
              <a:rPr lang="en-US" altLang="zh-CN"/>
              <a:t>(</a:t>
            </a:r>
            <a:r>
              <a:rPr lang="en-US" altLang="zh-CN" i="1"/>
              <a:t>A</a:t>
            </a:r>
            <a:r>
              <a:rPr lang="en-US" altLang="zh-CN"/>
              <a:t>, </a:t>
            </a:r>
            <a:r>
              <a:rPr lang="en-US" altLang="zh-CN" i="1"/>
              <a:t>B</a:t>
            </a:r>
            <a:r>
              <a:rPr lang="en-US" altLang="zh-CN"/>
              <a:t>, </a:t>
            </a:r>
            <a:r>
              <a:rPr lang="en-US" altLang="zh-CN" i="1"/>
              <a:t>C</a:t>
            </a:r>
            <a:r>
              <a:rPr lang="en-US" altLang="zh-CN"/>
              <a:t>, </a:t>
            </a:r>
            <a:r>
              <a:rPr lang="en-US" altLang="zh-CN" i="1"/>
              <a:t>G</a:t>
            </a:r>
            <a:r>
              <a:rPr lang="en-US" altLang="zh-CN"/>
              <a:t>, </a:t>
            </a:r>
            <a:r>
              <a:rPr lang="en-US" altLang="zh-CN" i="1"/>
              <a:t>H</a:t>
            </a:r>
            <a:r>
              <a:rPr lang="en-US" altLang="zh-CN"/>
              <a:t>, </a:t>
            </a:r>
            <a:r>
              <a:rPr lang="en-US" altLang="zh-CN" i="1"/>
              <a:t>I</a:t>
            </a:r>
            <a:r>
              <a:rPr lang="en-US" altLang="zh-CN"/>
              <a:t>)</a:t>
            </a:r>
            <a:r>
              <a:rPr lang="zh-CN" altLang="en-US"/>
              <a:t>，函数依赖集</a:t>
            </a:r>
            <a:r>
              <a:rPr lang="en-US" altLang="zh-CN" i="1"/>
              <a:t>F</a:t>
            </a:r>
            <a:r>
              <a:rPr lang="en-US" altLang="zh-CN"/>
              <a:t>={</a:t>
            </a:r>
            <a:r>
              <a:rPr lang="en-US" altLang="zh-CN" i="1"/>
              <a:t>A</a:t>
            </a:r>
            <a:r>
              <a:rPr lang="en-US" altLang="zh-CN">
                <a:sym typeface="Symbol" pitchFamily="18" charset="2"/>
              </a:rPr>
              <a:t></a:t>
            </a:r>
            <a:r>
              <a:rPr lang="en-US" altLang="zh-CN" i="1"/>
              <a:t>B</a:t>
            </a:r>
            <a:r>
              <a:rPr lang="en-US" altLang="zh-CN"/>
              <a:t>, </a:t>
            </a:r>
            <a:r>
              <a:rPr lang="en-US" altLang="zh-CN" i="1"/>
              <a:t>A</a:t>
            </a:r>
            <a:r>
              <a:rPr lang="en-US" altLang="zh-CN">
                <a:sym typeface="Symbol" pitchFamily="18" charset="2"/>
              </a:rPr>
              <a:t></a:t>
            </a:r>
            <a:r>
              <a:rPr lang="en-US" altLang="zh-CN" i="1"/>
              <a:t>C</a:t>
            </a:r>
            <a:r>
              <a:rPr lang="en-US" altLang="zh-CN"/>
              <a:t>, </a:t>
            </a:r>
            <a:r>
              <a:rPr lang="en-US" altLang="zh-CN" i="1"/>
              <a:t>CG</a:t>
            </a:r>
            <a:r>
              <a:rPr lang="en-US" altLang="zh-CN">
                <a:sym typeface="Symbol" pitchFamily="18" charset="2"/>
              </a:rPr>
              <a:t></a:t>
            </a:r>
            <a:r>
              <a:rPr lang="en-US" altLang="zh-CN" i="1"/>
              <a:t>H</a:t>
            </a:r>
            <a:r>
              <a:rPr lang="en-US" altLang="zh-CN"/>
              <a:t>, </a:t>
            </a:r>
            <a:r>
              <a:rPr lang="en-US" altLang="zh-CN" i="1"/>
              <a:t>CG</a:t>
            </a:r>
            <a:r>
              <a:rPr lang="en-US" altLang="zh-CN">
                <a:sym typeface="Symbol" pitchFamily="18" charset="2"/>
              </a:rPr>
              <a:t></a:t>
            </a:r>
            <a:r>
              <a:rPr lang="en-US" altLang="zh-CN" i="1"/>
              <a:t>I</a:t>
            </a:r>
            <a:r>
              <a:rPr lang="en-US" altLang="zh-CN"/>
              <a:t>, </a:t>
            </a:r>
            <a:r>
              <a:rPr lang="en-US" altLang="zh-CN" i="1"/>
              <a:t>B</a:t>
            </a:r>
            <a:r>
              <a:rPr lang="en-US" altLang="zh-CN">
                <a:sym typeface="Symbol" pitchFamily="18" charset="2"/>
              </a:rPr>
              <a:t></a:t>
            </a:r>
            <a:r>
              <a:rPr lang="en-US" altLang="zh-CN" i="1"/>
              <a:t>H</a:t>
            </a:r>
            <a:r>
              <a:rPr lang="en-US" altLang="zh-CN"/>
              <a:t>}</a:t>
            </a:r>
            <a:r>
              <a:rPr lang="zh-CN" altLang="en-US"/>
              <a:t>。我们可列出</a:t>
            </a:r>
            <a:r>
              <a:rPr lang="en-US" altLang="zh-CN" i="1"/>
              <a:t>F</a:t>
            </a:r>
            <a:r>
              <a:rPr lang="en-US" altLang="zh-CN" i="1" baseline="30000"/>
              <a:t>+</a:t>
            </a:r>
            <a:r>
              <a:rPr lang="zh-CN" altLang="en-US"/>
              <a:t>中的几个依赖：</a:t>
            </a:r>
          </a:p>
          <a:p>
            <a:pPr lvl="1">
              <a:lnSpc>
                <a:spcPct val="120000"/>
              </a:lnSpc>
            </a:pPr>
            <a:r>
              <a:rPr lang="zh-CN" altLang="en-US" sz="2800"/>
              <a:t>由</a:t>
            </a:r>
            <a:r>
              <a:rPr lang="zh-CN" altLang="en-US" sz="2800">
                <a:solidFill>
                  <a:srgbClr val="0000CC"/>
                </a:solidFill>
              </a:rPr>
              <a:t>传递律</a:t>
            </a:r>
            <a:r>
              <a:rPr lang="zh-CN" altLang="en-US" sz="2800"/>
              <a:t>可得</a:t>
            </a:r>
            <a:r>
              <a:rPr lang="en-US" altLang="zh-CN" sz="2800" i="1"/>
              <a:t>A</a:t>
            </a:r>
            <a:r>
              <a:rPr lang="en-US" altLang="zh-CN" sz="2800">
                <a:sym typeface="Symbol" pitchFamily="18" charset="2"/>
              </a:rPr>
              <a:t></a:t>
            </a:r>
            <a:r>
              <a:rPr lang="en-US" altLang="zh-CN" sz="2800" i="1"/>
              <a:t>H</a:t>
            </a:r>
            <a:r>
              <a:rPr lang="zh-CN" altLang="en-US" sz="2800"/>
              <a:t>，因为</a:t>
            </a:r>
            <a:r>
              <a:rPr lang="en-US" altLang="zh-CN" sz="2800" i="1"/>
              <a:t>A</a:t>
            </a:r>
            <a:r>
              <a:rPr lang="en-US" altLang="zh-CN" sz="2800">
                <a:sym typeface="Symbol" pitchFamily="18" charset="2"/>
              </a:rPr>
              <a:t></a:t>
            </a:r>
            <a:r>
              <a:rPr lang="en-US" altLang="zh-CN" sz="2800" i="1"/>
              <a:t>B</a:t>
            </a:r>
            <a:r>
              <a:rPr lang="zh-CN" altLang="en-US" sz="2800"/>
              <a:t>且</a:t>
            </a:r>
            <a:r>
              <a:rPr lang="en-US" altLang="zh-CN" sz="2800" i="1"/>
              <a:t>B</a:t>
            </a:r>
            <a:r>
              <a:rPr lang="en-US" altLang="zh-CN" sz="2800">
                <a:sym typeface="Symbol" pitchFamily="18" charset="2"/>
              </a:rPr>
              <a:t></a:t>
            </a:r>
            <a:r>
              <a:rPr lang="en-US" altLang="zh-CN" sz="2800" i="1"/>
              <a:t>H</a:t>
            </a:r>
            <a:r>
              <a:rPr lang="zh-CN" altLang="en-US" sz="2800"/>
              <a:t>；</a:t>
            </a:r>
          </a:p>
          <a:p>
            <a:pPr lvl="1">
              <a:lnSpc>
                <a:spcPct val="120000"/>
              </a:lnSpc>
            </a:pPr>
            <a:r>
              <a:rPr lang="zh-CN" altLang="en-US" sz="2800"/>
              <a:t>由</a:t>
            </a:r>
            <a:r>
              <a:rPr lang="zh-CN" altLang="en-US" sz="2800">
                <a:solidFill>
                  <a:srgbClr val="0000CC"/>
                </a:solidFill>
              </a:rPr>
              <a:t>合并律</a:t>
            </a:r>
            <a:r>
              <a:rPr lang="zh-CN" altLang="en-US" sz="2800"/>
              <a:t>可得</a:t>
            </a:r>
            <a:r>
              <a:rPr lang="en-US" altLang="zh-CN" sz="2800" i="1"/>
              <a:t>CG</a:t>
            </a:r>
            <a:r>
              <a:rPr lang="en-US" altLang="zh-CN" sz="2800">
                <a:sym typeface="Symbol" pitchFamily="18" charset="2"/>
              </a:rPr>
              <a:t></a:t>
            </a:r>
            <a:r>
              <a:rPr lang="en-US" altLang="zh-CN" sz="2800" i="1"/>
              <a:t>HI</a:t>
            </a:r>
            <a:r>
              <a:rPr lang="zh-CN" altLang="en-US" sz="2800"/>
              <a:t>，因为</a:t>
            </a:r>
            <a:r>
              <a:rPr lang="en-US" altLang="zh-CN" sz="2800" i="1"/>
              <a:t>CG</a:t>
            </a:r>
            <a:r>
              <a:rPr lang="en-US" altLang="zh-CN" sz="2800">
                <a:sym typeface="Symbol" pitchFamily="18" charset="2"/>
              </a:rPr>
              <a:t></a:t>
            </a:r>
            <a:r>
              <a:rPr lang="en-US" altLang="zh-CN" sz="2800" i="1"/>
              <a:t>H</a:t>
            </a:r>
            <a:r>
              <a:rPr lang="zh-CN" altLang="en-US" sz="2800"/>
              <a:t>，</a:t>
            </a:r>
            <a:r>
              <a:rPr lang="en-US" altLang="zh-CN" sz="2800" i="1"/>
              <a:t>CG</a:t>
            </a:r>
            <a:r>
              <a:rPr lang="en-US" altLang="zh-CN" sz="2800">
                <a:sym typeface="Symbol" pitchFamily="18" charset="2"/>
              </a:rPr>
              <a:t></a:t>
            </a:r>
            <a:r>
              <a:rPr lang="en-US" altLang="zh-CN" sz="2800" i="1"/>
              <a:t>I</a:t>
            </a:r>
            <a:r>
              <a:rPr lang="zh-CN" altLang="en-US" sz="2800"/>
              <a:t>；</a:t>
            </a:r>
          </a:p>
          <a:p>
            <a:pPr lvl="1">
              <a:lnSpc>
                <a:spcPct val="120000"/>
              </a:lnSpc>
            </a:pPr>
            <a:r>
              <a:rPr lang="zh-CN" altLang="en-US" sz="2800"/>
              <a:t>由</a:t>
            </a:r>
            <a:r>
              <a:rPr lang="zh-CN" altLang="en-US" sz="2800">
                <a:solidFill>
                  <a:srgbClr val="0000CC"/>
                </a:solidFill>
              </a:rPr>
              <a:t>伪传递律</a:t>
            </a:r>
            <a:r>
              <a:rPr lang="zh-CN" altLang="en-US" sz="2800"/>
              <a:t>可得</a:t>
            </a:r>
            <a:r>
              <a:rPr lang="en-US" altLang="zh-CN" sz="2800" i="1"/>
              <a:t>AG</a:t>
            </a:r>
            <a:r>
              <a:rPr lang="en-US" altLang="zh-CN" sz="2800">
                <a:sym typeface="Symbol" pitchFamily="18" charset="2"/>
              </a:rPr>
              <a:t></a:t>
            </a:r>
            <a:r>
              <a:rPr lang="en-US" altLang="zh-CN" sz="2800" i="1"/>
              <a:t>I</a:t>
            </a:r>
            <a:r>
              <a:rPr lang="zh-CN" altLang="en-US" sz="2800"/>
              <a:t>，因为</a:t>
            </a:r>
            <a:r>
              <a:rPr lang="en-US" altLang="zh-CN" sz="2800" i="1"/>
              <a:t>A</a:t>
            </a:r>
            <a:r>
              <a:rPr lang="en-US" altLang="zh-CN" sz="2800">
                <a:sym typeface="Symbol" pitchFamily="18" charset="2"/>
              </a:rPr>
              <a:t></a:t>
            </a:r>
            <a:r>
              <a:rPr lang="en-US" altLang="zh-CN" sz="2800" i="1"/>
              <a:t>C</a:t>
            </a:r>
            <a:r>
              <a:rPr lang="zh-CN" altLang="en-US" sz="2800"/>
              <a:t>且</a:t>
            </a:r>
            <a:r>
              <a:rPr lang="en-US" altLang="zh-CN" sz="2800" i="1"/>
              <a:t>CG</a:t>
            </a:r>
            <a:r>
              <a:rPr lang="en-US" altLang="zh-CN" sz="2800">
                <a:sym typeface="Symbol" pitchFamily="18" charset="2"/>
              </a:rPr>
              <a:t></a:t>
            </a:r>
            <a:r>
              <a:rPr lang="en-US" altLang="zh-CN" sz="2800" i="1"/>
              <a:t>I</a:t>
            </a:r>
            <a:r>
              <a:rPr lang="zh-CN" altLang="en-US" sz="2800"/>
              <a:t>。</a:t>
            </a:r>
          </a:p>
          <a:p>
            <a:pPr>
              <a:lnSpc>
                <a:spcPct val="120000"/>
              </a:lnSpc>
              <a:spcBef>
                <a:spcPct val="50000"/>
              </a:spcBef>
            </a:pPr>
            <a:r>
              <a:rPr lang="zh-CN" altLang="en-US"/>
              <a:t>还可以使用上述规则推导出更多的函数依赖，读者可自行推导。</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5827">
                                            <p:txEl>
                                              <p:pRg st="1" end="1"/>
                                            </p:txEl>
                                          </p:spTgt>
                                        </p:tgtEl>
                                        <p:attrNameLst>
                                          <p:attrName>style.visibility</p:attrName>
                                        </p:attrNameLst>
                                      </p:cBhvr>
                                      <p:to>
                                        <p:strVal val="visible"/>
                                      </p:to>
                                    </p:set>
                                    <p:animEffect transition="in" filter="wipe(left)">
                                      <p:cBhvr>
                                        <p:cTn id="7" dur="500"/>
                                        <p:tgtEl>
                                          <p:spTgt spid="20582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05827">
                                            <p:txEl>
                                              <p:pRg st="2" end="2"/>
                                            </p:txEl>
                                          </p:spTgt>
                                        </p:tgtEl>
                                        <p:attrNameLst>
                                          <p:attrName>style.visibility</p:attrName>
                                        </p:attrNameLst>
                                      </p:cBhvr>
                                      <p:to>
                                        <p:strVal val="visible"/>
                                      </p:to>
                                    </p:set>
                                    <p:animEffect transition="in" filter="wipe(left)">
                                      <p:cBhvr>
                                        <p:cTn id="12" dur="500"/>
                                        <p:tgtEl>
                                          <p:spTgt spid="20582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05827">
                                            <p:txEl>
                                              <p:pRg st="3" end="3"/>
                                            </p:txEl>
                                          </p:spTgt>
                                        </p:tgtEl>
                                        <p:attrNameLst>
                                          <p:attrName>style.visibility</p:attrName>
                                        </p:attrNameLst>
                                      </p:cBhvr>
                                      <p:to>
                                        <p:strVal val="visible"/>
                                      </p:to>
                                    </p:set>
                                    <p:animEffect transition="in" filter="wipe(left)">
                                      <p:cBhvr>
                                        <p:cTn id="17" dur="500"/>
                                        <p:tgtEl>
                                          <p:spTgt spid="20582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05827">
                                            <p:txEl>
                                              <p:pRg st="4" end="4"/>
                                            </p:txEl>
                                          </p:spTgt>
                                        </p:tgtEl>
                                        <p:attrNameLst>
                                          <p:attrName>style.visibility</p:attrName>
                                        </p:attrNameLst>
                                      </p:cBhvr>
                                      <p:to>
                                        <p:strVal val="visible"/>
                                      </p:to>
                                    </p:set>
                                    <p:animEffect transition="in" filter="wipe(left)">
                                      <p:cBhvr>
                                        <p:cTn id="22" dur="500"/>
                                        <p:tgtEl>
                                          <p:spTgt spid="2058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a:xfrm>
            <a:off x="685800" y="533400"/>
            <a:ext cx="7772400" cy="609600"/>
          </a:xfrm>
        </p:spPr>
        <p:txBody>
          <a:bodyPr/>
          <a:lstStyle/>
          <a:p>
            <a:r>
              <a:rPr lang="zh-CN" altLang="en-US">
                <a:latin typeface="华文隶书" pitchFamily="2" charset="-122"/>
                <a:ea typeface="华文隶书" pitchFamily="2" charset="-122"/>
              </a:rPr>
              <a:t> 属性集闭包 </a:t>
            </a:r>
          </a:p>
        </p:txBody>
      </p:sp>
      <p:sp>
        <p:nvSpPr>
          <p:cNvPr id="206851" name="Rectangle 3"/>
          <p:cNvSpPr>
            <a:spLocks noGrp="1" noChangeArrowheads="1"/>
          </p:cNvSpPr>
          <p:nvPr>
            <p:ph type="body" idx="1"/>
          </p:nvPr>
        </p:nvSpPr>
        <p:spPr>
          <a:xfrm>
            <a:off x="457200" y="1219200"/>
            <a:ext cx="8305800" cy="5257800"/>
          </a:xfrm>
        </p:spPr>
        <p:txBody>
          <a:bodyPr/>
          <a:lstStyle/>
          <a:p>
            <a:pPr>
              <a:lnSpc>
                <a:spcPct val="130000"/>
              </a:lnSpc>
              <a:spcBef>
                <a:spcPct val="25000"/>
              </a:spcBef>
            </a:pPr>
            <a:r>
              <a:rPr lang="zh-CN" altLang="en-US" sz="2600"/>
              <a:t>如果想要判断一个给定的函数依赖</a:t>
            </a:r>
            <a:r>
              <a:rPr lang="zh-CN" altLang="en-US" sz="2600" i="1">
                <a:sym typeface="Symbol" pitchFamily="18" charset="2"/>
              </a:rPr>
              <a:t></a:t>
            </a:r>
            <a:r>
              <a:rPr lang="zh-CN" altLang="en-US" sz="2600">
                <a:sym typeface="Symbol" pitchFamily="18" charset="2"/>
              </a:rPr>
              <a:t></a:t>
            </a:r>
            <a:r>
              <a:rPr lang="zh-CN" altLang="en-US" sz="2600" i="1">
                <a:sym typeface="Symbol" pitchFamily="18" charset="2"/>
              </a:rPr>
              <a:t></a:t>
            </a:r>
            <a:r>
              <a:rPr lang="zh-CN" altLang="en-US" sz="2600"/>
              <a:t>是否在函数依赖集</a:t>
            </a:r>
            <a:r>
              <a:rPr lang="en-US" altLang="zh-CN" sz="2600" i="1"/>
              <a:t>F</a:t>
            </a:r>
            <a:r>
              <a:rPr lang="zh-CN" altLang="en-US" sz="2600"/>
              <a:t>的闭包中，</a:t>
            </a:r>
            <a:r>
              <a:rPr lang="zh-CN" altLang="en-US" sz="2600">
                <a:solidFill>
                  <a:schemeClr val="accent2"/>
                </a:solidFill>
              </a:rPr>
              <a:t>不用计算</a:t>
            </a:r>
            <a:r>
              <a:rPr lang="en-US" altLang="zh-CN" sz="2600" i="1">
                <a:solidFill>
                  <a:schemeClr val="accent2"/>
                </a:solidFill>
              </a:rPr>
              <a:t>F</a:t>
            </a:r>
            <a:r>
              <a:rPr lang="en-US" altLang="zh-CN" sz="2600" i="1" baseline="30000">
                <a:solidFill>
                  <a:schemeClr val="accent2"/>
                </a:solidFill>
              </a:rPr>
              <a:t>+</a:t>
            </a:r>
            <a:r>
              <a:rPr lang="zh-CN" altLang="en-US" sz="2600">
                <a:solidFill>
                  <a:schemeClr val="accent2"/>
                </a:solidFill>
              </a:rPr>
              <a:t>就可以判断出来</a:t>
            </a:r>
            <a:r>
              <a:rPr lang="zh-CN" altLang="en-US" sz="2600"/>
              <a:t>。</a:t>
            </a:r>
          </a:p>
          <a:p>
            <a:pPr>
              <a:lnSpc>
                <a:spcPct val="130000"/>
              </a:lnSpc>
              <a:spcBef>
                <a:spcPct val="25000"/>
              </a:spcBef>
            </a:pPr>
            <a:r>
              <a:rPr lang="zh-CN" altLang="en-US" sz="2600">
                <a:solidFill>
                  <a:schemeClr val="accent2"/>
                </a:solidFill>
              </a:rPr>
              <a:t>定义</a:t>
            </a:r>
            <a:r>
              <a:rPr lang="en-US" altLang="zh-CN" sz="2600">
                <a:solidFill>
                  <a:schemeClr val="accent2"/>
                </a:solidFill>
              </a:rPr>
              <a:t>5.7</a:t>
            </a:r>
            <a:r>
              <a:rPr lang="en-US" altLang="zh-CN" sz="2600"/>
              <a:t>  </a:t>
            </a:r>
            <a:r>
              <a:rPr lang="zh-CN" altLang="en-US" sz="2600"/>
              <a:t>令</a:t>
            </a:r>
            <a:r>
              <a:rPr lang="en-US" altLang="zh-CN" sz="2600" i="1"/>
              <a:t>r</a:t>
            </a:r>
            <a:r>
              <a:rPr lang="en-US" altLang="zh-CN" sz="2600"/>
              <a:t>(</a:t>
            </a:r>
            <a:r>
              <a:rPr lang="en-US" altLang="zh-CN" sz="2600" i="1"/>
              <a:t>R</a:t>
            </a:r>
            <a:r>
              <a:rPr lang="en-US" altLang="zh-CN" sz="2600"/>
              <a:t>)</a:t>
            </a:r>
            <a:r>
              <a:rPr lang="zh-CN" altLang="en-US" sz="2600"/>
              <a:t>为关系模式，</a:t>
            </a:r>
            <a:r>
              <a:rPr lang="en-US" altLang="zh-CN" sz="2600" i="1"/>
              <a:t>F</a:t>
            </a:r>
            <a:r>
              <a:rPr lang="zh-CN" altLang="en-US" sz="2600"/>
              <a:t>为函数依赖集，</a:t>
            </a:r>
            <a:r>
              <a:rPr lang="en-US" altLang="zh-CN" sz="2600" i="1"/>
              <a:t>A</a:t>
            </a:r>
            <a:r>
              <a:rPr lang="en-US" altLang="zh-CN" sz="2600">
                <a:sym typeface="Symbol" pitchFamily="18" charset="2"/>
              </a:rPr>
              <a:t></a:t>
            </a:r>
            <a:r>
              <a:rPr lang="en-US" altLang="zh-CN" sz="2600" i="1"/>
              <a:t>R</a:t>
            </a:r>
            <a:r>
              <a:rPr lang="zh-CN" altLang="en-US" sz="2600"/>
              <a:t>，则称</a:t>
            </a:r>
            <a:r>
              <a:rPr lang="zh-CN" altLang="en-US" sz="2600">
                <a:solidFill>
                  <a:srgbClr val="009900"/>
                </a:solidFill>
              </a:rPr>
              <a:t>在函数依赖集</a:t>
            </a:r>
            <a:r>
              <a:rPr lang="en-US" altLang="zh-CN" sz="2600" i="1">
                <a:solidFill>
                  <a:srgbClr val="009900"/>
                </a:solidFill>
              </a:rPr>
              <a:t>F</a:t>
            </a:r>
            <a:r>
              <a:rPr lang="zh-CN" altLang="en-US" sz="2600">
                <a:solidFill>
                  <a:srgbClr val="009900"/>
                </a:solidFill>
              </a:rPr>
              <a:t>下</a:t>
            </a:r>
            <a:r>
              <a:rPr lang="zh-CN" altLang="en-US" sz="2600">
                <a:solidFill>
                  <a:schemeClr val="accent2"/>
                </a:solidFill>
              </a:rPr>
              <a:t>由</a:t>
            </a:r>
            <a:r>
              <a:rPr lang="en-US" altLang="zh-CN" sz="2600" i="1">
                <a:solidFill>
                  <a:schemeClr val="accent2"/>
                </a:solidFill>
              </a:rPr>
              <a:t>A</a:t>
            </a:r>
            <a:r>
              <a:rPr lang="zh-CN" altLang="en-US" sz="2600">
                <a:solidFill>
                  <a:schemeClr val="accent2"/>
                </a:solidFill>
              </a:rPr>
              <a:t>函数确定的所有属性的集合</a:t>
            </a:r>
            <a:r>
              <a:rPr lang="zh-CN" altLang="en-US" sz="2600"/>
              <a:t>为</a:t>
            </a:r>
            <a:r>
              <a:rPr lang="zh-CN" altLang="en-US" sz="2600">
                <a:solidFill>
                  <a:srgbClr val="008000"/>
                </a:solidFill>
                <a:ea typeface="黑体" pitchFamily="49" charset="-122"/>
              </a:rPr>
              <a:t>函数依赖集</a:t>
            </a:r>
            <a:r>
              <a:rPr lang="en-US" altLang="zh-CN" sz="2600" i="1">
                <a:solidFill>
                  <a:srgbClr val="008000"/>
                </a:solidFill>
                <a:ea typeface="黑体" pitchFamily="49" charset="-122"/>
              </a:rPr>
              <a:t>F</a:t>
            </a:r>
            <a:r>
              <a:rPr lang="zh-CN" altLang="en-US" sz="2600">
                <a:solidFill>
                  <a:srgbClr val="008000"/>
                </a:solidFill>
                <a:latin typeface="黑体" pitchFamily="49" charset="-122"/>
                <a:ea typeface="黑体" pitchFamily="49" charset="-122"/>
              </a:rPr>
              <a:t>下</a:t>
            </a:r>
            <a:r>
              <a:rPr lang="zh-CN" altLang="en-US" sz="2600">
                <a:solidFill>
                  <a:srgbClr val="FF0000"/>
                </a:solidFill>
                <a:latin typeface="黑体" pitchFamily="49" charset="-122"/>
                <a:ea typeface="黑体" pitchFamily="49" charset="-122"/>
              </a:rPr>
              <a:t>属性集</a:t>
            </a:r>
            <a:r>
              <a:rPr lang="en-US" altLang="zh-CN" sz="2600" i="1">
                <a:solidFill>
                  <a:srgbClr val="FF0000"/>
                </a:solidFill>
                <a:ea typeface="黑体" pitchFamily="49" charset="-122"/>
              </a:rPr>
              <a:t>A</a:t>
            </a:r>
            <a:r>
              <a:rPr lang="zh-CN" altLang="en-US" sz="2600">
                <a:solidFill>
                  <a:srgbClr val="FF0000"/>
                </a:solidFill>
                <a:latin typeface="黑体" pitchFamily="49" charset="-122"/>
                <a:ea typeface="黑体" pitchFamily="49" charset="-122"/>
              </a:rPr>
              <a:t>的闭包</a:t>
            </a:r>
            <a:r>
              <a:rPr lang="zh-CN" altLang="en-US" sz="2600"/>
              <a:t>，记为</a:t>
            </a:r>
            <a:r>
              <a:rPr lang="en-US" altLang="zh-CN" sz="2600" i="1">
                <a:solidFill>
                  <a:srgbClr val="FF0000"/>
                </a:solidFill>
              </a:rPr>
              <a:t>A</a:t>
            </a:r>
            <a:r>
              <a:rPr lang="en-US" altLang="zh-CN" sz="2600" baseline="30000">
                <a:solidFill>
                  <a:srgbClr val="FF3300"/>
                </a:solidFill>
              </a:rPr>
              <a:t>+</a:t>
            </a:r>
            <a:r>
              <a:rPr lang="zh-CN" altLang="en-US" sz="2600"/>
              <a:t>。</a:t>
            </a:r>
          </a:p>
          <a:p>
            <a:pPr>
              <a:lnSpc>
                <a:spcPct val="110000"/>
              </a:lnSpc>
            </a:pPr>
            <a:r>
              <a:rPr lang="zh-CN" altLang="en-US" sz="2400"/>
              <a:t>属性集闭包的计算算法：</a:t>
            </a:r>
            <a:r>
              <a:rPr lang="zh-CN" altLang="en-US" sz="3200"/>
              <a:t> </a:t>
            </a:r>
          </a:p>
        </p:txBody>
      </p:sp>
      <p:grpSp>
        <p:nvGrpSpPr>
          <p:cNvPr id="2" name="Group 6"/>
          <p:cNvGrpSpPr>
            <a:grpSpLocks/>
          </p:cNvGrpSpPr>
          <p:nvPr/>
        </p:nvGrpSpPr>
        <p:grpSpPr bwMode="auto">
          <a:xfrm>
            <a:off x="4343400" y="4176713"/>
            <a:ext cx="4572000" cy="2332037"/>
            <a:chOff x="2736" y="2631"/>
            <a:chExt cx="2880" cy="1469"/>
          </a:xfrm>
        </p:grpSpPr>
        <p:sp>
          <p:nvSpPr>
            <p:cNvPr id="206852" name="Rectangle 4"/>
            <p:cNvSpPr>
              <a:spLocks noChangeArrowheads="1"/>
            </p:cNvSpPr>
            <p:nvPr/>
          </p:nvSpPr>
          <p:spPr bwMode="auto">
            <a:xfrm>
              <a:off x="2736" y="2631"/>
              <a:ext cx="2880" cy="1157"/>
            </a:xfrm>
            <a:prstGeom prst="rect">
              <a:avLst/>
            </a:prstGeom>
            <a:solidFill>
              <a:srgbClr val="FFFFFF"/>
            </a:solidFill>
            <a:ln w="9525">
              <a:solidFill>
                <a:schemeClr val="tx1"/>
              </a:solidFill>
              <a:miter lim="800000"/>
              <a:headEnd/>
              <a:tailEnd/>
            </a:ln>
          </p:spPr>
          <p:txBody>
            <a:bodyPr tIns="10800" bIns="10800"/>
            <a:lstStyle/>
            <a:p>
              <a:pPr algn="just">
                <a:lnSpc>
                  <a:spcPct val="112000"/>
                </a:lnSpc>
              </a:pPr>
              <a:r>
                <a:rPr lang="en-US" altLang="zh-CN" sz="2000" b="1" i="1">
                  <a:latin typeface="Times New Roman" pitchFamily="18" charset="0"/>
                </a:rPr>
                <a:t>closure</a:t>
              </a:r>
              <a:r>
                <a:rPr lang="en-US" altLang="zh-CN" sz="2000" b="1">
                  <a:latin typeface="Times New Roman" pitchFamily="18" charset="0"/>
                </a:rPr>
                <a:t> :=</a:t>
              </a:r>
              <a:r>
                <a:rPr lang="en-US" altLang="zh-CN" sz="2000" b="1" i="1">
                  <a:latin typeface="Times New Roman" pitchFamily="18" charset="0"/>
                </a:rPr>
                <a:t>A</a:t>
              </a:r>
              <a:r>
                <a:rPr lang="en-US" altLang="zh-CN" sz="2000" b="1">
                  <a:latin typeface="Times New Roman" pitchFamily="18" charset="0"/>
                </a:rPr>
                <a:t>;</a:t>
              </a:r>
              <a:endParaRPr lang="en-US" altLang="zh-CN" sz="2000" b="1" i="1">
                <a:latin typeface="Times New Roman" pitchFamily="18" charset="0"/>
              </a:endParaRPr>
            </a:p>
            <a:p>
              <a:pPr algn="just">
                <a:lnSpc>
                  <a:spcPct val="112000"/>
                </a:lnSpc>
              </a:pPr>
              <a:r>
                <a:rPr lang="en-US" altLang="zh-CN" sz="2000" b="1">
                  <a:solidFill>
                    <a:schemeClr val="accent2"/>
                  </a:solidFill>
                  <a:latin typeface="Times New Roman" pitchFamily="18" charset="0"/>
                </a:rPr>
                <a:t>repeat until</a:t>
              </a:r>
              <a:r>
                <a:rPr lang="en-US" altLang="zh-CN" sz="2000" b="1">
                  <a:latin typeface="Times New Roman" pitchFamily="18" charset="0"/>
                </a:rPr>
                <a:t> (</a:t>
              </a:r>
              <a:r>
                <a:rPr lang="en-US" altLang="zh-CN" sz="2000" b="1" i="1">
                  <a:latin typeface="Times New Roman" pitchFamily="18" charset="0"/>
                </a:rPr>
                <a:t>closure</a:t>
              </a:r>
              <a:r>
                <a:rPr lang="zh-CN" altLang="en-US" sz="2000" b="1">
                  <a:latin typeface="Times New Roman" pitchFamily="18" charset="0"/>
                </a:rPr>
                <a:t>没有变化</a:t>
              </a:r>
              <a:r>
                <a:rPr lang="en-US" altLang="zh-CN" sz="2000" b="1">
                  <a:latin typeface="Times New Roman" pitchFamily="18" charset="0"/>
                </a:rPr>
                <a:t>) </a:t>
              </a:r>
              <a:r>
                <a:rPr lang="en-US" altLang="zh-CN" sz="2000" b="1">
                  <a:solidFill>
                    <a:schemeClr val="accent2"/>
                  </a:solidFill>
                  <a:latin typeface="Times New Roman" pitchFamily="18" charset="0"/>
                </a:rPr>
                <a:t>do</a:t>
              </a:r>
            </a:p>
            <a:p>
              <a:pPr algn="just">
                <a:lnSpc>
                  <a:spcPct val="112000"/>
                </a:lnSpc>
              </a:pPr>
              <a:r>
                <a:rPr lang="en-US" altLang="zh-CN" sz="2000" b="1">
                  <a:latin typeface="Times New Roman" pitchFamily="18" charset="0"/>
                </a:rPr>
                <a:t>    </a:t>
              </a:r>
              <a:r>
                <a:rPr lang="en-US" altLang="zh-CN" sz="2000" b="1">
                  <a:solidFill>
                    <a:schemeClr val="accent2"/>
                  </a:solidFill>
                  <a:latin typeface="Times New Roman" pitchFamily="18" charset="0"/>
                </a:rPr>
                <a:t>for each</a:t>
              </a:r>
              <a:r>
                <a:rPr lang="en-US" altLang="zh-CN" sz="2000" b="1">
                  <a:latin typeface="Times New Roman" pitchFamily="18" charset="0"/>
                </a:rPr>
                <a:t> </a:t>
              </a:r>
              <a:r>
                <a:rPr lang="en-US" altLang="zh-CN" sz="2000" b="1" i="1">
                  <a:latin typeface="Times New Roman" pitchFamily="18" charset="0"/>
                  <a:sym typeface="Symbol" pitchFamily="18" charset="2"/>
                </a:rPr>
                <a:t></a:t>
              </a:r>
              <a:r>
                <a:rPr lang="en-US" altLang="zh-CN" sz="2000" b="1">
                  <a:latin typeface="Times New Roman" pitchFamily="18" charset="0"/>
                  <a:sym typeface="Symbol" pitchFamily="18" charset="2"/>
                </a:rPr>
                <a:t></a:t>
              </a:r>
              <a:r>
                <a:rPr lang="en-US" altLang="zh-CN" sz="2000" b="1" i="1">
                  <a:latin typeface="Times New Roman" pitchFamily="18" charset="0"/>
                  <a:sym typeface="Symbol" pitchFamily="18" charset="2"/>
                </a:rPr>
                <a:t></a:t>
              </a:r>
              <a:r>
                <a:rPr lang="en-US" altLang="zh-CN" sz="2000" b="1">
                  <a:latin typeface="Times New Roman" pitchFamily="18" charset="0"/>
                </a:rPr>
                <a:t> in </a:t>
              </a:r>
              <a:r>
                <a:rPr lang="en-US" altLang="zh-CN" sz="2000" b="1" i="1">
                  <a:latin typeface="Times New Roman" pitchFamily="18" charset="0"/>
                </a:rPr>
                <a:t>F </a:t>
              </a:r>
              <a:r>
                <a:rPr lang="en-US" altLang="zh-CN" sz="2000" b="1">
                  <a:solidFill>
                    <a:schemeClr val="accent2"/>
                  </a:solidFill>
                  <a:latin typeface="Times New Roman" pitchFamily="18" charset="0"/>
                </a:rPr>
                <a:t>do</a:t>
              </a:r>
            </a:p>
            <a:p>
              <a:pPr algn="just">
                <a:lnSpc>
                  <a:spcPct val="112000"/>
                </a:lnSpc>
              </a:pPr>
              <a:r>
                <a:rPr lang="en-US" altLang="zh-CN" sz="2000" b="1">
                  <a:latin typeface="Times New Roman" pitchFamily="18" charset="0"/>
                </a:rPr>
                <a:t>          </a:t>
              </a:r>
              <a:r>
                <a:rPr lang="en-US" altLang="zh-CN" sz="2000" b="1">
                  <a:solidFill>
                    <a:schemeClr val="accent2"/>
                  </a:solidFill>
                  <a:latin typeface="Times New Roman" pitchFamily="18" charset="0"/>
                </a:rPr>
                <a:t>if</a:t>
              </a:r>
              <a:r>
                <a:rPr lang="en-US" altLang="zh-CN" sz="2000" b="1">
                  <a:latin typeface="Times New Roman" pitchFamily="18" charset="0"/>
                </a:rPr>
                <a:t> </a:t>
              </a:r>
              <a:r>
                <a:rPr lang="en-US" altLang="zh-CN" sz="2000" b="1" i="1">
                  <a:latin typeface="Times New Roman" pitchFamily="18" charset="0"/>
                  <a:sym typeface="Symbol" pitchFamily="18" charset="2"/>
                </a:rPr>
                <a:t></a:t>
              </a:r>
              <a:r>
                <a:rPr lang="en-US" altLang="zh-CN" sz="2000" b="1">
                  <a:latin typeface="Times New Roman" pitchFamily="18" charset="0"/>
                  <a:sym typeface="Symbol" pitchFamily="18" charset="2"/>
                </a:rPr>
                <a:t></a:t>
              </a:r>
              <a:r>
                <a:rPr lang="en-US" altLang="zh-CN" sz="2000" b="1" i="1">
                  <a:latin typeface="Times New Roman" pitchFamily="18" charset="0"/>
                </a:rPr>
                <a:t>closure</a:t>
              </a:r>
            </a:p>
            <a:p>
              <a:pPr algn="just">
                <a:lnSpc>
                  <a:spcPct val="112000"/>
                </a:lnSpc>
              </a:pPr>
              <a:r>
                <a:rPr lang="en-US" altLang="zh-CN" sz="2000" b="1" i="1">
                  <a:latin typeface="Times New Roman" pitchFamily="18" charset="0"/>
                </a:rPr>
                <a:t>              closure</a:t>
              </a:r>
              <a:r>
                <a:rPr lang="en-US" altLang="zh-CN" sz="2000" b="1">
                  <a:latin typeface="Times New Roman" pitchFamily="18" charset="0"/>
                </a:rPr>
                <a:t> :=</a:t>
              </a:r>
              <a:r>
                <a:rPr lang="en-US" altLang="zh-CN" sz="2000" b="1" i="1">
                  <a:latin typeface="Times New Roman" pitchFamily="18" charset="0"/>
                </a:rPr>
                <a:t> closure</a:t>
              </a:r>
              <a:r>
                <a:rPr lang="en-US" altLang="zh-CN" sz="2000" b="1">
                  <a:latin typeface="Times New Roman" pitchFamily="18" charset="0"/>
                </a:rPr>
                <a:t> </a:t>
              </a:r>
              <a:r>
                <a:rPr lang="en-US" altLang="zh-CN" sz="2000" b="1">
                  <a:latin typeface="Times New Roman" pitchFamily="18" charset="0"/>
                  <a:sym typeface="Symbol" pitchFamily="18" charset="2"/>
                </a:rPr>
                <a:t></a:t>
              </a:r>
              <a:r>
                <a:rPr lang="en-US" altLang="zh-CN" sz="2000" b="1" i="1">
                  <a:latin typeface="Times New Roman" pitchFamily="18" charset="0"/>
                </a:rPr>
                <a:t> </a:t>
              </a:r>
              <a:r>
                <a:rPr lang="en-US" altLang="zh-CN" sz="2000" b="1" i="1">
                  <a:latin typeface="Times New Roman" pitchFamily="18" charset="0"/>
                  <a:sym typeface="Symbol" pitchFamily="18" charset="2"/>
                </a:rPr>
                <a:t></a:t>
              </a:r>
              <a:endParaRPr lang="en-US" altLang="zh-CN" sz="2000" b="1"/>
            </a:p>
          </p:txBody>
        </p:sp>
        <p:sp>
          <p:nvSpPr>
            <p:cNvPr id="206853" name="Text Box 5"/>
            <p:cNvSpPr txBox="1">
              <a:spLocks noChangeArrowheads="1"/>
            </p:cNvSpPr>
            <p:nvPr/>
          </p:nvSpPr>
          <p:spPr bwMode="auto">
            <a:xfrm>
              <a:off x="2757" y="3850"/>
              <a:ext cx="2736" cy="250"/>
            </a:xfrm>
            <a:prstGeom prst="rect">
              <a:avLst/>
            </a:prstGeom>
            <a:noFill/>
            <a:ln w="9525">
              <a:noFill/>
              <a:miter lim="800000"/>
              <a:headEnd/>
              <a:tailEnd/>
            </a:ln>
            <a:effectLst/>
          </p:spPr>
          <p:txBody>
            <a:bodyPr>
              <a:spAutoFit/>
            </a:bodyPr>
            <a:lstStyle/>
            <a:p>
              <a:pPr algn="ctr">
                <a:spcBef>
                  <a:spcPct val="50000"/>
                </a:spcBef>
              </a:pPr>
              <a:r>
                <a:rPr lang="zh-CN" altLang="en-US" sz="2000" b="1"/>
                <a:t>图</a:t>
              </a:r>
              <a:r>
                <a:rPr lang="en-US" altLang="zh-CN" sz="2000" b="1"/>
                <a:t>5-8 </a:t>
              </a:r>
              <a:r>
                <a:rPr lang="zh-CN" altLang="en-US" sz="2000" b="1"/>
                <a:t>  计算</a:t>
              </a:r>
              <a:r>
                <a:rPr lang="en-US" altLang="zh-CN" sz="2000" b="1" i="1"/>
                <a:t>F</a:t>
              </a:r>
              <a:r>
                <a:rPr lang="zh-CN" altLang="en-US" sz="2000" b="1"/>
                <a:t>下</a:t>
              </a:r>
              <a:r>
                <a:rPr lang="en-US" altLang="zh-CN" sz="2000" b="1" i="1"/>
                <a:t>A</a:t>
              </a:r>
              <a:r>
                <a:rPr lang="en-US" altLang="zh-CN" sz="2000" b="1" i="1" baseline="30000"/>
                <a:t>+</a:t>
              </a:r>
              <a:r>
                <a:rPr lang="zh-CN" altLang="en-US" sz="2000" b="1"/>
                <a:t>算法</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6851">
                                            <p:txEl>
                                              <p:pRg st="1" end="1"/>
                                            </p:txEl>
                                          </p:spTgt>
                                        </p:tgtEl>
                                        <p:attrNameLst>
                                          <p:attrName>style.visibility</p:attrName>
                                        </p:attrNameLst>
                                      </p:cBhvr>
                                      <p:to>
                                        <p:strVal val="visible"/>
                                      </p:to>
                                    </p:set>
                                    <p:animEffect transition="in" filter="wipe(left)">
                                      <p:cBhvr>
                                        <p:cTn id="7" dur="500"/>
                                        <p:tgtEl>
                                          <p:spTgt spid="20685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06851">
                                            <p:txEl>
                                              <p:pRg st="2" end="2"/>
                                            </p:txEl>
                                          </p:spTgt>
                                        </p:tgtEl>
                                        <p:attrNameLst>
                                          <p:attrName>style.visibility</p:attrName>
                                        </p:attrNameLst>
                                      </p:cBhvr>
                                      <p:to>
                                        <p:strVal val="visible"/>
                                      </p:to>
                                    </p:set>
                                    <p:animEffect transition="in" filter="wipe(left)">
                                      <p:cBhvr>
                                        <p:cTn id="12" dur="500"/>
                                        <p:tgtEl>
                                          <p:spTgt spid="206851">
                                            <p:txEl>
                                              <p:pRg st="2" end="2"/>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a:xfrm>
            <a:off x="685800" y="533400"/>
            <a:ext cx="7772400" cy="609600"/>
          </a:xfrm>
        </p:spPr>
        <p:txBody>
          <a:bodyPr/>
          <a:lstStyle/>
          <a:p>
            <a:r>
              <a:rPr lang="zh-CN" altLang="en-US"/>
              <a:t> </a:t>
            </a:r>
            <a:r>
              <a:rPr lang="zh-CN" altLang="en-US">
                <a:ea typeface="华文隶书" pitchFamily="2" charset="-122"/>
              </a:rPr>
              <a:t>属性集闭包计算举例</a:t>
            </a:r>
          </a:p>
        </p:txBody>
      </p:sp>
      <p:sp>
        <p:nvSpPr>
          <p:cNvPr id="197635" name="Rectangle 3"/>
          <p:cNvSpPr>
            <a:spLocks noGrp="1" noChangeArrowheads="1"/>
          </p:cNvSpPr>
          <p:nvPr>
            <p:ph type="body" idx="1"/>
          </p:nvPr>
        </p:nvSpPr>
        <p:spPr>
          <a:xfrm>
            <a:off x="200025" y="1176338"/>
            <a:ext cx="8839200" cy="5334000"/>
          </a:xfrm>
        </p:spPr>
        <p:txBody>
          <a:bodyPr/>
          <a:lstStyle/>
          <a:p>
            <a:pPr>
              <a:lnSpc>
                <a:spcPct val="110000"/>
              </a:lnSpc>
            </a:pPr>
            <a:r>
              <a:rPr lang="en-US" altLang="zh-CN" sz="2600">
                <a:solidFill>
                  <a:schemeClr val="accent2"/>
                </a:solidFill>
              </a:rPr>
              <a:t>[</a:t>
            </a:r>
            <a:r>
              <a:rPr lang="zh-CN" altLang="en-US" sz="2600">
                <a:solidFill>
                  <a:schemeClr val="accent2"/>
                </a:solidFill>
              </a:rPr>
              <a:t>例</a:t>
            </a:r>
            <a:r>
              <a:rPr lang="en-US" altLang="zh-CN" sz="2600">
                <a:solidFill>
                  <a:schemeClr val="accent2"/>
                </a:solidFill>
              </a:rPr>
              <a:t>5.7]</a:t>
            </a:r>
            <a:r>
              <a:rPr lang="en-US" altLang="zh-CN" sz="2600"/>
              <a:t>  </a:t>
            </a:r>
            <a:r>
              <a:rPr lang="en-US" altLang="zh-CN" sz="2600" i="1"/>
              <a:t>r</a:t>
            </a:r>
            <a:r>
              <a:rPr lang="en-US" altLang="zh-CN" sz="2600"/>
              <a:t>(</a:t>
            </a:r>
            <a:r>
              <a:rPr lang="en-US" altLang="zh-CN" sz="2600" i="1"/>
              <a:t>R</a:t>
            </a:r>
            <a:r>
              <a:rPr lang="en-US" altLang="zh-CN" sz="2600"/>
              <a:t>)=</a:t>
            </a:r>
            <a:r>
              <a:rPr lang="en-US" altLang="zh-CN" sz="2600" i="1"/>
              <a:t>r</a:t>
            </a:r>
            <a:r>
              <a:rPr lang="en-US" altLang="zh-CN" sz="2600"/>
              <a:t>(</a:t>
            </a:r>
            <a:r>
              <a:rPr lang="en-US" altLang="zh-CN" sz="2600" i="1"/>
              <a:t>A</a:t>
            </a:r>
            <a:r>
              <a:rPr lang="en-US" altLang="zh-CN" sz="2600"/>
              <a:t>, </a:t>
            </a:r>
            <a:r>
              <a:rPr lang="en-US" altLang="zh-CN" sz="2600" i="1"/>
              <a:t>B</a:t>
            </a:r>
            <a:r>
              <a:rPr lang="en-US" altLang="zh-CN" sz="2600"/>
              <a:t>, </a:t>
            </a:r>
            <a:r>
              <a:rPr lang="en-US" altLang="zh-CN" sz="2600" i="1"/>
              <a:t>C</a:t>
            </a:r>
            <a:r>
              <a:rPr lang="en-US" altLang="zh-CN" sz="2600"/>
              <a:t>, </a:t>
            </a:r>
            <a:r>
              <a:rPr lang="en-US" altLang="zh-CN" sz="2600" i="1"/>
              <a:t>G</a:t>
            </a:r>
            <a:r>
              <a:rPr lang="en-US" altLang="zh-CN" sz="2600"/>
              <a:t>, </a:t>
            </a:r>
            <a:r>
              <a:rPr lang="en-US" altLang="zh-CN" sz="2600" i="1"/>
              <a:t>H</a:t>
            </a:r>
            <a:r>
              <a:rPr lang="en-US" altLang="zh-CN" sz="2600"/>
              <a:t>, </a:t>
            </a:r>
            <a:r>
              <a:rPr lang="en-US" altLang="zh-CN" sz="2600" i="1"/>
              <a:t>I</a:t>
            </a:r>
            <a:r>
              <a:rPr lang="en-US" altLang="zh-CN" sz="2600"/>
              <a:t>)</a:t>
            </a:r>
            <a:r>
              <a:rPr lang="zh-CN" altLang="en-US" sz="2600"/>
              <a:t>，</a:t>
            </a:r>
            <a:r>
              <a:rPr lang="en-US" altLang="zh-CN" sz="2600" i="1"/>
              <a:t>F</a:t>
            </a:r>
            <a:r>
              <a:rPr lang="en-US" altLang="zh-CN" sz="2600"/>
              <a:t>={</a:t>
            </a:r>
            <a:r>
              <a:rPr lang="en-US" altLang="zh-CN" sz="2600" i="1"/>
              <a:t>A</a:t>
            </a:r>
            <a:r>
              <a:rPr lang="en-US" altLang="zh-CN" sz="2600">
                <a:sym typeface="Symbol" pitchFamily="18" charset="2"/>
              </a:rPr>
              <a:t></a:t>
            </a:r>
            <a:r>
              <a:rPr lang="en-US" altLang="zh-CN" sz="2600" i="1"/>
              <a:t>B</a:t>
            </a:r>
            <a:r>
              <a:rPr lang="en-US" altLang="zh-CN" sz="2600"/>
              <a:t>, </a:t>
            </a:r>
            <a:r>
              <a:rPr lang="en-US" altLang="zh-CN" sz="2600" i="1"/>
              <a:t>A</a:t>
            </a:r>
            <a:r>
              <a:rPr lang="en-US" altLang="zh-CN" sz="2600">
                <a:sym typeface="Symbol" pitchFamily="18" charset="2"/>
              </a:rPr>
              <a:t></a:t>
            </a:r>
            <a:r>
              <a:rPr lang="en-US" altLang="zh-CN" sz="2600" i="1"/>
              <a:t>C</a:t>
            </a:r>
            <a:r>
              <a:rPr lang="en-US" altLang="zh-CN" sz="2600"/>
              <a:t>, </a:t>
            </a:r>
            <a:r>
              <a:rPr lang="en-US" altLang="zh-CN" sz="2600" i="1"/>
              <a:t>CG</a:t>
            </a:r>
            <a:r>
              <a:rPr lang="en-US" altLang="zh-CN" sz="2600">
                <a:sym typeface="Symbol" pitchFamily="18" charset="2"/>
              </a:rPr>
              <a:t></a:t>
            </a:r>
            <a:r>
              <a:rPr lang="en-US" altLang="zh-CN" sz="2600" i="1"/>
              <a:t>H</a:t>
            </a:r>
            <a:r>
              <a:rPr lang="en-US" altLang="zh-CN" sz="2600"/>
              <a:t>, </a:t>
            </a:r>
            <a:r>
              <a:rPr lang="en-US" altLang="zh-CN" sz="2600" i="1"/>
              <a:t>CG</a:t>
            </a:r>
            <a:r>
              <a:rPr lang="en-US" altLang="zh-CN" sz="2600">
                <a:sym typeface="Symbol" pitchFamily="18" charset="2"/>
              </a:rPr>
              <a:t></a:t>
            </a:r>
            <a:r>
              <a:rPr lang="en-US" altLang="zh-CN" sz="2600" i="1"/>
              <a:t>I</a:t>
            </a:r>
            <a:r>
              <a:rPr lang="en-US" altLang="zh-CN" sz="2600"/>
              <a:t>, </a:t>
            </a:r>
            <a:r>
              <a:rPr lang="en-US" altLang="zh-CN" sz="2600" i="1"/>
              <a:t>B</a:t>
            </a:r>
            <a:r>
              <a:rPr lang="en-US" altLang="zh-CN" sz="2600">
                <a:sym typeface="Symbol" pitchFamily="18" charset="2"/>
              </a:rPr>
              <a:t></a:t>
            </a:r>
            <a:r>
              <a:rPr lang="en-US" altLang="zh-CN" sz="2600" i="1"/>
              <a:t>H</a:t>
            </a:r>
            <a:r>
              <a:rPr lang="en-US" altLang="zh-CN" sz="2600"/>
              <a:t>}</a:t>
            </a:r>
            <a:r>
              <a:rPr lang="zh-CN" altLang="en-US" sz="2600"/>
              <a:t>，计算</a:t>
            </a:r>
            <a:r>
              <a:rPr lang="en-US" altLang="zh-CN" sz="2600">
                <a:solidFill>
                  <a:srgbClr val="FF0000"/>
                </a:solidFill>
              </a:rPr>
              <a:t>(</a:t>
            </a:r>
            <a:r>
              <a:rPr lang="en-US" altLang="zh-CN" sz="2600" i="1">
                <a:solidFill>
                  <a:srgbClr val="FF0000"/>
                </a:solidFill>
              </a:rPr>
              <a:t>AG</a:t>
            </a:r>
            <a:r>
              <a:rPr lang="en-US" altLang="zh-CN" sz="2600">
                <a:solidFill>
                  <a:srgbClr val="FF0000"/>
                </a:solidFill>
              </a:rPr>
              <a:t>)</a:t>
            </a:r>
            <a:r>
              <a:rPr lang="en-US" altLang="zh-CN" sz="2600" i="1" baseline="30000">
                <a:solidFill>
                  <a:srgbClr val="FF0000"/>
                </a:solidFill>
              </a:rPr>
              <a:t>+</a:t>
            </a:r>
            <a:r>
              <a:rPr lang="zh-CN" altLang="en-US" sz="2600" i="1"/>
              <a:t>。</a:t>
            </a:r>
          </a:p>
          <a:p>
            <a:pPr lvl="1">
              <a:lnSpc>
                <a:spcPct val="110000"/>
              </a:lnSpc>
            </a:pPr>
            <a:r>
              <a:rPr lang="zh-CN" altLang="en-US" sz="2000"/>
              <a:t> </a:t>
            </a:r>
            <a:r>
              <a:rPr lang="zh-CN" altLang="en-US" sz="2200">
                <a:solidFill>
                  <a:schemeClr val="accent2"/>
                </a:solidFill>
              </a:rPr>
              <a:t>算法第一次循环的执行步骤：</a:t>
            </a:r>
          </a:p>
          <a:p>
            <a:pPr>
              <a:lnSpc>
                <a:spcPct val="110000"/>
              </a:lnSpc>
              <a:spcBef>
                <a:spcPct val="10000"/>
              </a:spcBef>
              <a:buFont typeface="Wingdings" pitchFamily="2" charset="2"/>
              <a:buNone/>
            </a:pPr>
            <a:r>
              <a:rPr lang="zh-CN" altLang="en-US" sz="2200"/>
              <a:t>             </a:t>
            </a:r>
            <a:r>
              <a:rPr lang="zh-CN" altLang="en-US" sz="2200" u="sng"/>
              <a:t>步骤 </a:t>
            </a:r>
            <a:r>
              <a:rPr lang="zh-CN" altLang="en-US" sz="2200"/>
              <a:t>      </a:t>
            </a:r>
            <a:r>
              <a:rPr lang="zh-CN" altLang="en-US" sz="2200" u="sng"/>
              <a:t> </a:t>
            </a:r>
            <a:r>
              <a:rPr lang="en-US" altLang="zh-CN" sz="2200" u="sng"/>
              <a:t>FD </a:t>
            </a:r>
            <a:r>
              <a:rPr lang="en-US" altLang="zh-CN" sz="2200"/>
              <a:t>        </a:t>
            </a:r>
            <a:r>
              <a:rPr lang="en-US" altLang="zh-CN" sz="2200" u="sng"/>
              <a:t>  </a:t>
            </a:r>
            <a:r>
              <a:rPr lang="en-US" altLang="zh-CN" sz="2200" i="1" u="sng"/>
              <a:t>closure</a:t>
            </a:r>
            <a:r>
              <a:rPr lang="en-US" altLang="zh-CN" sz="2200" u="sng"/>
              <a:t> </a:t>
            </a:r>
            <a:endParaRPr lang="en-US" altLang="zh-CN" sz="2200"/>
          </a:p>
          <a:p>
            <a:pPr>
              <a:lnSpc>
                <a:spcPct val="110000"/>
              </a:lnSpc>
              <a:spcBef>
                <a:spcPct val="10000"/>
              </a:spcBef>
              <a:buFont typeface="Wingdings" pitchFamily="2" charset="2"/>
              <a:buNone/>
            </a:pPr>
            <a:r>
              <a:rPr lang="en-US" altLang="zh-CN" sz="2200"/>
              <a:t>                1</a:t>
            </a:r>
            <a:r>
              <a:rPr lang="zh-CN" altLang="en-US" sz="2200"/>
              <a:t>．      初值            </a:t>
            </a:r>
            <a:r>
              <a:rPr lang="en-US" altLang="zh-CN" sz="2200" i="1"/>
              <a:t>AG</a:t>
            </a:r>
            <a:endParaRPr lang="en-US" altLang="zh-CN" sz="2200"/>
          </a:p>
          <a:p>
            <a:pPr>
              <a:lnSpc>
                <a:spcPct val="110000"/>
              </a:lnSpc>
              <a:spcBef>
                <a:spcPct val="10000"/>
              </a:spcBef>
              <a:buFont typeface="Wingdings" pitchFamily="2" charset="2"/>
              <a:buNone/>
            </a:pPr>
            <a:r>
              <a:rPr lang="en-US" altLang="zh-CN" sz="2200"/>
              <a:t>                2</a:t>
            </a:r>
            <a:r>
              <a:rPr lang="zh-CN" altLang="en-US" sz="2200"/>
              <a:t>．    </a:t>
            </a:r>
            <a:r>
              <a:rPr lang="zh-CN" altLang="en-US" sz="2200" i="1"/>
              <a:t> </a:t>
            </a:r>
            <a:r>
              <a:rPr lang="en-US" altLang="zh-CN" sz="2200" i="1"/>
              <a:t>A</a:t>
            </a:r>
            <a:r>
              <a:rPr lang="en-US" altLang="zh-CN" sz="2200" i="1">
                <a:sym typeface="Symbol" pitchFamily="18" charset="2"/>
              </a:rPr>
              <a:t></a:t>
            </a:r>
            <a:r>
              <a:rPr lang="en-US" altLang="zh-CN" sz="2200" i="1"/>
              <a:t>B          ABG</a:t>
            </a:r>
            <a:endParaRPr lang="en-US" altLang="zh-CN" sz="2200"/>
          </a:p>
          <a:p>
            <a:pPr>
              <a:lnSpc>
                <a:spcPct val="110000"/>
              </a:lnSpc>
              <a:spcBef>
                <a:spcPct val="10000"/>
              </a:spcBef>
              <a:buFont typeface="Wingdings" pitchFamily="2" charset="2"/>
              <a:buNone/>
            </a:pPr>
            <a:r>
              <a:rPr lang="en-US" altLang="zh-CN" sz="2200"/>
              <a:t>                3</a:t>
            </a:r>
            <a:r>
              <a:rPr lang="zh-CN" altLang="en-US" sz="2200"/>
              <a:t>．     </a:t>
            </a:r>
            <a:r>
              <a:rPr lang="en-US" altLang="zh-CN" sz="2200" i="1"/>
              <a:t>A</a:t>
            </a:r>
            <a:r>
              <a:rPr lang="en-US" altLang="zh-CN" sz="2200" i="1">
                <a:sym typeface="Symbol" pitchFamily="18" charset="2"/>
              </a:rPr>
              <a:t></a:t>
            </a:r>
            <a:r>
              <a:rPr lang="en-US" altLang="zh-CN" sz="2200" i="1"/>
              <a:t>C        ABCG</a:t>
            </a:r>
          </a:p>
          <a:p>
            <a:pPr>
              <a:lnSpc>
                <a:spcPct val="110000"/>
              </a:lnSpc>
              <a:spcBef>
                <a:spcPct val="10000"/>
              </a:spcBef>
              <a:buFont typeface="Wingdings" pitchFamily="2" charset="2"/>
              <a:buNone/>
            </a:pPr>
            <a:r>
              <a:rPr lang="en-US" altLang="zh-CN" sz="2200"/>
              <a:t>                4</a:t>
            </a:r>
            <a:r>
              <a:rPr lang="zh-CN" altLang="en-US" sz="2200"/>
              <a:t>．     </a:t>
            </a:r>
            <a:r>
              <a:rPr lang="en-US" altLang="zh-CN" sz="2200" i="1"/>
              <a:t>CG</a:t>
            </a:r>
            <a:r>
              <a:rPr lang="en-US" altLang="zh-CN" sz="2200" i="1">
                <a:sym typeface="Symbol" pitchFamily="18" charset="2"/>
              </a:rPr>
              <a:t></a:t>
            </a:r>
            <a:r>
              <a:rPr lang="en-US" altLang="zh-CN" sz="2200" i="1"/>
              <a:t>H     ABCGH</a:t>
            </a:r>
            <a:endParaRPr lang="en-US" altLang="zh-CN" sz="2200"/>
          </a:p>
          <a:p>
            <a:pPr>
              <a:lnSpc>
                <a:spcPct val="110000"/>
              </a:lnSpc>
              <a:spcBef>
                <a:spcPct val="10000"/>
              </a:spcBef>
              <a:buFont typeface="Wingdings" pitchFamily="2" charset="2"/>
              <a:buNone/>
            </a:pPr>
            <a:r>
              <a:rPr lang="en-US" altLang="zh-CN" sz="2200"/>
              <a:t>                5</a:t>
            </a:r>
            <a:r>
              <a:rPr lang="zh-CN" altLang="en-US" sz="2200"/>
              <a:t>．     </a:t>
            </a:r>
            <a:r>
              <a:rPr lang="en-US" altLang="zh-CN" sz="2200" i="1"/>
              <a:t>CG</a:t>
            </a:r>
            <a:r>
              <a:rPr lang="en-US" altLang="zh-CN" sz="2200" i="1">
                <a:sym typeface="Symbol" pitchFamily="18" charset="2"/>
              </a:rPr>
              <a:t></a:t>
            </a:r>
            <a:r>
              <a:rPr lang="en-US" altLang="zh-CN" sz="2200" i="1"/>
              <a:t>I      ABCGHI</a:t>
            </a:r>
            <a:endParaRPr lang="en-US" altLang="zh-CN" sz="2200"/>
          </a:p>
          <a:p>
            <a:pPr>
              <a:lnSpc>
                <a:spcPct val="110000"/>
              </a:lnSpc>
              <a:spcBef>
                <a:spcPct val="10000"/>
              </a:spcBef>
              <a:buFont typeface="Wingdings" pitchFamily="2" charset="2"/>
              <a:buNone/>
            </a:pPr>
            <a:r>
              <a:rPr lang="en-US" altLang="zh-CN" sz="2200"/>
              <a:t>                6</a:t>
            </a:r>
            <a:r>
              <a:rPr lang="zh-CN" altLang="en-US" sz="2200"/>
              <a:t>．     </a:t>
            </a:r>
            <a:r>
              <a:rPr lang="en-US" altLang="zh-CN" sz="2200" i="1"/>
              <a:t>B</a:t>
            </a:r>
            <a:r>
              <a:rPr lang="en-US" altLang="zh-CN" sz="2200" i="1">
                <a:sym typeface="Symbol" pitchFamily="18" charset="2"/>
              </a:rPr>
              <a:t></a:t>
            </a:r>
            <a:r>
              <a:rPr lang="en-US" altLang="zh-CN" sz="2200" i="1"/>
              <a:t>H       ABCGHI</a:t>
            </a:r>
            <a:endParaRPr lang="zh-CN" altLang="en-US" sz="2000"/>
          </a:p>
          <a:p>
            <a:pPr lvl="1">
              <a:lnSpc>
                <a:spcPct val="110000"/>
              </a:lnSpc>
            </a:pPr>
            <a:r>
              <a:rPr lang="zh-CN" altLang="en-US">
                <a:solidFill>
                  <a:schemeClr val="accent2"/>
                </a:solidFill>
              </a:rPr>
              <a:t>算法第二次循环的结果仍为</a:t>
            </a:r>
            <a:r>
              <a:rPr lang="en-US" altLang="zh-CN" i="1">
                <a:solidFill>
                  <a:schemeClr val="accent2"/>
                </a:solidFill>
              </a:rPr>
              <a:t>closure</a:t>
            </a:r>
            <a:r>
              <a:rPr lang="en-US" altLang="zh-CN">
                <a:solidFill>
                  <a:schemeClr val="accent2"/>
                </a:solidFill>
              </a:rPr>
              <a:t>=</a:t>
            </a:r>
            <a:r>
              <a:rPr lang="en-US" altLang="zh-CN" i="1">
                <a:solidFill>
                  <a:schemeClr val="accent2"/>
                </a:solidFill>
              </a:rPr>
              <a:t>ABCGHI</a:t>
            </a:r>
            <a:r>
              <a:rPr lang="zh-CN" altLang="en-US" i="1">
                <a:solidFill>
                  <a:schemeClr val="accent2"/>
                </a:solidFill>
              </a:rPr>
              <a:t>，</a:t>
            </a:r>
            <a:r>
              <a:rPr lang="zh-CN" altLang="en-US">
                <a:solidFill>
                  <a:schemeClr val="accent2"/>
                </a:solidFill>
              </a:rPr>
              <a:t>没有变化，算法终止</a:t>
            </a:r>
            <a:r>
              <a:rPr lang="zh-CN" altLang="en-US"/>
              <a:t>。</a:t>
            </a:r>
            <a:endParaRPr lang="zh-CN" altLang="en-US">
              <a:solidFill>
                <a:srgbClr val="FF0000"/>
              </a:solidFill>
            </a:endParaRPr>
          </a:p>
        </p:txBody>
      </p:sp>
      <p:sp>
        <p:nvSpPr>
          <p:cNvPr id="197636" name="Text Box 4"/>
          <p:cNvSpPr txBox="1">
            <a:spLocks noChangeArrowheads="1"/>
          </p:cNvSpPr>
          <p:nvPr/>
        </p:nvSpPr>
        <p:spPr bwMode="auto">
          <a:xfrm>
            <a:off x="4910138" y="4914900"/>
            <a:ext cx="3962400" cy="457200"/>
          </a:xfrm>
          <a:prstGeom prst="rect">
            <a:avLst/>
          </a:prstGeom>
          <a:noFill/>
          <a:ln w="9525">
            <a:noFill/>
            <a:miter lim="800000"/>
            <a:headEnd/>
            <a:tailEnd/>
          </a:ln>
          <a:effectLst/>
        </p:spPr>
        <p:txBody>
          <a:bodyPr lIns="18000" rIns="18000">
            <a:spAutoFit/>
          </a:bodyPr>
          <a:lstStyle/>
          <a:p>
            <a:pPr>
              <a:spcBef>
                <a:spcPct val="50000"/>
              </a:spcBef>
            </a:pPr>
            <a:r>
              <a:rPr lang="zh-CN" altLang="en-US" sz="2400"/>
              <a:t> </a:t>
            </a:r>
            <a:r>
              <a:rPr lang="zh-CN" altLang="en-US" sz="2400" b="1">
                <a:solidFill>
                  <a:srgbClr val="FF0066"/>
                </a:solidFill>
              </a:rPr>
              <a:t>结果为：</a:t>
            </a:r>
            <a:r>
              <a:rPr lang="en-US" altLang="zh-CN" sz="2400" b="1" i="1">
                <a:solidFill>
                  <a:srgbClr val="FF0066"/>
                </a:solidFill>
              </a:rPr>
              <a:t>closure</a:t>
            </a:r>
            <a:r>
              <a:rPr lang="en-US" altLang="zh-CN" sz="2400" b="1">
                <a:solidFill>
                  <a:srgbClr val="FF0066"/>
                </a:solidFill>
              </a:rPr>
              <a:t>=</a:t>
            </a:r>
            <a:r>
              <a:rPr lang="en-US" altLang="zh-CN" sz="2400" b="1" i="1">
                <a:solidFill>
                  <a:srgbClr val="FF0066"/>
                </a:solidFill>
              </a:rPr>
              <a:t>ABCGHI</a:t>
            </a:r>
            <a:r>
              <a:rPr lang="zh-CN" altLang="en-US" sz="2400" b="1">
                <a:solidFill>
                  <a:srgbClr val="FF0066"/>
                </a:solidFill>
              </a:rPr>
              <a:t>。</a:t>
            </a:r>
          </a:p>
        </p:txBody>
      </p:sp>
      <p:sp>
        <p:nvSpPr>
          <p:cNvPr id="197637" name="Text Box 5"/>
          <p:cNvSpPr txBox="1">
            <a:spLocks noChangeArrowheads="1"/>
          </p:cNvSpPr>
          <p:nvPr/>
        </p:nvSpPr>
        <p:spPr bwMode="auto">
          <a:xfrm>
            <a:off x="3962400" y="5957888"/>
            <a:ext cx="4800600" cy="457200"/>
          </a:xfrm>
          <a:prstGeom prst="rect">
            <a:avLst/>
          </a:prstGeom>
          <a:noFill/>
          <a:ln w="9525">
            <a:noFill/>
            <a:miter lim="800000"/>
            <a:headEnd/>
            <a:tailEnd/>
          </a:ln>
          <a:effectLst/>
        </p:spPr>
        <p:txBody>
          <a:bodyPr lIns="18000" rIns="18000">
            <a:spAutoFit/>
          </a:bodyPr>
          <a:lstStyle/>
          <a:p>
            <a:pPr>
              <a:spcBef>
                <a:spcPct val="50000"/>
              </a:spcBef>
            </a:pPr>
            <a:r>
              <a:rPr lang="zh-CN" altLang="en-US" sz="2400"/>
              <a:t> </a:t>
            </a:r>
            <a:r>
              <a:rPr lang="zh-CN" altLang="en-US" sz="2400" b="1">
                <a:solidFill>
                  <a:srgbClr val="FF0000"/>
                </a:solidFill>
              </a:rPr>
              <a:t>最后结果为</a:t>
            </a:r>
            <a:r>
              <a:rPr lang="zh-CN" altLang="en-US" sz="2400" b="1">
                <a:solidFill>
                  <a:srgbClr val="FF0066"/>
                </a:solidFill>
              </a:rPr>
              <a:t>：</a:t>
            </a:r>
            <a:r>
              <a:rPr lang="en-US" altLang="zh-CN" sz="2400" b="1">
                <a:solidFill>
                  <a:srgbClr val="FF0000"/>
                </a:solidFill>
              </a:rPr>
              <a:t>(</a:t>
            </a:r>
            <a:r>
              <a:rPr lang="en-US" altLang="zh-CN" sz="2400" b="1" i="1">
                <a:solidFill>
                  <a:srgbClr val="FF0000"/>
                </a:solidFill>
              </a:rPr>
              <a:t>AG</a:t>
            </a:r>
            <a:r>
              <a:rPr lang="en-US" altLang="zh-CN" sz="2400" b="1">
                <a:solidFill>
                  <a:srgbClr val="FF0000"/>
                </a:solidFill>
              </a:rPr>
              <a:t>)</a:t>
            </a:r>
            <a:r>
              <a:rPr lang="en-US" altLang="zh-CN" sz="2400" b="1" baseline="30000">
                <a:solidFill>
                  <a:srgbClr val="FF3300"/>
                </a:solidFill>
              </a:rPr>
              <a:t>+</a:t>
            </a:r>
            <a:r>
              <a:rPr lang="zh-CN" altLang="en-US" sz="2400" b="1">
                <a:solidFill>
                  <a:srgbClr val="FF0000"/>
                </a:solidFill>
              </a:rPr>
              <a:t>＝</a:t>
            </a:r>
            <a:r>
              <a:rPr lang="en-US" altLang="zh-CN" sz="2400" b="1" i="1">
                <a:solidFill>
                  <a:srgbClr val="FF0000"/>
                </a:solidFill>
              </a:rPr>
              <a:t>ABCGHI</a:t>
            </a:r>
            <a:r>
              <a:rPr lang="zh-CN" altLang="en-US" sz="2400" b="1">
                <a:solidFill>
                  <a:srgbClr val="FF00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97635">
                                            <p:txEl>
                                              <p:pRg st="1" end="1"/>
                                            </p:txEl>
                                          </p:spTgt>
                                        </p:tgtEl>
                                        <p:attrNameLst>
                                          <p:attrName>style.visibility</p:attrName>
                                        </p:attrNameLst>
                                      </p:cBhvr>
                                      <p:to>
                                        <p:strVal val="visible"/>
                                      </p:to>
                                    </p:set>
                                    <p:animEffect transition="in" filter="wipe(left)">
                                      <p:cBhvr>
                                        <p:cTn id="7" dur="500"/>
                                        <p:tgtEl>
                                          <p:spTgt spid="197635">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197635">
                                            <p:txEl>
                                              <p:pRg st="2" end="2"/>
                                            </p:txEl>
                                          </p:spTgt>
                                        </p:tgtEl>
                                        <p:attrNameLst>
                                          <p:attrName>style.visibility</p:attrName>
                                        </p:attrNameLst>
                                      </p:cBhvr>
                                      <p:to>
                                        <p:strVal val="visible"/>
                                      </p:to>
                                    </p:set>
                                    <p:animEffect transition="in" filter="wipe(left)">
                                      <p:cBhvr>
                                        <p:cTn id="10" dur="500"/>
                                        <p:tgtEl>
                                          <p:spTgt spid="197635">
                                            <p:txEl>
                                              <p:pRg st="2" end="2"/>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197635">
                                            <p:txEl>
                                              <p:pRg st="3" end="3"/>
                                            </p:txEl>
                                          </p:spTgt>
                                        </p:tgtEl>
                                        <p:attrNameLst>
                                          <p:attrName>style.visibility</p:attrName>
                                        </p:attrNameLst>
                                      </p:cBhvr>
                                      <p:to>
                                        <p:strVal val="visible"/>
                                      </p:to>
                                    </p:set>
                                    <p:animEffect transition="in" filter="wipe(left)">
                                      <p:cBhvr>
                                        <p:cTn id="13" dur="500"/>
                                        <p:tgtEl>
                                          <p:spTgt spid="197635">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97635">
                                            <p:txEl>
                                              <p:pRg st="4" end="4"/>
                                            </p:txEl>
                                          </p:spTgt>
                                        </p:tgtEl>
                                        <p:attrNameLst>
                                          <p:attrName>style.visibility</p:attrName>
                                        </p:attrNameLst>
                                      </p:cBhvr>
                                      <p:to>
                                        <p:strVal val="visible"/>
                                      </p:to>
                                    </p:set>
                                    <p:animEffect transition="in" filter="wipe(left)">
                                      <p:cBhvr>
                                        <p:cTn id="18" dur="500"/>
                                        <p:tgtEl>
                                          <p:spTgt spid="197635">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97635">
                                            <p:txEl>
                                              <p:pRg st="5" end="5"/>
                                            </p:txEl>
                                          </p:spTgt>
                                        </p:tgtEl>
                                        <p:attrNameLst>
                                          <p:attrName>style.visibility</p:attrName>
                                        </p:attrNameLst>
                                      </p:cBhvr>
                                      <p:to>
                                        <p:strVal val="visible"/>
                                      </p:to>
                                    </p:set>
                                    <p:animEffect transition="in" filter="wipe(left)">
                                      <p:cBhvr>
                                        <p:cTn id="23" dur="500"/>
                                        <p:tgtEl>
                                          <p:spTgt spid="197635">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97635">
                                            <p:txEl>
                                              <p:pRg st="6" end="6"/>
                                            </p:txEl>
                                          </p:spTgt>
                                        </p:tgtEl>
                                        <p:attrNameLst>
                                          <p:attrName>style.visibility</p:attrName>
                                        </p:attrNameLst>
                                      </p:cBhvr>
                                      <p:to>
                                        <p:strVal val="visible"/>
                                      </p:to>
                                    </p:set>
                                    <p:animEffect transition="in" filter="wipe(left)">
                                      <p:cBhvr>
                                        <p:cTn id="28" dur="500"/>
                                        <p:tgtEl>
                                          <p:spTgt spid="197635">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97635">
                                            <p:txEl>
                                              <p:pRg st="7" end="7"/>
                                            </p:txEl>
                                          </p:spTgt>
                                        </p:tgtEl>
                                        <p:attrNameLst>
                                          <p:attrName>style.visibility</p:attrName>
                                        </p:attrNameLst>
                                      </p:cBhvr>
                                      <p:to>
                                        <p:strVal val="visible"/>
                                      </p:to>
                                    </p:set>
                                    <p:animEffect transition="in" filter="wipe(left)">
                                      <p:cBhvr>
                                        <p:cTn id="33" dur="500"/>
                                        <p:tgtEl>
                                          <p:spTgt spid="197635">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197635">
                                            <p:txEl>
                                              <p:pRg st="8" end="8"/>
                                            </p:txEl>
                                          </p:spTgt>
                                        </p:tgtEl>
                                        <p:attrNameLst>
                                          <p:attrName>style.visibility</p:attrName>
                                        </p:attrNameLst>
                                      </p:cBhvr>
                                      <p:to>
                                        <p:strVal val="visible"/>
                                      </p:to>
                                    </p:set>
                                    <p:animEffect transition="in" filter="wipe(left)">
                                      <p:cBhvr>
                                        <p:cTn id="38" dur="500"/>
                                        <p:tgtEl>
                                          <p:spTgt spid="197635">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97636"/>
                                        </p:tgtEl>
                                        <p:attrNameLst>
                                          <p:attrName>style.visibility</p:attrName>
                                        </p:attrNameLst>
                                      </p:cBhvr>
                                      <p:to>
                                        <p:strVal val="visible"/>
                                      </p:to>
                                    </p:set>
                                    <p:animEffect transition="in" filter="wipe(left)">
                                      <p:cBhvr>
                                        <p:cTn id="43" dur="500"/>
                                        <p:tgtEl>
                                          <p:spTgt spid="197636"/>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197635">
                                            <p:txEl>
                                              <p:pRg st="9" end="9"/>
                                            </p:txEl>
                                          </p:spTgt>
                                        </p:tgtEl>
                                        <p:attrNameLst>
                                          <p:attrName>style.visibility</p:attrName>
                                        </p:attrNameLst>
                                      </p:cBhvr>
                                      <p:to>
                                        <p:strVal val="visible"/>
                                      </p:to>
                                    </p:set>
                                    <p:animEffect transition="in" filter="wipe(left)">
                                      <p:cBhvr>
                                        <p:cTn id="48" dur="500"/>
                                        <p:tgtEl>
                                          <p:spTgt spid="197635">
                                            <p:txEl>
                                              <p:pRg st="9" end="9"/>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97637"/>
                                        </p:tgtEl>
                                        <p:attrNameLst>
                                          <p:attrName>style.visibility</p:attrName>
                                        </p:attrNameLst>
                                      </p:cBhvr>
                                      <p:to>
                                        <p:strVal val="visible"/>
                                      </p:to>
                                    </p:set>
                                    <p:animEffect transition="in" filter="wipe(left)">
                                      <p:cBhvr>
                                        <p:cTn id="53" dur="500"/>
                                        <p:tgtEl>
                                          <p:spTgt spid="1976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6" grpId="0"/>
      <p:bldP spid="19763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a:xfrm>
            <a:off x="685800" y="762000"/>
            <a:ext cx="7772400" cy="609600"/>
          </a:xfrm>
        </p:spPr>
        <p:txBody>
          <a:bodyPr>
            <a:normAutofit fontScale="90000"/>
          </a:bodyPr>
          <a:lstStyle/>
          <a:p>
            <a:r>
              <a:rPr lang="zh-CN" altLang="en-US">
                <a:ea typeface="华文隶书" pitchFamily="2" charset="-122"/>
              </a:rPr>
              <a:t>本章要解决的两个问题</a:t>
            </a:r>
          </a:p>
        </p:txBody>
      </p:sp>
      <p:sp>
        <p:nvSpPr>
          <p:cNvPr id="178179" name="Rectangle 3"/>
          <p:cNvSpPr>
            <a:spLocks noGrp="1" noChangeArrowheads="1"/>
          </p:cNvSpPr>
          <p:nvPr>
            <p:ph type="body" idx="1"/>
          </p:nvPr>
        </p:nvSpPr>
        <p:spPr>
          <a:xfrm>
            <a:off x="609600" y="2133600"/>
            <a:ext cx="8229600" cy="3048000"/>
          </a:xfrm>
        </p:spPr>
        <p:txBody>
          <a:bodyPr/>
          <a:lstStyle/>
          <a:p>
            <a:pPr>
              <a:lnSpc>
                <a:spcPct val="130000"/>
              </a:lnSpc>
              <a:spcBef>
                <a:spcPct val="100000"/>
              </a:spcBef>
            </a:pPr>
            <a:r>
              <a:rPr lang="zh-CN" altLang="en-US" sz="3200">
                <a:solidFill>
                  <a:schemeClr val="accent2"/>
                </a:solidFill>
              </a:rPr>
              <a:t>如何判断一个数据库模式是</a:t>
            </a:r>
            <a:r>
              <a:rPr lang="zh-CN" altLang="en-US" sz="3200">
                <a:solidFill>
                  <a:srgbClr val="FF0000"/>
                </a:solidFill>
              </a:rPr>
              <a:t>“好”</a:t>
            </a:r>
            <a:r>
              <a:rPr lang="zh-CN" altLang="en-US" sz="3200">
                <a:solidFill>
                  <a:schemeClr val="accent2"/>
                </a:solidFill>
              </a:rPr>
              <a:t>的模式</a:t>
            </a:r>
          </a:p>
          <a:p>
            <a:pPr>
              <a:lnSpc>
                <a:spcPct val="130000"/>
              </a:lnSpc>
              <a:spcBef>
                <a:spcPct val="100000"/>
              </a:spcBef>
            </a:pPr>
            <a:r>
              <a:rPr lang="zh-CN" altLang="en-US" sz="3200">
                <a:solidFill>
                  <a:schemeClr val="accent2"/>
                </a:solidFill>
              </a:rPr>
              <a:t>如何设计出一个“好”模式？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a:xfrm>
            <a:off x="685800" y="609600"/>
            <a:ext cx="7772400" cy="609600"/>
          </a:xfrm>
        </p:spPr>
        <p:txBody>
          <a:bodyPr/>
          <a:lstStyle/>
          <a:p>
            <a:r>
              <a:rPr lang="zh-CN" altLang="en-US">
                <a:ea typeface="华文隶书" pitchFamily="2" charset="-122"/>
              </a:rPr>
              <a:t>计算属性集闭包的作用</a:t>
            </a:r>
          </a:p>
        </p:txBody>
      </p:sp>
      <p:sp>
        <p:nvSpPr>
          <p:cNvPr id="207875" name="Rectangle 3"/>
          <p:cNvSpPr>
            <a:spLocks noGrp="1" noChangeArrowheads="1"/>
          </p:cNvSpPr>
          <p:nvPr>
            <p:ph type="body" idx="1"/>
          </p:nvPr>
        </p:nvSpPr>
        <p:spPr>
          <a:xfrm>
            <a:off x="152400" y="1252538"/>
            <a:ext cx="8820150" cy="5257800"/>
          </a:xfrm>
        </p:spPr>
        <p:txBody>
          <a:bodyPr/>
          <a:lstStyle/>
          <a:p>
            <a:pPr>
              <a:lnSpc>
                <a:spcPct val="125000"/>
              </a:lnSpc>
            </a:pPr>
            <a:r>
              <a:rPr lang="zh-CN" altLang="en-US"/>
              <a:t>计算属性集闭包的作用可归纳如下：</a:t>
            </a:r>
          </a:p>
          <a:p>
            <a:pPr lvl="1">
              <a:lnSpc>
                <a:spcPct val="130000"/>
              </a:lnSpc>
              <a:spcBef>
                <a:spcPct val="25000"/>
              </a:spcBef>
            </a:pPr>
            <a:r>
              <a:rPr lang="zh-CN" altLang="en-US" sz="2600">
                <a:solidFill>
                  <a:schemeClr val="accent2"/>
                </a:solidFill>
              </a:rPr>
              <a:t>验证</a:t>
            </a:r>
            <a:r>
              <a:rPr lang="zh-CN" altLang="en-US" sz="2600" i="1">
                <a:solidFill>
                  <a:srgbClr val="FF3300"/>
                </a:solidFill>
                <a:sym typeface="Symbol" pitchFamily="18" charset="2"/>
              </a:rPr>
              <a:t></a:t>
            </a:r>
            <a:r>
              <a:rPr lang="zh-CN" altLang="en-US" sz="2600">
                <a:solidFill>
                  <a:schemeClr val="accent2"/>
                </a:solidFill>
                <a:sym typeface="Symbol" pitchFamily="18" charset="2"/>
              </a:rPr>
              <a:t></a:t>
            </a:r>
            <a:r>
              <a:rPr lang="zh-CN" altLang="en-US" sz="2600" i="1">
                <a:solidFill>
                  <a:srgbClr val="FF0066"/>
                </a:solidFill>
                <a:sym typeface="Symbol" pitchFamily="18" charset="2"/>
              </a:rPr>
              <a:t></a:t>
            </a:r>
            <a:r>
              <a:rPr lang="zh-CN" altLang="en-US" sz="2600">
                <a:solidFill>
                  <a:schemeClr val="accent2"/>
                </a:solidFill>
              </a:rPr>
              <a:t>是否在</a:t>
            </a:r>
            <a:r>
              <a:rPr lang="en-US" altLang="zh-CN" sz="2600" i="1">
                <a:solidFill>
                  <a:schemeClr val="accent2"/>
                </a:solidFill>
              </a:rPr>
              <a:t>F</a:t>
            </a:r>
            <a:r>
              <a:rPr lang="en-US" altLang="zh-CN" sz="2600" i="1" baseline="30000">
                <a:solidFill>
                  <a:schemeClr val="accent2"/>
                </a:solidFill>
              </a:rPr>
              <a:t>+</a:t>
            </a:r>
            <a:r>
              <a:rPr lang="zh-CN" altLang="en-US" sz="2600">
                <a:solidFill>
                  <a:schemeClr val="accent2"/>
                </a:solidFill>
              </a:rPr>
              <a:t>中</a:t>
            </a:r>
            <a:r>
              <a:rPr lang="zh-CN" altLang="en-US" sz="2600"/>
              <a:t>：看是否有</a:t>
            </a:r>
            <a:r>
              <a:rPr lang="zh-CN" altLang="en-US" sz="2600" i="1">
                <a:solidFill>
                  <a:srgbClr val="FF0066"/>
                </a:solidFill>
                <a:sym typeface="Symbol" pitchFamily="18" charset="2"/>
              </a:rPr>
              <a:t> </a:t>
            </a:r>
            <a:r>
              <a:rPr lang="zh-CN" altLang="en-US" sz="2600">
                <a:sym typeface="Symbol" pitchFamily="18" charset="2"/>
              </a:rPr>
              <a:t></a:t>
            </a:r>
            <a:r>
              <a:rPr lang="zh-CN" altLang="en-US" sz="2600" i="1">
                <a:solidFill>
                  <a:srgbClr val="FF3300"/>
                </a:solidFill>
                <a:sym typeface="Symbol" pitchFamily="18" charset="2"/>
              </a:rPr>
              <a:t></a:t>
            </a:r>
            <a:r>
              <a:rPr lang="zh-CN" altLang="en-US" sz="1600" i="1">
                <a:solidFill>
                  <a:srgbClr val="FF3300"/>
                </a:solidFill>
                <a:sym typeface="Symbol" pitchFamily="18" charset="2"/>
              </a:rPr>
              <a:t> </a:t>
            </a:r>
            <a:r>
              <a:rPr lang="en-US" altLang="zh-CN" sz="2600" baseline="30000">
                <a:solidFill>
                  <a:srgbClr val="FF3300"/>
                </a:solidFill>
              </a:rPr>
              <a:t>+</a:t>
            </a:r>
            <a:r>
              <a:rPr lang="zh-CN" altLang="en-US" sz="2600"/>
              <a:t>。</a:t>
            </a:r>
          </a:p>
          <a:p>
            <a:pPr lvl="1">
              <a:lnSpc>
                <a:spcPct val="130000"/>
              </a:lnSpc>
              <a:spcBef>
                <a:spcPct val="25000"/>
              </a:spcBef>
            </a:pPr>
            <a:r>
              <a:rPr lang="zh-CN" altLang="en-US" sz="2600">
                <a:solidFill>
                  <a:schemeClr val="accent2"/>
                </a:solidFill>
              </a:rPr>
              <a:t>判断</a:t>
            </a:r>
            <a:r>
              <a:rPr lang="zh-CN" altLang="en-US" sz="2600" i="1">
                <a:solidFill>
                  <a:schemeClr val="accent2"/>
                </a:solidFill>
                <a:sym typeface="Symbol" pitchFamily="18" charset="2"/>
              </a:rPr>
              <a:t></a:t>
            </a:r>
            <a:r>
              <a:rPr lang="zh-CN" altLang="en-US" sz="2600">
                <a:solidFill>
                  <a:schemeClr val="accent2"/>
                </a:solidFill>
              </a:rPr>
              <a:t>是否为</a:t>
            </a:r>
            <a:r>
              <a:rPr lang="en-US" altLang="zh-CN" sz="2600" i="1">
                <a:solidFill>
                  <a:schemeClr val="accent2"/>
                </a:solidFill>
              </a:rPr>
              <a:t>r</a:t>
            </a:r>
            <a:r>
              <a:rPr lang="en-US" altLang="zh-CN" sz="2600">
                <a:solidFill>
                  <a:schemeClr val="accent2"/>
                </a:solidFill>
              </a:rPr>
              <a:t>(</a:t>
            </a:r>
            <a:r>
              <a:rPr lang="en-US" altLang="zh-CN" sz="2600" i="1">
                <a:solidFill>
                  <a:schemeClr val="accent2"/>
                </a:solidFill>
              </a:rPr>
              <a:t>R</a:t>
            </a:r>
            <a:r>
              <a:rPr lang="en-US" altLang="zh-CN" sz="2600">
                <a:solidFill>
                  <a:schemeClr val="accent2"/>
                </a:solidFill>
              </a:rPr>
              <a:t>)</a:t>
            </a:r>
            <a:r>
              <a:rPr lang="zh-CN" altLang="en-US" sz="2600">
                <a:solidFill>
                  <a:schemeClr val="accent2"/>
                </a:solidFill>
              </a:rPr>
              <a:t>的</a:t>
            </a:r>
            <a:r>
              <a:rPr lang="zh-CN" altLang="en-US" sz="2600">
                <a:solidFill>
                  <a:srgbClr val="009900"/>
                </a:solidFill>
              </a:rPr>
              <a:t>超码</a:t>
            </a:r>
            <a:r>
              <a:rPr lang="zh-CN" altLang="en-US" sz="2600"/>
              <a:t>：计算</a:t>
            </a:r>
            <a:r>
              <a:rPr lang="zh-CN" altLang="en-US" sz="2600" i="1">
                <a:solidFill>
                  <a:srgbClr val="FF0000"/>
                </a:solidFill>
                <a:sym typeface="Symbol" pitchFamily="18" charset="2"/>
              </a:rPr>
              <a:t></a:t>
            </a:r>
            <a:r>
              <a:rPr lang="zh-CN" altLang="en-US" sz="1600" i="1">
                <a:solidFill>
                  <a:srgbClr val="FF0000"/>
                </a:solidFill>
                <a:sym typeface="Symbol" pitchFamily="18" charset="2"/>
              </a:rPr>
              <a:t> </a:t>
            </a:r>
            <a:r>
              <a:rPr lang="en-US" altLang="zh-CN" sz="2600" i="1" baseline="30000">
                <a:solidFill>
                  <a:srgbClr val="FF0000"/>
                </a:solidFill>
              </a:rPr>
              <a:t>+</a:t>
            </a:r>
            <a:r>
              <a:rPr lang="zh-CN" altLang="en-US" sz="2600"/>
              <a:t>，看其是否包含</a:t>
            </a:r>
            <a:r>
              <a:rPr lang="en-US" altLang="zh-CN" sz="2600" i="1"/>
              <a:t>R</a:t>
            </a:r>
            <a:r>
              <a:rPr lang="zh-CN" altLang="en-US" sz="2600"/>
              <a:t>的所有属性。如</a:t>
            </a:r>
            <a:r>
              <a:rPr lang="en-US" altLang="zh-CN" sz="2600"/>
              <a:t>(</a:t>
            </a:r>
            <a:r>
              <a:rPr lang="en-US" altLang="zh-CN" sz="2600" i="1"/>
              <a:t>AG</a:t>
            </a:r>
            <a:r>
              <a:rPr lang="en-US" altLang="zh-CN" sz="2600"/>
              <a:t>)</a:t>
            </a:r>
            <a:r>
              <a:rPr lang="en-US" altLang="zh-CN" sz="2600" baseline="30000"/>
              <a:t>+</a:t>
            </a:r>
            <a:r>
              <a:rPr lang="zh-CN" altLang="en-US" sz="2600"/>
              <a:t>＝</a:t>
            </a:r>
            <a:r>
              <a:rPr lang="en-US" altLang="zh-CN" sz="2600" i="1"/>
              <a:t>ABCGHI</a:t>
            </a:r>
            <a:r>
              <a:rPr lang="zh-CN" altLang="en-US" sz="2600"/>
              <a:t>，则</a:t>
            </a:r>
            <a:r>
              <a:rPr lang="en-US" altLang="zh-CN" sz="2600" i="1"/>
              <a:t>AG</a:t>
            </a:r>
            <a:r>
              <a:rPr lang="zh-CN" altLang="en-US" sz="2600"/>
              <a:t>为</a:t>
            </a:r>
            <a:r>
              <a:rPr lang="en-US" altLang="zh-CN" sz="2600" i="1"/>
              <a:t>r</a:t>
            </a:r>
            <a:r>
              <a:rPr lang="en-US" altLang="zh-CN" sz="2600"/>
              <a:t>(</a:t>
            </a:r>
            <a:r>
              <a:rPr lang="en-US" altLang="zh-CN" sz="2600" i="1"/>
              <a:t>R</a:t>
            </a:r>
            <a:r>
              <a:rPr lang="en-US" altLang="zh-CN" sz="2600"/>
              <a:t>)</a:t>
            </a:r>
            <a:r>
              <a:rPr lang="zh-CN" altLang="en-US" sz="2600"/>
              <a:t>的</a:t>
            </a:r>
            <a:r>
              <a:rPr lang="zh-CN" altLang="en-US" sz="2600">
                <a:solidFill>
                  <a:srgbClr val="9900CC"/>
                </a:solidFill>
              </a:rPr>
              <a:t>超码</a:t>
            </a:r>
            <a:r>
              <a:rPr lang="zh-CN" altLang="en-US" sz="2600"/>
              <a:t>。</a:t>
            </a:r>
          </a:p>
          <a:p>
            <a:pPr lvl="1">
              <a:lnSpc>
                <a:spcPct val="130000"/>
              </a:lnSpc>
              <a:spcBef>
                <a:spcPct val="25000"/>
              </a:spcBef>
            </a:pPr>
            <a:r>
              <a:rPr lang="zh-CN" altLang="en-US" sz="2600">
                <a:solidFill>
                  <a:schemeClr val="accent2"/>
                </a:solidFill>
              </a:rPr>
              <a:t>判断</a:t>
            </a:r>
            <a:r>
              <a:rPr lang="zh-CN" altLang="en-US" sz="2600" i="1">
                <a:solidFill>
                  <a:schemeClr val="accent2"/>
                </a:solidFill>
                <a:sym typeface="Symbol" pitchFamily="18" charset="2"/>
              </a:rPr>
              <a:t></a:t>
            </a:r>
            <a:r>
              <a:rPr lang="zh-CN" altLang="en-US" sz="2600">
                <a:solidFill>
                  <a:schemeClr val="accent2"/>
                </a:solidFill>
              </a:rPr>
              <a:t>是否为</a:t>
            </a:r>
            <a:r>
              <a:rPr lang="en-US" altLang="zh-CN" sz="2600" i="1">
                <a:solidFill>
                  <a:schemeClr val="accent2"/>
                </a:solidFill>
              </a:rPr>
              <a:t>r</a:t>
            </a:r>
            <a:r>
              <a:rPr lang="en-US" altLang="zh-CN" sz="2600">
                <a:solidFill>
                  <a:schemeClr val="accent2"/>
                </a:solidFill>
              </a:rPr>
              <a:t>(</a:t>
            </a:r>
            <a:r>
              <a:rPr lang="en-US" altLang="zh-CN" sz="2600" i="1">
                <a:solidFill>
                  <a:schemeClr val="accent2"/>
                </a:solidFill>
              </a:rPr>
              <a:t>R</a:t>
            </a:r>
            <a:r>
              <a:rPr lang="en-US" altLang="zh-CN" sz="2600">
                <a:solidFill>
                  <a:schemeClr val="accent2"/>
                </a:solidFill>
              </a:rPr>
              <a:t>)</a:t>
            </a:r>
            <a:r>
              <a:rPr lang="zh-CN" altLang="en-US" sz="2600">
                <a:solidFill>
                  <a:schemeClr val="accent2"/>
                </a:solidFill>
              </a:rPr>
              <a:t>的</a:t>
            </a:r>
            <a:r>
              <a:rPr lang="zh-CN" altLang="en-US" sz="2600">
                <a:solidFill>
                  <a:srgbClr val="009900"/>
                </a:solidFill>
              </a:rPr>
              <a:t>候选码</a:t>
            </a:r>
            <a:r>
              <a:rPr lang="zh-CN" altLang="en-US" sz="2600"/>
              <a:t>：若</a:t>
            </a:r>
            <a:r>
              <a:rPr lang="zh-CN" altLang="en-US" sz="2600" i="1">
                <a:sym typeface="Symbol" pitchFamily="18" charset="2"/>
              </a:rPr>
              <a:t></a:t>
            </a:r>
            <a:r>
              <a:rPr lang="zh-CN" altLang="en-US" sz="2600"/>
              <a:t>是超码，</a:t>
            </a:r>
            <a:r>
              <a:rPr lang="zh-CN" altLang="en-US" sz="2600">
                <a:solidFill>
                  <a:srgbClr val="FF0066"/>
                </a:solidFill>
              </a:rPr>
              <a:t>可检验</a:t>
            </a:r>
            <a:r>
              <a:rPr lang="zh-CN" altLang="en-US" sz="2600" i="1">
                <a:solidFill>
                  <a:srgbClr val="FF0066"/>
                </a:solidFill>
                <a:sym typeface="Symbol" pitchFamily="18" charset="2"/>
              </a:rPr>
              <a:t></a:t>
            </a:r>
            <a:r>
              <a:rPr lang="zh-CN" altLang="en-US" sz="2600">
                <a:solidFill>
                  <a:srgbClr val="FF0066"/>
                </a:solidFill>
              </a:rPr>
              <a:t>包含的所有</a:t>
            </a:r>
            <a:r>
              <a:rPr lang="zh-CN" altLang="en-US" sz="2600">
                <a:solidFill>
                  <a:srgbClr val="9900CC"/>
                </a:solidFill>
                <a:ea typeface="华文新魏" pitchFamily="2" charset="-122"/>
              </a:rPr>
              <a:t>子集的闭包</a:t>
            </a:r>
            <a:r>
              <a:rPr lang="zh-CN" altLang="en-US" sz="2600">
                <a:solidFill>
                  <a:srgbClr val="FF0066"/>
                </a:solidFill>
              </a:rPr>
              <a:t>是否包含</a:t>
            </a:r>
            <a:r>
              <a:rPr lang="en-US" altLang="zh-CN" sz="2600" i="1">
                <a:solidFill>
                  <a:srgbClr val="FF0066"/>
                </a:solidFill>
              </a:rPr>
              <a:t>R</a:t>
            </a:r>
            <a:r>
              <a:rPr lang="zh-CN" altLang="en-US" sz="2600">
                <a:solidFill>
                  <a:srgbClr val="FF0066"/>
                </a:solidFill>
              </a:rPr>
              <a:t>的所有属性</a:t>
            </a:r>
            <a:r>
              <a:rPr lang="zh-CN" altLang="en-US" sz="2600"/>
              <a:t>。若不存在任何这样的属性子集，则</a:t>
            </a:r>
            <a:r>
              <a:rPr lang="zh-CN" altLang="en-US" sz="2600" i="1">
                <a:sym typeface="Symbol" pitchFamily="18" charset="2"/>
              </a:rPr>
              <a:t></a:t>
            </a:r>
            <a:r>
              <a:rPr lang="zh-CN" altLang="en-US" sz="2600"/>
              <a:t>是</a:t>
            </a:r>
            <a:r>
              <a:rPr lang="en-US" altLang="zh-CN" sz="2600" i="1"/>
              <a:t>r</a:t>
            </a:r>
            <a:r>
              <a:rPr lang="en-US" altLang="zh-CN" sz="2600"/>
              <a:t>(</a:t>
            </a:r>
            <a:r>
              <a:rPr lang="en-US" altLang="zh-CN" sz="2600" i="1"/>
              <a:t>R</a:t>
            </a:r>
            <a:r>
              <a:rPr lang="en-US" altLang="zh-CN" sz="2600"/>
              <a:t>)</a:t>
            </a:r>
            <a:r>
              <a:rPr lang="zh-CN" altLang="en-US" sz="2600"/>
              <a:t>的</a:t>
            </a:r>
            <a:r>
              <a:rPr lang="zh-CN" altLang="en-US" sz="2600">
                <a:solidFill>
                  <a:srgbClr val="9900CC"/>
                </a:solidFill>
              </a:rPr>
              <a:t>候选码</a:t>
            </a:r>
            <a:r>
              <a:rPr lang="zh-CN" altLang="en-US" sz="2600"/>
              <a:t>。</a:t>
            </a:r>
          </a:p>
          <a:p>
            <a:pPr lvl="1">
              <a:lnSpc>
                <a:spcPct val="130000"/>
              </a:lnSpc>
              <a:spcBef>
                <a:spcPct val="25000"/>
              </a:spcBef>
            </a:pPr>
            <a:r>
              <a:rPr lang="zh-CN" altLang="en-US" sz="2600">
                <a:solidFill>
                  <a:schemeClr val="accent2"/>
                </a:solidFill>
              </a:rPr>
              <a:t>计算</a:t>
            </a:r>
            <a:r>
              <a:rPr lang="en-US" altLang="zh-CN" sz="2600" i="1">
                <a:solidFill>
                  <a:schemeClr val="accent2"/>
                </a:solidFill>
              </a:rPr>
              <a:t>F</a:t>
            </a:r>
            <a:r>
              <a:rPr lang="en-US" altLang="zh-CN" sz="2600" baseline="30000">
                <a:solidFill>
                  <a:srgbClr val="0000CC"/>
                </a:solidFill>
              </a:rPr>
              <a:t>+</a:t>
            </a:r>
            <a:r>
              <a:rPr lang="zh-CN" altLang="en-US" sz="2600"/>
              <a:t>。对于任意</a:t>
            </a:r>
            <a:r>
              <a:rPr lang="zh-CN" altLang="en-US" sz="2600" i="1">
                <a:sym typeface="Symbol" pitchFamily="18" charset="2"/>
              </a:rPr>
              <a:t> </a:t>
            </a:r>
            <a:r>
              <a:rPr lang="zh-CN" altLang="en-US" sz="2600">
                <a:sym typeface="Symbol" pitchFamily="18" charset="2"/>
              </a:rPr>
              <a:t></a:t>
            </a:r>
            <a:r>
              <a:rPr lang="en-US" altLang="zh-CN" sz="2600" i="1"/>
              <a:t>R</a:t>
            </a:r>
            <a:r>
              <a:rPr lang="zh-CN" altLang="en-US" sz="2600"/>
              <a:t>，可通过找出</a:t>
            </a:r>
            <a:r>
              <a:rPr lang="zh-CN" altLang="en-US" sz="2600" i="1">
                <a:solidFill>
                  <a:srgbClr val="FF0000"/>
                </a:solidFill>
                <a:sym typeface="Symbol" pitchFamily="18" charset="2"/>
              </a:rPr>
              <a:t> </a:t>
            </a:r>
            <a:r>
              <a:rPr lang="en-US" altLang="zh-CN" sz="2600" baseline="30000">
                <a:solidFill>
                  <a:srgbClr val="FF0000"/>
                </a:solidFill>
              </a:rPr>
              <a:t>+</a:t>
            </a:r>
            <a:r>
              <a:rPr lang="zh-CN" altLang="en-US" sz="2600"/>
              <a:t>，对任意的</a:t>
            </a:r>
          </a:p>
          <a:p>
            <a:pPr lvl="1">
              <a:lnSpc>
                <a:spcPct val="130000"/>
              </a:lnSpc>
              <a:spcBef>
                <a:spcPct val="0"/>
              </a:spcBef>
              <a:buFont typeface="Wingdings" pitchFamily="2" charset="2"/>
              <a:buNone/>
            </a:pPr>
            <a:r>
              <a:rPr lang="en-US" altLang="zh-CN" sz="2600" i="1"/>
              <a:t>                    S</a:t>
            </a:r>
            <a:r>
              <a:rPr lang="en-US" altLang="zh-CN" sz="1600" i="1"/>
              <a:t> </a:t>
            </a:r>
            <a:r>
              <a:rPr lang="en-US" altLang="zh-CN" sz="2600">
                <a:sym typeface="Symbol" pitchFamily="18" charset="2"/>
              </a:rPr>
              <a:t></a:t>
            </a:r>
            <a:r>
              <a:rPr lang="en-US" altLang="zh-CN" sz="1600">
                <a:sym typeface="Symbol" pitchFamily="18" charset="2"/>
              </a:rPr>
              <a:t> </a:t>
            </a:r>
            <a:r>
              <a:rPr lang="en-US" altLang="zh-CN" sz="2600" i="1">
                <a:solidFill>
                  <a:srgbClr val="FF0000"/>
                </a:solidFill>
                <a:sym typeface="Symbol" pitchFamily="18" charset="2"/>
              </a:rPr>
              <a:t> </a:t>
            </a:r>
            <a:r>
              <a:rPr lang="en-US" altLang="zh-CN" sz="2600" baseline="30000">
                <a:solidFill>
                  <a:srgbClr val="FF0000"/>
                </a:solidFill>
              </a:rPr>
              <a:t>+</a:t>
            </a:r>
            <a:r>
              <a:rPr lang="zh-CN" altLang="en-US" sz="2600"/>
              <a:t>，可输出一个 </a:t>
            </a:r>
            <a:r>
              <a:rPr lang="zh-CN" altLang="en-US" sz="2600" i="1">
                <a:sym typeface="Symbol" pitchFamily="18" charset="2"/>
              </a:rPr>
              <a:t> </a:t>
            </a:r>
            <a:r>
              <a:rPr lang="zh-CN" altLang="en-US" sz="2600">
                <a:sym typeface="Symbol" pitchFamily="18" charset="2"/>
              </a:rPr>
              <a:t> </a:t>
            </a:r>
            <a:r>
              <a:rPr lang="en-US" altLang="zh-CN" sz="2600" i="1"/>
              <a:t>S</a:t>
            </a:r>
            <a:r>
              <a:rPr lang="zh-CN" altLang="en-US" sz="260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7875">
                                            <p:txEl>
                                              <p:pRg st="1" end="1"/>
                                            </p:txEl>
                                          </p:spTgt>
                                        </p:tgtEl>
                                        <p:attrNameLst>
                                          <p:attrName>style.visibility</p:attrName>
                                        </p:attrNameLst>
                                      </p:cBhvr>
                                      <p:to>
                                        <p:strVal val="visible"/>
                                      </p:to>
                                    </p:set>
                                    <p:animEffect transition="in" filter="wipe(left)">
                                      <p:cBhvr>
                                        <p:cTn id="7" dur="500"/>
                                        <p:tgtEl>
                                          <p:spTgt spid="20787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07875">
                                            <p:txEl>
                                              <p:pRg st="2" end="2"/>
                                            </p:txEl>
                                          </p:spTgt>
                                        </p:tgtEl>
                                        <p:attrNameLst>
                                          <p:attrName>style.visibility</p:attrName>
                                        </p:attrNameLst>
                                      </p:cBhvr>
                                      <p:to>
                                        <p:strVal val="visible"/>
                                      </p:to>
                                    </p:set>
                                    <p:animEffect transition="in" filter="wipe(left)">
                                      <p:cBhvr>
                                        <p:cTn id="12" dur="500"/>
                                        <p:tgtEl>
                                          <p:spTgt spid="20787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07875">
                                            <p:txEl>
                                              <p:pRg st="3" end="3"/>
                                            </p:txEl>
                                          </p:spTgt>
                                        </p:tgtEl>
                                        <p:attrNameLst>
                                          <p:attrName>style.visibility</p:attrName>
                                        </p:attrNameLst>
                                      </p:cBhvr>
                                      <p:to>
                                        <p:strVal val="visible"/>
                                      </p:to>
                                    </p:set>
                                    <p:animEffect transition="in" filter="wipe(left)">
                                      <p:cBhvr>
                                        <p:cTn id="17" dur="500"/>
                                        <p:tgtEl>
                                          <p:spTgt spid="20787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07875">
                                            <p:txEl>
                                              <p:pRg st="4" end="4"/>
                                            </p:txEl>
                                          </p:spTgt>
                                        </p:tgtEl>
                                        <p:attrNameLst>
                                          <p:attrName>style.visibility</p:attrName>
                                        </p:attrNameLst>
                                      </p:cBhvr>
                                      <p:to>
                                        <p:strVal val="visible"/>
                                      </p:to>
                                    </p:set>
                                    <p:animEffect transition="in" filter="wipe(left)">
                                      <p:cBhvr>
                                        <p:cTn id="22" dur="500"/>
                                        <p:tgtEl>
                                          <p:spTgt spid="207875">
                                            <p:txEl>
                                              <p:pRg st="4" end="4"/>
                                            </p:txEl>
                                          </p:spTgt>
                                        </p:tgtEl>
                                      </p:cBhvr>
                                    </p:animEffect>
                                  </p:childTnLst>
                                </p:cTn>
                              </p:par>
                              <p:par>
                                <p:cTn id="23" presetID="22" presetClass="entr" presetSubtype="8" fill="hold" nodeType="withEffect">
                                  <p:stCondLst>
                                    <p:cond delay="0"/>
                                  </p:stCondLst>
                                  <p:childTnLst>
                                    <p:set>
                                      <p:cBhvr>
                                        <p:cTn id="24" dur="1" fill="hold">
                                          <p:stCondLst>
                                            <p:cond delay="0"/>
                                          </p:stCondLst>
                                        </p:cTn>
                                        <p:tgtEl>
                                          <p:spTgt spid="207875">
                                            <p:txEl>
                                              <p:pRg st="5" end="5"/>
                                            </p:txEl>
                                          </p:spTgt>
                                        </p:tgtEl>
                                        <p:attrNameLst>
                                          <p:attrName>style.visibility</p:attrName>
                                        </p:attrNameLst>
                                      </p:cBhvr>
                                      <p:to>
                                        <p:strVal val="visible"/>
                                      </p:to>
                                    </p:set>
                                    <p:animEffect transition="in" filter="wipe(left)">
                                      <p:cBhvr>
                                        <p:cTn id="25" dur="500"/>
                                        <p:tgtEl>
                                          <p:spTgt spid="20787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a:xfrm>
            <a:off x="685800" y="609600"/>
            <a:ext cx="7772400" cy="609600"/>
          </a:xfrm>
        </p:spPr>
        <p:txBody>
          <a:bodyPr/>
          <a:lstStyle/>
          <a:p>
            <a:r>
              <a:rPr lang="zh-CN" altLang="en-US">
                <a:ea typeface="华文隶书" pitchFamily="2" charset="-122"/>
              </a:rPr>
              <a:t>判断</a:t>
            </a:r>
            <a:r>
              <a:rPr lang="zh-CN" altLang="en-US">
                <a:ea typeface="华文隶书" pitchFamily="2" charset="-122"/>
                <a:sym typeface="Symbol" pitchFamily="18" charset="2"/>
              </a:rPr>
              <a:t>属性集</a:t>
            </a:r>
            <a:r>
              <a:rPr lang="zh-CN" altLang="en-US">
                <a:ea typeface="华文隶书" pitchFamily="2" charset="-122"/>
              </a:rPr>
              <a:t>是否为候选码举例</a:t>
            </a:r>
          </a:p>
        </p:txBody>
      </p:sp>
      <p:sp>
        <p:nvSpPr>
          <p:cNvPr id="253955" name="Rectangle 3"/>
          <p:cNvSpPr>
            <a:spLocks noGrp="1" noChangeArrowheads="1"/>
          </p:cNvSpPr>
          <p:nvPr>
            <p:ph type="body" idx="1"/>
          </p:nvPr>
        </p:nvSpPr>
        <p:spPr>
          <a:xfrm>
            <a:off x="304800" y="1419225"/>
            <a:ext cx="8610600" cy="5105400"/>
          </a:xfrm>
        </p:spPr>
        <p:txBody>
          <a:bodyPr/>
          <a:lstStyle/>
          <a:p>
            <a:pPr>
              <a:lnSpc>
                <a:spcPct val="120000"/>
              </a:lnSpc>
              <a:spcBef>
                <a:spcPct val="15000"/>
              </a:spcBef>
            </a:pPr>
            <a:r>
              <a:rPr lang="en-US" altLang="zh-CN" sz="2600">
                <a:solidFill>
                  <a:schemeClr val="accent2"/>
                </a:solidFill>
              </a:rPr>
              <a:t>[</a:t>
            </a:r>
            <a:r>
              <a:rPr lang="zh-CN" altLang="en-US" sz="2600">
                <a:solidFill>
                  <a:schemeClr val="accent2"/>
                </a:solidFill>
              </a:rPr>
              <a:t>例</a:t>
            </a:r>
            <a:r>
              <a:rPr lang="en-US" altLang="zh-CN" sz="2600">
                <a:solidFill>
                  <a:schemeClr val="accent2"/>
                </a:solidFill>
              </a:rPr>
              <a:t>5.8]</a:t>
            </a:r>
            <a:r>
              <a:rPr lang="en-US" altLang="zh-CN" sz="2600"/>
              <a:t>  </a:t>
            </a:r>
            <a:r>
              <a:rPr lang="en-US" altLang="zh-CN" sz="2600" i="1"/>
              <a:t>r</a:t>
            </a:r>
            <a:r>
              <a:rPr lang="en-US" altLang="zh-CN" sz="2600"/>
              <a:t>(</a:t>
            </a:r>
            <a:r>
              <a:rPr lang="en-US" altLang="zh-CN" sz="2600" i="1"/>
              <a:t>R</a:t>
            </a:r>
            <a:r>
              <a:rPr lang="en-US" altLang="zh-CN" sz="2600"/>
              <a:t>)</a:t>
            </a:r>
            <a:r>
              <a:rPr lang="zh-CN" altLang="en-US" sz="2600"/>
              <a:t>和</a:t>
            </a:r>
            <a:r>
              <a:rPr lang="en-US" altLang="zh-CN" sz="2600" i="1"/>
              <a:t>F</a:t>
            </a:r>
            <a:r>
              <a:rPr lang="zh-CN" altLang="en-US" sz="2600"/>
              <a:t>见例</a:t>
            </a:r>
            <a:r>
              <a:rPr lang="en-US" altLang="zh-CN" sz="2600"/>
              <a:t>5.7</a:t>
            </a:r>
            <a:r>
              <a:rPr lang="zh-CN" altLang="en-US" sz="2600"/>
              <a:t>，判断</a:t>
            </a:r>
            <a:r>
              <a:rPr lang="en-US" altLang="zh-CN" sz="2600" i="1"/>
              <a:t>AG</a:t>
            </a:r>
            <a:r>
              <a:rPr lang="zh-CN" altLang="en-US" sz="2600"/>
              <a:t>是否为</a:t>
            </a:r>
            <a:r>
              <a:rPr lang="en-US" altLang="zh-CN" sz="2600" i="1"/>
              <a:t>r</a:t>
            </a:r>
            <a:r>
              <a:rPr lang="en-US" altLang="zh-CN" sz="2600"/>
              <a:t>(</a:t>
            </a:r>
            <a:r>
              <a:rPr lang="en-US" altLang="zh-CN" sz="2600" i="1"/>
              <a:t>R</a:t>
            </a:r>
            <a:r>
              <a:rPr lang="en-US" altLang="zh-CN" sz="2600"/>
              <a:t>)</a:t>
            </a:r>
            <a:r>
              <a:rPr lang="zh-CN" altLang="en-US" sz="2600"/>
              <a:t>的候选码。</a:t>
            </a:r>
          </a:p>
          <a:p>
            <a:pPr lvl="1">
              <a:lnSpc>
                <a:spcPct val="120000"/>
              </a:lnSpc>
              <a:spcBef>
                <a:spcPct val="15000"/>
              </a:spcBef>
            </a:pPr>
            <a:r>
              <a:rPr lang="zh-CN" altLang="en-US" sz="2500"/>
              <a:t>例</a:t>
            </a:r>
            <a:r>
              <a:rPr lang="en-US" altLang="zh-CN" sz="2500"/>
              <a:t>5.7</a:t>
            </a:r>
            <a:r>
              <a:rPr lang="zh-CN" altLang="en-US" sz="2500"/>
              <a:t>已计算出</a:t>
            </a:r>
            <a:r>
              <a:rPr lang="en-US" altLang="zh-CN" sz="2500">
                <a:solidFill>
                  <a:srgbClr val="FF0000"/>
                </a:solidFill>
              </a:rPr>
              <a:t>(</a:t>
            </a:r>
            <a:r>
              <a:rPr lang="en-US" altLang="zh-CN" sz="2500" i="1">
                <a:solidFill>
                  <a:srgbClr val="FF0000"/>
                </a:solidFill>
              </a:rPr>
              <a:t>AG</a:t>
            </a:r>
            <a:r>
              <a:rPr lang="en-US" altLang="zh-CN" sz="2500">
                <a:solidFill>
                  <a:srgbClr val="FF0000"/>
                </a:solidFill>
              </a:rPr>
              <a:t>)</a:t>
            </a:r>
            <a:r>
              <a:rPr lang="en-US" altLang="zh-CN" sz="2500" baseline="30000">
                <a:solidFill>
                  <a:srgbClr val="FF0000"/>
                </a:solidFill>
              </a:rPr>
              <a:t>+</a:t>
            </a:r>
            <a:r>
              <a:rPr lang="zh-CN" altLang="en-US" sz="2500"/>
              <a:t>＝</a:t>
            </a:r>
            <a:r>
              <a:rPr lang="en-US" altLang="zh-CN" sz="2500" i="1"/>
              <a:t>ABCGHI, </a:t>
            </a:r>
            <a:r>
              <a:rPr lang="zh-CN" altLang="en-US" sz="2500"/>
              <a:t>则还要进一步分别计算</a:t>
            </a:r>
            <a:r>
              <a:rPr lang="en-US" altLang="zh-CN" sz="2500" i="1">
                <a:solidFill>
                  <a:srgbClr val="FF0000"/>
                </a:solidFill>
              </a:rPr>
              <a:t>A</a:t>
            </a:r>
            <a:r>
              <a:rPr lang="en-US" altLang="zh-CN" sz="2500" baseline="30000">
                <a:solidFill>
                  <a:srgbClr val="FF0000"/>
                </a:solidFill>
              </a:rPr>
              <a:t>+</a:t>
            </a:r>
            <a:r>
              <a:rPr lang="zh-CN" altLang="en-US" sz="2500"/>
              <a:t>和</a:t>
            </a:r>
            <a:r>
              <a:rPr lang="en-US" altLang="zh-CN" sz="2500" i="1">
                <a:solidFill>
                  <a:srgbClr val="FF0000"/>
                </a:solidFill>
              </a:rPr>
              <a:t>G</a:t>
            </a:r>
            <a:r>
              <a:rPr lang="en-US" altLang="zh-CN" sz="2500" baseline="30000">
                <a:solidFill>
                  <a:srgbClr val="FF0000"/>
                </a:solidFill>
              </a:rPr>
              <a:t>+</a:t>
            </a:r>
            <a:r>
              <a:rPr lang="zh-CN" altLang="en-US" sz="2500"/>
              <a:t>。</a:t>
            </a:r>
          </a:p>
          <a:p>
            <a:pPr lvl="1">
              <a:lnSpc>
                <a:spcPct val="120000"/>
              </a:lnSpc>
              <a:spcBef>
                <a:spcPct val="15000"/>
              </a:spcBef>
            </a:pPr>
            <a:r>
              <a:rPr lang="zh-CN" altLang="en-US" sz="2500"/>
              <a:t>经计算得，</a:t>
            </a:r>
            <a:r>
              <a:rPr lang="en-US" altLang="zh-CN" sz="2500" i="1">
                <a:solidFill>
                  <a:srgbClr val="FF0000"/>
                </a:solidFill>
              </a:rPr>
              <a:t>A</a:t>
            </a:r>
            <a:r>
              <a:rPr lang="en-US" altLang="zh-CN" sz="2500" baseline="30000">
                <a:solidFill>
                  <a:srgbClr val="FF0000"/>
                </a:solidFill>
              </a:rPr>
              <a:t>+</a:t>
            </a:r>
            <a:r>
              <a:rPr lang="en-US" altLang="zh-CN" sz="2500" i="1"/>
              <a:t>=ABCH</a:t>
            </a:r>
            <a:r>
              <a:rPr lang="zh-CN" altLang="en-US" sz="2500"/>
              <a:t>、</a:t>
            </a:r>
            <a:r>
              <a:rPr lang="en-US" altLang="zh-CN" sz="2500" i="1">
                <a:solidFill>
                  <a:srgbClr val="FF0000"/>
                </a:solidFill>
              </a:rPr>
              <a:t>G</a:t>
            </a:r>
            <a:r>
              <a:rPr lang="en-US" altLang="zh-CN" sz="2500" baseline="30000">
                <a:solidFill>
                  <a:srgbClr val="FF0000"/>
                </a:solidFill>
              </a:rPr>
              <a:t>+</a:t>
            </a:r>
            <a:r>
              <a:rPr lang="en-US" altLang="zh-CN" sz="2500"/>
              <a:t>=</a:t>
            </a:r>
            <a:r>
              <a:rPr lang="en-US" altLang="zh-CN" sz="2500" i="1"/>
              <a:t>G</a:t>
            </a:r>
            <a:r>
              <a:rPr lang="zh-CN" altLang="en-US" sz="2500"/>
              <a:t>，它们都不包含</a:t>
            </a:r>
            <a:r>
              <a:rPr lang="en-US" altLang="zh-CN" sz="2500" i="1"/>
              <a:t>R</a:t>
            </a:r>
            <a:r>
              <a:rPr lang="zh-CN" altLang="en-US" sz="2500"/>
              <a:t>的所有属性。因此，</a:t>
            </a:r>
            <a:r>
              <a:rPr lang="en-US" altLang="zh-CN" sz="2500" i="1"/>
              <a:t>AG</a:t>
            </a:r>
            <a:r>
              <a:rPr lang="zh-CN" altLang="en-US" sz="2500"/>
              <a:t>为</a:t>
            </a:r>
            <a:r>
              <a:rPr lang="en-US" altLang="zh-CN" sz="2500" i="1"/>
              <a:t>r(R)</a:t>
            </a:r>
            <a:r>
              <a:rPr lang="zh-CN" altLang="en-US" sz="2500"/>
              <a:t>的候选码。</a:t>
            </a:r>
            <a:r>
              <a:rPr lang="zh-CN" altLang="en-US" sz="2600"/>
              <a:t> </a:t>
            </a:r>
          </a:p>
          <a:p>
            <a:pPr>
              <a:lnSpc>
                <a:spcPct val="125000"/>
              </a:lnSpc>
              <a:spcBef>
                <a:spcPct val="15000"/>
              </a:spcBef>
            </a:pPr>
            <a:r>
              <a:rPr lang="zh-CN" altLang="en-US" sz="2600"/>
              <a:t>对于一个给定的关系模式</a:t>
            </a:r>
            <a:r>
              <a:rPr lang="en-US" altLang="zh-CN" sz="2600" i="1"/>
              <a:t>r</a:t>
            </a:r>
            <a:r>
              <a:rPr lang="en-US" altLang="zh-CN" sz="2600"/>
              <a:t>(</a:t>
            </a:r>
            <a:r>
              <a:rPr lang="en-US" altLang="zh-CN" sz="2600" i="1"/>
              <a:t>R</a:t>
            </a:r>
            <a:r>
              <a:rPr lang="en-US" altLang="zh-CN" sz="2600"/>
              <a:t>)</a:t>
            </a:r>
            <a:r>
              <a:rPr lang="zh-CN" altLang="en-US" sz="2600"/>
              <a:t>及函数依赖集</a:t>
            </a:r>
            <a:r>
              <a:rPr lang="en-US" altLang="zh-CN" sz="2600" i="1"/>
              <a:t>F</a:t>
            </a:r>
            <a:r>
              <a:rPr lang="zh-CN" altLang="en-US" sz="2600"/>
              <a:t>，</a:t>
            </a:r>
            <a:r>
              <a:rPr lang="zh-CN" altLang="en-US" sz="2600">
                <a:solidFill>
                  <a:srgbClr val="9900CC"/>
                </a:solidFill>
                <a:ea typeface="华文新魏" pitchFamily="2" charset="-122"/>
              </a:rPr>
              <a:t>如何找出它的所有候选码？</a:t>
            </a:r>
          </a:p>
          <a:p>
            <a:pPr lvl="1">
              <a:lnSpc>
                <a:spcPct val="120000"/>
              </a:lnSpc>
              <a:spcBef>
                <a:spcPct val="15000"/>
              </a:spcBef>
            </a:pPr>
            <a:r>
              <a:rPr lang="zh-CN" altLang="en-US"/>
              <a:t>这是基于函数依赖理论和范式概念判断该关系模式是否是“好”模式的基础；</a:t>
            </a:r>
          </a:p>
          <a:p>
            <a:pPr lvl="1">
              <a:lnSpc>
                <a:spcPct val="120000"/>
              </a:lnSpc>
              <a:spcBef>
                <a:spcPct val="15000"/>
              </a:spcBef>
            </a:pPr>
            <a:r>
              <a:rPr lang="zh-CN" altLang="en-US"/>
              <a:t>也是对一个“不好”的关系模式进行分解的基础。</a:t>
            </a:r>
            <a:r>
              <a:rPr lang="zh-CN" altLang="en-US" sz="220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53955">
                                            <p:txEl>
                                              <p:pRg st="1" end="1"/>
                                            </p:txEl>
                                          </p:spTgt>
                                        </p:tgtEl>
                                        <p:attrNameLst>
                                          <p:attrName>style.visibility</p:attrName>
                                        </p:attrNameLst>
                                      </p:cBhvr>
                                      <p:to>
                                        <p:strVal val="visible"/>
                                      </p:to>
                                    </p:set>
                                    <p:animEffect transition="in" filter="wipe(left)">
                                      <p:cBhvr>
                                        <p:cTn id="7" dur="500"/>
                                        <p:tgtEl>
                                          <p:spTgt spid="25395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53955">
                                            <p:txEl>
                                              <p:pRg st="2" end="2"/>
                                            </p:txEl>
                                          </p:spTgt>
                                        </p:tgtEl>
                                        <p:attrNameLst>
                                          <p:attrName>style.visibility</p:attrName>
                                        </p:attrNameLst>
                                      </p:cBhvr>
                                      <p:to>
                                        <p:strVal val="visible"/>
                                      </p:to>
                                    </p:set>
                                    <p:animEffect transition="in" filter="wipe(left)">
                                      <p:cBhvr>
                                        <p:cTn id="12" dur="500"/>
                                        <p:tgtEl>
                                          <p:spTgt spid="25395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53955">
                                            <p:txEl>
                                              <p:pRg st="3" end="3"/>
                                            </p:txEl>
                                          </p:spTgt>
                                        </p:tgtEl>
                                        <p:attrNameLst>
                                          <p:attrName>style.visibility</p:attrName>
                                        </p:attrNameLst>
                                      </p:cBhvr>
                                      <p:to>
                                        <p:strVal val="visible"/>
                                      </p:to>
                                    </p:set>
                                    <p:animEffect transition="in" filter="wipe(left)">
                                      <p:cBhvr>
                                        <p:cTn id="17" dur="500"/>
                                        <p:tgtEl>
                                          <p:spTgt spid="25395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53955">
                                            <p:txEl>
                                              <p:pRg st="4" end="4"/>
                                            </p:txEl>
                                          </p:spTgt>
                                        </p:tgtEl>
                                        <p:attrNameLst>
                                          <p:attrName>style.visibility</p:attrName>
                                        </p:attrNameLst>
                                      </p:cBhvr>
                                      <p:to>
                                        <p:strVal val="visible"/>
                                      </p:to>
                                    </p:set>
                                    <p:animEffect transition="in" filter="wipe(left)">
                                      <p:cBhvr>
                                        <p:cTn id="22" dur="500"/>
                                        <p:tgtEl>
                                          <p:spTgt spid="253955">
                                            <p:txEl>
                                              <p:pRg st="4" end="4"/>
                                            </p:txEl>
                                          </p:spTgt>
                                        </p:tgtEl>
                                      </p:cBhvr>
                                    </p:animEffect>
                                  </p:childTnLst>
                                </p:cTn>
                              </p:par>
                              <p:par>
                                <p:cTn id="23" presetID="22" presetClass="entr" presetSubtype="8" fill="hold" nodeType="withEffect">
                                  <p:stCondLst>
                                    <p:cond delay="0"/>
                                  </p:stCondLst>
                                  <p:childTnLst>
                                    <p:set>
                                      <p:cBhvr>
                                        <p:cTn id="24" dur="1" fill="hold">
                                          <p:stCondLst>
                                            <p:cond delay="0"/>
                                          </p:stCondLst>
                                        </p:cTn>
                                        <p:tgtEl>
                                          <p:spTgt spid="253955">
                                            <p:txEl>
                                              <p:pRg st="5" end="5"/>
                                            </p:txEl>
                                          </p:spTgt>
                                        </p:tgtEl>
                                        <p:attrNameLst>
                                          <p:attrName>style.visibility</p:attrName>
                                        </p:attrNameLst>
                                      </p:cBhvr>
                                      <p:to>
                                        <p:strVal val="visible"/>
                                      </p:to>
                                    </p:set>
                                    <p:animEffect transition="in" filter="wipe(left)">
                                      <p:cBhvr>
                                        <p:cTn id="25" dur="500"/>
                                        <p:tgtEl>
                                          <p:spTgt spid="2539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a:xfrm>
            <a:off x="685800" y="533400"/>
            <a:ext cx="7772400" cy="609600"/>
          </a:xfrm>
        </p:spPr>
        <p:txBody>
          <a:bodyPr/>
          <a:lstStyle/>
          <a:p>
            <a:r>
              <a:rPr lang="zh-CN" altLang="en-US">
                <a:ea typeface="华文隶书" pitchFamily="2" charset="-122"/>
              </a:rPr>
              <a:t>判断</a:t>
            </a:r>
            <a:r>
              <a:rPr lang="zh-CN" altLang="en-US">
                <a:ea typeface="华文隶书" pitchFamily="2" charset="-122"/>
                <a:sym typeface="Symbol" pitchFamily="18" charset="2"/>
              </a:rPr>
              <a:t>属性集</a:t>
            </a:r>
            <a:r>
              <a:rPr lang="zh-CN" altLang="en-US">
                <a:ea typeface="华文隶书" pitchFamily="2" charset="-122"/>
              </a:rPr>
              <a:t>是否为候选码</a:t>
            </a:r>
          </a:p>
        </p:txBody>
      </p:sp>
      <p:sp>
        <p:nvSpPr>
          <p:cNvPr id="285699" name="Rectangle 3"/>
          <p:cNvSpPr>
            <a:spLocks noGrp="1" noChangeArrowheads="1"/>
          </p:cNvSpPr>
          <p:nvPr>
            <p:ph type="body" idx="1"/>
          </p:nvPr>
        </p:nvSpPr>
        <p:spPr>
          <a:xfrm>
            <a:off x="192088" y="1314450"/>
            <a:ext cx="8723312" cy="5173663"/>
          </a:xfrm>
        </p:spPr>
        <p:txBody>
          <a:bodyPr/>
          <a:lstStyle/>
          <a:p>
            <a:pPr>
              <a:lnSpc>
                <a:spcPct val="115000"/>
              </a:lnSpc>
              <a:spcBef>
                <a:spcPct val="10000"/>
              </a:spcBef>
            </a:pPr>
            <a:r>
              <a:rPr lang="zh-CN" altLang="en-US" sz="2600">
                <a:solidFill>
                  <a:schemeClr val="accent2"/>
                </a:solidFill>
              </a:rPr>
              <a:t>给定关系模式</a:t>
            </a:r>
            <a:r>
              <a:rPr lang="en-US" altLang="zh-CN" sz="2600" i="1">
                <a:solidFill>
                  <a:schemeClr val="accent2"/>
                </a:solidFill>
              </a:rPr>
              <a:t>r</a:t>
            </a:r>
            <a:r>
              <a:rPr lang="en-US" altLang="zh-CN" sz="2600">
                <a:solidFill>
                  <a:schemeClr val="accent2"/>
                </a:solidFill>
              </a:rPr>
              <a:t>(</a:t>
            </a:r>
            <a:r>
              <a:rPr lang="en-US" altLang="zh-CN" sz="2600" i="1">
                <a:solidFill>
                  <a:schemeClr val="accent2"/>
                </a:solidFill>
              </a:rPr>
              <a:t>R</a:t>
            </a:r>
            <a:r>
              <a:rPr lang="en-US" altLang="zh-CN" sz="2600">
                <a:solidFill>
                  <a:schemeClr val="accent2"/>
                </a:solidFill>
              </a:rPr>
              <a:t>)</a:t>
            </a:r>
            <a:r>
              <a:rPr lang="zh-CN" altLang="en-US" sz="2600">
                <a:solidFill>
                  <a:schemeClr val="accent2"/>
                </a:solidFill>
              </a:rPr>
              <a:t>及函数依赖集</a:t>
            </a:r>
            <a:r>
              <a:rPr lang="en-US" altLang="zh-CN" sz="2600" i="1">
                <a:solidFill>
                  <a:schemeClr val="accent2"/>
                </a:solidFill>
              </a:rPr>
              <a:t>F</a:t>
            </a:r>
            <a:r>
              <a:rPr lang="zh-CN" altLang="en-US" sz="2600">
                <a:solidFill>
                  <a:schemeClr val="accent2"/>
                </a:solidFill>
              </a:rPr>
              <a:t>，找出它的所有</a:t>
            </a:r>
            <a:r>
              <a:rPr lang="zh-CN" altLang="en-US" sz="2600">
                <a:solidFill>
                  <a:srgbClr val="FF0000"/>
                </a:solidFill>
                <a:ea typeface="黑体" pitchFamily="49" charset="-122"/>
              </a:rPr>
              <a:t>候选码</a:t>
            </a:r>
            <a:r>
              <a:rPr lang="zh-CN" altLang="en-US" sz="2600">
                <a:solidFill>
                  <a:schemeClr val="accent2"/>
                </a:solidFill>
              </a:rPr>
              <a:t>的一般步骤如下：</a:t>
            </a:r>
            <a:r>
              <a:rPr lang="zh-CN" altLang="en-US"/>
              <a:t> </a:t>
            </a:r>
          </a:p>
          <a:p>
            <a:pPr lvl="1">
              <a:lnSpc>
                <a:spcPct val="115000"/>
              </a:lnSpc>
              <a:spcBef>
                <a:spcPct val="10000"/>
              </a:spcBef>
            </a:pPr>
            <a:r>
              <a:rPr lang="zh-CN" altLang="en-US"/>
              <a:t>找出函数依赖集</a:t>
            </a:r>
            <a:r>
              <a:rPr lang="en-US" altLang="zh-CN" i="1"/>
              <a:t>F</a:t>
            </a:r>
            <a:r>
              <a:rPr lang="zh-CN" altLang="en-US"/>
              <a:t>中在所有</a:t>
            </a:r>
            <a:r>
              <a:rPr lang="zh-CN" altLang="en-US">
                <a:solidFill>
                  <a:srgbClr val="0099FF"/>
                </a:solidFill>
                <a:ea typeface="华文新魏" pitchFamily="2" charset="-122"/>
              </a:rPr>
              <a:t>函数依赖右方都没有出现</a:t>
            </a:r>
            <a:r>
              <a:rPr lang="zh-CN" altLang="en-US"/>
              <a:t>的属性集</a:t>
            </a:r>
            <a:r>
              <a:rPr lang="en-US" altLang="zh-CN" i="1"/>
              <a:t>X</a:t>
            </a:r>
            <a:r>
              <a:rPr lang="zh-CN" altLang="en-US"/>
              <a:t>，</a:t>
            </a:r>
            <a:r>
              <a:rPr lang="zh-CN" altLang="en-US">
                <a:solidFill>
                  <a:srgbClr val="9900CC"/>
                </a:solidFill>
                <a:ea typeface="华文新魏" pitchFamily="2" charset="-122"/>
              </a:rPr>
              <a:t>属性集</a:t>
            </a:r>
            <a:r>
              <a:rPr lang="en-US" altLang="zh-CN" i="1">
                <a:solidFill>
                  <a:srgbClr val="9900CC"/>
                </a:solidFill>
                <a:ea typeface="华文新魏" pitchFamily="2" charset="-122"/>
              </a:rPr>
              <a:t>X</a:t>
            </a:r>
            <a:r>
              <a:rPr lang="zh-CN" altLang="en-US">
                <a:solidFill>
                  <a:srgbClr val="9900CC"/>
                </a:solidFill>
                <a:ea typeface="华文新魏" pitchFamily="2" charset="-122"/>
              </a:rPr>
              <a:t>中的属性都一定是</a:t>
            </a:r>
            <a:r>
              <a:rPr lang="zh-CN" altLang="en-US">
                <a:solidFill>
                  <a:srgbClr val="FF0000"/>
                </a:solidFill>
                <a:ea typeface="黑体" pitchFamily="49" charset="-122"/>
              </a:rPr>
              <a:t>候选码</a:t>
            </a:r>
            <a:r>
              <a:rPr lang="zh-CN" altLang="en-US">
                <a:solidFill>
                  <a:srgbClr val="9900CC"/>
                </a:solidFill>
                <a:ea typeface="华文新魏" pitchFamily="2" charset="-122"/>
              </a:rPr>
              <a:t>中的属性</a:t>
            </a:r>
            <a:r>
              <a:rPr lang="zh-CN" altLang="en-US"/>
              <a:t>。 </a:t>
            </a:r>
            <a:endParaRPr lang="zh-CN" altLang="en-US" sz="2600"/>
          </a:p>
          <a:p>
            <a:pPr lvl="1">
              <a:lnSpc>
                <a:spcPct val="115000"/>
              </a:lnSpc>
              <a:spcBef>
                <a:spcPct val="10000"/>
              </a:spcBef>
            </a:pPr>
            <a:r>
              <a:rPr lang="zh-CN" altLang="en-US"/>
              <a:t>找出</a:t>
            </a:r>
            <a:r>
              <a:rPr lang="en-US" altLang="zh-CN" i="1"/>
              <a:t>F</a:t>
            </a:r>
            <a:r>
              <a:rPr lang="zh-CN" altLang="en-US"/>
              <a:t>中在所有</a:t>
            </a:r>
            <a:r>
              <a:rPr lang="zh-CN" altLang="en-US">
                <a:solidFill>
                  <a:srgbClr val="0099FF"/>
                </a:solidFill>
                <a:ea typeface="华文新魏" pitchFamily="2" charset="-122"/>
              </a:rPr>
              <a:t>函数依赖右方出现但左方没有出现</a:t>
            </a:r>
            <a:r>
              <a:rPr lang="zh-CN" altLang="en-US"/>
              <a:t>的属性集</a:t>
            </a:r>
            <a:r>
              <a:rPr lang="en-US" altLang="zh-CN" i="1"/>
              <a:t>Y</a:t>
            </a:r>
            <a:r>
              <a:rPr lang="zh-CN" altLang="en-US"/>
              <a:t>，</a:t>
            </a:r>
            <a:r>
              <a:rPr lang="zh-CN" altLang="en-US">
                <a:solidFill>
                  <a:srgbClr val="9900CC"/>
                </a:solidFill>
                <a:ea typeface="华文新魏" pitchFamily="2" charset="-122"/>
              </a:rPr>
              <a:t>属性集</a:t>
            </a:r>
            <a:r>
              <a:rPr lang="en-US" altLang="zh-CN" i="1">
                <a:solidFill>
                  <a:srgbClr val="9900CC"/>
                </a:solidFill>
                <a:ea typeface="华文新魏" pitchFamily="2" charset="-122"/>
              </a:rPr>
              <a:t>Y</a:t>
            </a:r>
            <a:r>
              <a:rPr lang="zh-CN" altLang="en-US">
                <a:solidFill>
                  <a:srgbClr val="9900CC"/>
                </a:solidFill>
                <a:ea typeface="华文新魏" pitchFamily="2" charset="-122"/>
              </a:rPr>
              <a:t>中的属性都不可能是</a:t>
            </a:r>
            <a:r>
              <a:rPr lang="zh-CN" altLang="en-US">
                <a:solidFill>
                  <a:srgbClr val="FF0000"/>
                </a:solidFill>
                <a:ea typeface="黑体" pitchFamily="49" charset="-122"/>
              </a:rPr>
              <a:t>候选码</a:t>
            </a:r>
            <a:r>
              <a:rPr lang="zh-CN" altLang="en-US">
                <a:solidFill>
                  <a:srgbClr val="9900CC"/>
                </a:solidFill>
                <a:ea typeface="华文新魏" pitchFamily="2" charset="-122"/>
              </a:rPr>
              <a:t>中的属性</a:t>
            </a:r>
            <a:r>
              <a:rPr lang="zh-CN" altLang="en-US"/>
              <a:t>。 </a:t>
            </a:r>
          </a:p>
          <a:p>
            <a:pPr lvl="1">
              <a:lnSpc>
                <a:spcPct val="115000"/>
              </a:lnSpc>
              <a:spcBef>
                <a:spcPct val="10000"/>
              </a:spcBef>
            </a:pPr>
            <a:r>
              <a:rPr lang="zh-CN" altLang="en-US">
                <a:solidFill>
                  <a:srgbClr val="0099FF"/>
                </a:solidFill>
                <a:ea typeface="华文新魏" pitchFamily="2" charset="-122"/>
              </a:rPr>
              <a:t>如果</a:t>
            </a:r>
            <a:r>
              <a:rPr lang="en-US" altLang="zh-CN" i="1">
                <a:solidFill>
                  <a:srgbClr val="0099FF"/>
                </a:solidFill>
                <a:ea typeface="华文新魏" pitchFamily="2" charset="-122"/>
              </a:rPr>
              <a:t>X</a:t>
            </a:r>
            <a:r>
              <a:rPr lang="zh-CN" altLang="en-US">
                <a:solidFill>
                  <a:srgbClr val="0099FF"/>
                </a:solidFill>
                <a:ea typeface="华文新魏" pitchFamily="2" charset="-122"/>
              </a:rPr>
              <a:t>非空</a:t>
            </a:r>
            <a:r>
              <a:rPr lang="zh-CN" altLang="en-US"/>
              <a:t>，则基于</a:t>
            </a:r>
            <a:r>
              <a:rPr lang="en-US" altLang="zh-CN" i="1"/>
              <a:t>F</a:t>
            </a:r>
            <a:r>
              <a:rPr lang="zh-CN" altLang="en-US"/>
              <a:t>计算</a:t>
            </a:r>
            <a:r>
              <a:rPr lang="en-US" altLang="zh-CN" i="1">
                <a:solidFill>
                  <a:srgbClr val="FF0000"/>
                </a:solidFill>
              </a:rPr>
              <a:t>X</a:t>
            </a:r>
            <a:r>
              <a:rPr lang="en-US" altLang="zh-CN" baseline="30000">
                <a:solidFill>
                  <a:srgbClr val="FF0000"/>
                </a:solidFill>
              </a:rPr>
              <a:t>+</a:t>
            </a:r>
            <a:r>
              <a:rPr lang="zh-CN" altLang="en-US"/>
              <a:t>，并开始发现所有</a:t>
            </a:r>
            <a:r>
              <a:rPr lang="zh-CN" altLang="en-US">
                <a:solidFill>
                  <a:srgbClr val="FF00FF"/>
                </a:solidFill>
                <a:ea typeface="黑体" pitchFamily="49" charset="-122"/>
              </a:rPr>
              <a:t>候选码</a:t>
            </a:r>
            <a:r>
              <a:rPr lang="zh-CN" altLang="en-US"/>
              <a:t>：</a:t>
            </a:r>
          </a:p>
          <a:p>
            <a:pPr lvl="2">
              <a:lnSpc>
                <a:spcPct val="105000"/>
              </a:lnSpc>
              <a:spcBef>
                <a:spcPct val="10000"/>
              </a:spcBef>
            </a:pPr>
            <a:r>
              <a:rPr lang="zh-CN" altLang="en-US" sz="2200"/>
              <a:t>如果</a:t>
            </a:r>
            <a:r>
              <a:rPr lang="en-US" altLang="zh-CN" sz="2200" i="1">
                <a:solidFill>
                  <a:srgbClr val="FF0000"/>
                </a:solidFill>
              </a:rPr>
              <a:t>X</a:t>
            </a:r>
            <a:r>
              <a:rPr lang="en-US" altLang="zh-CN" sz="2200" baseline="30000">
                <a:solidFill>
                  <a:srgbClr val="FF0000"/>
                </a:solidFill>
              </a:rPr>
              <a:t>+</a:t>
            </a:r>
            <a:r>
              <a:rPr lang="en-US" altLang="zh-CN" sz="2200"/>
              <a:t>=</a:t>
            </a:r>
            <a:r>
              <a:rPr lang="en-US" altLang="zh-CN" sz="2200" i="1"/>
              <a:t>R</a:t>
            </a:r>
            <a:r>
              <a:rPr lang="zh-CN" altLang="en-US" sz="2200"/>
              <a:t>，则</a:t>
            </a:r>
            <a:r>
              <a:rPr lang="en-US" altLang="zh-CN" sz="2200" i="1">
                <a:solidFill>
                  <a:srgbClr val="9900CC"/>
                </a:solidFill>
                <a:ea typeface="华文新魏" pitchFamily="2" charset="-122"/>
              </a:rPr>
              <a:t>X</a:t>
            </a:r>
            <a:r>
              <a:rPr lang="zh-CN" altLang="en-US" sz="2200">
                <a:solidFill>
                  <a:srgbClr val="9900CC"/>
                </a:solidFill>
                <a:ea typeface="华文新魏" pitchFamily="2" charset="-122"/>
              </a:rPr>
              <a:t>是关系</a:t>
            </a:r>
            <a:r>
              <a:rPr lang="en-US" altLang="zh-CN" sz="2200" i="1">
                <a:solidFill>
                  <a:srgbClr val="9900CC"/>
                </a:solidFill>
                <a:ea typeface="华文新魏" pitchFamily="2" charset="-122"/>
              </a:rPr>
              <a:t>r</a:t>
            </a:r>
            <a:r>
              <a:rPr lang="en-US" altLang="zh-CN" sz="2200">
                <a:solidFill>
                  <a:srgbClr val="9900CC"/>
                </a:solidFill>
                <a:ea typeface="华文新魏" pitchFamily="2" charset="-122"/>
              </a:rPr>
              <a:t>(</a:t>
            </a:r>
            <a:r>
              <a:rPr lang="en-US" altLang="zh-CN" sz="2200" i="1">
                <a:solidFill>
                  <a:srgbClr val="9900CC"/>
                </a:solidFill>
                <a:ea typeface="华文新魏" pitchFamily="2" charset="-122"/>
              </a:rPr>
              <a:t>R</a:t>
            </a:r>
            <a:r>
              <a:rPr lang="en-US" altLang="zh-CN" sz="2200">
                <a:solidFill>
                  <a:srgbClr val="9900CC"/>
                </a:solidFill>
                <a:ea typeface="华文新魏" pitchFamily="2" charset="-122"/>
              </a:rPr>
              <a:t>)</a:t>
            </a:r>
            <a:r>
              <a:rPr lang="zh-CN" altLang="en-US" sz="2200">
                <a:solidFill>
                  <a:srgbClr val="9900CC"/>
                </a:solidFill>
                <a:ea typeface="华文新魏" pitchFamily="2" charset="-122"/>
              </a:rPr>
              <a:t>的唯一</a:t>
            </a:r>
            <a:r>
              <a:rPr lang="zh-CN" altLang="en-US" sz="2200">
                <a:solidFill>
                  <a:srgbClr val="FF0000"/>
                </a:solidFill>
                <a:ea typeface="黑体" pitchFamily="49" charset="-122"/>
              </a:rPr>
              <a:t>候选码</a:t>
            </a:r>
            <a:r>
              <a:rPr lang="zh-CN" altLang="en-US" sz="2200"/>
              <a:t>； </a:t>
            </a:r>
          </a:p>
          <a:p>
            <a:pPr lvl="2">
              <a:lnSpc>
                <a:spcPct val="105000"/>
              </a:lnSpc>
              <a:spcBef>
                <a:spcPct val="10000"/>
              </a:spcBef>
            </a:pPr>
            <a:r>
              <a:rPr lang="zh-CN" altLang="en-US" sz="2200"/>
              <a:t>如果</a:t>
            </a:r>
            <a:r>
              <a:rPr lang="en-US" altLang="zh-CN" sz="2200" i="1">
                <a:solidFill>
                  <a:srgbClr val="FF0000"/>
                </a:solidFill>
              </a:rPr>
              <a:t>X</a:t>
            </a:r>
            <a:r>
              <a:rPr lang="en-US" altLang="zh-CN" sz="2200" baseline="30000">
                <a:solidFill>
                  <a:srgbClr val="FF0000"/>
                </a:solidFill>
              </a:rPr>
              <a:t>+</a:t>
            </a:r>
            <a:r>
              <a:rPr lang="en-US" altLang="zh-CN" sz="2200"/>
              <a:t>≠</a:t>
            </a:r>
            <a:r>
              <a:rPr lang="en-US" altLang="zh-CN" sz="2200" i="1"/>
              <a:t>R</a:t>
            </a:r>
            <a:r>
              <a:rPr lang="zh-CN" altLang="en-US" sz="2200"/>
              <a:t>，则</a:t>
            </a:r>
          </a:p>
          <a:p>
            <a:pPr lvl="2">
              <a:lnSpc>
                <a:spcPct val="105000"/>
              </a:lnSpc>
              <a:spcBef>
                <a:spcPct val="10000"/>
              </a:spcBef>
            </a:pPr>
            <a:endParaRPr lang="zh-CN" altLang="en-US" sz="1400"/>
          </a:p>
          <a:p>
            <a:pPr lvl="1">
              <a:lnSpc>
                <a:spcPct val="105000"/>
              </a:lnSpc>
              <a:spcBef>
                <a:spcPct val="10000"/>
              </a:spcBef>
            </a:pPr>
            <a:r>
              <a:rPr lang="zh-CN" altLang="en-US">
                <a:solidFill>
                  <a:srgbClr val="0099FF"/>
                </a:solidFill>
                <a:ea typeface="华文新魏" pitchFamily="2" charset="-122"/>
              </a:rPr>
              <a:t>如果</a:t>
            </a:r>
            <a:r>
              <a:rPr lang="en-US" altLang="zh-CN" i="1">
                <a:solidFill>
                  <a:srgbClr val="0099FF"/>
                </a:solidFill>
                <a:ea typeface="华文新魏" pitchFamily="2" charset="-122"/>
              </a:rPr>
              <a:t>X</a:t>
            </a:r>
            <a:r>
              <a:rPr lang="zh-CN" altLang="en-US">
                <a:solidFill>
                  <a:srgbClr val="0099FF"/>
                </a:solidFill>
                <a:ea typeface="华文新魏" pitchFamily="2" charset="-122"/>
              </a:rPr>
              <a:t>为空</a:t>
            </a:r>
            <a:r>
              <a:rPr lang="zh-CN" altLang="en-US"/>
              <a:t>，则从</a:t>
            </a:r>
            <a:r>
              <a:rPr lang="en-US" altLang="zh-CN" i="1"/>
              <a:t>F</a:t>
            </a:r>
            <a:r>
              <a:rPr lang="zh-CN" altLang="en-US"/>
              <a:t>中的</a:t>
            </a:r>
            <a:r>
              <a:rPr lang="zh-CN" altLang="en-US">
                <a:solidFill>
                  <a:schemeClr val="accent2"/>
                </a:solidFill>
                <a:ea typeface="华文新魏" pitchFamily="2" charset="-122"/>
              </a:rPr>
              <a:t>每一个函数依赖</a:t>
            </a:r>
            <a:r>
              <a:rPr lang="zh-CN" altLang="en-US" i="1">
                <a:solidFill>
                  <a:schemeClr val="accent2"/>
                </a:solidFill>
                <a:ea typeface="华文新魏" pitchFamily="2" charset="-122"/>
                <a:sym typeface="Symbol" pitchFamily="18" charset="2"/>
              </a:rPr>
              <a:t></a:t>
            </a:r>
            <a:r>
              <a:rPr lang="zh-CN" altLang="en-US">
                <a:solidFill>
                  <a:schemeClr val="accent2"/>
                </a:solidFill>
                <a:ea typeface="华文新魏" pitchFamily="2" charset="-122"/>
                <a:sym typeface="Symbol" pitchFamily="18" charset="2"/>
              </a:rPr>
              <a:t></a:t>
            </a:r>
            <a:r>
              <a:rPr lang="en-US" altLang="zh-CN" i="1">
                <a:solidFill>
                  <a:schemeClr val="accent2"/>
                </a:solidFill>
                <a:ea typeface="华文新魏" pitchFamily="2" charset="-122"/>
              </a:rPr>
              <a:t>u</a:t>
            </a:r>
            <a:r>
              <a:rPr lang="zh-CN" altLang="en-US">
                <a:solidFill>
                  <a:schemeClr val="accent2"/>
                </a:solidFill>
                <a:ea typeface="华文新魏" pitchFamily="2" charset="-122"/>
              </a:rPr>
              <a:t>开始</a:t>
            </a:r>
            <a:r>
              <a:rPr lang="en-US" altLang="zh-CN"/>
              <a:t>(</a:t>
            </a:r>
            <a:r>
              <a:rPr lang="zh-CN" altLang="en-US"/>
              <a:t>先从函数依赖左边是一个属性的开始</a:t>
            </a:r>
            <a:r>
              <a:rPr lang="en-US" altLang="zh-CN"/>
              <a:t>)</a:t>
            </a:r>
            <a:r>
              <a:rPr lang="zh-CN" altLang="en-US"/>
              <a:t>：</a:t>
            </a:r>
          </a:p>
        </p:txBody>
      </p:sp>
      <p:sp>
        <p:nvSpPr>
          <p:cNvPr id="285700" name="Rectangle 4"/>
          <p:cNvSpPr>
            <a:spLocks noChangeArrowheads="1"/>
          </p:cNvSpPr>
          <p:nvPr/>
        </p:nvSpPr>
        <p:spPr bwMode="auto">
          <a:xfrm>
            <a:off x="123825" y="512763"/>
            <a:ext cx="8870950" cy="3540125"/>
          </a:xfrm>
          <a:prstGeom prst="rect">
            <a:avLst/>
          </a:prstGeom>
          <a:solidFill>
            <a:schemeClr val="bg1"/>
          </a:solidFill>
          <a:ln w="57150" cmpd="thinThick">
            <a:solidFill>
              <a:srgbClr val="CCFFFF"/>
            </a:solidFill>
            <a:miter lim="800000"/>
            <a:headEnd/>
            <a:tailEnd/>
          </a:ln>
        </p:spPr>
        <p:txBody>
          <a:bodyPr/>
          <a:lstStyle/>
          <a:p>
            <a:pPr marL="342900" indent="-342900" eaLnBrk="0" hangingPunct="0">
              <a:lnSpc>
                <a:spcPct val="120000"/>
              </a:lnSpc>
              <a:spcBef>
                <a:spcPct val="25000"/>
              </a:spcBef>
              <a:buClr>
                <a:srgbClr val="FF00FF"/>
              </a:buClr>
              <a:buFont typeface="Wingdings" pitchFamily="2" charset="2"/>
              <a:buChar char="ü"/>
            </a:pPr>
            <a:r>
              <a:rPr lang="zh-CN" altLang="en-US" sz="2200" b="1">
                <a:latin typeface="Times New Roman" pitchFamily="18" charset="0"/>
              </a:rPr>
              <a:t>首先，试着发现是否能够通过</a:t>
            </a:r>
            <a:r>
              <a:rPr lang="zh-CN" altLang="en-US" sz="2200" b="1">
                <a:solidFill>
                  <a:srgbClr val="008000"/>
                </a:solidFill>
                <a:latin typeface="Times New Roman" pitchFamily="18" charset="0"/>
                <a:ea typeface="华文新魏" pitchFamily="2" charset="-122"/>
              </a:rPr>
              <a:t>增加</a:t>
            </a:r>
            <a:r>
              <a:rPr lang="en-US" altLang="zh-CN" sz="2200" b="1">
                <a:solidFill>
                  <a:srgbClr val="008000"/>
                </a:solidFill>
                <a:latin typeface="Times New Roman" pitchFamily="18" charset="0"/>
                <a:ea typeface="华文新魏" pitchFamily="2" charset="-122"/>
              </a:rPr>
              <a:t>1</a:t>
            </a:r>
            <a:r>
              <a:rPr lang="zh-CN" altLang="en-US" sz="2200" b="1">
                <a:solidFill>
                  <a:srgbClr val="008000"/>
                </a:solidFill>
                <a:latin typeface="Times New Roman" pitchFamily="18" charset="0"/>
                <a:ea typeface="华文新魏" pitchFamily="2" charset="-122"/>
              </a:rPr>
              <a:t>个属性</a:t>
            </a:r>
            <a:r>
              <a:rPr lang="zh-CN" altLang="en-US" sz="2200" b="1">
                <a:latin typeface="Times New Roman" pitchFamily="18" charset="0"/>
              </a:rPr>
              <a:t>与</a:t>
            </a:r>
            <a:r>
              <a:rPr lang="en-US" altLang="zh-CN" sz="2200" b="1" i="1">
                <a:latin typeface="Times New Roman" pitchFamily="18" charset="0"/>
              </a:rPr>
              <a:t>X</a:t>
            </a:r>
            <a:r>
              <a:rPr lang="zh-CN" altLang="en-US" sz="2200" b="1">
                <a:latin typeface="Times New Roman" pitchFamily="18" charset="0"/>
              </a:rPr>
              <a:t>联合起来构成</a:t>
            </a:r>
            <a:r>
              <a:rPr lang="zh-CN" altLang="en-US" sz="2200" b="1">
                <a:solidFill>
                  <a:srgbClr val="FF00FF"/>
                </a:solidFill>
                <a:latin typeface="Times New Roman" pitchFamily="18" charset="0"/>
                <a:ea typeface="黑体" pitchFamily="49" charset="-122"/>
              </a:rPr>
              <a:t>候选码</a:t>
            </a:r>
            <a:r>
              <a:rPr lang="en-US" altLang="zh-CN" sz="2200" b="1">
                <a:latin typeface="Times New Roman" pitchFamily="18" charset="0"/>
              </a:rPr>
              <a:t>, </a:t>
            </a:r>
            <a:r>
              <a:rPr lang="zh-CN" altLang="en-US" sz="2200" b="1">
                <a:latin typeface="Times New Roman" pitchFamily="18" charset="0"/>
              </a:rPr>
              <a:t>例如，若存在</a:t>
            </a:r>
            <a:r>
              <a:rPr lang="zh-CN" altLang="en-US" sz="2200" b="1" i="1">
                <a:solidFill>
                  <a:schemeClr val="accent2"/>
                </a:solidFill>
                <a:latin typeface="Times New Roman" pitchFamily="18" charset="0"/>
                <a:sym typeface="Symbol" pitchFamily="18" charset="2"/>
              </a:rPr>
              <a:t></a:t>
            </a:r>
            <a:r>
              <a:rPr lang="zh-CN" altLang="en-US" sz="2200" b="1">
                <a:solidFill>
                  <a:schemeClr val="accent2"/>
                </a:solidFill>
                <a:latin typeface="Times New Roman" pitchFamily="18" charset="0"/>
                <a:sym typeface="Symbol" pitchFamily="18" charset="2"/>
              </a:rPr>
              <a:t></a:t>
            </a:r>
            <a:r>
              <a:rPr lang="en-US" altLang="zh-CN" sz="2200" b="1" i="1">
                <a:solidFill>
                  <a:schemeClr val="accent2"/>
                </a:solidFill>
                <a:latin typeface="Times New Roman" pitchFamily="18" charset="0"/>
              </a:rPr>
              <a:t>R</a:t>
            </a:r>
            <a:r>
              <a:rPr lang="en-US" altLang="zh-CN" sz="2200" b="1">
                <a:solidFill>
                  <a:schemeClr val="accent2"/>
                </a:solidFill>
                <a:latin typeface="宋体" pitchFamily="2" charset="-122"/>
              </a:rPr>
              <a:t>-</a:t>
            </a:r>
            <a:r>
              <a:rPr lang="en-US" altLang="zh-CN" sz="2200" b="1" i="1">
                <a:solidFill>
                  <a:schemeClr val="accent2"/>
                </a:solidFill>
                <a:latin typeface="Times New Roman" pitchFamily="18" charset="0"/>
              </a:rPr>
              <a:t>X</a:t>
            </a:r>
            <a:r>
              <a:rPr lang="en-US" altLang="zh-CN" sz="2200" b="1">
                <a:solidFill>
                  <a:schemeClr val="accent2"/>
                </a:solidFill>
                <a:latin typeface="宋体" pitchFamily="2" charset="-122"/>
              </a:rPr>
              <a:t>-</a:t>
            </a:r>
            <a:r>
              <a:rPr lang="en-US" altLang="zh-CN" sz="2200" b="1" i="1">
                <a:solidFill>
                  <a:schemeClr val="accent2"/>
                </a:solidFill>
                <a:latin typeface="Times New Roman" pitchFamily="18" charset="0"/>
              </a:rPr>
              <a:t>Y</a:t>
            </a:r>
            <a:r>
              <a:rPr lang="zh-CN" altLang="en-US" sz="2200" b="1">
                <a:latin typeface="Times New Roman" pitchFamily="18" charset="0"/>
              </a:rPr>
              <a:t>，使</a:t>
            </a:r>
            <a:r>
              <a:rPr lang="en-US" altLang="zh-CN" sz="2200" b="1">
                <a:solidFill>
                  <a:srgbClr val="FF0000"/>
                </a:solidFill>
                <a:latin typeface="Times New Roman" pitchFamily="18" charset="0"/>
              </a:rPr>
              <a:t>(</a:t>
            </a:r>
            <a:r>
              <a:rPr lang="en-US" altLang="zh-CN" sz="2200" b="1" i="1">
                <a:solidFill>
                  <a:srgbClr val="FF0000"/>
                </a:solidFill>
                <a:latin typeface="Times New Roman" pitchFamily="18" charset="0"/>
              </a:rPr>
              <a:t>X</a:t>
            </a:r>
            <a:r>
              <a:rPr lang="en-US" altLang="zh-CN" sz="2200" b="1">
                <a:solidFill>
                  <a:srgbClr val="FF0000"/>
                </a:solidFill>
                <a:latin typeface="Times New Roman" pitchFamily="18" charset="0"/>
                <a:sym typeface="Symbol" pitchFamily="18" charset="2"/>
              </a:rPr>
              <a:t></a:t>
            </a:r>
            <a:r>
              <a:rPr lang="en-US" altLang="zh-CN" sz="2200" b="1">
                <a:solidFill>
                  <a:srgbClr val="FF0000"/>
                </a:solidFill>
                <a:latin typeface="Times New Roman" pitchFamily="18" charset="0"/>
              </a:rPr>
              <a:t>{</a:t>
            </a:r>
            <a:r>
              <a:rPr lang="en-US" altLang="zh-CN" sz="2200" b="1" i="1">
                <a:solidFill>
                  <a:srgbClr val="FF0000"/>
                </a:solidFill>
                <a:latin typeface="Times New Roman" pitchFamily="18" charset="0"/>
                <a:sym typeface="Symbol" pitchFamily="18" charset="2"/>
              </a:rPr>
              <a:t></a:t>
            </a:r>
            <a:r>
              <a:rPr lang="en-US" altLang="zh-CN" sz="2200" b="1">
                <a:solidFill>
                  <a:srgbClr val="FF0000"/>
                </a:solidFill>
                <a:latin typeface="Times New Roman" pitchFamily="18" charset="0"/>
              </a:rPr>
              <a:t>})</a:t>
            </a:r>
            <a:r>
              <a:rPr lang="en-US" altLang="zh-CN" sz="2200" b="1" baseline="30000">
                <a:solidFill>
                  <a:srgbClr val="FF0000"/>
                </a:solidFill>
                <a:latin typeface="Times New Roman" pitchFamily="18" charset="0"/>
              </a:rPr>
              <a:t>+</a:t>
            </a:r>
            <a:r>
              <a:rPr lang="en-US" altLang="zh-CN" sz="2200" b="1">
                <a:latin typeface="Times New Roman" pitchFamily="18" charset="0"/>
              </a:rPr>
              <a:t>=</a:t>
            </a:r>
            <a:r>
              <a:rPr lang="en-US" altLang="zh-CN" sz="2200" b="1" i="1">
                <a:latin typeface="Times New Roman" pitchFamily="18" charset="0"/>
              </a:rPr>
              <a:t>R</a:t>
            </a:r>
            <a:r>
              <a:rPr lang="zh-CN" altLang="en-US" sz="2200" b="1">
                <a:latin typeface="Times New Roman" pitchFamily="18" charset="0"/>
              </a:rPr>
              <a:t>，则</a:t>
            </a:r>
            <a:r>
              <a:rPr lang="en-US" altLang="zh-CN" sz="2200" b="1">
                <a:solidFill>
                  <a:srgbClr val="9900CC"/>
                </a:solidFill>
                <a:latin typeface="Times New Roman" pitchFamily="18" charset="0"/>
                <a:ea typeface="华文新魏" pitchFamily="2" charset="-122"/>
              </a:rPr>
              <a:t>(</a:t>
            </a:r>
            <a:r>
              <a:rPr lang="en-US" altLang="zh-CN" sz="2200" b="1" i="1">
                <a:solidFill>
                  <a:srgbClr val="9900CC"/>
                </a:solidFill>
                <a:latin typeface="Times New Roman" pitchFamily="18" charset="0"/>
                <a:ea typeface="华文新魏" pitchFamily="2" charset="-122"/>
              </a:rPr>
              <a:t>X</a:t>
            </a:r>
            <a:r>
              <a:rPr lang="en-US" altLang="zh-CN" sz="2200" b="1">
                <a:solidFill>
                  <a:srgbClr val="9900CC"/>
                </a:solidFill>
                <a:latin typeface="Times New Roman" pitchFamily="18" charset="0"/>
                <a:ea typeface="华文新魏" pitchFamily="2" charset="-122"/>
                <a:sym typeface="Symbol" pitchFamily="18" charset="2"/>
              </a:rPr>
              <a:t></a:t>
            </a:r>
            <a:r>
              <a:rPr lang="en-US" altLang="zh-CN" sz="2200" b="1">
                <a:solidFill>
                  <a:srgbClr val="9900CC"/>
                </a:solidFill>
                <a:latin typeface="Times New Roman" pitchFamily="18" charset="0"/>
                <a:ea typeface="华文新魏" pitchFamily="2" charset="-122"/>
              </a:rPr>
              <a:t>{</a:t>
            </a:r>
            <a:r>
              <a:rPr lang="en-US" altLang="zh-CN" sz="2200" b="1" i="1">
                <a:solidFill>
                  <a:srgbClr val="9900CC"/>
                </a:solidFill>
                <a:latin typeface="Times New Roman" pitchFamily="18" charset="0"/>
                <a:ea typeface="华文新魏" pitchFamily="2" charset="-122"/>
                <a:sym typeface="Symbol" pitchFamily="18" charset="2"/>
              </a:rPr>
              <a:t></a:t>
            </a:r>
            <a:r>
              <a:rPr lang="en-US" altLang="zh-CN" sz="2200" b="1">
                <a:solidFill>
                  <a:srgbClr val="9900CC"/>
                </a:solidFill>
                <a:latin typeface="Times New Roman" pitchFamily="18" charset="0"/>
                <a:ea typeface="华文新魏" pitchFamily="2" charset="-122"/>
              </a:rPr>
              <a:t>})</a:t>
            </a:r>
            <a:r>
              <a:rPr lang="zh-CN" altLang="en-US" sz="2200" b="1">
                <a:solidFill>
                  <a:srgbClr val="9900CC"/>
                </a:solidFill>
                <a:latin typeface="Times New Roman" pitchFamily="18" charset="0"/>
                <a:ea typeface="华文新魏" pitchFamily="2" charset="-122"/>
              </a:rPr>
              <a:t>是关系</a:t>
            </a:r>
            <a:r>
              <a:rPr lang="en-US" altLang="zh-CN" sz="2200" b="1" i="1">
                <a:solidFill>
                  <a:srgbClr val="9900CC"/>
                </a:solidFill>
                <a:latin typeface="Times New Roman" pitchFamily="18" charset="0"/>
                <a:ea typeface="华文新魏" pitchFamily="2" charset="-122"/>
              </a:rPr>
              <a:t>r</a:t>
            </a:r>
            <a:r>
              <a:rPr lang="en-US" altLang="zh-CN" sz="2200" b="1">
                <a:solidFill>
                  <a:srgbClr val="9900CC"/>
                </a:solidFill>
                <a:latin typeface="Times New Roman" pitchFamily="18" charset="0"/>
                <a:ea typeface="华文新魏" pitchFamily="2" charset="-122"/>
              </a:rPr>
              <a:t>(</a:t>
            </a:r>
            <a:r>
              <a:rPr lang="en-US" altLang="zh-CN" sz="2200" b="1" i="1">
                <a:solidFill>
                  <a:srgbClr val="9900CC"/>
                </a:solidFill>
                <a:latin typeface="Times New Roman" pitchFamily="18" charset="0"/>
                <a:ea typeface="华文新魏" pitchFamily="2" charset="-122"/>
              </a:rPr>
              <a:t>R</a:t>
            </a:r>
            <a:r>
              <a:rPr lang="en-US" altLang="zh-CN" sz="2200" b="1">
                <a:solidFill>
                  <a:srgbClr val="9900CC"/>
                </a:solidFill>
                <a:latin typeface="Times New Roman" pitchFamily="18" charset="0"/>
                <a:ea typeface="华文新魏" pitchFamily="2" charset="-122"/>
              </a:rPr>
              <a:t>)</a:t>
            </a:r>
            <a:r>
              <a:rPr lang="zh-CN" altLang="en-US" sz="2200" b="1">
                <a:solidFill>
                  <a:srgbClr val="9900CC"/>
                </a:solidFill>
                <a:latin typeface="Times New Roman" pitchFamily="18" charset="0"/>
                <a:ea typeface="华文新魏" pitchFamily="2" charset="-122"/>
              </a:rPr>
              <a:t>的一个</a:t>
            </a:r>
            <a:r>
              <a:rPr lang="zh-CN" altLang="en-US" sz="2200" b="1">
                <a:solidFill>
                  <a:srgbClr val="FF0000"/>
                </a:solidFill>
                <a:latin typeface="Times New Roman" pitchFamily="18" charset="0"/>
                <a:ea typeface="黑体" pitchFamily="49" charset="-122"/>
              </a:rPr>
              <a:t>候选码</a:t>
            </a:r>
            <a:r>
              <a:rPr lang="zh-CN" altLang="en-US" sz="2200" b="1">
                <a:latin typeface="Times New Roman" pitchFamily="18" charset="0"/>
              </a:rPr>
              <a:t>；继续试着增加另一个属性，若存在</a:t>
            </a:r>
            <a:r>
              <a:rPr lang="zh-CN" altLang="en-US" sz="2200" b="1" i="1">
                <a:solidFill>
                  <a:schemeClr val="accent2"/>
                </a:solidFill>
                <a:latin typeface="Times New Roman" pitchFamily="18" charset="0"/>
                <a:sym typeface="Symbol" pitchFamily="18" charset="2"/>
              </a:rPr>
              <a:t></a:t>
            </a:r>
            <a:r>
              <a:rPr lang="zh-CN" altLang="en-US" sz="2200" b="1">
                <a:solidFill>
                  <a:schemeClr val="accent2"/>
                </a:solidFill>
                <a:latin typeface="Times New Roman" pitchFamily="18" charset="0"/>
                <a:sym typeface="Symbol" pitchFamily="18" charset="2"/>
              </a:rPr>
              <a:t></a:t>
            </a:r>
            <a:r>
              <a:rPr lang="en-US" altLang="zh-CN" sz="2200" b="1" i="1">
                <a:solidFill>
                  <a:schemeClr val="accent2"/>
                </a:solidFill>
                <a:latin typeface="Times New Roman" pitchFamily="18" charset="0"/>
              </a:rPr>
              <a:t>R</a:t>
            </a:r>
            <a:r>
              <a:rPr lang="en-US" altLang="zh-CN" sz="2200" b="1">
                <a:solidFill>
                  <a:schemeClr val="accent2"/>
                </a:solidFill>
                <a:latin typeface="宋体" pitchFamily="2" charset="-122"/>
              </a:rPr>
              <a:t>-</a:t>
            </a:r>
            <a:r>
              <a:rPr lang="en-US" altLang="zh-CN" sz="2200" b="1" i="1">
                <a:solidFill>
                  <a:schemeClr val="accent2"/>
                </a:solidFill>
                <a:latin typeface="Times New Roman" pitchFamily="18" charset="0"/>
              </a:rPr>
              <a:t>X</a:t>
            </a:r>
            <a:r>
              <a:rPr lang="en-US" altLang="zh-CN" sz="2200" b="1">
                <a:solidFill>
                  <a:schemeClr val="accent2"/>
                </a:solidFill>
                <a:latin typeface="宋体" pitchFamily="2" charset="-122"/>
              </a:rPr>
              <a:t>-</a:t>
            </a:r>
            <a:r>
              <a:rPr lang="en-US" altLang="zh-CN" sz="2200" b="1" i="1">
                <a:solidFill>
                  <a:schemeClr val="accent2"/>
                </a:solidFill>
                <a:latin typeface="Times New Roman" pitchFamily="18" charset="0"/>
              </a:rPr>
              <a:t>Y</a:t>
            </a:r>
            <a:r>
              <a:rPr lang="en-US" altLang="zh-CN" sz="2200" b="1">
                <a:solidFill>
                  <a:schemeClr val="accent2"/>
                </a:solidFill>
                <a:latin typeface="宋体" pitchFamily="2" charset="-122"/>
              </a:rPr>
              <a:t>-</a:t>
            </a:r>
            <a:r>
              <a:rPr lang="en-US" altLang="zh-CN" sz="2200" b="1">
                <a:solidFill>
                  <a:schemeClr val="accent2"/>
                </a:solidFill>
                <a:latin typeface="Times New Roman" pitchFamily="18" charset="0"/>
              </a:rPr>
              <a:t>{</a:t>
            </a:r>
            <a:r>
              <a:rPr lang="en-US" altLang="zh-CN" sz="2200" b="1" i="1">
                <a:solidFill>
                  <a:schemeClr val="accent2"/>
                </a:solidFill>
                <a:latin typeface="Times New Roman" pitchFamily="18" charset="0"/>
                <a:sym typeface="Symbol" pitchFamily="18" charset="2"/>
              </a:rPr>
              <a:t></a:t>
            </a:r>
            <a:r>
              <a:rPr lang="en-US" altLang="zh-CN" sz="2200" b="1">
                <a:solidFill>
                  <a:schemeClr val="accent2"/>
                </a:solidFill>
                <a:latin typeface="Times New Roman" pitchFamily="18" charset="0"/>
              </a:rPr>
              <a:t>}</a:t>
            </a:r>
            <a:r>
              <a:rPr lang="zh-CN" altLang="en-US" sz="2200" b="1">
                <a:latin typeface="Times New Roman" pitchFamily="18" charset="0"/>
              </a:rPr>
              <a:t>，使</a:t>
            </a:r>
            <a:r>
              <a:rPr lang="en-US" altLang="zh-CN" sz="2200" b="1">
                <a:solidFill>
                  <a:srgbClr val="FF0000"/>
                </a:solidFill>
                <a:latin typeface="Times New Roman" pitchFamily="18" charset="0"/>
              </a:rPr>
              <a:t>(</a:t>
            </a:r>
            <a:r>
              <a:rPr lang="en-US" altLang="zh-CN" sz="2200" b="1" i="1">
                <a:solidFill>
                  <a:srgbClr val="FF0000"/>
                </a:solidFill>
                <a:latin typeface="Times New Roman" pitchFamily="18" charset="0"/>
              </a:rPr>
              <a:t>X</a:t>
            </a:r>
            <a:r>
              <a:rPr lang="en-US" altLang="zh-CN" sz="2200" b="1">
                <a:solidFill>
                  <a:srgbClr val="FF0000"/>
                </a:solidFill>
                <a:latin typeface="Times New Roman" pitchFamily="18" charset="0"/>
                <a:sym typeface="Symbol" pitchFamily="18" charset="2"/>
              </a:rPr>
              <a:t></a:t>
            </a:r>
            <a:r>
              <a:rPr lang="en-US" altLang="zh-CN" sz="2200" b="1">
                <a:solidFill>
                  <a:srgbClr val="FF0000"/>
                </a:solidFill>
                <a:latin typeface="Times New Roman" pitchFamily="18" charset="0"/>
              </a:rPr>
              <a:t>{</a:t>
            </a:r>
            <a:r>
              <a:rPr lang="en-US" altLang="zh-CN" sz="2200" b="1" i="1">
                <a:solidFill>
                  <a:srgbClr val="FF0000"/>
                </a:solidFill>
                <a:latin typeface="Times New Roman" pitchFamily="18" charset="0"/>
                <a:sym typeface="Symbol" pitchFamily="18" charset="2"/>
              </a:rPr>
              <a:t></a:t>
            </a:r>
            <a:r>
              <a:rPr lang="en-US" altLang="zh-CN" sz="2200" b="1">
                <a:solidFill>
                  <a:srgbClr val="FF0000"/>
                </a:solidFill>
                <a:latin typeface="Times New Roman" pitchFamily="18" charset="0"/>
              </a:rPr>
              <a:t>})</a:t>
            </a:r>
            <a:r>
              <a:rPr lang="en-US" altLang="zh-CN" sz="2200" b="1" baseline="30000">
                <a:solidFill>
                  <a:srgbClr val="FF0000"/>
                </a:solidFill>
                <a:latin typeface="Times New Roman" pitchFamily="18" charset="0"/>
              </a:rPr>
              <a:t>+</a:t>
            </a:r>
            <a:r>
              <a:rPr lang="en-US" altLang="zh-CN" sz="2200" b="1">
                <a:latin typeface="Times New Roman" pitchFamily="18" charset="0"/>
              </a:rPr>
              <a:t>=</a:t>
            </a:r>
            <a:r>
              <a:rPr lang="en-US" altLang="zh-CN" sz="2200" b="1" i="1">
                <a:latin typeface="Times New Roman" pitchFamily="18" charset="0"/>
              </a:rPr>
              <a:t>R</a:t>
            </a:r>
            <a:r>
              <a:rPr lang="zh-CN" altLang="en-US" sz="2200" b="1">
                <a:latin typeface="Times New Roman" pitchFamily="18" charset="0"/>
              </a:rPr>
              <a:t>，则</a:t>
            </a:r>
            <a:r>
              <a:rPr lang="en-US" altLang="zh-CN" sz="2200" b="1">
                <a:solidFill>
                  <a:srgbClr val="9900CC"/>
                </a:solidFill>
                <a:latin typeface="Times New Roman" pitchFamily="18" charset="0"/>
                <a:ea typeface="华文新魏" pitchFamily="2" charset="-122"/>
              </a:rPr>
              <a:t>(</a:t>
            </a:r>
            <a:r>
              <a:rPr lang="en-US" altLang="zh-CN" sz="2200" b="1" i="1">
                <a:solidFill>
                  <a:srgbClr val="9900CC"/>
                </a:solidFill>
                <a:latin typeface="Times New Roman" pitchFamily="18" charset="0"/>
                <a:ea typeface="华文新魏" pitchFamily="2" charset="-122"/>
              </a:rPr>
              <a:t>X</a:t>
            </a:r>
            <a:r>
              <a:rPr lang="en-US" altLang="zh-CN" sz="2200" b="1">
                <a:solidFill>
                  <a:srgbClr val="9900CC"/>
                </a:solidFill>
                <a:latin typeface="Times New Roman" pitchFamily="18" charset="0"/>
                <a:ea typeface="华文新魏" pitchFamily="2" charset="-122"/>
                <a:sym typeface="Symbol" pitchFamily="18" charset="2"/>
              </a:rPr>
              <a:t></a:t>
            </a:r>
            <a:r>
              <a:rPr lang="en-US" altLang="zh-CN" sz="2200" b="1">
                <a:solidFill>
                  <a:srgbClr val="9900CC"/>
                </a:solidFill>
                <a:latin typeface="Times New Roman" pitchFamily="18" charset="0"/>
                <a:ea typeface="华文新魏" pitchFamily="2" charset="-122"/>
              </a:rPr>
              <a:t>{</a:t>
            </a:r>
            <a:r>
              <a:rPr lang="en-US" altLang="zh-CN" sz="2200" b="1" i="1">
                <a:solidFill>
                  <a:srgbClr val="9900CC"/>
                </a:solidFill>
                <a:latin typeface="Times New Roman" pitchFamily="18" charset="0"/>
                <a:ea typeface="华文新魏" pitchFamily="2" charset="-122"/>
                <a:sym typeface="Symbol" pitchFamily="18" charset="2"/>
              </a:rPr>
              <a:t></a:t>
            </a:r>
            <a:r>
              <a:rPr lang="en-US" altLang="zh-CN" sz="2200" b="1">
                <a:solidFill>
                  <a:srgbClr val="9900CC"/>
                </a:solidFill>
                <a:latin typeface="Times New Roman" pitchFamily="18" charset="0"/>
                <a:ea typeface="华文新魏" pitchFamily="2" charset="-122"/>
              </a:rPr>
              <a:t>})</a:t>
            </a:r>
            <a:r>
              <a:rPr lang="zh-CN" altLang="en-US" sz="2200" b="1">
                <a:solidFill>
                  <a:srgbClr val="9900CC"/>
                </a:solidFill>
                <a:latin typeface="Times New Roman" pitchFamily="18" charset="0"/>
                <a:ea typeface="华文新魏" pitchFamily="2" charset="-122"/>
              </a:rPr>
              <a:t>是关系</a:t>
            </a:r>
            <a:r>
              <a:rPr lang="en-US" altLang="zh-CN" sz="2200" b="1" i="1">
                <a:solidFill>
                  <a:srgbClr val="9900CC"/>
                </a:solidFill>
                <a:latin typeface="Times New Roman" pitchFamily="18" charset="0"/>
                <a:ea typeface="华文新魏" pitchFamily="2" charset="-122"/>
              </a:rPr>
              <a:t>r</a:t>
            </a:r>
            <a:r>
              <a:rPr lang="en-US" altLang="zh-CN" sz="2200" b="1">
                <a:solidFill>
                  <a:srgbClr val="9900CC"/>
                </a:solidFill>
                <a:latin typeface="Times New Roman" pitchFamily="18" charset="0"/>
                <a:ea typeface="华文新魏" pitchFamily="2" charset="-122"/>
              </a:rPr>
              <a:t>(</a:t>
            </a:r>
            <a:r>
              <a:rPr lang="en-US" altLang="zh-CN" sz="2200" b="1" i="1">
                <a:solidFill>
                  <a:srgbClr val="9900CC"/>
                </a:solidFill>
                <a:latin typeface="Times New Roman" pitchFamily="18" charset="0"/>
                <a:ea typeface="华文新魏" pitchFamily="2" charset="-122"/>
              </a:rPr>
              <a:t>R</a:t>
            </a:r>
            <a:r>
              <a:rPr lang="en-US" altLang="zh-CN" sz="2200" b="1">
                <a:solidFill>
                  <a:srgbClr val="9900CC"/>
                </a:solidFill>
                <a:latin typeface="Times New Roman" pitchFamily="18" charset="0"/>
                <a:ea typeface="华文新魏" pitchFamily="2" charset="-122"/>
              </a:rPr>
              <a:t>)</a:t>
            </a:r>
            <a:r>
              <a:rPr lang="zh-CN" altLang="en-US" sz="2200" b="1">
                <a:solidFill>
                  <a:srgbClr val="9900CC"/>
                </a:solidFill>
                <a:latin typeface="Times New Roman" pitchFamily="18" charset="0"/>
                <a:ea typeface="华文新魏" pitchFamily="2" charset="-122"/>
              </a:rPr>
              <a:t>的另一个</a:t>
            </a:r>
            <a:r>
              <a:rPr lang="zh-CN" altLang="en-US" sz="2200" b="1">
                <a:solidFill>
                  <a:srgbClr val="FF0000"/>
                </a:solidFill>
                <a:latin typeface="Times New Roman" pitchFamily="18" charset="0"/>
                <a:ea typeface="黑体" pitchFamily="49" charset="-122"/>
              </a:rPr>
              <a:t>候选码</a:t>
            </a:r>
            <a:r>
              <a:rPr lang="zh-CN" altLang="en-US" sz="2200" b="1">
                <a:latin typeface="Times New Roman" pitchFamily="18" charset="0"/>
              </a:rPr>
              <a:t>；</a:t>
            </a:r>
            <a:r>
              <a:rPr lang="en-US" altLang="zh-CN" sz="2200" b="1">
                <a:latin typeface="Times New Roman" pitchFamily="18" charset="0"/>
              </a:rPr>
              <a:t>……</a:t>
            </a:r>
            <a:r>
              <a:rPr lang="zh-CN" altLang="en-US" sz="2200" b="1">
                <a:latin typeface="Times New Roman" pitchFamily="18" charset="0"/>
              </a:rPr>
              <a:t>。记找到的所有属性的集合为</a:t>
            </a:r>
            <a:r>
              <a:rPr lang="en-US" altLang="zh-CN" sz="2200" b="1" i="1">
                <a:latin typeface="Times New Roman" pitchFamily="18" charset="0"/>
              </a:rPr>
              <a:t>Z</a:t>
            </a:r>
            <a:r>
              <a:rPr lang="zh-CN" altLang="en-US" sz="2200" b="1">
                <a:latin typeface="Times New Roman" pitchFamily="18" charset="0"/>
              </a:rPr>
              <a:t>，即</a:t>
            </a:r>
            <a:r>
              <a:rPr lang="zh-CN" altLang="en-US" sz="2200" b="1">
                <a:latin typeface="Times New Roman" pitchFamily="18" charset="0"/>
                <a:sym typeface="Symbol" pitchFamily="18" charset="2"/>
              </a:rPr>
              <a:t></a:t>
            </a:r>
            <a:r>
              <a:rPr lang="zh-CN" altLang="en-US" sz="2200" b="1" i="1">
                <a:latin typeface="Times New Roman" pitchFamily="18" charset="0"/>
                <a:sym typeface="Symbol" pitchFamily="18" charset="2"/>
              </a:rPr>
              <a:t></a:t>
            </a:r>
            <a:r>
              <a:rPr lang="zh-CN" altLang="en-US" sz="2200" b="1">
                <a:latin typeface="Times New Roman" pitchFamily="18" charset="0"/>
                <a:sym typeface="Symbol" pitchFamily="18" charset="2"/>
              </a:rPr>
              <a:t></a:t>
            </a:r>
            <a:r>
              <a:rPr lang="en-US" altLang="zh-CN" sz="2200" b="1" i="1">
                <a:latin typeface="Times New Roman" pitchFamily="18" charset="0"/>
              </a:rPr>
              <a:t>Z</a:t>
            </a:r>
            <a:r>
              <a:rPr lang="zh-CN" altLang="en-US" sz="2200" b="1">
                <a:latin typeface="Times New Roman" pitchFamily="18" charset="0"/>
              </a:rPr>
              <a:t>，使</a:t>
            </a:r>
            <a:r>
              <a:rPr lang="en-US" altLang="zh-CN" sz="2200" b="1">
                <a:solidFill>
                  <a:srgbClr val="FF0000"/>
                </a:solidFill>
                <a:latin typeface="Times New Roman" pitchFamily="18" charset="0"/>
              </a:rPr>
              <a:t>(</a:t>
            </a:r>
            <a:r>
              <a:rPr lang="en-US" altLang="zh-CN" sz="2200" b="1" i="1">
                <a:solidFill>
                  <a:srgbClr val="FF0000"/>
                </a:solidFill>
                <a:latin typeface="Times New Roman" pitchFamily="18" charset="0"/>
              </a:rPr>
              <a:t>X</a:t>
            </a:r>
            <a:r>
              <a:rPr lang="en-US" altLang="zh-CN" sz="2200" b="1">
                <a:solidFill>
                  <a:srgbClr val="FF0000"/>
                </a:solidFill>
                <a:latin typeface="Times New Roman" pitchFamily="18" charset="0"/>
                <a:sym typeface="Symbol" pitchFamily="18" charset="2"/>
              </a:rPr>
              <a:t></a:t>
            </a:r>
            <a:r>
              <a:rPr lang="en-US" altLang="zh-CN" sz="2200" b="1">
                <a:solidFill>
                  <a:srgbClr val="FF0000"/>
                </a:solidFill>
                <a:latin typeface="Times New Roman" pitchFamily="18" charset="0"/>
              </a:rPr>
              <a:t>{</a:t>
            </a:r>
            <a:r>
              <a:rPr lang="en-US" altLang="zh-CN" sz="2200" b="1" i="1">
                <a:solidFill>
                  <a:srgbClr val="FF0000"/>
                </a:solidFill>
                <a:latin typeface="Times New Roman" pitchFamily="18" charset="0"/>
                <a:sym typeface="Symbol" pitchFamily="18" charset="2"/>
              </a:rPr>
              <a:t></a:t>
            </a:r>
            <a:r>
              <a:rPr lang="en-US" altLang="zh-CN" sz="2200" b="1">
                <a:solidFill>
                  <a:srgbClr val="FF0000"/>
                </a:solidFill>
                <a:latin typeface="Times New Roman" pitchFamily="18" charset="0"/>
              </a:rPr>
              <a:t>})</a:t>
            </a:r>
            <a:r>
              <a:rPr lang="en-US" altLang="zh-CN" sz="2200" b="1" baseline="30000">
                <a:solidFill>
                  <a:srgbClr val="FF0000"/>
                </a:solidFill>
                <a:latin typeface="Times New Roman" pitchFamily="18" charset="0"/>
              </a:rPr>
              <a:t>+</a:t>
            </a:r>
            <a:r>
              <a:rPr lang="en-US" altLang="zh-CN" sz="2200" b="1">
                <a:latin typeface="Times New Roman" pitchFamily="18" charset="0"/>
              </a:rPr>
              <a:t>=</a:t>
            </a:r>
            <a:r>
              <a:rPr lang="en-US" altLang="zh-CN" sz="2200" b="1" i="1">
                <a:latin typeface="Times New Roman" pitchFamily="18" charset="0"/>
              </a:rPr>
              <a:t>R</a:t>
            </a:r>
            <a:r>
              <a:rPr lang="zh-CN" altLang="en-US" sz="2200" b="1">
                <a:latin typeface="Times New Roman" pitchFamily="18" charset="0"/>
              </a:rPr>
              <a:t>。</a:t>
            </a:r>
          </a:p>
          <a:p>
            <a:pPr marL="342900" indent="-342900" eaLnBrk="0" hangingPunct="0">
              <a:lnSpc>
                <a:spcPct val="120000"/>
              </a:lnSpc>
              <a:spcBef>
                <a:spcPct val="25000"/>
              </a:spcBef>
              <a:buClr>
                <a:srgbClr val="FF00FF"/>
              </a:buClr>
              <a:buFont typeface="Wingdings" pitchFamily="2" charset="2"/>
              <a:buChar char="ü"/>
            </a:pPr>
            <a:r>
              <a:rPr lang="zh-CN" altLang="en-US" sz="2200" b="1">
                <a:latin typeface="Times New Roman" pitchFamily="18" charset="0"/>
              </a:rPr>
              <a:t>接下来，还可以试着发现是否能够通过</a:t>
            </a:r>
            <a:r>
              <a:rPr lang="zh-CN" altLang="en-US" sz="2200" b="1">
                <a:solidFill>
                  <a:srgbClr val="008000"/>
                </a:solidFill>
                <a:latin typeface="Times New Roman" pitchFamily="18" charset="0"/>
                <a:ea typeface="华文新魏" pitchFamily="2" charset="-122"/>
              </a:rPr>
              <a:t>增加</a:t>
            </a:r>
            <a:r>
              <a:rPr lang="en-US" altLang="zh-CN" sz="2200" b="1">
                <a:solidFill>
                  <a:srgbClr val="008000"/>
                </a:solidFill>
                <a:latin typeface="Times New Roman" pitchFamily="18" charset="0"/>
                <a:ea typeface="华文新魏" pitchFamily="2" charset="-122"/>
              </a:rPr>
              <a:t>2</a:t>
            </a:r>
            <a:r>
              <a:rPr lang="zh-CN" altLang="en-US" sz="2200" b="1">
                <a:solidFill>
                  <a:srgbClr val="008000"/>
                </a:solidFill>
                <a:latin typeface="Times New Roman" pitchFamily="18" charset="0"/>
                <a:ea typeface="华文新魏" pitchFamily="2" charset="-122"/>
              </a:rPr>
              <a:t>个或多个属性</a:t>
            </a:r>
            <a:r>
              <a:rPr lang="zh-CN" altLang="en-US" sz="2200" b="1">
                <a:latin typeface="Times New Roman" pitchFamily="18" charset="0"/>
              </a:rPr>
              <a:t>与</a:t>
            </a:r>
            <a:r>
              <a:rPr lang="en-US" altLang="zh-CN" sz="2200" b="1" i="1">
                <a:latin typeface="Times New Roman" pitchFamily="18" charset="0"/>
              </a:rPr>
              <a:t>X</a:t>
            </a:r>
            <a:r>
              <a:rPr lang="zh-CN" altLang="en-US" sz="2200" b="1">
                <a:latin typeface="Times New Roman" pitchFamily="18" charset="0"/>
              </a:rPr>
              <a:t>联合起来构成</a:t>
            </a:r>
            <a:r>
              <a:rPr lang="zh-CN" altLang="en-US" sz="2200" b="1">
                <a:solidFill>
                  <a:srgbClr val="FF00FF"/>
                </a:solidFill>
                <a:latin typeface="Times New Roman" pitchFamily="18" charset="0"/>
                <a:ea typeface="黑体" pitchFamily="49" charset="-122"/>
              </a:rPr>
              <a:t>候选码</a:t>
            </a:r>
            <a:r>
              <a:rPr lang="zh-CN" altLang="en-US" sz="2200" b="1">
                <a:latin typeface="Times New Roman" pitchFamily="18" charset="0"/>
              </a:rPr>
              <a:t>，例如</a:t>
            </a:r>
            <a:r>
              <a:rPr lang="en-US" altLang="zh-CN" sz="2200" b="1">
                <a:latin typeface="Times New Roman" pitchFamily="18" charset="0"/>
              </a:rPr>
              <a:t>, </a:t>
            </a:r>
            <a:r>
              <a:rPr lang="zh-CN" altLang="en-US" sz="2200" b="1">
                <a:latin typeface="Times New Roman" pitchFamily="18" charset="0"/>
              </a:rPr>
              <a:t>若存在</a:t>
            </a:r>
            <a:r>
              <a:rPr lang="en-US" altLang="zh-CN" sz="2200" b="1">
                <a:solidFill>
                  <a:schemeClr val="accent2"/>
                </a:solidFill>
                <a:latin typeface="Times New Roman" pitchFamily="18" charset="0"/>
              </a:rPr>
              <a:t>{</a:t>
            </a:r>
            <a:r>
              <a:rPr lang="en-US" altLang="zh-CN" sz="2200" b="1" i="1">
                <a:solidFill>
                  <a:schemeClr val="accent2"/>
                </a:solidFill>
                <a:latin typeface="Times New Roman" pitchFamily="18" charset="0"/>
                <a:sym typeface="Symbol" pitchFamily="18" charset="2"/>
              </a:rPr>
              <a:t></a:t>
            </a:r>
            <a:r>
              <a:rPr lang="en-US" altLang="zh-CN" sz="2200" b="1">
                <a:solidFill>
                  <a:schemeClr val="accent2"/>
                </a:solidFill>
                <a:latin typeface="Times New Roman" pitchFamily="18" charset="0"/>
              </a:rPr>
              <a:t>, </a:t>
            </a:r>
            <a:r>
              <a:rPr lang="en-US" altLang="zh-CN" sz="2200" b="1" i="1">
                <a:solidFill>
                  <a:schemeClr val="accent2"/>
                </a:solidFill>
                <a:latin typeface="Times New Roman" pitchFamily="18" charset="0"/>
                <a:sym typeface="Symbol" pitchFamily="18" charset="2"/>
              </a:rPr>
              <a:t></a:t>
            </a:r>
            <a:r>
              <a:rPr lang="en-US" altLang="zh-CN" sz="2200" b="1">
                <a:solidFill>
                  <a:schemeClr val="accent2"/>
                </a:solidFill>
                <a:latin typeface="Times New Roman" pitchFamily="18" charset="0"/>
              </a:rPr>
              <a:t>}</a:t>
            </a:r>
            <a:r>
              <a:rPr lang="en-US" altLang="zh-CN" sz="2200" b="1">
                <a:solidFill>
                  <a:schemeClr val="accent2"/>
                </a:solidFill>
                <a:latin typeface="Times New Roman" pitchFamily="18" charset="0"/>
                <a:sym typeface="Symbol" pitchFamily="18" charset="2"/>
              </a:rPr>
              <a:t></a:t>
            </a:r>
            <a:r>
              <a:rPr lang="en-US" altLang="zh-CN" sz="2200" b="1" i="1">
                <a:solidFill>
                  <a:schemeClr val="accent2"/>
                </a:solidFill>
                <a:latin typeface="Times New Roman" pitchFamily="18" charset="0"/>
              </a:rPr>
              <a:t>R</a:t>
            </a:r>
            <a:r>
              <a:rPr lang="en-US" altLang="zh-CN" sz="2200" b="1">
                <a:solidFill>
                  <a:schemeClr val="accent2"/>
                </a:solidFill>
                <a:latin typeface="宋体" pitchFamily="2" charset="-122"/>
              </a:rPr>
              <a:t>-</a:t>
            </a:r>
            <a:r>
              <a:rPr lang="en-US" altLang="zh-CN" sz="2200" b="1" i="1">
                <a:solidFill>
                  <a:schemeClr val="accent2"/>
                </a:solidFill>
                <a:latin typeface="Times New Roman" pitchFamily="18" charset="0"/>
              </a:rPr>
              <a:t>X</a:t>
            </a:r>
            <a:r>
              <a:rPr lang="en-US" altLang="zh-CN" sz="2200" b="1">
                <a:solidFill>
                  <a:schemeClr val="accent2"/>
                </a:solidFill>
                <a:latin typeface="宋体" pitchFamily="2" charset="-122"/>
              </a:rPr>
              <a:t>-</a:t>
            </a:r>
            <a:r>
              <a:rPr lang="en-US" altLang="zh-CN" sz="2200" b="1" i="1">
                <a:solidFill>
                  <a:schemeClr val="accent2"/>
                </a:solidFill>
                <a:latin typeface="Times New Roman" pitchFamily="18" charset="0"/>
              </a:rPr>
              <a:t>Y</a:t>
            </a:r>
            <a:r>
              <a:rPr lang="en-US" altLang="zh-CN" sz="2200" b="1">
                <a:solidFill>
                  <a:schemeClr val="accent2"/>
                </a:solidFill>
                <a:latin typeface="宋体" pitchFamily="2" charset="-122"/>
              </a:rPr>
              <a:t>-</a:t>
            </a:r>
            <a:r>
              <a:rPr lang="en-US" altLang="zh-CN" sz="2200" b="1" i="1">
                <a:solidFill>
                  <a:schemeClr val="accent2"/>
                </a:solidFill>
                <a:latin typeface="Times New Roman" pitchFamily="18" charset="0"/>
              </a:rPr>
              <a:t>Z</a:t>
            </a:r>
            <a:r>
              <a:rPr lang="zh-CN" altLang="en-US" sz="2200" b="1">
                <a:latin typeface="Times New Roman" pitchFamily="18" charset="0"/>
              </a:rPr>
              <a:t>，使</a:t>
            </a:r>
            <a:r>
              <a:rPr lang="en-US" altLang="zh-CN" sz="2200" b="1">
                <a:solidFill>
                  <a:srgbClr val="FF0000"/>
                </a:solidFill>
                <a:latin typeface="Times New Roman" pitchFamily="18" charset="0"/>
              </a:rPr>
              <a:t>(</a:t>
            </a:r>
            <a:r>
              <a:rPr lang="en-US" altLang="zh-CN" sz="2200" b="1" i="1">
                <a:solidFill>
                  <a:srgbClr val="FF0000"/>
                </a:solidFill>
                <a:latin typeface="Times New Roman" pitchFamily="18" charset="0"/>
              </a:rPr>
              <a:t>X</a:t>
            </a:r>
            <a:r>
              <a:rPr lang="en-US" altLang="zh-CN" sz="2200" b="1">
                <a:solidFill>
                  <a:srgbClr val="FF0000"/>
                </a:solidFill>
                <a:latin typeface="Times New Roman" pitchFamily="18" charset="0"/>
                <a:sym typeface="Symbol" pitchFamily="18" charset="2"/>
              </a:rPr>
              <a:t></a:t>
            </a:r>
            <a:r>
              <a:rPr lang="en-US" altLang="zh-CN" sz="2200" b="1">
                <a:solidFill>
                  <a:srgbClr val="FF0000"/>
                </a:solidFill>
                <a:latin typeface="Times New Roman" pitchFamily="18" charset="0"/>
              </a:rPr>
              <a:t>{</a:t>
            </a:r>
            <a:r>
              <a:rPr lang="en-US" altLang="zh-CN" sz="2200" b="1" i="1">
                <a:solidFill>
                  <a:srgbClr val="FF0000"/>
                </a:solidFill>
                <a:latin typeface="Times New Roman" pitchFamily="18" charset="0"/>
                <a:sym typeface="Symbol" pitchFamily="18" charset="2"/>
              </a:rPr>
              <a:t></a:t>
            </a:r>
            <a:r>
              <a:rPr lang="en-US" altLang="zh-CN" sz="2200" b="1">
                <a:solidFill>
                  <a:srgbClr val="FF0000"/>
                </a:solidFill>
                <a:latin typeface="Times New Roman" pitchFamily="18" charset="0"/>
              </a:rPr>
              <a:t>, </a:t>
            </a:r>
            <a:r>
              <a:rPr lang="en-US" altLang="zh-CN" sz="2200" b="1" i="1">
                <a:solidFill>
                  <a:srgbClr val="FF0000"/>
                </a:solidFill>
                <a:latin typeface="Times New Roman" pitchFamily="18" charset="0"/>
                <a:sym typeface="Symbol" pitchFamily="18" charset="2"/>
              </a:rPr>
              <a:t></a:t>
            </a:r>
            <a:r>
              <a:rPr lang="en-US" altLang="zh-CN" sz="2200" b="1">
                <a:solidFill>
                  <a:srgbClr val="FF0000"/>
                </a:solidFill>
                <a:latin typeface="Times New Roman" pitchFamily="18" charset="0"/>
              </a:rPr>
              <a:t>})</a:t>
            </a:r>
            <a:r>
              <a:rPr lang="en-US" altLang="zh-CN" sz="2200" b="1" baseline="30000">
                <a:solidFill>
                  <a:srgbClr val="FF0000"/>
                </a:solidFill>
                <a:latin typeface="Times New Roman" pitchFamily="18" charset="0"/>
              </a:rPr>
              <a:t>+</a:t>
            </a:r>
            <a:r>
              <a:rPr lang="en-US" altLang="zh-CN" sz="2200" b="1">
                <a:latin typeface="Times New Roman" pitchFamily="18" charset="0"/>
              </a:rPr>
              <a:t>=</a:t>
            </a:r>
            <a:r>
              <a:rPr lang="en-US" altLang="zh-CN" sz="2200" b="1" i="1">
                <a:latin typeface="Times New Roman" pitchFamily="18" charset="0"/>
              </a:rPr>
              <a:t>R</a:t>
            </a:r>
            <a:r>
              <a:rPr lang="en-US" altLang="zh-CN" sz="2200" b="1">
                <a:latin typeface="Times New Roman" pitchFamily="18" charset="0"/>
              </a:rPr>
              <a:t>; </a:t>
            </a:r>
            <a:r>
              <a:rPr lang="zh-CN" altLang="en-US" sz="2200" b="1">
                <a:latin typeface="Times New Roman" pitchFamily="18" charset="0"/>
              </a:rPr>
              <a:t>则</a:t>
            </a:r>
            <a:r>
              <a:rPr lang="en-US" altLang="zh-CN" sz="2200" b="1">
                <a:solidFill>
                  <a:srgbClr val="9900CC"/>
                </a:solidFill>
                <a:latin typeface="Times New Roman" pitchFamily="18" charset="0"/>
                <a:ea typeface="华文新魏" pitchFamily="2" charset="-122"/>
              </a:rPr>
              <a:t>(</a:t>
            </a:r>
            <a:r>
              <a:rPr lang="en-US" altLang="zh-CN" sz="2200" b="1" i="1">
                <a:solidFill>
                  <a:srgbClr val="9900CC"/>
                </a:solidFill>
                <a:latin typeface="Times New Roman" pitchFamily="18" charset="0"/>
                <a:ea typeface="华文新魏" pitchFamily="2" charset="-122"/>
              </a:rPr>
              <a:t>X</a:t>
            </a:r>
            <a:r>
              <a:rPr lang="en-US" altLang="zh-CN" sz="2200" b="1">
                <a:solidFill>
                  <a:srgbClr val="9900CC"/>
                </a:solidFill>
                <a:latin typeface="Times New Roman" pitchFamily="18" charset="0"/>
                <a:ea typeface="华文新魏" pitchFamily="2" charset="-122"/>
                <a:sym typeface="Symbol" pitchFamily="18" charset="2"/>
              </a:rPr>
              <a:t></a:t>
            </a:r>
            <a:r>
              <a:rPr lang="en-US" altLang="zh-CN" sz="2200" b="1">
                <a:solidFill>
                  <a:srgbClr val="9900CC"/>
                </a:solidFill>
                <a:latin typeface="Times New Roman" pitchFamily="18" charset="0"/>
                <a:ea typeface="华文新魏" pitchFamily="2" charset="-122"/>
              </a:rPr>
              <a:t>{</a:t>
            </a:r>
            <a:r>
              <a:rPr lang="en-US" altLang="zh-CN" sz="2200" b="1" i="1">
                <a:solidFill>
                  <a:srgbClr val="9900CC"/>
                </a:solidFill>
                <a:latin typeface="Times New Roman" pitchFamily="18" charset="0"/>
                <a:ea typeface="华文新魏" pitchFamily="2" charset="-122"/>
                <a:sym typeface="Symbol" pitchFamily="18" charset="2"/>
              </a:rPr>
              <a:t></a:t>
            </a:r>
            <a:r>
              <a:rPr lang="en-US" altLang="zh-CN" sz="2200" b="1">
                <a:solidFill>
                  <a:srgbClr val="9900CC"/>
                </a:solidFill>
                <a:latin typeface="Times New Roman" pitchFamily="18" charset="0"/>
                <a:ea typeface="华文新魏" pitchFamily="2" charset="-122"/>
              </a:rPr>
              <a:t>, </a:t>
            </a:r>
            <a:r>
              <a:rPr lang="en-US" altLang="zh-CN" sz="2200" b="1" i="1">
                <a:solidFill>
                  <a:srgbClr val="9900CC"/>
                </a:solidFill>
                <a:latin typeface="Times New Roman" pitchFamily="18" charset="0"/>
                <a:ea typeface="华文新魏" pitchFamily="2" charset="-122"/>
                <a:sym typeface="Symbol" pitchFamily="18" charset="2"/>
              </a:rPr>
              <a:t></a:t>
            </a:r>
            <a:r>
              <a:rPr lang="en-US" altLang="zh-CN" sz="2200" b="1">
                <a:solidFill>
                  <a:srgbClr val="9900CC"/>
                </a:solidFill>
                <a:latin typeface="Times New Roman" pitchFamily="18" charset="0"/>
                <a:ea typeface="华文新魏" pitchFamily="2" charset="-122"/>
              </a:rPr>
              <a:t>})</a:t>
            </a:r>
            <a:r>
              <a:rPr lang="zh-CN" altLang="en-US" sz="2200" b="1">
                <a:solidFill>
                  <a:srgbClr val="9900CC"/>
                </a:solidFill>
                <a:latin typeface="Times New Roman" pitchFamily="18" charset="0"/>
                <a:ea typeface="华文新魏" pitchFamily="2" charset="-122"/>
              </a:rPr>
              <a:t>也是关系</a:t>
            </a:r>
            <a:r>
              <a:rPr lang="en-US" altLang="zh-CN" sz="2200" b="1" i="1">
                <a:solidFill>
                  <a:srgbClr val="9900CC"/>
                </a:solidFill>
                <a:latin typeface="Times New Roman" pitchFamily="18" charset="0"/>
                <a:ea typeface="华文新魏" pitchFamily="2" charset="-122"/>
              </a:rPr>
              <a:t>r</a:t>
            </a:r>
            <a:r>
              <a:rPr lang="en-US" altLang="zh-CN" sz="2200" b="1">
                <a:solidFill>
                  <a:srgbClr val="9900CC"/>
                </a:solidFill>
                <a:latin typeface="Times New Roman" pitchFamily="18" charset="0"/>
                <a:ea typeface="华文新魏" pitchFamily="2" charset="-122"/>
              </a:rPr>
              <a:t>(</a:t>
            </a:r>
            <a:r>
              <a:rPr lang="en-US" altLang="zh-CN" sz="2200" b="1" i="1">
                <a:solidFill>
                  <a:srgbClr val="9900CC"/>
                </a:solidFill>
                <a:latin typeface="Times New Roman" pitchFamily="18" charset="0"/>
                <a:ea typeface="华文新魏" pitchFamily="2" charset="-122"/>
              </a:rPr>
              <a:t>R</a:t>
            </a:r>
            <a:r>
              <a:rPr lang="en-US" altLang="zh-CN" sz="2200" b="1">
                <a:solidFill>
                  <a:srgbClr val="9900CC"/>
                </a:solidFill>
                <a:latin typeface="Times New Roman" pitchFamily="18" charset="0"/>
                <a:ea typeface="华文新魏" pitchFamily="2" charset="-122"/>
              </a:rPr>
              <a:t>)</a:t>
            </a:r>
            <a:r>
              <a:rPr lang="zh-CN" altLang="en-US" sz="2200" b="1">
                <a:solidFill>
                  <a:srgbClr val="9900CC"/>
                </a:solidFill>
                <a:latin typeface="Times New Roman" pitchFamily="18" charset="0"/>
                <a:ea typeface="华文新魏" pitchFamily="2" charset="-122"/>
              </a:rPr>
              <a:t>的一个</a:t>
            </a:r>
            <a:r>
              <a:rPr lang="zh-CN" altLang="en-US" sz="2200" b="1">
                <a:solidFill>
                  <a:srgbClr val="FF0000"/>
                </a:solidFill>
                <a:latin typeface="Times New Roman" pitchFamily="18" charset="0"/>
                <a:ea typeface="黑体" pitchFamily="49" charset="-122"/>
              </a:rPr>
              <a:t>候选码</a:t>
            </a:r>
            <a:r>
              <a:rPr lang="zh-CN" altLang="en-US" sz="2200" b="1">
                <a:latin typeface="Times New Roman" pitchFamily="18" charset="0"/>
              </a:rPr>
              <a:t>；</a:t>
            </a:r>
            <a:r>
              <a:rPr lang="en-US" altLang="zh-CN" sz="2200" b="1">
                <a:latin typeface="Times New Roman" pitchFamily="18" charset="0"/>
              </a:rPr>
              <a:t>……</a:t>
            </a:r>
            <a:r>
              <a:rPr lang="zh-CN" altLang="en-US" sz="2200" b="1">
                <a:latin typeface="Times New Roman" pitchFamily="18" charset="0"/>
              </a:rPr>
              <a:t>。  </a:t>
            </a:r>
          </a:p>
        </p:txBody>
      </p:sp>
      <p:sp>
        <p:nvSpPr>
          <p:cNvPr id="285701" name="Rectangle 5"/>
          <p:cNvSpPr>
            <a:spLocks noChangeArrowheads="1"/>
          </p:cNvSpPr>
          <p:nvPr/>
        </p:nvSpPr>
        <p:spPr bwMode="auto">
          <a:xfrm>
            <a:off x="138113" y="3581400"/>
            <a:ext cx="8870950" cy="1905000"/>
          </a:xfrm>
          <a:prstGeom prst="rect">
            <a:avLst/>
          </a:prstGeom>
          <a:solidFill>
            <a:srgbClr val="EAEAEA"/>
          </a:solidFill>
          <a:ln w="57150" cmpd="thickThin">
            <a:solidFill>
              <a:srgbClr val="FFFF99"/>
            </a:solidFill>
            <a:miter lim="800000"/>
            <a:headEnd/>
            <a:tailEnd/>
          </a:ln>
        </p:spPr>
        <p:txBody>
          <a:bodyPr/>
          <a:lstStyle/>
          <a:p>
            <a:pPr marL="342900" indent="-342900" eaLnBrk="0" hangingPunct="0">
              <a:lnSpc>
                <a:spcPct val="120000"/>
              </a:lnSpc>
              <a:spcBef>
                <a:spcPct val="15000"/>
              </a:spcBef>
              <a:buClr>
                <a:schemeClr val="accent2"/>
              </a:buClr>
              <a:buFont typeface="Wingdings" pitchFamily="2" charset="2"/>
              <a:buChar char="Ø"/>
            </a:pPr>
            <a:r>
              <a:rPr lang="zh-CN" altLang="en-US" sz="2300" b="1">
                <a:latin typeface="Times New Roman" pitchFamily="18" charset="0"/>
              </a:rPr>
              <a:t>如果</a:t>
            </a:r>
            <a:r>
              <a:rPr lang="zh-CN" altLang="en-US" sz="2300" b="1" i="1">
                <a:solidFill>
                  <a:srgbClr val="FF0000"/>
                </a:solidFill>
                <a:latin typeface="Times New Roman" pitchFamily="18" charset="0"/>
                <a:sym typeface="Symbol" pitchFamily="18" charset="2"/>
              </a:rPr>
              <a:t></a:t>
            </a:r>
            <a:r>
              <a:rPr lang="en-US" altLang="zh-CN" sz="2300" b="1" baseline="30000">
                <a:solidFill>
                  <a:srgbClr val="FF0000"/>
                </a:solidFill>
                <a:latin typeface="Times New Roman" pitchFamily="18" charset="0"/>
              </a:rPr>
              <a:t>+</a:t>
            </a:r>
            <a:r>
              <a:rPr lang="en-US" altLang="zh-CN" sz="2300" b="1">
                <a:latin typeface="Times New Roman" pitchFamily="18" charset="0"/>
              </a:rPr>
              <a:t>=</a:t>
            </a:r>
            <a:r>
              <a:rPr lang="en-US" altLang="zh-CN" sz="2300" b="1" i="1">
                <a:latin typeface="Times New Roman" pitchFamily="18" charset="0"/>
              </a:rPr>
              <a:t>R</a:t>
            </a:r>
            <a:r>
              <a:rPr lang="zh-CN" altLang="en-US" sz="2300" b="1">
                <a:latin typeface="Times New Roman" pitchFamily="18" charset="0"/>
              </a:rPr>
              <a:t>，则</a:t>
            </a:r>
            <a:r>
              <a:rPr lang="zh-CN" altLang="en-US" sz="2300" b="1" i="1">
                <a:solidFill>
                  <a:srgbClr val="9900CC"/>
                </a:solidFill>
                <a:latin typeface="Times New Roman" pitchFamily="18" charset="0"/>
                <a:ea typeface="华文新魏" pitchFamily="2" charset="-122"/>
                <a:sym typeface="Symbol" pitchFamily="18" charset="2"/>
              </a:rPr>
              <a:t></a:t>
            </a:r>
            <a:r>
              <a:rPr lang="zh-CN" altLang="en-US" sz="2300" b="1">
                <a:solidFill>
                  <a:srgbClr val="9900CC"/>
                </a:solidFill>
                <a:latin typeface="Times New Roman" pitchFamily="18" charset="0"/>
                <a:ea typeface="华文新魏" pitchFamily="2" charset="-122"/>
              </a:rPr>
              <a:t>是关系</a:t>
            </a:r>
            <a:r>
              <a:rPr lang="en-US" altLang="zh-CN" sz="2300" b="1" i="1">
                <a:solidFill>
                  <a:srgbClr val="9900CC"/>
                </a:solidFill>
                <a:latin typeface="Times New Roman" pitchFamily="18" charset="0"/>
                <a:ea typeface="华文新魏" pitchFamily="2" charset="-122"/>
              </a:rPr>
              <a:t>r</a:t>
            </a:r>
            <a:r>
              <a:rPr lang="en-US" altLang="zh-CN" sz="2300" b="1">
                <a:solidFill>
                  <a:srgbClr val="9900CC"/>
                </a:solidFill>
                <a:latin typeface="Times New Roman" pitchFamily="18" charset="0"/>
                <a:ea typeface="华文新魏" pitchFamily="2" charset="-122"/>
              </a:rPr>
              <a:t>(</a:t>
            </a:r>
            <a:r>
              <a:rPr lang="en-US" altLang="zh-CN" sz="2300" b="1" i="1">
                <a:solidFill>
                  <a:srgbClr val="9900CC"/>
                </a:solidFill>
                <a:latin typeface="Times New Roman" pitchFamily="18" charset="0"/>
                <a:ea typeface="华文新魏" pitchFamily="2" charset="-122"/>
              </a:rPr>
              <a:t>R</a:t>
            </a:r>
            <a:r>
              <a:rPr lang="en-US" altLang="zh-CN" sz="2300" b="1">
                <a:solidFill>
                  <a:srgbClr val="9900CC"/>
                </a:solidFill>
                <a:latin typeface="Times New Roman" pitchFamily="18" charset="0"/>
                <a:ea typeface="华文新魏" pitchFamily="2" charset="-122"/>
              </a:rPr>
              <a:t>)</a:t>
            </a:r>
            <a:r>
              <a:rPr lang="zh-CN" altLang="en-US" sz="2300" b="1">
                <a:solidFill>
                  <a:srgbClr val="9900CC"/>
                </a:solidFill>
                <a:latin typeface="Times New Roman" pitchFamily="18" charset="0"/>
                <a:ea typeface="华文新魏" pitchFamily="2" charset="-122"/>
              </a:rPr>
              <a:t>的一个</a:t>
            </a:r>
            <a:r>
              <a:rPr lang="zh-CN" altLang="en-US" sz="2300" b="1">
                <a:solidFill>
                  <a:srgbClr val="FF0000"/>
                </a:solidFill>
                <a:latin typeface="Times New Roman" pitchFamily="18" charset="0"/>
                <a:ea typeface="黑体" pitchFamily="49" charset="-122"/>
              </a:rPr>
              <a:t>候选码</a:t>
            </a:r>
            <a:r>
              <a:rPr lang="zh-CN" altLang="en-US" sz="2300" b="1">
                <a:latin typeface="Times New Roman" pitchFamily="18" charset="0"/>
              </a:rPr>
              <a:t>； </a:t>
            </a:r>
          </a:p>
          <a:p>
            <a:pPr marL="342900" indent="-342900" eaLnBrk="0" hangingPunct="0">
              <a:lnSpc>
                <a:spcPct val="120000"/>
              </a:lnSpc>
              <a:spcBef>
                <a:spcPct val="15000"/>
              </a:spcBef>
              <a:buClr>
                <a:schemeClr val="accent2"/>
              </a:buClr>
              <a:buFont typeface="Wingdings" pitchFamily="2" charset="2"/>
              <a:buChar char="Ø"/>
            </a:pPr>
            <a:r>
              <a:rPr lang="zh-CN" altLang="en-US" sz="2300" b="1">
                <a:latin typeface="Times New Roman" pitchFamily="18" charset="0"/>
              </a:rPr>
              <a:t>如果</a:t>
            </a:r>
            <a:r>
              <a:rPr lang="zh-CN" altLang="en-US" sz="2300" b="1" i="1">
                <a:solidFill>
                  <a:srgbClr val="FF0000"/>
                </a:solidFill>
                <a:latin typeface="Times New Roman" pitchFamily="18" charset="0"/>
                <a:sym typeface="Symbol" pitchFamily="18" charset="2"/>
              </a:rPr>
              <a:t></a:t>
            </a:r>
            <a:r>
              <a:rPr lang="en-US" altLang="zh-CN" sz="2300" b="1" baseline="30000">
                <a:solidFill>
                  <a:srgbClr val="FF0000"/>
                </a:solidFill>
                <a:latin typeface="Times New Roman" pitchFamily="18" charset="0"/>
              </a:rPr>
              <a:t>+</a:t>
            </a:r>
            <a:r>
              <a:rPr lang="en-US" altLang="zh-CN" sz="2300" b="1">
                <a:latin typeface="Times New Roman" pitchFamily="18" charset="0"/>
              </a:rPr>
              <a:t>≠</a:t>
            </a:r>
            <a:r>
              <a:rPr lang="en-US" altLang="zh-CN" sz="2300" b="1" i="1">
                <a:latin typeface="Times New Roman" pitchFamily="18" charset="0"/>
              </a:rPr>
              <a:t>R</a:t>
            </a:r>
            <a:r>
              <a:rPr lang="zh-CN" altLang="en-US" sz="2300" b="1">
                <a:latin typeface="Times New Roman" pitchFamily="18" charset="0"/>
              </a:rPr>
              <a:t>，类似地，试着发现是否能够通过</a:t>
            </a:r>
            <a:r>
              <a:rPr lang="zh-CN" altLang="en-US" sz="2300" b="1">
                <a:solidFill>
                  <a:srgbClr val="008000"/>
                </a:solidFill>
                <a:latin typeface="Times New Roman" pitchFamily="18" charset="0"/>
                <a:ea typeface="华文新魏" pitchFamily="2" charset="-122"/>
              </a:rPr>
              <a:t>增加</a:t>
            </a:r>
            <a:r>
              <a:rPr lang="en-US" altLang="zh-CN" sz="2300" b="1">
                <a:solidFill>
                  <a:srgbClr val="008000"/>
                </a:solidFill>
                <a:latin typeface="Times New Roman" pitchFamily="18" charset="0"/>
                <a:ea typeface="华文新魏" pitchFamily="2" charset="-122"/>
              </a:rPr>
              <a:t>1</a:t>
            </a:r>
            <a:r>
              <a:rPr lang="zh-CN" altLang="en-US" sz="2300" b="1">
                <a:solidFill>
                  <a:srgbClr val="008000"/>
                </a:solidFill>
                <a:latin typeface="Times New Roman" pitchFamily="18" charset="0"/>
                <a:ea typeface="华文新魏" pitchFamily="2" charset="-122"/>
              </a:rPr>
              <a:t>个属性</a:t>
            </a:r>
            <a:r>
              <a:rPr lang="zh-CN" altLang="en-US" sz="2300" b="1">
                <a:latin typeface="Times New Roman" pitchFamily="18" charset="0"/>
              </a:rPr>
              <a:t>与</a:t>
            </a:r>
            <a:r>
              <a:rPr lang="zh-CN" altLang="en-US" sz="2300" b="1" i="1">
                <a:latin typeface="Times New Roman" pitchFamily="18" charset="0"/>
                <a:sym typeface="Symbol" pitchFamily="18" charset="2"/>
              </a:rPr>
              <a:t></a:t>
            </a:r>
            <a:r>
              <a:rPr lang="zh-CN" altLang="en-US" sz="2300" b="1">
                <a:latin typeface="Times New Roman" pitchFamily="18" charset="0"/>
              </a:rPr>
              <a:t>联合起来构成</a:t>
            </a:r>
            <a:r>
              <a:rPr lang="zh-CN" altLang="en-US" sz="2300" b="1">
                <a:solidFill>
                  <a:srgbClr val="FF00FF"/>
                </a:solidFill>
                <a:latin typeface="Times New Roman" pitchFamily="18" charset="0"/>
                <a:ea typeface="黑体" pitchFamily="49" charset="-122"/>
              </a:rPr>
              <a:t>候选码</a:t>
            </a:r>
            <a:r>
              <a:rPr lang="zh-CN" altLang="en-US" sz="2300" b="1">
                <a:latin typeface="Times New Roman" pitchFamily="18" charset="0"/>
              </a:rPr>
              <a:t>；再试着发现是否能够通过</a:t>
            </a:r>
            <a:r>
              <a:rPr lang="zh-CN" altLang="en-US" sz="2300" b="1">
                <a:solidFill>
                  <a:srgbClr val="008000"/>
                </a:solidFill>
                <a:latin typeface="Times New Roman" pitchFamily="18" charset="0"/>
                <a:ea typeface="华文新魏" pitchFamily="2" charset="-122"/>
              </a:rPr>
              <a:t>增加</a:t>
            </a:r>
            <a:r>
              <a:rPr lang="en-US" altLang="zh-CN" sz="2300" b="1">
                <a:solidFill>
                  <a:srgbClr val="008000"/>
                </a:solidFill>
                <a:latin typeface="Times New Roman" pitchFamily="18" charset="0"/>
                <a:ea typeface="华文新魏" pitchFamily="2" charset="-122"/>
              </a:rPr>
              <a:t>2</a:t>
            </a:r>
            <a:r>
              <a:rPr lang="zh-CN" altLang="en-US" sz="2300" b="1">
                <a:solidFill>
                  <a:srgbClr val="008000"/>
                </a:solidFill>
                <a:latin typeface="Times New Roman" pitchFamily="18" charset="0"/>
                <a:ea typeface="华文新魏" pitchFamily="2" charset="-122"/>
              </a:rPr>
              <a:t>个或多个属性</a:t>
            </a:r>
            <a:r>
              <a:rPr lang="zh-CN" altLang="en-US" sz="2300" b="1">
                <a:latin typeface="Times New Roman" pitchFamily="18" charset="0"/>
              </a:rPr>
              <a:t>与</a:t>
            </a:r>
            <a:r>
              <a:rPr lang="zh-CN" altLang="en-US" sz="2300" b="1" i="1">
                <a:latin typeface="Times New Roman" pitchFamily="18" charset="0"/>
                <a:sym typeface="Symbol" pitchFamily="18" charset="2"/>
              </a:rPr>
              <a:t></a:t>
            </a:r>
            <a:r>
              <a:rPr lang="zh-CN" altLang="en-US" sz="2300" b="1">
                <a:latin typeface="Times New Roman" pitchFamily="18" charset="0"/>
              </a:rPr>
              <a:t>联合起来构成</a:t>
            </a:r>
            <a:r>
              <a:rPr lang="zh-CN" altLang="en-US" sz="2300" b="1">
                <a:solidFill>
                  <a:srgbClr val="FF00FF"/>
                </a:solidFill>
                <a:latin typeface="Times New Roman" pitchFamily="18" charset="0"/>
                <a:ea typeface="黑体" pitchFamily="49" charset="-122"/>
              </a:rPr>
              <a:t>候选码</a:t>
            </a:r>
            <a:r>
              <a:rPr lang="zh-CN" altLang="en-US" sz="2300" b="1">
                <a:latin typeface="Times New Roman"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85699">
                                            <p:txEl>
                                              <p:pRg st="1" end="1"/>
                                            </p:txEl>
                                          </p:spTgt>
                                        </p:tgtEl>
                                        <p:attrNameLst>
                                          <p:attrName>style.visibility</p:attrName>
                                        </p:attrNameLst>
                                      </p:cBhvr>
                                      <p:to>
                                        <p:strVal val="visible"/>
                                      </p:to>
                                    </p:set>
                                    <p:animEffect transition="in" filter="wipe(left)">
                                      <p:cBhvr>
                                        <p:cTn id="7" dur="500"/>
                                        <p:tgtEl>
                                          <p:spTgt spid="28569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85699">
                                            <p:txEl>
                                              <p:pRg st="2" end="2"/>
                                            </p:txEl>
                                          </p:spTgt>
                                        </p:tgtEl>
                                        <p:attrNameLst>
                                          <p:attrName>style.visibility</p:attrName>
                                        </p:attrNameLst>
                                      </p:cBhvr>
                                      <p:to>
                                        <p:strVal val="visible"/>
                                      </p:to>
                                    </p:set>
                                    <p:animEffect transition="in" filter="wipe(left)">
                                      <p:cBhvr>
                                        <p:cTn id="12" dur="500"/>
                                        <p:tgtEl>
                                          <p:spTgt spid="28569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85699">
                                            <p:txEl>
                                              <p:pRg st="3" end="3"/>
                                            </p:txEl>
                                          </p:spTgt>
                                        </p:tgtEl>
                                        <p:attrNameLst>
                                          <p:attrName>style.visibility</p:attrName>
                                        </p:attrNameLst>
                                      </p:cBhvr>
                                      <p:to>
                                        <p:strVal val="visible"/>
                                      </p:to>
                                    </p:set>
                                    <p:animEffect transition="in" filter="wipe(left)">
                                      <p:cBhvr>
                                        <p:cTn id="17" dur="500"/>
                                        <p:tgtEl>
                                          <p:spTgt spid="28569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85699">
                                            <p:txEl>
                                              <p:pRg st="4" end="4"/>
                                            </p:txEl>
                                          </p:spTgt>
                                        </p:tgtEl>
                                        <p:attrNameLst>
                                          <p:attrName>style.visibility</p:attrName>
                                        </p:attrNameLst>
                                      </p:cBhvr>
                                      <p:to>
                                        <p:strVal val="visible"/>
                                      </p:to>
                                    </p:set>
                                    <p:animEffect transition="in" filter="wipe(left)">
                                      <p:cBhvr>
                                        <p:cTn id="22" dur="500"/>
                                        <p:tgtEl>
                                          <p:spTgt spid="28569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85699">
                                            <p:txEl>
                                              <p:pRg st="5" end="5"/>
                                            </p:txEl>
                                          </p:spTgt>
                                        </p:tgtEl>
                                        <p:attrNameLst>
                                          <p:attrName>style.visibility</p:attrName>
                                        </p:attrNameLst>
                                      </p:cBhvr>
                                      <p:to>
                                        <p:strVal val="visible"/>
                                      </p:to>
                                    </p:set>
                                    <p:animEffect transition="in" filter="wipe(left)">
                                      <p:cBhvr>
                                        <p:cTn id="27" dur="500"/>
                                        <p:tgtEl>
                                          <p:spTgt spid="285699">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85700">
                                            <p:bg/>
                                          </p:spTgt>
                                        </p:tgtEl>
                                        <p:attrNameLst>
                                          <p:attrName>style.visibility</p:attrName>
                                        </p:attrNameLst>
                                      </p:cBhvr>
                                      <p:to>
                                        <p:strVal val="visible"/>
                                      </p:to>
                                    </p:set>
                                    <p:animEffect transition="in" filter="wipe(left)">
                                      <p:cBhvr>
                                        <p:cTn id="32" dur="500"/>
                                        <p:tgtEl>
                                          <p:spTgt spid="285700">
                                            <p:bg/>
                                          </p:spTgt>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285700">
                                            <p:txEl>
                                              <p:pRg st="0" end="0"/>
                                            </p:txEl>
                                          </p:spTgt>
                                        </p:tgtEl>
                                        <p:attrNameLst>
                                          <p:attrName>style.visibility</p:attrName>
                                        </p:attrNameLst>
                                      </p:cBhvr>
                                      <p:to>
                                        <p:strVal val="visible"/>
                                      </p:to>
                                    </p:set>
                                    <p:animEffect transition="in" filter="wipe(left)">
                                      <p:cBhvr>
                                        <p:cTn id="35" dur="500"/>
                                        <p:tgtEl>
                                          <p:spTgt spid="285700">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85700">
                                            <p:txEl>
                                              <p:pRg st="1" end="1"/>
                                            </p:txEl>
                                          </p:spTgt>
                                        </p:tgtEl>
                                        <p:attrNameLst>
                                          <p:attrName>style.visibility</p:attrName>
                                        </p:attrNameLst>
                                      </p:cBhvr>
                                      <p:to>
                                        <p:strVal val="visible"/>
                                      </p:to>
                                    </p:set>
                                    <p:animEffect transition="in" filter="wipe(left)">
                                      <p:cBhvr>
                                        <p:cTn id="40" dur="500"/>
                                        <p:tgtEl>
                                          <p:spTgt spid="285700">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285699">
                                            <p:txEl>
                                              <p:pRg st="7" end="7"/>
                                            </p:txEl>
                                          </p:spTgt>
                                        </p:tgtEl>
                                        <p:attrNameLst>
                                          <p:attrName>style.visibility</p:attrName>
                                        </p:attrNameLst>
                                      </p:cBhvr>
                                      <p:to>
                                        <p:strVal val="visible"/>
                                      </p:to>
                                    </p:set>
                                    <p:animEffect transition="in" filter="wipe(left)">
                                      <p:cBhvr>
                                        <p:cTn id="45" dur="500"/>
                                        <p:tgtEl>
                                          <p:spTgt spid="285699">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85701">
                                            <p:bg/>
                                          </p:spTgt>
                                        </p:tgtEl>
                                        <p:attrNameLst>
                                          <p:attrName>style.visibility</p:attrName>
                                        </p:attrNameLst>
                                      </p:cBhvr>
                                      <p:to>
                                        <p:strVal val="visible"/>
                                      </p:to>
                                    </p:set>
                                    <p:animEffect transition="in" filter="wipe(left)">
                                      <p:cBhvr>
                                        <p:cTn id="50" dur="500"/>
                                        <p:tgtEl>
                                          <p:spTgt spid="285701">
                                            <p:bg/>
                                          </p:spTgt>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85701">
                                            <p:txEl>
                                              <p:pRg st="0" end="0"/>
                                            </p:txEl>
                                          </p:spTgt>
                                        </p:tgtEl>
                                        <p:attrNameLst>
                                          <p:attrName>style.visibility</p:attrName>
                                        </p:attrNameLst>
                                      </p:cBhvr>
                                      <p:to>
                                        <p:strVal val="visible"/>
                                      </p:to>
                                    </p:set>
                                    <p:animEffect transition="in" filter="wipe(left)">
                                      <p:cBhvr>
                                        <p:cTn id="53" dur="500"/>
                                        <p:tgtEl>
                                          <p:spTgt spid="285701">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285701">
                                            <p:txEl>
                                              <p:pRg st="1" end="1"/>
                                            </p:txEl>
                                          </p:spTgt>
                                        </p:tgtEl>
                                        <p:attrNameLst>
                                          <p:attrName>style.visibility</p:attrName>
                                        </p:attrNameLst>
                                      </p:cBhvr>
                                      <p:to>
                                        <p:strVal val="visible"/>
                                      </p:to>
                                    </p:set>
                                    <p:animEffect transition="in" filter="wipe(left)">
                                      <p:cBhvr>
                                        <p:cTn id="58" dur="500"/>
                                        <p:tgtEl>
                                          <p:spTgt spid="28570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700" grpId="0" build="p" animBg="1"/>
      <p:bldP spid="285701" grpId="0" build="p"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685800" y="609600"/>
            <a:ext cx="7772400" cy="609600"/>
          </a:xfrm>
        </p:spPr>
        <p:txBody>
          <a:bodyPr/>
          <a:lstStyle/>
          <a:p>
            <a:r>
              <a:rPr lang="zh-CN" altLang="en-US">
                <a:ea typeface="华文隶书" pitchFamily="2" charset="-122"/>
              </a:rPr>
              <a:t>判断</a:t>
            </a:r>
            <a:r>
              <a:rPr lang="zh-CN" altLang="en-US">
                <a:ea typeface="华文隶书" pitchFamily="2" charset="-122"/>
                <a:sym typeface="Symbol" pitchFamily="18" charset="2"/>
              </a:rPr>
              <a:t>属性集</a:t>
            </a:r>
            <a:r>
              <a:rPr lang="zh-CN" altLang="en-US">
                <a:ea typeface="华文隶书" pitchFamily="2" charset="-122"/>
              </a:rPr>
              <a:t>是否为候选码举例</a:t>
            </a:r>
          </a:p>
        </p:txBody>
      </p:sp>
      <p:sp>
        <p:nvSpPr>
          <p:cNvPr id="286723" name="Rectangle 3"/>
          <p:cNvSpPr>
            <a:spLocks noGrp="1" noChangeArrowheads="1"/>
          </p:cNvSpPr>
          <p:nvPr>
            <p:ph type="body" idx="1"/>
          </p:nvPr>
        </p:nvSpPr>
        <p:spPr>
          <a:xfrm>
            <a:off x="304800" y="1419225"/>
            <a:ext cx="8610600" cy="5105400"/>
          </a:xfrm>
        </p:spPr>
        <p:txBody>
          <a:bodyPr/>
          <a:lstStyle/>
          <a:p>
            <a:pPr>
              <a:lnSpc>
                <a:spcPct val="120000"/>
              </a:lnSpc>
              <a:spcBef>
                <a:spcPct val="15000"/>
              </a:spcBef>
            </a:pPr>
            <a:r>
              <a:rPr lang="en-US" altLang="zh-CN" sz="2600">
                <a:solidFill>
                  <a:schemeClr val="accent2"/>
                </a:solidFill>
              </a:rPr>
              <a:t>[</a:t>
            </a:r>
            <a:r>
              <a:rPr lang="zh-CN" altLang="en-US" sz="2600">
                <a:solidFill>
                  <a:schemeClr val="accent2"/>
                </a:solidFill>
              </a:rPr>
              <a:t>例</a:t>
            </a:r>
            <a:r>
              <a:rPr lang="en-US" altLang="zh-CN" sz="2600">
                <a:solidFill>
                  <a:schemeClr val="accent2"/>
                </a:solidFill>
              </a:rPr>
              <a:t>5.9]</a:t>
            </a:r>
            <a:r>
              <a:rPr lang="en-US" altLang="zh-CN" sz="2600"/>
              <a:t>   </a:t>
            </a:r>
            <a:r>
              <a:rPr lang="zh-CN" altLang="pt-BR" sz="2600"/>
              <a:t>给定</a:t>
            </a:r>
            <a:r>
              <a:rPr lang="zh-CN" altLang="en-US" sz="2600"/>
              <a:t>关系模式</a:t>
            </a:r>
            <a:r>
              <a:rPr lang="pt-BR" altLang="zh-CN" sz="2600" i="1"/>
              <a:t>r</a:t>
            </a:r>
            <a:r>
              <a:rPr lang="pt-BR" altLang="zh-CN" sz="2600"/>
              <a:t>(</a:t>
            </a:r>
            <a:r>
              <a:rPr lang="pt-BR" altLang="zh-CN" sz="2600" i="1"/>
              <a:t>R</a:t>
            </a:r>
            <a:r>
              <a:rPr lang="pt-BR" altLang="zh-CN" sz="2600"/>
              <a:t>)=</a:t>
            </a:r>
            <a:r>
              <a:rPr lang="pt-BR" altLang="zh-CN" sz="2600" i="1"/>
              <a:t>r</a:t>
            </a:r>
            <a:r>
              <a:rPr lang="pt-BR" altLang="zh-CN" sz="2600"/>
              <a:t>(</a:t>
            </a:r>
            <a:r>
              <a:rPr lang="pt-BR" altLang="zh-CN" sz="2600" i="1"/>
              <a:t>A</a:t>
            </a:r>
            <a:r>
              <a:rPr lang="pt-BR" altLang="zh-CN" sz="2600"/>
              <a:t>, </a:t>
            </a:r>
            <a:r>
              <a:rPr lang="pt-BR" altLang="zh-CN" sz="2600" i="1"/>
              <a:t>B</a:t>
            </a:r>
            <a:r>
              <a:rPr lang="pt-BR" altLang="zh-CN" sz="2600"/>
              <a:t>, </a:t>
            </a:r>
            <a:r>
              <a:rPr lang="pt-BR" altLang="zh-CN" sz="2600" i="1"/>
              <a:t>C</a:t>
            </a:r>
            <a:r>
              <a:rPr lang="pt-BR" altLang="zh-CN" sz="2600"/>
              <a:t>, </a:t>
            </a:r>
            <a:r>
              <a:rPr lang="pt-BR" altLang="zh-CN" sz="2600" i="1"/>
              <a:t>D</a:t>
            </a:r>
            <a:r>
              <a:rPr lang="pt-BR" altLang="zh-CN" sz="2600"/>
              <a:t>)</a:t>
            </a:r>
            <a:r>
              <a:rPr lang="zh-CN" altLang="pt-BR" sz="2600"/>
              <a:t>，</a:t>
            </a:r>
            <a:r>
              <a:rPr lang="zh-CN" altLang="en-US" sz="2600"/>
              <a:t>函数依赖集</a:t>
            </a:r>
            <a:r>
              <a:rPr lang="pt-BR" altLang="zh-CN" sz="2600" i="1"/>
              <a:t>F</a:t>
            </a:r>
            <a:r>
              <a:rPr lang="pt-BR" altLang="zh-CN" sz="2600"/>
              <a:t>={</a:t>
            </a:r>
            <a:r>
              <a:rPr lang="pt-BR" altLang="zh-CN" sz="2600" i="1"/>
              <a:t>B</a:t>
            </a:r>
            <a:r>
              <a:rPr lang="en-US" altLang="zh-CN" sz="2600">
                <a:sym typeface="Symbol" pitchFamily="18" charset="2"/>
              </a:rPr>
              <a:t></a:t>
            </a:r>
            <a:r>
              <a:rPr lang="pt-BR" altLang="zh-CN" sz="2600" i="1"/>
              <a:t>C</a:t>
            </a:r>
            <a:r>
              <a:rPr lang="pt-BR" altLang="zh-CN" sz="2600"/>
              <a:t>, </a:t>
            </a:r>
            <a:r>
              <a:rPr lang="pt-BR" altLang="zh-CN" sz="2600" i="1"/>
              <a:t>D</a:t>
            </a:r>
            <a:r>
              <a:rPr lang="en-US" altLang="zh-CN" sz="2600">
                <a:sym typeface="Symbol" pitchFamily="18" charset="2"/>
              </a:rPr>
              <a:t></a:t>
            </a:r>
            <a:r>
              <a:rPr lang="pt-BR" altLang="zh-CN" sz="2600" i="1"/>
              <a:t>A</a:t>
            </a:r>
            <a:r>
              <a:rPr lang="pt-BR" altLang="zh-CN" sz="2600"/>
              <a:t>}</a:t>
            </a:r>
            <a:r>
              <a:rPr lang="zh-CN" altLang="pt-BR" sz="2600"/>
              <a:t>，找出</a:t>
            </a:r>
            <a:r>
              <a:rPr lang="pt-BR" altLang="zh-CN" sz="2600" i="1"/>
              <a:t>r</a:t>
            </a:r>
            <a:r>
              <a:rPr lang="pt-BR" altLang="zh-CN" sz="2600"/>
              <a:t>(</a:t>
            </a:r>
            <a:r>
              <a:rPr lang="pt-BR" altLang="zh-CN" sz="2600" i="1"/>
              <a:t>R</a:t>
            </a:r>
            <a:r>
              <a:rPr lang="pt-BR" altLang="zh-CN" sz="2600"/>
              <a:t>)</a:t>
            </a:r>
            <a:r>
              <a:rPr lang="zh-CN" altLang="pt-BR" sz="2600"/>
              <a:t>的所有</a:t>
            </a:r>
            <a:r>
              <a:rPr lang="zh-CN" altLang="pt-BR" sz="2600">
                <a:solidFill>
                  <a:srgbClr val="FF0000"/>
                </a:solidFill>
                <a:ea typeface="黑体" pitchFamily="49" charset="-122"/>
              </a:rPr>
              <a:t>候选码</a:t>
            </a:r>
            <a:r>
              <a:rPr lang="zh-CN" altLang="pt-BR" sz="2600"/>
              <a:t>。 </a:t>
            </a:r>
            <a:endParaRPr lang="zh-CN" altLang="en-US" sz="2600"/>
          </a:p>
          <a:p>
            <a:pPr lvl="1">
              <a:lnSpc>
                <a:spcPct val="130000"/>
              </a:lnSpc>
            </a:pPr>
            <a:r>
              <a:rPr lang="zh-CN" altLang="pt-BR" sz="2600"/>
              <a:t>属性集</a:t>
            </a:r>
            <a:r>
              <a:rPr lang="pt-BR" altLang="zh-CN" sz="2600" i="1">
                <a:solidFill>
                  <a:srgbClr val="0099FF"/>
                </a:solidFill>
              </a:rPr>
              <a:t>BD</a:t>
            </a:r>
            <a:r>
              <a:rPr lang="zh-CN" altLang="pt-BR" sz="2600">
                <a:solidFill>
                  <a:srgbClr val="0099FF"/>
                </a:solidFill>
                <a:ea typeface="华文新魏" pitchFamily="2" charset="-122"/>
              </a:rPr>
              <a:t>没有在函数依赖的右部出现</a:t>
            </a:r>
            <a:r>
              <a:rPr lang="zh-CN" altLang="pt-BR" sz="2600"/>
              <a:t>，故</a:t>
            </a:r>
            <a:r>
              <a:rPr lang="pt-BR" altLang="zh-CN" sz="2600" i="1">
                <a:solidFill>
                  <a:srgbClr val="0099FF"/>
                </a:solidFill>
              </a:rPr>
              <a:t>BD</a:t>
            </a:r>
            <a:r>
              <a:rPr lang="zh-CN" altLang="pt-BR" sz="2600">
                <a:solidFill>
                  <a:srgbClr val="9900CC"/>
                </a:solidFill>
                <a:ea typeface="华文新魏" pitchFamily="2" charset="-122"/>
              </a:rPr>
              <a:t>为候选码的一部分</a:t>
            </a:r>
            <a:r>
              <a:rPr lang="zh-CN" altLang="pt-BR" sz="2600"/>
              <a:t>； </a:t>
            </a:r>
          </a:p>
          <a:p>
            <a:pPr lvl="1">
              <a:lnSpc>
                <a:spcPct val="130000"/>
              </a:lnSpc>
            </a:pPr>
            <a:r>
              <a:rPr lang="zh-CN" altLang="pt-BR" sz="2600"/>
              <a:t>由于</a:t>
            </a:r>
            <a:r>
              <a:rPr lang="pt-BR" altLang="zh-CN" sz="2600">
                <a:solidFill>
                  <a:srgbClr val="FF0000"/>
                </a:solidFill>
              </a:rPr>
              <a:t>(</a:t>
            </a:r>
            <a:r>
              <a:rPr lang="pt-BR" altLang="zh-CN" sz="2600" i="1">
                <a:solidFill>
                  <a:srgbClr val="FF0000"/>
                </a:solidFill>
              </a:rPr>
              <a:t>BD</a:t>
            </a:r>
            <a:r>
              <a:rPr lang="pt-BR" altLang="zh-CN" sz="2600">
                <a:solidFill>
                  <a:srgbClr val="FF0000"/>
                </a:solidFill>
              </a:rPr>
              <a:t>)</a:t>
            </a:r>
            <a:r>
              <a:rPr lang="pt-BR" altLang="zh-CN" sz="2600" baseline="30000">
                <a:solidFill>
                  <a:srgbClr val="FF0000"/>
                </a:solidFill>
              </a:rPr>
              <a:t>+</a:t>
            </a:r>
            <a:r>
              <a:rPr lang="pt-BR" altLang="zh-CN" sz="2600"/>
              <a:t>=</a:t>
            </a:r>
            <a:r>
              <a:rPr lang="pt-BR" altLang="zh-CN" sz="2600" i="1"/>
              <a:t>BDCA</a:t>
            </a:r>
            <a:r>
              <a:rPr lang="pt-BR" altLang="zh-CN" sz="2600"/>
              <a:t>=</a:t>
            </a:r>
            <a:r>
              <a:rPr lang="pt-BR" altLang="zh-CN" sz="2600" i="1"/>
              <a:t>R</a:t>
            </a:r>
            <a:r>
              <a:rPr lang="zh-CN" altLang="pt-BR" sz="2600"/>
              <a:t>，</a:t>
            </a:r>
            <a:r>
              <a:rPr lang="zh-CN" altLang="pt-BR" sz="2600">
                <a:solidFill>
                  <a:srgbClr val="9900CC"/>
                </a:solidFill>
                <a:ea typeface="华文新魏" pitchFamily="2" charset="-122"/>
              </a:rPr>
              <a:t>所以</a:t>
            </a:r>
            <a:r>
              <a:rPr lang="pt-BR" altLang="zh-CN" sz="2600" i="1">
                <a:solidFill>
                  <a:srgbClr val="9900CC"/>
                </a:solidFill>
                <a:ea typeface="华文新魏" pitchFamily="2" charset="-122"/>
              </a:rPr>
              <a:t>BD</a:t>
            </a:r>
            <a:r>
              <a:rPr lang="zh-CN" altLang="pt-BR" sz="2600">
                <a:solidFill>
                  <a:srgbClr val="9900CC"/>
                </a:solidFill>
                <a:ea typeface="华文新魏" pitchFamily="2" charset="-122"/>
              </a:rPr>
              <a:t>为关系模式</a:t>
            </a:r>
            <a:r>
              <a:rPr lang="pt-BR" altLang="zh-CN" sz="2600" i="1">
                <a:solidFill>
                  <a:srgbClr val="9900CC"/>
                </a:solidFill>
                <a:ea typeface="华文新魏" pitchFamily="2" charset="-122"/>
              </a:rPr>
              <a:t>r</a:t>
            </a:r>
            <a:r>
              <a:rPr lang="pt-BR" altLang="zh-CN" sz="2600">
                <a:solidFill>
                  <a:srgbClr val="9900CC"/>
                </a:solidFill>
                <a:ea typeface="华文新魏" pitchFamily="2" charset="-122"/>
              </a:rPr>
              <a:t>(</a:t>
            </a:r>
            <a:r>
              <a:rPr lang="pt-BR" altLang="zh-CN" sz="2600" i="1">
                <a:solidFill>
                  <a:srgbClr val="9900CC"/>
                </a:solidFill>
                <a:ea typeface="华文新魏" pitchFamily="2" charset="-122"/>
              </a:rPr>
              <a:t>R</a:t>
            </a:r>
            <a:r>
              <a:rPr lang="pt-BR" altLang="zh-CN" sz="2600">
                <a:solidFill>
                  <a:srgbClr val="9900CC"/>
                </a:solidFill>
                <a:ea typeface="华文新魏" pitchFamily="2" charset="-122"/>
              </a:rPr>
              <a:t>)</a:t>
            </a:r>
            <a:r>
              <a:rPr lang="zh-CN" altLang="pt-BR" sz="2600">
                <a:solidFill>
                  <a:srgbClr val="9900CC"/>
                </a:solidFill>
                <a:ea typeface="华文新魏" pitchFamily="2" charset="-122"/>
              </a:rPr>
              <a:t>的唯一</a:t>
            </a:r>
            <a:r>
              <a:rPr lang="zh-CN" altLang="pt-BR" sz="2600">
                <a:solidFill>
                  <a:srgbClr val="FF0000"/>
                </a:solidFill>
                <a:ea typeface="黑体" pitchFamily="49" charset="-122"/>
              </a:rPr>
              <a:t>候选码</a:t>
            </a:r>
            <a:r>
              <a:rPr lang="zh-CN" altLang="pt-BR" sz="2600"/>
              <a:t>。 </a:t>
            </a:r>
            <a:endParaRPr lang="zh-CN" altLang="en-US" sz="2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86723">
                                            <p:txEl>
                                              <p:pRg st="1" end="1"/>
                                            </p:txEl>
                                          </p:spTgt>
                                        </p:tgtEl>
                                        <p:attrNameLst>
                                          <p:attrName>style.visibility</p:attrName>
                                        </p:attrNameLst>
                                      </p:cBhvr>
                                      <p:to>
                                        <p:strVal val="visible"/>
                                      </p:to>
                                    </p:set>
                                    <p:animEffect transition="in" filter="wipe(left)">
                                      <p:cBhvr>
                                        <p:cTn id="7" dur="500"/>
                                        <p:tgtEl>
                                          <p:spTgt spid="28672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86723">
                                            <p:txEl>
                                              <p:pRg st="2" end="2"/>
                                            </p:txEl>
                                          </p:spTgt>
                                        </p:tgtEl>
                                        <p:attrNameLst>
                                          <p:attrName>style.visibility</p:attrName>
                                        </p:attrNameLst>
                                      </p:cBhvr>
                                      <p:to>
                                        <p:strVal val="visible"/>
                                      </p:to>
                                    </p:set>
                                    <p:animEffect transition="in" filter="wipe(left)">
                                      <p:cBhvr>
                                        <p:cTn id="12" dur="500"/>
                                        <p:tgtEl>
                                          <p:spTgt spid="2867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a:xfrm>
            <a:off x="685800" y="533400"/>
            <a:ext cx="7772400" cy="609600"/>
          </a:xfrm>
        </p:spPr>
        <p:txBody>
          <a:bodyPr/>
          <a:lstStyle/>
          <a:p>
            <a:r>
              <a:rPr lang="zh-CN" altLang="en-US">
                <a:ea typeface="华文隶书" pitchFamily="2" charset="-122"/>
              </a:rPr>
              <a:t>判断</a:t>
            </a:r>
            <a:r>
              <a:rPr lang="zh-CN" altLang="en-US">
                <a:ea typeface="华文隶书" pitchFamily="2" charset="-122"/>
                <a:sym typeface="Symbol" pitchFamily="18" charset="2"/>
              </a:rPr>
              <a:t>属性集</a:t>
            </a:r>
            <a:r>
              <a:rPr lang="zh-CN" altLang="en-US">
                <a:ea typeface="华文隶书" pitchFamily="2" charset="-122"/>
              </a:rPr>
              <a:t>是否为候选码举例</a:t>
            </a:r>
          </a:p>
        </p:txBody>
      </p:sp>
      <p:sp>
        <p:nvSpPr>
          <p:cNvPr id="287747" name="Rectangle 3"/>
          <p:cNvSpPr>
            <a:spLocks noGrp="1" noChangeArrowheads="1"/>
          </p:cNvSpPr>
          <p:nvPr>
            <p:ph type="body" idx="1"/>
          </p:nvPr>
        </p:nvSpPr>
        <p:spPr>
          <a:xfrm>
            <a:off x="152400" y="1190625"/>
            <a:ext cx="8839200" cy="5294313"/>
          </a:xfrm>
        </p:spPr>
        <p:txBody>
          <a:bodyPr/>
          <a:lstStyle/>
          <a:p>
            <a:pPr>
              <a:lnSpc>
                <a:spcPct val="120000"/>
              </a:lnSpc>
              <a:spcBef>
                <a:spcPct val="15000"/>
              </a:spcBef>
            </a:pPr>
            <a:r>
              <a:rPr lang="en-US" altLang="zh-CN" sz="2600">
                <a:solidFill>
                  <a:schemeClr val="accent2"/>
                </a:solidFill>
              </a:rPr>
              <a:t>[</a:t>
            </a:r>
            <a:r>
              <a:rPr lang="zh-CN" altLang="en-US" sz="2600">
                <a:solidFill>
                  <a:schemeClr val="accent2"/>
                </a:solidFill>
              </a:rPr>
              <a:t>例</a:t>
            </a:r>
            <a:r>
              <a:rPr lang="en-US" altLang="zh-CN" sz="2600">
                <a:solidFill>
                  <a:schemeClr val="accent2"/>
                </a:solidFill>
              </a:rPr>
              <a:t>5.10]</a:t>
            </a:r>
            <a:r>
              <a:rPr lang="en-US" altLang="zh-CN" sz="2600"/>
              <a:t>  </a:t>
            </a:r>
            <a:r>
              <a:rPr lang="en-US" altLang="zh-CN" sz="2600" i="1"/>
              <a:t> </a:t>
            </a:r>
            <a:r>
              <a:rPr lang="zh-CN" altLang="pt-BR" sz="2600"/>
              <a:t>给定</a:t>
            </a:r>
            <a:r>
              <a:rPr lang="zh-CN" altLang="en-US" sz="2600"/>
              <a:t>关系模式</a:t>
            </a:r>
            <a:r>
              <a:rPr lang="pt-BR" altLang="zh-CN" sz="2600" i="1"/>
              <a:t>r</a:t>
            </a:r>
            <a:r>
              <a:rPr lang="pt-BR" altLang="zh-CN" sz="2600"/>
              <a:t>(</a:t>
            </a:r>
            <a:r>
              <a:rPr lang="pt-BR" altLang="zh-CN" sz="2600" i="1"/>
              <a:t>R</a:t>
            </a:r>
            <a:r>
              <a:rPr lang="pt-BR" altLang="zh-CN" sz="2600"/>
              <a:t>)=</a:t>
            </a:r>
            <a:r>
              <a:rPr lang="pt-BR" altLang="zh-CN" sz="2600" i="1"/>
              <a:t>r</a:t>
            </a:r>
            <a:r>
              <a:rPr lang="pt-BR" altLang="zh-CN" sz="2600"/>
              <a:t>(</a:t>
            </a:r>
            <a:r>
              <a:rPr lang="pt-BR" altLang="zh-CN" sz="2600" i="1"/>
              <a:t>A</a:t>
            </a:r>
            <a:r>
              <a:rPr lang="pt-BR" altLang="zh-CN" sz="2600"/>
              <a:t>, </a:t>
            </a:r>
            <a:r>
              <a:rPr lang="pt-BR" altLang="zh-CN" sz="2600" i="1"/>
              <a:t>B</a:t>
            </a:r>
            <a:r>
              <a:rPr lang="pt-BR" altLang="zh-CN" sz="2600"/>
              <a:t>, </a:t>
            </a:r>
            <a:r>
              <a:rPr lang="pt-BR" altLang="zh-CN" sz="2600" i="1"/>
              <a:t>C</a:t>
            </a:r>
            <a:r>
              <a:rPr lang="pt-BR" altLang="zh-CN" sz="2600"/>
              <a:t>, </a:t>
            </a:r>
            <a:r>
              <a:rPr lang="pt-BR" altLang="zh-CN" sz="2600" i="1"/>
              <a:t>D</a:t>
            </a:r>
            <a:r>
              <a:rPr lang="pt-BR" altLang="zh-CN" sz="2600"/>
              <a:t>, </a:t>
            </a:r>
            <a:r>
              <a:rPr lang="pt-BR" altLang="zh-CN" sz="2600" i="1"/>
              <a:t>E</a:t>
            </a:r>
            <a:r>
              <a:rPr lang="pt-BR" altLang="zh-CN" sz="2600"/>
              <a:t>)</a:t>
            </a:r>
            <a:r>
              <a:rPr lang="zh-CN" altLang="pt-BR" sz="2600"/>
              <a:t>，</a:t>
            </a:r>
            <a:r>
              <a:rPr lang="zh-CN" altLang="en-US" sz="2600"/>
              <a:t>函数依赖集</a:t>
            </a:r>
            <a:r>
              <a:rPr lang="pt-BR" altLang="zh-CN" sz="2600" i="1"/>
              <a:t>F</a:t>
            </a:r>
            <a:r>
              <a:rPr lang="pt-BR" altLang="zh-CN" sz="2600"/>
              <a:t>={</a:t>
            </a:r>
            <a:r>
              <a:rPr lang="pt-BR" altLang="zh-CN" sz="2600" i="1"/>
              <a:t>A</a:t>
            </a:r>
            <a:r>
              <a:rPr lang="en-US" altLang="zh-CN" sz="2600">
                <a:sym typeface="Symbol" pitchFamily="18" charset="2"/>
              </a:rPr>
              <a:t></a:t>
            </a:r>
            <a:r>
              <a:rPr lang="pt-BR" altLang="zh-CN" sz="2600" i="1"/>
              <a:t>B</a:t>
            </a:r>
            <a:r>
              <a:rPr lang="pt-BR" altLang="zh-CN" sz="2600"/>
              <a:t>, </a:t>
            </a:r>
            <a:r>
              <a:rPr lang="pt-BR" altLang="zh-CN" sz="2600" i="1"/>
              <a:t>BC</a:t>
            </a:r>
            <a:r>
              <a:rPr lang="en-US" altLang="zh-CN" sz="2600">
                <a:sym typeface="Symbol" pitchFamily="18" charset="2"/>
              </a:rPr>
              <a:t></a:t>
            </a:r>
            <a:r>
              <a:rPr lang="pt-BR" altLang="zh-CN" sz="2600" i="1"/>
              <a:t>E</a:t>
            </a:r>
            <a:r>
              <a:rPr lang="pt-BR" altLang="zh-CN" sz="2600"/>
              <a:t>, </a:t>
            </a:r>
            <a:r>
              <a:rPr lang="pt-BR" altLang="zh-CN" sz="2600" i="1"/>
              <a:t>ED</a:t>
            </a:r>
            <a:r>
              <a:rPr lang="en-US" altLang="zh-CN" sz="2600">
                <a:sym typeface="Symbol" pitchFamily="18" charset="2"/>
              </a:rPr>
              <a:t></a:t>
            </a:r>
            <a:r>
              <a:rPr lang="pt-BR" altLang="zh-CN" sz="2600" i="1"/>
              <a:t>A</a:t>
            </a:r>
            <a:r>
              <a:rPr lang="pt-BR" altLang="zh-CN" sz="2600"/>
              <a:t>}</a:t>
            </a:r>
            <a:r>
              <a:rPr lang="zh-CN" altLang="pt-BR" sz="2600"/>
              <a:t>，</a:t>
            </a:r>
            <a:r>
              <a:rPr lang="zh-CN" altLang="en-US" sz="2600"/>
              <a:t>找出</a:t>
            </a:r>
            <a:r>
              <a:rPr lang="pt-BR" altLang="zh-CN" sz="2600" i="1"/>
              <a:t>r</a:t>
            </a:r>
            <a:r>
              <a:rPr lang="pt-BR" altLang="zh-CN" sz="2600"/>
              <a:t>(</a:t>
            </a:r>
            <a:r>
              <a:rPr lang="pt-BR" altLang="zh-CN" sz="2600" i="1"/>
              <a:t>R</a:t>
            </a:r>
            <a:r>
              <a:rPr lang="pt-BR" altLang="zh-CN" sz="2600"/>
              <a:t>)</a:t>
            </a:r>
            <a:r>
              <a:rPr lang="zh-CN" altLang="en-US" sz="2600"/>
              <a:t>的所有</a:t>
            </a:r>
            <a:r>
              <a:rPr lang="zh-CN" altLang="en-US" sz="2600">
                <a:solidFill>
                  <a:srgbClr val="FF0000"/>
                </a:solidFill>
                <a:ea typeface="黑体" pitchFamily="49" charset="-122"/>
              </a:rPr>
              <a:t>候选码</a:t>
            </a:r>
            <a:r>
              <a:rPr lang="zh-CN" altLang="en-US" sz="2600"/>
              <a:t>。 </a:t>
            </a:r>
          </a:p>
          <a:p>
            <a:pPr lvl="1">
              <a:lnSpc>
                <a:spcPct val="115000"/>
              </a:lnSpc>
              <a:spcBef>
                <a:spcPct val="15000"/>
              </a:spcBef>
            </a:pPr>
            <a:r>
              <a:rPr lang="zh-CN" altLang="pt-BR"/>
              <a:t>属性集</a:t>
            </a:r>
            <a:r>
              <a:rPr lang="pt-BR" altLang="zh-CN" i="1">
                <a:solidFill>
                  <a:srgbClr val="0099FF"/>
                </a:solidFill>
                <a:ea typeface="华文新魏" pitchFamily="2" charset="-122"/>
              </a:rPr>
              <a:t>CD</a:t>
            </a:r>
            <a:r>
              <a:rPr lang="zh-CN" altLang="pt-BR">
                <a:solidFill>
                  <a:srgbClr val="0099FF"/>
                </a:solidFill>
                <a:ea typeface="华文新魏" pitchFamily="2" charset="-122"/>
              </a:rPr>
              <a:t>没有在函数依赖的右部出现</a:t>
            </a:r>
            <a:r>
              <a:rPr lang="zh-CN" altLang="pt-BR"/>
              <a:t>，故</a:t>
            </a:r>
            <a:r>
              <a:rPr lang="pt-BR" altLang="zh-CN" i="1">
                <a:solidFill>
                  <a:srgbClr val="9900CC"/>
                </a:solidFill>
                <a:ea typeface="华文新魏" pitchFamily="2" charset="-122"/>
              </a:rPr>
              <a:t>X</a:t>
            </a:r>
            <a:r>
              <a:rPr lang="pt-BR" altLang="zh-CN">
                <a:solidFill>
                  <a:srgbClr val="9900CC"/>
                </a:solidFill>
                <a:ea typeface="华文新魏" pitchFamily="2" charset="-122"/>
              </a:rPr>
              <a:t>=</a:t>
            </a:r>
            <a:r>
              <a:rPr lang="pt-BR" altLang="zh-CN" i="1">
                <a:solidFill>
                  <a:srgbClr val="9900CC"/>
                </a:solidFill>
                <a:ea typeface="华文新魏" pitchFamily="2" charset="-122"/>
              </a:rPr>
              <a:t>CD</a:t>
            </a:r>
            <a:r>
              <a:rPr lang="zh-CN" altLang="pt-BR">
                <a:solidFill>
                  <a:srgbClr val="9900CC"/>
                </a:solidFill>
                <a:ea typeface="华文新魏" pitchFamily="2" charset="-122"/>
              </a:rPr>
              <a:t>为候选码的一部分</a:t>
            </a:r>
            <a:r>
              <a:rPr lang="zh-CN" altLang="pt-BR"/>
              <a:t>； </a:t>
            </a:r>
            <a:endParaRPr lang="zh-CN" altLang="en-US" sz="2500"/>
          </a:p>
          <a:p>
            <a:pPr lvl="1">
              <a:lnSpc>
                <a:spcPct val="115000"/>
              </a:lnSpc>
              <a:spcBef>
                <a:spcPct val="15000"/>
              </a:spcBef>
            </a:pPr>
            <a:r>
              <a:rPr lang="zh-CN" altLang="pt-BR"/>
              <a:t>因</a:t>
            </a:r>
            <a:r>
              <a:rPr lang="pt-BR" altLang="zh-CN">
                <a:solidFill>
                  <a:srgbClr val="FF0000"/>
                </a:solidFill>
              </a:rPr>
              <a:t>(</a:t>
            </a:r>
            <a:r>
              <a:rPr lang="pt-BR" altLang="zh-CN" i="1">
                <a:solidFill>
                  <a:srgbClr val="FF0000"/>
                </a:solidFill>
              </a:rPr>
              <a:t>CD</a:t>
            </a:r>
            <a:r>
              <a:rPr lang="pt-BR" altLang="zh-CN">
                <a:solidFill>
                  <a:srgbClr val="FF0000"/>
                </a:solidFill>
              </a:rPr>
              <a:t>)</a:t>
            </a:r>
            <a:r>
              <a:rPr lang="pt-BR" altLang="zh-CN" baseline="30000">
                <a:solidFill>
                  <a:srgbClr val="FF0000"/>
                </a:solidFill>
              </a:rPr>
              <a:t>+</a:t>
            </a:r>
            <a:r>
              <a:rPr lang="pt-BR" altLang="zh-CN"/>
              <a:t>=</a:t>
            </a:r>
            <a:r>
              <a:rPr lang="pt-BR" altLang="zh-CN" i="1"/>
              <a:t>CD</a:t>
            </a:r>
            <a:r>
              <a:rPr lang="pt-BR" altLang="zh-CN"/>
              <a:t>≠</a:t>
            </a:r>
            <a:r>
              <a:rPr lang="pt-BR" altLang="zh-CN" i="1"/>
              <a:t>R</a:t>
            </a:r>
            <a:r>
              <a:rPr lang="zh-CN" altLang="pt-BR"/>
              <a:t>，故</a:t>
            </a:r>
            <a:r>
              <a:rPr lang="pt-BR" altLang="zh-CN" i="1">
                <a:solidFill>
                  <a:srgbClr val="9900CC"/>
                </a:solidFill>
                <a:ea typeface="华文新魏" pitchFamily="2" charset="-122"/>
              </a:rPr>
              <a:t>CD</a:t>
            </a:r>
            <a:r>
              <a:rPr lang="zh-CN" altLang="pt-BR">
                <a:solidFill>
                  <a:srgbClr val="9900CC"/>
                </a:solidFill>
                <a:ea typeface="华文新魏" pitchFamily="2" charset="-122"/>
              </a:rPr>
              <a:t>不是候选码</a:t>
            </a:r>
            <a:r>
              <a:rPr lang="zh-CN" altLang="pt-BR"/>
              <a:t>； </a:t>
            </a:r>
          </a:p>
          <a:p>
            <a:pPr lvl="1">
              <a:lnSpc>
                <a:spcPct val="115000"/>
              </a:lnSpc>
              <a:spcBef>
                <a:spcPct val="15000"/>
              </a:spcBef>
            </a:pPr>
            <a:r>
              <a:rPr lang="zh-CN" altLang="pt-BR"/>
              <a:t>因</a:t>
            </a:r>
            <a:r>
              <a:rPr lang="zh-CN" altLang="pt-BR">
                <a:solidFill>
                  <a:srgbClr val="0099FF"/>
                </a:solidFill>
                <a:ea typeface="华文新魏" pitchFamily="2" charset="-122"/>
              </a:rPr>
              <a:t>没有在函数依赖右部出现但左部不出现的属性</a:t>
            </a:r>
            <a:r>
              <a:rPr lang="zh-CN" altLang="pt-BR"/>
              <a:t>，故</a:t>
            </a:r>
            <a:r>
              <a:rPr lang="pt-BR" altLang="zh-CN" i="1">
                <a:solidFill>
                  <a:srgbClr val="9900CC"/>
                </a:solidFill>
              </a:rPr>
              <a:t>Y</a:t>
            </a:r>
            <a:r>
              <a:rPr lang="pt-BR" altLang="zh-CN">
                <a:solidFill>
                  <a:srgbClr val="9900CC"/>
                </a:solidFill>
              </a:rPr>
              <a:t>=</a:t>
            </a:r>
            <a:r>
              <a:rPr lang="pt-BR" altLang="zh-CN">
                <a:solidFill>
                  <a:srgbClr val="9900CC"/>
                </a:solidFill>
                <a:sym typeface="Symbol" pitchFamily="18" charset="2"/>
              </a:rPr>
              <a:t></a:t>
            </a:r>
            <a:r>
              <a:rPr lang="pt-BR" altLang="zh-CN"/>
              <a:t>; </a:t>
            </a:r>
          </a:p>
          <a:p>
            <a:pPr lvl="1">
              <a:lnSpc>
                <a:spcPct val="115000"/>
              </a:lnSpc>
              <a:spcBef>
                <a:spcPct val="15000"/>
              </a:spcBef>
            </a:pPr>
            <a:r>
              <a:rPr lang="zh-CN" altLang="en-US"/>
              <a:t>在集合</a:t>
            </a:r>
            <a:r>
              <a:rPr lang="en-US" altLang="zh-CN" i="1">
                <a:solidFill>
                  <a:schemeClr val="accent2"/>
                </a:solidFill>
              </a:rPr>
              <a:t>R</a:t>
            </a:r>
            <a:r>
              <a:rPr lang="en-US" altLang="zh-CN">
                <a:solidFill>
                  <a:schemeClr val="accent2"/>
                </a:solidFill>
                <a:latin typeface="宋体" pitchFamily="2" charset="-122"/>
              </a:rPr>
              <a:t>-</a:t>
            </a:r>
            <a:r>
              <a:rPr lang="en-US" altLang="zh-CN" i="1">
                <a:solidFill>
                  <a:schemeClr val="accent2"/>
                </a:solidFill>
              </a:rPr>
              <a:t>X</a:t>
            </a:r>
            <a:r>
              <a:rPr lang="en-US" altLang="zh-CN">
                <a:solidFill>
                  <a:schemeClr val="accent2"/>
                </a:solidFill>
                <a:latin typeface="宋体" pitchFamily="2" charset="-122"/>
              </a:rPr>
              <a:t>-</a:t>
            </a:r>
            <a:r>
              <a:rPr lang="en-US" altLang="zh-CN" i="1">
                <a:solidFill>
                  <a:schemeClr val="accent2"/>
                </a:solidFill>
              </a:rPr>
              <a:t>Y</a:t>
            </a:r>
            <a:r>
              <a:rPr lang="en-US" altLang="zh-CN">
                <a:solidFill>
                  <a:schemeClr val="accent2"/>
                </a:solidFill>
              </a:rPr>
              <a:t>=</a:t>
            </a:r>
            <a:r>
              <a:rPr lang="en-US" altLang="zh-CN" i="1">
                <a:solidFill>
                  <a:schemeClr val="accent2"/>
                </a:solidFill>
              </a:rPr>
              <a:t>ABE</a:t>
            </a:r>
            <a:r>
              <a:rPr lang="zh-CN" altLang="en-US"/>
              <a:t>中</a:t>
            </a:r>
            <a:r>
              <a:rPr lang="zh-CN" altLang="en-US">
                <a:solidFill>
                  <a:srgbClr val="0099FF"/>
                </a:solidFill>
                <a:ea typeface="华文新魏" pitchFamily="2" charset="-122"/>
              </a:rPr>
              <a:t>寻找与</a:t>
            </a:r>
            <a:r>
              <a:rPr lang="en-US" altLang="zh-CN" i="1">
                <a:solidFill>
                  <a:srgbClr val="0099FF"/>
                </a:solidFill>
                <a:ea typeface="华文新魏" pitchFamily="2" charset="-122"/>
              </a:rPr>
              <a:t>X</a:t>
            </a:r>
            <a:r>
              <a:rPr lang="zh-CN" altLang="en-US">
                <a:solidFill>
                  <a:srgbClr val="0099FF"/>
                </a:solidFill>
                <a:ea typeface="华文新魏" pitchFamily="2" charset="-122"/>
              </a:rPr>
              <a:t>联合构成候选码的属性</a:t>
            </a:r>
            <a:r>
              <a:rPr lang="en-US" altLang="zh-CN">
                <a:solidFill>
                  <a:srgbClr val="0099FF"/>
                </a:solidFill>
                <a:ea typeface="华文新魏" pitchFamily="2" charset="-122"/>
              </a:rPr>
              <a:t>(</a:t>
            </a:r>
            <a:r>
              <a:rPr lang="zh-CN" altLang="en-US">
                <a:solidFill>
                  <a:srgbClr val="0099FF"/>
                </a:solidFill>
                <a:ea typeface="华文新魏" pitchFamily="2" charset="-122"/>
              </a:rPr>
              <a:t>集</a:t>
            </a:r>
            <a:r>
              <a:rPr lang="en-US" altLang="zh-CN">
                <a:solidFill>
                  <a:srgbClr val="0099FF"/>
                </a:solidFill>
                <a:ea typeface="华文新魏" pitchFamily="2" charset="-122"/>
              </a:rPr>
              <a:t>)</a:t>
            </a:r>
            <a:r>
              <a:rPr lang="zh-CN" altLang="en-US"/>
              <a:t>： </a:t>
            </a:r>
          </a:p>
          <a:p>
            <a:pPr lvl="2">
              <a:lnSpc>
                <a:spcPct val="120000"/>
              </a:lnSpc>
              <a:spcBef>
                <a:spcPct val="15000"/>
              </a:spcBef>
            </a:pPr>
            <a:r>
              <a:rPr lang="pt-BR" altLang="zh-CN" sz="2300">
                <a:solidFill>
                  <a:srgbClr val="FF0000"/>
                </a:solidFill>
              </a:rPr>
              <a:t>({</a:t>
            </a:r>
            <a:r>
              <a:rPr lang="pt-BR" altLang="zh-CN" sz="2300" i="1">
                <a:solidFill>
                  <a:schemeClr val="accent2"/>
                </a:solidFill>
              </a:rPr>
              <a:t>A</a:t>
            </a:r>
            <a:r>
              <a:rPr lang="pt-BR" altLang="zh-CN" sz="2300">
                <a:solidFill>
                  <a:srgbClr val="FF0000"/>
                </a:solidFill>
              </a:rPr>
              <a:t>, </a:t>
            </a:r>
            <a:r>
              <a:rPr lang="pt-BR" altLang="zh-CN" sz="2300" i="1">
                <a:solidFill>
                  <a:srgbClr val="9900CC"/>
                </a:solidFill>
              </a:rPr>
              <a:t>CD</a:t>
            </a:r>
            <a:r>
              <a:rPr lang="pt-BR" altLang="zh-CN" sz="2300">
                <a:solidFill>
                  <a:srgbClr val="FF0000"/>
                </a:solidFill>
              </a:rPr>
              <a:t>})</a:t>
            </a:r>
            <a:r>
              <a:rPr lang="pt-BR" altLang="zh-CN" sz="2300" baseline="30000">
                <a:solidFill>
                  <a:srgbClr val="FF0000"/>
                </a:solidFill>
              </a:rPr>
              <a:t>+</a:t>
            </a:r>
            <a:r>
              <a:rPr lang="pt-BR" altLang="zh-CN" sz="2300"/>
              <a:t>=</a:t>
            </a:r>
            <a:r>
              <a:rPr lang="pt-BR" altLang="zh-CN" sz="2300" i="1"/>
              <a:t>ACDBE</a:t>
            </a:r>
            <a:r>
              <a:rPr lang="pt-BR" altLang="zh-CN" sz="2300"/>
              <a:t>=</a:t>
            </a:r>
            <a:r>
              <a:rPr lang="pt-BR" altLang="zh-CN" sz="2300" i="1"/>
              <a:t>R</a:t>
            </a:r>
            <a:r>
              <a:rPr lang="zh-CN" altLang="pt-BR" sz="2300"/>
              <a:t>，故</a:t>
            </a:r>
            <a:r>
              <a:rPr lang="pt-BR" altLang="zh-CN" sz="2300" i="1">
                <a:solidFill>
                  <a:srgbClr val="9900CC"/>
                </a:solidFill>
                <a:ea typeface="华文新魏" pitchFamily="2" charset="-122"/>
              </a:rPr>
              <a:t>ACD</a:t>
            </a:r>
            <a:r>
              <a:rPr lang="zh-CN" altLang="pt-BR" sz="2300">
                <a:solidFill>
                  <a:srgbClr val="9900CC"/>
                </a:solidFill>
                <a:ea typeface="华文新魏" pitchFamily="2" charset="-122"/>
              </a:rPr>
              <a:t>为</a:t>
            </a:r>
            <a:r>
              <a:rPr lang="zh-CN" altLang="pt-BR" sz="2300">
                <a:solidFill>
                  <a:srgbClr val="FF0000"/>
                </a:solidFill>
                <a:ea typeface="黑体" pitchFamily="49" charset="-122"/>
              </a:rPr>
              <a:t>候选码</a:t>
            </a:r>
            <a:r>
              <a:rPr lang="zh-CN" altLang="pt-BR" sz="2300"/>
              <a:t>； </a:t>
            </a:r>
          </a:p>
          <a:p>
            <a:pPr lvl="2">
              <a:lnSpc>
                <a:spcPct val="120000"/>
              </a:lnSpc>
              <a:spcBef>
                <a:spcPct val="15000"/>
              </a:spcBef>
            </a:pPr>
            <a:r>
              <a:rPr lang="pt-BR" altLang="zh-CN" sz="2300">
                <a:solidFill>
                  <a:srgbClr val="FF0000"/>
                </a:solidFill>
              </a:rPr>
              <a:t>({</a:t>
            </a:r>
            <a:r>
              <a:rPr lang="pt-BR" altLang="zh-CN" sz="2300" i="1">
                <a:solidFill>
                  <a:schemeClr val="accent2"/>
                </a:solidFill>
              </a:rPr>
              <a:t>B</a:t>
            </a:r>
            <a:r>
              <a:rPr lang="pt-BR" altLang="zh-CN" sz="2300">
                <a:solidFill>
                  <a:srgbClr val="FF0000"/>
                </a:solidFill>
              </a:rPr>
              <a:t>, </a:t>
            </a:r>
            <a:r>
              <a:rPr lang="pt-BR" altLang="zh-CN" sz="2300" i="1">
                <a:solidFill>
                  <a:srgbClr val="9900CC"/>
                </a:solidFill>
              </a:rPr>
              <a:t>CD</a:t>
            </a:r>
            <a:r>
              <a:rPr lang="pt-BR" altLang="zh-CN" sz="2300">
                <a:solidFill>
                  <a:srgbClr val="FF0000"/>
                </a:solidFill>
              </a:rPr>
              <a:t>})</a:t>
            </a:r>
            <a:r>
              <a:rPr lang="pt-BR" altLang="zh-CN" sz="2300" baseline="30000">
                <a:solidFill>
                  <a:srgbClr val="FF0000"/>
                </a:solidFill>
              </a:rPr>
              <a:t>+</a:t>
            </a:r>
            <a:r>
              <a:rPr lang="pt-BR" altLang="zh-CN" sz="2300"/>
              <a:t>=</a:t>
            </a:r>
            <a:r>
              <a:rPr lang="pt-BR" altLang="zh-CN" sz="2300" i="1"/>
              <a:t>BCDEA</a:t>
            </a:r>
            <a:r>
              <a:rPr lang="pt-BR" altLang="zh-CN" sz="2300"/>
              <a:t>=</a:t>
            </a:r>
            <a:r>
              <a:rPr lang="pt-BR" altLang="zh-CN" sz="2300" i="1"/>
              <a:t>R</a:t>
            </a:r>
            <a:r>
              <a:rPr lang="zh-CN" altLang="pt-BR" sz="2300"/>
              <a:t>，故</a:t>
            </a:r>
            <a:r>
              <a:rPr lang="pt-BR" altLang="zh-CN" sz="2300" i="1">
                <a:solidFill>
                  <a:srgbClr val="9900CC"/>
                </a:solidFill>
                <a:ea typeface="华文新魏" pitchFamily="2" charset="-122"/>
              </a:rPr>
              <a:t>BCD</a:t>
            </a:r>
            <a:r>
              <a:rPr lang="zh-CN" altLang="pt-BR" sz="2300">
                <a:solidFill>
                  <a:srgbClr val="9900CC"/>
                </a:solidFill>
                <a:ea typeface="华文新魏" pitchFamily="2" charset="-122"/>
              </a:rPr>
              <a:t>为</a:t>
            </a:r>
            <a:r>
              <a:rPr lang="zh-CN" altLang="pt-BR" sz="2300">
                <a:solidFill>
                  <a:srgbClr val="FF0000"/>
                </a:solidFill>
                <a:ea typeface="黑体" pitchFamily="49" charset="-122"/>
              </a:rPr>
              <a:t>候选码</a:t>
            </a:r>
            <a:r>
              <a:rPr lang="zh-CN" altLang="pt-BR" sz="2300"/>
              <a:t>； </a:t>
            </a:r>
          </a:p>
          <a:p>
            <a:pPr lvl="2">
              <a:lnSpc>
                <a:spcPct val="120000"/>
              </a:lnSpc>
              <a:spcBef>
                <a:spcPct val="15000"/>
              </a:spcBef>
            </a:pPr>
            <a:r>
              <a:rPr lang="pt-BR" altLang="zh-CN" sz="2300">
                <a:solidFill>
                  <a:srgbClr val="FF0000"/>
                </a:solidFill>
              </a:rPr>
              <a:t>({</a:t>
            </a:r>
            <a:r>
              <a:rPr lang="pt-BR" altLang="zh-CN" sz="2300" i="1">
                <a:solidFill>
                  <a:schemeClr val="accent2"/>
                </a:solidFill>
              </a:rPr>
              <a:t>E</a:t>
            </a:r>
            <a:r>
              <a:rPr lang="pt-BR" altLang="zh-CN" sz="2300">
                <a:solidFill>
                  <a:srgbClr val="FF0000"/>
                </a:solidFill>
              </a:rPr>
              <a:t>, </a:t>
            </a:r>
            <a:r>
              <a:rPr lang="pt-BR" altLang="zh-CN" sz="2300" i="1">
                <a:solidFill>
                  <a:srgbClr val="9900CC"/>
                </a:solidFill>
              </a:rPr>
              <a:t>CD</a:t>
            </a:r>
            <a:r>
              <a:rPr lang="pt-BR" altLang="zh-CN" sz="2300">
                <a:solidFill>
                  <a:srgbClr val="FF0000"/>
                </a:solidFill>
              </a:rPr>
              <a:t>})</a:t>
            </a:r>
            <a:r>
              <a:rPr lang="pt-BR" altLang="zh-CN" sz="2300" baseline="30000">
                <a:solidFill>
                  <a:srgbClr val="FF0000"/>
                </a:solidFill>
              </a:rPr>
              <a:t>+</a:t>
            </a:r>
            <a:r>
              <a:rPr lang="pt-BR" altLang="zh-CN" sz="2300"/>
              <a:t>=</a:t>
            </a:r>
            <a:r>
              <a:rPr lang="pt-BR" altLang="zh-CN" sz="2300" i="1"/>
              <a:t>ACDBE</a:t>
            </a:r>
            <a:r>
              <a:rPr lang="pt-BR" altLang="zh-CN" sz="2300"/>
              <a:t>=</a:t>
            </a:r>
            <a:r>
              <a:rPr lang="pt-BR" altLang="zh-CN" sz="2300" i="1"/>
              <a:t>R</a:t>
            </a:r>
            <a:r>
              <a:rPr lang="zh-CN" altLang="pt-BR" sz="2300"/>
              <a:t>，故</a:t>
            </a:r>
            <a:r>
              <a:rPr lang="pt-BR" altLang="zh-CN" sz="2300" i="1">
                <a:solidFill>
                  <a:srgbClr val="9900CC"/>
                </a:solidFill>
                <a:ea typeface="华文新魏" pitchFamily="2" charset="-122"/>
              </a:rPr>
              <a:t>ECD</a:t>
            </a:r>
            <a:r>
              <a:rPr lang="zh-CN" altLang="pt-BR" sz="2300">
                <a:solidFill>
                  <a:srgbClr val="9900CC"/>
                </a:solidFill>
                <a:ea typeface="华文新魏" pitchFamily="2" charset="-122"/>
              </a:rPr>
              <a:t>为</a:t>
            </a:r>
            <a:r>
              <a:rPr lang="zh-CN" altLang="pt-BR" sz="2300">
                <a:solidFill>
                  <a:srgbClr val="FF0000"/>
                </a:solidFill>
                <a:ea typeface="黑体" pitchFamily="49" charset="-122"/>
              </a:rPr>
              <a:t>候选码</a:t>
            </a:r>
            <a:r>
              <a:rPr lang="zh-CN" altLang="pt-BR" sz="2300"/>
              <a:t>。 </a:t>
            </a:r>
          </a:p>
          <a:p>
            <a:pPr lvl="1">
              <a:lnSpc>
                <a:spcPct val="120000"/>
              </a:lnSpc>
              <a:spcBef>
                <a:spcPct val="15000"/>
              </a:spcBef>
            </a:pPr>
            <a:r>
              <a:rPr lang="zh-CN" altLang="en-US"/>
              <a:t>因此，</a:t>
            </a:r>
            <a:r>
              <a:rPr lang="zh-CN" altLang="pt-BR"/>
              <a:t>关系模式</a:t>
            </a:r>
            <a:r>
              <a:rPr lang="pt-BR" altLang="zh-CN" i="1"/>
              <a:t>r</a:t>
            </a:r>
            <a:r>
              <a:rPr lang="pt-BR" altLang="zh-CN"/>
              <a:t>(</a:t>
            </a:r>
            <a:r>
              <a:rPr lang="pt-BR" altLang="zh-CN" i="1"/>
              <a:t>R</a:t>
            </a:r>
            <a:r>
              <a:rPr lang="pt-BR" altLang="zh-CN"/>
              <a:t>)</a:t>
            </a:r>
            <a:r>
              <a:rPr lang="zh-CN" altLang="pt-BR"/>
              <a:t>的</a:t>
            </a:r>
            <a:r>
              <a:rPr lang="zh-CN" altLang="pt-BR">
                <a:solidFill>
                  <a:srgbClr val="FF0000"/>
                </a:solidFill>
                <a:ea typeface="黑体" pitchFamily="49" charset="-122"/>
              </a:rPr>
              <a:t>候选码</a:t>
            </a:r>
            <a:r>
              <a:rPr lang="zh-CN" altLang="pt-BR">
                <a:solidFill>
                  <a:srgbClr val="9900CC"/>
                </a:solidFill>
                <a:ea typeface="华文新魏" pitchFamily="2" charset="-122"/>
              </a:rPr>
              <a:t>有</a:t>
            </a:r>
            <a:r>
              <a:rPr lang="pt-BR" altLang="zh-CN" i="1">
                <a:solidFill>
                  <a:srgbClr val="9900CC"/>
                </a:solidFill>
                <a:ea typeface="华文新魏" pitchFamily="2" charset="-122"/>
              </a:rPr>
              <a:t>ACD</a:t>
            </a:r>
            <a:r>
              <a:rPr lang="zh-CN" altLang="pt-BR">
                <a:solidFill>
                  <a:srgbClr val="9900CC"/>
                </a:solidFill>
                <a:ea typeface="华文新魏" pitchFamily="2" charset="-122"/>
              </a:rPr>
              <a:t>、</a:t>
            </a:r>
            <a:r>
              <a:rPr lang="pt-BR" altLang="zh-CN" i="1">
                <a:solidFill>
                  <a:srgbClr val="9900CC"/>
                </a:solidFill>
                <a:ea typeface="华文新魏" pitchFamily="2" charset="-122"/>
              </a:rPr>
              <a:t>BCD</a:t>
            </a:r>
            <a:r>
              <a:rPr lang="zh-CN" altLang="pt-BR">
                <a:solidFill>
                  <a:srgbClr val="9900CC"/>
                </a:solidFill>
                <a:ea typeface="华文新魏" pitchFamily="2" charset="-122"/>
              </a:rPr>
              <a:t>和</a:t>
            </a:r>
            <a:r>
              <a:rPr lang="pt-BR" altLang="zh-CN" i="1">
                <a:solidFill>
                  <a:srgbClr val="9900CC"/>
                </a:solidFill>
                <a:ea typeface="华文新魏" pitchFamily="2" charset="-122"/>
              </a:rPr>
              <a:t>ECD</a:t>
            </a:r>
            <a:r>
              <a:rPr lang="zh-CN" altLang="pt-BR"/>
              <a:t>。 </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87747">
                                            <p:txEl>
                                              <p:pRg st="1" end="1"/>
                                            </p:txEl>
                                          </p:spTgt>
                                        </p:tgtEl>
                                        <p:attrNameLst>
                                          <p:attrName>style.visibility</p:attrName>
                                        </p:attrNameLst>
                                      </p:cBhvr>
                                      <p:to>
                                        <p:strVal val="visible"/>
                                      </p:to>
                                    </p:set>
                                    <p:animEffect transition="in" filter="wipe(left)">
                                      <p:cBhvr>
                                        <p:cTn id="7" dur="500"/>
                                        <p:tgtEl>
                                          <p:spTgt spid="28774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87747">
                                            <p:txEl>
                                              <p:pRg st="2" end="2"/>
                                            </p:txEl>
                                          </p:spTgt>
                                        </p:tgtEl>
                                        <p:attrNameLst>
                                          <p:attrName>style.visibility</p:attrName>
                                        </p:attrNameLst>
                                      </p:cBhvr>
                                      <p:to>
                                        <p:strVal val="visible"/>
                                      </p:to>
                                    </p:set>
                                    <p:animEffect transition="in" filter="wipe(left)">
                                      <p:cBhvr>
                                        <p:cTn id="12" dur="500"/>
                                        <p:tgtEl>
                                          <p:spTgt spid="28774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87747">
                                            <p:txEl>
                                              <p:pRg st="3" end="3"/>
                                            </p:txEl>
                                          </p:spTgt>
                                        </p:tgtEl>
                                        <p:attrNameLst>
                                          <p:attrName>style.visibility</p:attrName>
                                        </p:attrNameLst>
                                      </p:cBhvr>
                                      <p:to>
                                        <p:strVal val="visible"/>
                                      </p:to>
                                    </p:set>
                                    <p:animEffect transition="in" filter="wipe(left)">
                                      <p:cBhvr>
                                        <p:cTn id="17" dur="500"/>
                                        <p:tgtEl>
                                          <p:spTgt spid="28774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87747">
                                            <p:txEl>
                                              <p:pRg st="4" end="4"/>
                                            </p:txEl>
                                          </p:spTgt>
                                        </p:tgtEl>
                                        <p:attrNameLst>
                                          <p:attrName>style.visibility</p:attrName>
                                        </p:attrNameLst>
                                      </p:cBhvr>
                                      <p:to>
                                        <p:strVal val="visible"/>
                                      </p:to>
                                    </p:set>
                                    <p:animEffect transition="in" filter="wipe(left)">
                                      <p:cBhvr>
                                        <p:cTn id="22" dur="500"/>
                                        <p:tgtEl>
                                          <p:spTgt spid="28774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87747">
                                            <p:txEl>
                                              <p:pRg st="5" end="5"/>
                                            </p:txEl>
                                          </p:spTgt>
                                        </p:tgtEl>
                                        <p:attrNameLst>
                                          <p:attrName>style.visibility</p:attrName>
                                        </p:attrNameLst>
                                      </p:cBhvr>
                                      <p:to>
                                        <p:strVal val="visible"/>
                                      </p:to>
                                    </p:set>
                                    <p:animEffect transition="in" filter="wipe(left)">
                                      <p:cBhvr>
                                        <p:cTn id="27" dur="500"/>
                                        <p:tgtEl>
                                          <p:spTgt spid="28774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87747">
                                            <p:txEl>
                                              <p:pRg st="6" end="6"/>
                                            </p:txEl>
                                          </p:spTgt>
                                        </p:tgtEl>
                                        <p:attrNameLst>
                                          <p:attrName>style.visibility</p:attrName>
                                        </p:attrNameLst>
                                      </p:cBhvr>
                                      <p:to>
                                        <p:strVal val="visible"/>
                                      </p:to>
                                    </p:set>
                                    <p:animEffect transition="in" filter="wipe(left)">
                                      <p:cBhvr>
                                        <p:cTn id="32" dur="500"/>
                                        <p:tgtEl>
                                          <p:spTgt spid="28774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87747">
                                            <p:txEl>
                                              <p:pRg st="7" end="7"/>
                                            </p:txEl>
                                          </p:spTgt>
                                        </p:tgtEl>
                                        <p:attrNameLst>
                                          <p:attrName>style.visibility</p:attrName>
                                        </p:attrNameLst>
                                      </p:cBhvr>
                                      <p:to>
                                        <p:strVal val="visible"/>
                                      </p:to>
                                    </p:set>
                                    <p:animEffect transition="in" filter="wipe(left)">
                                      <p:cBhvr>
                                        <p:cTn id="37" dur="500"/>
                                        <p:tgtEl>
                                          <p:spTgt spid="287747">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87747">
                                            <p:txEl>
                                              <p:pRg st="8" end="8"/>
                                            </p:txEl>
                                          </p:spTgt>
                                        </p:tgtEl>
                                        <p:attrNameLst>
                                          <p:attrName>style.visibility</p:attrName>
                                        </p:attrNameLst>
                                      </p:cBhvr>
                                      <p:to>
                                        <p:strVal val="visible"/>
                                      </p:to>
                                    </p:set>
                                    <p:animEffect transition="in" filter="wipe(left)">
                                      <p:cBhvr>
                                        <p:cTn id="42" dur="500"/>
                                        <p:tgtEl>
                                          <p:spTgt spid="28774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a:xfrm>
            <a:off x="685800" y="533400"/>
            <a:ext cx="7772400" cy="609600"/>
          </a:xfrm>
        </p:spPr>
        <p:txBody>
          <a:bodyPr/>
          <a:lstStyle/>
          <a:p>
            <a:r>
              <a:rPr lang="zh-CN" altLang="en-US">
                <a:ea typeface="华文隶书" pitchFamily="2" charset="-122"/>
              </a:rPr>
              <a:t>判断</a:t>
            </a:r>
            <a:r>
              <a:rPr lang="zh-CN" altLang="en-US">
                <a:ea typeface="华文隶书" pitchFamily="2" charset="-122"/>
                <a:sym typeface="Symbol" pitchFamily="18" charset="2"/>
              </a:rPr>
              <a:t>属性集</a:t>
            </a:r>
            <a:r>
              <a:rPr lang="zh-CN" altLang="en-US">
                <a:ea typeface="华文隶书" pitchFamily="2" charset="-122"/>
              </a:rPr>
              <a:t>是否为候选码举例</a:t>
            </a:r>
          </a:p>
        </p:txBody>
      </p:sp>
      <p:sp>
        <p:nvSpPr>
          <p:cNvPr id="288771" name="Rectangle 3"/>
          <p:cNvSpPr>
            <a:spLocks noGrp="1" noChangeArrowheads="1"/>
          </p:cNvSpPr>
          <p:nvPr>
            <p:ph type="body" idx="1"/>
          </p:nvPr>
        </p:nvSpPr>
        <p:spPr>
          <a:xfrm>
            <a:off x="109538" y="1219200"/>
            <a:ext cx="8991600" cy="5311775"/>
          </a:xfrm>
        </p:spPr>
        <p:txBody>
          <a:bodyPr/>
          <a:lstStyle/>
          <a:p>
            <a:pPr>
              <a:lnSpc>
                <a:spcPct val="120000"/>
              </a:lnSpc>
              <a:spcBef>
                <a:spcPct val="15000"/>
              </a:spcBef>
            </a:pPr>
            <a:r>
              <a:rPr lang="en-US" altLang="zh-CN" sz="2600">
                <a:solidFill>
                  <a:schemeClr val="accent2"/>
                </a:solidFill>
              </a:rPr>
              <a:t>[</a:t>
            </a:r>
            <a:r>
              <a:rPr lang="zh-CN" altLang="en-US" sz="2600">
                <a:solidFill>
                  <a:schemeClr val="accent2"/>
                </a:solidFill>
              </a:rPr>
              <a:t>例</a:t>
            </a:r>
            <a:r>
              <a:rPr lang="en-US" altLang="zh-CN" sz="2600">
                <a:solidFill>
                  <a:schemeClr val="accent2"/>
                </a:solidFill>
              </a:rPr>
              <a:t>5.11]    </a:t>
            </a:r>
            <a:r>
              <a:rPr lang="zh-CN" altLang="en-US" sz="2600"/>
              <a:t>设关系模式</a:t>
            </a:r>
            <a:r>
              <a:rPr lang="en-US" altLang="zh-CN" sz="2600" i="1"/>
              <a:t>R</a:t>
            </a:r>
            <a:r>
              <a:rPr lang="en-US" altLang="zh-CN" sz="2600"/>
              <a:t>={</a:t>
            </a:r>
            <a:r>
              <a:rPr lang="en-US" altLang="zh-CN" sz="2600" i="1"/>
              <a:t>A</a:t>
            </a:r>
            <a:r>
              <a:rPr lang="en-US" altLang="zh-CN" sz="2600"/>
              <a:t>, </a:t>
            </a:r>
            <a:r>
              <a:rPr lang="en-US" altLang="zh-CN" sz="2600" i="1"/>
              <a:t>B</a:t>
            </a:r>
            <a:r>
              <a:rPr lang="en-US" altLang="zh-CN" sz="2600"/>
              <a:t>, </a:t>
            </a:r>
            <a:r>
              <a:rPr lang="en-US" altLang="zh-CN" sz="2600" i="1"/>
              <a:t>C</a:t>
            </a:r>
            <a:r>
              <a:rPr lang="en-US" altLang="zh-CN" sz="2600"/>
              <a:t>, </a:t>
            </a:r>
            <a:r>
              <a:rPr lang="en-US" altLang="zh-CN" sz="2600" i="1"/>
              <a:t>D</a:t>
            </a:r>
            <a:r>
              <a:rPr lang="en-US" altLang="zh-CN" sz="2600"/>
              <a:t>, </a:t>
            </a:r>
            <a:r>
              <a:rPr lang="en-US" altLang="zh-CN" sz="2600" i="1"/>
              <a:t>E</a:t>
            </a:r>
            <a:r>
              <a:rPr lang="en-US" altLang="zh-CN" sz="2600"/>
              <a:t>, </a:t>
            </a:r>
            <a:r>
              <a:rPr lang="en-US" altLang="zh-CN" sz="2600" i="1"/>
              <a:t>G</a:t>
            </a:r>
            <a:r>
              <a:rPr lang="en-US" altLang="zh-CN" sz="2600"/>
              <a:t>}</a:t>
            </a:r>
            <a:r>
              <a:rPr lang="zh-CN" altLang="en-US" sz="2600"/>
              <a:t>，函数依赖集</a:t>
            </a:r>
            <a:r>
              <a:rPr lang="en-US" altLang="zh-CN" sz="2600" i="1"/>
              <a:t>F</a:t>
            </a:r>
            <a:r>
              <a:rPr lang="en-US" altLang="zh-CN" sz="2600"/>
              <a:t>={</a:t>
            </a:r>
            <a:r>
              <a:rPr lang="en-US" altLang="zh-CN" sz="2600" i="1"/>
              <a:t>B</a:t>
            </a:r>
            <a:r>
              <a:rPr lang="en-US" altLang="zh-CN" sz="2600"/>
              <a:t>→</a:t>
            </a:r>
            <a:r>
              <a:rPr lang="en-US" altLang="zh-CN" sz="2600" i="1"/>
              <a:t>ADE</a:t>
            </a:r>
            <a:r>
              <a:rPr lang="en-US" altLang="zh-CN" sz="2600"/>
              <a:t>, </a:t>
            </a:r>
            <a:r>
              <a:rPr lang="en-US" altLang="zh-CN" sz="2600" i="1"/>
              <a:t>A</a:t>
            </a:r>
            <a:r>
              <a:rPr lang="en-US" altLang="zh-CN" sz="2600"/>
              <a:t>→</a:t>
            </a:r>
            <a:r>
              <a:rPr lang="en-US" altLang="zh-CN" sz="2600" i="1"/>
              <a:t>BE</a:t>
            </a:r>
            <a:r>
              <a:rPr lang="en-US" altLang="zh-CN" sz="2600"/>
              <a:t>, </a:t>
            </a:r>
            <a:r>
              <a:rPr lang="en-US" altLang="zh-CN" sz="2600" i="1"/>
              <a:t>AC</a:t>
            </a:r>
            <a:r>
              <a:rPr lang="en-US" altLang="zh-CN" sz="2600"/>
              <a:t>→</a:t>
            </a:r>
            <a:r>
              <a:rPr lang="en-US" altLang="zh-CN" sz="2600" i="1"/>
              <a:t>G</a:t>
            </a:r>
            <a:r>
              <a:rPr lang="en-US" altLang="zh-CN" sz="2600"/>
              <a:t>, </a:t>
            </a:r>
            <a:r>
              <a:rPr lang="en-US" altLang="zh-CN" sz="2600" i="1"/>
              <a:t>BC</a:t>
            </a:r>
            <a:r>
              <a:rPr lang="en-US" altLang="zh-CN" sz="2600"/>
              <a:t>→</a:t>
            </a:r>
            <a:r>
              <a:rPr lang="en-US" altLang="zh-CN" sz="2600" i="1"/>
              <a:t>D</a:t>
            </a:r>
            <a:r>
              <a:rPr lang="en-US" altLang="zh-CN" sz="2600"/>
              <a:t> }</a:t>
            </a:r>
            <a:r>
              <a:rPr lang="zh-CN" altLang="en-US" sz="2600"/>
              <a:t>，</a:t>
            </a:r>
            <a:r>
              <a:rPr lang="zh-CN" altLang="pt-BR" sz="2600"/>
              <a:t>找出</a:t>
            </a:r>
            <a:r>
              <a:rPr lang="pt-BR" altLang="zh-CN" sz="2600" i="1"/>
              <a:t>r</a:t>
            </a:r>
            <a:r>
              <a:rPr lang="pt-BR" altLang="zh-CN" sz="2600"/>
              <a:t>(</a:t>
            </a:r>
            <a:r>
              <a:rPr lang="pt-BR" altLang="zh-CN" sz="2600" i="1"/>
              <a:t>R</a:t>
            </a:r>
            <a:r>
              <a:rPr lang="pt-BR" altLang="zh-CN" sz="2600"/>
              <a:t>)</a:t>
            </a:r>
            <a:r>
              <a:rPr lang="zh-CN" altLang="pt-BR" sz="2600"/>
              <a:t>的所有</a:t>
            </a:r>
          </a:p>
          <a:p>
            <a:pPr>
              <a:lnSpc>
                <a:spcPct val="120000"/>
              </a:lnSpc>
              <a:spcBef>
                <a:spcPct val="0"/>
              </a:spcBef>
              <a:buFont typeface="Wingdings" pitchFamily="2" charset="2"/>
              <a:buNone/>
            </a:pPr>
            <a:r>
              <a:rPr lang="zh-CN" altLang="en-US" sz="2600">
                <a:solidFill>
                  <a:srgbClr val="FF0000"/>
                </a:solidFill>
                <a:ea typeface="黑体" pitchFamily="49" charset="-122"/>
              </a:rPr>
              <a:t>    候选码</a:t>
            </a:r>
            <a:r>
              <a:rPr lang="zh-CN" altLang="en-US" sz="2600"/>
              <a:t>。 </a:t>
            </a:r>
          </a:p>
          <a:p>
            <a:pPr lvl="1">
              <a:lnSpc>
                <a:spcPct val="125000"/>
              </a:lnSpc>
            </a:pPr>
            <a:r>
              <a:rPr lang="zh-CN" altLang="pt-BR"/>
              <a:t>因</a:t>
            </a:r>
            <a:r>
              <a:rPr lang="pt-BR" altLang="zh-CN" i="1">
                <a:solidFill>
                  <a:srgbClr val="0099FF"/>
                </a:solidFill>
                <a:ea typeface="华文新魏" pitchFamily="2" charset="-122"/>
              </a:rPr>
              <a:t>C</a:t>
            </a:r>
            <a:r>
              <a:rPr lang="zh-CN" altLang="pt-BR">
                <a:solidFill>
                  <a:srgbClr val="0099FF"/>
                </a:solidFill>
                <a:ea typeface="华文新魏" pitchFamily="2" charset="-122"/>
              </a:rPr>
              <a:t>没有在函数依赖的右部出现</a:t>
            </a:r>
            <a:r>
              <a:rPr lang="zh-CN" altLang="pt-BR"/>
              <a:t>，故</a:t>
            </a:r>
            <a:r>
              <a:rPr lang="pt-BR" altLang="zh-CN" i="1">
                <a:solidFill>
                  <a:srgbClr val="9900CC"/>
                </a:solidFill>
                <a:ea typeface="华文新魏" pitchFamily="2" charset="-122"/>
              </a:rPr>
              <a:t>X=C</a:t>
            </a:r>
            <a:r>
              <a:rPr lang="zh-CN" altLang="pt-BR">
                <a:solidFill>
                  <a:srgbClr val="9900CC"/>
                </a:solidFill>
                <a:ea typeface="华文新魏" pitchFamily="2" charset="-122"/>
              </a:rPr>
              <a:t>为候选码的一部分</a:t>
            </a:r>
            <a:r>
              <a:rPr lang="pt-BR" altLang="zh-CN"/>
              <a:t>;</a:t>
            </a:r>
            <a:endParaRPr lang="zh-CN" altLang="en-US" sz="2500"/>
          </a:p>
          <a:p>
            <a:pPr lvl="1">
              <a:lnSpc>
                <a:spcPct val="125000"/>
              </a:lnSpc>
            </a:pPr>
            <a:r>
              <a:rPr lang="zh-CN" altLang="pt-BR"/>
              <a:t>因</a:t>
            </a:r>
            <a:r>
              <a:rPr lang="pt-BR" altLang="zh-CN" i="1">
                <a:solidFill>
                  <a:srgbClr val="FF0000"/>
                </a:solidFill>
              </a:rPr>
              <a:t>C</a:t>
            </a:r>
            <a:r>
              <a:rPr lang="pt-BR" altLang="zh-CN" baseline="30000">
                <a:solidFill>
                  <a:srgbClr val="FF0000"/>
                </a:solidFill>
              </a:rPr>
              <a:t>+</a:t>
            </a:r>
            <a:r>
              <a:rPr lang="pt-BR" altLang="zh-CN"/>
              <a:t>=</a:t>
            </a:r>
            <a:r>
              <a:rPr lang="pt-BR" altLang="zh-CN" i="1"/>
              <a:t>C</a:t>
            </a:r>
            <a:r>
              <a:rPr lang="pt-BR" altLang="zh-CN"/>
              <a:t>≠</a:t>
            </a:r>
            <a:r>
              <a:rPr lang="pt-BR" altLang="zh-CN" i="1"/>
              <a:t>R</a:t>
            </a:r>
            <a:r>
              <a:rPr lang="zh-CN" altLang="pt-BR"/>
              <a:t>，故</a:t>
            </a:r>
            <a:r>
              <a:rPr lang="pt-BR" altLang="zh-CN" i="1">
                <a:solidFill>
                  <a:srgbClr val="9900CC"/>
                </a:solidFill>
                <a:ea typeface="华文新魏" pitchFamily="2" charset="-122"/>
              </a:rPr>
              <a:t>C</a:t>
            </a:r>
            <a:r>
              <a:rPr lang="zh-CN" altLang="pt-BR">
                <a:solidFill>
                  <a:srgbClr val="9900CC"/>
                </a:solidFill>
                <a:ea typeface="华文新魏" pitchFamily="2" charset="-122"/>
              </a:rPr>
              <a:t>不是候选码</a:t>
            </a:r>
            <a:r>
              <a:rPr lang="zh-CN" altLang="pt-BR"/>
              <a:t>；</a:t>
            </a:r>
          </a:p>
          <a:p>
            <a:pPr lvl="1">
              <a:lnSpc>
                <a:spcPct val="125000"/>
              </a:lnSpc>
            </a:pPr>
            <a:r>
              <a:rPr lang="zh-CN" altLang="pt-BR"/>
              <a:t>在</a:t>
            </a:r>
            <a:r>
              <a:rPr lang="zh-CN" altLang="pt-BR">
                <a:solidFill>
                  <a:srgbClr val="0099FF"/>
                </a:solidFill>
                <a:ea typeface="华文新魏" pitchFamily="2" charset="-122"/>
              </a:rPr>
              <a:t>函数依赖右部出现但左部不出现的属性有</a:t>
            </a:r>
            <a:r>
              <a:rPr lang="pt-BR" altLang="zh-CN" i="1">
                <a:solidFill>
                  <a:srgbClr val="0099FF"/>
                </a:solidFill>
              </a:rPr>
              <a:t>DEG</a:t>
            </a:r>
            <a:r>
              <a:rPr lang="pt-BR" altLang="zh-CN"/>
              <a:t>, </a:t>
            </a:r>
            <a:r>
              <a:rPr lang="zh-CN" altLang="pt-BR"/>
              <a:t>故</a:t>
            </a:r>
            <a:r>
              <a:rPr lang="pt-BR" altLang="zh-CN" i="1">
                <a:solidFill>
                  <a:srgbClr val="9900CC"/>
                </a:solidFill>
              </a:rPr>
              <a:t>Y</a:t>
            </a:r>
            <a:r>
              <a:rPr lang="pt-BR" altLang="zh-CN">
                <a:solidFill>
                  <a:srgbClr val="9900CC"/>
                </a:solidFill>
              </a:rPr>
              <a:t>=</a:t>
            </a:r>
            <a:r>
              <a:rPr lang="pt-BR" altLang="zh-CN" i="1">
                <a:solidFill>
                  <a:srgbClr val="9900CC"/>
                </a:solidFill>
              </a:rPr>
              <a:t>DEG</a:t>
            </a:r>
            <a:r>
              <a:rPr lang="pt-BR" altLang="zh-CN"/>
              <a:t>;</a:t>
            </a:r>
          </a:p>
          <a:p>
            <a:pPr lvl="1">
              <a:lnSpc>
                <a:spcPct val="125000"/>
              </a:lnSpc>
            </a:pPr>
            <a:r>
              <a:rPr lang="zh-CN" altLang="en-US"/>
              <a:t>在</a:t>
            </a:r>
            <a:r>
              <a:rPr lang="en-US" altLang="zh-CN" i="1">
                <a:solidFill>
                  <a:schemeClr val="accent2"/>
                </a:solidFill>
              </a:rPr>
              <a:t>R</a:t>
            </a:r>
            <a:r>
              <a:rPr lang="en-US" altLang="zh-CN">
                <a:solidFill>
                  <a:schemeClr val="accent2"/>
                </a:solidFill>
                <a:latin typeface="宋体" pitchFamily="2" charset="-122"/>
              </a:rPr>
              <a:t>-</a:t>
            </a:r>
            <a:r>
              <a:rPr lang="en-US" altLang="zh-CN" i="1">
                <a:solidFill>
                  <a:schemeClr val="accent2"/>
                </a:solidFill>
              </a:rPr>
              <a:t>X</a:t>
            </a:r>
            <a:r>
              <a:rPr lang="en-US" altLang="zh-CN">
                <a:solidFill>
                  <a:schemeClr val="accent2"/>
                </a:solidFill>
                <a:latin typeface="宋体" pitchFamily="2" charset="-122"/>
              </a:rPr>
              <a:t>-</a:t>
            </a:r>
            <a:r>
              <a:rPr lang="en-US" altLang="zh-CN" i="1">
                <a:solidFill>
                  <a:schemeClr val="accent2"/>
                </a:solidFill>
              </a:rPr>
              <a:t>Y</a:t>
            </a:r>
            <a:r>
              <a:rPr lang="en-US" altLang="zh-CN">
                <a:solidFill>
                  <a:schemeClr val="accent2"/>
                </a:solidFill>
              </a:rPr>
              <a:t>=</a:t>
            </a:r>
            <a:r>
              <a:rPr lang="en-US" altLang="zh-CN" i="1">
                <a:solidFill>
                  <a:schemeClr val="accent2"/>
                </a:solidFill>
              </a:rPr>
              <a:t>AB</a:t>
            </a:r>
            <a:r>
              <a:rPr lang="zh-CN" altLang="en-US"/>
              <a:t>中</a:t>
            </a:r>
            <a:r>
              <a:rPr lang="zh-CN" altLang="en-US">
                <a:solidFill>
                  <a:srgbClr val="0099FF"/>
                </a:solidFill>
                <a:ea typeface="华文新魏" pitchFamily="2" charset="-122"/>
              </a:rPr>
              <a:t>寻找与</a:t>
            </a:r>
            <a:r>
              <a:rPr lang="en-US" altLang="zh-CN" i="1">
                <a:solidFill>
                  <a:srgbClr val="0099FF"/>
                </a:solidFill>
                <a:ea typeface="华文新魏" pitchFamily="2" charset="-122"/>
              </a:rPr>
              <a:t>X</a:t>
            </a:r>
            <a:r>
              <a:rPr lang="zh-CN" altLang="en-US">
                <a:solidFill>
                  <a:srgbClr val="0099FF"/>
                </a:solidFill>
                <a:ea typeface="华文新魏" pitchFamily="2" charset="-122"/>
              </a:rPr>
              <a:t>联合起来构成候选码的属性</a:t>
            </a:r>
            <a:r>
              <a:rPr lang="en-US" altLang="zh-CN">
                <a:solidFill>
                  <a:srgbClr val="0099FF"/>
                </a:solidFill>
                <a:ea typeface="华文新魏" pitchFamily="2" charset="-122"/>
              </a:rPr>
              <a:t>(</a:t>
            </a:r>
            <a:r>
              <a:rPr lang="zh-CN" altLang="en-US">
                <a:solidFill>
                  <a:srgbClr val="0099FF"/>
                </a:solidFill>
                <a:ea typeface="华文新魏" pitchFamily="2" charset="-122"/>
              </a:rPr>
              <a:t>集</a:t>
            </a:r>
            <a:r>
              <a:rPr lang="en-US" altLang="zh-CN">
                <a:solidFill>
                  <a:srgbClr val="0099FF"/>
                </a:solidFill>
                <a:ea typeface="华文新魏" pitchFamily="2" charset="-122"/>
              </a:rPr>
              <a:t>)</a:t>
            </a:r>
            <a:r>
              <a:rPr lang="zh-CN" altLang="en-US"/>
              <a:t>：</a:t>
            </a:r>
          </a:p>
          <a:p>
            <a:pPr lvl="2">
              <a:lnSpc>
                <a:spcPct val="125000"/>
              </a:lnSpc>
            </a:pPr>
            <a:r>
              <a:rPr lang="pt-BR" altLang="zh-CN" sz="2300">
                <a:solidFill>
                  <a:srgbClr val="FF0000"/>
                </a:solidFill>
              </a:rPr>
              <a:t>({</a:t>
            </a:r>
            <a:r>
              <a:rPr lang="pt-BR" altLang="zh-CN" sz="2300" i="1">
                <a:solidFill>
                  <a:schemeClr val="accent2"/>
                </a:solidFill>
              </a:rPr>
              <a:t>A</a:t>
            </a:r>
            <a:r>
              <a:rPr lang="pt-BR" altLang="zh-CN" sz="2300">
                <a:solidFill>
                  <a:srgbClr val="FF0000"/>
                </a:solidFill>
              </a:rPr>
              <a:t>, </a:t>
            </a:r>
            <a:r>
              <a:rPr lang="pt-BR" altLang="zh-CN" sz="2300" i="1">
                <a:solidFill>
                  <a:srgbClr val="9900CC"/>
                </a:solidFill>
              </a:rPr>
              <a:t>C</a:t>
            </a:r>
            <a:r>
              <a:rPr lang="pt-BR" altLang="zh-CN" sz="2300">
                <a:solidFill>
                  <a:srgbClr val="FF0000"/>
                </a:solidFill>
              </a:rPr>
              <a:t>})</a:t>
            </a:r>
            <a:r>
              <a:rPr lang="pt-BR" altLang="zh-CN" sz="2300" baseline="30000">
                <a:solidFill>
                  <a:srgbClr val="FF0000"/>
                </a:solidFill>
              </a:rPr>
              <a:t>+</a:t>
            </a:r>
            <a:r>
              <a:rPr lang="pt-BR" altLang="zh-CN" sz="2300"/>
              <a:t>=</a:t>
            </a:r>
            <a:r>
              <a:rPr lang="pt-BR" altLang="zh-CN" sz="2300" i="1"/>
              <a:t>ACBEGD</a:t>
            </a:r>
            <a:r>
              <a:rPr lang="pt-BR" altLang="zh-CN" sz="2300"/>
              <a:t>=</a:t>
            </a:r>
            <a:r>
              <a:rPr lang="pt-BR" altLang="zh-CN" sz="2300" i="1"/>
              <a:t>R</a:t>
            </a:r>
            <a:r>
              <a:rPr lang="zh-CN" altLang="pt-BR" sz="2300"/>
              <a:t>，故</a:t>
            </a:r>
            <a:r>
              <a:rPr lang="pt-BR" altLang="zh-CN" sz="2300" i="1">
                <a:solidFill>
                  <a:srgbClr val="9900CC"/>
                </a:solidFill>
              </a:rPr>
              <a:t>AC</a:t>
            </a:r>
            <a:r>
              <a:rPr lang="zh-CN" altLang="pt-BR" sz="2300">
                <a:solidFill>
                  <a:srgbClr val="9900CC"/>
                </a:solidFill>
                <a:ea typeface="华文新魏" pitchFamily="2" charset="-122"/>
              </a:rPr>
              <a:t>为</a:t>
            </a:r>
            <a:r>
              <a:rPr lang="zh-CN" altLang="pt-BR" sz="2300">
                <a:solidFill>
                  <a:srgbClr val="FF0000"/>
                </a:solidFill>
                <a:ea typeface="黑体" pitchFamily="49" charset="-122"/>
              </a:rPr>
              <a:t>候选码</a:t>
            </a:r>
            <a:r>
              <a:rPr lang="zh-CN" altLang="pt-BR" sz="2300"/>
              <a:t>；</a:t>
            </a:r>
          </a:p>
          <a:p>
            <a:pPr lvl="2">
              <a:lnSpc>
                <a:spcPct val="125000"/>
              </a:lnSpc>
            </a:pPr>
            <a:r>
              <a:rPr lang="pt-BR" altLang="zh-CN" sz="2300">
                <a:solidFill>
                  <a:srgbClr val="FF0000"/>
                </a:solidFill>
              </a:rPr>
              <a:t>({</a:t>
            </a:r>
            <a:r>
              <a:rPr lang="pt-BR" altLang="zh-CN" sz="2300" i="1">
                <a:solidFill>
                  <a:schemeClr val="accent2"/>
                </a:solidFill>
              </a:rPr>
              <a:t>B</a:t>
            </a:r>
            <a:r>
              <a:rPr lang="pt-BR" altLang="zh-CN" sz="2300">
                <a:solidFill>
                  <a:srgbClr val="FF0000"/>
                </a:solidFill>
              </a:rPr>
              <a:t>, </a:t>
            </a:r>
            <a:r>
              <a:rPr lang="pt-BR" altLang="zh-CN" sz="2300" i="1">
                <a:solidFill>
                  <a:srgbClr val="9900CC"/>
                </a:solidFill>
              </a:rPr>
              <a:t>C</a:t>
            </a:r>
            <a:r>
              <a:rPr lang="pt-BR" altLang="zh-CN" sz="2300">
                <a:solidFill>
                  <a:srgbClr val="FF0000"/>
                </a:solidFill>
              </a:rPr>
              <a:t>})</a:t>
            </a:r>
            <a:r>
              <a:rPr lang="pt-BR" altLang="zh-CN" sz="2300" baseline="30000">
                <a:solidFill>
                  <a:srgbClr val="FF0000"/>
                </a:solidFill>
              </a:rPr>
              <a:t>+</a:t>
            </a:r>
            <a:r>
              <a:rPr lang="pt-BR" altLang="zh-CN" sz="2300"/>
              <a:t>=</a:t>
            </a:r>
            <a:r>
              <a:rPr lang="pt-BR" altLang="zh-CN" sz="2300" i="1"/>
              <a:t>BCADEG</a:t>
            </a:r>
            <a:r>
              <a:rPr lang="pt-BR" altLang="zh-CN" sz="2300"/>
              <a:t>=</a:t>
            </a:r>
            <a:r>
              <a:rPr lang="pt-BR" altLang="zh-CN" sz="2300" i="1"/>
              <a:t>R</a:t>
            </a:r>
            <a:r>
              <a:rPr lang="zh-CN" altLang="pt-BR" sz="2300"/>
              <a:t>，故</a:t>
            </a:r>
            <a:r>
              <a:rPr lang="pt-BR" altLang="zh-CN" sz="2300" i="1">
                <a:solidFill>
                  <a:srgbClr val="9900CC"/>
                </a:solidFill>
              </a:rPr>
              <a:t>BC</a:t>
            </a:r>
            <a:r>
              <a:rPr lang="zh-CN" altLang="pt-BR" sz="2300">
                <a:solidFill>
                  <a:srgbClr val="9900CC"/>
                </a:solidFill>
                <a:ea typeface="华文新魏" pitchFamily="2" charset="-122"/>
              </a:rPr>
              <a:t>为</a:t>
            </a:r>
            <a:r>
              <a:rPr lang="zh-CN" altLang="pt-BR" sz="2300">
                <a:solidFill>
                  <a:srgbClr val="FF0000"/>
                </a:solidFill>
                <a:ea typeface="黑体" pitchFamily="49" charset="-122"/>
              </a:rPr>
              <a:t>候选码</a:t>
            </a:r>
            <a:r>
              <a:rPr lang="zh-CN" altLang="pt-BR" sz="2300"/>
              <a:t>。  </a:t>
            </a:r>
          </a:p>
          <a:p>
            <a:pPr lvl="1">
              <a:lnSpc>
                <a:spcPct val="125000"/>
              </a:lnSpc>
            </a:pPr>
            <a:r>
              <a:rPr lang="zh-CN" altLang="en-US" sz="2600"/>
              <a:t>因此，</a:t>
            </a:r>
            <a:r>
              <a:rPr lang="zh-CN" altLang="pt-BR" sz="2600"/>
              <a:t>关系模式</a:t>
            </a:r>
            <a:r>
              <a:rPr lang="pt-BR" altLang="zh-CN" sz="2600" i="1"/>
              <a:t>r</a:t>
            </a:r>
            <a:r>
              <a:rPr lang="pt-BR" altLang="zh-CN" sz="2600"/>
              <a:t>(</a:t>
            </a:r>
            <a:r>
              <a:rPr lang="pt-BR" altLang="zh-CN" sz="2600" i="1"/>
              <a:t>R</a:t>
            </a:r>
            <a:r>
              <a:rPr lang="pt-BR" altLang="zh-CN" sz="2600"/>
              <a:t>)</a:t>
            </a:r>
            <a:r>
              <a:rPr lang="zh-CN" altLang="pt-BR" sz="2600"/>
              <a:t>的</a:t>
            </a:r>
            <a:r>
              <a:rPr lang="zh-CN" altLang="pt-BR" sz="2600">
                <a:solidFill>
                  <a:srgbClr val="FF0000"/>
                </a:solidFill>
                <a:ea typeface="黑体" pitchFamily="49" charset="-122"/>
              </a:rPr>
              <a:t>候选码</a:t>
            </a:r>
            <a:r>
              <a:rPr lang="zh-CN" altLang="pt-BR" sz="2600">
                <a:solidFill>
                  <a:srgbClr val="9900CC"/>
                </a:solidFill>
                <a:ea typeface="华文新魏" pitchFamily="2" charset="-122"/>
              </a:rPr>
              <a:t>有</a:t>
            </a:r>
            <a:r>
              <a:rPr lang="pt-BR" altLang="zh-CN" sz="2600" i="1">
                <a:solidFill>
                  <a:srgbClr val="9900CC"/>
                </a:solidFill>
                <a:ea typeface="华文新魏" pitchFamily="2" charset="-122"/>
              </a:rPr>
              <a:t>AC</a:t>
            </a:r>
            <a:r>
              <a:rPr lang="zh-CN" altLang="pt-BR" sz="2600">
                <a:solidFill>
                  <a:srgbClr val="9900CC"/>
                </a:solidFill>
                <a:ea typeface="华文新魏" pitchFamily="2" charset="-122"/>
              </a:rPr>
              <a:t>和</a:t>
            </a:r>
            <a:r>
              <a:rPr lang="pt-BR" altLang="zh-CN" sz="2600" i="1">
                <a:solidFill>
                  <a:srgbClr val="9900CC"/>
                </a:solidFill>
                <a:ea typeface="华文新魏" pitchFamily="2" charset="-122"/>
              </a:rPr>
              <a:t>BC</a:t>
            </a:r>
            <a:r>
              <a:rPr lang="zh-CN" altLang="pt-BR" sz="2600"/>
              <a:t>。</a:t>
            </a:r>
            <a:r>
              <a:rPr lang="zh-CN" altLang="pt-BR"/>
              <a:t> </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88771">
                                            <p:txEl>
                                              <p:pRg st="2" end="2"/>
                                            </p:txEl>
                                          </p:spTgt>
                                        </p:tgtEl>
                                        <p:attrNameLst>
                                          <p:attrName>style.visibility</p:attrName>
                                        </p:attrNameLst>
                                      </p:cBhvr>
                                      <p:to>
                                        <p:strVal val="visible"/>
                                      </p:to>
                                    </p:set>
                                    <p:animEffect transition="in" filter="wipe(left)">
                                      <p:cBhvr>
                                        <p:cTn id="7" dur="500"/>
                                        <p:tgtEl>
                                          <p:spTgt spid="28877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88771">
                                            <p:txEl>
                                              <p:pRg st="3" end="3"/>
                                            </p:txEl>
                                          </p:spTgt>
                                        </p:tgtEl>
                                        <p:attrNameLst>
                                          <p:attrName>style.visibility</p:attrName>
                                        </p:attrNameLst>
                                      </p:cBhvr>
                                      <p:to>
                                        <p:strVal val="visible"/>
                                      </p:to>
                                    </p:set>
                                    <p:animEffect transition="in" filter="wipe(left)">
                                      <p:cBhvr>
                                        <p:cTn id="12" dur="500"/>
                                        <p:tgtEl>
                                          <p:spTgt spid="288771">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88771">
                                            <p:txEl>
                                              <p:pRg st="4" end="4"/>
                                            </p:txEl>
                                          </p:spTgt>
                                        </p:tgtEl>
                                        <p:attrNameLst>
                                          <p:attrName>style.visibility</p:attrName>
                                        </p:attrNameLst>
                                      </p:cBhvr>
                                      <p:to>
                                        <p:strVal val="visible"/>
                                      </p:to>
                                    </p:set>
                                    <p:animEffect transition="in" filter="wipe(left)">
                                      <p:cBhvr>
                                        <p:cTn id="17" dur="500"/>
                                        <p:tgtEl>
                                          <p:spTgt spid="288771">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88771">
                                            <p:txEl>
                                              <p:pRg st="5" end="5"/>
                                            </p:txEl>
                                          </p:spTgt>
                                        </p:tgtEl>
                                        <p:attrNameLst>
                                          <p:attrName>style.visibility</p:attrName>
                                        </p:attrNameLst>
                                      </p:cBhvr>
                                      <p:to>
                                        <p:strVal val="visible"/>
                                      </p:to>
                                    </p:set>
                                    <p:animEffect transition="in" filter="wipe(left)">
                                      <p:cBhvr>
                                        <p:cTn id="22" dur="500"/>
                                        <p:tgtEl>
                                          <p:spTgt spid="288771">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88771">
                                            <p:txEl>
                                              <p:pRg st="6" end="6"/>
                                            </p:txEl>
                                          </p:spTgt>
                                        </p:tgtEl>
                                        <p:attrNameLst>
                                          <p:attrName>style.visibility</p:attrName>
                                        </p:attrNameLst>
                                      </p:cBhvr>
                                      <p:to>
                                        <p:strVal val="visible"/>
                                      </p:to>
                                    </p:set>
                                    <p:animEffect transition="in" filter="wipe(left)">
                                      <p:cBhvr>
                                        <p:cTn id="27" dur="500"/>
                                        <p:tgtEl>
                                          <p:spTgt spid="288771">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88771">
                                            <p:txEl>
                                              <p:pRg st="7" end="7"/>
                                            </p:txEl>
                                          </p:spTgt>
                                        </p:tgtEl>
                                        <p:attrNameLst>
                                          <p:attrName>style.visibility</p:attrName>
                                        </p:attrNameLst>
                                      </p:cBhvr>
                                      <p:to>
                                        <p:strVal val="visible"/>
                                      </p:to>
                                    </p:set>
                                    <p:animEffect transition="in" filter="wipe(left)">
                                      <p:cBhvr>
                                        <p:cTn id="32" dur="500"/>
                                        <p:tgtEl>
                                          <p:spTgt spid="288771">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88771">
                                            <p:txEl>
                                              <p:pRg st="8" end="8"/>
                                            </p:txEl>
                                          </p:spTgt>
                                        </p:tgtEl>
                                        <p:attrNameLst>
                                          <p:attrName>style.visibility</p:attrName>
                                        </p:attrNameLst>
                                      </p:cBhvr>
                                      <p:to>
                                        <p:strVal val="visible"/>
                                      </p:to>
                                    </p:set>
                                    <p:animEffect transition="in" filter="wipe(left)">
                                      <p:cBhvr>
                                        <p:cTn id="37" dur="500"/>
                                        <p:tgtEl>
                                          <p:spTgt spid="28877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a:xfrm>
            <a:off x="609600" y="533400"/>
            <a:ext cx="7772400" cy="609600"/>
          </a:xfrm>
        </p:spPr>
        <p:txBody>
          <a:bodyPr/>
          <a:lstStyle/>
          <a:p>
            <a:r>
              <a:rPr lang="zh-CN" altLang="en-US">
                <a:ea typeface="华文隶书" pitchFamily="2" charset="-122"/>
              </a:rPr>
              <a:t>无关属性定义</a:t>
            </a:r>
            <a:r>
              <a:rPr lang="zh-CN" altLang="en-US"/>
              <a:t> </a:t>
            </a:r>
          </a:p>
        </p:txBody>
      </p:sp>
      <p:sp>
        <p:nvSpPr>
          <p:cNvPr id="208899" name="Rectangle 3"/>
          <p:cNvSpPr>
            <a:spLocks noGrp="1" noChangeArrowheads="1"/>
          </p:cNvSpPr>
          <p:nvPr>
            <p:ph type="body" idx="1"/>
          </p:nvPr>
        </p:nvSpPr>
        <p:spPr>
          <a:xfrm>
            <a:off x="304800" y="1295400"/>
            <a:ext cx="8534400" cy="5189538"/>
          </a:xfrm>
        </p:spPr>
        <p:txBody>
          <a:bodyPr/>
          <a:lstStyle/>
          <a:p>
            <a:pPr>
              <a:lnSpc>
                <a:spcPct val="135000"/>
              </a:lnSpc>
              <a:spcBef>
                <a:spcPct val="25000"/>
              </a:spcBef>
            </a:pPr>
            <a:r>
              <a:rPr lang="zh-CN" altLang="en-US" sz="2600">
                <a:solidFill>
                  <a:schemeClr val="accent2"/>
                </a:solidFill>
              </a:rPr>
              <a:t>定义</a:t>
            </a:r>
            <a:r>
              <a:rPr lang="en-US" altLang="zh-CN" sz="2600">
                <a:solidFill>
                  <a:schemeClr val="accent2"/>
                </a:solidFill>
              </a:rPr>
              <a:t>5.8</a:t>
            </a:r>
            <a:r>
              <a:rPr lang="en-US" altLang="zh-CN" sz="2600"/>
              <a:t>  </a:t>
            </a:r>
            <a:r>
              <a:rPr lang="zh-CN" altLang="en-US" sz="2600"/>
              <a:t>给定函数依赖集</a:t>
            </a:r>
            <a:r>
              <a:rPr lang="en-US" altLang="zh-CN" sz="2600" i="1"/>
              <a:t>F</a:t>
            </a:r>
            <a:r>
              <a:rPr lang="zh-CN" altLang="en-US" sz="2600"/>
              <a:t>及</a:t>
            </a:r>
            <a:r>
              <a:rPr lang="zh-CN" altLang="en-US" sz="2600" i="1">
                <a:sym typeface="Symbol" pitchFamily="18" charset="2"/>
              </a:rPr>
              <a:t></a:t>
            </a:r>
            <a:r>
              <a:rPr lang="zh-CN" altLang="en-US" sz="2600"/>
              <a:t>→</a:t>
            </a:r>
            <a:r>
              <a:rPr lang="zh-CN" altLang="en-US" sz="2600" i="1">
                <a:sym typeface="Symbol" pitchFamily="18" charset="2"/>
              </a:rPr>
              <a:t></a:t>
            </a:r>
            <a:r>
              <a:rPr lang="zh-CN" altLang="en-US" sz="2600">
                <a:sym typeface="Symbol" pitchFamily="18" charset="2"/>
              </a:rPr>
              <a:t></a:t>
            </a:r>
            <a:r>
              <a:rPr lang="en-US" altLang="zh-CN" sz="2600" i="1"/>
              <a:t>F</a:t>
            </a:r>
            <a:r>
              <a:rPr lang="zh-CN" altLang="en-US" sz="2600"/>
              <a:t>，如果去除</a:t>
            </a:r>
            <a:r>
              <a:rPr lang="zh-CN" altLang="en-US" sz="2600" i="1">
                <a:sym typeface="Symbol" pitchFamily="18" charset="2"/>
              </a:rPr>
              <a:t></a:t>
            </a:r>
            <a:r>
              <a:rPr lang="zh-CN" altLang="en-US" sz="2600"/>
              <a:t>或</a:t>
            </a:r>
            <a:r>
              <a:rPr lang="zh-CN" altLang="en-US" sz="2600" i="1">
                <a:sym typeface="Symbol" pitchFamily="18" charset="2"/>
              </a:rPr>
              <a:t></a:t>
            </a:r>
            <a:r>
              <a:rPr lang="zh-CN" altLang="en-US" sz="2600">
                <a:sym typeface="Symbol" pitchFamily="18" charset="2"/>
              </a:rPr>
              <a:t>中</a:t>
            </a:r>
            <a:r>
              <a:rPr lang="zh-CN" altLang="en-US" sz="2600"/>
              <a:t>的某属性</a:t>
            </a:r>
            <a:r>
              <a:rPr lang="en-US" altLang="zh-CN" sz="2600" i="1"/>
              <a:t>A</a:t>
            </a:r>
            <a:r>
              <a:rPr lang="zh-CN" altLang="en-US" sz="2600"/>
              <a:t>之后</a:t>
            </a:r>
            <a:r>
              <a:rPr lang="zh-CN" altLang="en-US" sz="2600">
                <a:solidFill>
                  <a:srgbClr val="0099FF"/>
                </a:solidFill>
                <a:ea typeface="华文新魏" pitchFamily="2" charset="-122"/>
              </a:rPr>
              <a:t>不会改变</a:t>
            </a:r>
            <a:r>
              <a:rPr lang="en-US" altLang="zh-CN" sz="2600" i="1">
                <a:solidFill>
                  <a:srgbClr val="FF0000"/>
                </a:solidFill>
              </a:rPr>
              <a:t>F</a:t>
            </a:r>
            <a:r>
              <a:rPr lang="en-US" altLang="zh-CN" sz="2600" i="1" baseline="30000">
                <a:solidFill>
                  <a:srgbClr val="FF0000"/>
                </a:solidFill>
              </a:rPr>
              <a:t>+</a:t>
            </a:r>
            <a:r>
              <a:rPr lang="zh-CN" altLang="en-US" sz="2600"/>
              <a:t>，则称</a:t>
            </a:r>
            <a:r>
              <a:rPr lang="zh-CN" altLang="en-US" sz="2600">
                <a:solidFill>
                  <a:srgbClr val="FF0000"/>
                </a:solidFill>
              </a:rPr>
              <a:t>属性</a:t>
            </a:r>
            <a:r>
              <a:rPr lang="en-US" altLang="zh-CN" sz="2600" i="1">
                <a:solidFill>
                  <a:srgbClr val="FF0000"/>
                </a:solidFill>
              </a:rPr>
              <a:t>A</a:t>
            </a:r>
            <a:r>
              <a:rPr lang="zh-CN" altLang="en-US" sz="2600">
                <a:solidFill>
                  <a:srgbClr val="FF0000"/>
                </a:solidFill>
              </a:rPr>
              <a:t>是</a:t>
            </a:r>
            <a:r>
              <a:rPr lang="zh-CN" altLang="en-US" sz="2600">
                <a:solidFill>
                  <a:srgbClr val="9900CC"/>
                </a:solidFill>
                <a:ea typeface="黑体" pitchFamily="49" charset="-122"/>
              </a:rPr>
              <a:t>无关的</a:t>
            </a:r>
            <a:r>
              <a:rPr lang="zh-CN" altLang="en-US" sz="2600"/>
              <a:t>。</a:t>
            </a:r>
          </a:p>
          <a:p>
            <a:pPr>
              <a:lnSpc>
                <a:spcPct val="135000"/>
              </a:lnSpc>
              <a:spcBef>
                <a:spcPct val="25000"/>
              </a:spcBef>
            </a:pPr>
            <a:r>
              <a:rPr lang="zh-CN" altLang="en-US" sz="2600">
                <a:solidFill>
                  <a:schemeClr val="accent2"/>
                </a:solidFill>
              </a:rPr>
              <a:t>定义</a:t>
            </a:r>
            <a:r>
              <a:rPr lang="en-US" altLang="zh-CN" sz="2600">
                <a:solidFill>
                  <a:schemeClr val="accent2"/>
                </a:solidFill>
              </a:rPr>
              <a:t>5.9</a:t>
            </a:r>
            <a:r>
              <a:rPr lang="en-US" altLang="zh-CN" sz="2600"/>
              <a:t>  </a:t>
            </a:r>
            <a:r>
              <a:rPr lang="zh-CN" altLang="en-US" sz="2600"/>
              <a:t>给定函数依赖集</a:t>
            </a:r>
            <a:r>
              <a:rPr lang="en-US" altLang="zh-CN" sz="2600" i="1"/>
              <a:t>F</a:t>
            </a:r>
            <a:r>
              <a:rPr lang="zh-CN" altLang="en-US" sz="2600"/>
              <a:t>及</a:t>
            </a:r>
            <a:r>
              <a:rPr lang="zh-CN" altLang="en-US" sz="2600" i="1">
                <a:sym typeface="Symbol" pitchFamily="18" charset="2"/>
              </a:rPr>
              <a:t></a:t>
            </a:r>
            <a:r>
              <a:rPr lang="zh-CN" altLang="en-US" sz="2600"/>
              <a:t>→</a:t>
            </a:r>
            <a:r>
              <a:rPr lang="zh-CN" altLang="en-US" sz="2600" i="1">
                <a:sym typeface="Symbol" pitchFamily="18" charset="2"/>
              </a:rPr>
              <a:t></a:t>
            </a:r>
            <a:r>
              <a:rPr lang="zh-CN" altLang="en-US" sz="2600">
                <a:sym typeface="Symbol" pitchFamily="18" charset="2"/>
              </a:rPr>
              <a:t></a:t>
            </a:r>
            <a:r>
              <a:rPr lang="en-US" altLang="zh-CN" sz="2600" i="1"/>
              <a:t>F</a:t>
            </a:r>
            <a:r>
              <a:rPr lang="zh-CN" altLang="en-US" sz="2600"/>
              <a:t>，若</a:t>
            </a:r>
            <a:r>
              <a:rPr lang="en-US" altLang="zh-CN" sz="2600" i="1"/>
              <a:t>A</a:t>
            </a:r>
            <a:r>
              <a:rPr lang="en-US" altLang="zh-CN" sz="2600">
                <a:sym typeface="Symbol" pitchFamily="18" charset="2"/>
              </a:rPr>
              <a:t></a:t>
            </a:r>
            <a:r>
              <a:rPr lang="en-US" altLang="zh-CN" sz="2600" i="1">
                <a:sym typeface="Symbol" pitchFamily="18" charset="2"/>
              </a:rPr>
              <a:t></a:t>
            </a:r>
            <a:r>
              <a:rPr lang="zh-CN" altLang="en-US" sz="2600"/>
              <a:t>，且</a:t>
            </a:r>
            <a:r>
              <a:rPr lang="en-US" altLang="zh-CN" sz="2600" i="1">
                <a:solidFill>
                  <a:srgbClr val="FF0000"/>
                </a:solidFill>
              </a:rPr>
              <a:t>F</a:t>
            </a:r>
            <a:r>
              <a:rPr lang="en-US" altLang="zh-CN" sz="2600" i="1">
                <a:solidFill>
                  <a:srgbClr val="FF0066"/>
                </a:solidFill>
              </a:rPr>
              <a:t> </a:t>
            </a:r>
            <a:r>
              <a:rPr lang="zh-CN" altLang="en-US" sz="2600">
                <a:solidFill>
                  <a:srgbClr val="0099FF"/>
                </a:solidFill>
                <a:ea typeface="华文新魏" pitchFamily="2" charset="-122"/>
              </a:rPr>
              <a:t>逻辑蕴涵 </a:t>
            </a:r>
            <a:r>
              <a:rPr lang="en-US" altLang="zh-CN" sz="2600">
                <a:solidFill>
                  <a:srgbClr val="FF0000"/>
                </a:solidFill>
              </a:rPr>
              <a:t>(</a:t>
            </a:r>
            <a:r>
              <a:rPr lang="en-US" altLang="zh-CN" sz="2600" i="1">
                <a:solidFill>
                  <a:srgbClr val="FF0000"/>
                </a:solidFill>
              </a:rPr>
              <a:t>F</a:t>
            </a:r>
            <a:r>
              <a:rPr lang="en-US" altLang="zh-CN" sz="2600">
                <a:solidFill>
                  <a:srgbClr val="FF0000"/>
                </a:solidFill>
                <a:latin typeface="宋体" pitchFamily="2" charset="-122"/>
              </a:rPr>
              <a:t>-</a:t>
            </a:r>
            <a:r>
              <a:rPr lang="en-US" altLang="zh-CN" sz="2600">
                <a:solidFill>
                  <a:srgbClr val="FF0000"/>
                </a:solidFill>
              </a:rPr>
              <a:t>{</a:t>
            </a:r>
            <a:r>
              <a:rPr lang="en-US" altLang="zh-CN" sz="2600" i="1">
                <a:solidFill>
                  <a:srgbClr val="FF0000"/>
                </a:solidFill>
                <a:sym typeface="Symbol" pitchFamily="18" charset="2"/>
              </a:rPr>
              <a:t></a:t>
            </a:r>
            <a:r>
              <a:rPr lang="en-US" altLang="zh-CN" sz="2600" i="1">
                <a:solidFill>
                  <a:srgbClr val="FF0000"/>
                </a:solidFill>
              </a:rPr>
              <a:t>→</a:t>
            </a:r>
            <a:r>
              <a:rPr lang="en-US" altLang="zh-CN" sz="2600" i="1">
                <a:solidFill>
                  <a:srgbClr val="FF0000"/>
                </a:solidFill>
                <a:sym typeface="Symbol" pitchFamily="18" charset="2"/>
              </a:rPr>
              <a:t> </a:t>
            </a:r>
            <a:r>
              <a:rPr lang="en-US" altLang="zh-CN" sz="2600">
                <a:solidFill>
                  <a:srgbClr val="FF0000"/>
                </a:solidFill>
              </a:rPr>
              <a:t>})</a:t>
            </a:r>
            <a:r>
              <a:rPr lang="en-US" altLang="zh-CN" sz="2600">
                <a:solidFill>
                  <a:srgbClr val="FF0000"/>
                </a:solidFill>
                <a:sym typeface="Symbol" pitchFamily="18" charset="2"/>
              </a:rPr>
              <a:t></a:t>
            </a:r>
            <a:r>
              <a:rPr lang="en-US" altLang="zh-CN" sz="2600">
                <a:solidFill>
                  <a:srgbClr val="FF0000"/>
                </a:solidFill>
              </a:rPr>
              <a:t>{(</a:t>
            </a:r>
            <a:r>
              <a:rPr lang="en-US" altLang="zh-CN" sz="2600" i="1">
                <a:solidFill>
                  <a:srgbClr val="FF0000"/>
                </a:solidFill>
                <a:sym typeface="Symbol" pitchFamily="18" charset="2"/>
              </a:rPr>
              <a:t></a:t>
            </a:r>
            <a:r>
              <a:rPr lang="en-US" altLang="zh-CN" sz="2600">
                <a:solidFill>
                  <a:srgbClr val="FF0000"/>
                </a:solidFill>
                <a:latin typeface="宋体" pitchFamily="2" charset="-122"/>
              </a:rPr>
              <a:t>-</a:t>
            </a:r>
            <a:r>
              <a:rPr lang="en-US" altLang="zh-CN" sz="2600" i="1">
                <a:solidFill>
                  <a:srgbClr val="FF0000"/>
                </a:solidFill>
              </a:rPr>
              <a:t>A</a:t>
            </a:r>
            <a:r>
              <a:rPr lang="en-US" altLang="zh-CN" sz="2600">
                <a:solidFill>
                  <a:srgbClr val="FF0000"/>
                </a:solidFill>
              </a:rPr>
              <a:t>)</a:t>
            </a:r>
            <a:r>
              <a:rPr lang="en-US" altLang="zh-CN" sz="2600">
                <a:solidFill>
                  <a:srgbClr val="FF0000"/>
                </a:solidFill>
                <a:sym typeface="Symbol" pitchFamily="18" charset="2"/>
              </a:rPr>
              <a:t></a:t>
            </a:r>
            <a:r>
              <a:rPr lang="en-US" altLang="zh-CN" sz="2600" i="1">
                <a:solidFill>
                  <a:srgbClr val="FF0000"/>
                </a:solidFill>
                <a:sym typeface="Symbol" pitchFamily="18" charset="2"/>
              </a:rPr>
              <a:t> </a:t>
            </a:r>
            <a:r>
              <a:rPr lang="en-US" altLang="zh-CN" sz="2600">
                <a:solidFill>
                  <a:srgbClr val="FF0000"/>
                </a:solidFill>
              </a:rPr>
              <a:t>}</a:t>
            </a:r>
            <a:r>
              <a:rPr lang="zh-CN" altLang="en-US" sz="2600">
                <a:solidFill>
                  <a:srgbClr val="009900"/>
                </a:solidFill>
              </a:rPr>
              <a:t>（即</a:t>
            </a:r>
            <a:r>
              <a:rPr lang="en-US" altLang="zh-CN" sz="2600">
                <a:solidFill>
                  <a:schemeClr val="accent2"/>
                </a:solidFill>
              </a:rPr>
              <a:t>(</a:t>
            </a:r>
            <a:r>
              <a:rPr lang="en-US" altLang="zh-CN" sz="2600" i="1">
                <a:solidFill>
                  <a:schemeClr val="accent2"/>
                </a:solidFill>
                <a:sym typeface="Symbol" pitchFamily="18" charset="2"/>
              </a:rPr>
              <a:t></a:t>
            </a:r>
            <a:r>
              <a:rPr lang="en-US" altLang="zh-CN" sz="2600">
                <a:solidFill>
                  <a:schemeClr val="accent2"/>
                </a:solidFill>
                <a:latin typeface="宋体" pitchFamily="2" charset="-122"/>
              </a:rPr>
              <a:t>-</a:t>
            </a:r>
            <a:r>
              <a:rPr lang="en-US" altLang="zh-CN" sz="2600" i="1">
                <a:solidFill>
                  <a:schemeClr val="accent2"/>
                </a:solidFill>
              </a:rPr>
              <a:t>A</a:t>
            </a:r>
            <a:r>
              <a:rPr lang="en-US" altLang="zh-CN" sz="2600">
                <a:solidFill>
                  <a:schemeClr val="accent2"/>
                </a:solidFill>
              </a:rPr>
              <a:t>)</a:t>
            </a:r>
            <a:r>
              <a:rPr lang="en-US" altLang="zh-CN" sz="2600">
                <a:solidFill>
                  <a:schemeClr val="accent2"/>
                </a:solidFill>
                <a:sym typeface="Symbol" pitchFamily="18" charset="2"/>
              </a:rPr>
              <a:t></a:t>
            </a:r>
            <a:r>
              <a:rPr lang="en-US" altLang="zh-CN" sz="2600" i="1">
                <a:solidFill>
                  <a:schemeClr val="accent2"/>
                </a:solidFill>
                <a:sym typeface="Symbol" pitchFamily="18" charset="2"/>
              </a:rPr>
              <a:t> </a:t>
            </a:r>
            <a:r>
              <a:rPr lang="zh-CN" altLang="en-US" sz="2600">
                <a:solidFill>
                  <a:srgbClr val="009900"/>
                </a:solidFill>
                <a:sym typeface="Symbol" pitchFamily="18" charset="2"/>
              </a:rPr>
              <a:t></a:t>
            </a:r>
            <a:r>
              <a:rPr lang="en-US" altLang="zh-CN" sz="2600" i="1">
                <a:solidFill>
                  <a:srgbClr val="FF0000"/>
                </a:solidFill>
                <a:sym typeface="Symbol" pitchFamily="18" charset="2"/>
              </a:rPr>
              <a:t>F</a:t>
            </a:r>
            <a:r>
              <a:rPr lang="en-US" altLang="zh-CN" sz="2600" i="1" baseline="30000">
                <a:solidFill>
                  <a:srgbClr val="FF0000"/>
                </a:solidFill>
                <a:sym typeface="Symbol" pitchFamily="18" charset="2"/>
              </a:rPr>
              <a:t>+</a:t>
            </a:r>
            <a:r>
              <a:rPr lang="zh-CN" altLang="en-US" sz="2600">
                <a:solidFill>
                  <a:srgbClr val="009900"/>
                </a:solidFill>
              </a:rPr>
              <a:t>）</a:t>
            </a:r>
            <a:r>
              <a:rPr lang="zh-CN" altLang="en-US" sz="2600"/>
              <a:t>，则属性</a:t>
            </a:r>
            <a:r>
              <a:rPr lang="en-US" altLang="zh-CN" sz="2600" i="1"/>
              <a:t>A</a:t>
            </a:r>
            <a:r>
              <a:rPr lang="zh-CN" altLang="en-US" sz="2600"/>
              <a:t>在</a:t>
            </a:r>
            <a:r>
              <a:rPr lang="zh-CN" altLang="en-US" sz="2600" i="1">
                <a:sym typeface="Symbol" pitchFamily="18" charset="2"/>
              </a:rPr>
              <a:t></a:t>
            </a:r>
            <a:r>
              <a:rPr lang="zh-CN" altLang="en-US" sz="2600"/>
              <a:t>中是无关的（</a:t>
            </a:r>
            <a:r>
              <a:rPr lang="zh-CN" altLang="en-US" sz="2600">
                <a:solidFill>
                  <a:srgbClr val="9900CC"/>
                </a:solidFill>
                <a:ea typeface="黑体" pitchFamily="49" charset="-122"/>
              </a:rPr>
              <a:t>左无关</a:t>
            </a:r>
            <a:r>
              <a:rPr lang="zh-CN" altLang="en-US" sz="2600"/>
              <a:t>）。</a:t>
            </a:r>
          </a:p>
          <a:p>
            <a:pPr>
              <a:lnSpc>
                <a:spcPct val="135000"/>
              </a:lnSpc>
              <a:spcBef>
                <a:spcPct val="25000"/>
              </a:spcBef>
            </a:pPr>
            <a:r>
              <a:rPr lang="zh-CN" altLang="en-US" sz="2600">
                <a:solidFill>
                  <a:schemeClr val="accent2"/>
                </a:solidFill>
              </a:rPr>
              <a:t>定义</a:t>
            </a:r>
            <a:r>
              <a:rPr lang="en-US" altLang="zh-CN" sz="2600">
                <a:solidFill>
                  <a:schemeClr val="accent2"/>
                </a:solidFill>
              </a:rPr>
              <a:t>5.10</a:t>
            </a:r>
            <a:r>
              <a:rPr lang="en-US" altLang="zh-CN" sz="2600"/>
              <a:t>  </a:t>
            </a:r>
            <a:r>
              <a:rPr lang="zh-CN" altLang="en-US" sz="2600"/>
              <a:t>给定函数依赖集</a:t>
            </a:r>
            <a:r>
              <a:rPr lang="en-US" altLang="zh-CN" sz="2600" i="1"/>
              <a:t>F</a:t>
            </a:r>
            <a:r>
              <a:rPr lang="zh-CN" altLang="en-US" sz="2600"/>
              <a:t>及</a:t>
            </a:r>
            <a:r>
              <a:rPr lang="zh-CN" altLang="en-US" sz="2600" i="1">
                <a:sym typeface="Symbol" pitchFamily="18" charset="2"/>
              </a:rPr>
              <a:t></a:t>
            </a:r>
            <a:r>
              <a:rPr lang="zh-CN" altLang="en-US" sz="2600"/>
              <a:t>→</a:t>
            </a:r>
            <a:r>
              <a:rPr lang="zh-CN" altLang="en-US" sz="2600" i="1">
                <a:sym typeface="Symbol" pitchFamily="18" charset="2"/>
              </a:rPr>
              <a:t></a:t>
            </a:r>
            <a:r>
              <a:rPr lang="zh-CN" altLang="en-US" sz="2600">
                <a:sym typeface="Symbol" pitchFamily="18" charset="2"/>
              </a:rPr>
              <a:t></a:t>
            </a:r>
            <a:r>
              <a:rPr lang="en-US" altLang="zh-CN" sz="2600" i="1"/>
              <a:t>F</a:t>
            </a:r>
            <a:r>
              <a:rPr lang="zh-CN" altLang="en-US" sz="2600"/>
              <a:t>，若</a:t>
            </a:r>
            <a:r>
              <a:rPr lang="en-US" altLang="zh-CN" sz="2600" i="1"/>
              <a:t>A</a:t>
            </a:r>
            <a:r>
              <a:rPr lang="en-US" altLang="zh-CN" sz="2600">
                <a:sym typeface="Symbol" pitchFamily="18" charset="2"/>
              </a:rPr>
              <a:t></a:t>
            </a:r>
            <a:r>
              <a:rPr lang="en-US" altLang="zh-CN" sz="2600" i="1">
                <a:sym typeface="Symbol" pitchFamily="18" charset="2"/>
              </a:rPr>
              <a:t></a:t>
            </a:r>
            <a:r>
              <a:rPr lang="zh-CN" altLang="en-US" sz="2600"/>
              <a:t>，且     </a:t>
            </a:r>
            <a:r>
              <a:rPr lang="en-US" altLang="zh-CN" sz="2600">
                <a:solidFill>
                  <a:srgbClr val="FF0000"/>
                </a:solidFill>
              </a:rPr>
              <a:t>(</a:t>
            </a:r>
            <a:r>
              <a:rPr lang="en-US" altLang="zh-CN" sz="2600" i="1">
                <a:solidFill>
                  <a:srgbClr val="FF0000"/>
                </a:solidFill>
              </a:rPr>
              <a:t>F</a:t>
            </a:r>
            <a:r>
              <a:rPr lang="en-US" altLang="zh-CN" sz="2600">
                <a:solidFill>
                  <a:srgbClr val="FF0000"/>
                </a:solidFill>
                <a:latin typeface="宋体" pitchFamily="2" charset="-122"/>
              </a:rPr>
              <a:t>-</a:t>
            </a:r>
            <a:r>
              <a:rPr lang="en-US" altLang="zh-CN" sz="2600">
                <a:solidFill>
                  <a:srgbClr val="FF0000"/>
                </a:solidFill>
              </a:rPr>
              <a:t>{</a:t>
            </a:r>
            <a:r>
              <a:rPr lang="en-US" altLang="zh-CN" sz="2600" i="1">
                <a:solidFill>
                  <a:srgbClr val="FF0000"/>
                </a:solidFill>
                <a:sym typeface="Symbol" pitchFamily="18" charset="2"/>
              </a:rPr>
              <a:t></a:t>
            </a:r>
            <a:r>
              <a:rPr lang="en-US" altLang="zh-CN" sz="2600">
                <a:solidFill>
                  <a:srgbClr val="FF0000"/>
                </a:solidFill>
                <a:sym typeface="Symbol" pitchFamily="18" charset="2"/>
              </a:rPr>
              <a:t></a:t>
            </a:r>
            <a:r>
              <a:rPr lang="en-US" altLang="zh-CN" sz="2600" i="1">
                <a:solidFill>
                  <a:srgbClr val="FF0000"/>
                </a:solidFill>
                <a:sym typeface="Symbol" pitchFamily="18" charset="2"/>
              </a:rPr>
              <a:t></a:t>
            </a:r>
            <a:r>
              <a:rPr lang="en-US" altLang="zh-CN" sz="2600">
                <a:solidFill>
                  <a:srgbClr val="FF0000"/>
                </a:solidFill>
              </a:rPr>
              <a:t>}) </a:t>
            </a:r>
            <a:r>
              <a:rPr lang="en-US" altLang="zh-CN" sz="2600">
                <a:solidFill>
                  <a:srgbClr val="FF0000"/>
                </a:solidFill>
                <a:sym typeface="Symbol" pitchFamily="18" charset="2"/>
              </a:rPr>
              <a:t> </a:t>
            </a:r>
            <a:r>
              <a:rPr lang="en-US" altLang="zh-CN" sz="2600">
                <a:solidFill>
                  <a:srgbClr val="FF0000"/>
                </a:solidFill>
              </a:rPr>
              <a:t>{</a:t>
            </a:r>
            <a:r>
              <a:rPr lang="en-US" altLang="zh-CN" sz="2600" i="1">
                <a:solidFill>
                  <a:srgbClr val="FF0000"/>
                </a:solidFill>
                <a:sym typeface="Symbol" pitchFamily="18" charset="2"/>
              </a:rPr>
              <a:t></a:t>
            </a:r>
            <a:r>
              <a:rPr lang="en-US" altLang="zh-CN" sz="2600">
                <a:solidFill>
                  <a:srgbClr val="FF0000"/>
                </a:solidFill>
                <a:sym typeface="Symbol" pitchFamily="18" charset="2"/>
              </a:rPr>
              <a:t></a:t>
            </a:r>
            <a:r>
              <a:rPr lang="en-US" altLang="zh-CN" sz="2600">
                <a:solidFill>
                  <a:srgbClr val="FF0000"/>
                </a:solidFill>
              </a:rPr>
              <a:t>(</a:t>
            </a:r>
            <a:r>
              <a:rPr lang="en-US" altLang="zh-CN" sz="2600" i="1">
                <a:solidFill>
                  <a:srgbClr val="FF0000"/>
                </a:solidFill>
                <a:sym typeface="Symbol" pitchFamily="18" charset="2"/>
              </a:rPr>
              <a:t></a:t>
            </a:r>
            <a:r>
              <a:rPr lang="en-US" altLang="zh-CN" sz="2600">
                <a:solidFill>
                  <a:srgbClr val="FF0000"/>
                </a:solidFill>
                <a:latin typeface="宋体" pitchFamily="2" charset="-122"/>
              </a:rPr>
              <a:t>-</a:t>
            </a:r>
            <a:r>
              <a:rPr lang="en-US" altLang="zh-CN" sz="2600" i="1">
                <a:solidFill>
                  <a:srgbClr val="FF0000"/>
                </a:solidFill>
              </a:rPr>
              <a:t>A</a:t>
            </a:r>
            <a:r>
              <a:rPr lang="en-US" altLang="zh-CN" sz="2600">
                <a:solidFill>
                  <a:srgbClr val="FF0000"/>
                </a:solidFill>
              </a:rPr>
              <a:t>)} </a:t>
            </a:r>
            <a:r>
              <a:rPr lang="zh-CN" altLang="en-US" sz="2600">
                <a:solidFill>
                  <a:srgbClr val="0099FF"/>
                </a:solidFill>
                <a:ea typeface="华文新魏" pitchFamily="2" charset="-122"/>
              </a:rPr>
              <a:t>逻辑蕴涵 </a:t>
            </a:r>
            <a:r>
              <a:rPr lang="en-US" altLang="zh-CN" sz="2600" i="1">
                <a:solidFill>
                  <a:srgbClr val="FF0000"/>
                </a:solidFill>
              </a:rPr>
              <a:t>F</a:t>
            </a:r>
          </a:p>
          <a:p>
            <a:pPr>
              <a:lnSpc>
                <a:spcPct val="135000"/>
              </a:lnSpc>
              <a:spcBef>
                <a:spcPct val="0"/>
              </a:spcBef>
              <a:buFont typeface="Wingdings" pitchFamily="2" charset="2"/>
              <a:buNone/>
            </a:pPr>
            <a:r>
              <a:rPr lang="zh-CN" altLang="en-US" sz="2600">
                <a:solidFill>
                  <a:srgbClr val="009900"/>
                </a:solidFill>
                <a:sym typeface="Symbol" pitchFamily="18" charset="2"/>
              </a:rPr>
              <a:t>  </a:t>
            </a:r>
            <a:r>
              <a:rPr lang="zh-CN" altLang="en-US" sz="2600">
                <a:solidFill>
                  <a:srgbClr val="009900"/>
                </a:solidFill>
              </a:rPr>
              <a:t>（即</a:t>
            </a:r>
            <a:r>
              <a:rPr lang="zh-CN" altLang="en-US" sz="2600" i="1">
                <a:solidFill>
                  <a:schemeClr val="accent2"/>
                </a:solidFill>
                <a:sym typeface="Symbol" pitchFamily="18" charset="2"/>
              </a:rPr>
              <a:t></a:t>
            </a:r>
            <a:r>
              <a:rPr lang="zh-CN" altLang="en-US" sz="2600">
                <a:solidFill>
                  <a:schemeClr val="accent2"/>
                </a:solidFill>
              </a:rPr>
              <a:t>→</a:t>
            </a:r>
            <a:r>
              <a:rPr lang="zh-CN" altLang="en-US" sz="2600" i="1">
                <a:solidFill>
                  <a:schemeClr val="accent2"/>
                </a:solidFill>
                <a:sym typeface="Symbol" pitchFamily="18" charset="2"/>
              </a:rPr>
              <a:t></a:t>
            </a:r>
            <a:r>
              <a:rPr lang="zh-CN" altLang="en-US" sz="2600" i="1">
                <a:solidFill>
                  <a:srgbClr val="009900"/>
                </a:solidFill>
                <a:sym typeface="Symbol" pitchFamily="18" charset="2"/>
              </a:rPr>
              <a:t> </a:t>
            </a:r>
            <a:r>
              <a:rPr lang="zh-CN" altLang="en-US" sz="2600">
                <a:solidFill>
                  <a:srgbClr val="009900"/>
                </a:solidFill>
                <a:sym typeface="Symbol" pitchFamily="18" charset="2"/>
              </a:rPr>
              <a:t></a:t>
            </a:r>
            <a:r>
              <a:rPr lang="en-US" altLang="zh-CN" sz="2600">
                <a:solidFill>
                  <a:srgbClr val="FF0000"/>
                </a:solidFill>
                <a:sym typeface="Symbol" pitchFamily="18" charset="2"/>
              </a:rPr>
              <a:t>(</a:t>
            </a:r>
            <a:r>
              <a:rPr lang="en-US" altLang="zh-CN" sz="2600">
                <a:solidFill>
                  <a:srgbClr val="FF0000"/>
                </a:solidFill>
              </a:rPr>
              <a:t>(</a:t>
            </a:r>
            <a:r>
              <a:rPr lang="en-US" altLang="zh-CN" sz="2600" i="1">
                <a:solidFill>
                  <a:srgbClr val="FF0000"/>
                </a:solidFill>
              </a:rPr>
              <a:t>F</a:t>
            </a:r>
            <a:r>
              <a:rPr lang="en-US" altLang="zh-CN" sz="2600">
                <a:solidFill>
                  <a:srgbClr val="FF0000"/>
                </a:solidFill>
                <a:latin typeface="宋体" pitchFamily="2" charset="-122"/>
              </a:rPr>
              <a:t>-</a:t>
            </a:r>
            <a:r>
              <a:rPr lang="en-US" altLang="zh-CN" sz="2600">
                <a:solidFill>
                  <a:srgbClr val="FF0000"/>
                </a:solidFill>
              </a:rPr>
              <a:t>{</a:t>
            </a:r>
            <a:r>
              <a:rPr lang="en-US" altLang="zh-CN" sz="2600" i="1">
                <a:solidFill>
                  <a:srgbClr val="FF0000"/>
                </a:solidFill>
                <a:sym typeface="Symbol" pitchFamily="18" charset="2"/>
              </a:rPr>
              <a:t></a:t>
            </a:r>
            <a:r>
              <a:rPr lang="en-US" altLang="zh-CN" sz="2600">
                <a:solidFill>
                  <a:srgbClr val="FF0000"/>
                </a:solidFill>
                <a:sym typeface="Symbol" pitchFamily="18" charset="2"/>
              </a:rPr>
              <a:t></a:t>
            </a:r>
            <a:r>
              <a:rPr lang="en-US" altLang="zh-CN" sz="2600" i="1">
                <a:solidFill>
                  <a:srgbClr val="FF0000"/>
                </a:solidFill>
                <a:sym typeface="Symbol" pitchFamily="18" charset="2"/>
              </a:rPr>
              <a:t></a:t>
            </a:r>
            <a:r>
              <a:rPr lang="en-US" altLang="zh-CN" sz="2600">
                <a:solidFill>
                  <a:srgbClr val="FF0000"/>
                </a:solidFill>
              </a:rPr>
              <a:t>})</a:t>
            </a:r>
            <a:r>
              <a:rPr lang="en-US" altLang="zh-CN" sz="2600">
                <a:solidFill>
                  <a:srgbClr val="FF0000"/>
                </a:solidFill>
                <a:sym typeface="Symbol" pitchFamily="18" charset="2"/>
              </a:rPr>
              <a:t> </a:t>
            </a:r>
            <a:r>
              <a:rPr lang="en-US" altLang="zh-CN" sz="2600">
                <a:solidFill>
                  <a:srgbClr val="FF0000"/>
                </a:solidFill>
              </a:rPr>
              <a:t>{</a:t>
            </a:r>
            <a:r>
              <a:rPr lang="en-US" altLang="zh-CN" sz="2600" i="1">
                <a:solidFill>
                  <a:srgbClr val="FF0000"/>
                </a:solidFill>
                <a:sym typeface="Symbol" pitchFamily="18" charset="2"/>
              </a:rPr>
              <a:t></a:t>
            </a:r>
            <a:r>
              <a:rPr lang="en-US" altLang="zh-CN" sz="2600">
                <a:solidFill>
                  <a:srgbClr val="FF0000"/>
                </a:solidFill>
                <a:sym typeface="Symbol" pitchFamily="18" charset="2"/>
              </a:rPr>
              <a:t></a:t>
            </a:r>
            <a:r>
              <a:rPr lang="en-US" altLang="zh-CN" sz="2600">
                <a:solidFill>
                  <a:srgbClr val="FF0000"/>
                </a:solidFill>
              </a:rPr>
              <a:t>(</a:t>
            </a:r>
            <a:r>
              <a:rPr lang="en-US" altLang="zh-CN" sz="2600" i="1">
                <a:solidFill>
                  <a:srgbClr val="FF0000"/>
                </a:solidFill>
                <a:sym typeface="Symbol" pitchFamily="18" charset="2"/>
              </a:rPr>
              <a:t></a:t>
            </a:r>
            <a:r>
              <a:rPr lang="en-US" altLang="zh-CN" sz="2600">
                <a:solidFill>
                  <a:srgbClr val="FF0000"/>
                </a:solidFill>
                <a:latin typeface="宋体" pitchFamily="2" charset="-122"/>
              </a:rPr>
              <a:t>-</a:t>
            </a:r>
            <a:r>
              <a:rPr lang="en-US" altLang="zh-CN" sz="2600" i="1">
                <a:solidFill>
                  <a:srgbClr val="FF0000"/>
                </a:solidFill>
              </a:rPr>
              <a:t>A</a:t>
            </a:r>
            <a:r>
              <a:rPr lang="en-US" altLang="zh-CN" sz="2600">
                <a:solidFill>
                  <a:srgbClr val="FF0000"/>
                </a:solidFill>
              </a:rPr>
              <a:t>)})</a:t>
            </a:r>
            <a:r>
              <a:rPr lang="en-US" altLang="zh-CN" sz="2600" baseline="30000">
                <a:solidFill>
                  <a:srgbClr val="FF0000"/>
                </a:solidFill>
              </a:rPr>
              <a:t>+</a:t>
            </a:r>
            <a:r>
              <a:rPr lang="zh-CN" altLang="en-US" sz="2600">
                <a:solidFill>
                  <a:srgbClr val="009900"/>
                </a:solidFill>
              </a:rPr>
              <a:t>）</a:t>
            </a:r>
            <a:r>
              <a:rPr lang="zh-CN" altLang="en-US" sz="2600"/>
              <a:t>，则属性</a:t>
            </a:r>
            <a:r>
              <a:rPr lang="en-US" altLang="zh-CN" sz="2600" i="1"/>
              <a:t>A</a:t>
            </a:r>
            <a:r>
              <a:rPr lang="zh-CN" altLang="en-US" sz="2600"/>
              <a:t>在</a:t>
            </a:r>
            <a:r>
              <a:rPr lang="zh-CN" altLang="en-US" sz="2600" i="1">
                <a:sym typeface="Symbol" pitchFamily="18" charset="2"/>
              </a:rPr>
              <a:t></a:t>
            </a:r>
            <a:r>
              <a:rPr lang="zh-CN" altLang="en-US" sz="2600"/>
              <a:t>中是无关的（</a:t>
            </a:r>
            <a:r>
              <a:rPr lang="zh-CN" altLang="en-US" sz="2600">
                <a:solidFill>
                  <a:srgbClr val="9900CC"/>
                </a:solidFill>
                <a:ea typeface="黑体" pitchFamily="49" charset="-122"/>
              </a:rPr>
              <a:t>右无关</a:t>
            </a:r>
            <a:r>
              <a:rPr lang="zh-CN" altLang="en-US" sz="260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8899">
                                            <p:txEl>
                                              <p:pRg st="1" end="1"/>
                                            </p:txEl>
                                          </p:spTgt>
                                        </p:tgtEl>
                                        <p:attrNameLst>
                                          <p:attrName>style.visibility</p:attrName>
                                        </p:attrNameLst>
                                      </p:cBhvr>
                                      <p:to>
                                        <p:strVal val="visible"/>
                                      </p:to>
                                    </p:set>
                                    <p:animEffect transition="in" filter="wipe(left)">
                                      <p:cBhvr>
                                        <p:cTn id="7" dur="500"/>
                                        <p:tgtEl>
                                          <p:spTgt spid="20889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08899">
                                            <p:txEl>
                                              <p:pRg st="2" end="2"/>
                                            </p:txEl>
                                          </p:spTgt>
                                        </p:tgtEl>
                                        <p:attrNameLst>
                                          <p:attrName>style.visibility</p:attrName>
                                        </p:attrNameLst>
                                      </p:cBhvr>
                                      <p:to>
                                        <p:strVal val="visible"/>
                                      </p:to>
                                    </p:set>
                                    <p:animEffect transition="in" filter="wipe(left)">
                                      <p:cBhvr>
                                        <p:cTn id="12" dur="500"/>
                                        <p:tgtEl>
                                          <p:spTgt spid="208899">
                                            <p:txEl>
                                              <p:pRg st="2" end="2"/>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208899">
                                            <p:txEl>
                                              <p:pRg st="3" end="3"/>
                                            </p:txEl>
                                          </p:spTgt>
                                        </p:tgtEl>
                                        <p:attrNameLst>
                                          <p:attrName>style.visibility</p:attrName>
                                        </p:attrNameLst>
                                      </p:cBhvr>
                                      <p:to>
                                        <p:strVal val="visible"/>
                                      </p:to>
                                    </p:set>
                                    <p:animEffect transition="in" filter="wipe(left)">
                                      <p:cBhvr>
                                        <p:cTn id="15" dur="500"/>
                                        <p:tgtEl>
                                          <p:spTgt spid="2088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a:xfrm>
            <a:off x="685800" y="609600"/>
            <a:ext cx="7772400" cy="609600"/>
          </a:xfrm>
        </p:spPr>
        <p:txBody>
          <a:bodyPr/>
          <a:lstStyle/>
          <a:p>
            <a:r>
              <a:rPr lang="zh-CN" altLang="en-US">
                <a:ea typeface="华文隶书" pitchFamily="2" charset="-122"/>
              </a:rPr>
              <a:t>无关属性检测算法</a:t>
            </a:r>
          </a:p>
        </p:txBody>
      </p:sp>
      <p:sp>
        <p:nvSpPr>
          <p:cNvPr id="209923" name="Rectangle 3"/>
          <p:cNvSpPr>
            <a:spLocks noGrp="1" noChangeArrowheads="1"/>
          </p:cNvSpPr>
          <p:nvPr>
            <p:ph type="body" idx="1"/>
          </p:nvPr>
        </p:nvSpPr>
        <p:spPr>
          <a:xfrm>
            <a:off x="228600" y="1447800"/>
            <a:ext cx="8763000" cy="4800600"/>
          </a:xfrm>
        </p:spPr>
        <p:txBody>
          <a:bodyPr/>
          <a:lstStyle/>
          <a:p>
            <a:pPr>
              <a:lnSpc>
                <a:spcPct val="135000"/>
              </a:lnSpc>
            </a:pPr>
            <a:r>
              <a:rPr lang="zh-CN" altLang="en-US" sz="2600"/>
              <a:t>设</a:t>
            </a:r>
            <a:r>
              <a:rPr lang="en-US" altLang="zh-CN" sz="2600" i="1"/>
              <a:t>r</a:t>
            </a:r>
            <a:r>
              <a:rPr lang="en-US" altLang="zh-CN" sz="2600"/>
              <a:t>(</a:t>
            </a:r>
            <a:r>
              <a:rPr lang="en-US" altLang="zh-CN" sz="2600" i="1"/>
              <a:t>R</a:t>
            </a:r>
            <a:r>
              <a:rPr lang="en-US" altLang="zh-CN" sz="2600"/>
              <a:t>)</a:t>
            </a:r>
            <a:r>
              <a:rPr lang="zh-CN" altLang="en-US" sz="2600"/>
              <a:t>为关系模式，</a:t>
            </a:r>
            <a:r>
              <a:rPr lang="en-US" altLang="zh-CN" sz="2600" i="1"/>
              <a:t>F</a:t>
            </a:r>
            <a:r>
              <a:rPr lang="zh-CN" altLang="en-US" sz="2600"/>
              <a:t>是函数依赖集，则检测</a:t>
            </a:r>
            <a:r>
              <a:rPr lang="zh-CN" altLang="en-US" sz="2600" i="1">
                <a:sym typeface="Symbol" pitchFamily="18" charset="2"/>
              </a:rPr>
              <a:t></a:t>
            </a:r>
            <a:r>
              <a:rPr lang="zh-CN" altLang="en-US" sz="2600">
                <a:sym typeface="Symbol" pitchFamily="18" charset="2"/>
              </a:rPr>
              <a:t></a:t>
            </a:r>
            <a:r>
              <a:rPr lang="zh-CN" altLang="en-US" sz="2600" i="1">
                <a:sym typeface="Symbol" pitchFamily="18" charset="2"/>
              </a:rPr>
              <a:t></a:t>
            </a:r>
            <a:r>
              <a:rPr lang="zh-CN" altLang="en-US" sz="2600"/>
              <a:t>上的属性</a:t>
            </a:r>
            <a:r>
              <a:rPr lang="en-US" altLang="zh-CN" sz="2600" i="1"/>
              <a:t>A</a:t>
            </a:r>
            <a:r>
              <a:rPr lang="zh-CN" altLang="en-US" sz="2600">
                <a:solidFill>
                  <a:srgbClr val="9900CC"/>
                </a:solidFill>
                <a:ea typeface="黑体" pitchFamily="49" charset="-122"/>
              </a:rPr>
              <a:t>左无关</a:t>
            </a:r>
            <a:r>
              <a:rPr lang="zh-CN" altLang="en-US" sz="2600"/>
              <a:t>或</a:t>
            </a:r>
            <a:r>
              <a:rPr lang="zh-CN" altLang="en-US" sz="2600">
                <a:solidFill>
                  <a:srgbClr val="9900CC"/>
                </a:solidFill>
                <a:ea typeface="黑体" pitchFamily="49" charset="-122"/>
              </a:rPr>
              <a:t>右无关</a:t>
            </a:r>
            <a:r>
              <a:rPr lang="zh-CN" altLang="en-US" sz="2600"/>
              <a:t>的算法分别如图</a:t>
            </a:r>
            <a:r>
              <a:rPr lang="en-US" altLang="zh-CN" sz="2600"/>
              <a:t>5-9(a)</a:t>
            </a:r>
            <a:r>
              <a:rPr lang="zh-CN" altLang="en-US" sz="2600"/>
              <a:t>或</a:t>
            </a:r>
            <a:r>
              <a:rPr lang="en-US" altLang="zh-CN" sz="2600"/>
              <a:t>(b)</a:t>
            </a:r>
            <a:r>
              <a:rPr lang="zh-CN" altLang="en-US" sz="2600"/>
              <a:t>所示。</a:t>
            </a:r>
          </a:p>
        </p:txBody>
      </p:sp>
      <p:sp>
        <p:nvSpPr>
          <p:cNvPr id="209926" name="Rectangle 6"/>
          <p:cNvSpPr>
            <a:spLocks noChangeArrowheads="1"/>
          </p:cNvSpPr>
          <p:nvPr/>
        </p:nvSpPr>
        <p:spPr bwMode="auto">
          <a:xfrm>
            <a:off x="304800" y="2895600"/>
            <a:ext cx="3352800" cy="2266950"/>
          </a:xfrm>
          <a:prstGeom prst="rect">
            <a:avLst/>
          </a:prstGeom>
          <a:solidFill>
            <a:srgbClr val="FFFFFF"/>
          </a:solidFill>
          <a:ln w="9525" algn="ctr">
            <a:solidFill>
              <a:srgbClr val="000000"/>
            </a:solidFill>
            <a:miter lim="800000"/>
            <a:headEnd/>
            <a:tailEnd/>
          </a:ln>
          <a:effectLst/>
        </p:spPr>
        <p:txBody>
          <a:bodyPr tIns="10800" bIns="10800"/>
          <a:lstStyle/>
          <a:p>
            <a:pPr algn="just">
              <a:lnSpc>
                <a:spcPct val="112000"/>
              </a:lnSpc>
            </a:pPr>
            <a:r>
              <a:rPr lang="en-US" altLang="zh-CN" sz="2400" b="1">
                <a:solidFill>
                  <a:schemeClr val="accent2"/>
                </a:solidFill>
                <a:latin typeface="Times New Roman" pitchFamily="18" charset="0"/>
              </a:rPr>
              <a:t>if</a:t>
            </a:r>
            <a:r>
              <a:rPr lang="en-US" altLang="zh-CN" sz="2400" b="1" i="1">
                <a:solidFill>
                  <a:schemeClr val="accent2"/>
                </a:solidFill>
                <a:latin typeface="Times New Roman" pitchFamily="18" charset="0"/>
              </a:rPr>
              <a:t> </a:t>
            </a:r>
            <a:r>
              <a:rPr lang="en-US" altLang="zh-CN" sz="2400" b="1" i="1">
                <a:latin typeface="Times New Roman" pitchFamily="18" charset="0"/>
              </a:rPr>
              <a:t>A</a:t>
            </a:r>
            <a:r>
              <a:rPr lang="en-US" altLang="zh-CN" sz="2400" b="1">
                <a:latin typeface="Times New Roman" pitchFamily="18" charset="0"/>
                <a:sym typeface="Symbol" pitchFamily="18" charset="2"/>
              </a:rPr>
              <a:t></a:t>
            </a:r>
            <a:r>
              <a:rPr lang="en-US" altLang="zh-CN" sz="2400" b="1" i="1">
                <a:latin typeface="Times New Roman" pitchFamily="18" charset="0"/>
                <a:sym typeface="Symbol" pitchFamily="18" charset="2"/>
              </a:rPr>
              <a:t></a:t>
            </a:r>
            <a:endParaRPr lang="en-US" altLang="zh-CN" sz="2400" b="1" i="1">
              <a:latin typeface="Times New Roman" pitchFamily="18" charset="0"/>
            </a:endParaRPr>
          </a:p>
          <a:p>
            <a:pPr algn="just">
              <a:lnSpc>
                <a:spcPct val="112000"/>
              </a:lnSpc>
            </a:pPr>
            <a:r>
              <a:rPr lang="en-US" altLang="zh-CN" sz="2400" b="1" i="1">
                <a:latin typeface="Times New Roman" pitchFamily="18" charset="0"/>
                <a:sym typeface="Symbol" pitchFamily="18" charset="2"/>
              </a:rPr>
              <a:t>    </a:t>
            </a:r>
            <a:r>
              <a:rPr lang="en-US" altLang="zh-CN" sz="2400" b="1">
                <a:latin typeface="Times New Roman" pitchFamily="18" charset="0"/>
              </a:rPr>
              <a:t> :</a:t>
            </a:r>
            <a:r>
              <a:rPr lang="zh-CN" altLang="en-US" sz="2400" b="1">
                <a:latin typeface="Times New Roman" pitchFamily="18" charset="0"/>
              </a:rPr>
              <a:t>＝</a:t>
            </a:r>
            <a:r>
              <a:rPr lang="zh-CN" altLang="en-US" sz="2400" b="1" i="1">
                <a:latin typeface="Times New Roman" pitchFamily="18" charset="0"/>
                <a:sym typeface="Symbol" pitchFamily="18" charset="2"/>
              </a:rPr>
              <a:t></a:t>
            </a:r>
            <a:r>
              <a:rPr lang="zh-CN" altLang="en-US" sz="2400" b="1">
                <a:latin typeface="Times New Roman" pitchFamily="18" charset="0"/>
              </a:rPr>
              <a:t> </a:t>
            </a:r>
            <a:r>
              <a:rPr lang="en-US" altLang="zh-CN" sz="2400" b="1">
                <a:latin typeface="宋体" pitchFamily="2" charset="-122"/>
              </a:rPr>
              <a:t>-</a:t>
            </a:r>
            <a:r>
              <a:rPr lang="en-US" altLang="zh-CN" sz="2400" b="1">
                <a:latin typeface="Times New Roman" pitchFamily="18" charset="0"/>
              </a:rPr>
              <a:t>{</a:t>
            </a:r>
            <a:r>
              <a:rPr lang="en-US" altLang="zh-CN" sz="2400" b="1" i="1">
                <a:latin typeface="Times New Roman" pitchFamily="18" charset="0"/>
              </a:rPr>
              <a:t>A</a:t>
            </a:r>
            <a:r>
              <a:rPr lang="en-US" altLang="zh-CN" sz="2400" b="1">
                <a:latin typeface="Times New Roman" pitchFamily="18" charset="0"/>
              </a:rPr>
              <a:t>};</a:t>
            </a:r>
            <a:endParaRPr lang="en-US" altLang="zh-CN" sz="2400" b="1" i="1">
              <a:latin typeface="Times New Roman" pitchFamily="18" charset="0"/>
            </a:endParaRPr>
          </a:p>
          <a:p>
            <a:pPr algn="just">
              <a:lnSpc>
                <a:spcPct val="112000"/>
              </a:lnSpc>
            </a:pPr>
            <a:r>
              <a:rPr lang="zh-CN" altLang="en-US" sz="2400" b="1">
                <a:latin typeface="Times New Roman" pitchFamily="18" charset="0"/>
              </a:rPr>
              <a:t>    计算</a:t>
            </a:r>
            <a:r>
              <a:rPr lang="en-US" altLang="zh-CN" sz="2400" b="1" i="1">
                <a:latin typeface="Times New Roman" pitchFamily="18" charset="0"/>
              </a:rPr>
              <a:t>F</a:t>
            </a:r>
            <a:r>
              <a:rPr lang="zh-CN" altLang="en-US" sz="2400" b="1">
                <a:latin typeface="Times New Roman" pitchFamily="18" charset="0"/>
              </a:rPr>
              <a:t>下</a:t>
            </a:r>
            <a:r>
              <a:rPr lang="zh-CN" altLang="en-US" sz="2400" b="1" i="1">
                <a:latin typeface="Times New Roman" pitchFamily="18" charset="0"/>
                <a:sym typeface="Symbol" pitchFamily="18" charset="2"/>
              </a:rPr>
              <a:t></a:t>
            </a:r>
            <a:r>
              <a:rPr lang="zh-CN" altLang="en-US" sz="2400" b="1">
                <a:latin typeface="Times New Roman" pitchFamily="18" charset="0"/>
              </a:rPr>
              <a:t>的闭包</a:t>
            </a:r>
            <a:r>
              <a:rPr lang="zh-CN" altLang="en-US" sz="2400" b="1" i="1">
                <a:latin typeface="Times New Roman" pitchFamily="18" charset="0"/>
                <a:sym typeface="Symbol" pitchFamily="18" charset="2"/>
              </a:rPr>
              <a:t></a:t>
            </a:r>
            <a:r>
              <a:rPr lang="en-US" altLang="zh-CN" sz="2400" b="1" baseline="30000">
                <a:latin typeface="Times New Roman" pitchFamily="18" charset="0"/>
              </a:rPr>
              <a:t>+</a:t>
            </a:r>
            <a:r>
              <a:rPr lang="en-US" altLang="zh-CN" sz="2400" b="1">
                <a:latin typeface="Times New Roman" pitchFamily="18" charset="0"/>
              </a:rPr>
              <a:t>;</a:t>
            </a:r>
          </a:p>
          <a:p>
            <a:pPr algn="just">
              <a:lnSpc>
                <a:spcPct val="112000"/>
              </a:lnSpc>
            </a:pPr>
            <a:r>
              <a:rPr lang="en-US" altLang="zh-CN" sz="2400" b="1">
                <a:latin typeface="Times New Roman" pitchFamily="18" charset="0"/>
              </a:rPr>
              <a:t>    </a:t>
            </a:r>
            <a:r>
              <a:rPr lang="en-US" altLang="zh-CN" sz="2400" b="1">
                <a:solidFill>
                  <a:schemeClr val="accent2"/>
                </a:solidFill>
                <a:latin typeface="Times New Roman" pitchFamily="18" charset="0"/>
              </a:rPr>
              <a:t>if</a:t>
            </a:r>
            <a:r>
              <a:rPr lang="en-US" altLang="zh-CN" sz="2400" b="1" i="1">
                <a:latin typeface="Times New Roman" pitchFamily="18" charset="0"/>
              </a:rPr>
              <a:t> </a:t>
            </a:r>
            <a:r>
              <a:rPr lang="en-US" altLang="zh-CN" sz="2400" b="1" i="1">
                <a:latin typeface="Times New Roman" pitchFamily="18" charset="0"/>
                <a:sym typeface="Symbol" pitchFamily="18" charset="2"/>
              </a:rPr>
              <a:t></a:t>
            </a:r>
            <a:r>
              <a:rPr lang="en-US" altLang="zh-CN" sz="2400" b="1">
                <a:latin typeface="Times New Roman" pitchFamily="18" charset="0"/>
                <a:sym typeface="Symbol" pitchFamily="18" charset="2"/>
              </a:rPr>
              <a:t></a:t>
            </a:r>
            <a:r>
              <a:rPr lang="en-US" altLang="zh-CN" sz="2400" b="1" i="1">
                <a:latin typeface="Times New Roman" pitchFamily="18" charset="0"/>
                <a:sym typeface="Symbol" pitchFamily="18" charset="2"/>
              </a:rPr>
              <a:t></a:t>
            </a:r>
            <a:r>
              <a:rPr lang="en-US" altLang="zh-CN" sz="2400" b="1" baseline="30000">
                <a:latin typeface="Times New Roman" pitchFamily="18" charset="0"/>
              </a:rPr>
              <a:t>+</a:t>
            </a:r>
            <a:endParaRPr lang="en-US" altLang="zh-CN" sz="2400" b="1" i="1">
              <a:latin typeface="Times New Roman" pitchFamily="18" charset="0"/>
            </a:endParaRPr>
          </a:p>
          <a:p>
            <a:pPr algn="just">
              <a:lnSpc>
                <a:spcPct val="112000"/>
              </a:lnSpc>
            </a:pPr>
            <a:r>
              <a:rPr lang="en-US" altLang="zh-CN" sz="2400" b="1" i="1">
                <a:latin typeface="Times New Roman" pitchFamily="18" charset="0"/>
              </a:rPr>
              <a:t>       A</a:t>
            </a:r>
            <a:r>
              <a:rPr lang="zh-CN" altLang="en-US" sz="2400" b="1">
                <a:latin typeface="Times New Roman" pitchFamily="18" charset="0"/>
              </a:rPr>
              <a:t>在</a:t>
            </a:r>
            <a:r>
              <a:rPr lang="zh-CN" altLang="en-US" sz="2400" b="1" i="1">
                <a:latin typeface="Times New Roman" pitchFamily="18" charset="0"/>
                <a:sym typeface="Symbol" pitchFamily="18" charset="2"/>
              </a:rPr>
              <a:t></a:t>
            </a:r>
            <a:r>
              <a:rPr lang="zh-CN" altLang="en-US" sz="2400" b="1">
                <a:latin typeface="Times New Roman" pitchFamily="18" charset="0"/>
              </a:rPr>
              <a:t>中是无关的</a:t>
            </a:r>
            <a:r>
              <a:rPr lang="en-US" altLang="zh-CN" sz="2400" b="1">
                <a:latin typeface="Times New Roman" pitchFamily="18" charset="0"/>
              </a:rPr>
              <a:t>;</a:t>
            </a:r>
            <a:endParaRPr lang="en-US" altLang="zh-CN" sz="2400" b="1"/>
          </a:p>
        </p:txBody>
      </p:sp>
      <p:sp>
        <p:nvSpPr>
          <p:cNvPr id="209927" name="Rectangle 7"/>
          <p:cNvSpPr>
            <a:spLocks noChangeArrowheads="1"/>
          </p:cNvSpPr>
          <p:nvPr/>
        </p:nvSpPr>
        <p:spPr bwMode="auto">
          <a:xfrm>
            <a:off x="3962400" y="2895600"/>
            <a:ext cx="4876800" cy="2266950"/>
          </a:xfrm>
          <a:prstGeom prst="rect">
            <a:avLst/>
          </a:prstGeom>
          <a:solidFill>
            <a:srgbClr val="FFFFFF"/>
          </a:solidFill>
          <a:ln w="9525" algn="ctr">
            <a:solidFill>
              <a:srgbClr val="000000"/>
            </a:solidFill>
            <a:miter lim="800000"/>
            <a:headEnd/>
            <a:tailEnd/>
          </a:ln>
          <a:effectLst/>
        </p:spPr>
        <p:txBody>
          <a:bodyPr tIns="10800" bIns="10800"/>
          <a:lstStyle/>
          <a:p>
            <a:pPr algn="just">
              <a:lnSpc>
                <a:spcPct val="112000"/>
              </a:lnSpc>
            </a:pPr>
            <a:r>
              <a:rPr lang="en-US" altLang="zh-CN" sz="2400" b="1">
                <a:solidFill>
                  <a:schemeClr val="accent2"/>
                </a:solidFill>
                <a:latin typeface="Times New Roman" pitchFamily="18" charset="0"/>
              </a:rPr>
              <a:t>if</a:t>
            </a:r>
            <a:r>
              <a:rPr lang="en-US" altLang="zh-CN" sz="2400" b="1" i="1">
                <a:solidFill>
                  <a:schemeClr val="accent2"/>
                </a:solidFill>
                <a:latin typeface="Times New Roman" pitchFamily="18" charset="0"/>
              </a:rPr>
              <a:t> </a:t>
            </a:r>
            <a:r>
              <a:rPr lang="en-US" altLang="zh-CN" sz="2400" b="1" i="1">
                <a:latin typeface="Times New Roman" pitchFamily="18" charset="0"/>
              </a:rPr>
              <a:t>A</a:t>
            </a:r>
            <a:r>
              <a:rPr lang="en-US" altLang="zh-CN" sz="2400" b="1">
                <a:latin typeface="Times New Roman" pitchFamily="18" charset="0"/>
                <a:sym typeface="Symbol" pitchFamily="18" charset="2"/>
              </a:rPr>
              <a:t></a:t>
            </a:r>
            <a:r>
              <a:rPr lang="en-US" altLang="zh-CN" sz="2400" b="1" i="1">
                <a:latin typeface="Times New Roman" pitchFamily="18" charset="0"/>
                <a:sym typeface="Symbol" pitchFamily="18" charset="2"/>
              </a:rPr>
              <a:t></a:t>
            </a:r>
            <a:endParaRPr lang="en-US" altLang="zh-CN" sz="2400" b="1" i="1">
              <a:latin typeface="Times New Roman" pitchFamily="18" charset="0"/>
            </a:endParaRPr>
          </a:p>
          <a:p>
            <a:pPr algn="just">
              <a:lnSpc>
                <a:spcPct val="112000"/>
              </a:lnSpc>
            </a:pPr>
            <a:r>
              <a:rPr lang="en-US" altLang="zh-CN" sz="2400" b="1" i="1">
                <a:latin typeface="Times New Roman" pitchFamily="18" charset="0"/>
              </a:rPr>
              <a:t>    F'</a:t>
            </a:r>
            <a:r>
              <a:rPr lang="en-US" altLang="zh-CN" sz="2400" b="1">
                <a:latin typeface="Times New Roman" pitchFamily="18" charset="0"/>
              </a:rPr>
              <a:t> := (</a:t>
            </a:r>
            <a:r>
              <a:rPr lang="en-US" altLang="zh-CN" sz="2400" b="1" i="1">
                <a:latin typeface="Times New Roman" pitchFamily="18" charset="0"/>
              </a:rPr>
              <a:t>F</a:t>
            </a:r>
            <a:r>
              <a:rPr lang="en-US" altLang="zh-CN" sz="2400" b="1">
                <a:latin typeface="宋体" pitchFamily="2" charset="-122"/>
              </a:rPr>
              <a:t>-</a:t>
            </a:r>
            <a:r>
              <a:rPr lang="en-US" altLang="zh-CN" sz="2400" b="1">
                <a:latin typeface="Times New Roman" pitchFamily="18" charset="0"/>
              </a:rPr>
              <a:t>{</a:t>
            </a:r>
            <a:r>
              <a:rPr lang="en-US" altLang="zh-CN" sz="2400" b="1" i="1">
                <a:latin typeface="Times New Roman" pitchFamily="18" charset="0"/>
                <a:sym typeface="Symbol" pitchFamily="18" charset="2"/>
              </a:rPr>
              <a:t></a:t>
            </a:r>
            <a:r>
              <a:rPr lang="en-US" altLang="zh-CN" sz="2400" b="1">
                <a:latin typeface="Times New Roman" pitchFamily="18" charset="0"/>
                <a:sym typeface="Symbol" pitchFamily="18" charset="2"/>
              </a:rPr>
              <a:t></a:t>
            </a:r>
            <a:r>
              <a:rPr lang="en-US" altLang="zh-CN" sz="2400" b="1" i="1">
                <a:latin typeface="Times New Roman" pitchFamily="18" charset="0"/>
                <a:sym typeface="Symbol" pitchFamily="18" charset="2"/>
              </a:rPr>
              <a:t></a:t>
            </a:r>
            <a:r>
              <a:rPr lang="en-US" altLang="zh-CN" sz="2400" b="1">
                <a:latin typeface="Times New Roman" pitchFamily="18" charset="0"/>
              </a:rPr>
              <a:t>}) </a:t>
            </a:r>
            <a:r>
              <a:rPr lang="en-US" altLang="zh-CN" sz="2400" b="1">
                <a:latin typeface="Times New Roman" pitchFamily="18" charset="0"/>
                <a:sym typeface="Symbol" pitchFamily="18" charset="2"/>
              </a:rPr>
              <a:t></a:t>
            </a:r>
            <a:r>
              <a:rPr lang="en-US" altLang="zh-CN" sz="2400" b="1">
                <a:latin typeface="Times New Roman" pitchFamily="18" charset="0"/>
              </a:rPr>
              <a:t> {(</a:t>
            </a:r>
            <a:r>
              <a:rPr lang="en-US" altLang="zh-CN" sz="2400" b="1" i="1">
                <a:latin typeface="Times New Roman" pitchFamily="18" charset="0"/>
                <a:sym typeface="Symbol" pitchFamily="18" charset="2"/>
              </a:rPr>
              <a:t></a:t>
            </a:r>
            <a:r>
              <a:rPr lang="en-US" altLang="zh-CN" sz="2400" b="1">
                <a:latin typeface="Times New Roman" pitchFamily="18" charset="0"/>
                <a:sym typeface="Symbol" pitchFamily="18" charset="2"/>
              </a:rPr>
              <a:t></a:t>
            </a:r>
            <a:r>
              <a:rPr lang="en-US" altLang="zh-CN" sz="2400" b="1">
                <a:latin typeface="Times New Roman" pitchFamily="18" charset="0"/>
              </a:rPr>
              <a:t> (</a:t>
            </a:r>
            <a:r>
              <a:rPr lang="en-US" altLang="zh-CN" sz="2400" b="1" i="1">
                <a:latin typeface="Times New Roman" pitchFamily="18" charset="0"/>
                <a:sym typeface="Symbol" pitchFamily="18" charset="2"/>
              </a:rPr>
              <a:t></a:t>
            </a:r>
            <a:r>
              <a:rPr lang="en-US" altLang="zh-CN" sz="2400" b="1">
                <a:latin typeface="宋体" pitchFamily="2" charset="-122"/>
              </a:rPr>
              <a:t>-</a:t>
            </a:r>
            <a:r>
              <a:rPr lang="en-US" altLang="zh-CN" sz="2400" b="1" i="1">
                <a:latin typeface="Times New Roman" pitchFamily="18" charset="0"/>
              </a:rPr>
              <a:t>A</a:t>
            </a:r>
            <a:r>
              <a:rPr lang="en-US" altLang="zh-CN" sz="2400" b="1">
                <a:latin typeface="Times New Roman" pitchFamily="18" charset="0"/>
              </a:rPr>
              <a:t>)};</a:t>
            </a:r>
            <a:endParaRPr lang="en-US" altLang="zh-CN" sz="2400" b="1" i="1">
              <a:latin typeface="Times New Roman" pitchFamily="18" charset="0"/>
            </a:endParaRPr>
          </a:p>
          <a:p>
            <a:pPr algn="just">
              <a:lnSpc>
                <a:spcPct val="112000"/>
              </a:lnSpc>
            </a:pPr>
            <a:r>
              <a:rPr lang="zh-CN" altLang="en-US" sz="2400" b="1">
                <a:latin typeface="Times New Roman" pitchFamily="18" charset="0"/>
              </a:rPr>
              <a:t>    计算</a:t>
            </a:r>
            <a:r>
              <a:rPr lang="en-US" altLang="zh-CN" sz="2400" b="1" i="1">
                <a:latin typeface="Times New Roman" pitchFamily="18" charset="0"/>
              </a:rPr>
              <a:t>F'</a:t>
            </a:r>
            <a:r>
              <a:rPr lang="zh-CN" altLang="en-US" sz="2400" b="1">
                <a:latin typeface="Times New Roman" pitchFamily="18" charset="0"/>
              </a:rPr>
              <a:t>下</a:t>
            </a:r>
            <a:r>
              <a:rPr lang="zh-CN" altLang="en-US" sz="2400" b="1" i="1">
                <a:latin typeface="Times New Roman" pitchFamily="18" charset="0"/>
                <a:sym typeface="Symbol" pitchFamily="18" charset="2"/>
              </a:rPr>
              <a:t></a:t>
            </a:r>
            <a:r>
              <a:rPr lang="zh-CN" altLang="en-US" sz="2400" b="1">
                <a:latin typeface="Times New Roman" pitchFamily="18" charset="0"/>
              </a:rPr>
              <a:t>的闭包</a:t>
            </a:r>
            <a:r>
              <a:rPr lang="zh-CN" altLang="en-US" sz="2400" b="1" i="1">
                <a:latin typeface="Times New Roman" pitchFamily="18" charset="0"/>
                <a:sym typeface="Symbol" pitchFamily="18" charset="2"/>
              </a:rPr>
              <a:t></a:t>
            </a:r>
            <a:r>
              <a:rPr lang="en-US" altLang="zh-CN" sz="2400" b="1" baseline="30000">
                <a:latin typeface="Times New Roman" pitchFamily="18" charset="0"/>
              </a:rPr>
              <a:t>+</a:t>
            </a:r>
            <a:r>
              <a:rPr lang="en-US" altLang="zh-CN" sz="2400" b="1">
                <a:latin typeface="Times New Roman" pitchFamily="18" charset="0"/>
              </a:rPr>
              <a:t>;</a:t>
            </a:r>
            <a:endParaRPr lang="en-US" altLang="zh-CN" sz="2400" b="1" i="1">
              <a:latin typeface="Times New Roman" pitchFamily="18" charset="0"/>
            </a:endParaRPr>
          </a:p>
          <a:p>
            <a:pPr algn="just">
              <a:lnSpc>
                <a:spcPct val="112000"/>
              </a:lnSpc>
            </a:pPr>
            <a:r>
              <a:rPr lang="en-US" altLang="zh-CN" sz="2400" b="1">
                <a:latin typeface="Times New Roman" pitchFamily="18" charset="0"/>
              </a:rPr>
              <a:t>    </a:t>
            </a:r>
            <a:r>
              <a:rPr lang="en-US" altLang="zh-CN" sz="2400" b="1">
                <a:solidFill>
                  <a:schemeClr val="accent2"/>
                </a:solidFill>
                <a:latin typeface="Times New Roman" pitchFamily="18" charset="0"/>
              </a:rPr>
              <a:t>if</a:t>
            </a:r>
            <a:r>
              <a:rPr lang="en-US" altLang="zh-CN" sz="2400" b="1" i="1">
                <a:latin typeface="Times New Roman" pitchFamily="18" charset="0"/>
              </a:rPr>
              <a:t> A</a:t>
            </a:r>
            <a:r>
              <a:rPr lang="en-US" altLang="zh-CN" sz="2400" b="1">
                <a:latin typeface="Times New Roman" pitchFamily="18" charset="0"/>
                <a:sym typeface="Symbol" pitchFamily="18" charset="2"/>
              </a:rPr>
              <a:t></a:t>
            </a:r>
            <a:r>
              <a:rPr lang="en-US" altLang="zh-CN" sz="2400" b="1" i="1">
                <a:latin typeface="Times New Roman" pitchFamily="18" charset="0"/>
                <a:sym typeface="Symbol" pitchFamily="18" charset="2"/>
              </a:rPr>
              <a:t></a:t>
            </a:r>
            <a:r>
              <a:rPr lang="en-US" altLang="zh-CN" sz="2400" b="1" baseline="30000">
                <a:latin typeface="Times New Roman" pitchFamily="18" charset="0"/>
              </a:rPr>
              <a:t>+</a:t>
            </a:r>
            <a:endParaRPr lang="en-US" altLang="zh-CN" sz="2400" b="1" i="1">
              <a:latin typeface="Times New Roman" pitchFamily="18" charset="0"/>
            </a:endParaRPr>
          </a:p>
          <a:p>
            <a:pPr algn="just">
              <a:lnSpc>
                <a:spcPct val="112000"/>
              </a:lnSpc>
            </a:pPr>
            <a:r>
              <a:rPr lang="en-US" altLang="zh-CN" sz="2400" b="1" i="1">
                <a:latin typeface="Times New Roman" pitchFamily="18" charset="0"/>
              </a:rPr>
              <a:t>       A</a:t>
            </a:r>
            <a:r>
              <a:rPr lang="zh-CN" altLang="en-US" sz="2400" b="1">
                <a:latin typeface="Times New Roman" pitchFamily="18" charset="0"/>
              </a:rPr>
              <a:t>在</a:t>
            </a:r>
            <a:r>
              <a:rPr lang="zh-CN" altLang="en-US" sz="2400" b="1" i="1">
                <a:latin typeface="Times New Roman" pitchFamily="18" charset="0"/>
                <a:sym typeface="Symbol" pitchFamily="18" charset="2"/>
              </a:rPr>
              <a:t></a:t>
            </a:r>
            <a:r>
              <a:rPr lang="zh-CN" altLang="en-US" sz="2400" b="1">
                <a:latin typeface="Times New Roman" pitchFamily="18" charset="0"/>
              </a:rPr>
              <a:t>中是无关的</a:t>
            </a:r>
            <a:r>
              <a:rPr lang="en-US" altLang="zh-CN" sz="2400" b="1">
                <a:latin typeface="Times New Roman" pitchFamily="18" charset="0"/>
              </a:rPr>
              <a:t>;</a:t>
            </a:r>
          </a:p>
        </p:txBody>
      </p:sp>
      <p:sp>
        <p:nvSpPr>
          <p:cNvPr id="209928" name="Text Box 8"/>
          <p:cNvSpPr txBox="1">
            <a:spLocks noChangeArrowheads="1"/>
          </p:cNvSpPr>
          <p:nvPr/>
        </p:nvSpPr>
        <p:spPr bwMode="auto">
          <a:xfrm>
            <a:off x="228600" y="5324475"/>
            <a:ext cx="3429000" cy="501650"/>
          </a:xfrm>
          <a:prstGeom prst="rect">
            <a:avLst/>
          </a:prstGeom>
          <a:noFill/>
          <a:ln w="9525">
            <a:noFill/>
            <a:miter lim="800000"/>
            <a:headEnd/>
            <a:tailEnd/>
          </a:ln>
        </p:spPr>
        <p:txBody>
          <a:bodyPr tIns="0" bIns="0"/>
          <a:lstStyle/>
          <a:p>
            <a:pPr algn="ctr"/>
            <a:r>
              <a:rPr lang="en-US" altLang="zh-CN" sz="2200" b="1">
                <a:latin typeface="Times New Roman" pitchFamily="18" charset="0"/>
              </a:rPr>
              <a:t>(a)  </a:t>
            </a:r>
            <a:r>
              <a:rPr lang="zh-CN" altLang="en-US" sz="2200" b="1">
                <a:solidFill>
                  <a:srgbClr val="9900CC"/>
                </a:solidFill>
                <a:latin typeface="Times New Roman" pitchFamily="18" charset="0"/>
                <a:ea typeface="黑体" pitchFamily="49" charset="-122"/>
              </a:rPr>
              <a:t>左</a:t>
            </a:r>
            <a:r>
              <a:rPr lang="zh-CN" altLang="en-US" sz="2200" b="1">
                <a:solidFill>
                  <a:srgbClr val="9900CC"/>
                </a:solidFill>
                <a:ea typeface="黑体" pitchFamily="49" charset="-122"/>
              </a:rPr>
              <a:t>无关</a:t>
            </a:r>
            <a:r>
              <a:rPr lang="zh-CN" altLang="en-US" sz="2200" b="1"/>
              <a:t>属性检测算法</a:t>
            </a:r>
            <a:r>
              <a:rPr lang="zh-CN" altLang="en-US" sz="2200"/>
              <a:t> </a:t>
            </a:r>
            <a:endParaRPr lang="en-US" altLang="zh-CN" sz="2200"/>
          </a:p>
        </p:txBody>
      </p:sp>
      <p:sp>
        <p:nvSpPr>
          <p:cNvPr id="209929" name="Text Box 9"/>
          <p:cNvSpPr txBox="1">
            <a:spLocks noChangeArrowheads="1"/>
          </p:cNvSpPr>
          <p:nvPr/>
        </p:nvSpPr>
        <p:spPr bwMode="auto">
          <a:xfrm>
            <a:off x="4343400" y="5318125"/>
            <a:ext cx="4038600" cy="473075"/>
          </a:xfrm>
          <a:prstGeom prst="rect">
            <a:avLst/>
          </a:prstGeom>
          <a:noFill/>
          <a:ln w="9525">
            <a:noFill/>
            <a:miter lim="800000"/>
            <a:headEnd/>
            <a:tailEnd/>
          </a:ln>
        </p:spPr>
        <p:txBody>
          <a:bodyPr tIns="0" bIns="0"/>
          <a:lstStyle/>
          <a:p>
            <a:pPr algn="ctr"/>
            <a:r>
              <a:rPr lang="en-US" altLang="zh-CN" sz="2000" b="1">
                <a:latin typeface="Times New Roman" pitchFamily="18" charset="0"/>
              </a:rPr>
              <a:t>(b)   </a:t>
            </a:r>
            <a:r>
              <a:rPr lang="zh-CN" altLang="en-US" b="1">
                <a:solidFill>
                  <a:srgbClr val="9900CC"/>
                </a:solidFill>
              </a:rPr>
              <a:t>右无关</a:t>
            </a:r>
            <a:r>
              <a:rPr lang="zh-CN" altLang="en-US" b="1"/>
              <a:t>属性检测算法</a:t>
            </a:r>
            <a:r>
              <a:rPr lang="zh-CN" altLang="en-US"/>
              <a:t> </a:t>
            </a:r>
            <a:endParaRPr lang="en-US" altLang="zh-CN"/>
          </a:p>
        </p:txBody>
      </p:sp>
      <p:sp>
        <p:nvSpPr>
          <p:cNvPr id="209930" name="Text Box 10"/>
          <p:cNvSpPr txBox="1">
            <a:spLocks noChangeArrowheads="1"/>
          </p:cNvSpPr>
          <p:nvPr/>
        </p:nvSpPr>
        <p:spPr bwMode="auto">
          <a:xfrm>
            <a:off x="1430338" y="5848350"/>
            <a:ext cx="5711825" cy="457200"/>
          </a:xfrm>
          <a:prstGeom prst="rect">
            <a:avLst/>
          </a:prstGeom>
          <a:noFill/>
          <a:ln w="9525">
            <a:noFill/>
            <a:miter lim="800000"/>
            <a:headEnd/>
            <a:tailEnd/>
          </a:ln>
          <a:effectLst/>
        </p:spPr>
        <p:txBody>
          <a:bodyPr>
            <a:spAutoFit/>
          </a:bodyPr>
          <a:lstStyle/>
          <a:p>
            <a:pPr algn="ctr">
              <a:spcBef>
                <a:spcPct val="50000"/>
              </a:spcBef>
            </a:pPr>
            <a:r>
              <a:rPr lang="zh-CN" altLang="en-US" sz="2400" b="1">
                <a:solidFill>
                  <a:schemeClr val="accent2"/>
                </a:solidFill>
              </a:rPr>
              <a:t>图</a:t>
            </a:r>
            <a:r>
              <a:rPr lang="en-US" altLang="zh-CN" sz="2400" b="1">
                <a:solidFill>
                  <a:schemeClr val="accent2"/>
                </a:solidFill>
              </a:rPr>
              <a:t>5-9   </a:t>
            </a:r>
            <a:r>
              <a:rPr lang="zh-CN" altLang="en-US" sz="2400" b="1">
                <a:solidFill>
                  <a:schemeClr val="accent2"/>
                </a:solidFill>
              </a:rPr>
              <a:t>无关属性检测算法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a:xfrm>
            <a:off x="609600" y="609600"/>
            <a:ext cx="7772400" cy="609600"/>
          </a:xfrm>
        </p:spPr>
        <p:txBody>
          <a:bodyPr/>
          <a:lstStyle/>
          <a:p>
            <a:r>
              <a:rPr lang="zh-CN" altLang="en-US">
                <a:ea typeface="华文隶书" pitchFamily="2" charset="-122"/>
              </a:rPr>
              <a:t>无关属性检测举例</a:t>
            </a:r>
          </a:p>
        </p:txBody>
      </p:sp>
      <p:sp>
        <p:nvSpPr>
          <p:cNvPr id="210947" name="Rectangle 3"/>
          <p:cNvSpPr>
            <a:spLocks noGrp="1" noChangeArrowheads="1"/>
          </p:cNvSpPr>
          <p:nvPr>
            <p:ph type="body" idx="1"/>
          </p:nvPr>
        </p:nvSpPr>
        <p:spPr>
          <a:xfrm>
            <a:off x="76200" y="1371600"/>
            <a:ext cx="8915400" cy="5029200"/>
          </a:xfrm>
        </p:spPr>
        <p:txBody>
          <a:bodyPr/>
          <a:lstStyle/>
          <a:p>
            <a:pPr>
              <a:lnSpc>
                <a:spcPct val="140000"/>
              </a:lnSpc>
            </a:pPr>
            <a:r>
              <a:rPr lang="en-US" altLang="zh-CN" sz="2600">
                <a:solidFill>
                  <a:schemeClr val="accent2"/>
                </a:solidFill>
              </a:rPr>
              <a:t>[</a:t>
            </a:r>
            <a:r>
              <a:rPr lang="zh-CN" altLang="en-US" sz="2600">
                <a:solidFill>
                  <a:schemeClr val="accent2"/>
                </a:solidFill>
              </a:rPr>
              <a:t>例</a:t>
            </a:r>
            <a:r>
              <a:rPr lang="en-US" altLang="zh-CN" sz="2600">
                <a:solidFill>
                  <a:schemeClr val="accent2"/>
                </a:solidFill>
              </a:rPr>
              <a:t>5.12]</a:t>
            </a:r>
            <a:r>
              <a:rPr lang="en-US" altLang="zh-CN" sz="2600"/>
              <a:t>  </a:t>
            </a:r>
            <a:r>
              <a:rPr lang="zh-CN" altLang="en-US" sz="2600"/>
              <a:t>设</a:t>
            </a:r>
            <a:r>
              <a:rPr lang="en-US" altLang="zh-CN" sz="2600" i="1"/>
              <a:t>F</a:t>
            </a:r>
            <a:r>
              <a:rPr lang="zh-CN" altLang="en-US" sz="2600"/>
              <a:t>＝</a:t>
            </a:r>
            <a:r>
              <a:rPr lang="en-US" altLang="zh-CN" sz="2600"/>
              <a:t>{</a:t>
            </a:r>
            <a:r>
              <a:rPr lang="en-US" altLang="zh-CN" sz="2600" i="1">
                <a:solidFill>
                  <a:schemeClr val="accent2"/>
                </a:solidFill>
              </a:rPr>
              <a:t>AB</a:t>
            </a:r>
            <a:r>
              <a:rPr lang="en-US" altLang="zh-CN" sz="2600">
                <a:solidFill>
                  <a:schemeClr val="accent2"/>
                </a:solidFill>
              </a:rPr>
              <a:t>→</a:t>
            </a:r>
            <a:r>
              <a:rPr lang="en-US" altLang="zh-CN" sz="2600" i="1">
                <a:solidFill>
                  <a:schemeClr val="accent2"/>
                </a:solidFill>
              </a:rPr>
              <a:t>CD</a:t>
            </a:r>
            <a:r>
              <a:rPr lang="en-US" altLang="zh-CN" sz="2600"/>
              <a:t>, </a:t>
            </a:r>
            <a:r>
              <a:rPr lang="en-US" altLang="zh-CN" sz="2600" i="1"/>
              <a:t>A</a:t>
            </a:r>
            <a:r>
              <a:rPr lang="en-US" altLang="zh-CN" sz="2600"/>
              <a:t>→</a:t>
            </a:r>
            <a:r>
              <a:rPr lang="en-US" altLang="zh-CN" sz="2600" i="1"/>
              <a:t>E</a:t>
            </a:r>
            <a:r>
              <a:rPr lang="en-US" altLang="zh-CN" sz="2600"/>
              <a:t>, </a:t>
            </a:r>
            <a:r>
              <a:rPr lang="en-US" altLang="zh-CN" sz="2600" i="1"/>
              <a:t>E</a:t>
            </a:r>
            <a:r>
              <a:rPr lang="en-US" altLang="zh-CN" sz="2600"/>
              <a:t>→</a:t>
            </a:r>
            <a:r>
              <a:rPr lang="en-US" altLang="zh-CN" sz="2600" i="1"/>
              <a:t>C</a:t>
            </a:r>
            <a:r>
              <a:rPr lang="en-US" altLang="zh-CN" sz="2600"/>
              <a:t>}</a:t>
            </a:r>
            <a:r>
              <a:rPr lang="zh-CN" altLang="en-US" sz="2600"/>
              <a:t>，证明 </a:t>
            </a:r>
            <a:r>
              <a:rPr lang="en-US" altLang="zh-CN" sz="2600" i="1">
                <a:solidFill>
                  <a:srgbClr val="9900CC"/>
                </a:solidFill>
              </a:rPr>
              <a:t>C </a:t>
            </a:r>
            <a:r>
              <a:rPr lang="zh-CN" altLang="en-US" sz="2600"/>
              <a:t>在</a:t>
            </a:r>
          </a:p>
          <a:p>
            <a:pPr>
              <a:lnSpc>
                <a:spcPct val="140000"/>
              </a:lnSpc>
              <a:spcBef>
                <a:spcPct val="0"/>
              </a:spcBef>
              <a:buFont typeface="Wingdings" pitchFamily="2" charset="2"/>
              <a:buNone/>
            </a:pPr>
            <a:r>
              <a:rPr lang="zh-CN" altLang="en-US" sz="2600"/>
              <a:t>                     </a:t>
            </a:r>
            <a:r>
              <a:rPr lang="en-US" altLang="zh-CN" sz="2600" i="1">
                <a:solidFill>
                  <a:schemeClr val="accent2"/>
                </a:solidFill>
              </a:rPr>
              <a:t>AB</a:t>
            </a:r>
            <a:r>
              <a:rPr lang="en-US" altLang="zh-CN" sz="2600">
                <a:solidFill>
                  <a:schemeClr val="accent2"/>
                </a:solidFill>
              </a:rPr>
              <a:t>→</a:t>
            </a:r>
            <a:r>
              <a:rPr lang="en-US" altLang="zh-CN" sz="2600" i="1">
                <a:solidFill>
                  <a:schemeClr val="accent2"/>
                </a:solidFill>
              </a:rPr>
              <a:t>CD</a:t>
            </a:r>
            <a:r>
              <a:rPr lang="zh-CN" altLang="en-US" sz="2600"/>
              <a:t>中为</a:t>
            </a:r>
            <a:r>
              <a:rPr lang="zh-CN" altLang="en-US" sz="2600">
                <a:solidFill>
                  <a:srgbClr val="9900CC"/>
                </a:solidFill>
              </a:rPr>
              <a:t>无关属性</a:t>
            </a:r>
            <a:r>
              <a:rPr lang="zh-CN" altLang="en-US" sz="2600"/>
              <a:t>。</a:t>
            </a:r>
          </a:p>
          <a:p>
            <a:pPr lvl="1">
              <a:lnSpc>
                <a:spcPct val="140000"/>
              </a:lnSpc>
            </a:pPr>
            <a:r>
              <a:rPr lang="zh-CN" altLang="en-US" sz="2600">
                <a:solidFill>
                  <a:schemeClr val="accent2"/>
                </a:solidFill>
              </a:rPr>
              <a:t>证明：</a:t>
            </a:r>
          </a:p>
          <a:p>
            <a:pPr lvl="1">
              <a:lnSpc>
                <a:spcPct val="135000"/>
              </a:lnSpc>
              <a:buFont typeface="Wingdings" pitchFamily="2" charset="2"/>
              <a:buNone/>
            </a:pPr>
            <a:r>
              <a:rPr lang="zh-CN" altLang="en-US"/>
              <a:t>    </a:t>
            </a:r>
            <a:r>
              <a:rPr lang="zh-CN" altLang="en-US" sz="2600"/>
              <a:t>由于</a:t>
            </a:r>
            <a:r>
              <a:rPr lang="en-US" altLang="zh-CN" sz="2600" i="1"/>
              <a:t>C</a:t>
            </a:r>
            <a:r>
              <a:rPr lang="zh-CN" altLang="en-US" sz="2600"/>
              <a:t>是</a:t>
            </a:r>
            <a:r>
              <a:rPr lang="en-US" altLang="zh-CN" sz="2600" i="1"/>
              <a:t>AB</a:t>
            </a:r>
            <a:r>
              <a:rPr lang="en-US" altLang="zh-CN" sz="2600"/>
              <a:t>→</a:t>
            </a:r>
            <a:r>
              <a:rPr lang="en-US" altLang="zh-CN" sz="2600" i="1"/>
              <a:t>CD</a:t>
            </a:r>
            <a:r>
              <a:rPr lang="zh-CN" altLang="en-US" sz="2600"/>
              <a:t>中的</a:t>
            </a:r>
            <a:r>
              <a:rPr lang="zh-CN" altLang="en-US" sz="2600">
                <a:solidFill>
                  <a:srgbClr val="0099FF"/>
                </a:solidFill>
              </a:rPr>
              <a:t>右边</a:t>
            </a:r>
            <a:r>
              <a:rPr lang="zh-CN" altLang="en-US" sz="2600"/>
              <a:t>属性，依图</a:t>
            </a:r>
            <a:r>
              <a:rPr lang="en-US" altLang="zh-CN" sz="2600"/>
              <a:t>5-9(b)</a:t>
            </a:r>
            <a:r>
              <a:rPr lang="zh-CN" altLang="en-US" sz="2600"/>
              <a:t>的算法：</a:t>
            </a:r>
          </a:p>
          <a:p>
            <a:pPr lvl="2">
              <a:lnSpc>
                <a:spcPct val="135000"/>
              </a:lnSpc>
            </a:pPr>
            <a:r>
              <a:rPr lang="en-US" altLang="zh-CN" sz="2600"/>
              <a:t> </a:t>
            </a:r>
            <a:r>
              <a:rPr lang="zh-CN" altLang="en-US" sz="2600"/>
              <a:t>计算</a:t>
            </a:r>
            <a:r>
              <a:rPr lang="en-US" altLang="zh-CN" sz="2600" i="1">
                <a:solidFill>
                  <a:srgbClr val="FF00FF"/>
                </a:solidFill>
              </a:rPr>
              <a:t>F'</a:t>
            </a:r>
            <a:r>
              <a:rPr lang="zh-CN" altLang="en-US" sz="2600"/>
              <a:t>：</a:t>
            </a:r>
            <a:r>
              <a:rPr lang="en-US" altLang="zh-CN" sz="2600" i="1">
                <a:solidFill>
                  <a:srgbClr val="FF00FF"/>
                </a:solidFill>
              </a:rPr>
              <a:t>F'</a:t>
            </a:r>
            <a:r>
              <a:rPr lang="en-US" altLang="zh-CN" sz="2600" i="1"/>
              <a:t>=</a:t>
            </a:r>
            <a:r>
              <a:rPr lang="en-US" altLang="zh-CN" sz="2600"/>
              <a:t>{</a:t>
            </a:r>
            <a:r>
              <a:rPr lang="en-US" altLang="zh-CN" sz="2600" i="1">
                <a:solidFill>
                  <a:schemeClr val="accent2"/>
                </a:solidFill>
              </a:rPr>
              <a:t>AB</a:t>
            </a:r>
            <a:r>
              <a:rPr lang="en-US" altLang="zh-CN" sz="2600">
                <a:solidFill>
                  <a:schemeClr val="accent2"/>
                </a:solidFill>
              </a:rPr>
              <a:t>→</a:t>
            </a:r>
            <a:r>
              <a:rPr lang="en-US" altLang="zh-CN" sz="2600" i="1">
                <a:solidFill>
                  <a:schemeClr val="accent2"/>
                </a:solidFill>
              </a:rPr>
              <a:t>D</a:t>
            </a:r>
            <a:r>
              <a:rPr lang="en-US" altLang="zh-CN" sz="2600"/>
              <a:t>, </a:t>
            </a:r>
            <a:r>
              <a:rPr lang="en-US" altLang="zh-CN" sz="2600" i="1"/>
              <a:t>A</a:t>
            </a:r>
            <a:r>
              <a:rPr lang="en-US" altLang="zh-CN" sz="2600"/>
              <a:t>→</a:t>
            </a:r>
            <a:r>
              <a:rPr lang="en-US" altLang="zh-CN" sz="2600" i="1"/>
              <a:t>E, E</a:t>
            </a:r>
            <a:r>
              <a:rPr lang="en-US" altLang="zh-CN" sz="2600"/>
              <a:t>→</a:t>
            </a:r>
            <a:r>
              <a:rPr lang="en-US" altLang="zh-CN" sz="2600" i="1"/>
              <a:t>C</a:t>
            </a:r>
            <a:r>
              <a:rPr lang="en-US" altLang="zh-CN" sz="2600"/>
              <a:t>}</a:t>
            </a:r>
            <a:r>
              <a:rPr lang="zh-CN" altLang="en-US" sz="2600"/>
              <a:t>；</a:t>
            </a:r>
          </a:p>
          <a:p>
            <a:pPr lvl="2">
              <a:lnSpc>
                <a:spcPct val="135000"/>
              </a:lnSpc>
            </a:pPr>
            <a:r>
              <a:rPr lang="zh-CN" altLang="en-US" sz="2600"/>
              <a:t> 计算</a:t>
            </a:r>
            <a:r>
              <a:rPr lang="en-US" altLang="zh-CN" sz="2600" i="1"/>
              <a:t>F'</a:t>
            </a:r>
            <a:r>
              <a:rPr lang="zh-CN" altLang="en-US" sz="2600"/>
              <a:t>下</a:t>
            </a:r>
            <a:r>
              <a:rPr lang="en-US" altLang="zh-CN" sz="2600">
                <a:solidFill>
                  <a:srgbClr val="FF0000"/>
                </a:solidFill>
              </a:rPr>
              <a:t>(</a:t>
            </a:r>
            <a:r>
              <a:rPr lang="en-US" altLang="zh-CN" sz="2600" i="1">
                <a:solidFill>
                  <a:srgbClr val="FF0000"/>
                </a:solidFill>
              </a:rPr>
              <a:t>AB</a:t>
            </a:r>
            <a:r>
              <a:rPr lang="en-US" altLang="zh-CN" sz="2600">
                <a:solidFill>
                  <a:srgbClr val="FF0000"/>
                </a:solidFill>
              </a:rPr>
              <a:t>)</a:t>
            </a:r>
            <a:r>
              <a:rPr lang="en-US" altLang="zh-CN" sz="2600" baseline="30000">
                <a:solidFill>
                  <a:srgbClr val="FF0000"/>
                </a:solidFill>
              </a:rPr>
              <a:t>+</a:t>
            </a:r>
            <a:r>
              <a:rPr lang="zh-CN" altLang="en-US" sz="2600"/>
              <a:t>：</a:t>
            </a:r>
            <a:r>
              <a:rPr lang="en-US" altLang="zh-CN" sz="2600">
                <a:solidFill>
                  <a:srgbClr val="FF0000"/>
                </a:solidFill>
              </a:rPr>
              <a:t>(</a:t>
            </a:r>
            <a:r>
              <a:rPr lang="en-US" altLang="zh-CN" sz="2600" i="1">
                <a:solidFill>
                  <a:srgbClr val="FF0000"/>
                </a:solidFill>
              </a:rPr>
              <a:t>AB</a:t>
            </a:r>
            <a:r>
              <a:rPr lang="en-US" altLang="zh-CN" sz="2600">
                <a:solidFill>
                  <a:srgbClr val="FF0000"/>
                </a:solidFill>
              </a:rPr>
              <a:t>)</a:t>
            </a:r>
            <a:r>
              <a:rPr lang="en-US" altLang="zh-CN" sz="2600" baseline="30000">
                <a:solidFill>
                  <a:srgbClr val="FF0000"/>
                </a:solidFill>
              </a:rPr>
              <a:t>+</a:t>
            </a:r>
            <a:r>
              <a:rPr lang="en-US" altLang="zh-CN" sz="2600" i="1"/>
              <a:t>=ABCDE</a:t>
            </a:r>
            <a:r>
              <a:rPr lang="zh-CN" altLang="en-US" sz="2600"/>
              <a:t>；</a:t>
            </a:r>
          </a:p>
          <a:p>
            <a:pPr lvl="2">
              <a:lnSpc>
                <a:spcPct val="135000"/>
              </a:lnSpc>
            </a:pPr>
            <a:r>
              <a:rPr lang="zh-CN" altLang="en-US" sz="2600"/>
              <a:t>判断</a:t>
            </a:r>
            <a:r>
              <a:rPr lang="en-US" altLang="zh-CN" sz="2600" i="1"/>
              <a:t>C</a:t>
            </a:r>
            <a:r>
              <a:rPr lang="zh-CN" altLang="en-US" sz="2600"/>
              <a:t>是否属于</a:t>
            </a:r>
            <a:r>
              <a:rPr lang="en-US" altLang="zh-CN" sz="2600">
                <a:solidFill>
                  <a:srgbClr val="FF0000"/>
                </a:solidFill>
              </a:rPr>
              <a:t>(</a:t>
            </a:r>
            <a:r>
              <a:rPr lang="en-US" altLang="zh-CN" sz="2600" i="1">
                <a:solidFill>
                  <a:srgbClr val="FF0000"/>
                </a:solidFill>
              </a:rPr>
              <a:t>AB</a:t>
            </a:r>
            <a:r>
              <a:rPr lang="en-US" altLang="zh-CN" sz="2600">
                <a:solidFill>
                  <a:srgbClr val="FF0000"/>
                </a:solidFill>
              </a:rPr>
              <a:t>)</a:t>
            </a:r>
            <a:r>
              <a:rPr lang="en-US" altLang="zh-CN" sz="2600" baseline="30000">
                <a:solidFill>
                  <a:srgbClr val="FF0000"/>
                </a:solidFill>
              </a:rPr>
              <a:t>+</a:t>
            </a:r>
            <a:r>
              <a:rPr lang="zh-CN" altLang="en-US" sz="2600"/>
              <a:t>：</a:t>
            </a:r>
            <a:r>
              <a:rPr lang="en-US" altLang="zh-CN" sz="2600" i="1"/>
              <a:t>C</a:t>
            </a:r>
            <a:r>
              <a:rPr lang="en-US" altLang="zh-CN" sz="2600">
                <a:sym typeface="Symbol" pitchFamily="18" charset="2"/>
              </a:rPr>
              <a:t></a:t>
            </a:r>
            <a:r>
              <a:rPr lang="en-US" altLang="zh-CN" sz="2600" i="1"/>
              <a:t>ABCDE</a:t>
            </a:r>
            <a:r>
              <a:rPr lang="zh-CN" altLang="en-US" sz="2600"/>
              <a:t>。</a:t>
            </a:r>
          </a:p>
          <a:p>
            <a:pPr>
              <a:lnSpc>
                <a:spcPct val="135000"/>
              </a:lnSpc>
              <a:buFont typeface="Wingdings" pitchFamily="2" charset="2"/>
              <a:buNone/>
            </a:pPr>
            <a:r>
              <a:rPr lang="zh-CN" altLang="en-US" sz="2600"/>
              <a:t>        因此，</a:t>
            </a:r>
            <a:r>
              <a:rPr lang="en-US" altLang="zh-CN" sz="2600" i="1">
                <a:solidFill>
                  <a:srgbClr val="FF0000"/>
                </a:solidFill>
              </a:rPr>
              <a:t>C</a:t>
            </a:r>
            <a:r>
              <a:rPr lang="zh-CN" altLang="en-US" sz="2600">
                <a:solidFill>
                  <a:srgbClr val="FF0000"/>
                </a:solidFill>
              </a:rPr>
              <a:t>是</a:t>
            </a:r>
            <a:r>
              <a:rPr lang="en-US" altLang="zh-CN" sz="2600" i="1">
                <a:solidFill>
                  <a:schemeClr val="accent2"/>
                </a:solidFill>
              </a:rPr>
              <a:t>AB</a:t>
            </a:r>
            <a:r>
              <a:rPr lang="en-US" altLang="zh-CN" sz="2600">
                <a:solidFill>
                  <a:schemeClr val="accent2"/>
                </a:solidFill>
              </a:rPr>
              <a:t>→</a:t>
            </a:r>
            <a:r>
              <a:rPr lang="en-US" altLang="zh-CN" sz="2600" i="1">
                <a:solidFill>
                  <a:schemeClr val="accent2"/>
                </a:solidFill>
              </a:rPr>
              <a:t>CD</a:t>
            </a:r>
            <a:r>
              <a:rPr lang="zh-CN" altLang="en-US" sz="2600">
                <a:solidFill>
                  <a:srgbClr val="FF0000"/>
                </a:solidFill>
              </a:rPr>
              <a:t>中的无关属性</a:t>
            </a:r>
            <a:r>
              <a:rPr lang="zh-CN" altLang="en-US" sz="2600"/>
              <a:t>。证毕。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10947">
                                            <p:txEl>
                                              <p:pRg st="2" end="2"/>
                                            </p:txEl>
                                          </p:spTgt>
                                        </p:tgtEl>
                                        <p:attrNameLst>
                                          <p:attrName>style.visibility</p:attrName>
                                        </p:attrNameLst>
                                      </p:cBhvr>
                                      <p:to>
                                        <p:strVal val="visible"/>
                                      </p:to>
                                    </p:set>
                                    <p:animEffect transition="in" filter="wipe(left)">
                                      <p:cBhvr>
                                        <p:cTn id="7" dur="500"/>
                                        <p:tgtEl>
                                          <p:spTgt spid="21094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10947">
                                            <p:txEl>
                                              <p:pRg st="3" end="3"/>
                                            </p:txEl>
                                          </p:spTgt>
                                        </p:tgtEl>
                                        <p:attrNameLst>
                                          <p:attrName>style.visibility</p:attrName>
                                        </p:attrNameLst>
                                      </p:cBhvr>
                                      <p:to>
                                        <p:strVal val="visible"/>
                                      </p:to>
                                    </p:set>
                                    <p:animEffect transition="in" filter="wipe(left)">
                                      <p:cBhvr>
                                        <p:cTn id="12" dur="500"/>
                                        <p:tgtEl>
                                          <p:spTgt spid="210947">
                                            <p:txEl>
                                              <p:pRg st="3" end="3"/>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210947">
                                            <p:txEl>
                                              <p:pRg st="4" end="4"/>
                                            </p:txEl>
                                          </p:spTgt>
                                        </p:tgtEl>
                                        <p:attrNameLst>
                                          <p:attrName>style.visibility</p:attrName>
                                        </p:attrNameLst>
                                      </p:cBhvr>
                                      <p:to>
                                        <p:strVal val="visible"/>
                                      </p:to>
                                    </p:set>
                                    <p:animEffect transition="in" filter="wipe(left)">
                                      <p:cBhvr>
                                        <p:cTn id="15" dur="500"/>
                                        <p:tgtEl>
                                          <p:spTgt spid="210947">
                                            <p:txEl>
                                              <p:pRg st="4" end="4"/>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210947">
                                            <p:txEl>
                                              <p:pRg st="5" end="5"/>
                                            </p:txEl>
                                          </p:spTgt>
                                        </p:tgtEl>
                                        <p:attrNameLst>
                                          <p:attrName>style.visibility</p:attrName>
                                        </p:attrNameLst>
                                      </p:cBhvr>
                                      <p:to>
                                        <p:strVal val="visible"/>
                                      </p:to>
                                    </p:set>
                                    <p:animEffect transition="in" filter="wipe(left)">
                                      <p:cBhvr>
                                        <p:cTn id="18" dur="500"/>
                                        <p:tgtEl>
                                          <p:spTgt spid="210947">
                                            <p:txEl>
                                              <p:pRg st="5" end="5"/>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210947">
                                            <p:txEl>
                                              <p:pRg st="6" end="6"/>
                                            </p:txEl>
                                          </p:spTgt>
                                        </p:tgtEl>
                                        <p:attrNameLst>
                                          <p:attrName>style.visibility</p:attrName>
                                        </p:attrNameLst>
                                      </p:cBhvr>
                                      <p:to>
                                        <p:strVal val="visible"/>
                                      </p:to>
                                    </p:set>
                                    <p:animEffect transition="in" filter="wipe(left)">
                                      <p:cBhvr>
                                        <p:cTn id="21" dur="500"/>
                                        <p:tgtEl>
                                          <p:spTgt spid="210947">
                                            <p:txEl>
                                              <p:pRg st="6" end="6"/>
                                            </p:txEl>
                                          </p:spTgt>
                                        </p:tgtEl>
                                      </p:cBhvr>
                                    </p:animEffect>
                                  </p:childTnLst>
                                </p:cTn>
                              </p:par>
                              <p:par>
                                <p:cTn id="22" presetID="22" presetClass="entr" presetSubtype="8" fill="hold" nodeType="withEffect">
                                  <p:stCondLst>
                                    <p:cond delay="0"/>
                                  </p:stCondLst>
                                  <p:childTnLst>
                                    <p:set>
                                      <p:cBhvr>
                                        <p:cTn id="23" dur="1" fill="hold">
                                          <p:stCondLst>
                                            <p:cond delay="0"/>
                                          </p:stCondLst>
                                        </p:cTn>
                                        <p:tgtEl>
                                          <p:spTgt spid="210947">
                                            <p:txEl>
                                              <p:pRg st="7" end="7"/>
                                            </p:txEl>
                                          </p:spTgt>
                                        </p:tgtEl>
                                        <p:attrNameLst>
                                          <p:attrName>style.visibility</p:attrName>
                                        </p:attrNameLst>
                                      </p:cBhvr>
                                      <p:to>
                                        <p:strVal val="visible"/>
                                      </p:to>
                                    </p:set>
                                    <p:animEffect transition="in" filter="wipe(left)">
                                      <p:cBhvr>
                                        <p:cTn id="24" dur="500"/>
                                        <p:tgtEl>
                                          <p:spTgt spid="21094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a:xfrm>
            <a:off x="685800" y="533400"/>
            <a:ext cx="7772400" cy="609600"/>
          </a:xfrm>
        </p:spPr>
        <p:txBody>
          <a:bodyPr/>
          <a:lstStyle/>
          <a:p>
            <a:r>
              <a:rPr lang="zh-CN" altLang="en-US">
                <a:ea typeface="华文隶书" pitchFamily="2" charset="-122"/>
              </a:rPr>
              <a:t>正则覆盖定义和计算方法</a:t>
            </a:r>
          </a:p>
        </p:txBody>
      </p:sp>
      <p:sp>
        <p:nvSpPr>
          <p:cNvPr id="211971" name="Rectangle 3"/>
          <p:cNvSpPr>
            <a:spLocks noGrp="1" noChangeArrowheads="1"/>
          </p:cNvSpPr>
          <p:nvPr>
            <p:ph type="body" idx="1"/>
          </p:nvPr>
        </p:nvSpPr>
        <p:spPr>
          <a:xfrm>
            <a:off x="152400" y="1219200"/>
            <a:ext cx="8686800" cy="5334000"/>
          </a:xfrm>
        </p:spPr>
        <p:txBody>
          <a:bodyPr/>
          <a:lstStyle/>
          <a:p>
            <a:pPr>
              <a:lnSpc>
                <a:spcPct val="105000"/>
              </a:lnSpc>
            </a:pPr>
            <a:r>
              <a:rPr lang="zh-CN" altLang="en-US" sz="2400">
                <a:solidFill>
                  <a:schemeClr val="accent2"/>
                </a:solidFill>
              </a:rPr>
              <a:t>定义</a:t>
            </a:r>
            <a:r>
              <a:rPr lang="en-US" altLang="zh-CN" sz="2400">
                <a:solidFill>
                  <a:schemeClr val="accent2"/>
                </a:solidFill>
              </a:rPr>
              <a:t>5.11</a:t>
            </a:r>
            <a:r>
              <a:rPr lang="en-US" altLang="zh-CN" sz="2400"/>
              <a:t>  </a:t>
            </a:r>
            <a:r>
              <a:rPr lang="zh-CN" altLang="en-US" sz="2400">
                <a:solidFill>
                  <a:srgbClr val="FF0000"/>
                </a:solidFill>
                <a:ea typeface="黑体" pitchFamily="49" charset="-122"/>
              </a:rPr>
              <a:t>正则覆盖</a:t>
            </a:r>
            <a:r>
              <a:rPr lang="en-US" altLang="zh-CN" sz="2400"/>
              <a:t>(canonical cover)</a:t>
            </a:r>
            <a:r>
              <a:rPr lang="en-US" altLang="zh-CN" sz="2400" i="1"/>
              <a:t>F</a:t>
            </a:r>
            <a:r>
              <a:rPr lang="en-US" altLang="zh-CN" sz="2400" i="1" baseline="-25000"/>
              <a:t>c</a:t>
            </a:r>
            <a:r>
              <a:rPr lang="zh-CN" altLang="en-US" sz="2400"/>
              <a:t>是一个依赖集，使得</a:t>
            </a:r>
            <a:r>
              <a:rPr lang="en-US" altLang="zh-CN" sz="2400" i="1"/>
              <a:t>F</a:t>
            </a:r>
            <a:r>
              <a:rPr lang="zh-CN" altLang="en-US" sz="2400"/>
              <a:t>逻辑蕴涵</a:t>
            </a:r>
            <a:r>
              <a:rPr lang="en-US" altLang="zh-CN" sz="2400" i="1"/>
              <a:t>F</a:t>
            </a:r>
            <a:r>
              <a:rPr lang="en-US" altLang="zh-CN" sz="2400" i="1" baseline="-25000"/>
              <a:t>c</a:t>
            </a:r>
            <a:r>
              <a:rPr lang="zh-CN" altLang="en-US" sz="2400"/>
              <a:t>中的所有依赖，</a:t>
            </a:r>
            <a:r>
              <a:rPr lang="en-US" altLang="zh-CN" sz="2400" i="1"/>
              <a:t>F</a:t>
            </a:r>
            <a:r>
              <a:rPr lang="en-US" altLang="zh-CN" sz="2400" i="1" baseline="-25000"/>
              <a:t>c</a:t>
            </a:r>
            <a:r>
              <a:rPr lang="zh-CN" altLang="en-US" sz="2400"/>
              <a:t>逻辑蕴涵</a:t>
            </a:r>
            <a:r>
              <a:rPr lang="en-US" altLang="zh-CN" sz="2400" i="1"/>
              <a:t>F</a:t>
            </a:r>
            <a:r>
              <a:rPr lang="zh-CN" altLang="en-US" sz="2400"/>
              <a:t>中的所有依赖，而且必须具有下列特性：</a:t>
            </a:r>
          </a:p>
          <a:p>
            <a:pPr lvl="1">
              <a:lnSpc>
                <a:spcPct val="105000"/>
              </a:lnSpc>
            </a:pPr>
            <a:r>
              <a:rPr lang="en-US" altLang="zh-CN" i="1">
                <a:solidFill>
                  <a:schemeClr val="accent2"/>
                </a:solidFill>
              </a:rPr>
              <a:t>F</a:t>
            </a:r>
            <a:r>
              <a:rPr lang="en-US" altLang="zh-CN" i="1" baseline="-25000">
                <a:solidFill>
                  <a:schemeClr val="accent2"/>
                </a:solidFill>
              </a:rPr>
              <a:t>c</a:t>
            </a:r>
            <a:r>
              <a:rPr lang="zh-CN" altLang="en-US">
                <a:solidFill>
                  <a:schemeClr val="accent2"/>
                </a:solidFill>
              </a:rPr>
              <a:t>中的任何函数依赖都不包含无关属性；</a:t>
            </a:r>
          </a:p>
          <a:p>
            <a:pPr lvl="1">
              <a:lnSpc>
                <a:spcPct val="105000"/>
              </a:lnSpc>
            </a:pPr>
            <a:r>
              <a:rPr lang="en-US" altLang="zh-CN" i="1">
                <a:solidFill>
                  <a:schemeClr val="accent2"/>
                </a:solidFill>
              </a:rPr>
              <a:t>F</a:t>
            </a:r>
            <a:r>
              <a:rPr lang="en-US" altLang="zh-CN" i="1" baseline="-25000">
                <a:solidFill>
                  <a:schemeClr val="accent2"/>
                </a:solidFill>
              </a:rPr>
              <a:t>c</a:t>
            </a:r>
            <a:r>
              <a:rPr lang="zh-CN" altLang="en-US">
                <a:solidFill>
                  <a:schemeClr val="accent2"/>
                </a:solidFill>
              </a:rPr>
              <a:t>中函数依赖的左半部都是唯一的</a:t>
            </a:r>
            <a:r>
              <a:rPr lang="zh-CN" altLang="en-US"/>
              <a:t>，即</a:t>
            </a:r>
            <a:r>
              <a:rPr lang="en-US" altLang="zh-CN" i="1"/>
              <a:t>F</a:t>
            </a:r>
            <a:r>
              <a:rPr lang="en-US" altLang="zh-CN" i="1" baseline="-25000"/>
              <a:t>c</a:t>
            </a:r>
            <a:r>
              <a:rPr lang="zh-CN" altLang="en-US"/>
              <a:t>中不存在两个依赖</a:t>
            </a:r>
            <a:r>
              <a:rPr lang="zh-CN" altLang="en-US" i="1">
                <a:sym typeface="Symbol" pitchFamily="18" charset="2"/>
              </a:rPr>
              <a:t></a:t>
            </a:r>
            <a:r>
              <a:rPr lang="en-US" altLang="zh-CN" baseline="-25000"/>
              <a:t>1</a:t>
            </a:r>
            <a:r>
              <a:rPr lang="en-US" altLang="zh-CN" i="1"/>
              <a:t>→</a:t>
            </a:r>
            <a:r>
              <a:rPr lang="en-US" altLang="zh-CN" i="1">
                <a:sym typeface="Symbol" pitchFamily="18" charset="2"/>
              </a:rPr>
              <a:t></a:t>
            </a:r>
            <a:r>
              <a:rPr lang="en-US" altLang="zh-CN" baseline="-25000"/>
              <a:t>1</a:t>
            </a:r>
            <a:r>
              <a:rPr lang="zh-CN" altLang="en-US"/>
              <a:t>和</a:t>
            </a:r>
            <a:r>
              <a:rPr lang="zh-CN" altLang="en-US" i="1">
                <a:sym typeface="Symbol" pitchFamily="18" charset="2"/>
              </a:rPr>
              <a:t></a:t>
            </a:r>
            <a:r>
              <a:rPr lang="en-US" altLang="zh-CN" baseline="-25000"/>
              <a:t>2</a:t>
            </a:r>
            <a:r>
              <a:rPr lang="en-US" altLang="zh-CN" i="1"/>
              <a:t>→</a:t>
            </a:r>
            <a:r>
              <a:rPr lang="en-US" altLang="zh-CN" i="1">
                <a:sym typeface="Symbol" pitchFamily="18" charset="2"/>
              </a:rPr>
              <a:t></a:t>
            </a:r>
            <a:r>
              <a:rPr lang="en-US" altLang="zh-CN" baseline="-25000"/>
              <a:t>2</a:t>
            </a:r>
            <a:r>
              <a:rPr lang="zh-CN" altLang="en-US"/>
              <a:t>，且</a:t>
            </a:r>
            <a:r>
              <a:rPr lang="zh-CN" altLang="en-US" i="1">
                <a:sym typeface="Symbol" pitchFamily="18" charset="2"/>
              </a:rPr>
              <a:t></a:t>
            </a:r>
            <a:r>
              <a:rPr lang="en-US" altLang="zh-CN" baseline="-25000"/>
              <a:t>1</a:t>
            </a:r>
            <a:r>
              <a:rPr lang="zh-CN" altLang="en-US"/>
              <a:t>＝</a:t>
            </a:r>
            <a:r>
              <a:rPr lang="zh-CN" altLang="en-US" i="1">
                <a:sym typeface="Symbol" pitchFamily="18" charset="2"/>
              </a:rPr>
              <a:t></a:t>
            </a:r>
            <a:r>
              <a:rPr lang="en-US" altLang="zh-CN" baseline="-25000"/>
              <a:t>2</a:t>
            </a:r>
            <a:r>
              <a:rPr lang="zh-CN" altLang="en-US"/>
              <a:t>。</a:t>
            </a:r>
          </a:p>
          <a:p>
            <a:pPr>
              <a:lnSpc>
                <a:spcPct val="105000"/>
              </a:lnSpc>
            </a:pPr>
            <a:r>
              <a:rPr lang="zh-CN" altLang="en-US" sz="2400"/>
              <a:t>根据上述性质，计算</a:t>
            </a:r>
            <a:r>
              <a:rPr lang="en-US" altLang="zh-CN" sz="2400" i="1"/>
              <a:t>F</a:t>
            </a:r>
            <a:r>
              <a:rPr lang="zh-CN" altLang="en-US" sz="2400"/>
              <a:t>的正则覆盖</a:t>
            </a:r>
            <a:r>
              <a:rPr lang="en-US" altLang="zh-CN" sz="2400" i="1"/>
              <a:t>F</a:t>
            </a:r>
            <a:r>
              <a:rPr lang="en-US" altLang="zh-CN" sz="2400" i="1" baseline="-25000"/>
              <a:t>c</a:t>
            </a:r>
            <a:r>
              <a:rPr lang="zh-CN" altLang="en-US" sz="2400"/>
              <a:t>分为两个步骤：</a:t>
            </a:r>
          </a:p>
          <a:p>
            <a:pPr lvl="1">
              <a:lnSpc>
                <a:spcPct val="105000"/>
              </a:lnSpc>
            </a:pPr>
            <a:r>
              <a:rPr lang="zh-CN" altLang="en-US">
                <a:solidFill>
                  <a:schemeClr val="accent2"/>
                </a:solidFill>
              </a:rPr>
              <a:t>合并函数依赖</a:t>
            </a:r>
            <a:r>
              <a:rPr lang="zh-CN" altLang="en-US"/>
              <a:t>：将</a:t>
            </a:r>
            <a:r>
              <a:rPr lang="en-US" altLang="zh-CN" i="1"/>
              <a:t>F</a:t>
            </a:r>
            <a:r>
              <a:rPr lang="zh-CN" altLang="en-US"/>
              <a:t>中所有形如</a:t>
            </a:r>
            <a:r>
              <a:rPr lang="zh-CN" altLang="en-US" i="1">
                <a:sym typeface="Symbol" pitchFamily="18" charset="2"/>
              </a:rPr>
              <a:t></a:t>
            </a:r>
            <a:r>
              <a:rPr lang="en-US" altLang="zh-CN" baseline="-25000"/>
              <a:t>1</a:t>
            </a:r>
            <a:r>
              <a:rPr lang="en-US" altLang="zh-CN"/>
              <a:t>→</a:t>
            </a:r>
            <a:r>
              <a:rPr lang="en-US" altLang="zh-CN" i="1">
                <a:sym typeface="Symbol" pitchFamily="18" charset="2"/>
              </a:rPr>
              <a:t></a:t>
            </a:r>
            <a:r>
              <a:rPr lang="en-US" altLang="zh-CN" baseline="-25000"/>
              <a:t>1</a:t>
            </a:r>
            <a:r>
              <a:rPr lang="zh-CN" altLang="en-US"/>
              <a:t>、</a:t>
            </a:r>
            <a:r>
              <a:rPr lang="zh-CN" altLang="en-US" i="1">
                <a:sym typeface="Symbol" pitchFamily="18" charset="2"/>
              </a:rPr>
              <a:t></a:t>
            </a:r>
            <a:r>
              <a:rPr lang="en-US" altLang="zh-CN" baseline="-25000"/>
              <a:t>1</a:t>
            </a:r>
            <a:r>
              <a:rPr lang="en-US" altLang="zh-CN"/>
              <a:t>→</a:t>
            </a:r>
            <a:r>
              <a:rPr lang="en-US" altLang="zh-CN" i="1">
                <a:sym typeface="Symbol" pitchFamily="18" charset="2"/>
              </a:rPr>
              <a:t></a:t>
            </a:r>
            <a:r>
              <a:rPr lang="en-US" altLang="zh-CN" baseline="-25000"/>
              <a:t>2</a:t>
            </a:r>
            <a:r>
              <a:rPr lang="zh-CN" altLang="en-US"/>
              <a:t>的函数依赖合并为</a:t>
            </a:r>
            <a:r>
              <a:rPr lang="zh-CN" altLang="en-US" i="1">
                <a:sym typeface="Symbol" pitchFamily="18" charset="2"/>
              </a:rPr>
              <a:t></a:t>
            </a:r>
            <a:r>
              <a:rPr lang="en-US" altLang="zh-CN" baseline="-25000"/>
              <a:t>1</a:t>
            </a:r>
            <a:r>
              <a:rPr lang="en-US" altLang="zh-CN"/>
              <a:t>→</a:t>
            </a:r>
            <a:r>
              <a:rPr lang="en-US" altLang="zh-CN" i="1">
                <a:sym typeface="Symbol" pitchFamily="18" charset="2"/>
              </a:rPr>
              <a:t></a:t>
            </a:r>
            <a:r>
              <a:rPr lang="en-US" altLang="zh-CN" baseline="-25000"/>
              <a:t>1</a:t>
            </a:r>
            <a:r>
              <a:rPr lang="en-US" altLang="zh-CN" i="1">
                <a:sym typeface="Symbol" pitchFamily="18" charset="2"/>
              </a:rPr>
              <a:t></a:t>
            </a:r>
            <a:r>
              <a:rPr lang="en-US" altLang="zh-CN" baseline="-25000"/>
              <a:t>2</a:t>
            </a:r>
            <a:r>
              <a:rPr lang="zh-CN" altLang="en-US"/>
              <a:t>，得到新函数依赖集</a:t>
            </a:r>
            <a:r>
              <a:rPr lang="en-US" altLang="zh-CN" i="1"/>
              <a:t>F</a:t>
            </a:r>
            <a:r>
              <a:rPr lang="en-US" altLang="zh-CN" sz="2800" i="1"/>
              <a:t>'</a:t>
            </a:r>
            <a:r>
              <a:rPr lang="zh-CN" altLang="en-US"/>
              <a:t>。</a:t>
            </a:r>
          </a:p>
          <a:p>
            <a:pPr lvl="1">
              <a:lnSpc>
                <a:spcPct val="105000"/>
              </a:lnSpc>
            </a:pPr>
            <a:r>
              <a:rPr lang="zh-CN" altLang="en-US">
                <a:solidFill>
                  <a:schemeClr val="accent2"/>
                </a:solidFill>
              </a:rPr>
              <a:t>去除无关属性</a:t>
            </a:r>
            <a:r>
              <a:rPr lang="zh-CN" altLang="en-US"/>
              <a:t>：对</a:t>
            </a:r>
            <a:r>
              <a:rPr lang="en-US" altLang="zh-CN" i="1"/>
              <a:t>F</a:t>
            </a:r>
            <a:r>
              <a:rPr lang="en-US" altLang="zh-CN" sz="2800" i="1"/>
              <a:t>'</a:t>
            </a:r>
            <a:r>
              <a:rPr lang="zh-CN" altLang="en-US"/>
              <a:t>中的每个函数依赖，依次判断是否包含无关属性。若发现无关属性，则用去除无关属性后的函数依赖代替</a:t>
            </a:r>
            <a:r>
              <a:rPr lang="en-US" altLang="zh-CN" i="1"/>
              <a:t>F</a:t>
            </a:r>
            <a:r>
              <a:rPr lang="en-US" altLang="zh-CN" sz="2800" i="1"/>
              <a:t>'</a:t>
            </a:r>
            <a:r>
              <a:rPr lang="zh-CN" altLang="en-US"/>
              <a:t>中的原函数依赖。</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11971">
                                            <p:txEl>
                                              <p:pRg st="3" end="3"/>
                                            </p:txEl>
                                          </p:spTgt>
                                        </p:tgtEl>
                                        <p:attrNameLst>
                                          <p:attrName>style.visibility</p:attrName>
                                        </p:attrNameLst>
                                      </p:cBhvr>
                                      <p:to>
                                        <p:strVal val="visible"/>
                                      </p:to>
                                    </p:set>
                                    <p:animEffect transition="in" filter="wipe(left)">
                                      <p:cBhvr>
                                        <p:cTn id="7" dur="500"/>
                                        <p:tgtEl>
                                          <p:spTgt spid="211971">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11971">
                                            <p:txEl>
                                              <p:pRg st="4" end="4"/>
                                            </p:txEl>
                                          </p:spTgt>
                                        </p:tgtEl>
                                        <p:attrNameLst>
                                          <p:attrName>style.visibility</p:attrName>
                                        </p:attrNameLst>
                                      </p:cBhvr>
                                      <p:to>
                                        <p:strVal val="visible"/>
                                      </p:to>
                                    </p:set>
                                    <p:animEffect transition="in" filter="wipe(left)">
                                      <p:cBhvr>
                                        <p:cTn id="12" dur="500"/>
                                        <p:tgtEl>
                                          <p:spTgt spid="211971">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11971">
                                            <p:txEl>
                                              <p:pRg st="5" end="5"/>
                                            </p:txEl>
                                          </p:spTgt>
                                        </p:tgtEl>
                                        <p:attrNameLst>
                                          <p:attrName>style.visibility</p:attrName>
                                        </p:attrNameLst>
                                      </p:cBhvr>
                                      <p:to>
                                        <p:strVal val="visible"/>
                                      </p:to>
                                    </p:set>
                                    <p:animEffect transition="in" filter="wipe(left)">
                                      <p:cBhvr>
                                        <p:cTn id="17" dur="500"/>
                                        <p:tgtEl>
                                          <p:spTgt spid="2119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idx="4294967295"/>
          </p:nvPr>
        </p:nvSpPr>
        <p:spPr>
          <a:xfrm>
            <a:off x="685800" y="533400"/>
            <a:ext cx="7772400" cy="609600"/>
          </a:xfrm>
        </p:spPr>
        <p:txBody>
          <a:bodyPr>
            <a:normAutofit fontScale="90000"/>
          </a:bodyPr>
          <a:lstStyle/>
          <a:p>
            <a:r>
              <a:rPr lang="zh-CN" altLang="en-US">
                <a:ea typeface="华文隶书" pitchFamily="2" charset="-122"/>
              </a:rPr>
              <a:t>数据冗余导致的问题</a:t>
            </a:r>
            <a:endParaRPr lang="zh-CN" altLang="en-US" b="0">
              <a:ea typeface="华文隶书" pitchFamily="2" charset="-122"/>
            </a:endParaRPr>
          </a:p>
        </p:txBody>
      </p:sp>
      <p:sp>
        <p:nvSpPr>
          <p:cNvPr id="71683" name="Rectangle 3"/>
          <p:cNvSpPr>
            <a:spLocks noGrp="1" noChangeArrowheads="1"/>
          </p:cNvSpPr>
          <p:nvPr>
            <p:ph type="body" idx="4294967295"/>
          </p:nvPr>
        </p:nvSpPr>
        <p:spPr>
          <a:xfrm>
            <a:off x="228600" y="1181100"/>
            <a:ext cx="8763000" cy="5295900"/>
          </a:xfrm>
        </p:spPr>
        <p:txBody>
          <a:bodyPr>
            <a:normAutofit fontScale="92500" lnSpcReduction="10000"/>
          </a:bodyPr>
          <a:lstStyle/>
          <a:p>
            <a:pPr>
              <a:lnSpc>
                <a:spcPct val="125000"/>
              </a:lnSpc>
            </a:pPr>
            <a:r>
              <a:rPr lang="zh-CN" altLang="en-US">
                <a:solidFill>
                  <a:srgbClr val="FF0000"/>
                </a:solidFill>
                <a:ea typeface="黑体" pitchFamily="49" charset="-122"/>
              </a:rPr>
              <a:t>数据冗余</a:t>
            </a:r>
            <a:r>
              <a:rPr lang="zh-CN" altLang="en-US"/>
              <a:t>是</a:t>
            </a:r>
            <a:r>
              <a:rPr lang="zh-CN" altLang="en-US">
                <a:solidFill>
                  <a:schemeClr val="accent2"/>
                </a:solidFill>
              </a:rPr>
              <a:t>指同一信息在数据库中存储了多个副本</a:t>
            </a:r>
            <a:r>
              <a:rPr lang="zh-CN" altLang="en-US"/>
              <a:t>。它可能引起下列问题：</a:t>
            </a:r>
          </a:p>
          <a:p>
            <a:pPr lvl="1">
              <a:lnSpc>
                <a:spcPct val="125000"/>
              </a:lnSpc>
            </a:pPr>
            <a:r>
              <a:rPr lang="zh-CN" altLang="en-US">
                <a:solidFill>
                  <a:schemeClr val="accent2"/>
                </a:solidFill>
                <a:ea typeface="黑体" pitchFamily="49" charset="-122"/>
              </a:rPr>
              <a:t>冗余存储</a:t>
            </a:r>
            <a:r>
              <a:rPr lang="zh-CN" altLang="en-US">
                <a:solidFill>
                  <a:schemeClr val="accent2"/>
                </a:solidFill>
              </a:rPr>
              <a:t>：</a:t>
            </a:r>
            <a:r>
              <a:rPr lang="zh-CN" altLang="en-US"/>
              <a:t>信息被重复存储，导致浪费大量存储空间。</a:t>
            </a:r>
          </a:p>
          <a:p>
            <a:pPr lvl="1">
              <a:lnSpc>
                <a:spcPct val="125000"/>
              </a:lnSpc>
            </a:pPr>
            <a:r>
              <a:rPr lang="zh-CN" altLang="en-US">
                <a:solidFill>
                  <a:schemeClr val="accent2"/>
                </a:solidFill>
                <a:ea typeface="黑体" pitchFamily="49" charset="-122"/>
              </a:rPr>
              <a:t>更新异常</a:t>
            </a:r>
            <a:r>
              <a:rPr lang="zh-CN" altLang="en-US">
                <a:solidFill>
                  <a:schemeClr val="accent2"/>
                </a:solidFill>
              </a:rPr>
              <a:t>：</a:t>
            </a:r>
            <a:r>
              <a:rPr lang="zh-CN" altLang="en-US"/>
              <a:t>当重复信息的一个副本被修改，所有副本都必须进行同样的修改。因此当更新数据时，系统要付出很大的代价来维护数据库的完整性，否则会面临数据不一致的危险。</a:t>
            </a:r>
          </a:p>
          <a:p>
            <a:pPr lvl="1">
              <a:lnSpc>
                <a:spcPct val="125000"/>
              </a:lnSpc>
            </a:pPr>
            <a:r>
              <a:rPr lang="zh-CN" altLang="en-US">
                <a:solidFill>
                  <a:schemeClr val="accent2"/>
                </a:solidFill>
                <a:ea typeface="黑体" pitchFamily="49" charset="-122"/>
              </a:rPr>
              <a:t>插入异常</a:t>
            </a:r>
            <a:r>
              <a:rPr lang="zh-CN" altLang="en-US">
                <a:solidFill>
                  <a:schemeClr val="accent2"/>
                </a:solidFill>
              </a:rPr>
              <a:t>：</a:t>
            </a:r>
            <a:r>
              <a:rPr lang="zh-CN" altLang="en-US"/>
              <a:t>只有当一些信息事先已经存放在数据库中时，另外一些信息才能存入数据库中。</a:t>
            </a:r>
          </a:p>
          <a:p>
            <a:pPr lvl="1">
              <a:lnSpc>
                <a:spcPct val="125000"/>
              </a:lnSpc>
            </a:pPr>
            <a:r>
              <a:rPr lang="zh-CN" altLang="en-US">
                <a:solidFill>
                  <a:schemeClr val="accent2"/>
                </a:solidFill>
                <a:ea typeface="黑体" pitchFamily="49" charset="-122"/>
              </a:rPr>
              <a:t>删除异常</a:t>
            </a:r>
            <a:r>
              <a:rPr lang="zh-CN" altLang="en-US">
                <a:solidFill>
                  <a:schemeClr val="accent2"/>
                </a:solidFill>
              </a:rPr>
              <a:t>：</a:t>
            </a:r>
            <a:r>
              <a:rPr lang="zh-CN" altLang="en-US"/>
              <a:t>删除某些信息时可能丢失其它信息。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1683">
                                            <p:txEl>
                                              <p:pRg st="1" end="1"/>
                                            </p:txEl>
                                          </p:spTgt>
                                        </p:tgtEl>
                                        <p:attrNameLst>
                                          <p:attrName>style.visibility</p:attrName>
                                        </p:attrNameLst>
                                      </p:cBhvr>
                                      <p:to>
                                        <p:strVal val="visible"/>
                                      </p:to>
                                    </p:set>
                                    <p:animEffect transition="in" filter="wipe(left)">
                                      <p:cBhvr>
                                        <p:cTn id="7" dur="500"/>
                                        <p:tgtEl>
                                          <p:spTgt spid="7168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1683">
                                            <p:txEl>
                                              <p:pRg st="2" end="2"/>
                                            </p:txEl>
                                          </p:spTgt>
                                        </p:tgtEl>
                                        <p:attrNameLst>
                                          <p:attrName>style.visibility</p:attrName>
                                        </p:attrNameLst>
                                      </p:cBhvr>
                                      <p:to>
                                        <p:strVal val="visible"/>
                                      </p:to>
                                    </p:set>
                                    <p:animEffect transition="in" filter="wipe(left)">
                                      <p:cBhvr>
                                        <p:cTn id="12" dur="500"/>
                                        <p:tgtEl>
                                          <p:spTgt spid="7168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1683">
                                            <p:txEl>
                                              <p:pRg st="3" end="3"/>
                                            </p:txEl>
                                          </p:spTgt>
                                        </p:tgtEl>
                                        <p:attrNameLst>
                                          <p:attrName>style.visibility</p:attrName>
                                        </p:attrNameLst>
                                      </p:cBhvr>
                                      <p:to>
                                        <p:strVal val="visible"/>
                                      </p:to>
                                    </p:set>
                                    <p:animEffect transition="in" filter="wipe(left)">
                                      <p:cBhvr>
                                        <p:cTn id="17" dur="500"/>
                                        <p:tgtEl>
                                          <p:spTgt spid="7168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1683">
                                            <p:txEl>
                                              <p:pRg st="4" end="4"/>
                                            </p:txEl>
                                          </p:spTgt>
                                        </p:tgtEl>
                                        <p:attrNameLst>
                                          <p:attrName>style.visibility</p:attrName>
                                        </p:attrNameLst>
                                      </p:cBhvr>
                                      <p:to>
                                        <p:strVal val="visible"/>
                                      </p:to>
                                    </p:set>
                                    <p:animEffect transition="in" filter="wipe(left)">
                                      <p:cBhvr>
                                        <p:cTn id="22" dur="500"/>
                                        <p:tgtEl>
                                          <p:spTgt spid="716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a:xfrm>
            <a:off x="685800" y="609600"/>
            <a:ext cx="7772400" cy="609600"/>
          </a:xfrm>
        </p:spPr>
        <p:txBody>
          <a:bodyPr/>
          <a:lstStyle/>
          <a:p>
            <a:r>
              <a:rPr lang="zh-CN" altLang="en-US">
                <a:ea typeface="华文隶书" pitchFamily="2" charset="-122"/>
              </a:rPr>
              <a:t>计算正则覆盖举例</a:t>
            </a:r>
          </a:p>
        </p:txBody>
      </p:sp>
      <p:sp>
        <p:nvSpPr>
          <p:cNvPr id="212995" name="Rectangle 3"/>
          <p:cNvSpPr>
            <a:spLocks noGrp="1" noChangeArrowheads="1"/>
          </p:cNvSpPr>
          <p:nvPr>
            <p:ph type="body" idx="1"/>
          </p:nvPr>
        </p:nvSpPr>
        <p:spPr>
          <a:xfrm>
            <a:off x="228600" y="1447800"/>
            <a:ext cx="8686800" cy="4953000"/>
          </a:xfrm>
        </p:spPr>
        <p:txBody>
          <a:bodyPr/>
          <a:lstStyle/>
          <a:p>
            <a:pPr>
              <a:lnSpc>
                <a:spcPct val="110000"/>
              </a:lnSpc>
            </a:pPr>
            <a:r>
              <a:rPr lang="en-US" altLang="zh-CN" sz="2400">
                <a:solidFill>
                  <a:schemeClr val="accent2"/>
                </a:solidFill>
              </a:rPr>
              <a:t>[</a:t>
            </a:r>
            <a:r>
              <a:rPr lang="zh-CN" altLang="en-US" sz="2400">
                <a:solidFill>
                  <a:schemeClr val="accent2"/>
                </a:solidFill>
              </a:rPr>
              <a:t>例</a:t>
            </a:r>
            <a:r>
              <a:rPr lang="en-US" altLang="zh-CN" sz="2400">
                <a:solidFill>
                  <a:schemeClr val="accent2"/>
                </a:solidFill>
              </a:rPr>
              <a:t>5.13]</a:t>
            </a:r>
            <a:r>
              <a:rPr lang="en-US" altLang="zh-CN" sz="2400"/>
              <a:t>  </a:t>
            </a:r>
            <a:r>
              <a:rPr lang="zh-CN" altLang="en-US" sz="2400"/>
              <a:t>考虑关系模式</a:t>
            </a:r>
            <a:r>
              <a:rPr lang="en-US" altLang="zh-CN" sz="2400" i="1"/>
              <a:t>r</a:t>
            </a:r>
            <a:r>
              <a:rPr lang="en-US" altLang="zh-CN" sz="2400"/>
              <a:t>(</a:t>
            </a:r>
            <a:r>
              <a:rPr lang="en-US" altLang="zh-CN" sz="2400" i="1"/>
              <a:t>R</a:t>
            </a:r>
            <a:r>
              <a:rPr lang="en-US" altLang="zh-CN" sz="2400"/>
              <a:t>)</a:t>
            </a:r>
            <a:r>
              <a:rPr lang="en-US" altLang="zh-CN" sz="2400" i="1"/>
              <a:t>=r</a:t>
            </a:r>
            <a:r>
              <a:rPr lang="en-US" altLang="zh-CN" sz="2400"/>
              <a:t>(</a:t>
            </a:r>
            <a:r>
              <a:rPr lang="en-US" altLang="zh-CN" sz="2400" i="1"/>
              <a:t>A</a:t>
            </a:r>
            <a:r>
              <a:rPr lang="en-US" altLang="zh-CN" sz="2400"/>
              <a:t>,</a:t>
            </a:r>
            <a:r>
              <a:rPr lang="en-US" altLang="zh-CN" sz="2400" i="1"/>
              <a:t> B</a:t>
            </a:r>
            <a:r>
              <a:rPr lang="en-US" altLang="zh-CN" sz="2400"/>
              <a:t>,</a:t>
            </a:r>
            <a:r>
              <a:rPr lang="en-US" altLang="zh-CN" sz="2400" i="1"/>
              <a:t> C</a:t>
            </a:r>
            <a:r>
              <a:rPr lang="en-US" altLang="zh-CN" sz="2400"/>
              <a:t>)</a:t>
            </a:r>
            <a:r>
              <a:rPr lang="zh-CN" altLang="en-US" sz="2400"/>
              <a:t>和函数依赖集</a:t>
            </a:r>
            <a:r>
              <a:rPr lang="en-US" altLang="zh-CN" sz="2400" i="1"/>
              <a:t>F</a:t>
            </a:r>
            <a:r>
              <a:rPr lang="en-US" altLang="zh-CN" sz="2400"/>
              <a:t>={</a:t>
            </a:r>
            <a:r>
              <a:rPr lang="en-US" altLang="zh-CN" sz="2400" i="1"/>
              <a:t>A</a:t>
            </a:r>
            <a:r>
              <a:rPr lang="en-US" altLang="zh-CN" sz="2400"/>
              <a:t>→</a:t>
            </a:r>
            <a:r>
              <a:rPr lang="en-US" altLang="zh-CN" sz="2400" i="1"/>
              <a:t>BC</a:t>
            </a:r>
            <a:r>
              <a:rPr lang="en-US" altLang="zh-CN" sz="2400"/>
              <a:t>,</a:t>
            </a:r>
            <a:r>
              <a:rPr lang="en-US" altLang="zh-CN" sz="2400" i="1"/>
              <a:t> B</a:t>
            </a:r>
            <a:r>
              <a:rPr lang="en-US" altLang="zh-CN" sz="2400"/>
              <a:t>→</a:t>
            </a:r>
            <a:r>
              <a:rPr lang="en-US" altLang="zh-CN" sz="2400" i="1"/>
              <a:t>C</a:t>
            </a:r>
            <a:r>
              <a:rPr lang="en-US" altLang="zh-CN" sz="2400"/>
              <a:t>,</a:t>
            </a:r>
            <a:r>
              <a:rPr lang="en-US" altLang="zh-CN" sz="2400" i="1"/>
              <a:t> A</a:t>
            </a:r>
            <a:r>
              <a:rPr lang="en-US" altLang="zh-CN" sz="2400"/>
              <a:t>→</a:t>
            </a:r>
            <a:r>
              <a:rPr lang="en-US" altLang="zh-CN" sz="2400" i="1"/>
              <a:t>B</a:t>
            </a:r>
            <a:r>
              <a:rPr lang="en-US" altLang="zh-CN" sz="2400"/>
              <a:t>,</a:t>
            </a:r>
            <a:r>
              <a:rPr lang="en-US" altLang="zh-CN" sz="2400" i="1"/>
              <a:t> AB</a:t>
            </a:r>
            <a:r>
              <a:rPr lang="en-US" altLang="zh-CN" sz="2400"/>
              <a:t>→</a:t>
            </a:r>
            <a:r>
              <a:rPr lang="en-US" altLang="zh-CN" sz="2400" i="1"/>
              <a:t>C</a:t>
            </a:r>
            <a:r>
              <a:rPr lang="en-US" altLang="zh-CN" sz="2400"/>
              <a:t>}, </a:t>
            </a:r>
            <a:r>
              <a:rPr lang="zh-CN" altLang="en-US" sz="2400"/>
              <a:t>计算</a:t>
            </a:r>
            <a:r>
              <a:rPr lang="en-US" altLang="zh-CN" sz="2400" i="1"/>
              <a:t>F</a:t>
            </a:r>
            <a:r>
              <a:rPr lang="zh-CN" altLang="en-US" sz="2400"/>
              <a:t>的正则覆盖</a:t>
            </a:r>
            <a:r>
              <a:rPr lang="en-US" altLang="zh-CN" sz="2400" i="1"/>
              <a:t>F</a:t>
            </a:r>
            <a:r>
              <a:rPr lang="en-US" altLang="zh-CN" sz="2400" i="1" baseline="-25000"/>
              <a:t>c</a:t>
            </a:r>
            <a:r>
              <a:rPr lang="zh-CN" altLang="en-US" sz="2400"/>
              <a:t>。</a:t>
            </a:r>
          </a:p>
          <a:p>
            <a:pPr lvl="1">
              <a:lnSpc>
                <a:spcPct val="120000"/>
              </a:lnSpc>
            </a:pPr>
            <a:r>
              <a:rPr lang="zh-CN" altLang="en-US" sz="2000">
                <a:solidFill>
                  <a:schemeClr val="accent2"/>
                </a:solidFill>
              </a:rPr>
              <a:t>第</a:t>
            </a:r>
            <a:r>
              <a:rPr lang="en-US" altLang="zh-CN" sz="2000">
                <a:solidFill>
                  <a:schemeClr val="accent2"/>
                </a:solidFill>
              </a:rPr>
              <a:t>1</a:t>
            </a:r>
            <a:r>
              <a:rPr lang="zh-CN" altLang="en-US" sz="2000">
                <a:solidFill>
                  <a:schemeClr val="accent2"/>
                </a:solidFill>
              </a:rPr>
              <a:t>步，合并函数依赖：</a:t>
            </a:r>
            <a:r>
              <a:rPr lang="zh-CN" altLang="en-US" sz="2000"/>
              <a:t>将</a:t>
            </a:r>
            <a:r>
              <a:rPr lang="en-US" altLang="zh-CN" sz="2000" i="1"/>
              <a:t>A</a:t>
            </a:r>
            <a:r>
              <a:rPr lang="en-US" altLang="zh-CN" sz="2000"/>
              <a:t>→</a:t>
            </a:r>
            <a:r>
              <a:rPr lang="en-US" altLang="zh-CN" sz="2000" i="1"/>
              <a:t>BC</a:t>
            </a:r>
            <a:r>
              <a:rPr lang="zh-CN" altLang="en-US" sz="2000"/>
              <a:t>和</a:t>
            </a:r>
            <a:r>
              <a:rPr lang="en-US" altLang="zh-CN" sz="2000" i="1"/>
              <a:t>A</a:t>
            </a:r>
            <a:r>
              <a:rPr lang="en-US" altLang="zh-CN" sz="2000"/>
              <a:t>→</a:t>
            </a:r>
            <a:r>
              <a:rPr lang="en-US" altLang="zh-CN" sz="2000" i="1"/>
              <a:t>B</a:t>
            </a:r>
            <a:r>
              <a:rPr lang="zh-CN" altLang="en-US" sz="2000"/>
              <a:t>合并为</a:t>
            </a:r>
            <a:r>
              <a:rPr lang="en-US" altLang="zh-CN" sz="2000" i="1"/>
              <a:t>A</a:t>
            </a:r>
            <a:r>
              <a:rPr lang="en-US" altLang="zh-CN" sz="2000"/>
              <a:t>→</a:t>
            </a:r>
            <a:r>
              <a:rPr lang="en-US" altLang="zh-CN" sz="2000" i="1"/>
              <a:t>BC</a:t>
            </a:r>
            <a:r>
              <a:rPr lang="zh-CN" altLang="en-US" sz="2000"/>
              <a:t>。</a:t>
            </a:r>
            <a:r>
              <a:rPr lang="en-US" altLang="zh-CN" sz="2000" i="1">
                <a:solidFill>
                  <a:srgbClr val="FF3300"/>
                </a:solidFill>
              </a:rPr>
              <a:t>F' =</a:t>
            </a:r>
            <a:r>
              <a:rPr lang="en-US" altLang="zh-CN" sz="2000">
                <a:solidFill>
                  <a:srgbClr val="FF3300"/>
                </a:solidFill>
              </a:rPr>
              <a:t>{</a:t>
            </a:r>
            <a:r>
              <a:rPr lang="en-US" altLang="zh-CN" sz="2000" i="1">
                <a:solidFill>
                  <a:srgbClr val="FF3300"/>
                </a:solidFill>
              </a:rPr>
              <a:t>A</a:t>
            </a:r>
            <a:r>
              <a:rPr lang="en-US" altLang="zh-CN" sz="2000">
                <a:solidFill>
                  <a:srgbClr val="FF3300"/>
                </a:solidFill>
              </a:rPr>
              <a:t>→</a:t>
            </a:r>
            <a:r>
              <a:rPr lang="en-US" altLang="zh-CN" sz="2000" i="1">
                <a:solidFill>
                  <a:srgbClr val="FF3300"/>
                </a:solidFill>
              </a:rPr>
              <a:t>BC</a:t>
            </a:r>
            <a:r>
              <a:rPr lang="en-US" altLang="zh-CN" sz="2000">
                <a:solidFill>
                  <a:srgbClr val="FF3300"/>
                </a:solidFill>
              </a:rPr>
              <a:t>,</a:t>
            </a:r>
            <a:r>
              <a:rPr lang="en-US" altLang="zh-CN" sz="2000" i="1">
                <a:solidFill>
                  <a:srgbClr val="FF3300"/>
                </a:solidFill>
              </a:rPr>
              <a:t> B</a:t>
            </a:r>
            <a:r>
              <a:rPr lang="en-US" altLang="zh-CN" sz="2000">
                <a:solidFill>
                  <a:srgbClr val="FF3300"/>
                </a:solidFill>
              </a:rPr>
              <a:t>→</a:t>
            </a:r>
            <a:r>
              <a:rPr lang="en-US" altLang="zh-CN" sz="2000" i="1">
                <a:solidFill>
                  <a:srgbClr val="FF3300"/>
                </a:solidFill>
              </a:rPr>
              <a:t>C</a:t>
            </a:r>
            <a:r>
              <a:rPr lang="en-US" altLang="zh-CN" sz="2000">
                <a:solidFill>
                  <a:srgbClr val="FF3300"/>
                </a:solidFill>
              </a:rPr>
              <a:t>,</a:t>
            </a:r>
            <a:r>
              <a:rPr lang="en-US" altLang="zh-CN" sz="2000" i="1">
                <a:solidFill>
                  <a:srgbClr val="FF3300"/>
                </a:solidFill>
              </a:rPr>
              <a:t> AB</a:t>
            </a:r>
            <a:r>
              <a:rPr lang="en-US" altLang="zh-CN" sz="2000">
                <a:solidFill>
                  <a:srgbClr val="FF3300"/>
                </a:solidFill>
              </a:rPr>
              <a:t>→</a:t>
            </a:r>
            <a:r>
              <a:rPr lang="en-US" altLang="zh-CN" sz="2000" i="1">
                <a:solidFill>
                  <a:srgbClr val="FF3300"/>
                </a:solidFill>
              </a:rPr>
              <a:t>C</a:t>
            </a:r>
            <a:r>
              <a:rPr lang="en-US" altLang="zh-CN" sz="2000">
                <a:solidFill>
                  <a:srgbClr val="FF3300"/>
                </a:solidFill>
              </a:rPr>
              <a:t>}</a:t>
            </a:r>
            <a:r>
              <a:rPr lang="zh-CN" altLang="en-US" sz="2000"/>
              <a:t>。</a:t>
            </a:r>
          </a:p>
          <a:p>
            <a:pPr lvl="1">
              <a:lnSpc>
                <a:spcPct val="120000"/>
              </a:lnSpc>
            </a:pPr>
            <a:r>
              <a:rPr lang="zh-CN" altLang="en-US" sz="2000">
                <a:solidFill>
                  <a:schemeClr val="accent2"/>
                </a:solidFill>
              </a:rPr>
              <a:t>第</a:t>
            </a:r>
            <a:r>
              <a:rPr lang="en-US" altLang="zh-CN" sz="2000">
                <a:solidFill>
                  <a:schemeClr val="accent2"/>
                </a:solidFill>
              </a:rPr>
              <a:t>2</a:t>
            </a:r>
            <a:r>
              <a:rPr lang="zh-CN" altLang="en-US" sz="2000">
                <a:solidFill>
                  <a:schemeClr val="accent2"/>
                </a:solidFill>
              </a:rPr>
              <a:t>步，去除无关属性：</a:t>
            </a:r>
            <a:r>
              <a:rPr lang="zh-CN" altLang="en-US" sz="2000"/>
              <a:t>对于</a:t>
            </a:r>
            <a:r>
              <a:rPr lang="en-US" altLang="zh-CN" sz="2000" i="1"/>
              <a:t>AB</a:t>
            </a:r>
            <a:r>
              <a:rPr lang="en-US" altLang="zh-CN" sz="2000"/>
              <a:t>→</a:t>
            </a:r>
            <a:r>
              <a:rPr lang="en-US" altLang="zh-CN" sz="2000" i="1"/>
              <a:t>C</a:t>
            </a:r>
            <a:r>
              <a:rPr lang="zh-CN" altLang="en-US" sz="2000"/>
              <a:t>，根据图</a:t>
            </a:r>
            <a:r>
              <a:rPr lang="en-US" altLang="zh-CN" sz="2000"/>
              <a:t>5-9(a)</a:t>
            </a:r>
            <a:r>
              <a:rPr lang="zh-CN" altLang="en-US" sz="2000"/>
              <a:t>的算法可检测</a:t>
            </a:r>
            <a:r>
              <a:rPr lang="en-US" altLang="zh-CN" sz="2000" i="1"/>
              <a:t>A</a:t>
            </a:r>
            <a:r>
              <a:rPr lang="zh-CN" altLang="en-US" sz="2000"/>
              <a:t>是无关的。因此，去除无关属性</a:t>
            </a:r>
            <a:r>
              <a:rPr lang="en-US" altLang="zh-CN" sz="2000" i="1"/>
              <a:t>A</a:t>
            </a:r>
            <a:r>
              <a:rPr lang="zh-CN" altLang="en-US" sz="2000"/>
              <a:t>后，</a:t>
            </a:r>
            <a:r>
              <a:rPr lang="en-US" altLang="zh-CN" sz="2000" i="1"/>
              <a:t>AB</a:t>
            </a:r>
            <a:r>
              <a:rPr lang="en-US" altLang="zh-CN" sz="2000"/>
              <a:t>→</a:t>
            </a:r>
            <a:r>
              <a:rPr lang="en-US" altLang="zh-CN" sz="2000" i="1"/>
              <a:t>C</a:t>
            </a:r>
            <a:r>
              <a:rPr lang="zh-CN" altLang="en-US" sz="2000"/>
              <a:t>变为</a:t>
            </a:r>
            <a:r>
              <a:rPr lang="en-US" altLang="zh-CN" sz="2000" i="1"/>
              <a:t>B</a:t>
            </a:r>
            <a:r>
              <a:rPr lang="en-US" altLang="zh-CN" sz="2000"/>
              <a:t>→</a:t>
            </a:r>
            <a:r>
              <a:rPr lang="en-US" altLang="zh-CN" sz="2000" i="1"/>
              <a:t>C</a:t>
            </a:r>
            <a:r>
              <a:rPr lang="zh-CN" altLang="en-US" sz="2000"/>
              <a:t>，而</a:t>
            </a:r>
            <a:r>
              <a:rPr lang="en-US" altLang="zh-CN" sz="2000" i="1"/>
              <a:t>B</a:t>
            </a:r>
            <a:r>
              <a:rPr lang="en-US" altLang="zh-CN" sz="2000"/>
              <a:t>→</a:t>
            </a:r>
            <a:r>
              <a:rPr lang="en-US" altLang="zh-CN" sz="2000" i="1"/>
              <a:t>C</a:t>
            </a:r>
            <a:r>
              <a:rPr lang="zh-CN" altLang="en-US" sz="2000"/>
              <a:t>已在</a:t>
            </a:r>
            <a:r>
              <a:rPr lang="en-US" altLang="zh-CN" sz="2000" i="1"/>
              <a:t>F'</a:t>
            </a:r>
            <a:r>
              <a:rPr lang="zh-CN" altLang="en-US" sz="2000"/>
              <a:t>中存在，则</a:t>
            </a:r>
            <a:r>
              <a:rPr lang="en-US" altLang="zh-CN" sz="2000" i="1">
                <a:solidFill>
                  <a:srgbClr val="FF3300"/>
                </a:solidFill>
              </a:rPr>
              <a:t>F'=</a:t>
            </a:r>
            <a:r>
              <a:rPr lang="en-US" altLang="zh-CN" sz="2000">
                <a:solidFill>
                  <a:srgbClr val="FF3300"/>
                </a:solidFill>
              </a:rPr>
              <a:t>{</a:t>
            </a:r>
            <a:r>
              <a:rPr lang="en-US" altLang="zh-CN" sz="2000" i="1">
                <a:solidFill>
                  <a:srgbClr val="FF3300"/>
                </a:solidFill>
              </a:rPr>
              <a:t>B</a:t>
            </a:r>
            <a:r>
              <a:rPr lang="en-US" altLang="zh-CN" sz="2000">
                <a:solidFill>
                  <a:srgbClr val="FF3300"/>
                </a:solidFill>
              </a:rPr>
              <a:t>→</a:t>
            </a:r>
            <a:r>
              <a:rPr lang="en-US" altLang="zh-CN" sz="2000" i="1">
                <a:solidFill>
                  <a:srgbClr val="FF3300"/>
                </a:solidFill>
              </a:rPr>
              <a:t>C</a:t>
            </a:r>
            <a:r>
              <a:rPr lang="en-US" altLang="zh-CN" sz="2000">
                <a:solidFill>
                  <a:srgbClr val="FF3300"/>
                </a:solidFill>
              </a:rPr>
              <a:t>,</a:t>
            </a:r>
            <a:r>
              <a:rPr lang="en-US" altLang="zh-CN" sz="2000" i="1">
                <a:solidFill>
                  <a:srgbClr val="FF3300"/>
                </a:solidFill>
              </a:rPr>
              <a:t> A</a:t>
            </a:r>
            <a:r>
              <a:rPr lang="en-US" altLang="zh-CN" sz="2000">
                <a:solidFill>
                  <a:srgbClr val="FF3300"/>
                </a:solidFill>
              </a:rPr>
              <a:t>→</a:t>
            </a:r>
            <a:r>
              <a:rPr lang="en-US" altLang="zh-CN" sz="2000" i="1">
                <a:solidFill>
                  <a:srgbClr val="FF3300"/>
                </a:solidFill>
              </a:rPr>
              <a:t>BC</a:t>
            </a:r>
            <a:r>
              <a:rPr lang="en-US" altLang="zh-CN" sz="2000">
                <a:solidFill>
                  <a:srgbClr val="FF3300"/>
                </a:solidFill>
              </a:rPr>
              <a:t>}</a:t>
            </a:r>
            <a:r>
              <a:rPr lang="zh-CN" altLang="en-US" sz="2000"/>
              <a:t>。</a:t>
            </a:r>
          </a:p>
          <a:p>
            <a:pPr lvl="1">
              <a:lnSpc>
                <a:spcPct val="120000"/>
              </a:lnSpc>
            </a:pPr>
            <a:r>
              <a:rPr lang="zh-CN" altLang="en-US" sz="2000"/>
              <a:t>对于</a:t>
            </a:r>
            <a:r>
              <a:rPr lang="en-US" altLang="zh-CN" sz="2000" i="1"/>
              <a:t>B</a:t>
            </a:r>
            <a:r>
              <a:rPr lang="en-US" altLang="zh-CN" sz="2000"/>
              <a:t>→</a:t>
            </a:r>
            <a:r>
              <a:rPr lang="en-US" altLang="zh-CN" sz="2000" i="1"/>
              <a:t>C</a:t>
            </a:r>
            <a:r>
              <a:rPr lang="zh-CN" altLang="en-US" sz="2000"/>
              <a:t>，由于其左右两边都为单属性，故不存在无关属性。</a:t>
            </a:r>
          </a:p>
          <a:p>
            <a:pPr lvl="1">
              <a:lnSpc>
                <a:spcPct val="120000"/>
              </a:lnSpc>
            </a:pPr>
            <a:r>
              <a:rPr lang="zh-CN" altLang="en-US" sz="2000"/>
              <a:t>对于</a:t>
            </a:r>
            <a:r>
              <a:rPr lang="en-US" altLang="zh-CN" sz="2000" i="1"/>
              <a:t>A</a:t>
            </a:r>
            <a:r>
              <a:rPr lang="en-US" altLang="zh-CN" sz="2000"/>
              <a:t>→</a:t>
            </a:r>
            <a:r>
              <a:rPr lang="en-US" altLang="zh-CN" sz="2000" i="1"/>
              <a:t>BC</a:t>
            </a:r>
            <a:r>
              <a:rPr lang="zh-CN" altLang="en-US" sz="2000"/>
              <a:t>，根据图</a:t>
            </a:r>
            <a:r>
              <a:rPr lang="en-US" altLang="zh-CN" sz="2000"/>
              <a:t>5-9(b)</a:t>
            </a:r>
            <a:r>
              <a:rPr lang="zh-CN" altLang="en-US" sz="2000"/>
              <a:t>的算法可检测</a:t>
            </a:r>
            <a:r>
              <a:rPr lang="en-US" altLang="zh-CN" sz="2000" i="1"/>
              <a:t>C</a:t>
            </a:r>
            <a:r>
              <a:rPr lang="zh-CN" altLang="en-US" sz="2000"/>
              <a:t>是无关的。因此，去除无关属性</a:t>
            </a:r>
            <a:r>
              <a:rPr lang="en-US" altLang="zh-CN" sz="2000" i="1"/>
              <a:t>C</a:t>
            </a:r>
            <a:r>
              <a:rPr lang="zh-CN" altLang="en-US" sz="2000"/>
              <a:t>后，</a:t>
            </a:r>
            <a:r>
              <a:rPr lang="en-US" altLang="zh-CN" sz="2000" i="1"/>
              <a:t>A</a:t>
            </a:r>
            <a:r>
              <a:rPr lang="en-US" altLang="zh-CN" sz="2000"/>
              <a:t>→</a:t>
            </a:r>
            <a:r>
              <a:rPr lang="en-US" altLang="zh-CN" sz="2000" i="1"/>
              <a:t>BC</a:t>
            </a:r>
            <a:r>
              <a:rPr lang="zh-CN" altLang="en-US" sz="2000"/>
              <a:t>变为</a:t>
            </a:r>
            <a:r>
              <a:rPr lang="en-US" altLang="zh-CN" sz="2000" i="1"/>
              <a:t>A</a:t>
            </a:r>
            <a:r>
              <a:rPr lang="en-US" altLang="zh-CN" sz="2000"/>
              <a:t>→</a:t>
            </a:r>
            <a:r>
              <a:rPr lang="en-US" altLang="zh-CN" sz="2000" i="1"/>
              <a:t>B</a:t>
            </a:r>
            <a:r>
              <a:rPr lang="zh-CN" altLang="en-US" sz="2000" i="1"/>
              <a:t>，</a:t>
            </a:r>
            <a:r>
              <a:rPr lang="zh-CN" altLang="en-US" sz="2000"/>
              <a:t>则</a:t>
            </a:r>
            <a:r>
              <a:rPr lang="en-US" altLang="zh-CN" sz="2000" i="1">
                <a:solidFill>
                  <a:srgbClr val="FF3300"/>
                </a:solidFill>
              </a:rPr>
              <a:t>F'=</a:t>
            </a:r>
            <a:r>
              <a:rPr lang="en-US" altLang="zh-CN" sz="2000">
                <a:solidFill>
                  <a:srgbClr val="FF3300"/>
                </a:solidFill>
              </a:rPr>
              <a:t>{</a:t>
            </a:r>
            <a:r>
              <a:rPr lang="en-US" altLang="zh-CN" sz="2000" i="1">
                <a:solidFill>
                  <a:srgbClr val="FF3300"/>
                </a:solidFill>
              </a:rPr>
              <a:t>B</a:t>
            </a:r>
            <a:r>
              <a:rPr lang="en-US" altLang="zh-CN" sz="2000">
                <a:solidFill>
                  <a:srgbClr val="FF3300"/>
                </a:solidFill>
              </a:rPr>
              <a:t>→</a:t>
            </a:r>
            <a:r>
              <a:rPr lang="en-US" altLang="zh-CN" sz="2000" i="1">
                <a:solidFill>
                  <a:srgbClr val="FF3300"/>
                </a:solidFill>
              </a:rPr>
              <a:t>C</a:t>
            </a:r>
            <a:r>
              <a:rPr lang="en-US" altLang="zh-CN" sz="2000">
                <a:solidFill>
                  <a:srgbClr val="FF3300"/>
                </a:solidFill>
              </a:rPr>
              <a:t>,</a:t>
            </a:r>
            <a:r>
              <a:rPr lang="en-US" altLang="zh-CN" sz="2000" i="1">
                <a:solidFill>
                  <a:srgbClr val="FF3300"/>
                </a:solidFill>
              </a:rPr>
              <a:t> A</a:t>
            </a:r>
            <a:r>
              <a:rPr lang="en-US" altLang="zh-CN" sz="2000">
                <a:solidFill>
                  <a:srgbClr val="FF3300"/>
                </a:solidFill>
              </a:rPr>
              <a:t>→</a:t>
            </a:r>
            <a:r>
              <a:rPr lang="en-US" altLang="zh-CN" sz="2000" i="1">
                <a:solidFill>
                  <a:srgbClr val="FF3300"/>
                </a:solidFill>
              </a:rPr>
              <a:t>B</a:t>
            </a:r>
            <a:r>
              <a:rPr lang="en-US" altLang="zh-CN" sz="2000">
                <a:solidFill>
                  <a:srgbClr val="FF3300"/>
                </a:solidFill>
              </a:rPr>
              <a:t>}</a:t>
            </a:r>
            <a:r>
              <a:rPr lang="zh-CN" altLang="en-US" sz="2000"/>
              <a:t>。</a:t>
            </a:r>
          </a:p>
          <a:p>
            <a:pPr lvl="1">
              <a:lnSpc>
                <a:spcPct val="120000"/>
              </a:lnSpc>
            </a:pPr>
            <a:r>
              <a:rPr lang="en-US" altLang="zh-CN" sz="2000"/>
              <a:t>F</a:t>
            </a:r>
            <a:r>
              <a:rPr lang="en-US" altLang="zh-CN" sz="2000" i="1"/>
              <a:t>'</a:t>
            </a:r>
            <a:r>
              <a:rPr lang="zh-CN" altLang="en-US" sz="2000"/>
              <a:t>中的函数依赖左半部都是唯一的，且都不存在无关属性，因此</a:t>
            </a:r>
            <a:r>
              <a:rPr lang="en-US" altLang="zh-CN" sz="2000" i="1">
                <a:solidFill>
                  <a:srgbClr val="FF3300"/>
                </a:solidFill>
              </a:rPr>
              <a:t>F</a:t>
            </a:r>
            <a:r>
              <a:rPr lang="en-US" altLang="zh-CN" sz="2000" i="1" baseline="-25000">
                <a:solidFill>
                  <a:srgbClr val="FF3300"/>
                </a:solidFill>
              </a:rPr>
              <a:t>c</a:t>
            </a:r>
            <a:r>
              <a:rPr lang="en-US" altLang="zh-CN" sz="2000">
                <a:solidFill>
                  <a:srgbClr val="FF3300"/>
                </a:solidFill>
              </a:rPr>
              <a:t>={</a:t>
            </a:r>
            <a:r>
              <a:rPr lang="en-US" altLang="zh-CN" sz="2000" i="1">
                <a:solidFill>
                  <a:srgbClr val="FF3300"/>
                </a:solidFill>
              </a:rPr>
              <a:t>B</a:t>
            </a:r>
            <a:r>
              <a:rPr lang="en-US" altLang="zh-CN" sz="2000">
                <a:solidFill>
                  <a:srgbClr val="FF3300"/>
                </a:solidFill>
              </a:rPr>
              <a:t>→</a:t>
            </a:r>
            <a:r>
              <a:rPr lang="en-US" altLang="zh-CN" sz="2000" i="1">
                <a:solidFill>
                  <a:srgbClr val="FF3300"/>
                </a:solidFill>
              </a:rPr>
              <a:t>C</a:t>
            </a:r>
            <a:r>
              <a:rPr lang="en-US" altLang="zh-CN" sz="2000">
                <a:solidFill>
                  <a:srgbClr val="FF3300"/>
                </a:solidFill>
              </a:rPr>
              <a:t>,</a:t>
            </a:r>
            <a:r>
              <a:rPr lang="en-US" altLang="zh-CN" sz="2000" i="1">
                <a:solidFill>
                  <a:srgbClr val="FF3300"/>
                </a:solidFill>
              </a:rPr>
              <a:t> A</a:t>
            </a:r>
            <a:r>
              <a:rPr lang="en-US" altLang="zh-CN" sz="2000">
                <a:solidFill>
                  <a:srgbClr val="FF3300"/>
                </a:solidFill>
              </a:rPr>
              <a:t>→</a:t>
            </a:r>
            <a:r>
              <a:rPr lang="en-US" altLang="zh-CN" sz="2000" i="1">
                <a:solidFill>
                  <a:srgbClr val="FF3300"/>
                </a:solidFill>
              </a:rPr>
              <a:t>B</a:t>
            </a:r>
            <a:r>
              <a:rPr lang="en-US" altLang="zh-CN" sz="2000">
                <a:solidFill>
                  <a:srgbClr val="FF3300"/>
                </a:solidFill>
              </a:rPr>
              <a:t>}</a:t>
            </a:r>
            <a:r>
              <a:rPr lang="zh-CN" altLang="en-US" sz="200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12995">
                                            <p:txEl>
                                              <p:pRg st="1" end="1"/>
                                            </p:txEl>
                                          </p:spTgt>
                                        </p:tgtEl>
                                        <p:attrNameLst>
                                          <p:attrName>style.visibility</p:attrName>
                                        </p:attrNameLst>
                                      </p:cBhvr>
                                      <p:to>
                                        <p:strVal val="visible"/>
                                      </p:to>
                                    </p:set>
                                    <p:animEffect transition="in" filter="wipe(left)">
                                      <p:cBhvr>
                                        <p:cTn id="7" dur="500"/>
                                        <p:tgtEl>
                                          <p:spTgt spid="21299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12995">
                                            <p:txEl>
                                              <p:pRg st="2" end="2"/>
                                            </p:txEl>
                                          </p:spTgt>
                                        </p:tgtEl>
                                        <p:attrNameLst>
                                          <p:attrName>style.visibility</p:attrName>
                                        </p:attrNameLst>
                                      </p:cBhvr>
                                      <p:to>
                                        <p:strVal val="visible"/>
                                      </p:to>
                                    </p:set>
                                    <p:animEffect transition="in" filter="wipe(left)">
                                      <p:cBhvr>
                                        <p:cTn id="12" dur="500"/>
                                        <p:tgtEl>
                                          <p:spTgt spid="21299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12995">
                                            <p:txEl>
                                              <p:pRg st="3" end="3"/>
                                            </p:txEl>
                                          </p:spTgt>
                                        </p:tgtEl>
                                        <p:attrNameLst>
                                          <p:attrName>style.visibility</p:attrName>
                                        </p:attrNameLst>
                                      </p:cBhvr>
                                      <p:to>
                                        <p:strVal val="visible"/>
                                      </p:to>
                                    </p:set>
                                    <p:animEffect transition="in" filter="wipe(left)">
                                      <p:cBhvr>
                                        <p:cTn id="17" dur="500"/>
                                        <p:tgtEl>
                                          <p:spTgt spid="21299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12995">
                                            <p:txEl>
                                              <p:pRg st="4" end="4"/>
                                            </p:txEl>
                                          </p:spTgt>
                                        </p:tgtEl>
                                        <p:attrNameLst>
                                          <p:attrName>style.visibility</p:attrName>
                                        </p:attrNameLst>
                                      </p:cBhvr>
                                      <p:to>
                                        <p:strVal val="visible"/>
                                      </p:to>
                                    </p:set>
                                    <p:animEffect transition="in" filter="wipe(left)">
                                      <p:cBhvr>
                                        <p:cTn id="22" dur="500"/>
                                        <p:tgtEl>
                                          <p:spTgt spid="21299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12995">
                                            <p:txEl>
                                              <p:pRg st="5" end="5"/>
                                            </p:txEl>
                                          </p:spTgt>
                                        </p:tgtEl>
                                        <p:attrNameLst>
                                          <p:attrName>style.visibility</p:attrName>
                                        </p:attrNameLst>
                                      </p:cBhvr>
                                      <p:to>
                                        <p:strVal val="visible"/>
                                      </p:to>
                                    </p:set>
                                    <p:animEffect transition="in" filter="wipe(left)">
                                      <p:cBhvr>
                                        <p:cTn id="27" dur="500"/>
                                        <p:tgtEl>
                                          <p:spTgt spid="21299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a:xfrm>
            <a:off x="609600" y="609600"/>
            <a:ext cx="7772400" cy="609600"/>
          </a:xfrm>
        </p:spPr>
        <p:txBody>
          <a:bodyPr/>
          <a:lstStyle/>
          <a:p>
            <a:r>
              <a:rPr lang="zh-CN" altLang="en-US">
                <a:ea typeface="华文隶书" pitchFamily="2" charset="-122"/>
              </a:rPr>
              <a:t>正则覆盖说明</a:t>
            </a:r>
          </a:p>
        </p:txBody>
      </p:sp>
      <p:sp>
        <p:nvSpPr>
          <p:cNvPr id="214019" name="Rectangle 3"/>
          <p:cNvSpPr>
            <a:spLocks noGrp="1" noChangeArrowheads="1"/>
          </p:cNvSpPr>
          <p:nvPr>
            <p:ph type="body" idx="1"/>
          </p:nvPr>
        </p:nvSpPr>
        <p:spPr>
          <a:xfrm>
            <a:off x="152400" y="1676400"/>
            <a:ext cx="8991600" cy="4724400"/>
          </a:xfrm>
        </p:spPr>
        <p:txBody>
          <a:bodyPr/>
          <a:lstStyle/>
          <a:p>
            <a:pPr>
              <a:lnSpc>
                <a:spcPct val="140000"/>
              </a:lnSpc>
            </a:pPr>
            <a:r>
              <a:rPr lang="zh-CN" altLang="en-US"/>
              <a:t>对于正则覆盖，需做如下说明：</a:t>
            </a:r>
          </a:p>
          <a:p>
            <a:pPr lvl="1">
              <a:lnSpc>
                <a:spcPct val="155000"/>
              </a:lnSpc>
            </a:pPr>
            <a:r>
              <a:rPr lang="zh-CN" altLang="en-US" sz="2600">
                <a:solidFill>
                  <a:schemeClr val="accent2"/>
                </a:solidFill>
              </a:rPr>
              <a:t>可以证明</a:t>
            </a:r>
            <a:r>
              <a:rPr lang="en-US" altLang="zh-CN" sz="2600" i="1">
                <a:solidFill>
                  <a:schemeClr val="accent2"/>
                </a:solidFill>
              </a:rPr>
              <a:t>F</a:t>
            </a:r>
            <a:r>
              <a:rPr lang="en-US" altLang="zh-CN" sz="2600" i="1" baseline="-25000">
                <a:solidFill>
                  <a:schemeClr val="accent2"/>
                </a:solidFill>
              </a:rPr>
              <a:t>c</a:t>
            </a:r>
            <a:r>
              <a:rPr lang="zh-CN" altLang="en-US" sz="2600">
                <a:solidFill>
                  <a:schemeClr val="accent2"/>
                </a:solidFill>
              </a:rPr>
              <a:t>与</a:t>
            </a:r>
            <a:r>
              <a:rPr lang="en-US" altLang="zh-CN" sz="2600" i="1">
                <a:solidFill>
                  <a:schemeClr val="accent2"/>
                </a:solidFill>
              </a:rPr>
              <a:t>F</a:t>
            </a:r>
            <a:r>
              <a:rPr lang="zh-CN" altLang="en-US" sz="2600">
                <a:solidFill>
                  <a:schemeClr val="accent2"/>
                </a:solidFill>
              </a:rPr>
              <a:t>具有相同的闭包；</a:t>
            </a:r>
          </a:p>
          <a:p>
            <a:pPr lvl="1">
              <a:lnSpc>
                <a:spcPct val="155000"/>
              </a:lnSpc>
            </a:pPr>
            <a:r>
              <a:rPr lang="en-US" altLang="zh-CN" sz="2600" i="1">
                <a:solidFill>
                  <a:schemeClr val="accent2"/>
                </a:solidFill>
              </a:rPr>
              <a:t>F</a:t>
            </a:r>
            <a:r>
              <a:rPr lang="en-US" altLang="zh-CN" sz="2600" i="1" baseline="-25000">
                <a:solidFill>
                  <a:schemeClr val="accent2"/>
                </a:solidFill>
              </a:rPr>
              <a:t>c</a:t>
            </a:r>
            <a:r>
              <a:rPr lang="zh-CN" altLang="en-US" sz="2600">
                <a:solidFill>
                  <a:schemeClr val="accent2"/>
                </a:solidFill>
              </a:rPr>
              <a:t>不包含无关属性，每个依赖是</a:t>
            </a:r>
            <a:r>
              <a:rPr lang="zh-CN" altLang="en-US" sz="2600">
                <a:solidFill>
                  <a:srgbClr val="FF0066"/>
                </a:solidFill>
              </a:rPr>
              <a:t>最小的</a:t>
            </a:r>
            <a:r>
              <a:rPr lang="zh-CN" altLang="en-US" sz="2600">
                <a:solidFill>
                  <a:schemeClr val="accent2"/>
                </a:solidFill>
              </a:rPr>
              <a:t>，且是</a:t>
            </a:r>
            <a:r>
              <a:rPr lang="zh-CN" altLang="en-US" sz="2600">
                <a:solidFill>
                  <a:srgbClr val="FF0066"/>
                </a:solidFill>
              </a:rPr>
              <a:t>必要的</a:t>
            </a:r>
            <a:r>
              <a:rPr lang="zh-CN" altLang="en-US" sz="2600">
                <a:solidFill>
                  <a:schemeClr val="accent2"/>
                </a:solidFill>
              </a:rPr>
              <a:t>；</a:t>
            </a:r>
          </a:p>
          <a:p>
            <a:pPr lvl="1">
              <a:lnSpc>
                <a:spcPct val="155000"/>
              </a:lnSpc>
            </a:pPr>
            <a:r>
              <a:rPr lang="zh-CN" altLang="en-US" sz="2600">
                <a:solidFill>
                  <a:schemeClr val="accent2"/>
                </a:solidFill>
              </a:rPr>
              <a:t>正则覆盖不一定唯一。</a:t>
            </a:r>
            <a:r>
              <a:rPr lang="zh-CN" altLang="en-US" sz="2600"/>
              <a:t> </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685800" y="533400"/>
            <a:ext cx="7772400" cy="609600"/>
          </a:xfrm>
        </p:spPr>
        <p:txBody>
          <a:bodyPr/>
          <a:lstStyle/>
          <a:p>
            <a:r>
              <a:rPr lang="zh-CN" altLang="en-US">
                <a:ea typeface="华文隶书" pitchFamily="2" charset="-122"/>
              </a:rPr>
              <a:t>无损连接分解</a:t>
            </a:r>
            <a:r>
              <a:rPr lang="zh-CN" altLang="en-US"/>
              <a:t> </a:t>
            </a:r>
          </a:p>
        </p:txBody>
      </p:sp>
      <p:sp>
        <p:nvSpPr>
          <p:cNvPr id="215043" name="Rectangle 3"/>
          <p:cNvSpPr>
            <a:spLocks noGrp="1" noChangeArrowheads="1"/>
          </p:cNvSpPr>
          <p:nvPr>
            <p:ph type="body" idx="1"/>
          </p:nvPr>
        </p:nvSpPr>
        <p:spPr>
          <a:xfrm>
            <a:off x="304800" y="1143000"/>
            <a:ext cx="8534400" cy="5181600"/>
          </a:xfrm>
        </p:spPr>
        <p:txBody>
          <a:bodyPr/>
          <a:lstStyle/>
          <a:p>
            <a:pPr>
              <a:lnSpc>
                <a:spcPct val="140000"/>
              </a:lnSpc>
              <a:spcBef>
                <a:spcPct val="30000"/>
              </a:spcBef>
            </a:pPr>
            <a:r>
              <a:rPr lang="zh-CN" altLang="en-US" sz="2600">
                <a:solidFill>
                  <a:schemeClr val="accent2"/>
                </a:solidFill>
              </a:rPr>
              <a:t>定义</a:t>
            </a:r>
            <a:r>
              <a:rPr lang="en-US" altLang="zh-CN" sz="2600">
                <a:solidFill>
                  <a:schemeClr val="accent2"/>
                </a:solidFill>
              </a:rPr>
              <a:t>5.12</a:t>
            </a:r>
            <a:r>
              <a:rPr lang="en-US" altLang="zh-CN" sz="2600"/>
              <a:t>  </a:t>
            </a:r>
            <a:r>
              <a:rPr lang="zh-CN" altLang="en-US" sz="2600"/>
              <a:t>给定关系模式</a:t>
            </a:r>
            <a:r>
              <a:rPr lang="en-US" altLang="zh-CN" sz="2600" i="1"/>
              <a:t>r</a:t>
            </a:r>
            <a:r>
              <a:rPr lang="en-US" altLang="zh-CN" sz="2600"/>
              <a:t>(</a:t>
            </a:r>
            <a:r>
              <a:rPr lang="en-US" altLang="zh-CN" sz="2600" i="1"/>
              <a:t>R</a:t>
            </a:r>
            <a:r>
              <a:rPr lang="en-US" altLang="zh-CN" sz="2600"/>
              <a:t>)</a:t>
            </a:r>
            <a:r>
              <a:rPr lang="zh-CN" altLang="en-US" sz="2600"/>
              <a:t>及函数依赖集</a:t>
            </a:r>
            <a:r>
              <a:rPr lang="en-US" altLang="zh-CN" sz="2600" i="1"/>
              <a:t>F</a:t>
            </a:r>
            <a:r>
              <a:rPr lang="zh-CN" altLang="en-US" sz="2600"/>
              <a:t>，若</a:t>
            </a:r>
            <a:r>
              <a:rPr lang="en-US" altLang="zh-CN" sz="2600" i="1"/>
              <a:t>r</a:t>
            </a:r>
            <a:r>
              <a:rPr lang="en-US" altLang="zh-CN" sz="2600"/>
              <a:t>(</a:t>
            </a:r>
            <a:r>
              <a:rPr lang="en-US" altLang="zh-CN" sz="2600" i="1"/>
              <a:t>R</a:t>
            </a:r>
            <a:r>
              <a:rPr lang="en-US" altLang="zh-CN" sz="2600"/>
              <a:t>)</a:t>
            </a:r>
            <a:r>
              <a:rPr lang="zh-CN" altLang="en-US" sz="2600"/>
              <a:t>的任意一个满足函数依赖集</a:t>
            </a:r>
            <a:r>
              <a:rPr lang="en-US" altLang="zh-CN" sz="2600" i="1"/>
              <a:t>F</a:t>
            </a:r>
            <a:r>
              <a:rPr lang="zh-CN" altLang="en-US" sz="2600"/>
              <a:t>的关系实例</a:t>
            </a:r>
            <a:r>
              <a:rPr lang="en-US" altLang="zh-CN" sz="2600" i="1"/>
              <a:t>r</a:t>
            </a:r>
            <a:r>
              <a:rPr lang="zh-CN" altLang="en-US" sz="2600"/>
              <a:t>都有  </a:t>
            </a:r>
          </a:p>
          <a:p>
            <a:pPr>
              <a:lnSpc>
                <a:spcPct val="150000"/>
              </a:lnSpc>
              <a:spcBef>
                <a:spcPct val="0"/>
              </a:spcBef>
              <a:buFont typeface="Wingdings" pitchFamily="2" charset="2"/>
              <a:buNone/>
            </a:pPr>
            <a:r>
              <a:rPr lang="zh-CN" altLang="en-US" sz="2600"/>
              <a:t>               </a:t>
            </a:r>
            <a:r>
              <a:rPr lang="zh-CN" altLang="en-US" sz="2600" i="1"/>
              <a:t>    </a:t>
            </a:r>
            <a:r>
              <a:rPr lang="zh-CN" altLang="en-US" sz="2600"/>
              <a:t>                             </a:t>
            </a:r>
            <a:r>
              <a:rPr lang="en-US" altLang="zh-CN" sz="2600" i="1"/>
              <a:t>= r </a:t>
            </a:r>
            <a:r>
              <a:rPr lang="zh-CN" altLang="en-US" sz="2600"/>
              <a:t>，</a:t>
            </a:r>
          </a:p>
          <a:p>
            <a:pPr>
              <a:lnSpc>
                <a:spcPct val="140000"/>
              </a:lnSpc>
              <a:spcBef>
                <a:spcPct val="0"/>
              </a:spcBef>
              <a:buFont typeface="Wingdings" pitchFamily="2" charset="2"/>
              <a:buNone/>
            </a:pPr>
            <a:r>
              <a:rPr lang="zh-CN" altLang="en-US" sz="2600"/>
              <a:t>    其中</a:t>
            </a:r>
            <a:r>
              <a:rPr lang="en-US" altLang="zh-CN" sz="2600" i="1"/>
              <a:t>r</a:t>
            </a:r>
            <a:r>
              <a:rPr lang="en-US" altLang="zh-CN" sz="2600" baseline="-25000"/>
              <a:t>1</a:t>
            </a:r>
            <a:r>
              <a:rPr lang="en-US" altLang="zh-CN" sz="2600" i="1"/>
              <a:t>(R</a:t>
            </a:r>
            <a:r>
              <a:rPr lang="en-US" altLang="zh-CN" sz="2600" baseline="-25000"/>
              <a:t>1</a:t>
            </a:r>
            <a:r>
              <a:rPr lang="en-US" altLang="zh-CN" sz="2600" i="1"/>
              <a:t>)</a:t>
            </a:r>
            <a:r>
              <a:rPr lang="zh-CN" altLang="en-US" sz="2600"/>
              <a:t>、</a:t>
            </a:r>
            <a:r>
              <a:rPr lang="en-US" altLang="zh-CN" sz="2600" i="1"/>
              <a:t>r</a:t>
            </a:r>
            <a:r>
              <a:rPr lang="en-US" altLang="zh-CN" sz="2600" baseline="-25000"/>
              <a:t>2</a:t>
            </a:r>
            <a:r>
              <a:rPr lang="en-US" altLang="zh-CN" sz="2600" i="1"/>
              <a:t>(R</a:t>
            </a:r>
            <a:r>
              <a:rPr lang="en-US" altLang="zh-CN" sz="2600" baseline="-25000"/>
              <a:t>2</a:t>
            </a:r>
            <a:r>
              <a:rPr lang="en-US" altLang="zh-CN" sz="2600" i="1"/>
              <a:t>)</a:t>
            </a:r>
            <a:r>
              <a:rPr lang="zh-CN" altLang="en-US" sz="2600"/>
              <a:t>分别为分解后的子模式，则称该分解对于</a:t>
            </a:r>
            <a:r>
              <a:rPr lang="en-US" altLang="zh-CN" sz="2600" i="1"/>
              <a:t>F</a:t>
            </a:r>
            <a:r>
              <a:rPr lang="zh-CN" altLang="en-US" sz="2600"/>
              <a:t>是</a:t>
            </a:r>
            <a:r>
              <a:rPr lang="zh-CN" altLang="en-US" sz="2600">
                <a:solidFill>
                  <a:srgbClr val="FF0000"/>
                </a:solidFill>
                <a:ea typeface="黑体" pitchFamily="49" charset="-122"/>
              </a:rPr>
              <a:t>无损连接</a:t>
            </a:r>
            <a:r>
              <a:rPr lang="zh-CN" altLang="en-US" sz="2600"/>
              <a:t>的。</a:t>
            </a:r>
          </a:p>
          <a:p>
            <a:pPr>
              <a:lnSpc>
                <a:spcPct val="150000"/>
              </a:lnSpc>
              <a:spcBef>
                <a:spcPct val="30000"/>
              </a:spcBef>
            </a:pPr>
            <a:r>
              <a:rPr lang="zh-CN" altLang="en-US" sz="2600">
                <a:solidFill>
                  <a:schemeClr val="accent2"/>
                </a:solidFill>
              </a:rPr>
              <a:t>无损连接分解能够根据分解后的关系</a:t>
            </a:r>
            <a:r>
              <a:rPr lang="zh-CN" altLang="en-US" sz="2600">
                <a:solidFill>
                  <a:srgbClr val="0099FF"/>
                </a:solidFill>
                <a:ea typeface="华文新魏" pitchFamily="2" charset="-122"/>
              </a:rPr>
              <a:t>通过连接</a:t>
            </a:r>
            <a:r>
              <a:rPr lang="zh-CN" altLang="en-US" sz="2600">
                <a:solidFill>
                  <a:srgbClr val="9900CC"/>
                </a:solidFill>
                <a:ea typeface="华文新魏" pitchFamily="2" charset="-122"/>
              </a:rPr>
              <a:t>还原</a:t>
            </a:r>
            <a:r>
              <a:rPr lang="zh-CN" altLang="en-US" sz="2600">
                <a:solidFill>
                  <a:schemeClr val="accent2"/>
                </a:solidFill>
              </a:rPr>
              <a:t>原来的关系实例。</a:t>
            </a:r>
          </a:p>
          <a:p>
            <a:pPr>
              <a:lnSpc>
                <a:spcPct val="150000"/>
              </a:lnSpc>
              <a:spcBef>
                <a:spcPct val="30000"/>
              </a:spcBef>
            </a:pPr>
            <a:r>
              <a:rPr lang="zh-CN" altLang="en-US" sz="2600">
                <a:solidFill>
                  <a:srgbClr val="FF0000"/>
                </a:solidFill>
              </a:rPr>
              <a:t>如何判定一分解是否是无损的？</a:t>
            </a:r>
          </a:p>
        </p:txBody>
      </p:sp>
      <p:sp>
        <p:nvSpPr>
          <p:cNvPr id="215055" name="Rectangle 15"/>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215057" name="Rectangle 17"/>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endParaRPr lang="zh-CN" altLang="en-US"/>
          </a:p>
        </p:txBody>
      </p:sp>
      <p:grpSp>
        <p:nvGrpSpPr>
          <p:cNvPr id="2" name="Group 18"/>
          <p:cNvGrpSpPr>
            <a:grpSpLocks/>
          </p:cNvGrpSpPr>
          <p:nvPr/>
        </p:nvGrpSpPr>
        <p:grpSpPr bwMode="auto">
          <a:xfrm>
            <a:off x="2057400" y="2438400"/>
            <a:ext cx="2209800" cy="503238"/>
            <a:chOff x="4464" y="1459"/>
            <a:chExt cx="1056" cy="221"/>
          </a:xfrm>
        </p:grpSpPr>
        <p:grpSp>
          <p:nvGrpSpPr>
            <p:cNvPr id="3" name="Group 9"/>
            <p:cNvGrpSpPr>
              <a:grpSpLocks/>
            </p:cNvGrpSpPr>
            <p:nvPr/>
          </p:nvGrpSpPr>
          <p:grpSpPr bwMode="auto">
            <a:xfrm>
              <a:off x="4860" y="1507"/>
              <a:ext cx="180" cy="102"/>
              <a:chOff x="2835" y="2704"/>
              <a:chExt cx="227" cy="91"/>
            </a:xfrm>
          </p:grpSpPr>
          <p:sp>
            <p:nvSpPr>
              <p:cNvPr id="215050" name="Line 10"/>
              <p:cNvSpPr>
                <a:spLocks noChangeShapeType="1"/>
              </p:cNvSpPr>
              <p:nvPr/>
            </p:nvSpPr>
            <p:spPr bwMode="auto">
              <a:xfrm>
                <a:off x="2835" y="2704"/>
                <a:ext cx="0" cy="91"/>
              </a:xfrm>
              <a:prstGeom prst="line">
                <a:avLst/>
              </a:prstGeom>
              <a:noFill/>
              <a:ln w="9525">
                <a:solidFill>
                  <a:srgbClr val="000000"/>
                </a:solidFill>
                <a:round/>
                <a:headEnd/>
                <a:tailEnd/>
              </a:ln>
              <a:effectLst/>
            </p:spPr>
            <p:txBody>
              <a:bodyPr anchor="ctr"/>
              <a:lstStyle/>
              <a:p>
                <a:endParaRPr lang="zh-CN" altLang="en-US"/>
              </a:p>
            </p:txBody>
          </p:sp>
          <p:sp>
            <p:nvSpPr>
              <p:cNvPr id="215051" name="Line 11"/>
              <p:cNvSpPr>
                <a:spLocks noChangeShapeType="1"/>
              </p:cNvSpPr>
              <p:nvPr/>
            </p:nvSpPr>
            <p:spPr bwMode="auto">
              <a:xfrm>
                <a:off x="2835" y="2704"/>
                <a:ext cx="227" cy="91"/>
              </a:xfrm>
              <a:prstGeom prst="line">
                <a:avLst/>
              </a:prstGeom>
              <a:noFill/>
              <a:ln w="9525">
                <a:solidFill>
                  <a:srgbClr val="000000"/>
                </a:solidFill>
                <a:round/>
                <a:headEnd/>
                <a:tailEnd/>
              </a:ln>
              <a:effectLst/>
            </p:spPr>
            <p:txBody>
              <a:bodyPr anchor="ctr"/>
              <a:lstStyle/>
              <a:p>
                <a:endParaRPr lang="zh-CN" altLang="en-US"/>
              </a:p>
            </p:txBody>
          </p:sp>
          <p:sp>
            <p:nvSpPr>
              <p:cNvPr id="215052" name="Line 12"/>
              <p:cNvSpPr>
                <a:spLocks noChangeShapeType="1"/>
              </p:cNvSpPr>
              <p:nvPr/>
            </p:nvSpPr>
            <p:spPr bwMode="auto">
              <a:xfrm flipV="1">
                <a:off x="2835" y="2704"/>
                <a:ext cx="227" cy="91"/>
              </a:xfrm>
              <a:prstGeom prst="line">
                <a:avLst/>
              </a:prstGeom>
              <a:noFill/>
              <a:ln w="9525">
                <a:solidFill>
                  <a:srgbClr val="000000"/>
                </a:solidFill>
                <a:round/>
                <a:headEnd/>
                <a:tailEnd/>
              </a:ln>
              <a:effectLst/>
            </p:spPr>
            <p:txBody>
              <a:bodyPr anchor="ctr"/>
              <a:lstStyle/>
              <a:p>
                <a:endParaRPr lang="zh-CN" altLang="en-US"/>
              </a:p>
            </p:txBody>
          </p:sp>
          <p:sp>
            <p:nvSpPr>
              <p:cNvPr id="215053" name="Line 13"/>
              <p:cNvSpPr>
                <a:spLocks noChangeShapeType="1"/>
              </p:cNvSpPr>
              <p:nvPr/>
            </p:nvSpPr>
            <p:spPr bwMode="auto">
              <a:xfrm>
                <a:off x="3062" y="2704"/>
                <a:ext cx="0" cy="91"/>
              </a:xfrm>
              <a:prstGeom prst="line">
                <a:avLst/>
              </a:prstGeom>
              <a:noFill/>
              <a:ln w="9525">
                <a:solidFill>
                  <a:srgbClr val="000000"/>
                </a:solidFill>
                <a:round/>
                <a:headEnd/>
                <a:tailEnd/>
              </a:ln>
              <a:effectLst/>
            </p:spPr>
            <p:txBody>
              <a:bodyPr anchor="ctr"/>
              <a:lstStyle/>
              <a:p>
                <a:endParaRPr lang="zh-CN" altLang="en-US"/>
              </a:p>
            </p:txBody>
          </p:sp>
        </p:grpSp>
        <p:graphicFrame>
          <p:nvGraphicFramePr>
            <p:cNvPr id="215054" name="Object 14"/>
            <p:cNvGraphicFramePr>
              <a:graphicFrameLocks noChangeAspect="1"/>
            </p:cNvGraphicFramePr>
            <p:nvPr/>
          </p:nvGraphicFramePr>
          <p:xfrm>
            <a:off x="4464" y="1459"/>
            <a:ext cx="384" cy="200"/>
          </p:xfrm>
          <a:graphic>
            <a:graphicData uri="http://schemas.openxmlformats.org/presentationml/2006/ole">
              <p:oleObj spid="_x0000_s2050" name="公式" r:id="rId3" imgW="457200" imgH="241300" progId="Equation.3">
                <p:embed/>
              </p:oleObj>
            </a:graphicData>
          </a:graphic>
        </p:graphicFrame>
        <p:graphicFrame>
          <p:nvGraphicFramePr>
            <p:cNvPr id="215056" name="Object 16"/>
            <p:cNvGraphicFramePr>
              <a:graphicFrameLocks noChangeAspect="1"/>
            </p:cNvGraphicFramePr>
            <p:nvPr/>
          </p:nvGraphicFramePr>
          <p:xfrm>
            <a:off x="5088" y="1459"/>
            <a:ext cx="432" cy="221"/>
          </p:xfrm>
          <a:graphic>
            <a:graphicData uri="http://schemas.openxmlformats.org/presentationml/2006/ole">
              <p:oleObj spid="_x0000_s2051" name="公式" r:id="rId4" imgW="469696" imgH="241195" progId="Equation.3">
                <p:embed/>
              </p:oleObj>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15043">
                                            <p:txEl>
                                              <p:pRg st="3" end="3"/>
                                            </p:txEl>
                                          </p:spTgt>
                                        </p:tgtEl>
                                        <p:attrNameLst>
                                          <p:attrName>style.visibility</p:attrName>
                                        </p:attrNameLst>
                                      </p:cBhvr>
                                      <p:to>
                                        <p:strVal val="visible"/>
                                      </p:to>
                                    </p:set>
                                    <p:animEffect transition="in" filter="wipe(left)">
                                      <p:cBhvr>
                                        <p:cTn id="7" dur="500"/>
                                        <p:tgtEl>
                                          <p:spTgt spid="21504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15043">
                                            <p:txEl>
                                              <p:pRg st="4" end="4"/>
                                            </p:txEl>
                                          </p:spTgt>
                                        </p:tgtEl>
                                        <p:attrNameLst>
                                          <p:attrName>style.visibility</p:attrName>
                                        </p:attrNameLst>
                                      </p:cBhvr>
                                      <p:to>
                                        <p:strVal val="visible"/>
                                      </p:to>
                                    </p:set>
                                    <p:animEffect transition="in" filter="wipe(left)">
                                      <p:cBhvr>
                                        <p:cTn id="12" dur="500"/>
                                        <p:tgtEl>
                                          <p:spTgt spid="2150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a:xfrm>
            <a:off x="609600" y="609600"/>
            <a:ext cx="7772400" cy="609600"/>
          </a:xfrm>
        </p:spPr>
        <p:txBody>
          <a:bodyPr/>
          <a:lstStyle/>
          <a:p>
            <a:r>
              <a:rPr lang="zh-CN" altLang="en-US">
                <a:ea typeface="华文隶书" pitchFamily="2" charset="-122"/>
              </a:rPr>
              <a:t>无损连接分解判断方法</a:t>
            </a:r>
          </a:p>
        </p:txBody>
      </p:sp>
      <p:sp>
        <p:nvSpPr>
          <p:cNvPr id="216067" name="Rectangle 3"/>
          <p:cNvSpPr>
            <a:spLocks noGrp="1" noChangeArrowheads="1"/>
          </p:cNvSpPr>
          <p:nvPr>
            <p:ph type="body" idx="1"/>
          </p:nvPr>
        </p:nvSpPr>
        <p:spPr>
          <a:xfrm>
            <a:off x="381000" y="1295400"/>
            <a:ext cx="8458200" cy="5181600"/>
          </a:xfrm>
        </p:spPr>
        <p:txBody>
          <a:bodyPr/>
          <a:lstStyle/>
          <a:p>
            <a:pPr>
              <a:lnSpc>
                <a:spcPct val="135000"/>
              </a:lnSpc>
            </a:pPr>
            <a:r>
              <a:rPr lang="zh-CN" altLang="en-US">
                <a:solidFill>
                  <a:schemeClr val="accent2"/>
                </a:solidFill>
              </a:rPr>
              <a:t>定义</a:t>
            </a:r>
            <a:r>
              <a:rPr lang="en-US" altLang="zh-CN">
                <a:solidFill>
                  <a:schemeClr val="accent2"/>
                </a:solidFill>
              </a:rPr>
              <a:t>5.13</a:t>
            </a:r>
            <a:r>
              <a:rPr lang="en-US" altLang="zh-CN"/>
              <a:t>   </a:t>
            </a:r>
            <a:r>
              <a:rPr lang="zh-CN" altLang="en-US"/>
              <a:t>给定关系模式</a:t>
            </a:r>
            <a:r>
              <a:rPr lang="en-US" altLang="zh-CN" i="1"/>
              <a:t>r</a:t>
            </a:r>
            <a:r>
              <a:rPr lang="en-US" altLang="zh-CN"/>
              <a:t>(</a:t>
            </a:r>
            <a:r>
              <a:rPr lang="en-US" altLang="zh-CN" i="1"/>
              <a:t>R</a:t>
            </a:r>
            <a:r>
              <a:rPr lang="en-US" altLang="zh-CN"/>
              <a:t>)</a:t>
            </a:r>
            <a:r>
              <a:rPr lang="zh-CN" altLang="en-US"/>
              <a:t>及函数依赖集</a:t>
            </a:r>
            <a:r>
              <a:rPr lang="en-US" altLang="zh-CN" i="1"/>
              <a:t>F</a:t>
            </a:r>
            <a:r>
              <a:rPr lang="zh-CN" altLang="en-US"/>
              <a:t>，则将</a:t>
            </a:r>
            <a:r>
              <a:rPr lang="en-US" altLang="zh-CN" i="1"/>
              <a:t>r</a:t>
            </a:r>
            <a:r>
              <a:rPr lang="en-US" altLang="zh-CN"/>
              <a:t>(</a:t>
            </a:r>
            <a:r>
              <a:rPr lang="en-US" altLang="zh-CN" i="1"/>
              <a:t>R</a:t>
            </a:r>
            <a:r>
              <a:rPr lang="en-US" altLang="zh-CN"/>
              <a:t>)</a:t>
            </a:r>
            <a:r>
              <a:rPr lang="zh-CN" altLang="en-US"/>
              <a:t>分解成</a:t>
            </a:r>
            <a:r>
              <a:rPr lang="en-US" altLang="zh-CN" i="1"/>
              <a:t>r</a:t>
            </a:r>
            <a:r>
              <a:rPr lang="en-US" altLang="zh-CN" baseline="-25000"/>
              <a:t>1</a:t>
            </a:r>
            <a:r>
              <a:rPr lang="en-US" altLang="zh-CN" i="1"/>
              <a:t>(R</a:t>
            </a:r>
            <a:r>
              <a:rPr lang="en-US" altLang="zh-CN" baseline="-25000"/>
              <a:t>1</a:t>
            </a:r>
            <a:r>
              <a:rPr lang="en-US" altLang="zh-CN" i="1"/>
              <a:t>)</a:t>
            </a:r>
            <a:r>
              <a:rPr lang="zh-CN" altLang="en-US"/>
              <a:t>、</a:t>
            </a:r>
            <a:r>
              <a:rPr lang="en-US" altLang="zh-CN" i="1"/>
              <a:t>r</a:t>
            </a:r>
            <a:r>
              <a:rPr lang="en-US" altLang="zh-CN" baseline="-25000"/>
              <a:t>2</a:t>
            </a:r>
            <a:r>
              <a:rPr lang="en-US" altLang="zh-CN" i="1"/>
              <a:t>(R</a:t>
            </a:r>
            <a:r>
              <a:rPr lang="en-US" altLang="zh-CN" baseline="-25000"/>
              <a:t>2</a:t>
            </a:r>
            <a:r>
              <a:rPr lang="en-US" altLang="zh-CN" i="1"/>
              <a:t>)</a:t>
            </a:r>
            <a:r>
              <a:rPr lang="zh-CN" altLang="en-US"/>
              <a:t>的分解是</a:t>
            </a:r>
            <a:r>
              <a:rPr lang="zh-CN" altLang="en-US">
                <a:solidFill>
                  <a:srgbClr val="FF0000"/>
                </a:solidFill>
                <a:ea typeface="黑体" pitchFamily="49" charset="-122"/>
              </a:rPr>
              <a:t>无损连接分解</a:t>
            </a:r>
            <a:r>
              <a:rPr lang="zh-CN" altLang="en-US"/>
              <a:t>，</a:t>
            </a:r>
            <a:r>
              <a:rPr lang="zh-CN" altLang="en-US">
                <a:solidFill>
                  <a:srgbClr val="0099FF"/>
                </a:solidFill>
                <a:ea typeface="华文新魏" pitchFamily="2" charset="-122"/>
              </a:rPr>
              <a:t>当且仅当</a:t>
            </a:r>
            <a:r>
              <a:rPr lang="en-US" altLang="zh-CN" i="1">
                <a:solidFill>
                  <a:srgbClr val="FF0000"/>
                </a:solidFill>
              </a:rPr>
              <a:t>F</a:t>
            </a:r>
            <a:r>
              <a:rPr lang="en-US" altLang="zh-CN" i="1" baseline="30000">
                <a:solidFill>
                  <a:srgbClr val="FF0000"/>
                </a:solidFill>
              </a:rPr>
              <a:t>+</a:t>
            </a:r>
            <a:r>
              <a:rPr lang="zh-CN" altLang="en-US">
                <a:solidFill>
                  <a:srgbClr val="9900CC"/>
                </a:solidFill>
                <a:ea typeface="华文新魏" pitchFamily="2" charset="-122"/>
              </a:rPr>
              <a:t>包含函数依赖</a:t>
            </a:r>
            <a:r>
              <a:rPr lang="en-US" altLang="zh-CN" i="1">
                <a:solidFill>
                  <a:schemeClr val="accent2"/>
                </a:solidFill>
              </a:rPr>
              <a:t>R</a:t>
            </a:r>
            <a:r>
              <a:rPr lang="en-US" altLang="zh-CN" baseline="-25000">
                <a:solidFill>
                  <a:schemeClr val="accent2"/>
                </a:solidFill>
              </a:rPr>
              <a:t>1</a:t>
            </a:r>
            <a:r>
              <a:rPr lang="en-US" altLang="zh-CN">
                <a:solidFill>
                  <a:schemeClr val="accent2"/>
                </a:solidFill>
                <a:sym typeface="Symbol" pitchFamily="18" charset="2"/>
              </a:rPr>
              <a:t></a:t>
            </a:r>
            <a:r>
              <a:rPr lang="en-US" altLang="zh-CN" i="1">
                <a:solidFill>
                  <a:schemeClr val="accent2"/>
                </a:solidFill>
              </a:rPr>
              <a:t>R</a:t>
            </a:r>
            <a:r>
              <a:rPr lang="en-US" altLang="zh-CN" baseline="-25000">
                <a:solidFill>
                  <a:schemeClr val="accent2"/>
                </a:solidFill>
              </a:rPr>
              <a:t>2</a:t>
            </a:r>
            <a:r>
              <a:rPr lang="en-US" altLang="zh-CN">
                <a:solidFill>
                  <a:schemeClr val="accent2"/>
                </a:solidFill>
              </a:rPr>
              <a:t>→</a:t>
            </a:r>
            <a:r>
              <a:rPr lang="en-US" altLang="zh-CN" i="1">
                <a:solidFill>
                  <a:schemeClr val="accent2"/>
                </a:solidFill>
              </a:rPr>
              <a:t>R</a:t>
            </a:r>
            <a:r>
              <a:rPr lang="en-US" altLang="zh-CN" baseline="-25000">
                <a:solidFill>
                  <a:schemeClr val="accent2"/>
                </a:solidFill>
              </a:rPr>
              <a:t>1</a:t>
            </a:r>
            <a:r>
              <a:rPr lang="zh-CN" altLang="en-US"/>
              <a:t>或</a:t>
            </a:r>
            <a:r>
              <a:rPr lang="en-US" altLang="zh-CN" i="1">
                <a:solidFill>
                  <a:schemeClr val="accent2"/>
                </a:solidFill>
              </a:rPr>
              <a:t>R</a:t>
            </a:r>
            <a:r>
              <a:rPr lang="en-US" altLang="zh-CN" baseline="-25000">
                <a:solidFill>
                  <a:schemeClr val="accent2"/>
                </a:solidFill>
              </a:rPr>
              <a:t>1</a:t>
            </a:r>
            <a:r>
              <a:rPr lang="en-US" altLang="zh-CN">
                <a:solidFill>
                  <a:schemeClr val="accent2"/>
                </a:solidFill>
                <a:sym typeface="Symbol" pitchFamily="18" charset="2"/>
              </a:rPr>
              <a:t></a:t>
            </a:r>
            <a:r>
              <a:rPr lang="en-US" altLang="zh-CN" i="1">
                <a:solidFill>
                  <a:schemeClr val="accent2"/>
                </a:solidFill>
              </a:rPr>
              <a:t>R</a:t>
            </a:r>
            <a:r>
              <a:rPr lang="en-US" altLang="zh-CN" baseline="-25000">
                <a:solidFill>
                  <a:schemeClr val="accent2"/>
                </a:solidFill>
              </a:rPr>
              <a:t>2</a:t>
            </a:r>
            <a:r>
              <a:rPr lang="en-US" altLang="zh-CN">
                <a:solidFill>
                  <a:schemeClr val="accent2"/>
                </a:solidFill>
              </a:rPr>
              <a:t>→</a:t>
            </a:r>
            <a:r>
              <a:rPr lang="en-US" altLang="zh-CN" i="1">
                <a:solidFill>
                  <a:schemeClr val="accent2"/>
                </a:solidFill>
              </a:rPr>
              <a:t>R</a:t>
            </a:r>
            <a:r>
              <a:rPr lang="en-US" altLang="zh-CN" baseline="-25000">
                <a:solidFill>
                  <a:schemeClr val="accent2"/>
                </a:solidFill>
              </a:rPr>
              <a:t>2</a:t>
            </a:r>
            <a:r>
              <a:rPr lang="en-US" altLang="zh-CN"/>
              <a:t>.</a:t>
            </a:r>
          </a:p>
          <a:p>
            <a:pPr>
              <a:lnSpc>
                <a:spcPct val="135000"/>
              </a:lnSpc>
            </a:pPr>
            <a:r>
              <a:rPr lang="zh-CN" altLang="en-US"/>
              <a:t>即</a:t>
            </a:r>
            <a:r>
              <a:rPr lang="zh-CN" altLang="en-US">
                <a:sym typeface="Wingdings" pitchFamily="2" charset="2"/>
              </a:rPr>
              <a:t>：在</a:t>
            </a:r>
            <a:r>
              <a:rPr lang="en-US" altLang="zh-CN" i="1">
                <a:sym typeface="Wingdings" pitchFamily="2" charset="2"/>
              </a:rPr>
              <a:t>F</a:t>
            </a:r>
            <a:r>
              <a:rPr lang="zh-CN" altLang="en-US">
                <a:sym typeface="Wingdings" pitchFamily="2" charset="2"/>
              </a:rPr>
              <a:t>下，</a:t>
            </a:r>
            <a:r>
              <a:rPr lang="en-US" altLang="zh-CN" i="1">
                <a:solidFill>
                  <a:schemeClr val="accent2"/>
                </a:solidFill>
              </a:rPr>
              <a:t>R</a:t>
            </a:r>
            <a:r>
              <a:rPr lang="en-US" altLang="zh-CN" baseline="-25000">
                <a:solidFill>
                  <a:schemeClr val="accent2"/>
                </a:solidFill>
              </a:rPr>
              <a:t>1 </a:t>
            </a:r>
            <a:r>
              <a:rPr lang="zh-CN" altLang="en-US">
                <a:sym typeface="Symbol" pitchFamily="18" charset="2"/>
              </a:rPr>
              <a:t> </a:t>
            </a:r>
            <a:r>
              <a:rPr lang="en-US" altLang="zh-CN">
                <a:solidFill>
                  <a:srgbClr val="FF0000"/>
                </a:solidFill>
              </a:rPr>
              <a:t>(</a:t>
            </a:r>
            <a:r>
              <a:rPr lang="en-US" altLang="zh-CN" i="1">
                <a:solidFill>
                  <a:srgbClr val="FF0000"/>
                </a:solidFill>
              </a:rPr>
              <a:t>R</a:t>
            </a:r>
            <a:r>
              <a:rPr lang="en-US" altLang="zh-CN" baseline="-25000">
                <a:solidFill>
                  <a:srgbClr val="FF0000"/>
                </a:solidFill>
              </a:rPr>
              <a:t>1</a:t>
            </a:r>
            <a:r>
              <a:rPr lang="en-US" altLang="zh-CN">
                <a:solidFill>
                  <a:srgbClr val="FF0000"/>
                </a:solidFill>
                <a:sym typeface="Symbol" pitchFamily="18" charset="2"/>
              </a:rPr>
              <a:t></a:t>
            </a:r>
            <a:r>
              <a:rPr lang="en-US" altLang="zh-CN" i="1">
                <a:solidFill>
                  <a:srgbClr val="FF0000"/>
                </a:solidFill>
              </a:rPr>
              <a:t>R</a:t>
            </a:r>
            <a:r>
              <a:rPr lang="en-US" altLang="zh-CN" baseline="-25000">
                <a:solidFill>
                  <a:srgbClr val="FF0000"/>
                </a:solidFill>
              </a:rPr>
              <a:t>2</a:t>
            </a:r>
            <a:r>
              <a:rPr lang="en-US" altLang="zh-CN">
                <a:solidFill>
                  <a:srgbClr val="FF0000"/>
                </a:solidFill>
              </a:rPr>
              <a:t>)</a:t>
            </a:r>
            <a:r>
              <a:rPr lang="en-US" altLang="zh-CN" baseline="30000">
                <a:solidFill>
                  <a:srgbClr val="FF0000"/>
                </a:solidFill>
              </a:rPr>
              <a:t>+ </a:t>
            </a:r>
            <a:r>
              <a:rPr lang="zh-CN" altLang="en-US"/>
              <a:t>或 </a:t>
            </a:r>
            <a:r>
              <a:rPr lang="en-US" altLang="zh-CN" i="1">
                <a:solidFill>
                  <a:schemeClr val="accent2"/>
                </a:solidFill>
              </a:rPr>
              <a:t>R</a:t>
            </a:r>
            <a:r>
              <a:rPr lang="en-US" altLang="zh-CN" baseline="-25000">
                <a:solidFill>
                  <a:schemeClr val="accent2"/>
                </a:solidFill>
              </a:rPr>
              <a:t>2 </a:t>
            </a:r>
            <a:r>
              <a:rPr lang="zh-CN" altLang="en-US">
                <a:sym typeface="Symbol" pitchFamily="18" charset="2"/>
              </a:rPr>
              <a:t> </a:t>
            </a:r>
            <a:r>
              <a:rPr lang="en-US" altLang="zh-CN">
                <a:solidFill>
                  <a:srgbClr val="FF0000"/>
                </a:solidFill>
              </a:rPr>
              <a:t>(</a:t>
            </a:r>
            <a:r>
              <a:rPr lang="en-US" altLang="zh-CN" i="1">
                <a:solidFill>
                  <a:srgbClr val="FF0000"/>
                </a:solidFill>
              </a:rPr>
              <a:t>R</a:t>
            </a:r>
            <a:r>
              <a:rPr lang="en-US" altLang="zh-CN" baseline="-25000">
                <a:solidFill>
                  <a:srgbClr val="FF0000"/>
                </a:solidFill>
              </a:rPr>
              <a:t>1</a:t>
            </a:r>
            <a:r>
              <a:rPr lang="en-US" altLang="zh-CN">
                <a:solidFill>
                  <a:srgbClr val="FF0000"/>
                </a:solidFill>
                <a:sym typeface="Symbol" pitchFamily="18" charset="2"/>
              </a:rPr>
              <a:t></a:t>
            </a:r>
            <a:r>
              <a:rPr lang="en-US" altLang="zh-CN" i="1">
                <a:solidFill>
                  <a:srgbClr val="FF0000"/>
                </a:solidFill>
              </a:rPr>
              <a:t>R</a:t>
            </a:r>
            <a:r>
              <a:rPr lang="en-US" altLang="zh-CN" baseline="-25000">
                <a:solidFill>
                  <a:srgbClr val="FF0000"/>
                </a:solidFill>
              </a:rPr>
              <a:t>2</a:t>
            </a:r>
            <a:r>
              <a:rPr lang="en-US" altLang="zh-CN">
                <a:solidFill>
                  <a:srgbClr val="FF0000"/>
                </a:solidFill>
              </a:rPr>
              <a:t>)</a:t>
            </a:r>
            <a:r>
              <a:rPr lang="en-US" altLang="zh-CN" baseline="30000">
                <a:solidFill>
                  <a:srgbClr val="FF0000"/>
                </a:solidFill>
              </a:rPr>
              <a:t>+</a:t>
            </a:r>
            <a:r>
              <a:rPr lang="zh-CN" altLang="en-US"/>
              <a:t>。</a:t>
            </a:r>
          </a:p>
          <a:p>
            <a:pPr>
              <a:lnSpc>
                <a:spcPct val="135000"/>
              </a:lnSpc>
            </a:pPr>
            <a:r>
              <a:rPr lang="zh-CN" altLang="en-US"/>
              <a:t>因此，当一个关系模式分解为两个关系模式时，该分解为</a:t>
            </a:r>
            <a:r>
              <a:rPr lang="zh-CN" altLang="en-US">
                <a:solidFill>
                  <a:srgbClr val="FF0000"/>
                </a:solidFill>
                <a:ea typeface="黑体" pitchFamily="49" charset="-122"/>
              </a:rPr>
              <a:t>无损连接分解</a:t>
            </a:r>
            <a:r>
              <a:rPr lang="zh-CN" altLang="en-US"/>
              <a:t>的</a:t>
            </a:r>
            <a:r>
              <a:rPr lang="zh-CN" altLang="en-US">
                <a:solidFill>
                  <a:srgbClr val="0099FF"/>
                </a:solidFill>
                <a:ea typeface="华文新魏" pitchFamily="2" charset="-122"/>
              </a:rPr>
              <a:t>充要条件</a:t>
            </a:r>
            <a:r>
              <a:rPr lang="zh-CN" altLang="en-US">
                <a:solidFill>
                  <a:schemeClr val="accent2"/>
                </a:solidFill>
                <a:ea typeface="华文新魏" pitchFamily="2" charset="-122"/>
              </a:rPr>
              <a:t>是</a:t>
            </a:r>
            <a:r>
              <a:rPr lang="zh-CN" altLang="en-US">
                <a:solidFill>
                  <a:srgbClr val="9900CC"/>
                </a:solidFill>
                <a:ea typeface="华文新魏" pitchFamily="2" charset="-122"/>
              </a:rPr>
              <a:t>两分解关系的公共属性包含</a:t>
            </a:r>
            <a:r>
              <a:rPr lang="en-US" altLang="zh-CN" i="1">
                <a:solidFill>
                  <a:srgbClr val="9900CC"/>
                </a:solidFill>
                <a:ea typeface="华文新魏" pitchFamily="2" charset="-122"/>
              </a:rPr>
              <a:t>r</a:t>
            </a:r>
            <a:r>
              <a:rPr lang="en-US" altLang="zh-CN" baseline="-25000">
                <a:solidFill>
                  <a:srgbClr val="9900CC"/>
                </a:solidFill>
                <a:ea typeface="华文新魏" pitchFamily="2" charset="-122"/>
              </a:rPr>
              <a:t>1</a:t>
            </a:r>
            <a:r>
              <a:rPr lang="en-US" altLang="zh-CN">
                <a:solidFill>
                  <a:srgbClr val="9900CC"/>
                </a:solidFill>
                <a:ea typeface="华文新魏" pitchFamily="2" charset="-122"/>
              </a:rPr>
              <a:t>(</a:t>
            </a:r>
            <a:r>
              <a:rPr lang="en-US" altLang="zh-CN" i="1">
                <a:solidFill>
                  <a:srgbClr val="9900CC"/>
                </a:solidFill>
                <a:ea typeface="华文新魏" pitchFamily="2" charset="-122"/>
              </a:rPr>
              <a:t>R</a:t>
            </a:r>
            <a:r>
              <a:rPr lang="en-US" altLang="zh-CN" baseline="-25000">
                <a:solidFill>
                  <a:srgbClr val="9900CC"/>
                </a:solidFill>
                <a:ea typeface="华文新魏" pitchFamily="2" charset="-122"/>
              </a:rPr>
              <a:t>1</a:t>
            </a:r>
            <a:r>
              <a:rPr lang="en-US" altLang="zh-CN">
                <a:solidFill>
                  <a:srgbClr val="9900CC"/>
                </a:solidFill>
                <a:ea typeface="华文新魏" pitchFamily="2" charset="-122"/>
              </a:rPr>
              <a:t>)</a:t>
            </a:r>
            <a:r>
              <a:rPr lang="zh-CN" altLang="en-US">
                <a:solidFill>
                  <a:srgbClr val="9900CC"/>
                </a:solidFill>
                <a:ea typeface="华文新魏" pitchFamily="2" charset="-122"/>
              </a:rPr>
              <a:t>的码 或 </a:t>
            </a:r>
            <a:r>
              <a:rPr lang="en-US" altLang="zh-CN" i="1">
                <a:solidFill>
                  <a:srgbClr val="9900CC"/>
                </a:solidFill>
                <a:ea typeface="华文新魏" pitchFamily="2" charset="-122"/>
              </a:rPr>
              <a:t>r</a:t>
            </a:r>
            <a:r>
              <a:rPr lang="en-US" altLang="zh-CN" baseline="-25000">
                <a:solidFill>
                  <a:srgbClr val="9900CC"/>
                </a:solidFill>
                <a:ea typeface="华文新魏" pitchFamily="2" charset="-122"/>
              </a:rPr>
              <a:t>2</a:t>
            </a:r>
            <a:r>
              <a:rPr lang="en-US" altLang="zh-CN">
                <a:solidFill>
                  <a:srgbClr val="9900CC"/>
                </a:solidFill>
                <a:ea typeface="华文新魏" pitchFamily="2" charset="-122"/>
              </a:rPr>
              <a:t>(</a:t>
            </a:r>
            <a:r>
              <a:rPr lang="en-US" altLang="zh-CN" i="1">
                <a:solidFill>
                  <a:srgbClr val="9900CC"/>
                </a:solidFill>
                <a:ea typeface="华文新魏" pitchFamily="2" charset="-122"/>
              </a:rPr>
              <a:t>R</a:t>
            </a:r>
            <a:r>
              <a:rPr lang="en-US" altLang="zh-CN" baseline="-25000">
                <a:solidFill>
                  <a:srgbClr val="9900CC"/>
                </a:solidFill>
                <a:ea typeface="华文新魏" pitchFamily="2" charset="-122"/>
              </a:rPr>
              <a:t>2</a:t>
            </a:r>
            <a:r>
              <a:rPr lang="en-US" altLang="zh-CN">
                <a:solidFill>
                  <a:srgbClr val="9900CC"/>
                </a:solidFill>
                <a:ea typeface="华文新魏" pitchFamily="2" charset="-122"/>
              </a:rPr>
              <a:t>)</a:t>
            </a:r>
            <a:r>
              <a:rPr lang="zh-CN" altLang="en-US">
                <a:solidFill>
                  <a:srgbClr val="9900CC"/>
                </a:solidFill>
                <a:ea typeface="华文新魏" pitchFamily="2" charset="-122"/>
              </a:rPr>
              <a:t>的码</a:t>
            </a:r>
            <a:r>
              <a:rPr lang="zh-CN" altLang="en-US"/>
              <a:t>。</a:t>
            </a:r>
          </a:p>
          <a:p>
            <a:pPr>
              <a:lnSpc>
                <a:spcPct val="135000"/>
              </a:lnSpc>
            </a:pPr>
            <a:r>
              <a:rPr lang="zh-CN" altLang="en-US"/>
              <a:t>即： </a:t>
            </a:r>
            <a:r>
              <a:rPr lang="en-US" altLang="zh-CN" i="1">
                <a:solidFill>
                  <a:schemeClr val="accent2"/>
                </a:solidFill>
              </a:rPr>
              <a:t>R</a:t>
            </a:r>
            <a:r>
              <a:rPr lang="en-US" altLang="zh-CN" baseline="-25000">
                <a:solidFill>
                  <a:schemeClr val="accent2"/>
                </a:solidFill>
              </a:rPr>
              <a:t>1</a:t>
            </a:r>
            <a:r>
              <a:rPr lang="en-US" altLang="zh-CN">
                <a:solidFill>
                  <a:schemeClr val="accent2"/>
                </a:solidFill>
                <a:sym typeface="Symbol" pitchFamily="18" charset="2"/>
              </a:rPr>
              <a:t></a:t>
            </a:r>
            <a:r>
              <a:rPr lang="en-US" altLang="zh-CN" i="1">
                <a:solidFill>
                  <a:schemeClr val="accent2"/>
                </a:solidFill>
              </a:rPr>
              <a:t>R</a:t>
            </a:r>
            <a:r>
              <a:rPr lang="en-US" altLang="zh-CN" baseline="-25000">
                <a:solidFill>
                  <a:schemeClr val="accent2"/>
                </a:solidFill>
              </a:rPr>
              <a:t>2 </a:t>
            </a:r>
            <a:r>
              <a:rPr lang="zh-CN" altLang="en-US"/>
              <a:t>是关系 </a:t>
            </a:r>
            <a:r>
              <a:rPr lang="en-US" altLang="zh-CN" i="1">
                <a:solidFill>
                  <a:schemeClr val="accent2"/>
                </a:solidFill>
              </a:rPr>
              <a:t>r</a:t>
            </a:r>
            <a:r>
              <a:rPr lang="en-US" altLang="zh-CN" baseline="-25000">
                <a:solidFill>
                  <a:schemeClr val="accent2"/>
                </a:solidFill>
              </a:rPr>
              <a:t>1</a:t>
            </a:r>
            <a:r>
              <a:rPr lang="en-US" altLang="zh-CN" i="1">
                <a:solidFill>
                  <a:schemeClr val="accent2"/>
                </a:solidFill>
              </a:rPr>
              <a:t>(R</a:t>
            </a:r>
            <a:r>
              <a:rPr lang="en-US" altLang="zh-CN" baseline="-25000">
                <a:solidFill>
                  <a:schemeClr val="accent2"/>
                </a:solidFill>
              </a:rPr>
              <a:t>1</a:t>
            </a:r>
            <a:r>
              <a:rPr lang="en-US" altLang="zh-CN">
                <a:solidFill>
                  <a:schemeClr val="accent2"/>
                </a:solidFill>
              </a:rPr>
              <a:t>)</a:t>
            </a:r>
            <a:r>
              <a:rPr lang="en-US" altLang="zh-CN" i="1">
                <a:solidFill>
                  <a:schemeClr val="accent2"/>
                </a:solidFill>
              </a:rPr>
              <a:t> </a:t>
            </a:r>
            <a:r>
              <a:rPr lang="zh-CN" altLang="en-US"/>
              <a:t>或 </a:t>
            </a:r>
            <a:r>
              <a:rPr lang="en-US" altLang="zh-CN" i="1">
                <a:solidFill>
                  <a:schemeClr val="accent2"/>
                </a:solidFill>
              </a:rPr>
              <a:t>r</a:t>
            </a:r>
            <a:r>
              <a:rPr lang="en-US" altLang="zh-CN" baseline="-25000">
                <a:solidFill>
                  <a:schemeClr val="accent2"/>
                </a:solidFill>
              </a:rPr>
              <a:t>2</a:t>
            </a:r>
            <a:r>
              <a:rPr lang="en-US" altLang="zh-CN" i="1">
                <a:solidFill>
                  <a:schemeClr val="accent2"/>
                </a:solidFill>
              </a:rPr>
              <a:t>(R</a:t>
            </a:r>
            <a:r>
              <a:rPr lang="en-US" altLang="zh-CN" baseline="-25000">
                <a:solidFill>
                  <a:schemeClr val="accent2"/>
                </a:solidFill>
              </a:rPr>
              <a:t>2</a:t>
            </a:r>
            <a:r>
              <a:rPr lang="en-US" altLang="zh-CN">
                <a:solidFill>
                  <a:schemeClr val="accent2"/>
                </a:solidFill>
              </a:rPr>
              <a:t>) </a:t>
            </a:r>
            <a:r>
              <a:rPr lang="zh-CN" altLang="en-US"/>
              <a:t>的</a:t>
            </a:r>
            <a:r>
              <a:rPr lang="zh-CN" altLang="en-US">
                <a:solidFill>
                  <a:srgbClr val="FF0000"/>
                </a:solidFill>
                <a:ea typeface="黑体" pitchFamily="49" charset="-122"/>
              </a:rPr>
              <a:t>超码</a:t>
            </a:r>
            <a:r>
              <a:rPr lang="zh-CN" altLang="en-US"/>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16067">
                                            <p:txEl>
                                              <p:pRg st="1" end="1"/>
                                            </p:txEl>
                                          </p:spTgt>
                                        </p:tgtEl>
                                        <p:attrNameLst>
                                          <p:attrName>style.visibility</p:attrName>
                                        </p:attrNameLst>
                                      </p:cBhvr>
                                      <p:to>
                                        <p:strVal val="visible"/>
                                      </p:to>
                                    </p:set>
                                    <p:animEffect transition="in" filter="wipe(left)">
                                      <p:cBhvr>
                                        <p:cTn id="7" dur="500"/>
                                        <p:tgtEl>
                                          <p:spTgt spid="21606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16067">
                                            <p:txEl>
                                              <p:pRg st="2" end="2"/>
                                            </p:txEl>
                                          </p:spTgt>
                                        </p:tgtEl>
                                        <p:attrNameLst>
                                          <p:attrName>style.visibility</p:attrName>
                                        </p:attrNameLst>
                                      </p:cBhvr>
                                      <p:to>
                                        <p:strVal val="visible"/>
                                      </p:to>
                                    </p:set>
                                    <p:animEffect transition="in" filter="wipe(left)">
                                      <p:cBhvr>
                                        <p:cTn id="12" dur="500"/>
                                        <p:tgtEl>
                                          <p:spTgt spid="21606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16067">
                                            <p:txEl>
                                              <p:pRg st="3" end="3"/>
                                            </p:txEl>
                                          </p:spTgt>
                                        </p:tgtEl>
                                        <p:attrNameLst>
                                          <p:attrName>style.visibility</p:attrName>
                                        </p:attrNameLst>
                                      </p:cBhvr>
                                      <p:to>
                                        <p:strVal val="visible"/>
                                      </p:to>
                                    </p:set>
                                    <p:animEffect transition="in" filter="wipe(left)">
                                      <p:cBhvr>
                                        <p:cTn id="17" dur="500"/>
                                        <p:tgtEl>
                                          <p:spTgt spid="2160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609600" y="609600"/>
            <a:ext cx="7772400" cy="609600"/>
          </a:xfrm>
        </p:spPr>
        <p:txBody>
          <a:bodyPr/>
          <a:lstStyle/>
          <a:p>
            <a:r>
              <a:rPr lang="zh-CN" altLang="en-US">
                <a:ea typeface="华文隶书" pitchFamily="2" charset="-122"/>
              </a:rPr>
              <a:t>无损连接分解判断举例</a:t>
            </a:r>
          </a:p>
        </p:txBody>
      </p:sp>
      <p:sp>
        <p:nvSpPr>
          <p:cNvPr id="217091" name="Rectangle 3"/>
          <p:cNvSpPr>
            <a:spLocks noGrp="1" noChangeArrowheads="1"/>
          </p:cNvSpPr>
          <p:nvPr>
            <p:ph type="body" idx="1"/>
          </p:nvPr>
        </p:nvSpPr>
        <p:spPr>
          <a:xfrm>
            <a:off x="280988" y="1295400"/>
            <a:ext cx="8569325" cy="5181600"/>
          </a:xfrm>
        </p:spPr>
        <p:txBody>
          <a:bodyPr/>
          <a:lstStyle/>
          <a:p>
            <a:pPr>
              <a:lnSpc>
                <a:spcPct val="140000"/>
              </a:lnSpc>
            </a:pPr>
            <a:r>
              <a:rPr lang="en-US" altLang="zh-CN" sz="2600">
                <a:solidFill>
                  <a:schemeClr val="accent2"/>
                </a:solidFill>
              </a:rPr>
              <a:t>[</a:t>
            </a:r>
            <a:r>
              <a:rPr lang="zh-CN" altLang="en-US" sz="2600">
                <a:solidFill>
                  <a:schemeClr val="accent2"/>
                </a:solidFill>
              </a:rPr>
              <a:t>例</a:t>
            </a:r>
            <a:r>
              <a:rPr lang="en-US" altLang="zh-CN" sz="2600">
                <a:solidFill>
                  <a:schemeClr val="accent2"/>
                </a:solidFill>
              </a:rPr>
              <a:t>5.14]</a:t>
            </a:r>
            <a:r>
              <a:rPr lang="en-US" altLang="zh-CN" sz="2600"/>
              <a:t>  </a:t>
            </a:r>
            <a:r>
              <a:rPr lang="zh-CN" altLang="en-US" sz="2600"/>
              <a:t>假设关系模式</a:t>
            </a:r>
            <a:r>
              <a:rPr lang="en-US" altLang="zh-CN" sz="2600" i="1"/>
              <a:t>r</a:t>
            </a:r>
            <a:r>
              <a:rPr lang="en-US" altLang="zh-CN" sz="2600"/>
              <a:t>(</a:t>
            </a:r>
            <a:r>
              <a:rPr lang="en-US" altLang="zh-CN" sz="2600" i="1"/>
              <a:t>R</a:t>
            </a:r>
            <a:r>
              <a:rPr lang="en-US" altLang="zh-CN" sz="2600"/>
              <a:t>)=</a:t>
            </a:r>
            <a:r>
              <a:rPr lang="en-US" altLang="zh-CN" sz="2600" i="1"/>
              <a:t>r</a:t>
            </a:r>
            <a:r>
              <a:rPr lang="en-US" altLang="zh-CN" sz="2600"/>
              <a:t>(</a:t>
            </a:r>
            <a:r>
              <a:rPr lang="en-US" altLang="zh-CN" sz="2600" i="1"/>
              <a:t>A</a:t>
            </a:r>
            <a:r>
              <a:rPr lang="en-US" altLang="zh-CN" sz="2600"/>
              <a:t>, </a:t>
            </a:r>
            <a:r>
              <a:rPr lang="en-US" altLang="zh-CN" sz="2600" i="1"/>
              <a:t>B</a:t>
            </a:r>
            <a:r>
              <a:rPr lang="en-US" altLang="zh-CN" sz="2600"/>
              <a:t>,</a:t>
            </a:r>
            <a:r>
              <a:rPr lang="en-US" altLang="zh-CN" sz="2600" i="1"/>
              <a:t> C</a:t>
            </a:r>
            <a:r>
              <a:rPr lang="en-US" altLang="zh-CN" sz="2600"/>
              <a:t>,</a:t>
            </a:r>
            <a:r>
              <a:rPr lang="en-US" altLang="zh-CN" sz="2600" i="1"/>
              <a:t> D</a:t>
            </a:r>
            <a:r>
              <a:rPr lang="en-US" altLang="zh-CN" sz="2600"/>
              <a:t>, </a:t>
            </a:r>
            <a:r>
              <a:rPr lang="en-US" altLang="zh-CN" sz="2600" i="1"/>
              <a:t>E</a:t>
            </a:r>
            <a:r>
              <a:rPr lang="en-US" altLang="zh-CN" sz="2600"/>
              <a:t>)</a:t>
            </a:r>
            <a:r>
              <a:rPr lang="it-IT" altLang="zh-CN" sz="2600"/>
              <a:t>, </a:t>
            </a:r>
            <a:r>
              <a:rPr lang="en-US" altLang="zh-CN" sz="2600" i="1"/>
              <a:t>F</a:t>
            </a:r>
            <a:r>
              <a:rPr lang="en-US" altLang="zh-CN" sz="2600"/>
              <a:t> ={</a:t>
            </a:r>
            <a:r>
              <a:rPr lang="en-US" altLang="zh-CN" sz="2600" i="1">
                <a:solidFill>
                  <a:srgbClr val="FF33CC"/>
                </a:solidFill>
              </a:rPr>
              <a:t>A</a:t>
            </a:r>
            <a:r>
              <a:rPr lang="en-US" altLang="zh-CN" sz="2600">
                <a:solidFill>
                  <a:srgbClr val="FF33CC"/>
                </a:solidFill>
                <a:sym typeface="Symbol" pitchFamily="18" charset="2"/>
              </a:rPr>
              <a:t></a:t>
            </a:r>
            <a:r>
              <a:rPr lang="en-US" altLang="zh-CN" sz="2600" i="1">
                <a:solidFill>
                  <a:srgbClr val="FF33CC"/>
                </a:solidFill>
              </a:rPr>
              <a:t>BC</a:t>
            </a:r>
            <a:r>
              <a:rPr lang="en-US" altLang="zh-CN" sz="2600"/>
              <a:t>,</a:t>
            </a:r>
            <a:r>
              <a:rPr lang="en-US" altLang="zh-CN" sz="2600" i="1"/>
              <a:t> CD</a:t>
            </a:r>
            <a:r>
              <a:rPr lang="en-US" altLang="zh-CN" sz="2600">
                <a:sym typeface="Symbol" pitchFamily="18" charset="2"/>
              </a:rPr>
              <a:t></a:t>
            </a:r>
            <a:r>
              <a:rPr lang="en-US" altLang="zh-CN" sz="2600" i="1"/>
              <a:t>E</a:t>
            </a:r>
            <a:r>
              <a:rPr lang="en-US" altLang="zh-CN" sz="2600"/>
              <a:t>,</a:t>
            </a:r>
            <a:r>
              <a:rPr lang="en-US" altLang="zh-CN" sz="2600" i="1"/>
              <a:t> B</a:t>
            </a:r>
            <a:r>
              <a:rPr lang="en-US" altLang="zh-CN" sz="2600">
                <a:sym typeface="Symbol" pitchFamily="18" charset="2"/>
              </a:rPr>
              <a:t></a:t>
            </a:r>
            <a:r>
              <a:rPr lang="en-US" altLang="zh-CN" sz="2600" i="1"/>
              <a:t>D, E</a:t>
            </a:r>
            <a:r>
              <a:rPr lang="en-US" altLang="zh-CN" sz="2600">
                <a:sym typeface="Symbol" pitchFamily="18" charset="2"/>
              </a:rPr>
              <a:t></a:t>
            </a:r>
            <a:r>
              <a:rPr lang="en-US" altLang="zh-CN" sz="2600" i="1"/>
              <a:t>A</a:t>
            </a:r>
            <a:r>
              <a:rPr lang="en-US" altLang="zh-CN" sz="2600"/>
              <a:t>}</a:t>
            </a:r>
            <a:r>
              <a:rPr lang="zh-CN" altLang="en-US" sz="2600"/>
              <a:t>，则</a:t>
            </a:r>
            <a:r>
              <a:rPr lang="zh-CN" altLang="it-IT" sz="2600"/>
              <a:t>可将</a:t>
            </a:r>
            <a:r>
              <a:rPr lang="en-US" altLang="zh-CN" sz="2600" i="1"/>
              <a:t>r</a:t>
            </a:r>
            <a:r>
              <a:rPr lang="en-US" altLang="zh-CN" sz="2600"/>
              <a:t>(</a:t>
            </a:r>
            <a:r>
              <a:rPr lang="en-US" altLang="zh-CN" sz="2600" i="1"/>
              <a:t>R</a:t>
            </a:r>
            <a:r>
              <a:rPr lang="en-US" altLang="zh-CN" sz="2600"/>
              <a:t>)</a:t>
            </a:r>
            <a:r>
              <a:rPr lang="zh-CN" altLang="it-IT" sz="2600"/>
              <a:t>进行两种不同的分解</a:t>
            </a:r>
            <a:r>
              <a:rPr lang="it-IT" altLang="zh-CN" sz="2600"/>
              <a:t>:</a:t>
            </a:r>
          </a:p>
          <a:p>
            <a:pPr lvl="1">
              <a:lnSpc>
                <a:spcPct val="140000"/>
              </a:lnSpc>
            </a:pPr>
            <a:r>
              <a:rPr lang="zh-CN" altLang="it-IT" sz="2600">
                <a:solidFill>
                  <a:srgbClr val="FF0000"/>
                </a:solidFill>
              </a:rPr>
              <a:t>分解</a:t>
            </a:r>
            <a:r>
              <a:rPr lang="it-IT" altLang="zh-CN" sz="2600">
                <a:solidFill>
                  <a:srgbClr val="FF0000"/>
                </a:solidFill>
              </a:rPr>
              <a:t>1</a:t>
            </a:r>
            <a:r>
              <a:rPr lang="zh-CN" altLang="it-IT" sz="2600">
                <a:solidFill>
                  <a:srgbClr val="FF0000"/>
                </a:solidFill>
              </a:rPr>
              <a:t>：</a:t>
            </a:r>
            <a:r>
              <a:rPr lang="en-US" altLang="zh-CN" sz="2600" i="1"/>
              <a:t>r</a:t>
            </a:r>
            <a:r>
              <a:rPr lang="en-US" altLang="zh-CN" sz="2600" baseline="-25000"/>
              <a:t>1</a:t>
            </a:r>
            <a:r>
              <a:rPr lang="en-US" altLang="zh-CN" sz="2600"/>
              <a:t>(</a:t>
            </a:r>
            <a:r>
              <a:rPr lang="en-US" altLang="zh-CN" sz="2600" i="1"/>
              <a:t>R</a:t>
            </a:r>
            <a:r>
              <a:rPr lang="en-US" altLang="zh-CN" sz="2600" baseline="-25000"/>
              <a:t>1</a:t>
            </a:r>
            <a:r>
              <a:rPr lang="en-US" altLang="zh-CN" sz="2600" i="1"/>
              <a:t>)</a:t>
            </a:r>
            <a:r>
              <a:rPr lang="en-US" altLang="zh-CN" sz="2600"/>
              <a:t>=</a:t>
            </a:r>
            <a:r>
              <a:rPr lang="en-US" altLang="zh-CN" sz="2600" i="1"/>
              <a:t>r</a:t>
            </a:r>
            <a:r>
              <a:rPr lang="en-US" altLang="zh-CN" sz="2600" baseline="-25000"/>
              <a:t>1</a:t>
            </a:r>
            <a:r>
              <a:rPr lang="en-US" altLang="zh-CN" sz="2600"/>
              <a:t>(</a:t>
            </a:r>
            <a:r>
              <a:rPr lang="en-US" altLang="zh-CN" sz="2600" i="1">
                <a:solidFill>
                  <a:srgbClr val="FF3300"/>
                </a:solidFill>
              </a:rPr>
              <a:t>A</a:t>
            </a:r>
            <a:r>
              <a:rPr lang="en-US" altLang="zh-CN" sz="2600"/>
              <a:t>,</a:t>
            </a:r>
            <a:r>
              <a:rPr lang="en-US" altLang="zh-CN" sz="2600" i="1"/>
              <a:t> </a:t>
            </a:r>
            <a:r>
              <a:rPr lang="en-US" altLang="zh-CN" sz="2600" i="1">
                <a:solidFill>
                  <a:srgbClr val="FF3399"/>
                </a:solidFill>
              </a:rPr>
              <a:t>B</a:t>
            </a:r>
            <a:r>
              <a:rPr lang="en-US" altLang="zh-CN" sz="2600"/>
              <a:t>,</a:t>
            </a:r>
            <a:r>
              <a:rPr lang="en-US" altLang="zh-CN" sz="2600" i="1"/>
              <a:t> </a:t>
            </a:r>
            <a:r>
              <a:rPr lang="en-US" altLang="zh-CN" sz="2600" i="1">
                <a:solidFill>
                  <a:srgbClr val="FF3399"/>
                </a:solidFill>
              </a:rPr>
              <a:t>C</a:t>
            </a:r>
            <a:r>
              <a:rPr lang="en-US" altLang="zh-CN" sz="2600"/>
              <a:t>)</a:t>
            </a:r>
            <a:r>
              <a:rPr lang="zh-CN" altLang="en-US" sz="2600"/>
              <a:t>，</a:t>
            </a:r>
            <a:r>
              <a:rPr lang="en-US" altLang="zh-CN" sz="2600" i="1"/>
              <a:t>r</a:t>
            </a:r>
            <a:r>
              <a:rPr lang="en-US" altLang="zh-CN" sz="2600" baseline="-25000"/>
              <a:t>2</a:t>
            </a:r>
            <a:r>
              <a:rPr lang="en-US" altLang="zh-CN" sz="2600"/>
              <a:t>(</a:t>
            </a:r>
            <a:r>
              <a:rPr lang="en-US" altLang="zh-CN" sz="2600" i="1"/>
              <a:t>R</a:t>
            </a:r>
            <a:r>
              <a:rPr lang="en-US" altLang="zh-CN" sz="2600" baseline="-25000"/>
              <a:t>2</a:t>
            </a:r>
            <a:r>
              <a:rPr lang="en-US" altLang="zh-CN" sz="2600" i="1"/>
              <a:t>)</a:t>
            </a:r>
            <a:r>
              <a:rPr lang="en-US" altLang="zh-CN" sz="2600"/>
              <a:t>=</a:t>
            </a:r>
            <a:r>
              <a:rPr lang="en-US" altLang="zh-CN" sz="2600" i="1"/>
              <a:t>r</a:t>
            </a:r>
            <a:r>
              <a:rPr lang="en-US" altLang="zh-CN" sz="2600" baseline="-25000"/>
              <a:t>2</a:t>
            </a:r>
            <a:r>
              <a:rPr lang="en-US" altLang="zh-CN" sz="2600"/>
              <a:t>(</a:t>
            </a:r>
            <a:r>
              <a:rPr lang="en-US" altLang="zh-CN" sz="2600" i="1">
                <a:solidFill>
                  <a:srgbClr val="FF3300"/>
                </a:solidFill>
              </a:rPr>
              <a:t>A</a:t>
            </a:r>
            <a:r>
              <a:rPr lang="en-US" altLang="zh-CN" sz="2600"/>
              <a:t>,</a:t>
            </a:r>
            <a:r>
              <a:rPr lang="en-US" altLang="zh-CN" sz="2600" i="1"/>
              <a:t> D</a:t>
            </a:r>
            <a:r>
              <a:rPr lang="en-US" altLang="zh-CN" sz="2600"/>
              <a:t>,</a:t>
            </a:r>
            <a:r>
              <a:rPr lang="en-US" altLang="zh-CN" sz="2600" i="1"/>
              <a:t> E</a:t>
            </a:r>
            <a:r>
              <a:rPr lang="en-US" altLang="zh-CN" sz="2600"/>
              <a:t>)</a:t>
            </a:r>
            <a:r>
              <a:rPr lang="zh-CN" altLang="en-US" sz="2600"/>
              <a:t>；</a:t>
            </a:r>
          </a:p>
          <a:p>
            <a:pPr lvl="1">
              <a:lnSpc>
                <a:spcPct val="140000"/>
              </a:lnSpc>
            </a:pPr>
            <a:r>
              <a:rPr lang="zh-CN" altLang="en-US" sz="2600">
                <a:solidFill>
                  <a:srgbClr val="FF0000"/>
                </a:solidFill>
              </a:rPr>
              <a:t>分解</a:t>
            </a:r>
            <a:r>
              <a:rPr lang="en-US" altLang="zh-CN" sz="2600">
                <a:solidFill>
                  <a:srgbClr val="FF0000"/>
                </a:solidFill>
              </a:rPr>
              <a:t>2</a:t>
            </a:r>
            <a:r>
              <a:rPr lang="zh-CN" altLang="en-US" sz="2600">
                <a:solidFill>
                  <a:srgbClr val="FF0000"/>
                </a:solidFill>
              </a:rPr>
              <a:t>：</a:t>
            </a:r>
            <a:r>
              <a:rPr lang="en-US" altLang="zh-CN" sz="2600" i="1"/>
              <a:t>r</a:t>
            </a:r>
            <a:r>
              <a:rPr lang="en-US" altLang="zh-CN" sz="2600" baseline="-25000"/>
              <a:t>1</a:t>
            </a:r>
            <a:r>
              <a:rPr lang="en-US" altLang="zh-CN" sz="2600"/>
              <a:t>(</a:t>
            </a:r>
            <a:r>
              <a:rPr lang="en-US" altLang="zh-CN" sz="2600" i="1"/>
              <a:t>R</a:t>
            </a:r>
            <a:r>
              <a:rPr lang="en-US" altLang="zh-CN" sz="2600" baseline="-25000"/>
              <a:t>1</a:t>
            </a:r>
            <a:r>
              <a:rPr lang="en-US" altLang="zh-CN" sz="2600" i="1"/>
              <a:t>)</a:t>
            </a:r>
            <a:r>
              <a:rPr lang="en-US" altLang="zh-CN" sz="2600"/>
              <a:t>=</a:t>
            </a:r>
            <a:r>
              <a:rPr lang="en-US" altLang="zh-CN" sz="2600" i="1"/>
              <a:t>r</a:t>
            </a:r>
            <a:r>
              <a:rPr lang="en-US" altLang="zh-CN" sz="2600" baseline="-25000"/>
              <a:t>1</a:t>
            </a:r>
            <a:r>
              <a:rPr lang="en-US" altLang="zh-CN" sz="2600"/>
              <a:t>(</a:t>
            </a:r>
            <a:r>
              <a:rPr lang="en-US" altLang="zh-CN" sz="2600" i="1"/>
              <a:t>A</a:t>
            </a:r>
            <a:r>
              <a:rPr lang="en-US" altLang="zh-CN" sz="2600"/>
              <a:t>,</a:t>
            </a:r>
            <a:r>
              <a:rPr lang="en-US" altLang="zh-CN" sz="2600" i="1"/>
              <a:t> B</a:t>
            </a:r>
            <a:r>
              <a:rPr lang="en-US" altLang="zh-CN" sz="2600"/>
              <a:t>, </a:t>
            </a:r>
            <a:r>
              <a:rPr lang="en-US" altLang="zh-CN" sz="2600" i="1">
                <a:solidFill>
                  <a:srgbClr val="0000CC"/>
                </a:solidFill>
              </a:rPr>
              <a:t>C</a:t>
            </a:r>
            <a:r>
              <a:rPr lang="en-US" altLang="zh-CN" sz="2600"/>
              <a:t>)</a:t>
            </a:r>
            <a:r>
              <a:rPr lang="zh-CN" altLang="en-US" sz="2600"/>
              <a:t>，</a:t>
            </a:r>
            <a:r>
              <a:rPr lang="en-US" altLang="zh-CN" sz="2600" i="1"/>
              <a:t>r</a:t>
            </a:r>
            <a:r>
              <a:rPr lang="en-US" altLang="zh-CN" sz="2600" baseline="-25000"/>
              <a:t>2</a:t>
            </a:r>
            <a:r>
              <a:rPr lang="en-US" altLang="zh-CN" sz="2600"/>
              <a:t>(</a:t>
            </a:r>
            <a:r>
              <a:rPr lang="en-US" altLang="zh-CN" sz="2600" i="1"/>
              <a:t>R</a:t>
            </a:r>
            <a:r>
              <a:rPr lang="en-US" altLang="zh-CN" sz="2600" baseline="-25000"/>
              <a:t>2</a:t>
            </a:r>
            <a:r>
              <a:rPr lang="en-US" altLang="zh-CN" sz="2600" i="1"/>
              <a:t>)</a:t>
            </a:r>
            <a:r>
              <a:rPr lang="en-US" altLang="zh-CN" sz="2600"/>
              <a:t>=</a:t>
            </a:r>
            <a:r>
              <a:rPr lang="en-US" altLang="zh-CN" sz="2600" i="1"/>
              <a:t>r</a:t>
            </a:r>
            <a:r>
              <a:rPr lang="en-US" altLang="zh-CN" sz="2600" baseline="-25000"/>
              <a:t>2</a:t>
            </a:r>
            <a:r>
              <a:rPr lang="en-US" altLang="zh-CN" sz="2600"/>
              <a:t>(</a:t>
            </a:r>
            <a:r>
              <a:rPr lang="en-US" altLang="zh-CN" sz="2600" i="1">
                <a:solidFill>
                  <a:srgbClr val="0000CC"/>
                </a:solidFill>
              </a:rPr>
              <a:t>C</a:t>
            </a:r>
            <a:r>
              <a:rPr lang="en-US" altLang="zh-CN" sz="2600"/>
              <a:t>, </a:t>
            </a:r>
            <a:r>
              <a:rPr lang="en-US" altLang="zh-CN" sz="2600" i="1"/>
              <a:t>D</a:t>
            </a:r>
            <a:r>
              <a:rPr lang="en-US" altLang="zh-CN" sz="2600"/>
              <a:t>, </a:t>
            </a:r>
            <a:r>
              <a:rPr lang="en-US" altLang="zh-CN" sz="2600" i="1"/>
              <a:t>E</a:t>
            </a:r>
            <a:r>
              <a:rPr lang="en-US" altLang="zh-CN" sz="2600"/>
              <a:t>)</a:t>
            </a:r>
            <a:r>
              <a:rPr lang="zh-CN" altLang="it-IT" sz="2600"/>
              <a:t>。</a:t>
            </a:r>
          </a:p>
          <a:p>
            <a:pPr>
              <a:lnSpc>
                <a:spcPct val="140000"/>
              </a:lnSpc>
            </a:pPr>
            <a:r>
              <a:rPr lang="zh-CN" altLang="it-IT" sz="2600"/>
              <a:t>对于</a:t>
            </a:r>
            <a:r>
              <a:rPr lang="zh-CN" altLang="it-IT" sz="2600">
                <a:solidFill>
                  <a:srgbClr val="FF0000"/>
                </a:solidFill>
              </a:rPr>
              <a:t>分解</a:t>
            </a:r>
            <a:r>
              <a:rPr lang="it-IT" altLang="zh-CN" sz="2600">
                <a:solidFill>
                  <a:srgbClr val="FF0000"/>
                </a:solidFill>
              </a:rPr>
              <a:t>1</a:t>
            </a:r>
            <a:r>
              <a:rPr lang="zh-CN" altLang="it-IT" sz="2600"/>
              <a:t>，</a:t>
            </a:r>
            <a:r>
              <a:rPr lang="en-US" altLang="zh-CN" sz="2600" i="1"/>
              <a:t>R</a:t>
            </a:r>
            <a:r>
              <a:rPr lang="en-US" altLang="zh-CN" sz="2600" baseline="-25000"/>
              <a:t>1</a:t>
            </a:r>
            <a:r>
              <a:rPr lang="en-US" altLang="zh-CN" sz="2600">
                <a:sym typeface="Symbol" pitchFamily="18" charset="2"/>
              </a:rPr>
              <a:t></a:t>
            </a:r>
            <a:r>
              <a:rPr lang="en-US" altLang="zh-CN" sz="2600" i="1"/>
              <a:t>R</a:t>
            </a:r>
            <a:r>
              <a:rPr lang="en-US" altLang="zh-CN" sz="2600" baseline="-25000"/>
              <a:t>2</a:t>
            </a:r>
            <a:r>
              <a:rPr lang="zh-CN" altLang="en-US" sz="2600"/>
              <a:t>＝</a:t>
            </a:r>
            <a:r>
              <a:rPr lang="en-US" altLang="zh-CN" sz="2600" i="1"/>
              <a:t>A</a:t>
            </a:r>
            <a:r>
              <a:rPr lang="zh-CN" altLang="en-US" sz="2600"/>
              <a:t>，且</a:t>
            </a:r>
            <a:r>
              <a:rPr lang="en-US" altLang="zh-CN" sz="2600" i="1"/>
              <a:t>A</a:t>
            </a:r>
            <a:r>
              <a:rPr lang="en-US" altLang="zh-CN" sz="2600">
                <a:sym typeface="Symbol" pitchFamily="18" charset="2"/>
              </a:rPr>
              <a:t></a:t>
            </a:r>
            <a:r>
              <a:rPr lang="en-US" altLang="zh-CN" sz="2600" i="1"/>
              <a:t>R</a:t>
            </a:r>
            <a:r>
              <a:rPr lang="en-US" altLang="zh-CN" sz="2600" baseline="-25000"/>
              <a:t>1</a:t>
            </a:r>
            <a:r>
              <a:rPr lang="zh-CN" altLang="it-IT" sz="2600"/>
              <a:t>，故此分解是</a:t>
            </a:r>
            <a:r>
              <a:rPr lang="zh-CN" altLang="it-IT" sz="2600">
                <a:solidFill>
                  <a:srgbClr val="9900CC"/>
                </a:solidFill>
                <a:ea typeface="黑体" pitchFamily="49" charset="-122"/>
              </a:rPr>
              <a:t>无损连接分解</a:t>
            </a:r>
            <a:r>
              <a:rPr lang="zh-CN" altLang="it-IT" sz="2600"/>
              <a:t>。</a:t>
            </a:r>
          </a:p>
          <a:p>
            <a:pPr>
              <a:lnSpc>
                <a:spcPct val="140000"/>
              </a:lnSpc>
            </a:pPr>
            <a:r>
              <a:rPr lang="zh-CN" altLang="it-IT" sz="2600"/>
              <a:t>而对于</a:t>
            </a:r>
            <a:r>
              <a:rPr lang="zh-CN" altLang="it-IT" sz="2600">
                <a:solidFill>
                  <a:srgbClr val="FF0000"/>
                </a:solidFill>
              </a:rPr>
              <a:t>分解</a:t>
            </a:r>
            <a:r>
              <a:rPr lang="it-IT" altLang="zh-CN" sz="2600">
                <a:solidFill>
                  <a:srgbClr val="FF0000"/>
                </a:solidFill>
              </a:rPr>
              <a:t>2</a:t>
            </a:r>
            <a:r>
              <a:rPr lang="zh-CN" altLang="it-IT" sz="2600"/>
              <a:t>，</a:t>
            </a:r>
            <a:r>
              <a:rPr lang="en-US" altLang="zh-CN" sz="2600" i="1"/>
              <a:t>R</a:t>
            </a:r>
            <a:r>
              <a:rPr lang="en-US" altLang="zh-CN" sz="2600" baseline="-25000"/>
              <a:t>1</a:t>
            </a:r>
            <a:r>
              <a:rPr lang="en-US" altLang="zh-CN" sz="2600">
                <a:sym typeface="Symbol" pitchFamily="18" charset="2"/>
              </a:rPr>
              <a:t></a:t>
            </a:r>
            <a:r>
              <a:rPr lang="en-US" altLang="zh-CN" sz="2600" i="1"/>
              <a:t>R</a:t>
            </a:r>
            <a:r>
              <a:rPr lang="en-US" altLang="zh-CN" sz="2600" baseline="-25000"/>
              <a:t>2</a:t>
            </a:r>
            <a:r>
              <a:rPr lang="zh-CN" altLang="en-US" sz="2600"/>
              <a:t>＝</a:t>
            </a:r>
            <a:r>
              <a:rPr lang="en-US" altLang="zh-CN" sz="2600" i="1"/>
              <a:t>C</a:t>
            </a:r>
            <a:r>
              <a:rPr lang="zh-CN" altLang="en-US" sz="2600"/>
              <a:t>，且</a:t>
            </a:r>
            <a:r>
              <a:rPr lang="en-US" altLang="zh-CN" sz="2600" i="1"/>
              <a:t>C</a:t>
            </a:r>
            <a:r>
              <a:rPr lang="en-US" altLang="zh-CN" sz="2600"/>
              <a:t>→</a:t>
            </a:r>
            <a:r>
              <a:rPr lang="en-US" altLang="zh-CN" sz="2600" i="1"/>
              <a:t>R</a:t>
            </a:r>
            <a:r>
              <a:rPr lang="en-US" altLang="zh-CN" sz="2600" baseline="-25000"/>
              <a:t>1</a:t>
            </a:r>
            <a:r>
              <a:rPr lang="zh-CN" altLang="en-US" sz="2600"/>
              <a:t>、</a:t>
            </a:r>
            <a:r>
              <a:rPr lang="en-US" altLang="zh-CN" sz="2600" i="1"/>
              <a:t>C</a:t>
            </a:r>
            <a:r>
              <a:rPr lang="en-US" altLang="zh-CN" sz="2600"/>
              <a:t>→</a:t>
            </a:r>
            <a:r>
              <a:rPr lang="en-US" altLang="zh-CN" sz="2600" i="1"/>
              <a:t>R</a:t>
            </a:r>
            <a:r>
              <a:rPr lang="en-US" altLang="zh-CN" sz="2600" baseline="-25000"/>
              <a:t>2</a:t>
            </a:r>
            <a:r>
              <a:rPr lang="zh-CN" altLang="en-US" sz="2600"/>
              <a:t>，故</a:t>
            </a:r>
            <a:r>
              <a:rPr lang="zh-CN" altLang="it-IT" sz="2600"/>
              <a:t>此分解</a:t>
            </a:r>
            <a:r>
              <a:rPr lang="zh-CN" altLang="it-IT" sz="2600">
                <a:solidFill>
                  <a:srgbClr val="0099FF"/>
                </a:solidFill>
              </a:rPr>
              <a:t>不是无损连接分解</a:t>
            </a:r>
            <a:r>
              <a:rPr lang="zh-CN" altLang="it-IT" sz="2600"/>
              <a:t>。</a:t>
            </a:r>
            <a:endParaRPr lang="zh-CN" altLang="en-US" sz="2600"/>
          </a:p>
        </p:txBody>
      </p:sp>
      <p:sp>
        <p:nvSpPr>
          <p:cNvPr id="217092" name="Line 4"/>
          <p:cNvSpPr>
            <a:spLocks noChangeShapeType="1"/>
          </p:cNvSpPr>
          <p:nvPr/>
        </p:nvSpPr>
        <p:spPr bwMode="auto">
          <a:xfrm flipH="1">
            <a:off x="5294313" y="5172075"/>
            <a:ext cx="122237" cy="304800"/>
          </a:xfrm>
          <a:prstGeom prst="line">
            <a:avLst/>
          </a:prstGeom>
          <a:noFill/>
          <a:ln w="9525">
            <a:solidFill>
              <a:schemeClr val="tx1"/>
            </a:solidFill>
            <a:round/>
            <a:headEnd/>
            <a:tailEnd/>
          </a:ln>
          <a:effectLst/>
        </p:spPr>
        <p:txBody>
          <a:bodyPr/>
          <a:lstStyle/>
          <a:p>
            <a:endParaRPr lang="zh-CN" altLang="en-US"/>
          </a:p>
        </p:txBody>
      </p:sp>
      <p:sp>
        <p:nvSpPr>
          <p:cNvPr id="217093" name="Line 5"/>
          <p:cNvSpPr>
            <a:spLocks noChangeShapeType="1"/>
          </p:cNvSpPr>
          <p:nvPr/>
        </p:nvSpPr>
        <p:spPr bwMode="auto">
          <a:xfrm flipH="1">
            <a:off x="6518275" y="5172075"/>
            <a:ext cx="122238" cy="304800"/>
          </a:xfrm>
          <a:prstGeom prst="line">
            <a:avLst/>
          </a:prstGeom>
          <a:noFill/>
          <a:ln w="9525">
            <a:solidFill>
              <a:schemeClr val="tx1"/>
            </a:solidFill>
            <a:round/>
            <a:headEnd/>
            <a:tailEn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17091">
                                            <p:txEl>
                                              <p:pRg st="3" end="3"/>
                                            </p:txEl>
                                          </p:spTgt>
                                        </p:tgtEl>
                                        <p:attrNameLst>
                                          <p:attrName>style.visibility</p:attrName>
                                        </p:attrNameLst>
                                      </p:cBhvr>
                                      <p:to>
                                        <p:strVal val="visible"/>
                                      </p:to>
                                    </p:set>
                                    <p:animEffect transition="in" filter="wipe(left)">
                                      <p:cBhvr>
                                        <p:cTn id="7" dur="500"/>
                                        <p:tgtEl>
                                          <p:spTgt spid="217091">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17091">
                                            <p:txEl>
                                              <p:pRg st="4" end="4"/>
                                            </p:txEl>
                                          </p:spTgt>
                                        </p:tgtEl>
                                        <p:attrNameLst>
                                          <p:attrName>style.visibility</p:attrName>
                                        </p:attrNameLst>
                                      </p:cBhvr>
                                      <p:to>
                                        <p:strVal val="visible"/>
                                      </p:to>
                                    </p:set>
                                    <p:animEffect transition="in" filter="wipe(left)">
                                      <p:cBhvr>
                                        <p:cTn id="12" dur="500"/>
                                        <p:tgtEl>
                                          <p:spTgt spid="217091">
                                            <p:txEl>
                                              <p:pRg st="4" end="4"/>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17092"/>
                                        </p:tgtEl>
                                        <p:attrNameLst>
                                          <p:attrName>style.visibility</p:attrName>
                                        </p:attrNameLst>
                                      </p:cBhvr>
                                      <p:to>
                                        <p:strVal val="visible"/>
                                      </p:to>
                                    </p:set>
                                    <p:animEffect transition="in" filter="wipe(left)">
                                      <p:cBhvr>
                                        <p:cTn id="15" dur="500"/>
                                        <p:tgtEl>
                                          <p:spTgt spid="21709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17093"/>
                                        </p:tgtEl>
                                        <p:attrNameLst>
                                          <p:attrName>style.visibility</p:attrName>
                                        </p:attrNameLst>
                                      </p:cBhvr>
                                      <p:to>
                                        <p:strVal val="visible"/>
                                      </p:to>
                                    </p:set>
                                    <p:animEffect transition="in" filter="wipe(left)">
                                      <p:cBhvr>
                                        <p:cTn id="18" dur="500"/>
                                        <p:tgtEl>
                                          <p:spTgt spid="2170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2" grpId="0" animBg="1"/>
      <p:bldP spid="217093"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a:xfrm>
            <a:off x="685800" y="609600"/>
            <a:ext cx="7772400" cy="609600"/>
          </a:xfrm>
        </p:spPr>
        <p:txBody>
          <a:bodyPr/>
          <a:lstStyle/>
          <a:p>
            <a:r>
              <a:rPr lang="zh-CN" altLang="en-US">
                <a:ea typeface="华文隶书" pitchFamily="2" charset="-122"/>
              </a:rPr>
              <a:t>保持依赖分解</a:t>
            </a:r>
            <a:r>
              <a:rPr lang="zh-CN" altLang="en-US"/>
              <a:t> </a:t>
            </a:r>
          </a:p>
        </p:txBody>
      </p:sp>
      <p:sp>
        <p:nvSpPr>
          <p:cNvPr id="218115" name="Rectangle 3"/>
          <p:cNvSpPr>
            <a:spLocks noGrp="1" noChangeArrowheads="1"/>
          </p:cNvSpPr>
          <p:nvPr>
            <p:ph type="body" idx="1"/>
          </p:nvPr>
        </p:nvSpPr>
        <p:spPr>
          <a:xfrm>
            <a:off x="304800" y="1371600"/>
            <a:ext cx="8534400" cy="4953000"/>
          </a:xfrm>
        </p:spPr>
        <p:txBody>
          <a:bodyPr/>
          <a:lstStyle/>
          <a:p>
            <a:pPr>
              <a:lnSpc>
                <a:spcPct val="135000"/>
              </a:lnSpc>
            </a:pPr>
            <a:r>
              <a:rPr lang="zh-CN" altLang="en-US" sz="2600"/>
              <a:t>关系数据库模式分解的另一个目标是</a:t>
            </a:r>
            <a:r>
              <a:rPr lang="zh-CN" altLang="en-US" sz="2600">
                <a:solidFill>
                  <a:srgbClr val="FF0000"/>
                </a:solidFill>
                <a:ea typeface="黑体" pitchFamily="49" charset="-122"/>
              </a:rPr>
              <a:t>保持依赖</a:t>
            </a:r>
            <a:r>
              <a:rPr lang="zh-CN" altLang="en-US" sz="2600"/>
              <a:t>。</a:t>
            </a:r>
          </a:p>
          <a:p>
            <a:pPr>
              <a:lnSpc>
                <a:spcPct val="140000"/>
              </a:lnSpc>
            </a:pPr>
            <a:r>
              <a:rPr lang="zh-CN" altLang="en-US" sz="2600">
                <a:solidFill>
                  <a:schemeClr val="accent2"/>
                </a:solidFill>
              </a:rPr>
              <a:t>定义</a:t>
            </a:r>
            <a:r>
              <a:rPr lang="en-US" altLang="zh-CN" sz="2600">
                <a:solidFill>
                  <a:schemeClr val="accent2"/>
                </a:solidFill>
              </a:rPr>
              <a:t>5.14</a:t>
            </a:r>
            <a:r>
              <a:rPr lang="en-US" altLang="zh-CN" sz="2600"/>
              <a:t>    </a:t>
            </a:r>
            <a:r>
              <a:rPr lang="zh-CN" altLang="en-US" sz="2600"/>
              <a:t>给定关系模式</a:t>
            </a:r>
            <a:r>
              <a:rPr lang="en-US" altLang="zh-CN" sz="2600" i="1"/>
              <a:t>r</a:t>
            </a:r>
            <a:r>
              <a:rPr lang="en-US" altLang="zh-CN" sz="2600"/>
              <a:t>(</a:t>
            </a:r>
            <a:r>
              <a:rPr lang="en-US" altLang="zh-CN" sz="2600" i="1"/>
              <a:t>R</a:t>
            </a:r>
            <a:r>
              <a:rPr lang="en-US" altLang="zh-CN" sz="2600"/>
              <a:t>)</a:t>
            </a:r>
            <a:r>
              <a:rPr lang="zh-CN" altLang="en-US" sz="2600"/>
              <a:t>及函数依赖集</a:t>
            </a:r>
            <a:r>
              <a:rPr lang="en-US" altLang="zh-CN" sz="2600" i="1"/>
              <a:t>F</a:t>
            </a:r>
            <a:r>
              <a:rPr lang="zh-CN" altLang="en-US" sz="2600"/>
              <a:t>，</a:t>
            </a:r>
            <a:r>
              <a:rPr lang="en-US" altLang="zh-CN" sz="2600" i="1"/>
              <a:t>r</a:t>
            </a:r>
            <a:r>
              <a:rPr lang="en-US" altLang="zh-CN" sz="2600" baseline="-25000"/>
              <a:t>1</a:t>
            </a:r>
            <a:r>
              <a:rPr lang="en-US" altLang="zh-CN" sz="2600"/>
              <a:t>(</a:t>
            </a:r>
            <a:r>
              <a:rPr lang="en-US" altLang="zh-CN" sz="2600" i="1"/>
              <a:t>R</a:t>
            </a:r>
            <a:r>
              <a:rPr lang="en-US" altLang="zh-CN" sz="2600" baseline="-25000"/>
              <a:t>1</a:t>
            </a:r>
            <a:r>
              <a:rPr lang="en-US" altLang="zh-CN" sz="2600"/>
              <a:t>), </a:t>
            </a:r>
            <a:r>
              <a:rPr lang="en-US" altLang="zh-CN" sz="2600" i="1"/>
              <a:t>r</a:t>
            </a:r>
            <a:r>
              <a:rPr lang="en-US" altLang="zh-CN" sz="2600" baseline="-25000"/>
              <a:t>2</a:t>
            </a:r>
            <a:r>
              <a:rPr lang="en-US" altLang="zh-CN" sz="2600"/>
              <a:t>(</a:t>
            </a:r>
            <a:r>
              <a:rPr lang="en-US" altLang="zh-CN" sz="2600" i="1"/>
              <a:t>R</a:t>
            </a:r>
            <a:r>
              <a:rPr lang="en-US" altLang="zh-CN" sz="2600" baseline="-25000"/>
              <a:t>2</a:t>
            </a:r>
            <a:r>
              <a:rPr lang="en-US" altLang="zh-CN" sz="2600"/>
              <a:t>), ..., </a:t>
            </a:r>
            <a:r>
              <a:rPr lang="en-US" altLang="zh-CN" sz="2600" i="1"/>
              <a:t>r</a:t>
            </a:r>
            <a:r>
              <a:rPr lang="en-US" altLang="zh-CN" sz="2600" i="1" baseline="-25000"/>
              <a:t>n</a:t>
            </a:r>
            <a:r>
              <a:rPr lang="en-US" altLang="zh-CN" sz="2600"/>
              <a:t>(</a:t>
            </a:r>
            <a:r>
              <a:rPr lang="en-US" altLang="zh-CN" sz="2600" i="1"/>
              <a:t>R</a:t>
            </a:r>
            <a:r>
              <a:rPr lang="en-US" altLang="zh-CN" sz="2600" i="1" baseline="-25000"/>
              <a:t>n</a:t>
            </a:r>
            <a:r>
              <a:rPr lang="en-US" altLang="zh-CN" sz="2600" i="1"/>
              <a:t>)</a:t>
            </a:r>
            <a:r>
              <a:rPr lang="zh-CN" altLang="en-US" sz="2600"/>
              <a:t>为</a:t>
            </a:r>
            <a:r>
              <a:rPr lang="en-US" altLang="zh-CN" sz="2600" i="1"/>
              <a:t>r</a:t>
            </a:r>
            <a:r>
              <a:rPr lang="en-US" altLang="zh-CN" sz="2600"/>
              <a:t>(</a:t>
            </a:r>
            <a:r>
              <a:rPr lang="en-US" altLang="zh-CN" sz="2600" i="1"/>
              <a:t>R</a:t>
            </a:r>
            <a:r>
              <a:rPr lang="en-US" altLang="zh-CN" sz="2600"/>
              <a:t>)</a:t>
            </a:r>
            <a:r>
              <a:rPr lang="zh-CN" altLang="en-US" sz="2600"/>
              <a:t>的分解。</a:t>
            </a:r>
            <a:r>
              <a:rPr lang="en-US" altLang="zh-CN" sz="2600" i="1">
                <a:solidFill>
                  <a:srgbClr val="FF0000"/>
                </a:solidFill>
              </a:rPr>
              <a:t>F</a:t>
            </a:r>
            <a:r>
              <a:rPr lang="zh-CN" altLang="en-US" sz="2600">
                <a:solidFill>
                  <a:srgbClr val="FF0000"/>
                </a:solidFill>
              </a:rPr>
              <a:t>在</a:t>
            </a:r>
            <a:r>
              <a:rPr lang="en-US" altLang="zh-CN" sz="2600" i="1">
                <a:solidFill>
                  <a:srgbClr val="FF0000"/>
                </a:solidFill>
              </a:rPr>
              <a:t>R</a:t>
            </a:r>
            <a:r>
              <a:rPr lang="en-US" altLang="zh-CN" sz="2600" i="1" baseline="-25000">
                <a:solidFill>
                  <a:srgbClr val="FF0000"/>
                </a:solidFill>
              </a:rPr>
              <a:t>i</a:t>
            </a:r>
            <a:r>
              <a:rPr lang="zh-CN" altLang="en-US" sz="2600">
                <a:solidFill>
                  <a:srgbClr val="FF0000"/>
                </a:solidFill>
              </a:rPr>
              <a:t>的投影</a:t>
            </a:r>
            <a:r>
              <a:rPr lang="zh-CN" altLang="en-US" sz="2600"/>
              <a:t>为</a:t>
            </a:r>
            <a:r>
              <a:rPr lang="zh-CN" altLang="en-US" sz="2600">
                <a:solidFill>
                  <a:schemeClr val="accent2"/>
                </a:solidFill>
              </a:rPr>
              <a:t>闭包</a:t>
            </a:r>
            <a:r>
              <a:rPr lang="en-US" altLang="zh-CN" sz="2600" i="1">
                <a:solidFill>
                  <a:schemeClr val="accent2"/>
                </a:solidFill>
              </a:rPr>
              <a:t>F</a:t>
            </a:r>
            <a:r>
              <a:rPr lang="en-US" altLang="zh-CN" sz="2600" baseline="30000">
                <a:solidFill>
                  <a:schemeClr val="accent2"/>
                </a:solidFill>
              </a:rPr>
              <a:t>+</a:t>
            </a:r>
            <a:r>
              <a:rPr lang="zh-CN" altLang="en-US" sz="2600">
                <a:solidFill>
                  <a:schemeClr val="accent2"/>
                </a:solidFill>
              </a:rPr>
              <a:t>中所有只包含</a:t>
            </a:r>
            <a:r>
              <a:rPr lang="en-US" altLang="zh-CN" sz="2600" i="1">
                <a:solidFill>
                  <a:schemeClr val="accent2"/>
                </a:solidFill>
              </a:rPr>
              <a:t>R</a:t>
            </a:r>
            <a:r>
              <a:rPr lang="en-US" altLang="zh-CN" sz="2600" i="1" baseline="-25000">
                <a:solidFill>
                  <a:schemeClr val="accent2"/>
                </a:solidFill>
              </a:rPr>
              <a:t>i</a:t>
            </a:r>
            <a:r>
              <a:rPr lang="zh-CN" altLang="en-US" sz="2600">
                <a:solidFill>
                  <a:schemeClr val="accent2"/>
                </a:solidFill>
              </a:rPr>
              <a:t>属性的函数依赖的集合</a:t>
            </a:r>
            <a:r>
              <a:rPr lang="zh-CN" altLang="en-US" sz="2600"/>
              <a:t>，记为</a:t>
            </a:r>
            <a:r>
              <a:rPr lang="en-US" altLang="zh-CN" sz="2600" i="1"/>
              <a:t>F</a:t>
            </a:r>
            <a:r>
              <a:rPr lang="en-US" altLang="zh-CN" sz="2600" i="1" baseline="-25000"/>
              <a:t>i</a:t>
            </a:r>
            <a:r>
              <a:rPr lang="zh-CN" altLang="en-US" sz="2600"/>
              <a:t>。即如果</a:t>
            </a:r>
            <a:r>
              <a:rPr lang="zh-CN" altLang="en-US" sz="2600" i="1">
                <a:sym typeface="Symbol" pitchFamily="18" charset="2"/>
              </a:rPr>
              <a:t></a:t>
            </a:r>
            <a:r>
              <a:rPr lang="zh-CN" altLang="en-US" sz="2600">
                <a:sym typeface="Symbol" pitchFamily="18" charset="2"/>
              </a:rPr>
              <a:t></a:t>
            </a:r>
            <a:r>
              <a:rPr lang="zh-CN" altLang="en-US" sz="2600" i="1">
                <a:sym typeface="Symbol" pitchFamily="18" charset="2"/>
              </a:rPr>
              <a:t></a:t>
            </a:r>
            <a:r>
              <a:rPr lang="zh-CN" altLang="en-US" sz="2600"/>
              <a:t>在</a:t>
            </a:r>
            <a:r>
              <a:rPr lang="en-US" altLang="zh-CN" sz="2600" i="1"/>
              <a:t>F</a:t>
            </a:r>
            <a:r>
              <a:rPr lang="en-US" altLang="zh-CN" sz="2600" i="1" baseline="-25000"/>
              <a:t>i</a:t>
            </a:r>
            <a:r>
              <a:rPr lang="zh-CN" altLang="en-US" sz="2600"/>
              <a:t>中，则</a:t>
            </a:r>
            <a:r>
              <a:rPr lang="zh-CN" altLang="en-US" sz="2600" i="1">
                <a:sym typeface="Symbol" pitchFamily="18" charset="2"/>
              </a:rPr>
              <a:t></a:t>
            </a:r>
            <a:r>
              <a:rPr lang="zh-CN" altLang="en-US" sz="2600"/>
              <a:t>和</a:t>
            </a:r>
            <a:r>
              <a:rPr lang="zh-CN" altLang="en-US" sz="2600" i="1">
                <a:sym typeface="Symbol" pitchFamily="18" charset="2"/>
              </a:rPr>
              <a:t></a:t>
            </a:r>
            <a:r>
              <a:rPr lang="zh-CN" altLang="en-US" sz="2600"/>
              <a:t>的所有属性均在</a:t>
            </a:r>
            <a:r>
              <a:rPr lang="en-US" altLang="zh-CN" sz="2600" i="1"/>
              <a:t>R</a:t>
            </a:r>
            <a:r>
              <a:rPr lang="en-US" altLang="zh-CN" sz="2600" i="1" baseline="-25000"/>
              <a:t>i</a:t>
            </a:r>
            <a:r>
              <a:rPr lang="zh-CN" altLang="en-US" sz="2600"/>
              <a:t>中。</a:t>
            </a:r>
          </a:p>
          <a:p>
            <a:pPr>
              <a:lnSpc>
                <a:spcPct val="140000"/>
              </a:lnSpc>
            </a:pPr>
            <a:r>
              <a:rPr lang="zh-CN" altLang="en-US" sz="2600">
                <a:solidFill>
                  <a:schemeClr val="accent2"/>
                </a:solidFill>
              </a:rPr>
              <a:t>定义</a:t>
            </a:r>
            <a:r>
              <a:rPr lang="en-US" altLang="zh-CN" sz="2600">
                <a:solidFill>
                  <a:schemeClr val="accent2"/>
                </a:solidFill>
              </a:rPr>
              <a:t>5.15</a:t>
            </a:r>
            <a:r>
              <a:rPr lang="en-US" altLang="zh-CN" sz="2600"/>
              <a:t>    </a:t>
            </a:r>
            <a:r>
              <a:rPr lang="zh-CN" altLang="en-US" sz="2600"/>
              <a:t>称</a:t>
            </a:r>
            <a:r>
              <a:rPr lang="zh-CN" altLang="en-US" sz="2600">
                <a:solidFill>
                  <a:schemeClr val="accent2"/>
                </a:solidFill>
              </a:rPr>
              <a:t>具有函数依赖集</a:t>
            </a:r>
            <a:r>
              <a:rPr lang="en-US" altLang="zh-CN" sz="2600" i="1">
                <a:solidFill>
                  <a:schemeClr val="accent2"/>
                </a:solidFill>
              </a:rPr>
              <a:t>F</a:t>
            </a:r>
            <a:r>
              <a:rPr lang="zh-CN" altLang="en-US" sz="2600">
                <a:solidFill>
                  <a:schemeClr val="accent2"/>
                </a:solidFill>
              </a:rPr>
              <a:t>的关系模式</a:t>
            </a:r>
            <a:r>
              <a:rPr lang="en-US" altLang="zh-CN" sz="2600" i="1">
                <a:solidFill>
                  <a:schemeClr val="accent2"/>
                </a:solidFill>
              </a:rPr>
              <a:t>r</a:t>
            </a:r>
            <a:r>
              <a:rPr lang="en-US" altLang="zh-CN" sz="2600">
                <a:solidFill>
                  <a:schemeClr val="accent2"/>
                </a:solidFill>
              </a:rPr>
              <a:t>(</a:t>
            </a:r>
            <a:r>
              <a:rPr lang="en-US" altLang="zh-CN" sz="2600" i="1">
                <a:solidFill>
                  <a:schemeClr val="accent2"/>
                </a:solidFill>
              </a:rPr>
              <a:t>R</a:t>
            </a:r>
            <a:r>
              <a:rPr lang="en-US" altLang="zh-CN" sz="2600">
                <a:solidFill>
                  <a:schemeClr val="accent2"/>
                </a:solidFill>
              </a:rPr>
              <a:t>)</a:t>
            </a:r>
            <a:r>
              <a:rPr lang="zh-CN" altLang="en-US" sz="2600">
                <a:solidFill>
                  <a:schemeClr val="accent2"/>
                </a:solidFill>
              </a:rPr>
              <a:t>的分解</a:t>
            </a:r>
            <a:r>
              <a:rPr lang="en-US" altLang="zh-CN" sz="2600" i="1">
                <a:solidFill>
                  <a:schemeClr val="accent2"/>
                </a:solidFill>
              </a:rPr>
              <a:t>r</a:t>
            </a:r>
            <a:r>
              <a:rPr lang="en-US" altLang="zh-CN" sz="2600" baseline="-25000">
                <a:solidFill>
                  <a:schemeClr val="accent2"/>
                </a:solidFill>
              </a:rPr>
              <a:t>1</a:t>
            </a:r>
            <a:r>
              <a:rPr lang="en-US" altLang="zh-CN" sz="2600">
                <a:solidFill>
                  <a:schemeClr val="accent2"/>
                </a:solidFill>
              </a:rPr>
              <a:t>(</a:t>
            </a:r>
            <a:r>
              <a:rPr lang="en-US" altLang="zh-CN" sz="2600" i="1">
                <a:solidFill>
                  <a:schemeClr val="accent2"/>
                </a:solidFill>
              </a:rPr>
              <a:t>R</a:t>
            </a:r>
            <a:r>
              <a:rPr lang="en-US" altLang="zh-CN" sz="2600" baseline="-25000">
                <a:solidFill>
                  <a:schemeClr val="accent2"/>
                </a:solidFill>
              </a:rPr>
              <a:t>1</a:t>
            </a:r>
            <a:r>
              <a:rPr lang="en-US" altLang="zh-CN" sz="2600">
                <a:solidFill>
                  <a:schemeClr val="accent2"/>
                </a:solidFill>
              </a:rPr>
              <a:t>), </a:t>
            </a:r>
            <a:r>
              <a:rPr lang="en-US" altLang="zh-CN" sz="2600" i="1">
                <a:solidFill>
                  <a:schemeClr val="accent2"/>
                </a:solidFill>
              </a:rPr>
              <a:t>r</a:t>
            </a:r>
            <a:r>
              <a:rPr lang="en-US" altLang="zh-CN" sz="2600" baseline="-25000">
                <a:solidFill>
                  <a:schemeClr val="accent2"/>
                </a:solidFill>
              </a:rPr>
              <a:t>2</a:t>
            </a:r>
            <a:r>
              <a:rPr lang="en-US" altLang="zh-CN" sz="2600">
                <a:solidFill>
                  <a:schemeClr val="accent2"/>
                </a:solidFill>
              </a:rPr>
              <a:t>(</a:t>
            </a:r>
            <a:r>
              <a:rPr lang="en-US" altLang="zh-CN" sz="2600" i="1">
                <a:solidFill>
                  <a:schemeClr val="accent2"/>
                </a:solidFill>
              </a:rPr>
              <a:t>R</a:t>
            </a:r>
            <a:r>
              <a:rPr lang="en-US" altLang="zh-CN" sz="2600" baseline="-25000">
                <a:solidFill>
                  <a:schemeClr val="accent2"/>
                </a:solidFill>
              </a:rPr>
              <a:t>2</a:t>
            </a:r>
            <a:r>
              <a:rPr lang="en-US" altLang="zh-CN" sz="2600">
                <a:solidFill>
                  <a:schemeClr val="accent2"/>
                </a:solidFill>
              </a:rPr>
              <a:t>), ..., </a:t>
            </a:r>
            <a:r>
              <a:rPr lang="en-US" altLang="zh-CN" sz="2600" i="1">
                <a:solidFill>
                  <a:schemeClr val="accent2"/>
                </a:solidFill>
              </a:rPr>
              <a:t>r</a:t>
            </a:r>
            <a:r>
              <a:rPr lang="en-US" altLang="zh-CN" sz="2600" i="1" baseline="-25000">
                <a:solidFill>
                  <a:schemeClr val="accent2"/>
                </a:solidFill>
              </a:rPr>
              <a:t>n</a:t>
            </a:r>
            <a:r>
              <a:rPr lang="en-US" altLang="zh-CN" sz="2600">
                <a:solidFill>
                  <a:schemeClr val="accent2"/>
                </a:solidFill>
              </a:rPr>
              <a:t>(</a:t>
            </a:r>
            <a:r>
              <a:rPr lang="en-US" altLang="zh-CN" sz="2600" i="1">
                <a:solidFill>
                  <a:schemeClr val="accent2"/>
                </a:solidFill>
              </a:rPr>
              <a:t>R</a:t>
            </a:r>
            <a:r>
              <a:rPr lang="en-US" altLang="zh-CN" sz="2600" i="1" baseline="-25000">
                <a:solidFill>
                  <a:schemeClr val="accent2"/>
                </a:solidFill>
              </a:rPr>
              <a:t>n</a:t>
            </a:r>
            <a:r>
              <a:rPr lang="en-US" altLang="zh-CN" sz="2600" i="1">
                <a:solidFill>
                  <a:schemeClr val="accent2"/>
                </a:solidFill>
              </a:rPr>
              <a:t>)</a:t>
            </a:r>
            <a:r>
              <a:rPr lang="zh-CN" altLang="en-US" sz="2600"/>
              <a:t>为</a:t>
            </a:r>
            <a:r>
              <a:rPr lang="zh-CN" altLang="en-US" sz="2600">
                <a:solidFill>
                  <a:srgbClr val="FF0000"/>
                </a:solidFill>
                <a:ea typeface="黑体" pitchFamily="49" charset="-122"/>
              </a:rPr>
              <a:t>保持依赖分解</a:t>
            </a:r>
            <a:r>
              <a:rPr lang="zh-CN" altLang="en-US" sz="2600"/>
              <a:t>，</a:t>
            </a:r>
            <a:r>
              <a:rPr lang="zh-CN" altLang="en-US" sz="2600">
                <a:solidFill>
                  <a:srgbClr val="0099FF"/>
                </a:solidFill>
                <a:ea typeface="华文新魏" pitchFamily="2" charset="-122"/>
              </a:rPr>
              <a:t>当且仅当</a:t>
            </a:r>
            <a:r>
              <a:rPr lang="en-US" altLang="zh-CN" sz="2600">
                <a:solidFill>
                  <a:schemeClr val="accent2"/>
                </a:solidFill>
              </a:rPr>
              <a:t>(</a:t>
            </a:r>
            <a:r>
              <a:rPr lang="en-US" altLang="zh-CN" sz="2600" i="1">
                <a:solidFill>
                  <a:schemeClr val="accent2"/>
                </a:solidFill>
              </a:rPr>
              <a:t>F</a:t>
            </a:r>
            <a:r>
              <a:rPr lang="en-US" altLang="zh-CN" sz="2600" baseline="-25000">
                <a:solidFill>
                  <a:schemeClr val="accent2"/>
                </a:solidFill>
              </a:rPr>
              <a:t>1</a:t>
            </a:r>
            <a:r>
              <a:rPr lang="en-US" altLang="zh-CN" sz="2600">
                <a:solidFill>
                  <a:schemeClr val="accent2"/>
                </a:solidFill>
                <a:sym typeface="Symbol" pitchFamily="18" charset="2"/>
              </a:rPr>
              <a:t></a:t>
            </a:r>
            <a:r>
              <a:rPr lang="en-US" altLang="zh-CN" sz="2600" i="1">
                <a:solidFill>
                  <a:schemeClr val="accent2"/>
                </a:solidFill>
              </a:rPr>
              <a:t>F</a:t>
            </a:r>
            <a:r>
              <a:rPr lang="en-US" altLang="zh-CN" sz="2600" baseline="-25000">
                <a:solidFill>
                  <a:schemeClr val="accent2"/>
                </a:solidFill>
              </a:rPr>
              <a:t>2</a:t>
            </a:r>
            <a:r>
              <a:rPr lang="en-US" altLang="zh-CN" sz="2600">
                <a:solidFill>
                  <a:schemeClr val="accent2"/>
                </a:solidFill>
                <a:sym typeface="Symbol" pitchFamily="18" charset="2"/>
              </a:rPr>
              <a:t></a:t>
            </a:r>
            <a:r>
              <a:rPr lang="en-US" altLang="zh-CN" sz="2600">
                <a:solidFill>
                  <a:schemeClr val="accent2"/>
                </a:solidFill>
              </a:rPr>
              <a:t>…</a:t>
            </a:r>
            <a:r>
              <a:rPr lang="en-US" altLang="zh-CN" sz="2600">
                <a:solidFill>
                  <a:schemeClr val="accent2"/>
                </a:solidFill>
                <a:sym typeface="Symbol" pitchFamily="18" charset="2"/>
              </a:rPr>
              <a:t></a:t>
            </a:r>
            <a:r>
              <a:rPr lang="en-US" altLang="zh-CN" sz="2600" i="1">
                <a:solidFill>
                  <a:schemeClr val="accent2"/>
                </a:solidFill>
              </a:rPr>
              <a:t>F</a:t>
            </a:r>
            <a:r>
              <a:rPr lang="en-US" altLang="zh-CN" sz="2600" i="1" baseline="-25000">
                <a:solidFill>
                  <a:schemeClr val="accent2"/>
                </a:solidFill>
              </a:rPr>
              <a:t>n</a:t>
            </a:r>
            <a:r>
              <a:rPr lang="en-US" altLang="zh-CN" sz="2600">
                <a:solidFill>
                  <a:schemeClr val="accent2"/>
                </a:solidFill>
              </a:rPr>
              <a:t>)</a:t>
            </a:r>
            <a:r>
              <a:rPr lang="en-US" altLang="zh-CN" sz="2600" i="1" baseline="30000">
                <a:solidFill>
                  <a:schemeClr val="accent2"/>
                </a:solidFill>
              </a:rPr>
              <a:t>+</a:t>
            </a:r>
            <a:r>
              <a:rPr lang="en-US" altLang="zh-CN" sz="2600">
                <a:solidFill>
                  <a:schemeClr val="accent2"/>
                </a:solidFill>
              </a:rPr>
              <a:t>=</a:t>
            </a:r>
            <a:r>
              <a:rPr lang="en-US" altLang="zh-CN" sz="2600" i="1">
                <a:solidFill>
                  <a:schemeClr val="accent2"/>
                </a:solidFill>
              </a:rPr>
              <a:t>F</a:t>
            </a:r>
            <a:r>
              <a:rPr lang="en-US" altLang="zh-CN" sz="2600" i="1" baseline="30000">
                <a:solidFill>
                  <a:schemeClr val="accent2"/>
                </a:solidFill>
              </a:rPr>
              <a:t>+</a:t>
            </a:r>
            <a:r>
              <a:rPr lang="zh-CN" altLang="en-US" sz="260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18115">
                                            <p:txEl>
                                              <p:pRg st="1" end="1"/>
                                            </p:txEl>
                                          </p:spTgt>
                                        </p:tgtEl>
                                        <p:attrNameLst>
                                          <p:attrName>style.visibility</p:attrName>
                                        </p:attrNameLst>
                                      </p:cBhvr>
                                      <p:to>
                                        <p:strVal val="visible"/>
                                      </p:to>
                                    </p:set>
                                    <p:animEffect transition="in" filter="wipe(left)">
                                      <p:cBhvr>
                                        <p:cTn id="7" dur="500"/>
                                        <p:tgtEl>
                                          <p:spTgt spid="21811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18115">
                                            <p:txEl>
                                              <p:pRg st="2" end="2"/>
                                            </p:txEl>
                                          </p:spTgt>
                                        </p:tgtEl>
                                        <p:attrNameLst>
                                          <p:attrName>style.visibility</p:attrName>
                                        </p:attrNameLst>
                                      </p:cBhvr>
                                      <p:to>
                                        <p:strVal val="visible"/>
                                      </p:to>
                                    </p:set>
                                    <p:animEffect transition="in" filter="wipe(left)">
                                      <p:cBhvr>
                                        <p:cTn id="12" dur="500"/>
                                        <p:tgtEl>
                                          <p:spTgt spid="2181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a:xfrm>
            <a:off x="685800" y="552450"/>
            <a:ext cx="7772400" cy="609600"/>
          </a:xfrm>
        </p:spPr>
        <p:txBody>
          <a:bodyPr/>
          <a:lstStyle/>
          <a:p>
            <a:r>
              <a:rPr lang="zh-CN" altLang="en-US">
                <a:ea typeface="华文隶书" pitchFamily="2" charset="-122"/>
              </a:rPr>
              <a:t>保持依赖分解判断举例</a:t>
            </a:r>
          </a:p>
        </p:txBody>
      </p:sp>
      <p:sp>
        <p:nvSpPr>
          <p:cNvPr id="219139" name="Rectangle 3"/>
          <p:cNvSpPr>
            <a:spLocks noGrp="1" noChangeArrowheads="1"/>
          </p:cNvSpPr>
          <p:nvPr>
            <p:ph type="body" idx="1"/>
          </p:nvPr>
        </p:nvSpPr>
        <p:spPr>
          <a:xfrm>
            <a:off x="200025" y="1190625"/>
            <a:ext cx="8820150" cy="5334000"/>
          </a:xfrm>
        </p:spPr>
        <p:txBody>
          <a:bodyPr/>
          <a:lstStyle/>
          <a:p>
            <a:pPr>
              <a:lnSpc>
                <a:spcPct val="140000"/>
              </a:lnSpc>
              <a:spcBef>
                <a:spcPct val="25000"/>
              </a:spcBef>
            </a:pPr>
            <a:r>
              <a:rPr lang="en-US" altLang="zh-CN" sz="2600">
                <a:solidFill>
                  <a:schemeClr val="accent2"/>
                </a:solidFill>
              </a:rPr>
              <a:t>[</a:t>
            </a:r>
            <a:r>
              <a:rPr lang="zh-CN" altLang="en-US" sz="2600">
                <a:solidFill>
                  <a:schemeClr val="accent2"/>
                </a:solidFill>
              </a:rPr>
              <a:t>例</a:t>
            </a:r>
            <a:r>
              <a:rPr lang="en-US" altLang="zh-CN" sz="2600">
                <a:solidFill>
                  <a:schemeClr val="accent2"/>
                </a:solidFill>
              </a:rPr>
              <a:t>5.15]</a:t>
            </a:r>
            <a:r>
              <a:rPr lang="en-US" altLang="zh-CN" sz="2600"/>
              <a:t>  </a:t>
            </a:r>
            <a:r>
              <a:rPr lang="zh-CN" altLang="en-US" sz="2600"/>
              <a:t>设关系模式</a:t>
            </a:r>
            <a:r>
              <a:rPr lang="en-US" altLang="zh-CN" sz="2600" i="1"/>
              <a:t>r</a:t>
            </a:r>
            <a:r>
              <a:rPr lang="en-US" altLang="zh-CN" sz="2600"/>
              <a:t>(</a:t>
            </a:r>
            <a:r>
              <a:rPr lang="en-US" altLang="zh-CN" sz="2600" i="1"/>
              <a:t>R</a:t>
            </a:r>
            <a:r>
              <a:rPr lang="en-US" altLang="zh-CN" sz="2600"/>
              <a:t>)=</a:t>
            </a:r>
            <a:r>
              <a:rPr lang="en-US" altLang="zh-CN" sz="2600" i="1"/>
              <a:t>r</a:t>
            </a:r>
            <a:r>
              <a:rPr lang="en-US" altLang="zh-CN" sz="2600"/>
              <a:t>(</a:t>
            </a:r>
            <a:r>
              <a:rPr lang="en-US" altLang="zh-CN" sz="2600" i="1"/>
              <a:t>A</a:t>
            </a:r>
            <a:r>
              <a:rPr lang="en-US" altLang="zh-CN" sz="2600"/>
              <a:t>,</a:t>
            </a:r>
            <a:r>
              <a:rPr lang="en-US" altLang="zh-CN" sz="2600" i="1"/>
              <a:t> B</a:t>
            </a:r>
            <a:r>
              <a:rPr lang="en-US" altLang="zh-CN" sz="2600"/>
              <a:t>,</a:t>
            </a:r>
            <a:r>
              <a:rPr lang="en-US" altLang="zh-CN" sz="2600" i="1"/>
              <a:t> C</a:t>
            </a:r>
            <a:r>
              <a:rPr lang="en-US" altLang="zh-CN" sz="2600"/>
              <a:t>)</a:t>
            </a:r>
            <a:r>
              <a:rPr lang="zh-CN" altLang="en-US" sz="2600"/>
              <a:t>，</a:t>
            </a:r>
            <a:r>
              <a:rPr lang="en-US" altLang="zh-CN" sz="2600" i="1"/>
              <a:t>F =</a:t>
            </a:r>
            <a:r>
              <a:rPr lang="en-US" altLang="zh-CN" sz="2600"/>
              <a:t>{</a:t>
            </a:r>
            <a:r>
              <a:rPr lang="en-US" altLang="zh-CN" sz="2600" i="1">
                <a:solidFill>
                  <a:srgbClr val="FF3300"/>
                </a:solidFill>
              </a:rPr>
              <a:t>A</a:t>
            </a:r>
            <a:r>
              <a:rPr lang="en-US" altLang="zh-CN" sz="2600">
                <a:solidFill>
                  <a:srgbClr val="FF3300"/>
                </a:solidFill>
                <a:sym typeface="Symbol" pitchFamily="18" charset="2"/>
              </a:rPr>
              <a:t></a:t>
            </a:r>
            <a:r>
              <a:rPr lang="en-US" altLang="zh-CN" sz="2600" i="1">
                <a:solidFill>
                  <a:srgbClr val="FF3300"/>
                </a:solidFill>
              </a:rPr>
              <a:t>B</a:t>
            </a:r>
            <a:r>
              <a:rPr lang="en-US" altLang="zh-CN" sz="2600"/>
              <a:t>, </a:t>
            </a:r>
            <a:r>
              <a:rPr lang="en-US" altLang="zh-CN" sz="2600" i="1">
                <a:solidFill>
                  <a:srgbClr val="FF3399"/>
                </a:solidFill>
              </a:rPr>
              <a:t>B</a:t>
            </a:r>
            <a:r>
              <a:rPr lang="en-US" altLang="zh-CN" sz="2600">
                <a:solidFill>
                  <a:srgbClr val="FF3399"/>
                </a:solidFill>
                <a:sym typeface="Symbol" pitchFamily="18" charset="2"/>
              </a:rPr>
              <a:t></a:t>
            </a:r>
            <a:r>
              <a:rPr lang="en-US" altLang="zh-CN" sz="2600" i="1">
                <a:solidFill>
                  <a:srgbClr val="FF3399"/>
                </a:solidFill>
              </a:rPr>
              <a:t>C</a:t>
            </a:r>
            <a:r>
              <a:rPr lang="en-US" altLang="zh-CN" sz="2600"/>
              <a:t>}</a:t>
            </a:r>
            <a:r>
              <a:rPr lang="zh-CN" altLang="en-US" sz="2600"/>
              <a:t>，有两种分解：</a:t>
            </a:r>
          </a:p>
          <a:p>
            <a:pPr lvl="1">
              <a:lnSpc>
                <a:spcPct val="130000"/>
              </a:lnSpc>
            </a:pPr>
            <a:r>
              <a:rPr lang="en-US" altLang="zh-CN" sz="2600" i="1">
                <a:solidFill>
                  <a:schemeClr val="accent2"/>
                </a:solidFill>
              </a:rPr>
              <a:t>r</a:t>
            </a:r>
            <a:r>
              <a:rPr lang="en-US" altLang="zh-CN" sz="2600" baseline="-25000">
                <a:solidFill>
                  <a:schemeClr val="accent2"/>
                </a:solidFill>
              </a:rPr>
              <a:t>1</a:t>
            </a:r>
            <a:r>
              <a:rPr lang="en-US" altLang="zh-CN" sz="2600">
                <a:solidFill>
                  <a:schemeClr val="accent2"/>
                </a:solidFill>
              </a:rPr>
              <a:t>(</a:t>
            </a:r>
            <a:r>
              <a:rPr lang="en-US" altLang="zh-CN" sz="2600" i="1">
                <a:solidFill>
                  <a:schemeClr val="accent2"/>
                </a:solidFill>
              </a:rPr>
              <a:t>R</a:t>
            </a:r>
            <a:r>
              <a:rPr lang="en-US" altLang="zh-CN" sz="2600" baseline="-25000">
                <a:solidFill>
                  <a:schemeClr val="accent2"/>
                </a:solidFill>
              </a:rPr>
              <a:t>1</a:t>
            </a:r>
            <a:r>
              <a:rPr lang="en-US" altLang="zh-CN" sz="2600" i="1">
                <a:solidFill>
                  <a:schemeClr val="accent2"/>
                </a:solidFill>
              </a:rPr>
              <a:t>)=r</a:t>
            </a:r>
            <a:r>
              <a:rPr lang="en-US" altLang="zh-CN" sz="2600" baseline="-25000">
                <a:solidFill>
                  <a:schemeClr val="accent2"/>
                </a:solidFill>
              </a:rPr>
              <a:t>1</a:t>
            </a:r>
            <a:r>
              <a:rPr lang="en-US" altLang="zh-CN" sz="2600">
                <a:solidFill>
                  <a:schemeClr val="accent2"/>
                </a:solidFill>
              </a:rPr>
              <a:t>(</a:t>
            </a:r>
            <a:r>
              <a:rPr lang="en-US" altLang="zh-CN" sz="2600" i="1">
                <a:solidFill>
                  <a:srgbClr val="FF3300"/>
                </a:solidFill>
              </a:rPr>
              <a:t>A</a:t>
            </a:r>
            <a:r>
              <a:rPr lang="en-US" altLang="zh-CN" sz="2600">
                <a:solidFill>
                  <a:schemeClr val="accent2"/>
                </a:solidFill>
              </a:rPr>
              <a:t>,</a:t>
            </a:r>
            <a:r>
              <a:rPr lang="en-US" altLang="zh-CN" sz="2600" i="1">
                <a:solidFill>
                  <a:schemeClr val="accent2"/>
                </a:solidFill>
              </a:rPr>
              <a:t> </a:t>
            </a:r>
            <a:r>
              <a:rPr lang="en-US" altLang="zh-CN" sz="2600" i="1">
                <a:solidFill>
                  <a:srgbClr val="FF3300"/>
                </a:solidFill>
              </a:rPr>
              <a:t>B</a:t>
            </a:r>
            <a:r>
              <a:rPr lang="en-US" altLang="zh-CN" sz="2600">
                <a:solidFill>
                  <a:schemeClr val="accent2"/>
                </a:solidFill>
              </a:rPr>
              <a:t>)</a:t>
            </a:r>
            <a:r>
              <a:rPr lang="zh-CN" altLang="en-US" sz="2600">
                <a:solidFill>
                  <a:schemeClr val="accent2"/>
                </a:solidFill>
              </a:rPr>
              <a:t>、</a:t>
            </a:r>
            <a:r>
              <a:rPr lang="en-US" altLang="zh-CN" sz="2600" i="1">
                <a:solidFill>
                  <a:schemeClr val="accent2"/>
                </a:solidFill>
              </a:rPr>
              <a:t>r</a:t>
            </a:r>
            <a:r>
              <a:rPr lang="en-US" altLang="zh-CN" sz="2600" baseline="-25000">
                <a:solidFill>
                  <a:schemeClr val="accent2"/>
                </a:solidFill>
              </a:rPr>
              <a:t>2</a:t>
            </a:r>
            <a:r>
              <a:rPr lang="en-US" altLang="zh-CN" sz="2600">
                <a:solidFill>
                  <a:schemeClr val="accent2"/>
                </a:solidFill>
              </a:rPr>
              <a:t>(</a:t>
            </a:r>
            <a:r>
              <a:rPr lang="en-US" altLang="zh-CN" sz="2600" i="1">
                <a:solidFill>
                  <a:schemeClr val="accent2"/>
                </a:solidFill>
              </a:rPr>
              <a:t>R</a:t>
            </a:r>
            <a:r>
              <a:rPr lang="en-US" altLang="zh-CN" sz="2600" baseline="-25000">
                <a:solidFill>
                  <a:schemeClr val="accent2"/>
                </a:solidFill>
              </a:rPr>
              <a:t>2</a:t>
            </a:r>
            <a:r>
              <a:rPr lang="en-US" altLang="zh-CN" sz="2600" i="1">
                <a:solidFill>
                  <a:schemeClr val="accent2"/>
                </a:solidFill>
              </a:rPr>
              <a:t>)</a:t>
            </a:r>
            <a:r>
              <a:rPr lang="en-US" altLang="zh-CN" sz="2600">
                <a:solidFill>
                  <a:schemeClr val="accent2"/>
                </a:solidFill>
              </a:rPr>
              <a:t> </a:t>
            </a:r>
            <a:r>
              <a:rPr lang="en-US" altLang="zh-CN" sz="2600" i="1">
                <a:solidFill>
                  <a:schemeClr val="accent2"/>
                </a:solidFill>
              </a:rPr>
              <a:t>=r</a:t>
            </a:r>
            <a:r>
              <a:rPr lang="en-US" altLang="zh-CN" sz="2600" baseline="-25000">
                <a:solidFill>
                  <a:schemeClr val="accent2"/>
                </a:solidFill>
              </a:rPr>
              <a:t>2</a:t>
            </a:r>
            <a:r>
              <a:rPr lang="en-US" altLang="zh-CN" sz="2600">
                <a:solidFill>
                  <a:schemeClr val="accent2"/>
                </a:solidFill>
              </a:rPr>
              <a:t>(</a:t>
            </a:r>
            <a:r>
              <a:rPr lang="en-US" altLang="zh-CN" sz="2600" i="1">
                <a:solidFill>
                  <a:srgbClr val="FF3399"/>
                </a:solidFill>
              </a:rPr>
              <a:t>B</a:t>
            </a:r>
            <a:r>
              <a:rPr lang="en-US" altLang="zh-CN" sz="2600">
                <a:solidFill>
                  <a:schemeClr val="accent2"/>
                </a:solidFill>
              </a:rPr>
              <a:t>,</a:t>
            </a:r>
            <a:r>
              <a:rPr lang="en-US" altLang="zh-CN" sz="2600" i="1">
                <a:solidFill>
                  <a:schemeClr val="accent2"/>
                </a:solidFill>
              </a:rPr>
              <a:t> </a:t>
            </a:r>
            <a:r>
              <a:rPr lang="en-US" altLang="zh-CN" sz="2600" i="1">
                <a:solidFill>
                  <a:srgbClr val="FF3399"/>
                </a:solidFill>
              </a:rPr>
              <a:t>C</a:t>
            </a:r>
            <a:r>
              <a:rPr lang="en-US" altLang="zh-CN" sz="2600">
                <a:solidFill>
                  <a:schemeClr val="accent2"/>
                </a:solidFill>
              </a:rPr>
              <a:t>)</a:t>
            </a:r>
          </a:p>
          <a:p>
            <a:pPr lvl="2">
              <a:lnSpc>
                <a:spcPct val="130000"/>
              </a:lnSpc>
            </a:pPr>
            <a:r>
              <a:rPr lang="en-US" altLang="zh-CN" sz="2600" i="1"/>
              <a:t>F</a:t>
            </a:r>
            <a:r>
              <a:rPr lang="en-US" altLang="zh-CN" sz="2600" baseline="-25000"/>
              <a:t>1</a:t>
            </a:r>
            <a:r>
              <a:rPr lang="en-US" altLang="zh-CN" sz="2600"/>
              <a:t>={</a:t>
            </a:r>
            <a:r>
              <a:rPr lang="en-US" altLang="zh-CN" sz="2600" i="1">
                <a:solidFill>
                  <a:srgbClr val="FF3300"/>
                </a:solidFill>
              </a:rPr>
              <a:t>A</a:t>
            </a:r>
            <a:r>
              <a:rPr lang="en-US" altLang="zh-CN" sz="2600">
                <a:solidFill>
                  <a:srgbClr val="FF3300"/>
                </a:solidFill>
                <a:sym typeface="Symbol" pitchFamily="18" charset="2"/>
              </a:rPr>
              <a:t></a:t>
            </a:r>
            <a:r>
              <a:rPr lang="en-US" altLang="zh-CN" sz="2600" i="1">
                <a:solidFill>
                  <a:srgbClr val="FF3300"/>
                </a:solidFill>
              </a:rPr>
              <a:t>B</a:t>
            </a:r>
            <a:r>
              <a:rPr lang="en-US" altLang="zh-CN" sz="2600"/>
              <a:t>}</a:t>
            </a:r>
            <a:r>
              <a:rPr lang="zh-CN" altLang="en-US" sz="2600"/>
              <a:t>、</a:t>
            </a:r>
            <a:r>
              <a:rPr lang="en-US" altLang="zh-CN" sz="2600" i="1"/>
              <a:t>F</a:t>
            </a:r>
            <a:r>
              <a:rPr lang="en-US" altLang="zh-CN" sz="2600" baseline="-25000"/>
              <a:t>2</a:t>
            </a:r>
            <a:r>
              <a:rPr lang="en-US" altLang="zh-CN" sz="2600"/>
              <a:t>={</a:t>
            </a:r>
            <a:r>
              <a:rPr lang="en-US" altLang="zh-CN" sz="2600" i="1">
                <a:solidFill>
                  <a:srgbClr val="FF3399"/>
                </a:solidFill>
              </a:rPr>
              <a:t>B</a:t>
            </a:r>
            <a:r>
              <a:rPr lang="en-US" altLang="zh-CN" sz="2600">
                <a:solidFill>
                  <a:srgbClr val="FF3399"/>
                </a:solidFill>
                <a:sym typeface="Symbol" pitchFamily="18" charset="2"/>
              </a:rPr>
              <a:t></a:t>
            </a:r>
            <a:r>
              <a:rPr lang="en-US" altLang="zh-CN" sz="2600" i="1">
                <a:solidFill>
                  <a:srgbClr val="FF3399"/>
                </a:solidFill>
              </a:rPr>
              <a:t>C</a:t>
            </a:r>
            <a:r>
              <a:rPr lang="en-US" altLang="zh-CN" sz="2600"/>
              <a:t>}</a:t>
            </a:r>
            <a:endParaRPr lang="zh-CN" altLang="en-US" sz="2600"/>
          </a:p>
          <a:p>
            <a:pPr lvl="2">
              <a:lnSpc>
                <a:spcPct val="130000"/>
              </a:lnSpc>
            </a:pPr>
            <a:r>
              <a:rPr lang="zh-CN" altLang="it-IT" sz="2600">
                <a:solidFill>
                  <a:schemeClr val="accent2"/>
                </a:solidFill>
              </a:rPr>
              <a:t>该分解</a:t>
            </a:r>
            <a:r>
              <a:rPr lang="zh-CN" altLang="it-IT" sz="2600">
                <a:solidFill>
                  <a:srgbClr val="9900CC"/>
                </a:solidFill>
                <a:ea typeface="华文新魏" pitchFamily="2" charset="-122"/>
              </a:rPr>
              <a:t>保持函数依赖</a:t>
            </a:r>
            <a:r>
              <a:rPr lang="zh-CN" altLang="it-IT" sz="2600">
                <a:solidFill>
                  <a:schemeClr val="accent2"/>
                </a:solidFill>
              </a:rPr>
              <a:t>，因为 </a:t>
            </a:r>
            <a:r>
              <a:rPr lang="en-US" altLang="zh-CN" sz="2600">
                <a:solidFill>
                  <a:schemeClr val="accent2"/>
                </a:solidFill>
              </a:rPr>
              <a:t>(</a:t>
            </a:r>
            <a:r>
              <a:rPr lang="en-US" altLang="zh-CN" sz="2600" i="1">
                <a:solidFill>
                  <a:schemeClr val="accent2"/>
                </a:solidFill>
              </a:rPr>
              <a:t>F</a:t>
            </a:r>
            <a:r>
              <a:rPr lang="en-US" altLang="zh-CN" sz="2600" baseline="-25000">
                <a:solidFill>
                  <a:schemeClr val="accent2"/>
                </a:solidFill>
              </a:rPr>
              <a:t>1</a:t>
            </a:r>
            <a:r>
              <a:rPr lang="en-US" altLang="zh-CN" sz="2600">
                <a:solidFill>
                  <a:schemeClr val="accent2"/>
                </a:solidFill>
                <a:sym typeface="Symbol" pitchFamily="18" charset="2"/>
              </a:rPr>
              <a:t></a:t>
            </a:r>
            <a:r>
              <a:rPr lang="en-US" altLang="zh-CN" sz="2600" i="1">
                <a:solidFill>
                  <a:schemeClr val="accent2"/>
                </a:solidFill>
              </a:rPr>
              <a:t>F</a:t>
            </a:r>
            <a:r>
              <a:rPr lang="en-US" altLang="zh-CN" sz="2600" baseline="-25000">
                <a:solidFill>
                  <a:schemeClr val="accent2"/>
                </a:solidFill>
              </a:rPr>
              <a:t>2</a:t>
            </a:r>
            <a:r>
              <a:rPr lang="en-US" altLang="zh-CN" sz="2600">
                <a:solidFill>
                  <a:schemeClr val="accent2"/>
                </a:solidFill>
              </a:rPr>
              <a:t>)</a:t>
            </a:r>
            <a:r>
              <a:rPr lang="en-US" altLang="zh-CN" sz="2600" i="1" baseline="30000">
                <a:solidFill>
                  <a:schemeClr val="accent2"/>
                </a:solidFill>
              </a:rPr>
              <a:t>+</a:t>
            </a:r>
            <a:r>
              <a:rPr lang="en-US" altLang="zh-CN" sz="2600">
                <a:solidFill>
                  <a:schemeClr val="accent2"/>
                </a:solidFill>
              </a:rPr>
              <a:t>=</a:t>
            </a:r>
            <a:r>
              <a:rPr lang="en-US" altLang="zh-CN" sz="2600" i="1">
                <a:solidFill>
                  <a:schemeClr val="accent2"/>
                </a:solidFill>
              </a:rPr>
              <a:t>F</a:t>
            </a:r>
            <a:r>
              <a:rPr lang="en-US" altLang="zh-CN" sz="2600" i="1" baseline="30000">
                <a:solidFill>
                  <a:schemeClr val="accent2"/>
                </a:solidFill>
              </a:rPr>
              <a:t>+</a:t>
            </a:r>
            <a:r>
              <a:rPr lang="zh-CN" altLang="it-IT" sz="2600"/>
              <a:t>。</a:t>
            </a:r>
          </a:p>
          <a:p>
            <a:pPr lvl="1">
              <a:lnSpc>
                <a:spcPct val="130000"/>
              </a:lnSpc>
            </a:pPr>
            <a:r>
              <a:rPr lang="en-US" altLang="zh-CN" sz="2600" i="1">
                <a:solidFill>
                  <a:schemeClr val="accent2"/>
                </a:solidFill>
              </a:rPr>
              <a:t>r</a:t>
            </a:r>
            <a:r>
              <a:rPr lang="en-US" altLang="zh-CN" sz="2600" baseline="-25000">
                <a:solidFill>
                  <a:schemeClr val="accent2"/>
                </a:solidFill>
              </a:rPr>
              <a:t>1</a:t>
            </a:r>
            <a:r>
              <a:rPr lang="en-US" altLang="zh-CN" sz="2600">
                <a:solidFill>
                  <a:schemeClr val="accent2"/>
                </a:solidFill>
              </a:rPr>
              <a:t>(</a:t>
            </a:r>
            <a:r>
              <a:rPr lang="en-US" altLang="zh-CN" sz="2600" i="1">
                <a:solidFill>
                  <a:schemeClr val="accent2"/>
                </a:solidFill>
              </a:rPr>
              <a:t>R</a:t>
            </a:r>
            <a:r>
              <a:rPr lang="en-US" altLang="zh-CN" sz="2600" baseline="-25000">
                <a:solidFill>
                  <a:schemeClr val="accent2"/>
                </a:solidFill>
              </a:rPr>
              <a:t>1</a:t>
            </a:r>
            <a:r>
              <a:rPr lang="en-US" altLang="zh-CN" sz="2600" i="1">
                <a:solidFill>
                  <a:schemeClr val="accent2"/>
                </a:solidFill>
              </a:rPr>
              <a:t>)=r</a:t>
            </a:r>
            <a:r>
              <a:rPr lang="en-US" altLang="zh-CN" sz="2600" baseline="-25000">
                <a:solidFill>
                  <a:schemeClr val="accent2"/>
                </a:solidFill>
              </a:rPr>
              <a:t>1</a:t>
            </a:r>
            <a:r>
              <a:rPr lang="en-US" altLang="zh-CN" sz="2600">
                <a:solidFill>
                  <a:schemeClr val="accent2"/>
                </a:solidFill>
              </a:rPr>
              <a:t>(</a:t>
            </a:r>
            <a:r>
              <a:rPr lang="en-US" altLang="zh-CN" sz="2600" i="1">
                <a:solidFill>
                  <a:srgbClr val="FF3300"/>
                </a:solidFill>
              </a:rPr>
              <a:t>A</a:t>
            </a:r>
            <a:r>
              <a:rPr lang="en-US" altLang="zh-CN" sz="2600">
                <a:solidFill>
                  <a:schemeClr val="accent2"/>
                </a:solidFill>
              </a:rPr>
              <a:t>, </a:t>
            </a:r>
            <a:r>
              <a:rPr lang="en-US" altLang="zh-CN" sz="2600" i="1">
                <a:solidFill>
                  <a:srgbClr val="FF3300"/>
                </a:solidFill>
              </a:rPr>
              <a:t>B</a:t>
            </a:r>
            <a:r>
              <a:rPr lang="en-US" altLang="zh-CN" sz="2600">
                <a:solidFill>
                  <a:schemeClr val="accent2"/>
                </a:solidFill>
              </a:rPr>
              <a:t>)</a:t>
            </a:r>
            <a:r>
              <a:rPr lang="zh-CN" altLang="en-US" sz="2600">
                <a:solidFill>
                  <a:schemeClr val="accent2"/>
                </a:solidFill>
              </a:rPr>
              <a:t>、</a:t>
            </a:r>
            <a:r>
              <a:rPr lang="en-US" altLang="zh-CN" sz="2600" i="1">
                <a:solidFill>
                  <a:schemeClr val="accent2"/>
                </a:solidFill>
              </a:rPr>
              <a:t>r</a:t>
            </a:r>
            <a:r>
              <a:rPr lang="en-US" altLang="zh-CN" sz="2600" baseline="-25000">
                <a:solidFill>
                  <a:schemeClr val="accent2"/>
                </a:solidFill>
              </a:rPr>
              <a:t>2</a:t>
            </a:r>
            <a:r>
              <a:rPr lang="en-US" altLang="zh-CN" sz="2600">
                <a:solidFill>
                  <a:schemeClr val="accent2"/>
                </a:solidFill>
              </a:rPr>
              <a:t>(</a:t>
            </a:r>
            <a:r>
              <a:rPr lang="en-US" altLang="zh-CN" sz="2600" i="1">
                <a:solidFill>
                  <a:schemeClr val="accent2"/>
                </a:solidFill>
              </a:rPr>
              <a:t>R</a:t>
            </a:r>
            <a:r>
              <a:rPr lang="en-US" altLang="zh-CN" sz="2600" baseline="-25000">
                <a:solidFill>
                  <a:schemeClr val="accent2"/>
                </a:solidFill>
              </a:rPr>
              <a:t>2</a:t>
            </a:r>
            <a:r>
              <a:rPr lang="en-US" altLang="zh-CN" sz="2600" i="1">
                <a:solidFill>
                  <a:schemeClr val="accent2"/>
                </a:solidFill>
              </a:rPr>
              <a:t>)</a:t>
            </a:r>
            <a:r>
              <a:rPr lang="en-US" altLang="zh-CN" sz="2600">
                <a:solidFill>
                  <a:schemeClr val="accent2"/>
                </a:solidFill>
              </a:rPr>
              <a:t> </a:t>
            </a:r>
            <a:r>
              <a:rPr lang="en-US" altLang="zh-CN" sz="2600" i="1">
                <a:solidFill>
                  <a:schemeClr val="accent2"/>
                </a:solidFill>
              </a:rPr>
              <a:t>=r</a:t>
            </a:r>
            <a:r>
              <a:rPr lang="en-US" altLang="zh-CN" sz="2600" baseline="-25000">
                <a:solidFill>
                  <a:schemeClr val="accent2"/>
                </a:solidFill>
              </a:rPr>
              <a:t>2</a:t>
            </a:r>
            <a:r>
              <a:rPr lang="en-US" altLang="zh-CN" sz="2600">
                <a:solidFill>
                  <a:schemeClr val="accent2"/>
                </a:solidFill>
              </a:rPr>
              <a:t>(</a:t>
            </a:r>
            <a:r>
              <a:rPr lang="en-US" altLang="zh-CN" sz="2600" i="1">
                <a:solidFill>
                  <a:srgbClr val="008000"/>
                </a:solidFill>
              </a:rPr>
              <a:t>A</a:t>
            </a:r>
            <a:r>
              <a:rPr lang="en-US" altLang="zh-CN" sz="2600">
                <a:solidFill>
                  <a:schemeClr val="accent2"/>
                </a:solidFill>
              </a:rPr>
              <a:t>,</a:t>
            </a:r>
            <a:r>
              <a:rPr lang="en-US" altLang="zh-CN" sz="2600" i="1">
                <a:solidFill>
                  <a:schemeClr val="accent2"/>
                </a:solidFill>
              </a:rPr>
              <a:t> </a:t>
            </a:r>
            <a:r>
              <a:rPr lang="en-US" altLang="zh-CN" sz="2600" i="1">
                <a:solidFill>
                  <a:srgbClr val="008000"/>
                </a:solidFill>
              </a:rPr>
              <a:t>C</a:t>
            </a:r>
            <a:r>
              <a:rPr lang="en-US" altLang="zh-CN" sz="2600">
                <a:solidFill>
                  <a:schemeClr val="accent2"/>
                </a:solidFill>
              </a:rPr>
              <a:t>)</a:t>
            </a:r>
            <a:r>
              <a:rPr lang="zh-CN" altLang="en-US" sz="2600">
                <a:solidFill>
                  <a:schemeClr val="accent2"/>
                </a:solidFill>
              </a:rPr>
              <a:t>。</a:t>
            </a:r>
          </a:p>
          <a:p>
            <a:pPr lvl="2">
              <a:lnSpc>
                <a:spcPct val="130000"/>
              </a:lnSpc>
            </a:pPr>
            <a:r>
              <a:rPr lang="en-US" altLang="zh-CN" sz="2600" i="1"/>
              <a:t>F</a:t>
            </a:r>
            <a:r>
              <a:rPr lang="en-US" altLang="zh-CN" sz="2600" baseline="-25000"/>
              <a:t>1</a:t>
            </a:r>
            <a:r>
              <a:rPr lang="en-US" altLang="zh-CN" sz="2600"/>
              <a:t>={</a:t>
            </a:r>
            <a:r>
              <a:rPr lang="en-US" altLang="zh-CN" sz="2600" i="1">
                <a:solidFill>
                  <a:srgbClr val="FF3300"/>
                </a:solidFill>
              </a:rPr>
              <a:t>A</a:t>
            </a:r>
            <a:r>
              <a:rPr lang="en-US" altLang="zh-CN" sz="2600">
                <a:solidFill>
                  <a:srgbClr val="FF3300"/>
                </a:solidFill>
                <a:sym typeface="Symbol" pitchFamily="18" charset="2"/>
              </a:rPr>
              <a:t></a:t>
            </a:r>
            <a:r>
              <a:rPr lang="en-US" altLang="zh-CN" sz="2600" i="1">
                <a:solidFill>
                  <a:srgbClr val="FF3300"/>
                </a:solidFill>
              </a:rPr>
              <a:t>B</a:t>
            </a:r>
            <a:r>
              <a:rPr lang="en-US" altLang="zh-CN" sz="2600"/>
              <a:t>}</a:t>
            </a:r>
            <a:r>
              <a:rPr lang="zh-CN" altLang="en-US" sz="2600"/>
              <a:t>、</a:t>
            </a:r>
            <a:r>
              <a:rPr lang="en-US" altLang="zh-CN" sz="2600" i="1"/>
              <a:t>F</a:t>
            </a:r>
            <a:r>
              <a:rPr lang="en-US" altLang="zh-CN" sz="2600" baseline="-25000"/>
              <a:t>2</a:t>
            </a:r>
            <a:r>
              <a:rPr lang="en-US" altLang="zh-CN" sz="2600"/>
              <a:t>={</a:t>
            </a:r>
            <a:r>
              <a:rPr lang="nl-NL" altLang="zh-CN" sz="2600" i="1">
                <a:solidFill>
                  <a:srgbClr val="008000"/>
                </a:solidFill>
              </a:rPr>
              <a:t>A</a:t>
            </a:r>
            <a:r>
              <a:rPr lang="nl-NL" altLang="zh-CN" sz="2600">
                <a:solidFill>
                  <a:srgbClr val="008000"/>
                </a:solidFill>
              </a:rPr>
              <a:t>→</a:t>
            </a:r>
            <a:r>
              <a:rPr lang="nl-NL" altLang="zh-CN" sz="2600" i="1">
                <a:solidFill>
                  <a:srgbClr val="008000"/>
                </a:solidFill>
              </a:rPr>
              <a:t>C</a:t>
            </a:r>
            <a:r>
              <a:rPr lang="en-US" altLang="zh-CN" sz="2600"/>
              <a:t>}     </a:t>
            </a:r>
            <a:r>
              <a:rPr lang="zh-CN" altLang="en-US" sz="2600"/>
              <a:t>（注：</a:t>
            </a:r>
            <a:r>
              <a:rPr lang="en-US" altLang="zh-CN" sz="2600"/>
              <a:t>{</a:t>
            </a:r>
            <a:r>
              <a:rPr lang="nl-NL" altLang="zh-CN" sz="2600" i="1">
                <a:solidFill>
                  <a:srgbClr val="008000"/>
                </a:solidFill>
              </a:rPr>
              <a:t>A</a:t>
            </a:r>
            <a:r>
              <a:rPr lang="nl-NL" altLang="zh-CN" sz="2600">
                <a:solidFill>
                  <a:srgbClr val="008000"/>
                </a:solidFill>
              </a:rPr>
              <a:t>→</a:t>
            </a:r>
            <a:r>
              <a:rPr lang="nl-NL" altLang="zh-CN" sz="2600" i="1">
                <a:solidFill>
                  <a:srgbClr val="008000"/>
                </a:solidFill>
              </a:rPr>
              <a:t>C</a:t>
            </a:r>
            <a:r>
              <a:rPr lang="en-US" altLang="zh-CN" sz="2600"/>
              <a:t>} </a:t>
            </a:r>
            <a:r>
              <a:rPr lang="zh-CN" altLang="en-US" sz="2600">
                <a:sym typeface="Symbol" pitchFamily="18" charset="2"/>
              </a:rPr>
              <a:t></a:t>
            </a:r>
            <a:r>
              <a:rPr lang="en-US" altLang="zh-CN" sz="2600" i="1"/>
              <a:t>F</a:t>
            </a:r>
            <a:r>
              <a:rPr lang="en-US" altLang="zh-CN" sz="2600" baseline="30000"/>
              <a:t>+</a:t>
            </a:r>
            <a:r>
              <a:rPr lang="zh-CN" altLang="en-US" sz="2600"/>
              <a:t>）</a:t>
            </a:r>
          </a:p>
          <a:p>
            <a:pPr lvl="2">
              <a:lnSpc>
                <a:spcPct val="130000"/>
              </a:lnSpc>
            </a:pPr>
            <a:r>
              <a:rPr lang="zh-CN" altLang="it-IT" sz="2600">
                <a:solidFill>
                  <a:schemeClr val="accent2"/>
                </a:solidFill>
              </a:rPr>
              <a:t>该分解</a:t>
            </a:r>
            <a:r>
              <a:rPr lang="zh-CN" altLang="it-IT" sz="2600">
                <a:solidFill>
                  <a:srgbClr val="9900CC"/>
                </a:solidFill>
                <a:ea typeface="华文新魏" pitchFamily="2" charset="-122"/>
              </a:rPr>
              <a:t>不保持函数依赖</a:t>
            </a:r>
            <a:r>
              <a:rPr lang="zh-CN" altLang="it-IT" sz="2600"/>
              <a:t>。因为分解后函数依赖</a:t>
            </a:r>
          </a:p>
          <a:p>
            <a:pPr lvl="2">
              <a:lnSpc>
                <a:spcPct val="130000"/>
              </a:lnSpc>
              <a:spcBef>
                <a:spcPct val="0"/>
              </a:spcBef>
              <a:buFont typeface="Wingdings" pitchFamily="2" charset="2"/>
              <a:buNone/>
            </a:pPr>
            <a:r>
              <a:rPr lang="en-US" altLang="zh-CN" sz="2600" i="1">
                <a:solidFill>
                  <a:srgbClr val="FF3300"/>
                </a:solidFill>
              </a:rPr>
              <a:t>    B</a:t>
            </a:r>
            <a:r>
              <a:rPr lang="en-US" altLang="zh-CN" sz="2600">
                <a:solidFill>
                  <a:srgbClr val="FF3300"/>
                </a:solidFill>
                <a:sym typeface="Symbol" pitchFamily="18" charset="2"/>
              </a:rPr>
              <a:t></a:t>
            </a:r>
            <a:r>
              <a:rPr lang="en-US" altLang="zh-CN" sz="2600" i="1">
                <a:solidFill>
                  <a:srgbClr val="FF3300"/>
                </a:solidFill>
              </a:rPr>
              <a:t>C</a:t>
            </a:r>
            <a:r>
              <a:rPr lang="zh-CN" altLang="en-US" sz="2600"/>
              <a:t>被丢失。</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19139">
                                            <p:txEl>
                                              <p:pRg st="2" end="2"/>
                                            </p:txEl>
                                          </p:spTgt>
                                        </p:tgtEl>
                                        <p:attrNameLst>
                                          <p:attrName>style.visibility</p:attrName>
                                        </p:attrNameLst>
                                      </p:cBhvr>
                                      <p:to>
                                        <p:strVal val="visible"/>
                                      </p:to>
                                    </p:set>
                                    <p:animEffect transition="in" filter="wipe(left)">
                                      <p:cBhvr>
                                        <p:cTn id="7" dur="500"/>
                                        <p:tgtEl>
                                          <p:spTgt spid="21913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19139">
                                            <p:txEl>
                                              <p:pRg st="3" end="3"/>
                                            </p:txEl>
                                          </p:spTgt>
                                        </p:tgtEl>
                                        <p:attrNameLst>
                                          <p:attrName>style.visibility</p:attrName>
                                        </p:attrNameLst>
                                      </p:cBhvr>
                                      <p:to>
                                        <p:strVal val="visible"/>
                                      </p:to>
                                    </p:set>
                                    <p:animEffect transition="in" filter="wipe(left)">
                                      <p:cBhvr>
                                        <p:cTn id="12" dur="500"/>
                                        <p:tgtEl>
                                          <p:spTgt spid="219139">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19139">
                                            <p:txEl>
                                              <p:pRg st="4" end="4"/>
                                            </p:txEl>
                                          </p:spTgt>
                                        </p:tgtEl>
                                        <p:attrNameLst>
                                          <p:attrName>style.visibility</p:attrName>
                                        </p:attrNameLst>
                                      </p:cBhvr>
                                      <p:to>
                                        <p:strVal val="visible"/>
                                      </p:to>
                                    </p:set>
                                    <p:animEffect transition="in" filter="wipe(left)">
                                      <p:cBhvr>
                                        <p:cTn id="17" dur="500"/>
                                        <p:tgtEl>
                                          <p:spTgt spid="21913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19139">
                                            <p:txEl>
                                              <p:pRg st="5" end="5"/>
                                            </p:txEl>
                                          </p:spTgt>
                                        </p:tgtEl>
                                        <p:attrNameLst>
                                          <p:attrName>style.visibility</p:attrName>
                                        </p:attrNameLst>
                                      </p:cBhvr>
                                      <p:to>
                                        <p:strVal val="visible"/>
                                      </p:to>
                                    </p:set>
                                    <p:animEffect transition="in" filter="wipe(left)">
                                      <p:cBhvr>
                                        <p:cTn id="22" dur="500"/>
                                        <p:tgtEl>
                                          <p:spTgt spid="219139">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19139">
                                            <p:txEl>
                                              <p:pRg st="6" end="6"/>
                                            </p:txEl>
                                          </p:spTgt>
                                        </p:tgtEl>
                                        <p:attrNameLst>
                                          <p:attrName>style.visibility</p:attrName>
                                        </p:attrNameLst>
                                      </p:cBhvr>
                                      <p:to>
                                        <p:strVal val="visible"/>
                                      </p:to>
                                    </p:set>
                                    <p:animEffect transition="in" filter="wipe(left)">
                                      <p:cBhvr>
                                        <p:cTn id="27" dur="500"/>
                                        <p:tgtEl>
                                          <p:spTgt spid="219139">
                                            <p:txEl>
                                              <p:pRg st="6" end="6"/>
                                            </p:txEl>
                                          </p:spTgt>
                                        </p:tgtEl>
                                      </p:cBhvr>
                                    </p:animEffect>
                                  </p:childTnLst>
                                </p:cTn>
                              </p:par>
                              <p:par>
                                <p:cTn id="28" presetID="22" presetClass="entr" presetSubtype="8" fill="hold" nodeType="withEffect">
                                  <p:stCondLst>
                                    <p:cond delay="0"/>
                                  </p:stCondLst>
                                  <p:childTnLst>
                                    <p:set>
                                      <p:cBhvr>
                                        <p:cTn id="29" dur="1" fill="hold">
                                          <p:stCondLst>
                                            <p:cond delay="0"/>
                                          </p:stCondLst>
                                        </p:cTn>
                                        <p:tgtEl>
                                          <p:spTgt spid="219139">
                                            <p:txEl>
                                              <p:pRg st="7" end="7"/>
                                            </p:txEl>
                                          </p:spTgt>
                                        </p:tgtEl>
                                        <p:attrNameLst>
                                          <p:attrName>style.visibility</p:attrName>
                                        </p:attrNameLst>
                                      </p:cBhvr>
                                      <p:to>
                                        <p:strVal val="visible"/>
                                      </p:to>
                                    </p:set>
                                    <p:animEffect transition="in" filter="wipe(left)">
                                      <p:cBhvr>
                                        <p:cTn id="30" dur="500"/>
                                        <p:tgtEl>
                                          <p:spTgt spid="21913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idx="4294967295"/>
          </p:nvPr>
        </p:nvSpPr>
        <p:spPr>
          <a:xfrm>
            <a:off x="685800" y="457200"/>
            <a:ext cx="7772400" cy="609600"/>
          </a:xfrm>
        </p:spPr>
        <p:txBody>
          <a:bodyPr/>
          <a:lstStyle/>
          <a:p>
            <a:pPr eaLnBrk="1" hangingPunct="1"/>
            <a:r>
              <a:rPr lang="zh-CN" altLang="en-US">
                <a:latin typeface="华文隶书" pitchFamily="2" charset="-122"/>
                <a:ea typeface="华文隶书" pitchFamily="2" charset="-122"/>
              </a:rPr>
              <a:t>目   录</a:t>
            </a:r>
          </a:p>
        </p:txBody>
      </p:sp>
      <p:sp>
        <p:nvSpPr>
          <p:cNvPr id="265219" name="Line 229"/>
          <p:cNvSpPr>
            <a:spLocks noChangeShapeType="1"/>
          </p:cNvSpPr>
          <p:nvPr/>
        </p:nvSpPr>
        <p:spPr bwMode="gray">
          <a:xfrm>
            <a:off x="2209800" y="4419600"/>
            <a:ext cx="4800600" cy="0"/>
          </a:xfrm>
          <a:prstGeom prst="line">
            <a:avLst/>
          </a:prstGeom>
          <a:noFill/>
          <a:ln w="25400">
            <a:solidFill>
              <a:srgbClr val="969696"/>
            </a:solidFill>
            <a:prstDash val="sysDot"/>
            <a:round/>
            <a:headEnd/>
            <a:tailEnd type="oval" w="med" len="med"/>
          </a:ln>
        </p:spPr>
        <p:txBody>
          <a:bodyPr wrap="none" anchor="ctr"/>
          <a:lstStyle/>
          <a:p>
            <a:endParaRPr lang="zh-CN" altLang="en-US"/>
          </a:p>
        </p:txBody>
      </p:sp>
      <p:sp>
        <p:nvSpPr>
          <p:cNvPr id="265220" name="Text Box 231"/>
          <p:cNvSpPr txBox="1">
            <a:spLocks noChangeArrowheads="1"/>
          </p:cNvSpPr>
          <p:nvPr/>
        </p:nvSpPr>
        <p:spPr bwMode="gray">
          <a:xfrm>
            <a:off x="2971800" y="3930650"/>
            <a:ext cx="3352800" cy="519113"/>
          </a:xfrm>
          <a:prstGeom prst="rect">
            <a:avLst/>
          </a:prstGeom>
          <a:noFill/>
          <a:ln w="9525" algn="ctr">
            <a:noFill/>
            <a:miter lim="800000"/>
            <a:headEnd/>
            <a:tailEnd/>
          </a:ln>
        </p:spPr>
        <p:txBody>
          <a:bodyPr>
            <a:spAutoFit/>
          </a:bodyPr>
          <a:lstStyle/>
          <a:p>
            <a:pPr eaLnBrk="0" hangingPunct="0"/>
            <a:r>
              <a:rPr lang="zh-CN" altLang="en-US" sz="2800" b="1">
                <a:solidFill>
                  <a:srgbClr val="FF0066"/>
                </a:solidFill>
              </a:rPr>
              <a:t>范式 </a:t>
            </a:r>
          </a:p>
        </p:txBody>
      </p:sp>
      <p:grpSp>
        <p:nvGrpSpPr>
          <p:cNvPr id="2" name="Group 5"/>
          <p:cNvGrpSpPr>
            <a:grpSpLocks/>
          </p:cNvGrpSpPr>
          <p:nvPr/>
        </p:nvGrpSpPr>
        <p:grpSpPr bwMode="auto">
          <a:xfrm>
            <a:off x="1855788" y="3863975"/>
            <a:ext cx="608012" cy="479425"/>
            <a:chOff x="1169" y="2516"/>
            <a:chExt cx="383" cy="302"/>
          </a:xfrm>
        </p:grpSpPr>
        <p:sp>
          <p:nvSpPr>
            <p:cNvPr id="265222" name="Rectangle 230"/>
            <p:cNvSpPr>
              <a:spLocks noChangeArrowheads="1"/>
            </p:cNvSpPr>
            <p:nvPr/>
          </p:nvSpPr>
          <p:spPr bwMode="gray">
            <a:xfrm rot="3419336">
              <a:off x="1213" y="2503"/>
              <a:ext cx="302" cy="328"/>
            </a:xfrm>
            <a:prstGeom prst="rect">
              <a:avLst/>
            </a:prstGeom>
            <a:gradFill rotWithShape="1">
              <a:gsLst>
                <a:gs pos="0">
                  <a:srgbClr val="FF7C80"/>
                </a:gs>
                <a:gs pos="100000">
                  <a:srgbClr val="76393B"/>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FF7C80"/>
              </a:extrusionClr>
            </a:sp3d>
          </p:spPr>
          <p:txBody>
            <a:bodyPr wrap="none" anchor="ctr">
              <a:flatTx/>
            </a:bodyPr>
            <a:lstStyle/>
            <a:p>
              <a:endParaRPr lang="zh-CN" altLang="en-US"/>
            </a:p>
          </p:txBody>
        </p:sp>
        <p:sp>
          <p:nvSpPr>
            <p:cNvPr id="265223" name="Text Box 232"/>
            <p:cNvSpPr txBox="1">
              <a:spLocks noChangeArrowheads="1"/>
            </p:cNvSpPr>
            <p:nvPr/>
          </p:nvSpPr>
          <p:spPr bwMode="gray">
            <a:xfrm>
              <a:off x="1169" y="2530"/>
              <a:ext cx="383" cy="288"/>
            </a:xfrm>
            <a:prstGeom prst="rect">
              <a:avLst/>
            </a:prstGeom>
            <a:noFill/>
            <a:ln w="9525" algn="ctr">
              <a:noFill/>
              <a:miter lim="800000"/>
              <a:headEnd/>
              <a:tailEnd/>
            </a:ln>
          </p:spPr>
          <p:txBody>
            <a:bodyPr wrap="none">
              <a:spAutoFit/>
            </a:bodyPr>
            <a:lstStyle/>
            <a:p>
              <a:pPr algn="ctr" eaLnBrk="0" hangingPunct="0"/>
              <a:r>
                <a:rPr lang="en-US" altLang="zh-CN" sz="2400" b="1">
                  <a:solidFill>
                    <a:srgbClr val="FFFFFF"/>
                  </a:solidFill>
                </a:rPr>
                <a:t>5.4</a:t>
              </a:r>
            </a:p>
          </p:txBody>
        </p:sp>
      </p:grpSp>
      <p:sp>
        <p:nvSpPr>
          <p:cNvPr id="265224" name="Line 234"/>
          <p:cNvSpPr>
            <a:spLocks noChangeShapeType="1"/>
          </p:cNvSpPr>
          <p:nvPr/>
        </p:nvSpPr>
        <p:spPr bwMode="gray">
          <a:xfrm>
            <a:off x="2209800" y="1905000"/>
            <a:ext cx="4800600" cy="0"/>
          </a:xfrm>
          <a:prstGeom prst="line">
            <a:avLst/>
          </a:prstGeom>
          <a:noFill/>
          <a:ln w="25400">
            <a:solidFill>
              <a:srgbClr val="969696"/>
            </a:solidFill>
            <a:prstDash val="sysDot"/>
            <a:round/>
            <a:headEnd/>
            <a:tailEnd type="oval" w="med" len="med"/>
          </a:ln>
        </p:spPr>
        <p:txBody>
          <a:bodyPr wrap="none" anchor="ctr"/>
          <a:lstStyle/>
          <a:p>
            <a:endParaRPr lang="zh-CN" altLang="en-US"/>
          </a:p>
        </p:txBody>
      </p:sp>
      <p:sp>
        <p:nvSpPr>
          <p:cNvPr id="265225" name="Text Box 236"/>
          <p:cNvSpPr txBox="1">
            <a:spLocks noChangeArrowheads="1"/>
          </p:cNvSpPr>
          <p:nvPr/>
        </p:nvSpPr>
        <p:spPr bwMode="gray">
          <a:xfrm>
            <a:off x="2971800" y="1371600"/>
            <a:ext cx="4038600" cy="457200"/>
          </a:xfrm>
          <a:prstGeom prst="rect">
            <a:avLst/>
          </a:prstGeom>
          <a:noFill/>
          <a:ln w="9525" algn="ctr">
            <a:noFill/>
            <a:miter lim="800000"/>
            <a:headEnd/>
            <a:tailEnd/>
          </a:ln>
        </p:spPr>
        <p:txBody>
          <a:bodyPr>
            <a:spAutoFit/>
          </a:bodyPr>
          <a:lstStyle/>
          <a:p>
            <a:pPr eaLnBrk="0" hangingPunct="0"/>
            <a:r>
              <a:rPr lang="zh-CN" altLang="en-US" sz="2400" b="1">
                <a:solidFill>
                  <a:schemeClr val="bg2"/>
                </a:solidFill>
              </a:rPr>
              <a:t>问题提出</a:t>
            </a:r>
            <a:r>
              <a:rPr lang="zh-CN" altLang="en-US"/>
              <a:t> </a:t>
            </a:r>
            <a:endParaRPr lang="en-US" altLang="zh-CN"/>
          </a:p>
        </p:txBody>
      </p:sp>
      <p:grpSp>
        <p:nvGrpSpPr>
          <p:cNvPr id="3" name="Group 10"/>
          <p:cNvGrpSpPr>
            <a:grpSpLocks/>
          </p:cNvGrpSpPr>
          <p:nvPr/>
        </p:nvGrpSpPr>
        <p:grpSpPr bwMode="auto">
          <a:xfrm>
            <a:off x="1855788" y="1349375"/>
            <a:ext cx="608012" cy="479425"/>
            <a:chOff x="1169" y="932"/>
            <a:chExt cx="383" cy="302"/>
          </a:xfrm>
        </p:grpSpPr>
        <p:sp>
          <p:nvSpPr>
            <p:cNvPr id="265227" name="Rectangle 235"/>
            <p:cNvSpPr>
              <a:spLocks noChangeArrowheads="1"/>
            </p:cNvSpPr>
            <p:nvPr/>
          </p:nvSpPr>
          <p:spPr bwMode="gray">
            <a:xfrm rot="3419336">
              <a:off x="1213" y="919"/>
              <a:ext cx="302" cy="328"/>
            </a:xfrm>
            <a:prstGeom prst="rect">
              <a:avLst/>
            </a:prstGeom>
            <a:gradFill rotWithShape="1">
              <a:gsLst>
                <a:gs pos="0">
                  <a:srgbClr val="99CC00"/>
                </a:gs>
                <a:gs pos="100000">
                  <a:srgbClr val="475E00"/>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99CC00"/>
              </a:extrusionClr>
            </a:sp3d>
          </p:spPr>
          <p:txBody>
            <a:bodyPr wrap="none" anchor="ctr">
              <a:flatTx/>
            </a:bodyPr>
            <a:lstStyle/>
            <a:p>
              <a:endParaRPr lang="zh-CN" altLang="en-US"/>
            </a:p>
          </p:txBody>
        </p:sp>
        <p:sp>
          <p:nvSpPr>
            <p:cNvPr id="265228" name="Text Box 237"/>
            <p:cNvSpPr txBox="1">
              <a:spLocks noChangeArrowheads="1"/>
            </p:cNvSpPr>
            <p:nvPr/>
          </p:nvSpPr>
          <p:spPr bwMode="gray">
            <a:xfrm>
              <a:off x="1169" y="946"/>
              <a:ext cx="383" cy="288"/>
            </a:xfrm>
            <a:prstGeom prst="rect">
              <a:avLst/>
            </a:prstGeom>
            <a:noFill/>
            <a:ln w="9525" algn="ctr">
              <a:noFill/>
              <a:miter lim="800000"/>
              <a:headEnd/>
              <a:tailEnd/>
            </a:ln>
          </p:spPr>
          <p:txBody>
            <a:bodyPr wrap="none">
              <a:spAutoFit/>
            </a:bodyPr>
            <a:lstStyle/>
            <a:p>
              <a:pPr algn="ctr" eaLnBrk="0" hangingPunct="0"/>
              <a:r>
                <a:rPr lang="en-US" altLang="zh-CN" sz="2400" b="1">
                  <a:solidFill>
                    <a:srgbClr val="FFFFFF"/>
                  </a:solidFill>
                </a:rPr>
                <a:t>5.1</a:t>
              </a:r>
            </a:p>
          </p:txBody>
        </p:sp>
      </p:grpSp>
      <p:sp>
        <p:nvSpPr>
          <p:cNvPr id="265229" name="Line 239"/>
          <p:cNvSpPr>
            <a:spLocks noChangeShapeType="1"/>
          </p:cNvSpPr>
          <p:nvPr/>
        </p:nvSpPr>
        <p:spPr bwMode="gray">
          <a:xfrm>
            <a:off x="2209800" y="2743200"/>
            <a:ext cx="4800600" cy="0"/>
          </a:xfrm>
          <a:prstGeom prst="line">
            <a:avLst/>
          </a:prstGeom>
          <a:noFill/>
          <a:ln w="25400">
            <a:solidFill>
              <a:srgbClr val="969696"/>
            </a:solidFill>
            <a:prstDash val="sysDot"/>
            <a:round/>
            <a:headEnd/>
            <a:tailEnd type="oval" w="med" len="med"/>
          </a:ln>
        </p:spPr>
        <p:txBody>
          <a:bodyPr wrap="none" anchor="ctr"/>
          <a:lstStyle/>
          <a:p>
            <a:endParaRPr lang="zh-CN" altLang="en-US"/>
          </a:p>
        </p:txBody>
      </p:sp>
      <p:sp>
        <p:nvSpPr>
          <p:cNvPr id="265230" name="Text Box 241"/>
          <p:cNvSpPr txBox="1">
            <a:spLocks noChangeArrowheads="1"/>
          </p:cNvSpPr>
          <p:nvPr/>
        </p:nvSpPr>
        <p:spPr bwMode="gray">
          <a:xfrm>
            <a:off x="2971800" y="2254250"/>
            <a:ext cx="3429000" cy="457200"/>
          </a:xfrm>
          <a:prstGeom prst="rect">
            <a:avLst/>
          </a:prstGeom>
          <a:noFill/>
          <a:ln w="9525" algn="ctr">
            <a:noFill/>
            <a:miter lim="800000"/>
            <a:headEnd/>
            <a:tailEnd/>
          </a:ln>
        </p:spPr>
        <p:txBody>
          <a:bodyPr>
            <a:spAutoFit/>
          </a:bodyPr>
          <a:lstStyle/>
          <a:p>
            <a:pPr eaLnBrk="0" hangingPunct="0"/>
            <a:r>
              <a:rPr lang="zh-CN" altLang="en-US" sz="2400" b="1">
                <a:solidFill>
                  <a:schemeClr val="bg2"/>
                </a:solidFill>
              </a:rPr>
              <a:t>函数依赖定义 </a:t>
            </a:r>
          </a:p>
        </p:txBody>
      </p:sp>
      <p:grpSp>
        <p:nvGrpSpPr>
          <p:cNvPr id="4" name="Group 15"/>
          <p:cNvGrpSpPr>
            <a:grpSpLocks/>
          </p:cNvGrpSpPr>
          <p:nvPr/>
        </p:nvGrpSpPr>
        <p:grpSpPr bwMode="auto">
          <a:xfrm>
            <a:off x="1855788" y="2187575"/>
            <a:ext cx="608012" cy="479425"/>
            <a:chOff x="1169" y="1460"/>
            <a:chExt cx="383" cy="302"/>
          </a:xfrm>
        </p:grpSpPr>
        <p:sp>
          <p:nvSpPr>
            <p:cNvPr id="265232" name="Rectangle 240"/>
            <p:cNvSpPr>
              <a:spLocks noChangeArrowheads="1"/>
            </p:cNvSpPr>
            <p:nvPr/>
          </p:nvSpPr>
          <p:spPr bwMode="gray">
            <a:xfrm rot="3419336">
              <a:off x="1213" y="1447"/>
              <a:ext cx="302" cy="328"/>
            </a:xfrm>
            <a:prstGeom prst="rect">
              <a:avLst/>
            </a:prstGeom>
            <a:gradFill rotWithShape="1">
              <a:gsLst>
                <a:gs pos="0">
                  <a:srgbClr val="006699"/>
                </a:gs>
                <a:gs pos="100000">
                  <a:srgbClr val="002F47"/>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006699"/>
              </a:extrusionClr>
            </a:sp3d>
          </p:spPr>
          <p:txBody>
            <a:bodyPr wrap="none" anchor="ctr">
              <a:flatTx/>
            </a:bodyPr>
            <a:lstStyle/>
            <a:p>
              <a:endParaRPr lang="zh-CN" altLang="en-US"/>
            </a:p>
          </p:txBody>
        </p:sp>
        <p:sp>
          <p:nvSpPr>
            <p:cNvPr id="265233" name="Text Box 242"/>
            <p:cNvSpPr txBox="1">
              <a:spLocks noChangeArrowheads="1"/>
            </p:cNvSpPr>
            <p:nvPr/>
          </p:nvSpPr>
          <p:spPr bwMode="gray">
            <a:xfrm>
              <a:off x="1169" y="1474"/>
              <a:ext cx="383" cy="288"/>
            </a:xfrm>
            <a:prstGeom prst="rect">
              <a:avLst/>
            </a:prstGeom>
            <a:noFill/>
            <a:ln w="9525" algn="ctr">
              <a:noFill/>
              <a:miter lim="800000"/>
              <a:headEnd/>
              <a:tailEnd/>
            </a:ln>
          </p:spPr>
          <p:txBody>
            <a:bodyPr wrap="none">
              <a:spAutoFit/>
            </a:bodyPr>
            <a:lstStyle/>
            <a:p>
              <a:pPr algn="ctr" eaLnBrk="0" hangingPunct="0"/>
              <a:r>
                <a:rPr lang="en-US" altLang="zh-CN" sz="2400" b="1">
                  <a:solidFill>
                    <a:srgbClr val="FFFFFF"/>
                  </a:solidFill>
                </a:rPr>
                <a:t>5.2</a:t>
              </a:r>
            </a:p>
          </p:txBody>
        </p:sp>
      </p:grpSp>
      <p:sp>
        <p:nvSpPr>
          <p:cNvPr id="265234" name="Line 244"/>
          <p:cNvSpPr>
            <a:spLocks noChangeShapeType="1"/>
          </p:cNvSpPr>
          <p:nvPr/>
        </p:nvSpPr>
        <p:spPr bwMode="gray">
          <a:xfrm>
            <a:off x="2211388" y="3579813"/>
            <a:ext cx="4799012" cy="1587"/>
          </a:xfrm>
          <a:prstGeom prst="line">
            <a:avLst/>
          </a:prstGeom>
          <a:noFill/>
          <a:ln w="25400">
            <a:solidFill>
              <a:srgbClr val="969696"/>
            </a:solidFill>
            <a:prstDash val="sysDot"/>
            <a:round/>
            <a:headEnd/>
            <a:tailEnd type="oval" w="med" len="med"/>
          </a:ln>
        </p:spPr>
        <p:txBody>
          <a:bodyPr wrap="none" anchor="ctr"/>
          <a:lstStyle/>
          <a:p>
            <a:endParaRPr lang="zh-CN" altLang="en-US"/>
          </a:p>
        </p:txBody>
      </p:sp>
      <p:sp>
        <p:nvSpPr>
          <p:cNvPr id="265235" name="Text Box 246"/>
          <p:cNvSpPr txBox="1">
            <a:spLocks noChangeArrowheads="1"/>
          </p:cNvSpPr>
          <p:nvPr/>
        </p:nvSpPr>
        <p:spPr bwMode="gray">
          <a:xfrm>
            <a:off x="2971800" y="3092450"/>
            <a:ext cx="4191000" cy="457200"/>
          </a:xfrm>
          <a:prstGeom prst="rect">
            <a:avLst/>
          </a:prstGeom>
          <a:noFill/>
          <a:ln w="9525" algn="ctr">
            <a:noFill/>
            <a:miter lim="800000"/>
            <a:headEnd/>
            <a:tailEnd/>
          </a:ln>
        </p:spPr>
        <p:txBody>
          <a:bodyPr>
            <a:spAutoFit/>
          </a:bodyPr>
          <a:lstStyle/>
          <a:p>
            <a:pPr eaLnBrk="0" hangingPunct="0"/>
            <a:r>
              <a:rPr lang="zh-CN" altLang="en-US" sz="2400" b="1">
                <a:solidFill>
                  <a:schemeClr val="bg2"/>
                </a:solidFill>
              </a:rPr>
              <a:t>函数依赖理论 </a:t>
            </a:r>
          </a:p>
        </p:txBody>
      </p:sp>
      <p:grpSp>
        <p:nvGrpSpPr>
          <p:cNvPr id="5" name="Group 20"/>
          <p:cNvGrpSpPr>
            <a:grpSpLocks/>
          </p:cNvGrpSpPr>
          <p:nvPr/>
        </p:nvGrpSpPr>
        <p:grpSpPr bwMode="auto">
          <a:xfrm>
            <a:off x="1855788" y="3025775"/>
            <a:ext cx="608012" cy="479425"/>
            <a:chOff x="1169" y="1988"/>
            <a:chExt cx="383" cy="302"/>
          </a:xfrm>
        </p:grpSpPr>
        <p:sp>
          <p:nvSpPr>
            <p:cNvPr id="265237" name="Rectangle 245"/>
            <p:cNvSpPr>
              <a:spLocks noChangeArrowheads="1"/>
            </p:cNvSpPr>
            <p:nvPr/>
          </p:nvSpPr>
          <p:spPr bwMode="gray">
            <a:xfrm rot="3419336">
              <a:off x="1213" y="1975"/>
              <a:ext cx="302" cy="328"/>
            </a:xfrm>
            <a:prstGeom prst="rect">
              <a:avLst/>
            </a:prstGeom>
            <a:gradFill rotWithShape="1">
              <a:gsLst>
                <a:gs pos="0">
                  <a:srgbClr val="FF9933"/>
                </a:gs>
                <a:gs pos="100000">
                  <a:srgbClr val="764718"/>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FF9933"/>
              </a:extrusionClr>
            </a:sp3d>
          </p:spPr>
          <p:txBody>
            <a:bodyPr wrap="none" anchor="ctr">
              <a:flatTx/>
            </a:bodyPr>
            <a:lstStyle/>
            <a:p>
              <a:endParaRPr lang="zh-CN" altLang="en-US"/>
            </a:p>
          </p:txBody>
        </p:sp>
        <p:sp>
          <p:nvSpPr>
            <p:cNvPr id="265238" name="Text Box 247"/>
            <p:cNvSpPr txBox="1">
              <a:spLocks noChangeArrowheads="1"/>
            </p:cNvSpPr>
            <p:nvPr/>
          </p:nvSpPr>
          <p:spPr bwMode="gray">
            <a:xfrm>
              <a:off x="1169" y="2002"/>
              <a:ext cx="383" cy="288"/>
            </a:xfrm>
            <a:prstGeom prst="rect">
              <a:avLst/>
            </a:prstGeom>
            <a:noFill/>
            <a:ln w="9525" algn="ctr">
              <a:noFill/>
              <a:miter lim="800000"/>
              <a:headEnd/>
              <a:tailEnd/>
            </a:ln>
          </p:spPr>
          <p:txBody>
            <a:bodyPr wrap="none">
              <a:spAutoFit/>
            </a:bodyPr>
            <a:lstStyle/>
            <a:p>
              <a:pPr algn="ctr" eaLnBrk="0" hangingPunct="0"/>
              <a:r>
                <a:rPr lang="en-US" altLang="zh-CN" sz="2400" b="1">
                  <a:solidFill>
                    <a:srgbClr val="FFFFFF"/>
                  </a:solidFill>
                </a:rPr>
                <a:t>5.3</a:t>
              </a:r>
            </a:p>
          </p:txBody>
        </p:sp>
      </p:grpSp>
      <p:sp>
        <p:nvSpPr>
          <p:cNvPr id="265239" name="Line 229"/>
          <p:cNvSpPr>
            <a:spLocks noChangeShapeType="1"/>
          </p:cNvSpPr>
          <p:nvPr/>
        </p:nvSpPr>
        <p:spPr bwMode="gray">
          <a:xfrm>
            <a:off x="2182813" y="6172200"/>
            <a:ext cx="4800600" cy="0"/>
          </a:xfrm>
          <a:prstGeom prst="line">
            <a:avLst/>
          </a:prstGeom>
          <a:noFill/>
          <a:ln w="25400">
            <a:solidFill>
              <a:srgbClr val="969696"/>
            </a:solidFill>
            <a:prstDash val="sysDot"/>
            <a:round/>
            <a:headEnd/>
            <a:tailEnd type="oval" w="med" len="med"/>
          </a:ln>
        </p:spPr>
        <p:txBody>
          <a:bodyPr wrap="none" anchor="ctr"/>
          <a:lstStyle/>
          <a:p>
            <a:endParaRPr lang="zh-CN" altLang="en-US"/>
          </a:p>
        </p:txBody>
      </p:sp>
      <p:sp>
        <p:nvSpPr>
          <p:cNvPr id="265240" name="Text Box 231"/>
          <p:cNvSpPr txBox="1">
            <a:spLocks noChangeArrowheads="1"/>
          </p:cNvSpPr>
          <p:nvPr/>
        </p:nvSpPr>
        <p:spPr bwMode="gray">
          <a:xfrm>
            <a:off x="2944813" y="5683250"/>
            <a:ext cx="3352800" cy="457200"/>
          </a:xfrm>
          <a:prstGeom prst="rect">
            <a:avLst/>
          </a:prstGeom>
          <a:noFill/>
          <a:ln w="9525" algn="ctr">
            <a:noFill/>
            <a:miter lim="800000"/>
            <a:headEnd/>
            <a:tailEnd/>
          </a:ln>
        </p:spPr>
        <p:txBody>
          <a:bodyPr>
            <a:spAutoFit/>
          </a:bodyPr>
          <a:lstStyle/>
          <a:p>
            <a:pPr eaLnBrk="0" hangingPunct="0"/>
            <a:r>
              <a:rPr lang="zh-CN" altLang="en-US" sz="2400" b="1">
                <a:solidFill>
                  <a:schemeClr val="bg2"/>
                </a:solidFill>
              </a:rPr>
              <a:t>数据库模式求精</a:t>
            </a:r>
            <a:r>
              <a:rPr lang="zh-CN" altLang="en-US"/>
              <a:t>  </a:t>
            </a:r>
          </a:p>
        </p:txBody>
      </p:sp>
      <p:sp>
        <p:nvSpPr>
          <p:cNvPr id="265241" name="Line 244"/>
          <p:cNvSpPr>
            <a:spLocks noChangeShapeType="1"/>
          </p:cNvSpPr>
          <p:nvPr/>
        </p:nvSpPr>
        <p:spPr bwMode="gray">
          <a:xfrm>
            <a:off x="2184400" y="5332413"/>
            <a:ext cx="4799013" cy="1587"/>
          </a:xfrm>
          <a:prstGeom prst="line">
            <a:avLst/>
          </a:prstGeom>
          <a:noFill/>
          <a:ln w="25400">
            <a:solidFill>
              <a:srgbClr val="969696"/>
            </a:solidFill>
            <a:prstDash val="sysDot"/>
            <a:round/>
            <a:headEnd/>
            <a:tailEnd type="oval" w="med" len="med"/>
          </a:ln>
        </p:spPr>
        <p:txBody>
          <a:bodyPr wrap="none" anchor="ctr"/>
          <a:lstStyle/>
          <a:p>
            <a:endParaRPr lang="zh-CN" altLang="en-US"/>
          </a:p>
        </p:txBody>
      </p:sp>
      <p:sp>
        <p:nvSpPr>
          <p:cNvPr id="265242" name="Text Box 246"/>
          <p:cNvSpPr txBox="1">
            <a:spLocks noChangeArrowheads="1"/>
          </p:cNvSpPr>
          <p:nvPr/>
        </p:nvSpPr>
        <p:spPr bwMode="gray">
          <a:xfrm>
            <a:off x="2944813" y="4845050"/>
            <a:ext cx="4191000" cy="457200"/>
          </a:xfrm>
          <a:prstGeom prst="rect">
            <a:avLst/>
          </a:prstGeom>
          <a:noFill/>
          <a:ln w="9525" algn="ctr">
            <a:noFill/>
            <a:miter lim="800000"/>
            <a:headEnd/>
            <a:tailEnd/>
          </a:ln>
        </p:spPr>
        <p:txBody>
          <a:bodyPr>
            <a:spAutoFit/>
          </a:bodyPr>
          <a:lstStyle/>
          <a:p>
            <a:pPr eaLnBrk="0" hangingPunct="0"/>
            <a:r>
              <a:rPr lang="zh-CN" altLang="en-US" sz="2400" b="1">
                <a:solidFill>
                  <a:schemeClr val="bg2"/>
                </a:solidFill>
              </a:rPr>
              <a:t>模式分解算法 </a:t>
            </a:r>
          </a:p>
        </p:txBody>
      </p:sp>
      <p:sp>
        <p:nvSpPr>
          <p:cNvPr id="265243" name="Rectangle 245"/>
          <p:cNvSpPr>
            <a:spLocks noChangeArrowheads="1"/>
          </p:cNvSpPr>
          <p:nvPr/>
        </p:nvSpPr>
        <p:spPr bwMode="gray">
          <a:xfrm rot="3419336">
            <a:off x="1925637" y="5618163"/>
            <a:ext cx="479425" cy="520700"/>
          </a:xfrm>
          <a:prstGeom prst="rect">
            <a:avLst/>
          </a:prstGeom>
          <a:gradFill rotWithShape="1">
            <a:gsLst>
              <a:gs pos="0">
                <a:srgbClr val="CCFFFF"/>
              </a:gs>
              <a:gs pos="100000">
                <a:srgbClr val="CCFFFF">
                  <a:gamma/>
                  <a:shade val="46275"/>
                  <a:invGamma/>
                </a:srgbClr>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FF9933"/>
            </a:extrusionClr>
          </a:sp3d>
        </p:spPr>
        <p:txBody>
          <a:bodyPr wrap="none" anchor="ctr">
            <a:flatTx/>
          </a:bodyPr>
          <a:lstStyle/>
          <a:p>
            <a:endParaRPr lang="zh-CN" altLang="en-US"/>
          </a:p>
        </p:txBody>
      </p:sp>
      <p:sp>
        <p:nvSpPr>
          <p:cNvPr id="265244" name="Text Box 247"/>
          <p:cNvSpPr txBox="1">
            <a:spLocks noChangeArrowheads="1"/>
          </p:cNvSpPr>
          <p:nvPr/>
        </p:nvSpPr>
        <p:spPr bwMode="gray">
          <a:xfrm>
            <a:off x="1830388" y="5715000"/>
            <a:ext cx="608012" cy="457200"/>
          </a:xfrm>
          <a:prstGeom prst="rect">
            <a:avLst/>
          </a:prstGeom>
          <a:noFill/>
          <a:ln w="9525" algn="ctr">
            <a:noFill/>
            <a:miter lim="800000"/>
            <a:headEnd/>
            <a:tailEnd/>
          </a:ln>
        </p:spPr>
        <p:txBody>
          <a:bodyPr wrap="none">
            <a:spAutoFit/>
          </a:bodyPr>
          <a:lstStyle/>
          <a:p>
            <a:pPr algn="ctr" eaLnBrk="0" hangingPunct="0"/>
            <a:r>
              <a:rPr lang="en-US" altLang="zh-CN" sz="2400" b="1">
                <a:solidFill>
                  <a:srgbClr val="FFFFFF"/>
                </a:solidFill>
              </a:rPr>
              <a:t>5.6</a:t>
            </a:r>
          </a:p>
        </p:txBody>
      </p:sp>
      <p:sp>
        <p:nvSpPr>
          <p:cNvPr id="265245" name="Rectangle 240"/>
          <p:cNvSpPr>
            <a:spLocks noChangeArrowheads="1"/>
          </p:cNvSpPr>
          <p:nvPr/>
        </p:nvSpPr>
        <p:spPr bwMode="gray">
          <a:xfrm rot="3419336">
            <a:off x="1924050" y="4703763"/>
            <a:ext cx="479425" cy="520700"/>
          </a:xfrm>
          <a:prstGeom prst="rect">
            <a:avLst/>
          </a:prstGeom>
          <a:gradFill rotWithShape="1">
            <a:gsLst>
              <a:gs pos="0">
                <a:srgbClr val="00CCFF"/>
              </a:gs>
              <a:gs pos="100000">
                <a:srgbClr val="00CCFF">
                  <a:gamma/>
                  <a:shade val="46275"/>
                  <a:invGamma/>
                </a:srgbClr>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006699"/>
            </a:extrusionClr>
          </a:sp3d>
        </p:spPr>
        <p:txBody>
          <a:bodyPr wrap="none" anchor="ctr">
            <a:flatTx/>
          </a:bodyPr>
          <a:lstStyle/>
          <a:p>
            <a:endParaRPr lang="zh-CN" altLang="en-US"/>
          </a:p>
        </p:txBody>
      </p:sp>
      <p:sp>
        <p:nvSpPr>
          <p:cNvPr id="265246" name="Text Box 242"/>
          <p:cNvSpPr txBox="1">
            <a:spLocks noChangeArrowheads="1"/>
          </p:cNvSpPr>
          <p:nvPr/>
        </p:nvSpPr>
        <p:spPr bwMode="gray">
          <a:xfrm>
            <a:off x="1828800" y="4724400"/>
            <a:ext cx="608013" cy="457200"/>
          </a:xfrm>
          <a:prstGeom prst="rect">
            <a:avLst/>
          </a:prstGeom>
          <a:noFill/>
          <a:ln w="9525" algn="ctr">
            <a:noFill/>
            <a:miter lim="800000"/>
            <a:headEnd/>
            <a:tailEnd/>
          </a:ln>
        </p:spPr>
        <p:txBody>
          <a:bodyPr wrap="none">
            <a:spAutoFit/>
          </a:bodyPr>
          <a:lstStyle/>
          <a:p>
            <a:pPr algn="ctr" eaLnBrk="0" hangingPunct="0"/>
            <a:r>
              <a:rPr lang="en-US" altLang="zh-CN" sz="2400" b="1">
                <a:solidFill>
                  <a:srgbClr val="FFFFFF"/>
                </a:solidFill>
              </a:rPr>
              <a:t>5.5</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a:xfrm>
            <a:off x="609600" y="609600"/>
            <a:ext cx="7772400" cy="609600"/>
          </a:xfrm>
        </p:spPr>
        <p:txBody>
          <a:bodyPr/>
          <a:lstStyle/>
          <a:p>
            <a:r>
              <a:rPr lang="zh-CN" altLang="en-US">
                <a:ea typeface="华文隶书" pitchFamily="2" charset="-122"/>
              </a:rPr>
              <a:t>范式概述</a:t>
            </a:r>
            <a:endParaRPr lang="en-US" altLang="zh-CN">
              <a:ea typeface="华文隶书" pitchFamily="2" charset="-122"/>
            </a:endParaRPr>
          </a:p>
        </p:txBody>
      </p:sp>
      <p:sp>
        <p:nvSpPr>
          <p:cNvPr id="220163" name="Rectangle 3"/>
          <p:cNvSpPr>
            <a:spLocks noGrp="1" noChangeArrowheads="1"/>
          </p:cNvSpPr>
          <p:nvPr>
            <p:ph type="body" idx="1"/>
          </p:nvPr>
        </p:nvSpPr>
        <p:spPr>
          <a:xfrm>
            <a:off x="155575" y="1447800"/>
            <a:ext cx="8931275" cy="5029200"/>
          </a:xfrm>
        </p:spPr>
        <p:txBody>
          <a:bodyPr/>
          <a:lstStyle/>
          <a:p>
            <a:pPr>
              <a:lnSpc>
                <a:spcPct val="130000"/>
              </a:lnSpc>
            </a:pPr>
            <a:r>
              <a:rPr lang="zh-CN" altLang="en-US" sz="2400"/>
              <a:t>基于函数依赖理论，关系模式可分成</a:t>
            </a:r>
          </a:p>
          <a:p>
            <a:pPr lvl="1">
              <a:lnSpc>
                <a:spcPct val="130000"/>
              </a:lnSpc>
            </a:pPr>
            <a:r>
              <a:rPr lang="zh-CN" altLang="en-US">
                <a:solidFill>
                  <a:schemeClr val="accent2"/>
                </a:solidFill>
              </a:rPr>
              <a:t>第一范式</a:t>
            </a:r>
            <a:r>
              <a:rPr lang="en-US" altLang="zh-CN">
                <a:solidFill>
                  <a:schemeClr val="accent2"/>
                </a:solidFill>
              </a:rPr>
              <a:t>(1NF)</a:t>
            </a:r>
          </a:p>
          <a:p>
            <a:pPr lvl="1">
              <a:lnSpc>
                <a:spcPct val="130000"/>
              </a:lnSpc>
            </a:pPr>
            <a:r>
              <a:rPr lang="zh-CN" altLang="en-US">
                <a:solidFill>
                  <a:schemeClr val="accent2"/>
                </a:solidFill>
              </a:rPr>
              <a:t>第二范式</a:t>
            </a:r>
            <a:r>
              <a:rPr lang="en-US" altLang="zh-CN">
                <a:solidFill>
                  <a:schemeClr val="accent2"/>
                </a:solidFill>
              </a:rPr>
              <a:t>(2NF)</a:t>
            </a:r>
          </a:p>
          <a:p>
            <a:pPr lvl="1">
              <a:lnSpc>
                <a:spcPct val="130000"/>
              </a:lnSpc>
            </a:pPr>
            <a:r>
              <a:rPr lang="zh-CN" altLang="en-US">
                <a:solidFill>
                  <a:schemeClr val="accent2"/>
                </a:solidFill>
              </a:rPr>
              <a:t>第三范式</a:t>
            </a:r>
            <a:r>
              <a:rPr lang="en-US" altLang="zh-CN">
                <a:solidFill>
                  <a:schemeClr val="accent2"/>
                </a:solidFill>
              </a:rPr>
              <a:t>(3NF)</a:t>
            </a:r>
          </a:p>
          <a:p>
            <a:pPr lvl="1">
              <a:lnSpc>
                <a:spcPct val="130000"/>
              </a:lnSpc>
            </a:pPr>
            <a:r>
              <a:rPr lang="en-US" altLang="zh-CN">
                <a:solidFill>
                  <a:srgbClr val="009999"/>
                </a:solidFill>
              </a:rPr>
              <a:t>Boyce-Codd</a:t>
            </a:r>
            <a:r>
              <a:rPr lang="zh-CN" altLang="en-US">
                <a:solidFill>
                  <a:srgbClr val="009999"/>
                </a:solidFill>
              </a:rPr>
              <a:t>范式</a:t>
            </a:r>
            <a:r>
              <a:rPr lang="en-US" altLang="zh-CN">
                <a:solidFill>
                  <a:srgbClr val="009999"/>
                </a:solidFill>
              </a:rPr>
              <a:t>(BCNF)</a:t>
            </a:r>
            <a:endParaRPr lang="zh-CN" altLang="en-US">
              <a:solidFill>
                <a:srgbClr val="009999"/>
              </a:solidFill>
            </a:endParaRPr>
          </a:p>
          <a:p>
            <a:pPr>
              <a:lnSpc>
                <a:spcPct val="130000"/>
              </a:lnSpc>
            </a:pPr>
            <a:r>
              <a:rPr lang="zh-CN" altLang="en-US" sz="2400"/>
              <a:t>这几种范式的要求一个比一个严格，它们之间的联系为：</a:t>
            </a:r>
          </a:p>
          <a:p>
            <a:pPr>
              <a:lnSpc>
                <a:spcPct val="130000"/>
              </a:lnSpc>
              <a:buFont typeface="Wingdings" pitchFamily="2" charset="2"/>
              <a:buNone/>
            </a:pPr>
            <a:r>
              <a:rPr lang="en-US" altLang="zh-CN" sz="2400">
                <a:solidFill>
                  <a:schemeClr val="accent2"/>
                </a:solidFill>
              </a:rPr>
              <a:t>                </a:t>
            </a:r>
            <a:r>
              <a:rPr lang="en-US" altLang="zh-CN" sz="2400">
                <a:solidFill>
                  <a:srgbClr val="009999"/>
                </a:solidFill>
              </a:rPr>
              <a:t>BCNF </a:t>
            </a:r>
            <a:r>
              <a:rPr lang="en-US" altLang="zh-CN" sz="2400">
                <a:solidFill>
                  <a:srgbClr val="009999"/>
                </a:solidFill>
                <a:sym typeface="Symbol" pitchFamily="18" charset="2"/>
              </a:rPr>
              <a:t></a:t>
            </a:r>
            <a:r>
              <a:rPr lang="en-US" altLang="zh-CN" sz="2400">
                <a:solidFill>
                  <a:schemeClr val="accent2"/>
                </a:solidFill>
                <a:sym typeface="Symbol" pitchFamily="18" charset="2"/>
              </a:rPr>
              <a:t> </a:t>
            </a:r>
            <a:r>
              <a:rPr lang="en-US" altLang="zh-CN" sz="2400">
                <a:solidFill>
                  <a:schemeClr val="accent2"/>
                </a:solidFill>
              </a:rPr>
              <a:t>3NF </a:t>
            </a:r>
            <a:r>
              <a:rPr lang="en-US" altLang="zh-CN" sz="2400">
                <a:solidFill>
                  <a:schemeClr val="accent2"/>
                </a:solidFill>
                <a:sym typeface="Symbol" pitchFamily="18" charset="2"/>
              </a:rPr>
              <a:t> </a:t>
            </a:r>
            <a:r>
              <a:rPr lang="en-US" altLang="zh-CN" sz="2400">
                <a:solidFill>
                  <a:schemeClr val="accent2"/>
                </a:solidFill>
              </a:rPr>
              <a:t>2NF </a:t>
            </a:r>
            <a:r>
              <a:rPr lang="en-US" altLang="zh-CN" sz="2400">
                <a:solidFill>
                  <a:schemeClr val="accent2"/>
                </a:solidFill>
                <a:sym typeface="Symbol" pitchFamily="18" charset="2"/>
              </a:rPr>
              <a:t> </a:t>
            </a:r>
            <a:r>
              <a:rPr lang="en-US" altLang="zh-CN" sz="2400">
                <a:solidFill>
                  <a:schemeClr val="accent2"/>
                </a:solidFill>
              </a:rPr>
              <a:t>1NF</a:t>
            </a:r>
            <a:endParaRPr lang="zh-CN" altLang="en-US" sz="2400"/>
          </a:p>
          <a:p>
            <a:pPr>
              <a:lnSpc>
                <a:spcPct val="130000"/>
              </a:lnSpc>
            </a:pPr>
            <a:r>
              <a:rPr lang="zh-CN" altLang="en-US" sz="2400">
                <a:solidFill>
                  <a:srgbClr val="009999"/>
                </a:solidFill>
              </a:rPr>
              <a:t>满足</a:t>
            </a:r>
            <a:r>
              <a:rPr lang="en-US" altLang="zh-CN" sz="2400">
                <a:solidFill>
                  <a:srgbClr val="009999"/>
                </a:solidFill>
              </a:rPr>
              <a:t>BCNF</a:t>
            </a:r>
            <a:r>
              <a:rPr lang="zh-CN" altLang="en-US" sz="2400">
                <a:solidFill>
                  <a:srgbClr val="009999"/>
                </a:solidFill>
              </a:rPr>
              <a:t>范式的关系一定满足</a:t>
            </a:r>
            <a:r>
              <a:rPr lang="en-US" altLang="zh-CN" sz="2400">
                <a:solidFill>
                  <a:srgbClr val="009999"/>
                </a:solidFill>
              </a:rPr>
              <a:t>3NF</a:t>
            </a:r>
            <a:r>
              <a:rPr lang="zh-CN" altLang="en-US" sz="2400">
                <a:solidFill>
                  <a:srgbClr val="009999"/>
                </a:solidFill>
              </a:rPr>
              <a:t>范式</a:t>
            </a:r>
            <a:r>
              <a:rPr lang="zh-CN" altLang="en-US" sz="2400"/>
              <a:t>，</a:t>
            </a:r>
            <a:r>
              <a:rPr lang="zh-CN" altLang="en-US" sz="2400">
                <a:solidFill>
                  <a:srgbClr val="008000"/>
                </a:solidFill>
              </a:rPr>
              <a:t>满足</a:t>
            </a:r>
            <a:r>
              <a:rPr lang="en-US" altLang="zh-CN" sz="2400">
                <a:solidFill>
                  <a:srgbClr val="008000"/>
                </a:solidFill>
              </a:rPr>
              <a:t>3NF</a:t>
            </a:r>
            <a:r>
              <a:rPr lang="zh-CN" altLang="en-US" sz="2400">
                <a:solidFill>
                  <a:srgbClr val="008000"/>
                </a:solidFill>
              </a:rPr>
              <a:t>范式的关系一定满足</a:t>
            </a:r>
            <a:r>
              <a:rPr lang="en-US" altLang="zh-CN" sz="2400">
                <a:solidFill>
                  <a:srgbClr val="008000"/>
                </a:solidFill>
              </a:rPr>
              <a:t>2NF</a:t>
            </a:r>
            <a:r>
              <a:rPr lang="zh-CN" altLang="en-US" sz="2400">
                <a:solidFill>
                  <a:srgbClr val="008000"/>
                </a:solidFill>
              </a:rPr>
              <a:t>范式</a:t>
            </a:r>
            <a:r>
              <a:rPr lang="zh-CN" altLang="en-US" sz="2400"/>
              <a:t>，</a:t>
            </a:r>
            <a:r>
              <a:rPr lang="zh-CN" altLang="en-US" sz="2400">
                <a:solidFill>
                  <a:srgbClr val="FF3399"/>
                </a:solidFill>
              </a:rPr>
              <a:t>满足</a:t>
            </a:r>
            <a:r>
              <a:rPr lang="en-US" altLang="zh-CN" sz="2400">
                <a:solidFill>
                  <a:srgbClr val="FF3399"/>
                </a:solidFill>
              </a:rPr>
              <a:t>2NF</a:t>
            </a:r>
            <a:r>
              <a:rPr lang="zh-CN" altLang="en-US" sz="2400">
                <a:solidFill>
                  <a:srgbClr val="FF3399"/>
                </a:solidFill>
              </a:rPr>
              <a:t>范式的关系一定满足</a:t>
            </a:r>
            <a:r>
              <a:rPr lang="en-US" altLang="zh-CN" sz="2400">
                <a:solidFill>
                  <a:srgbClr val="FF3399"/>
                </a:solidFill>
              </a:rPr>
              <a:t>1NF</a:t>
            </a:r>
            <a:r>
              <a:rPr lang="zh-CN" altLang="en-US" sz="2400">
                <a:solidFill>
                  <a:srgbClr val="FF3399"/>
                </a:solidFill>
              </a:rPr>
              <a:t>范式</a:t>
            </a:r>
            <a:r>
              <a:rPr lang="zh-CN" altLang="en-US" sz="240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0163">
                                            <p:txEl>
                                              <p:pRg st="5" end="5"/>
                                            </p:txEl>
                                          </p:spTgt>
                                        </p:tgtEl>
                                        <p:attrNameLst>
                                          <p:attrName>style.visibility</p:attrName>
                                        </p:attrNameLst>
                                      </p:cBhvr>
                                      <p:to>
                                        <p:strVal val="visible"/>
                                      </p:to>
                                    </p:set>
                                    <p:animEffect transition="in" filter="wipe(left)">
                                      <p:cBhvr>
                                        <p:cTn id="7" dur="500"/>
                                        <p:tgtEl>
                                          <p:spTgt spid="220163">
                                            <p:txEl>
                                              <p:pRg st="5" end="5"/>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220163">
                                            <p:txEl>
                                              <p:pRg st="6" end="6"/>
                                            </p:txEl>
                                          </p:spTgt>
                                        </p:tgtEl>
                                        <p:attrNameLst>
                                          <p:attrName>style.visibility</p:attrName>
                                        </p:attrNameLst>
                                      </p:cBhvr>
                                      <p:to>
                                        <p:strVal val="visible"/>
                                      </p:to>
                                    </p:set>
                                    <p:animEffect transition="in" filter="wipe(left)">
                                      <p:cBhvr>
                                        <p:cTn id="10" dur="500"/>
                                        <p:tgtEl>
                                          <p:spTgt spid="220163">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20163">
                                            <p:txEl>
                                              <p:pRg st="7" end="7"/>
                                            </p:txEl>
                                          </p:spTgt>
                                        </p:tgtEl>
                                        <p:attrNameLst>
                                          <p:attrName>style.visibility</p:attrName>
                                        </p:attrNameLst>
                                      </p:cBhvr>
                                      <p:to>
                                        <p:strVal val="visible"/>
                                      </p:to>
                                    </p:set>
                                    <p:animEffect transition="in" filter="wipe(left)">
                                      <p:cBhvr>
                                        <p:cTn id="15" dur="500"/>
                                        <p:tgtEl>
                                          <p:spTgt spid="22016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a:xfrm>
            <a:off x="685800" y="609600"/>
            <a:ext cx="7772400" cy="609600"/>
          </a:xfrm>
        </p:spPr>
        <p:txBody>
          <a:bodyPr/>
          <a:lstStyle/>
          <a:p>
            <a:r>
              <a:rPr lang="zh-CN" altLang="en-US">
                <a:ea typeface="华文隶书" pitchFamily="2" charset="-122"/>
              </a:rPr>
              <a:t>第一范式</a:t>
            </a:r>
            <a:r>
              <a:rPr lang="en-US" altLang="zh-CN"/>
              <a:t>(1NF) </a:t>
            </a:r>
            <a:r>
              <a:rPr lang="en-US" altLang="zh-CN">
                <a:solidFill>
                  <a:srgbClr val="008000"/>
                </a:solidFill>
              </a:rPr>
              <a:t>——</a:t>
            </a:r>
            <a:r>
              <a:rPr lang="zh-CN" altLang="en-US">
                <a:solidFill>
                  <a:srgbClr val="008000"/>
                </a:solidFill>
                <a:ea typeface="黑体" pitchFamily="49" charset="-122"/>
              </a:rPr>
              <a:t>码</a:t>
            </a:r>
            <a:r>
              <a:rPr lang="zh-CN" altLang="en-US"/>
              <a:t> </a:t>
            </a:r>
          </a:p>
        </p:txBody>
      </p:sp>
      <p:sp>
        <p:nvSpPr>
          <p:cNvPr id="222211" name="Rectangle 3"/>
          <p:cNvSpPr>
            <a:spLocks noGrp="1" noChangeArrowheads="1"/>
          </p:cNvSpPr>
          <p:nvPr>
            <p:ph type="body" idx="1"/>
          </p:nvPr>
        </p:nvSpPr>
        <p:spPr>
          <a:xfrm>
            <a:off x="152400" y="1447800"/>
            <a:ext cx="8839200" cy="4953000"/>
          </a:xfrm>
        </p:spPr>
        <p:txBody>
          <a:bodyPr/>
          <a:lstStyle/>
          <a:p>
            <a:pPr>
              <a:lnSpc>
                <a:spcPct val="120000"/>
              </a:lnSpc>
            </a:pPr>
            <a:r>
              <a:rPr lang="zh-CN" altLang="en-US" sz="2500">
                <a:solidFill>
                  <a:schemeClr val="accent2"/>
                </a:solidFill>
              </a:rPr>
              <a:t>定义</a:t>
            </a:r>
            <a:r>
              <a:rPr lang="en-US" altLang="zh-CN" sz="2500">
                <a:solidFill>
                  <a:schemeClr val="accent2"/>
                </a:solidFill>
              </a:rPr>
              <a:t>5.16</a:t>
            </a:r>
            <a:r>
              <a:rPr lang="en-US" altLang="zh-CN" sz="2500"/>
              <a:t>  </a:t>
            </a:r>
            <a:r>
              <a:rPr lang="zh-CN" altLang="en-US" sz="2500"/>
              <a:t>如果一关系模式</a:t>
            </a:r>
            <a:r>
              <a:rPr lang="en-US" altLang="zh-CN" sz="2500" i="1"/>
              <a:t>r</a:t>
            </a:r>
            <a:r>
              <a:rPr lang="en-US" altLang="zh-CN" sz="2500"/>
              <a:t>(</a:t>
            </a:r>
            <a:r>
              <a:rPr lang="en-US" altLang="zh-CN" sz="2500" i="1"/>
              <a:t>R</a:t>
            </a:r>
            <a:r>
              <a:rPr lang="en-US" altLang="zh-CN" sz="2500"/>
              <a:t>)</a:t>
            </a:r>
            <a:r>
              <a:rPr lang="zh-CN" altLang="en-US" sz="2500"/>
              <a:t>的每个属性对应的域值都是不可分的</a:t>
            </a:r>
            <a:r>
              <a:rPr lang="en-US" altLang="zh-CN" sz="2500"/>
              <a:t>(</a:t>
            </a:r>
            <a:r>
              <a:rPr lang="zh-CN" altLang="en-US" sz="2500"/>
              <a:t>即原子的</a:t>
            </a:r>
            <a:r>
              <a:rPr lang="en-US" altLang="zh-CN" sz="2500"/>
              <a:t>)</a:t>
            </a:r>
            <a:r>
              <a:rPr lang="zh-CN" altLang="en-US" sz="2500"/>
              <a:t>，则称</a:t>
            </a:r>
            <a:r>
              <a:rPr lang="en-US" altLang="zh-CN" sz="2500" i="1"/>
              <a:t>r</a:t>
            </a:r>
            <a:r>
              <a:rPr lang="en-US" altLang="zh-CN" sz="2500"/>
              <a:t>(</a:t>
            </a:r>
            <a:r>
              <a:rPr lang="en-US" altLang="zh-CN" sz="2500" i="1"/>
              <a:t>R</a:t>
            </a:r>
            <a:r>
              <a:rPr lang="en-US" altLang="zh-CN" sz="2500"/>
              <a:t>)</a:t>
            </a:r>
            <a:r>
              <a:rPr lang="zh-CN" altLang="en-US" sz="2500"/>
              <a:t>属于</a:t>
            </a:r>
            <a:r>
              <a:rPr lang="zh-CN" altLang="en-US" sz="2500">
                <a:solidFill>
                  <a:srgbClr val="9900CC"/>
                </a:solidFill>
                <a:ea typeface="黑体" pitchFamily="49" charset="-122"/>
              </a:rPr>
              <a:t>第一范式</a:t>
            </a:r>
            <a:r>
              <a:rPr lang="zh-CN" altLang="en-US" sz="2500"/>
              <a:t>，记为</a:t>
            </a:r>
            <a:r>
              <a:rPr lang="en-US" altLang="zh-CN" sz="2500" i="1"/>
              <a:t>r</a:t>
            </a:r>
            <a:r>
              <a:rPr lang="en-US" altLang="zh-CN" sz="2500"/>
              <a:t>(</a:t>
            </a:r>
            <a:r>
              <a:rPr lang="en-US" altLang="zh-CN" sz="2500" i="1"/>
              <a:t>R</a:t>
            </a:r>
            <a:r>
              <a:rPr lang="en-US" altLang="zh-CN" sz="2500"/>
              <a:t>)</a:t>
            </a:r>
            <a:r>
              <a:rPr lang="en-US" altLang="zh-CN" sz="2500">
                <a:sym typeface="Symbol" pitchFamily="18" charset="2"/>
              </a:rPr>
              <a:t></a:t>
            </a:r>
            <a:r>
              <a:rPr lang="en-US" altLang="zh-CN" sz="2500"/>
              <a:t>1NF.</a:t>
            </a:r>
            <a:endParaRPr lang="zh-CN" altLang="en-US" sz="2500"/>
          </a:p>
          <a:p>
            <a:pPr>
              <a:lnSpc>
                <a:spcPct val="120000"/>
              </a:lnSpc>
            </a:pPr>
            <a:r>
              <a:rPr lang="zh-CN" altLang="en-US" sz="2500">
                <a:solidFill>
                  <a:srgbClr val="FF0066"/>
                </a:solidFill>
                <a:ea typeface="黑体" pitchFamily="49" charset="-122"/>
              </a:rPr>
              <a:t>第一范式的目标是：</a:t>
            </a:r>
            <a:r>
              <a:rPr lang="zh-CN" altLang="en-US" sz="2500">
                <a:solidFill>
                  <a:srgbClr val="0000CC"/>
                </a:solidFill>
              </a:rPr>
              <a:t>将基本数据划分成称为实体集或表的逻辑单元，当</a:t>
            </a:r>
            <a:r>
              <a:rPr lang="zh-CN" altLang="en-US">
                <a:solidFill>
                  <a:srgbClr val="0000CC"/>
                </a:solidFill>
              </a:rPr>
              <a:t>设计好每个实体后，需要为其指定</a:t>
            </a:r>
            <a:r>
              <a:rPr lang="zh-CN" altLang="en-US">
                <a:solidFill>
                  <a:srgbClr val="FF3300"/>
                </a:solidFill>
                <a:ea typeface="黑体" pitchFamily="49" charset="-122"/>
              </a:rPr>
              <a:t>主码</a:t>
            </a:r>
            <a:r>
              <a:rPr lang="zh-CN" altLang="en-US">
                <a:solidFill>
                  <a:srgbClr val="0000CC"/>
                </a:solidFill>
              </a:rPr>
              <a:t>。</a:t>
            </a:r>
          </a:p>
        </p:txBody>
      </p:sp>
      <p:graphicFrame>
        <p:nvGraphicFramePr>
          <p:cNvPr id="222412" name="Group 204"/>
          <p:cNvGraphicFramePr>
            <a:graphicFrameLocks noGrp="1"/>
          </p:cNvGraphicFramePr>
          <p:nvPr/>
        </p:nvGraphicFramePr>
        <p:xfrm>
          <a:off x="304800" y="3625850"/>
          <a:ext cx="8305800" cy="738188"/>
        </p:xfrm>
        <a:graphic>
          <a:graphicData uri="http://schemas.openxmlformats.org/drawingml/2006/table">
            <a:tbl>
              <a:tblPr/>
              <a:tblGrid>
                <a:gridCol w="1147763"/>
                <a:gridCol w="1385887"/>
                <a:gridCol w="657225"/>
                <a:gridCol w="990600"/>
                <a:gridCol w="593725"/>
                <a:gridCol w="1092200"/>
                <a:gridCol w="617538"/>
                <a:gridCol w="814387"/>
                <a:gridCol w="1006475"/>
              </a:tblGrid>
              <a:tr h="280988">
                <a:tc rowSpan="2">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700" b="1" i="0" u="sng" strike="noStrike" cap="none" normalizeH="0" baseline="0" smtClean="0">
                          <a:ln>
                            <a:noFill/>
                          </a:ln>
                          <a:solidFill>
                            <a:srgbClr val="FF0000"/>
                          </a:solidFill>
                          <a:effectLst/>
                          <a:latin typeface="Times New Roman" pitchFamily="18" charset="0"/>
                          <a:ea typeface="宋体" pitchFamily="2" charset="-122"/>
                          <a:cs typeface="Times New Roman" pitchFamily="18" charset="0"/>
                        </a:rPr>
                        <a:t>studentNo</a:t>
                      </a:r>
                      <a:endParaRPr kumimoji="0" lang="en-US" altLang="zh-CN" sz="1700" b="1" i="0" u="sng" strike="noStrike" cap="none" normalizeH="0" baseline="0" smtClean="0">
                        <a:ln>
                          <a:noFill/>
                        </a:ln>
                        <a:solidFill>
                          <a:srgbClr val="FF0000"/>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studentName</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sex</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birthday</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age</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address</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rowSpan="2">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classNo</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403225">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province</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city</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street</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r>
            </a:tbl>
          </a:graphicData>
        </a:graphic>
      </p:graphicFrame>
      <p:sp>
        <p:nvSpPr>
          <p:cNvPr id="222337" name="Rectangle 129"/>
          <p:cNvSpPr>
            <a:spLocks noChangeArrowheads="1"/>
          </p:cNvSpPr>
          <p:nvPr/>
        </p:nvSpPr>
        <p:spPr bwMode="auto">
          <a:xfrm>
            <a:off x="2057400" y="4540250"/>
            <a:ext cx="4289425" cy="336550"/>
          </a:xfrm>
          <a:prstGeom prst="rect">
            <a:avLst/>
          </a:prstGeom>
          <a:noFill/>
          <a:ln w="9525">
            <a:noFill/>
            <a:miter lim="800000"/>
            <a:headEnd/>
            <a:tailEnd/>
          </a:ln>
          <a:effectLst/>
        </p:spPr>
        <p:txBody>
          <a:bodyPr anchor="ctr">
            <a:spAutoFit/>
          </a:bodyPr>
          <a:lstStyle/>
          <a:p>
            <a:pPr indent="266700" algn="ctr" eaLnBrk="0" hangingPunct="0"/>
            <a:r>
              <a:rPr lang="zh-CN" altLang="en-US" sz="1600" b="1">
                <a:latin typeface="Times New Roman" pitchFamily="18" charset="0"/>
                <a:cs typeface="Times New Roman" pitchFamily="18" charset="0"/>
              </a:rPr>
              <a:t>图</a:t>
            </a:r>
            <a:r>
              <a:rPr lang="en-US" altLang="zh-CN" sz="1600" b="1">
                <a:latin typeface="Times New Roman" pitchFamily="18" charset="0"/>
                <a:cs typeface="Times New Roman" pitchFamily="18" charset="0"/>
              </a:rPr>
              <a:t>5-10   </a:t>
            </a:r>
            <a:r>
              <a:rPr lang="zh-CN" altLang="en-US" sz="1600" b="1">
                <a:latin typeface="Times New Roman" pitchFamily="18" charset="0"/>
                <a:cs typeface="Times New Roman" pitchFamily="18" charset="0"/>
              </a:rPr>
              <a:t>非规范化的关系模式</a:t>
            </a:r>
            <a:endParaRPr lang="zh-CN" altLang="en-US" sz="1600" b="1"/>
          </a:p>
        </p:txBody>
      </p:sp>
      <p:graphicFrame>
        <p:nvGraphicFramePr>
          <p:cNvPr id="222410" name="Group 202"/>
          <p:cNvGraphicFramePr>
            <a:graphicFrameLocks noGrp="1"/>
          </p:cNvGraphicFramePr>
          <p:nvPr/>
        </p:nvGraphicFramePr>
        <p:xfrm>
          <a:off x="304800" y="5157788"/>
          <a:ext cx="8375650" cy="762000"/>
        </p:xfrm>
        <a:graphic>
          <a:graphicData uri="http://schemas.openxmlformats.org/drawingml/2006/table">
            <a:tbl>
              <a:tblPr/>
              <a:tblGrid>
                <a:gridCol w="1190625"/>
                <a:gridCol w="1401763"/>
                <a:gridCol w="582612"/>
                <a:gridCol w="990600"/>
                <a:gridCol w="593725"/>
                <a:gridCol w="1028700"/>
                <a:gridCol w="688975"/>
                <a:gridCol w="838200"/>
                <a:gridCol w="1060450"/>
              </a:tblGrid>
              <a:tr h="7620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700" b="1" i="0" u="sng" strike="noStrike" cap="none" normalizeH="0" baseline="0" smtClean="0">
                          <a:ln>
                            <a:noFill/>
                          </a:ln>
                          <a:solidFill>
                            <a:srgbClr val="FF0000"/>
                          </a:solidFill>
                          <a:effectLst/>
                          <a:latin typeface="Times New Roman" pitchFamily="18" charset="0"/>
                          <a:ea typeface="宋体" pitchFamily="2" charset="-122"/>
                          <a:cs typeface="Times New Roman" pitchFamily="18" charset="0"/>
                        </a:rPr>
                        <a:t>studentNo</a:t>
                      </a:r>
                      <a:endParaRPr kumimoji="0" lang="en-US" altLang="zh-CN" sz="1700" b="1" i="0" u="sng" strike="noStrike" cap="none" normalizeH="0" baseline="0" smtClean="0">
                        <a:ln>
                          <a:noFill/>
                        </a:ln>
                        <a:solidFill>
                          <a:srgbClr val="FF0000"/>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studentName</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sex</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birthday</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age</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province</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city</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street</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classNo</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22388" name="Rectangle 180"/>
          <p:cNvSpPr>
            <a:spLocks noChangeArrowheads="1"/>
          </p:cNvSpPr>
          <p:nvPr/>
        </p:nvSpPr>
        <p:spPr bwMode="auto">
          <a:xfrm>
            <a:off x="2886075" y="6094413"/>
            <a:ext cx="3113088" cy="336550"/>
          </a:xfrm>
          <a:prstGeom prst="rect">
            <a:avLst/>
          </a:prstGeom>
          <a:noFill/>
          <a:ln w="9525">
            <a:noFill/>
            <a:miter lim="800000"/>
            <a:headEnd/>
            <a:tailEnd/>
          </a:ln>
          <a:effectLst/>
        </p:spPr>
        <p:txBody>
          <a:bodyPr wrap="none" anchor="ctr">
            <a:spAutoFit/>
          </a:bodyPr>
          <a:lstStyle/>
          <a:p>
            <a:pPr algn="ctr" eaLnBrk="0" hangingPunct="0"/>
            <a:r>
              <a:rPr lang="zh-CN" altLang="en-US" sz="1600" b="1">
                <a:latin typeface="Times New Roman" pitchFamily="18" charset="0"/>
                <a:cs typeface="Times New Roman" pitchFamily="18" charset="0"/>
              </a:rPr>
              <a:t>图</a:t>
            </a:r>
            <a:r>
              <a:rPr lang="en-US" altLang="zh-CN" sz="1600" b="1">
                <a:latin typeface="Times New Roman" pitchFamily="18" charset="0"/>
                <a:cs typeface="Times New Roman" pitchFamily="18" charset="0"/>
              </a:rPr>
              <a:t>5-11   1NF</a:t>
            </a:r>
            <a:r>
              <a:rPr lang="zh-CN" altLang="en-US" sz="1600" b="1">
                <a:latin typeface="Times New Roman" pitchFamily="18" charset="0"/>
                <a:cs typeface="Times New Roman" pitchFamily="18" charset="0"/>
              </a:rPr>
              <a:t>规范化后的关系模式</a:t>
            </a:r>
            <a:endParaRPr lang="zh-CN" altLang="en-US" sz="16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2211">
                                            <p:txEl>
                                              <p:pRg st="1" end="1"/>
                                            </p:txEl>
                                          </p:spTgt>
                                        </p:tgtEl>
                                        <p:attrNameLst>
                                          <p:attrName>style.visibility</p:attrName>
                                        </p:attrNameLst>
                                      </p:cBhvr>
                                      <p:to>
                                        <p:strVal val="visible"/>
                                      </p:to>
                                    </p:set>
                                    <p:animEffect transition="in" filter="wipe(left)">
                                      <p:cBhvr>
                                        <p:cTn id="7" dur="500"/>
                                        <p:tgtEl>
                                          <p:spTgt spid="2222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2337"/>
                                        </p:tgtEl>
                                        <p:attrNameLst>
                                          <p:attrName>style.visibility</p:attrName>
                                        </p:attrNameLst>
                                      </p:cBhvr>
                                      <p:to>
                                        <p:strVal val="visible"/>
                                      </p:to>
                                    </p:set>
                                    <p:animEffect transition="in" filter="wipe(left)">
                                      <p:cBhvr>
                                        <p:cTn id="12" dur="500"/>
                                        <p:tgtEl>
                                          <p:spTgt spid="222337"/>
                                        </p:tgtEl>
                                      </p:cBhvr>
                                    </p:animEffect>
                                  </p:childTnLst>
                                </p:cTn>
                              </p:par>
                              <p:par>
                                <p:cTn id="13" presetID="22" presetClass="entr" presetSubtype="8" fill="hold" nodeType="withEffect">
                                  <p:stCondLst>
                                    <p:cond delay="0"/>
                                  </p:stCondLst>
                                  <p:childTnLst>
                                    <p:set>
                                      <p:cBhvr>
                                        <p:cTn id="14" dur="1" fill="hold">
                                          <p:stCondLst>
                                            <p:cond delay="0"/>
                                          </p:stCondLst>
                                        </p:cTn>
                                        <p:tgtEl>
                                          <p:spTgt spid="222412"/>
                                        </p:tgtEl>
                                        <p:attrNameLst>
                                          <p:attrName>style.visibility</p:attrName>
                                        </p:attrNameLst>
                                      </p:cBhvr>
                                      <p:to>
                                        <p:strVal val="visible"/>
                                      </p:to>
                                    </p:set>
                                    <p:animEffect transition="in" filter="wipe(left)">
                                      <p:cBhvr>
                                        <p:cTn id="15" dur="500"/>
                                        <p:tgtEl>
                                          <p:spTgt spid="22241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222410"/>
                                        </p:tgtEl>
                                        <p:attrNameLst>
                                          <p:attrName>style.visibility</p:attrName>
                                        </p:attrNameLst>
                                      </p:cBhvr>
                                      <p:to>
                                        <p:strVal val="visible"/>
                                      </p:to>
                                    </p:set>
                                    <p:animEffect transition="in" filter="wipe(left)">
                                      <p:cBhvr>
                                        <p:cTn id="20" dur="500"/>
                                        <p:tgtEl>
                                          <p:spTgt spid="222410"/>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222388"/>
                                        </p:tgtEl>
                                        <p:attrNameLst>
                                          <p:attrName>style.visibility</p:attrName>
                                        </p:attrNameLst>
                                      </p:cBhvr>
                                      <p:to>
                                        <p:strVal val="visible"/>
                                      </p:to>
                                    </p:set>
                                    <p:animEffect transition="in" filter="wipe(left)">
                                      <p:cBhvr>
                                        <p:cTn id="23" dur="500"/>
                                        <p:tgtEl>
                                          <p:spTgt spid="222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337" grpId="0"/>
      <p:bldP spid="22238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a:xfrm>
            <a:off x="838200" y="533400"/>
            <a:ext cx="7772400" cy="609600"/>
          </a:xfrm>
        </p:spPr>
        <p:txBody>
          <a:bodyPr>
            <a:normAutofit fontScale="90000"/>
          </a:bodyPr>
          <a:lstStyle/>
          <a:p>
            <a:r>
              <a:rPr lang="zh-CN" altLang="en-US">
                <a:ea typeface="华文隶书" pitchFamily="2" charset="-122"/>
              </a:rPr>
              <a:t>数据冗余关系举例</a:t>
            </a:r>
          </a:p>
        </p:txBody>
      </p:sp>
      <p:sp>
        <p:nvSpPr>
          <p:cNvPr id="247811" name="Rectangle 3"/>
          <p:cNvSpPr>
            <a:spLocks noGrp="1" noChangeArrowheads="1"/>
          </p:cNvSpPr>
          <p:nvPr>
            <p:ph type="body" idx="1"/>
          </p:nvPr>
        </p:nvSpPr>
        <p:spPr>
          <a:xfrm>
            <a:off x="228600" y="1219200"/>
            <a:ext cx="8763000" cy="5486400"/>
          </a:xfrm>
        </p:spPr>
        <p:txBody>
          <a:bodyPr/>
          <a:lstStyle/>
          <a:p>
            <a:pPr>
              <a:lnSpc>
                <a:spcPct val="120000"/>
              </a:lnSpc>
            </a:pPr>
            <a:r>
              <a:rPr lang="en-US" altLang="zh-CN" sz="2400">
                <a:solidFill>
                  <a:schemeClr val="accent2"/>
                </a:solidFill>
              </a:rPr>
              <a:t>[</a:t>
            </a:r>
            <a:r>
              <a:rPr lang="zh-CN" altLang="en-US" sz="2400">
                <a:solidFill>
                  <a:schemeClr val="accent2"/>
                </a:solidFill>
              </a:rPr>
              <a:t>例</a:t>
            </a:r>
            <a:r>
              <a:rPr lang="en-US" altLang="zh-CN" sz="2400">
                <a:solidFill>
                  <a:schemeClr val="accent2"/>
                </a:solidFill>
              </a:rPr>
              <a:t>5.1]</a:t>
            </a:r>
            <a:r>
              <a:rPr lang="en-US" altLang="zh-CN" sz="2400"/>
              <a:t> </a:t>
            </a:r>
            <a:r>
              <a:rPr lang="zh-CN" altLang="en-US" sz="2400"/>
              <a:t>考虑学生选课关系模式：</a:t>
            </a:r>
            <a:endParaRPr lang="en-US" altLang="zh-CN" sz="2400"/>
          </a:p>
          <a:p>
            <a:pPr>
              <a:lnSpc>
                <a:spcPct val="120000"/>
              </a:lnSpc>
              <a:buFont typeface="Wingdings" pitchFamily="2" charset="2"/>
              <a:buNone/>
            </a:pPr>
            <a:r>
              <a:rPr lang="en-US" altLang="zh-CN" sz="2400"/>
              <a:t>    SCE(</a:t>
            </a:r>
            <a:r>
              <a:rPr lang="en-US" altLang="zh-CN" sz="2400">
                <a:solidFill>
                  <a:srgbClr val="FF0000"/>
                </a:solidFill>
              </a:rPr>
              <a:t>studentNo</a:t>
            </a:r>
            <a:r>
              <a:rPr lang="en-US" altLang="zh-CN" sz="2400"/>
              <a:t>, </a:t>
            </a:r>
            <a:r>
              <a:rPr lang="en-US" altLang="zh-CN" sz="2400">
                <a:solidFill>
                  <a:srgbClr val="FF0000"/>
                </a:solidFill>
              </a:rPr>
              <a:t>studentName</a:t>
            </a:r>
            <a:r>
              <a:rPr lang="en-US" altLang="zh-CN" sz="2400"/>
              <a:t>, </a:t>
            </a:r>
            <a:r>
              <a:rPr lang="en-US" altLang="zh-CN" sz="2400">
                <a:solidFill>
                  <a:srgbClr val="FF00FF"/>
                </a:solidFill>
              </a:rPr>
              <a:t>courseNo</a:t>
            </a:r>
            <a:r>
              <a:rPr lang="en-US" altLang="zh-CN" sz="2400"/>
              <a:t>, </a:t>
            </a:r>
            <a:r>
              <a:rPr lang="en-US" altLang="zh-CN" sz="2400">
                <a:solidFill>
                  <a:srgbClr val="FF00FF"/>
                </a:solidFill>
              </a:rPr>
              <a:t>courseName</a:t>
            </a:r>
            <a:r>
              <a:rPr lang="en-US" altLang="zh-CN" sz="2400"/>
              <a:t>, score),</a:t>
            </a:r>
          </a:p>
          <a:p>
            <a:pPr>
              <a:lnSpc>
                <a:spcPct val="120000"/>
              </a:lnSpc>
              <a:buFont typeface="Wingdings" pitchFamily="2" charset="2"/>
              <a:buNone/>
            </a:pPr>
            <a:r>
              <a:rPr lang="zh-CN" altLang="en-US" sz="2400"/>
              <a:t>    属性集</a:t>
            </a:r>
            <a:r>
              <a:rPr lang="en-US" altLang="zh-CN" sz="2400"/>
              <a:t>{</a:t>
            </a:r>
            <a:r>
              <a:rPr lang="en-US" altLang="zh-CN" sz="2400">
                <a:solidFill>
                  <a:srgbClr val="FF3300"/>
                </a:solidFill>
              </a:rPr>
              <a:t>studentNo</a:t>
            </a:r>
            <a:r>
              <a:rPr lang="en-US" altLang="zh-CN" sz="2400"/>
              <a:t>, </a:t>
            </a:r>
            <a:r>
              <a:rPr lang="en-US" altLang="zh-CN" sz="2400">
                <a:solidFill>
                  <a:srgbClr val="FF00FF"/>
                </a:solidFill>
              </a:rPr>
              <a:t>courseNo</a:t>
            </a:r>
            <a:r>
              <a:rPr lang="en-US" altLang="zh-CN" sz="2400"/>
              <a:t>}</a:t>
            </a:r>
            <a:r>
              <a:rPr lang="zh-CN" altLang="en-US" sz="2400"/>
              <a:t>是</a:t>
            </a:r>
            <a:r>
              <a:rPr lang="zh-CN" altLang="nl-NL" sz="2400"/>
              <a:t>唯一</a:t>
            </a:r>
            <a:r>
              <a:rPr lang="zh-CN" altLang="nl-NL" sz="2400">
                <a:solidFill>
                  <a:srgbClr val="008000"/>
                </a:solidFill>
                <a:ea typeface="黑体" pitchFamily="49" charset="-122"/>
              </a:rPr>
              <a:t>候选码</a:t>
            </a:r>
            <a:r>
              <a:rPr lang="zh-CN" altLang="en-US" sz="2400"/>
              <a:t>，</a:t>
            </a:r>
            <a:r>
              <a:rPr lang="zh-CN" altLang="nl-NL" sz="2400"/>
              <a:t>也是</a:t>
            </a:r>
            <a:r>
              <a:rPr lang="zh-CN" altLang="nl-NL" sz="2400">
                <a:solidFill>
                  <a:srgbClr val="008000"/>
                </a:solidFill>
                <a:ea typeface="黑体" pitchFamily="49" charset="-122"/>
              </a:rPr>
              <a:t>主码</a:t>
            </a:r>
            <a:r>
              <a:rPr lang="zh-CN" altLang="nl-NL" sz="2400"/>
              <a:t>。</a:t>
            </a:r>
          </a:p>
          <a:p>
            <a:pPr>
              <a:lnSpc>
                <a:spcPct val="120000"/>
              </a:lnSpc>
            </a:pPr>
            <a:r>
              <a:rPr lang="zh-CN" altLang="nl-NL" sz="2400"/>
              <a:t>如果</a:t>
            </a:r>
            <a:r>
              <a:rPr lang="zh-CN" altLang="nl-NL" sz="2400">
                <a:solidFill>
                  <a:srgbClr val="008000"/>
                </a:solidFill>
              </a:rPr>
              <a:t>允许一个学生选修多门课程，且一门课程可被多个学生选修</a:t>
            </a:r>
            <a:r>
              <a:rPr lang="zh-CN" altLang="nl-NL" sz="2400"/>
              <a:t>，则该关系实例可能出现：</a:t>
            </a:r>
          </a:p>
          <a:p>
            <a:pPr lvl="1">
              <a:lnSpc>
                <a:spcPct val="120000"/>
              </a:lnSpc>
            </a:pPr>
            <a:r>
              <a:rPr lang="zh-CN" altLang="en-US" sz="2000">
                <a:solidFill>
                  <a:schemeClr val="accent2"/>
                </a:solidFill>
                <a:ea typeface="黑体" pitchFamily="49" charset="-122"/>
              </a:rPr>
              <a:t>冗余存储</a:t>
            </a:r>
            <a:r>
              <a:rPr lang="zh-CN" altLang="en-US" sz="2000">
                <a:solidFill>
                  <a:schemeClr val="accent2"/>
                </a:solidFill>
              </a:rPr>
              <a:t>：</a:t>
            </a:r>
            <a:r>
              <a:rPr lang="zh-CN" altLang="en-US" sz="2000"/>
              <a:t>学生姓名和课程名被重复存储多次；</a:t>
            </a:r>
            <a:endParaRPr lang="zh-CN" altLang="en-US" sz="2000">
              <a:solidFill>
                <a:srgbClr val="FF3300"/>
              </a:solidFill>
            </a:endParaRPr>
          </a:p>
          <a:p>
            <a:pPr lvl="1">
              <a:lnSpc>
                <a:spcPct val="120000"/>
              </a:lnSpc>
            </a:pPr>
            <a:r>
              <a:rPr lang="zh-CN" altLang="en-US" sz="2000">
                <a:solidFill>
                  <a:schemeClr val="accent2"/>
                </a:solidFill>
                <a:ea typeface="黑体" pitchFamily="49" charset="-122"/>
              </a:rPr>
              <a:t>更新异常</a:t>
            </a:r>
            <a:r>
              <a:rPr lang="zh-CN" altLang="en-US" sz="2000">
                <a:solidFill>
                  <a:schemeClr val="accent2"/>
                </a:solidFill>
              </a:rPr>
              <a:t>：</a:t>
            </a:r>
            <a:r>
              <a:rPr lang="zh-CN" altLang="en-US" sz="2000"/>
              <a:t>当修改某学生的姓名或某课程的课程名时，可能只修改了部分副本的信息，而其他副本未被修改到；</a:t>
            </a:r>
            <a:endParaRPr lang="zh-CN" altLang="en-US" sz="2000">
              <a:solidFill>
                <a:srgbClr val="FF3300"/>
              </a:solidFill>
            </a:endParaRPr>
          </a:p>
          <a:p>
            <a:pPr lvl="1">
              <a:lnSpc>
                <a:spcPct val="120000"/>
              </a:lnSpc>
            </a:pPr>
            <a:r>
              <a:rPr lang="zh-CN" altLang="en-US" sz="2000">
                <a:solidFill>
                  <a:schemeClr val="accent2"/>
                </a:solidFill>
                <a:ea typeface="黑体" pitchFamily="49" charset="-122"/>
              </a:rPr>
              <a:t>插入异常</a:t>
            </a:r>
            <a:r>
              <a:rPr lang="zh-CN" altLang="en-US" sz="2000">
                <a:solidFill>
                  <a:schemeClr val="accent2"/>
                </a:solidFill>
              </a:rPr>
              <a:t>：</a:t>
            </a:r>
            <a:r>
              <a:rPr lang="zh-CN" altLang="en-US" sz="2000"/>
              <a:t>如果某学生没有选修课程，或某门课程未被任何学生选修时，则该学生或该课程信息不能存入数据库，因为主码值不能为空；</a:t>
            </a:r>
            <a:endParaRPr lang="zh-CN" altLang="en-US" sz="2000">
              <a:solidFill>
                <a:srgbClr val="FF3300"/>
              </a:solidFill>
            </a:endParaRPr>
          </a:p>
          <a:p>
            <a:pPr lvl="1">
              <a:lnSpc>
                <a:spcPct val="120000"/>
              </a:lnSpc>
            </a:pPr>
            <a:r>
              <a:rPr lang="zh-CN" altLang="en-US" sz="2000">
                <a:solidFill>
                  <a:schemeClr val="accent2"/>
                </a:solidFill>
                <a:ea typeface="黑体" pitchFamily="49" charset="-122"/>
              </a:rPr>
              <a:t>删除异常</a:t>
            </a:r>
            <a:r>
              <a:rPr lang="zh-CN" altLang="en-US" sz="2000">
                <a:solidFill>
                  <a:schemeClr val="accent2"/>
                </a:solidFill>
              </a:rPr>
              <a:t>：</a:t>
            </a:r>
            <a:r>
              <a:rPr lang="zh-CN" altLang="en-US" sz="2000"/>
              <a:t>当一学生的所有选修课程信息都被删除时，则该学生的信息将被丢失。对课程也是如此。</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47811">
                                            <p:txEl>
                                              <p:pRg st="3" end="3"/>
                                            </p:txEl>
                                          </p:spTgt>
                                        </p:tgtEl>
                                        <p:attrNameLst>
                                          <p:attrName>style.visibility</p:attrName>
                                        </p:attrNameLst>
                                      </p:cBhvr>
                                      <p:to>
                                        <p:strVal val="visible"/>
                                      </p:to>
                                    </p:set>
                                    <p:animEffect transition="in" filter="wipe(left)">
                                      <p:cBhvr>
                                        <p:cTn id="7" dur="500"/>
                                        <p:tgtEl>
                                          <p:spTgt spid="247811">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47811">
                                            <p:txEl>
                                              <p:pRg st="4" end="4"/>
                                            </p:txEl>
                                          </p:spTgt>
                                        </p:tgtEl>
                                        <p:attrNameLst>
                                          <p:attrName>style.visibility</p:attrName>
                                        </p:attrNameLst>
                                      </p:cBhvr>
                                      <p:to>
                                        <p:strVal val="visible"/>
                                      </p:to>
                                    </p:set>
                                    <p:animEffect transition="in" filter="wipe(left)">
                                      <p:cBhvr>
                                        <p:cTn id="12" dur="500"/>
                                        <p:tgtEl>
                                          <p:spTgt spid="247811">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47811">
                                            <p:txEl>
                                              <p:pRg st="5" end="5"/>
                                            </p:txEl>
                                          </p:spTgt>
                                        </p:tgtEl>
                                        <p:attrNameLst>
                                          <p:attrName>style.visibility</p:attrName>
                                        </p:attrNameLst>
                                      </p:cBhvr>
                                      <p:to>
                                        <p:strVal val="visible"/>
                                      </p:to>
                                    </p:set>
                                    <p:animEffect transition="in" filter="wipe(left)">
                                      <p:cBhvr>
                                        <p:cTn id="17" dur="500"/>
                                        <p:tgtEl>
                                          <p:spTgt spid="247811">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47811">
                                            <p:txEl>
                                              <p:pRg st="6" end="6"/>
                                            </p:txEl>
                                          </p:spTgt>
                                        </p:tgtEl>
                                        <p:attrNameLst>
                                          <p:attrName>style.visibility</p:attrName>
                                        </p:attrNameLst>
                                      </p:cBhvr>
                                      <p:to>
                                        <p:strVal val="visible"/>
                                      </p:to>
                                    </p:set>
                                    <p:animEffect transition="in" filter="wipe(left)">
                                      <p:cBhvr>
                                        <p:cTn id="22" dur="500"/>
                                        <p:tgtEl>
                                          <p:spTgt spid="247811">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47811">
                                            <p:txEl>
                                              <p:pRg st="7" end="7"/>
                                            </p:txEl>
                                          </p:spTgt>
                                        </p:tgtEl>
                                        <p:attrNameLst>
                                          <p:attrName>style.visibility</p:attrName>
                                        </p:attrNameLst>
                                      </p:cBhvr>
                                      <p:to>
                                        <p:strVal val="visible"/>
                                      </p:to>
                                    </p:set>
                                    <p:animEffect transition="in" filter="wipe(left)">
                                      <p:cBhvr>
                                        <p:cTn id="27" dur="500"/>
                                        <p:tgtEl>
                                          <p:spTgt spid="2478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a:xfrm>
            <a:off x="685800" y="533400"/>
            <a:ext cx="7772400" cy="609600"/>
          </a:xfrm>
        </p:spPr>
        <p:txBody>
          <a:bodyPr/>
          <a:lstStyle/>
          <a:p>
            <a:r>
              <a:rPr lang="zh-CN" altLang="en-US">
                <a:ea typeface="华文隶书" pitchFamily="2" charset="-122"/>
              </a:rPr>
              <a:t>第二范式</a:t>
            </a:r>
            <a:r>
              <a:rPr lang="en-US" altLang="zh-CN"/>
              <a:t>(2NF) </a:t>
            </a:r>
            <a:r>
              <a:rPr lang="en-US" altLang="zh-CN">
                <a:solidFill>
                  <a:srgbClr val="008000"/>
                </a:solidFill>
              </a:rPr>
              <a:t>——</a:t>
            </a:r>
            <a:r>
              <a:rPr lang="zh-CN" altLang="en-US">
                <a:solidFill>
                  <a:srgbClr val="008000"/>
                </a:solidFill>
                <a:ea typeface="黑体" pitchFamily="49" charset="-122"/>
              </a:rPr>
              <a:t>全部是码</a:t>
            </a:r>
            <a:r>
              <a:rPr lang="zh-CN" altLang="en-US"/>
              <a:t> </a:t>
            </a:r>
          </a:p>
        </p:txBody>
      </p:sp>
      <p:sp>
        <p:nvSpPr>
          <p:cNvPr id="223235" name="Rectangle 3"/>
          <p:cNvSpPr>
            <a:spLocks noGrp="1" noChangeArrowheads="1"/>
          </p:cNvSpPr>
          <p:nvPr>
            <p:ph type="body" idx="1"/>
          </p:nvPr>
        </p:nvSpPr>
        <p:spPr>
          <a:xfrm>
            <a:off x="228600" y="1143000"/>
            <a:ext cx="8751888" cy="5356225"/>
          </a:xfrm>
        </p:spPr>
        <p:txBody>
          <a:bodyPr/>
          <a:lstStyle/>
          <a:p>
            <a:pPr>
              <a:lnSpc>
                <a:spcPct val="125000"/>
              </a:lnSpc>
            </a:pPr>
            <a:r>
              <a:rPr lang="zh-CN" altLang="en-US" sz="2500">
                <a:solidFill>
                  <a:schemeClr val="accent2"/>
                </a:solidFill>
              </a:rPr>
              <a:t>定义</a:t>
            </a:r>
            <a:r>
              <a:rPr lang="en-US" altLang="zh-CN" sz="2500">
                <a:solidFill>
                  <a:schemeClr val="accent2"/>
                </a:solidFill>
              </a:rPr>
              <a:t>5.17</a:t>
            </a:r>
            <a:r>
              <a:rPr lang="en-US" altLang="zh-CN" sz="2500"/>
              <a:t>  </a:t>
            </a:r>
            <a:r>
              <a:rPr lang="zh-CN" altLang="en-US" sz="2500"/>
              <a:t>设有一关系模式</a:t>
            </a:r>
            <a:r>
              <a:rPr lang="en-US" altLang="zh-CN" sz="2500" i="1"/>
              <a:t>r</a:t>
            </a:r>
            <a:r>
              <a:rPr lang="en-US" altLang="zh-CN" sz="2500"/>
              <a:t>(</a:t>
            </a:r>
            <a:r>
              <a:rPr lang="en-US" altLang="zh-CN" sz="2500" i="1"/>
              <a:t>R</a:t>
            </a:r>
            <a:r>
              <a:rPr lang="en-US" altLang="zh-CN" sz="2500"/>
              <a:t>)</a:t>
            </a:r>
            <a:r>
              <a:rPr lang="zh-CN" altLang="en-US" sz="2500"/>
              <a:t>，</a:t>
            </a:r>
            <a:r>
              <a:rPr lang="zh-CN" altLang="en-US" sz="2500" i="1">
                <a:sym typeface="Symbol" pitchFamily="18" charset="2"/>
              </a:rPr>
              <a:t></a:t>
            </a:r>
            <a:r>
              <a:rPr lang="zh-CN" altLang="en-US" sz="2500">
                <a:sym typeface="Symbol" pitchFamily="18" charset="2"/>
              </a:rPr>
              <a:t></a:t>
            </a:r>
            <a:r>
              <a:rPr lang="en-US" altLang="zh-CN" sz="2500" i="1"/>
              <a:t>R</a:t>
            </a:r>
            <a:r>
              <a:rPr lang="zh-CN" altLang="en-US" sz="2500"/>
              <a:t>。若</a:t>
            </a:r>
            <a:r>
              <a:rPr lang="zh-CN" altLang="en-US" sz="2500" i="1">
                <a:solidFill>
                  <a:schemeClr val="accent2"/>
                </a:solidFill>
                <a:sym typeface="Symbol" pitchFamily="18" charset="2"/>
              </a:rPr>
              <a:t></a:t>
            </a:r>
            <a:r>
              <a:rPr lang="zh-CN" altLang="en-US" sz="2500">
                <a:solidFill>
                  <a:schemeClr val="accent2"/>
                </a:solidFill>
              </a:rPr>
              <a:t>包含在</a:t>
            </a:r>
            <a:r>
              <a:rPr lang="en-US" altLang="zh-CN" sz="2500" i="1">
                <a:solidFill>
                  <a:schemeClr val="accent2"/>
                </a:solidFill>
              </a:rPr>
              <a:t>r</a:t>
            </a:r>
            <a:r>
              <a:rPr lang="en-US" altLang="zh-CN" sz="2500">
                <a:solidFill>
                  <a:schemeClr val="accent2"/>
                </a:solidFill>
              </a:rPr>
              <a:t>(</a:t>
            </a:r>
            <a:r>
              <a:rPr lang="en-US" altLang="zh-CN" sz="2500" i="1">
                <a:solidFill>
                  <a:schemeClr val="accent2"/>
                </a:solidFill>
              </a:rPr>
              <a:t>R</a:t>
            </a:r>
            <a:r>
              <a:rPr lang="en-US" altLang="zh-CN" sz="2500">
                <a:solidFill>
                  <a:schemeClr val="accent2"/>
                </a:solidFill>
              </a:rPr>
              <a:t>)</a:t>
            </a:r>
            <a:r>
              <a:rPr lang="zh-CN" altLang="en-US" sz="2500">
                <a:solidFill>
                  <a:schemeClr val="accent2"/>
                </a:solidFill>
              </a:rPr>
              <a:t>的某个</a:t>
            </a:r>
            <a:r>
              <a:rPr lang="zh-CN" altLang="en-US" sz="2500">
                <a:solidFill>
                  <a:schemeClr val="accent2"/>
                </a:solidFill>
                <a:ea typeface="黑体" pitchFamily="49" charset="-122"/>
              </a:rPr>
              <a:t>候选码</a:t>
            </a:r>
            <a:r>
              <a:rPr lang="zh-CN" altLang="en-US" sz="2500">
                <a:solidFill>
                  <a:schemeClr val="accent2"/>
                </a:solidFill>
              </a:rPr>
              <a:t>中</a:t>
            </a:r>
            <a:r>
              <a:rPr lang="zh-CN" altLang="en-US" sz="2500"/>
              <a:t>，则称</a:t>
            </a:r>
            <a:r>
              <a:rPr lang="zh-CN" altLang="en-US" sz="2500" i="1">
                <a:sym typeface="Symbol" pitchFamily="18" charset="2"/>
              </a:rPr>
              <a:t></a:t>
            </a:r>
            <a:r>
              <a:rPr lang="zh-CN" altLang="en-US" sz="2500"/>
              <a:t>为</a:t>
            </a:r>
            <a:r>
              <a:rPr lang="zh-CN" altLang="en-US" sz="2500">
                <a:solidFill>
                  <a:srgbClr val="FF0000"/>
                </a:solidFill>
                <a:ea typeface="黑体" pitchFamily="49" charset="-122"/>
              </a:rPr>
              <a:t>主属性</a:t>
            </a:r>
            <a:r>
              <a:rPr lang="zh-CN" altLang="en-US" sz="2500"/>
              <a:t>，否则</a:t>
            </a:r>
            <a:r>
              <a:rPr lang="zh-CN" altLang="en-US" sz="2500" i="1">
                <a:sym typeface="Symbol" pitchFamily="18" charset="2"/>
              </a:rPr>
              <a:t></a:t>
            </a:r>
            <a:r>
              <a:rPr lang="zh-CN" altLang="en-US" sz="2500"/>
              <a:t>为</a:t>
            </a:r>
            <a:r>
              <a:rPr lang="zh-CN" altLang="en-US" sz="2500">
                <a:solidFill>
                  <a:srgbClr val="0099FF"/>
                </a:solidFill>
                <a:ea typeface="黑体" pitchFamily="49" charset="-122"/>
              </a:rPr>
              <a:t>非主属性</a:t>
            </a:r>
            <a:r>
              <a:rPr lang="zh-CN" altLang="en-US" sz="2500"/>
              <a:t>。</a:t>
            </a:r>
          </a:p>
          <a:p>
            <a:pPr lvl="1">
              <a:lnSpc>
                <a:spcPct val="125000"/>
              </a:lnSpc>
              <a:spcBef>
                <a:spcPct val="15000"/>
              </a:spcBef>
            </a:pPr>
            <a:r>
              <a:rPr lang="zh-CN" altLang="en-US" sz="2300"/>
              <a:t>在</a:t>
            </a:r>
            <a:r>
              <a:rPr lang="en-US" altLang="zh-CN" sz="2300"/>
              <a:t>SCE</a:t>
            </a:r>
            <a:r>
              <a:rPr lang="zh-CN" altLang="en-US" sz="2300"/>
              <a:t>关系中，属性集</a:t>
            </a:r>
            <a:r>
              <a:rPr lang="en-US" altLang="zh-CN" sz="2300"/>
              <a:t>{</a:t>
            </a:r>
            <a:r>
              <a:rPr lang="en-US" altLang="zh-CN" sz="2300">
                <a:solidFill>
                  <a:srgbClr val="FF3300"/>
                </a:solidFill>
              </a:rPr>
              <a:t>studentNo</a:t>
            </a:r>
            <a:r>
              <a:rPr lang="en-US" altLang="zh-CN" sz="2300">
                <a:solidFill>
                  <a:srgbClr val="FF0066"/>
                </a:solidFill>
              </a:rPr>
              <a:t>, </a:t>
            </a:r>
            <a:r>
              <a:rPr lang="en-US" altLang="zh-CN" sz="2300">
                <a:solidFill>
                  <a:srgbClr val="FF00FF"/>
                </a:solidFill>
              </a:rPr>
              <a:t>courseNo</a:t>
            </a:r>
            <a:r>
              <a:rPr lang="en-US" altLang="zh-CN" sz="2300"/>
              <a:t>}</a:t>
            </a:r>
            <a:r>
              <a:rPr lang="zh-CN" altLang="en-US" sz="2300"/>
              <a:t>是</a:t>
            </a:r>
            <a:r>
              <a:rPr lang="en-US" altLang="zh-CN" sz="2300"/>
              <a:t>SCE</a:t>
            </a:r>
            <a:r>
              <a:rPr lang="zh-CN" altLang="en-US" sz="2300"/>
              <a:t>的</a:t>
            </a:r>
            <a:r>
              <a:rPr lang="zh-CN" altLang="nl-NL" sz="2300"/>
              <a:t>唯一候选码。因此，属性</a:t>
            </a:r>
            <a:r>
              <a:rPr lang="en-US" altLang="zh-CN" sz="2300">
                <a:solidFill>
                  <a:srgbClr val="FF3300"/>
                </a:solidFill>
              </a:rPr>
              <a:t>studentNo</a:t>
            </a:r>
            <a:r>
              <a:rPr lang="zh-CN" altLang="nl-NL" sz="2300"/>
              <a:t>和</a:t>
            </a:r>
            <a:r>
              <a:rPr lang="en-US" altLang="zh-CN" sz="2300">
                <a:solidFill>
                  <a:srgbClr val="FF00FF"/>
                </a:solidFill>
              </a:rPr>
              <a:t>courseNo</a:t>
            </a:r>
            <a:r>
              <a:rPr lang="zh-CN" altLang="nl-NL" sz="2300"/>
              <a:t>为主属性，其余属性为非主属性。</a:t>
            </a:r>
          </a:p>
          <a:p>
            <a:pPr>
              <a:lnSpc>
                <a:spcPct val="125000"/>
              </a:lnSpc>
              <a:spcBef>
                <a:spcPct val="30000"/>
              </a:spcBef>
            </a:pPr>
            <a:r>
              <a:rPr lang="zh-CN" altLang="nl-NL" sz="2500">
                <a:solidFill>
                  <a:schemeClr val="accent2"/>
                </a:solidFill>
              </a:rPr>
              <a:t>定义</a:t>
            </a:r>
            <a:r>
              <a:rPr lang="en-US" altLang="zh-CN" sz="2500">
                <a:solidFill>
                  <a:schemeClr val="accent2"/>
                </a:solidFill>
              </a:rPr>
              <a:t>5.18</a:t>
            </a:r>
            <a:r>
              <a:rPr lang="en-US" altLang="zh-CN" sz="2500"/>
              <a:t>  </a:t>
            </a:r>
            <a:r>
              <a:rPr lang="zh-CN" altLang="nl-NL" sz="2500"/>
              <a:t>如果一个关系模式</a:t>
            </a:r>
            <a:r>
              <a:rPr lang="en-US" altLang="zh-CN" sz="2500" i="1"/>
              <a:t>r</a:t>
            </a:r>
            <a:r>
              <a:rPr lang="en-US" altLang="zh-CN" sz="2500"/>
              <a:t>(</a:t>
            </a:r>
            <a:r>
              <a:rPr lang="en-US" altLang="zh-CN" sz="2500" i="1"/>
              <a:t>R</a:t>
            </a:r>
            <a:r>
              <a:rPr lang="en-US" altLang="zh-CN" sz="2500"/>
              <a:t>)</a:t>
            </a:r>
            <a:r>
              <a:rPr lang="en-US" altLang="zh-CN" sz="2500">
                <a:sym typeface="Symbol" pitchFamily="18" charset="2"/>
              </a:rPr>
              <a:t></a:t>
            </a:r>
            <a:r>
              <a:rPr lang="en-US" altLang="zh-CN" sz="2500"/>
              <a:t>1NF</a:t>
            </a:r>
            <a:r>
              <a:rPr lang="zh-CN" altLang="en-US" sz="2500"/>
              <a:t>，且</a:t>
            </a:r>
            <a:r>
              <a:rPr lang="zh-CN" altLang="en-US" sz="2500">
                <a:solidFill>
                  <a:schemeClr val="accent2"/>
                </a:solidFill>
              </a:rPr>
              <a:t>所有</a:t>
            </a:r>
            <a:r>
              <a:rPr lang="zh-CN" altLang="en-US" sz="2500">
                <a:solidFill>
                  <a:srgbClr val="0099FF"/>
                </a:solidFill>
                <a:ea typeface="黑体" pitchFamily="49" charset="-122"/>
              </a:rPr>
              <a:t>非主属性</a:t>
            </a:r>
            <a:r>
              <a:rPr lang="zh-CN" altLang="en-US" sz="2500">
                <a:solidFill>
                  <a:schemeClr val="accent2"/>
                </a:solidFill>
              </a:rPr>
              <a:t>都</a:t>
            </a:r>
            <a:r>
              <a:rPr lang="zh-CN" altLang="en-US" sz="2500">
                <a:solidFill>
                  <a:srgbClr val="008000"/>
                </a:solidFill>
                <a:ea typeface="黑体" pitchFamily="49" charset="-122"/>
              </a:rPr>
              <a:t>完全函数依赖</a:t>
            </a:r>
            <a:r>
              <a:rPr lang="zh-CN" altLang="en-US" sz="2500">
                <a:solidFill>
                  <a:schemeClr val="accent2"/>
                </a:solidFill>
              </a:rPr>
              <a:t>于</a:t>
            </a:r>
            <a:r>
              <a:rPr lang="en-US" altLang="zh-CN" sz="2500" i="1">
                <a:solidFill>
                  <a:schemeClr val="accent2"/>
                </a:solidFill>
              </a:rPr>
              <a:t>r</a:t>
            </a:r>
            <a:r>
              <a:rPr lang="en-US" altLang="zh-CN" sz="2500">
                <a:solidFill>
                  <a:schemeClr val="accent2"/>
                </a:solidFill>
              </a:rPr>
              <a:t>(</a:t>
            </a:r>
            <a:r>
              <a:rPr lang="en-US" altLang="zh-CN" sz="2500" i="1">
                <a:solidFill>
                  <a:schemeClr val="accent2"/>
                </a:solidFill>
              </a:rPr>
              <a:t>R</a:t>
            </a:r>
            <a:r>
              <a:rPr lang="en-US" altLang="zh-CN" sz="2500">
                <a:solidFill>
                  <a:schemeClr val="accent2"/>
                </a:solidFill>
              </a:rPr>
              <a:t>)</a:t>
            </a:r>
            <a:r>
              <a:rPr lang="zh-CN" altLang="en-US" sz="2500">
                <a:solidFill>
                  <a:schemeClr val="accent2"/>
                </a:solidFill>
              </a:rPr>
              <a:t>的</a:t>
            </a:r>
            <a:r>
              <a:rPr lang="zh-CN" altLang="en-US" sz="2500">
                <a:solidFill>
                  <a:srgbClr val="FF3300"/>
                </a:solidFill>
                <a:ea typeface="黑体" pitchFamily="49" charset="-122"/>
              </a:rPr>
              <a:t>候选码</a:t>
            </a:r>
            <a:r>
              <a:rPr lang="zh-CN" altLang="en-US" sz="2500"/>
              <a:t>，则称</a:t>
            </a:r>
            <a:r>
              <a:rPr lang="en-US" altLang="zh-CN" sz="2500" i="1"/>
              <a:t>r</a:t>
            </a:r>
            <a:r>
              <a:rPr lang="en-US" altLang="zh-CN" sz="2500"/>
              <a:t>(</a:t>
            </a:r>
            <a:r>
              <a:rPr lang="en-US" altLang="zh-CN" sz="2500" i="1"/>
              <a:t>R</a:t>
            </a:r>
            <a:r>
              <a:rPr lang="en-US" altLang="zh-CN" sz="2500"/>
              <a:t>)</a:t>
            </a:r>
            <a:r>
              <a:rPr lang="zh-CN" altLang="en-US" sz="2500"/>
              <a:t>属于</a:t>
            </a:r>
            <a:r>
              <a:rPr lang="zh-CN" altLang="en-US" sz="2500">
                <a:solidFill>
                  <a:srgbClr val="9900CC"/>
                </a:solidFill>
                <a:ea typeface="黑体" pitchFamily="49" charset="-122"/>
              </a:rPr>
              <a:t>第二范式</a:t>
            </a:r>
            <a:r>
              <a:rPr lang="zh-CN" altLang="en-US" sz="2500"/>
              <a:t>，记为</a:t>
            </a:r>
            <a:r>
              <a:rPr lang="en-US" altLang="zh-CN" sz="2500" i="1"/>
              <a:t>r</a:t>
            </a:r>
            <a:r>
              <a:rPr lang="en-US" altLang="zh-CN" sz="2500"/>
              <a:t>(</a:t>
            </a:r>
            <a:r>
              <a:rPr lang="en-US" altLang="zh-CN" sz="2500" i="1"/>
              <a:t>R</a:t>
            </a:r>
            <a:r>
              <a:rPr lang="en-US" altLang="zh-CN" sz="2500"/>
              <a:t>)</a:t>
            </a:r>
            <a:r>
              <a:rPr lang="en-US" altLang="zh-CN" sz="2500">
                <a:sym typeface="Symbol" pitchFamily="18" charset="2"/>
              </a:rPr>
              <a:t></a:t>
            </a:r>
            <a:r>
              <a:rPr lang="en-US" altLang="zh-CN" sz="2500"/>
              <a:t>2NF</a:t>
            </a:r>
            <a:r>
              <a:rPr lang="zh-CN" altLang="en-US" sz="2500"/>
              <a:t>。</a:t>
            </a:r>
          </a:p>
          <a:p>
            <a:pPr lvl="1">
              <a:lnSpc>
                <a:spcPct val="125000"/>
              </a:lnSpc>
              <a:spcBef>
                <a:spcPct val="15000"/>
              </a:spcBef>
            </a:pPr>
            <a:r>
              <a:rPr lang="en-US" altLang="zh-CN" sz="2300"/>
              <a:t>SCE</a:t>
            </a:r>
            <a:r>
              <a:rPr lang="zh-CN" altLang="en-US" sz="2300"/>
              <a:t>中</a:t>
            </a:r>
            <a:r>
              <a:rPr lang="zh-CN" altLang="nl-NL" sz="2300"/>
              <a:t>存在依赖关系</a:t>
            </a:r>
            <a:r>
              <a:rPr lang="en-US" altLang="zh-CN" sz="2300">
                <a:solidFill>
                  <a:srgbClr val="FF3300"/>
                </a:solidFill>
              </a:rPr>
              <a:t>studentNo</a:t>
            </a:r>
            <a:r>
              <a:rPr lang="nl-NL" altLang="zh-CN" sz="2300">
                <a:sym typeface="Symbol" pitchFamily="18" charset="2"/>
              </a:rPr>
              <a:t></a:t>
            </a:r>
            <a:r>
              <a:rPr lang="en-US" altLang="zh-CN" sz="2300"/>
              <a:t>studentName</a:t>
            </a:r>
            <a:r>
              <a:rPr lang="zh-CN" altLang="en-US" sz="2300"/>
              <a:t>和</a:t>
            </a:r>
            <a:r>
              <a:rPr lang="en-US" altLang="zh-CN" sz="2300">
                <a:solidFill>
                  <a:srgbClr val="FF00FF"/>
                </a:solidFill>
              </a:rPr>
              <a:t>courseNo</a:t>
            </a:r>
            <a:r>
              <a:rPr lang="nl-NL" altLang="zh-CN" sz="2300">
                <a:sym typeface="Symbol" pitchFamily="18" charset="2"/>
              </a:rPr>
              <a:t> </a:t>
            </a:r>
            <a:r>
              <a:rPr lang="en-US" altLang="zh-CN" sz="2300"/>
              <a:t>courseName</a:t>
            </a:r>
            <a:r>
              <a:rPr lang="zh-CN" altLang="en-US" sz="2300"/>
              <a:t>，</a:t>
            </a:r>
            <a:r>
              <a:rPr lang="zh-CN" altLang="nl-NL" sz="2300"/>
              <a:t>即</a:t>
            </a:r>
            <a:r>
              <a:rPr lang="zh-CN" altLang="nl-NL" sz="2300">
                <a:solidFill>
                  <a:srgbClr val="0099FF"/>
                </a:solidFill>
                <a:ea typeface="黑体" pitchFamily="49" charset="-122"/>
              </a:rPr>
              <a:t>非主属性</a:t>
            </a:r>
            <a:r>
              <a:rPr lang="en-US" altLang="zh-CN" sz="2300"/>
              <a:t>studentName</a:t>
            </a:r>
            <a:r>
              <a:rPr lang="zh-CN" altLang="nl-NL" sz="2300"/>
              <a:t>和</a:t>
            </a:r>
            <a:r>
              <a:rPr lang="en-US" altLang="zh-CN" sz="2300"/>
              <a:t>courseName</a:t>
            </a:r>
            <a:r>
              <a:rPr lang="zh-CN" altLang="nl-NL" sz="2300">
                <a:solidFill>
                  <a:srgbClr val="008000"/>
                </a:solidFill>
                <a:ea typeface="黑体" pitchFamily="49" charset="-122"/>
              </a:rPr>
              <a:t>部分依赖于</a:t>
            </a:r>
            <a:r>
              <a:rPr lang="en-US" altLang="zh-CN" sz="2300"/>
              <a:t>SCE</a:t>
            </a:r>
            <a:r>
              <a:rPr lang="zh-CN" altLang="nl-NL" sz="2300"/>
              <a:t>的</a:t>
            </a:r>
            <a:r>
              <a:rPr lang="zh-CN" altLang="nl-NL" sz="2300">
                <a:solidFill>
                  <a:srgbClr val="FF0000"/>
                </a:solidFill>
                <a:ea typeface="黑体" pitchFamily="49" charset="-122"/>
              </a:rPr>
              <a:t>候选码</a:t>
            </a:r>
            <a:r>
              <a:rPr lang="nl-NL" altLang="zh-CN" sz="2300"/>
              <a:t>{</a:t>
            </a:r>
            <a:r>
              <a:rPr lang="en-US" altLang="zh-CN" sz="2300">
                <a:solidFill>
                  <a:srgbClr val="FF3300"/>
                </a:solidFill>
              </a:rPr>
              <a:t>studentNo</a:t>
            </a:r>
            <a:r>
              <a:rPr lang="en-US" altLang="zh-CN" sz="2300"/>
              <a:t>, </a:t>
            </a:r>
            <a:r>
              <a:rPr lang="en-US" altLang="zh-CN" sz="2300">
                <a:solidFill>
                  <a:srgbClr val="FF00FF"/>
                </a:solidFill>
              </a:rPr>
              <a:t>courseNo</a:t>
            </a:r>
            <a:r>
              <a:rPr lang="nl-NL" altLang="zh-CN" sz="2300"/>
              <a:t>}</a:t>
            </a:r>
            <a:r>
              <a:rPr lang="zh-CN" altLang="nl-NL" sz="2300"/>
              <a:t>，故</a:t>
            </a:r>
            <a:r>
              <a:rPr lang="en-US" altLang="zh-CN" sz="2300"/>
              <a:t>SCE</a:t>
            </a:r>
            <a:r>
              <a:rPr lang="en-US" altLang="zh-CN" sz="2300">
                <a:sym typeface="Symbol" pitchFamily="18" charset="2"/>
              </a:rPr>
              <a:t></a:t>
            </a:r>
            <a:r>
              <a:rPr lang="en-US" altLang="zh-CN" sz="2300"/>
              <a:t>2NF</a:t>
            </a:r>
            <a:r>
              <a:rPr lang="zh-CN" altLang="en-US" sz="230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3235">
                                            <p:txEl>
                                              <p:pRg st="1" end="1"/>
                                            </p:txEl>
                                          </p:spTgt>
                                        </p:tgtEl>
                                        <p:attrNameLst>
                                          <p:attrName>style.visibility</p:attrName>
                                        </p:attrNameLst>
                                      </p:cBhvr>
                                      <p:to>
                                        <p:strVal val="visible"/>
                                      </p:to>
                                    </p:set>
                                    <p:animEffect transition="in" filter="wipe(left)">
                                      <p:cBhvr>
                                        <p:cTn id="7" dur="500"/>
                                        <p:tgtEl>
                                          <p:spTgt spid="22323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3235">
                                            <p:txEl>
                                              <p:pRg st="2" end="2"/>
                                            </p:txEl>
                                          </p:spTgt>
                                        </p:tgtEl>
                                        <p:attrNameLst>
                                          <p:attrName>style.visibility</p:attrName>
                                        </p:attrNameLst>
                                      </p:cBhvr>
                                      <p:to>
                                        <p:strVal val="visible"/>
                                      </p:to>
                                    </p:set>
                                    <p:animEffect transition="in" filter="wipe(left)">
                                      <p:cBhvr>
                                        <p:cTn id="12" dur="500"/>
                                        <p:tgtEl>
                                          <p:spTgt spid="22323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3235">
                                            <p:txEl>
                                              <p:pRg st="3" end="3"/>
                                            </p:txEl>
                                          </p:spTgt>
                                        </p:tgtEl>
                                        <p:attrNameLst>
                                          <p:attrName>style.visibility</p:attrName>
                                        </p:attrNameLst>
                                      </p:cBhvr>
                                      <p:to>
                                        <p:strVal val="visible"/>
                                      </p:to>
                                    </p:set>
                                    <p:animEffect transition="in" filter="wipe(left)">
                                      <p:cBhvr>
                                        <p:cTn id="17" dur="500"/>
                                        <p:tgtEl>
                                          <p:spTgt spid="2232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a:xfrm>
            <a:off x="685800" y="609600"/>
            <a:ext cx="7772400" cy="609600"/>
          </a:xfrm>
        </p:spPr>
        <p:txBody>
          <a:bodyPr/>
          <a:lstStyle/>
          <a:p>
            <a:r>
              <a:rPr lang="zh-CN" altLang="en-US">
                <a:ea typeface="华文隶书" pitchFamily="2" charset="-122"/>
              </a:rPr>
              <a:t>第二范式</a:t>
            </a:r>
            <a:r>
              <a:rPr lang="en-US" altLang="zh-CN"/>
              <a:t>(2NF) </a:t>
            </a:r>
            <a:r>
              <a:rPr lang="en-US" altLang="zh-CN">
                <a:solidFill>
                  <a:srgbClr val="008000"/>
                </a:solidFill>
              </a:rPr>
              <a:t>——</a:t>
            </a:r>
            <a:r>
              <a:rPr lang="zh-CN" altLang="en-US">
                <a:solidFill>
                  <a:srgbClr val="008000"/>
                </a:solidFill>
                <a:ea typeface="黑体" pitchFamily="49" charset="-122"/>
              </a:rPr>
              <a:t>全部是码</a:t>
            </a:r>
            <a:r>
              <a:rPr lang="zh-CN" altLang="en-US"/>
              <a:t> </a:t>
            </a:r>
          </a:p>
        </p:txBody>
      </p:sp>
      <p:sp>
        <p:nvSpPr>
          <p:cNvPr id="271363" name="Rectangle 3"/>
          <p:cNvSpPr>
            <a:spLocks noGrp="1" noChangeArrowheads="1"/>
          </p:cNvSpPr>
          <p:nvPr>
            <p:ph type="body" idx="1"/>
          </p:nvPr>
        </p:nvSpPr>
        <p:spPr>
          <a:xfrm>
            <a:off x="185738" y="1447800"/>
            <a:ext cx="8877300" cy="5029200"/>
          </a:xfrm>
        </p:spPr>
        <p:txBody>
          <a:bodyPr/>
          <a:lstStyle/>
          <a:p>
            <a:pPr>
              <a:lnSpc>
                <a:spcPct val="140000"/>
              </a:lnSpc>
              <a:spcBef>
                <a:spcPct val="25000"/>
              </a:spcBef>
            </a:pPr>
            <a:r>
              <a:rPr lang="zh-CN" altLang="en-US" sz="2600">
                <a:solidFill>
                  <a:srgbClr val="FF0066"/>
                </a:solidFill>
                <a:ea typeface="黑体" pitchFamily="49" charset="-122"/>
              </a:rPr>
              <a:t>第二范式的目标：</a:t>
            </a:r>
            <a:r>
              <a:rPr lang="zh-CN" altLang="en-US" sz="2600">
                <a:solidFill>
                  <a:srgbClr val="0000CC"/>
                </a:solidFill>
              </a:rPr>
              <a:t>将只</a:t>
            </a:r>
            <a:r>
              <a:rPr lang="zh-CN" altLang="en-US" sz="2600">
                <a:solidFill>
                  <a:srgbClr val="008000"/>
                </a:solidFill>
                <a:ea typeface="黑体" pitchFamily="49" charset="-122"/>
              </a:rPr>
              <a:t>部分依赖</a:t>
            </a:r>
            <a:r>
              <a:rPr lang="zh-CN" altLang="en-US" sz="2600">
                <a:solidFill>
                  <a:srgbClr val="0000CC"/>
                </a:solidFill>
              </a:rPr>
              <a:t>于</a:t>
            </a:r>
            <a:r>
              <a:rPr lang="zh-CN" altLang="en-US" sz="2600">
                <a:solidFill>
                  <a:srgbClr val="FF3300"/>
                </a:solidFill>
                <a:ea typeface="黑体" pitchFamily="49" charset="-122"/>
              </a:rPr>
              <a:t>候选码</a:t>
            </a:r>
            <a:r>
              <a:rPr lang="zh-CN" altLang="en-US" sz="2600">
                <a:solidFill>
                  <a:srgbClr val="0000CC"/>
                </a:solidFill>
              </a:rPr>
              <a:t>（</a:t>
            </a:r>
            <a:r>
              <a:rPr lang="zh-CN" altLang="en-US" sz="2600">
                <a:solidFill>
                  <a:srgbClr val="0000CC"/>
                </a:solidFill>
                <a:ea typeface="楷体_GB2312" pitchFamily="49" charset="-122"/>
              </a:rPr>
              <a:t>即依赖于候选码的部分属性</a:t>
            </a:r>
            <a:r>
              <a:rPr lang="zh-CN" altLang="en-US" sz="2600">
                <a:solidFill>
                  <a:srgbClr val="0000CC"/>
                </a:solidFill>
              </a:rPr>
              <a:t>）的</a:t>
            </a:r>
            <a:r>
              <a:rPr lang="zh-CN" altLang="en-US" sz="2600">
                <a:solidFill>
                  <a:srgbClr val="0099FF"/>
                </a:solidFill>
                <a:ea typeface="黑体" pitchFamily="49" charset="-122"/>
              </a:rPr>
              <a:t>非主属性</a:t>
            </a:r>
            <a:r>
              <a:rPr lang="zh-CN" altLang="en-US" sz="2600">
                <a:solidFill>
                  <a:srgbClr val="0000CC"/>
                </a:solidFill>
              </a:rPr>
              <a:t>移到其他表中。</a:t>
            </a:r>
          </a:p>
          <a:p>
            <a:pPr>
              <a:lnSpc>
                <a:spcPct val="140000"/>
              </a:lnSpc>
              <a:spcBef>
                <a:spcPct val="25000"/>
              </a:spcBef>
            </a:pPr>
            <a:r>
              <a:rPr lang="zh-CN" altLang="en-US" sz="2600"/>
              <a:t>也就是说，在满足第一范式的实体中，如果有</a:t>
            </a:r>
            <a:r>
              <a:rPr lang="zh-CN" altLang="en-US" sz="2600">
                <a:solidFill>
                  <a:srgbClr val="008000"/>
                </a:solidFill>
                <a:ea typeface="黑体" pitchFamily="49" charset="-122"/>
              </a:rPr>
              <a:t>复合候选码</a:t>
            </a:r>
            <a:r>
              <a:rPr lang="en-US" altLang="zh-CN" sz="2600"/>
              <a:t>(</a:t>
            </a:r>
            <a:r>
              <a:rPr lang="zh-CN" altLang="en-US" sz="2600">
                <a:ea typeface="楷体_GB2312" pitchFamily="49" charset="-122"/>
              </a:rPr>
              <a:t>即多个属性共同构成的候选码</a:t>
            </a:r>
            <a:r>
              <a:rPr lang="en-US" altLang="zh-CN" sz="2600"/>
              <a:t>)</a:t>
            </a:r>
            <a:r>
              <a:rPr lang="zh-CN" altLang="en-US" sz="2600"/>
              <a:t>，那么所有</a:t>
            </a:r>
            <a:r>
              <a:rPr lang="zh-CN" altLang="en-US" sz="2600">
                <a:solidFill>
                  <a:srgbClr val="0099FF"/>
                </a:solidFill>
                <a:ea typeface="黑体" pitchFamily="49" charset="-122"/>
              </a:rPr>
              <a:t>非主属性</a:t>
            </a:r>
            <a:r>
              <a:rPr lang="zh-CN" altLang="en-US" sz="2600"/>
              <a:t>必须依赖于</a:t>
            </a:r>
            <a:r>
              <a:rPr lang="zh-CN" altLang="en-US" sz="2600">
                <a:solidFill>
                  <a:srgbClr val="FF3300"/>
                </a:solidFill>
                <a:ea typeface="黑体" pitchFamily="49" charset="-122"/>
              </a:rPr>
              <a:t>全部的候选码</a:t>
            </a:r>
            <a:r>
              <a:rPr lang="zh-CN" altLang="en-US" sz="2600"/>
              <a:t>，不允许</a:t>
            </a:r>
            <a:r>
              <a:rPr lang="zh-CN" altLang="en-US" sz="2600">
                <a:solidFill>
                  <a:srgbClr val="FF00FF"/>
                </a:solidFill>
              </a:rPr>
              <a:t>依赖于部分的候选码属性</a:t>
            </a:r>
            <a:r>
              <a:rPr lang="zh-CN" altLang="en-US" sz="2600"/>
              <a:t>。</a:t>
            </a:r>
          </a:p>
          <a:p>
            <a:pPr lvl="1">
              <a:lnSpc>
                <a:spcPct val="140000"/>
              </a:lnSpc>
              <a:spcBef>
                <a:spcPct val="25000"/>
              </a:spcBef>
            </a:pPr>
            <a:r>
              <a:rPr lang="zh-CN" altLang="en-US" sz="2300"/>
              <a:t>即</a:t>
            </a:r>
            <a:r>
              <a:rPr lang="zh-CN" altLang="en-US" sz="2300">
                <a:solidFill>
                  <a:srgbClr val="FF3300"/>
                </a:solidFill>
                <a:ea typeface="黑体" pitchFamily="49" charset="-122"/>
              </a:rPr>
              <a:t>不允许</a:t>
            </a:r>
            <a:r>
              <a:rPr lang="zh-CN" altLang="en-US" sz="2300">
                <a:solidFill>
                  <a:srgbClr val="008000"/>
                </a:solidFill>
                <a:ea typeface="黑体" pitchFamily="49" charset="-122"/>
              </a:rPr>
              <a:t>候选码的一部分</a:t>
            </a:r>
            <a:r>
              <a:rPr lang="zh-CN" altLang="en-US" sz="2300">
                <a:solidFill>
                  <a:srgbClr val="FF3300"/>
                </a:solidFill>
                <a:ea typeface="黑体" pitchFamily="49" charset="-122"/>
              </a:rPr>
              <a:t>对</a:t>
            </a:r>
            <a:r>
              <a:rPr lang="zh-CN" altLang="en-US" sz="2300">
                <a:solidFill>
                  <a:srgbClr val="0099FF"/>
                </a:solidFill>
                <a:ea typeface="黑体" pitchFamily="49" charset="-122"/>
              </a:rPr>
              <a:t>非主属性</a:t>
            </a:r>
            <a:r>
              <a:rPr lang="zh-CN" altLang="en-US" sz="2300">
                <a:solidFill>
                  <a:srgbClr val="FF3300"/>
                </a:solidFill>
                <a:ea typeface="黑体" pitchFamily="49" charset="-122"/>
              </a:rPr>
              <a:t>起决定作用：</a:t>
            </a:r>
            <a:r>
              <a:rPr lang="zh-CN" altLang="en-US" sz="2800">
                <a:solidFill>
                  <a:srgbClr val="008000"/>
                </a:solidFill>
                <a:ea typeface="黑体" pitchFamily="49" charset="-122"/>
              </a:rPr>
              <a:t>全部是码</a:t>
            </a:r>
            <a:endParaRPr lang="zh-CN" altLang="en-US" sz="2800"/>
          </a:p>
          <a:p>
            <a:pPr>
              <a:lnSpc>
                <a:spcPct val="140000"/>
              </a:lnSpc>
              <a:spcBef>
                <a:spcPct val="25000"/>
              </a:spcBef>
            </a:pPr>
            <a:r>
              <a:rPr lang="zh-CN" altLang="nl-NL" sz="2600"/>
              <a:t>违背</a:t>
            </a:r>
            <a:r>
              <a:rPr lang="en-US" altLang="zh-CN" sz="2600"/>
              <a:t>2NF</a:t>
            </a:r>
            <a:r>
              <a:rPr lang="zh-CN" altLang="en-US" sz="2600"/>
              <a:t>的模式，即存在</a:t>
            </a:r>
            <a:r>
              <a:rPr lang="zh-CN" altLang="en-US" sz="2600">
                <a:solidFill>
                  <a:srgbClr val="0099FF"/>
                </a:solidFill>
                <a:ea typeface="黑体" pitchFamily="49" charset="-122"/>
              </a:rPr>
              <a:t>非主属性</a:t>
            </a:r>
            <a:r>
              <a:rPr lang="zh-CN" altLang="en-US" sz="2600"/>
              <a:t>对</a:t>
            </a:r>
            <a:r>
              <a:rPr lang="zh-CN" altLang="en-US" sz="2600">
                <a:solidFill>
                  <a:srgbClr val="FF3300"/>
                </a:solidFill>
                <a:ea typeface="黑体" pitchFamily="49" charset="-122"/>
              </a:rPr>
              <a:t>候选码</a:t>
            </a:r>
            <a:r>
              <a:rPr lang="zh-CN" altLang="en-US" sz="2600"/>
              <a:t>的</a:t>
            </a:r>
            <a:r>
              <a:rPr lang="zh-CN" altLang="en-US" sz="2600">
                <a:solidFill>
                  <a:srgbClr val="FF00FF"/>
                </a:solidFill>
                <a:ea typeface="黑体" pitchFamily="49" charset="-122"/>
              </a:rPr>
              <a:t>部分依赖</a:t>
            </a:r>
            <a:r>
              <a:rPr lang="zh-CN" altLang="en-US" sz="2600"/>
              <a:t>，则可能导致例</a:t>
            </a:r>
            <a:r>
              <a:rPr lang="en-US" altLang="zh-CN" sz="2600"/>
              <a:t>5.1</a:t>
            </a:r>
            <a:r>
              <a:rPr lang="zh-CN" altLang="en-US" sz="2600"/>
              <a:t>所述的数据冗余及异常问题。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1363">
                                            <p:txEl>
                                              <p:pRg st="1" end="1"/>
                                            </p:txEl>
                                          </p:spTgt>
                                        </p:tgtEl>
                                        <p:attrNameLst>
                                          <p:attrName>style.visibility</p:attrName>
                                        </p:attrNameLst>
                                      </p:cBhvr>
                                      <p:to>
                                        <p:strVal val="visible"/>
                                      </p:to>
                                    </p:set>
                                    <p:animEffect transition="in" filter="wipe(left)">
                                      <p:cBhvr>
                                        <p:cTn id="7" dur="500"/>
                                        <p:tgtEl>
                                          <p:spTgt spid="27136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71363">
                                            <p:txEl>
                                              <p:pRg st="2" end="2"/>
                                            </p:txEl>
                                          </p:spTgt>
                                        </p:tgtEl>
                                        <p:attrNameLst>
                                          <p:attrName>style.visibility</p:attrName>
                                        </p:attrNameLst>
                                      </p:cBhvr>
                                      <p:to>
                                        <p:strVal val="visible"/>
                                      </p:to>
                                    </p:set>
                                    <p:animEffect transition="in" filter="wipe(left)">
                                      <p:cBhvr>
                                        <p:cTn id="12" dur="500"/>
                                        <p:tgtEl>
                                          <p:spTgt spid="27136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71363">
                                            <p:txEl>
                                              <p:pRg st="3" end="3"/>
                                            </p:txEl>
                                          </p:spTgt>
                                        </p:tgtEl>
                                        <p:attrNameLst>
                                          <p:attrName>style.visibility</p:attrName>
                                        </p:attrNameLst>
                                      </p:cBhvr>
                                      <p:to>
                                        <p:strVal val="visible"/>
                                      </p:to>
                                    </p:set>
                                    <p:animEffect transition="in" filter="wipe(left)">
                                      <p:cBhvr>
                                        <p:cTn id="17" dur="500"/>
                                        <p:tgtEl>
                                          <p:spTgt spid="2713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a:xfrm>
            <a:off x="685800" y="533400"/>
            <a:ext cx="7772400" cy="609600"/>
          </a:xfrm>
        </p:spPr>
        <p:txBody>
          <a:bodyPr/>
          <a:lstStyle/>
          <a:p>
            <a:r>
              <a:rPr lang="zh-CN" altLang="en-US">
                <a:ea typeface="华文隶书" pitchFamily="2" charset="-122"/>
              </a:rPr>
              <a:t>第二范式</a:t>
            </a:r>
            <a:r>
              <a:rPr lang="en-US" altLang="zh-CN"/>
              <a:t>(2NF) </a:t>
            </a:r>
            <a:r>
              <a:rPr lang="en-US" altLang="zh-CN">
                <a:solidFill>
                  <a:srgbClr val="008000"/>
                </a:solidFill>
              </a:rPr>
              <a:t>——</a:t>
            </a:r>
            <a:r>
              <a:rPr lang="zh-CN" altLang="en-US">
                <a:solidFill>
                  <a:srgbClr val="008000"/>
                </a:solidFill>
                <a:ea typeface="黑体" pitchFamily="49" charset="-122"/>
              </a:rPr>
              <a:t>全部是码</a:t>
            </a:r>
          </a:p>
        </p:txBody>
      </p:sp>
      <p:sp>
        <p:nvSpPr>
          <p:cNvPr id="224259" name="Rectangle 3"/>
          <p:cNvSpPr>
            <a:spLocks noGrp="1" noChangeArrowheads="1"/>
          </p:cNvSpPr>
          <p:nvPr>
            <p:ph type="body" idx="1"/>
          </p:nvPr>
        </p:nvSpPr>
        <p:spPr>
          <a:xfrm>
            <a:off x="304800" y="1295400"/>
            <a:ext cx="8453438" cy="4953000"/>
          </a:xfrm>
        </p:spPr>
        <p:txBody>
          <a:bodyPr/>
          <a:lstStyle/>
          <a:p>
            <a:pPr>
              <a:lnSpc>
                <a:spcPct val="135000"/>
              </a:lnSpc>
            </a:pPr>
            <a:r>
              <a:rPr lang="zh-CN" altLang="en-US"/>
              <a:t>对于</a:t>
            </a:r>
            <a:r>
              <a:rPr lang="zh-CN" altLang="en-US">
                <a:solidFill>
                  <a:schemeClr val="accent2"/>
                </a:solidFill>
              </a:rPr>
              <a:t>非</a:t>
            </a:r>
            <a:r>
              <a:rPr lang="en-US" altLang="zh-CN">
                <a:solidFill>
                  <a:schemeClr val="accent2"/>
                </a:solidFill>
              </a:rPr>
              <a:t>2NF</a:t>
            </a:r>
            <a:r>
              <a:rPr lang="zh-CN" altLang="en-US">
                <a:solidFill>
                  <a:schemeClr val="accent2"/>
                </a:solidFill>
              </a:rPr>
              <a:t>范式的关系模式，可通过分解进行规范化，以</a:t>
            </a:r>
            <a:r>
              <a:rPr lang="zh-CN" altLang="en-US">
                <a:solidFill>
                  <a:srgbClr val="FF0066"/>
                </a:solidFill>
                <a:ea typeface="黑体" pitchFamily="49" charset="-122"/>
              </a:rPr>
              <a:t>消除部分依赖</a:t>
            </a:r>
            <a:r>
              <a:rPr lang="zh-CN" altLang="en-US"/>
              <a:t>。</a:t>
            </a:r>
          </a:p>
          <a:p>
            <a:pPr lvl="1">
              <a:lnSpc>
                <a:spcPct val="135000"/>
              </a:lnSpc>
            </a:pPr>
            <a:r>
              <a:rPr lang="zh-CN" altLang="en-US" sz="2600"/>
              <a:t>如将关系模式</a:t>
            </a:r>
            <a:r>
              <a:rPr lang="en-US" altLang="zh-CN" sz="2600">
                <a:solidFill>
                  <a:srgbClr val="FF3300"/>
                </a:solidFill>
              </a:rPr>
              <a:t>SCE</a:t>
            </a:r>
            <a:r>
              <a:rPr lang="zh-CN" altLang="en-US" sz="2600"/>
              <a:t>分解为关系模式</a:t>
            </a:r>
            <a:r>
              <a:rPr lang="en-US" altLang="zh-CN" sz="2600">
                <a:solidFill>
                  <a:srgbClr val="FF3300"/>
                </a:solidFill>
              </a:rPr>
              <a:t>S</a:t>
            </a:r>
            <a:r>
              <a:rPr lang="zh-CN" altLang="en-US" sz="2600"/>
              <a:t>、</a:t>
            </a:r>
            <a:r>
              <a:rPr lang="en-US" altLang="zh-CN" sz="2600">
                <a:solidFill>
                  <a:srgbClr val="FF3300"/>
                </a:solidFill>
              </a:rPr>
              <a:t>C</a:t>
            </a:r>
            <a:r>
              <a:rPr lang="zh-CN" altLang="en-US" sz="2600"/>
              <a:t>和</a:t>
            </a:r>
            <a:r>
              <a:rPr lang="en-US" altLang="zh-CN" sz="2600">
                <a:solidFill>
                  <a:srgbClr val="FF3300"/>
                </a:solidFill>
              </a:rPr>
              <a:t>E</a:t>
            </a:r>
            <a:r>
              <a:rPr lang="zh-CN" altLang="en-US" sz="2600"/>
              <a:t>。这样在每个关系模式中，所有</a:t>
            </a:r>
            <a:r>
              <a:rPr lang="zh-CN" altLang="en-US" sz="2600">
                <a:solidFill>
                  <a:srgbClr val="0099FF"/>
                </a:solidFill>
              </a:rPr>
              <a:t>非主属性</a:t>
            </a:r>
            <a:r>
              <a:rPr lang="zh-CN" altLang="en-US" sz="2600"/>
              <a:t>对</a:t>
            </a:r>
            <a:r>
              <a:rPr lang="zh-CN" altLang="en-US" sz="2600">
                <a:solidFill>
                  <a:srgbClr val="FF3300"/>
                </a:solidFill>
                <a:ea typeface="黑体" pitchFamily="49" charset="-122"/>
              </a:rPr>
              <a:t>候选码</a:t>
            </a:r>
            <a:r>
              <a:rPr lang="zh-CN" altLang="en-US" sz="2600"/>
              <a:t>都是</a:t>
            </a:r>
            <a:r>
              <a:rPr lang="zh-CN" altLang="en-US" sz="2600">
                <a:solidFill>
                  <a:srgbClr val="008000"/>
                </a:solidFill>
                <a:ea typeface="黑体" pitchFamily="49" charset="-122"/>
              </a:rPr>
              <a:t>完全函数依赖</a:t>
            </a:r>
            <a:r>
              <a:rPr lang="zh-CN" altLang="en-US" sz="2600"/>
              <a:t>，因此都属于</a:t>
            </a:r>
            <a:r>
              <a:rPr lang="en-US" altLang="zh-CN" sz="2600"/>
              <a:t>2NF</a:t>
            </a:r>
            <a:r>
              <a:rPr lang="zh-CN" altLang="en-US" sz="2600"/>
              <a:t>范式。</a:t>
            </a:r>
            <a:endParaRPr lang="zh-CN" altLang="nl-NL" sz="2600"/>
          </a:p>
          <a:p>
            <a:pPr>
              <a:lnSpc>
                <a:spcPct val="135000"/>
              </a:lnSpc>
            </a:pPr>
            <a:r>
              <a:rPr lang="nl-NL" altLang="zh-CN"/>
              <a:t>2NF</a:t>
            </a:r>
            <a:r>
              <a:rPr lang="zh-CN" altLang="nl-NL"/>
              <a:t>范式虽然消除了由于</a:t>
            </a:r>
            <a:r>
              <a:rPr lang="zh-CN" altLang="nl-NL">
                <a:solidFill>
                  <a:srgbClr val="0099FF"/>
                </a:solidFill>
                <a:ea typeface="黑体" pitchFamily="49" charset="-122"/>
              </a:rPr>
              <a:t>非主属性</a:t>
            </a:r>
            <a:r>
              <a:rPr lang="zh-CN" altLang="nl-NL"/>
              <a:t>对</a:t>
            </a:r>
            <a:r>
              <a:rPr lang="zh-CN" altLang="nl-NL">
                <a:solidFill>
                  <a:srgbClr val="FF3300"/>
                </a:solidFill>
                <a:ea typeface="黑体" pitchFamily="49" charset="-122"/>
              </a:rPr>
              <a:t>候选码</a:t>
            </a:r>
            <a:r>
              <a:rPr lang="zh-CN" altLang="nl-NL"/>
              <a:t>的</a:t>
            </a:r>
            <a:r>
              <a:rPr lang="zh-CN" altLang="nl-NL">
                <a:solidFill>
                  <a:srgbClr val="008000"/>
                </a:solidFill>
                <a:ea typeface="黑体" pitchFamily="49" charset="-122"/>
              </a:rPr>
              <a:t>部分依赖</a:t>
            </a:r>
            <a:r>
              <a:rPr lang="zh-CN" altLang="nl-NL"/>
              <a:t>所引起的冗余及各种异常，但</a:t>
            </a:r>
            <a:r>
              <a:rPr lang="zh-CN" altLang="nl-NL">
                <a:solidFill>
                  <a:srgbClr val="FF0000"/>
                </a:solidFill>
              </a:rPr>
              <a:t>并没有排除</a:t>
            </a:r>
            <a:r>
              <a:rPr lang="zh-CN" altLang="nl-NL">
                <a:solidFill>
                  <a:schemeClr val="accent2"/>
                </a:solidFill>
                <a:ea typeface="黑体" pitchFamily="49" charset="-122"/>
              </a:rPr>
              <a:t>传递依赖</a:t>
            </a:r>
            <a:r>
              <a:rPr lang="zh-CN" altLang="nl-NL"/>
              <a:t>。</a:t>
            </a:r>
            <a:r>
              <a:rPr lang="zh-CN" altLang="en-US"/>
              <a:t>因此，</a:t>
            </a:r>
            <a:r>
              <a:rPr lang="zh-CN" altLang="en-US">
                <a:solidFill>
                  <a:srgbClr val="FF0000"/>
                </a:solidFill>
              </a:rPr>
              <a:t>还需要对其进一步规范化</a:t>
            </a:r>
            <a:r>
              <a:rPr lang="zh-CN" altLang="en-US"/>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4259">
                                            <p:txEl>
                                              <p:pRg st="1" end="1"/>
                                            </p:txEl>
                                          </p:spTgt>
                                        </p:tgtEl>
                                        <p:attrNameLst>
                                          <p:attrName>style.visibility</p:attrName>
                                        </p:attrNameLst>
                                      </p:cBhvr>
                                      <p:to>
                                        <p:strVal val="visible"/>
                                      </p:to>
                                    </p:set>
                                    <p:animEffect transition="in" filter="wipe(left)">
                                      <p:cBhvr>
                                        <p:cTn id="7" dur="500"/>
                                        <p:tgtEl>
                                          <p:spTgt spid="22425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4259">
                                            <p:txEl>
                                              <p:pRg st="2" end="2"/>
                                            </p:txEl>
                                          </p:spTgt>
                                        </p:tgtEl>
                                        <p:attrNameLst>
                                          <p:attrName>style.visibility</p:attrName>
                                        </p:attrNameLst>
                                      </p:cBhvr>
                                      <p:to>
                                        <p:strVal val="visible"/>
                                      </p:to>
                                    </p:set>
                                    <p:animEffect transition="in" filter="wipe(left)">
                                      <p:cBhvr>
                                        <p:cTn id="12" dur="500"/>
                                        <p:tgtEl>
                                          <p:spTgt spid="22425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a:xfrm>
            <a:off x="685800" y="457200"/>
            <a:ext cx="7772400" cy="781050"/>
          </a:xfrm>
        </p:spPr>
        <p:txBody>
          <a:bodyPr/>
          <a:lstStyle/>
          <a:p>
            <a:r>
              <a:rPr lang="zh-CN" altLang="en-US">
                <a:ea typeface="华文隶书" pitchFamily="2" charset="-122"/>
              </a:rPr>
              <a:t>第三范式</a:t>
            </a:r>
            <a:r>
              <a:rPr lang="en-US" altLang="zh-CN"/>
              <a:t>(3NF) </a:t>
            </a:r>
            <a:r>
              <a:rPr lang="en-US" altLang="zh-CN">
                <a:solidFill>
                  <a:srgbClr val="008000"/>
                </a:solidFill>
              </a:rPr>
              <a:t>——</a:t>
            </a:r>
            <a:r>
              <a:rPr lang="zh-CN" altLang="en-US">
                <a:solidFill>
                  <a:srgbClr val="008000"/>
                </a:solidFill>
                <a:ea typeface="黑体" pitchFamily="49" charset="-122"/>
              </a:rPr>
              <a:t>仅仅是码</a:t>
            </a:r>
          </a:p>
        </p:txBody>
      </p:sp>
      <p:sp>
        <p:nvSpPr>
          <p:cNvPr id="289795" name="Rectangle 3"/>
          <p:cNvSpPr>
            <a:spLocks noGrp="1" noChangeArrowheads="1"/>
          </p:cNvSpPr>
          <p:nvPr>
            <p:ph type="body" idx="1"/>
          </p:nvPr>
        </p:nvSpPr>
        <p:spPr>
          <a:xfrm>
            <a:off x="228600" y="1295400"/>
            <a:ext cx="8610600" cy="5129213"/>
          </a:xfrm>
        </p:spPr>
        <p:txBody>
          <a:bodyPr/>
          <a:lstStyle/>
          <a:p>
            <a:pPr>
              <a:lnSpc>
                <a:spcPct val="135000"/>
              </a:lnSpc>
              <a:spcBef>
                <a:spcPct val="25000"/>
              </a:spcBef>
            </a:pPr>
            <a:r>
              <a:rPr lang="zh-CN" altLang="en-US" sz="2400">
                <a:solidFill>
                  <a:srgbClr val="FF33CC"/>
                </a:solidFill>
                <a:ea typeface="黑体" pitchFamily="49" charset="-122"/>
              </a:rPr>
              <a:t>第三范式的目标：</a:t>
            </a:r>
            <a:r>
              <a:rPr lang="zh-CN" altLang="en-US" sz="2400">
                <a:solidFill>
                  <a:srgbClr val="0000CC"/>
                </a:solidFill>
              </a:rPr>
              <a:t>去掉表中</a:t>
            </a:r>
            <a:r>
              <a:rPr lang="zh-CN" altLang="en-US" sz="2400">
                <a:solidFill>
                  <a:srgbClr val="008000"/>
                </a:solidFill>
              </a:rPr>
              <a:t>不直接依赖于</a:t>
            </a:r>
            <a:r>
              <a:rPr lang="zh-CN" altLang="en-US" sz="2400">
                <a:solidFill>
                  <a:srgbClr val="FF3300"/>
                </a:solidFill>
                <a:ea typeface="黑体" pitchFamily="49" charset="-122"/>
              </a:rPr>
              <a:t>候选码</a:t>
            </a:r>
            <a:r>
              <a:rPr lang="zh-CN" altLang="en-US" sz="2400">
                <a:solidFill>
                  <a:srgbClr val="0000CC"/>
                </a:solidFill>
              </a:rPr>
              <a:t>的</a:t>
            </a:r>
            <a:r>
              <a:rPr lang="zh-CN" altLang="en-US" sz="2400">
                <a:solidFill>
                  <a:srgbClr val="0099FF"/>
                </a:solidFill>
              </a:rPr>
              <a:t>非主属性</a:t>
            </a:r>
            <a:r>
              <a:rPr lang="en-US" altLang="zh-CN" sz="2400">
                <a:solidFill>
                  <a:srgbClr val="0000CC"/>
                </a:solidFill>
              </a:rPr>
              <a:t>.</a:t>
            </a:r>
          </a:p>
          <a:p>
            <a:pPr>
              <a:lnSpc>
                <a:spcPct val="135000"/>
              </a:lnSpc>
              <a:spcBef>
                <a:spcPct val="25000"/>
              </a:spcBef>
            </a:pPr>
            <a:r>
              <a:rPr lang="zh-CN" altLang="nl-NL" sz="2500">
                <a:solidFill>
                  <a:schemeClr val="accent2"/>
                </a:solidFill>
              </a:rPr>
              <a:t>定义</a:t>
            </a:r>
            <a:r>
              <a:rPr lang="en-US" altLang="zh-CN" sz="2500">
                <a:solidFill>
                  <a:schemeClr val="accent2"/>
                </a:solidFill>
              </a:rPr>
              <a:t>5.19</a:t>
            </a:r>
            <a:r>
              <a:rPr lang="en-US" altLang="zh-CN" sz="2500"/>
              <a:t>  </a:t>
            </a:r>
            <a:r>
              <a:rPr lang="zh-CN" altLang="nl-NL" sz="2500"/>
              <a:t>如果一个关系模式</a:t>
            </a:r>
            <a:r>
              <a:rPr lang="en-US" altLang="zh-CN" sz="2500" i="1"/>
              <a:t>r</a:t>
            </a:r>
            <a:r>
              <a:rPr lang="en-US" altLang="zh-CN" sz="2500"/>
              <a:t>(</a:t>
            </a:r>
            <a:r>
              <a:rPr lang="en-US" altLang="zh-CN" sz="2500" i="1"/>
              <a:t>R</a:t>
            </a:r>
            <a:r>
              <a:rPr lang="en-US" altLang="zh-CN" sz="2500"/>
              <a:t>)</a:t>
            </a:r>
            <a:r>
              <a:rPr lang="en-US" altLang="zh-CN" sz="2500">
                <a:sym typeface="Symbol" pitchFamily="18" charset="2"/>
              </a:rPr>
              <a:t></a:t>
            </a:r>
            <a:r>
              <a:rPr lang="en-US" altLang="zh-CN" sz="2500"/>
              <a:t>2NF</a:t>
            </a:r>
            <a:r>
              <a:rPr lang="zh-CN" altLang="en-US" sz="2500"/>
              <a:t>，且</a:t>
            </a:r>
            <a:r>
              <a:rPr lang="zh-CN" altLang="en-US" sz="2500">
                <a:solidFill>
                  <a:schemeClr val="accent2"/>
                </a:solidFill>
              </a:rPr>
              <a:t>所有</a:t>
            </a:r>
            <a:r>
              <a:rPr lang="zh-CN" altLang="en-US" sz="2500">
                <a:solidFill>
                  <a:srgbClr val="0099FF"/>
                </a:solidFill>
                <a:ea typeface="黑体" pitchFamily="49" charset="-122"/>
              </a:rPr>
              <a:t>非主属性</a:t>
            </a:r>
            <a:r>
              <a:rPr lang="zh-CN" altLang="en-US" sz="2500">
                <a:solidFill>
                  <a:schemeClr val="accent2"/>
                </a:solidFill>
              </a:rPr>
              <a:t>都</a:t>
            </a:r>
            <a:r>
              <a:rPr lang="zh-CN" altLang="en-US" sz="2500">
                <a:solidFill>
                  <a:srgbClr val="FF3300"/>
                </a:solidFill>
                <a:ea typeface="黑体" pitchFamily="49" charset="-122"/>
              </a:rPr>
              <a:t>直接函数依赖</a:t>
            </a:r>
            <a:r>
              <a:rPr lang="zh-CN" altLang="en-US" sz="2500">
                <a:solidFill>
                  <a:schemeClr val="accent2"/>
                </a:solidFill>
              </a:rPr>
              <a:t>于</a:t>
            </a:r>
            <a:r>
              <a:rPr lang="en-US" altLang="zh-CN" sz="2500" i="1">
                <a:solidFill>
                  <a:schemeClr val="accent2"/>
                </a:solidFill>
              </a:rPr>
              <a:t>r</a:t>
            </a:r>
            <a:r>
              <a:rPr lang="en-US" altLang="zh-CN" sz="2500">
                <a:solidFill>
                  <a:schemeClr val="accent2"/>
                </a:solidFill>
              </a:rPr>
              <a:t>(</a:t>
            </a:r>
            <a:r>
              <a:rPr lang="en-US" altLang="zh-CN" sz="2500" i="1">
                <a:solidFill>
                  <a:schemeClr val="accent2"/>
                </a:solidFill>
              </a:rPr>
              <a:t>R</a:t>
            </a:r>
            <a:r>
              <a:rPr lang="en-US" altLang="zh-CN" sz="2500">
                <a:solidFill>
                  <a:schemeClr val="accent2"/>
                </a:solidFill>
              </a:rPr>
              <a:t>)</a:t>
            </a:r>
            <a:r>
              <a:rPr lang="zh-CN" altLang="en-US" sz="2500">
                <a:solidFill>
                  <a:schemeClr val="accent2"/>
                </a:solidFill>
              </a:rPr>
              <a:t>的</a:t>
            </a:r>
            <a:r>
              <a:rPr lang="zh-CN" altLang="en-US" sz="2500">
                <a:solidFill>
                  <a:srgbClr val="FF3300"/>
                </a:solidFill>
                <a:ea typeface="黑体" pitchFamily="49" charset="-122"/>
              </a:rPr>
              <a:t>候选码</a:t>
            </a:r>
            <a:r>
              <a:rPr lang="zh-CN" altLang="en-US" sz="2500">
                <a:solidFill>
                  <a:srgbClr val="008000"/>
                </a:solidFill>
                <a:ea typeface="黑体" pitchFamily="49" charset="-122"/>
              </a:rPr>
              <a:t>（即不存在</a:t>
            </a:r>
            <a:r>
              <a:rPr lang="zh-CN" altLang="en-US" sz="2500">
                <a:solidFill>
                  <a:srgbClr val="0099FF"/>
                </a:solidFill>
                <a:ea typeface="黑体" pitchFamily="49" charset="-122"/>
              </a:rPr>
              <a:t>非主属性</a:t>
            </a:r>
            <a:r>
              <a:rPr lang="zh-CN" altLang="en-US" sz="2500">
                <a:solidFill>
                  <a:srgbClr val="008000"/>
                </a:solidFill>
                <a:ea typeface="黑体" pitchFamily="49" charset="-122"/>
              </a:rPr>
              <a:t>传递依赖于</a:t>
            </a:r>
            <a:r>
              <a:rPr lang="zh-CN" altLang="en-US" sz="2500">
                <a:solidFill>
                  <a:srgbClr val="FF3300"/>
                </a:solidFill>
                <a:ea typeface="黑体" pitchFamily="49" charset="-122"/>
              </a:rPr>
              <a:t>候选码</a:t>
            </a:r>
            <a:r>
              <a:rPr lang="zh-CN" altLang="en-US" sz="2500">
                <a:solidFill>
                  <a:srgbClr val="008000"/>
                </a:solidFill>
                <a:ea typeface="黑体" pitchFamily="49" charset="-122"/>
              </a:rPr>
              <a:t>）</a:t>
            </a:r>
            <a:r>
              <a:rPr lang="zh-CN" altLang="en-US" sz="2500"/>
              <a:t>，则称</a:t>
            </a:r>
            <a:r>
              <a:rPr lang="en-US" altLang="zh-CN" sz="2500" i="1"/>
              <a:t>r</a:t>
            </a:r>
            <a:r>
              <a:rPr lang="en-US" altLang="zh-CN" sz="2500"/>
              <a:t>(</a:t>
            </a:r>
            <a:r>
              <a:rPr lang="en-US" altLang="zh-CN" sz="2500" i="1"/>
              <a:t>R</a:t>
            </a:r>
            <a:r>
              <a:rPr lang="en-US" altLang="zh-CN" sz="2500"/>
              <a:t>)</a:t>
            </a:r>
            <a:r>
              <a:rPr lang="zh-CN" altLang="en-US" sz="2500"/>
              <a:t>属于</a:t>
            </a:r>
            <a:r>
              <a:rPr lang="zh-CN" altLang="en-US" sz="2500">
                <a:solidFill>
                  <a:srgbClr val="9900CC"/>
                </a:solidFill>
                <a:ea typeface="黑体" pitchFamily="49" charset="-122"/>
              </a:rPr>
              <a:t>第三范式</a:t>
            </a:r>
            <a:r>
              <a:rPr lang="zh-CN" altLang="en-US" sz="2500"/>
              <a:t>，记为</a:t>
            </a:r>
            <a:r>
              <a:rPr lang="en-US" altLang="zh-CN" sz="2500" i="1"/>
              <a:t>r</a:t>
            </a:r>
            <a:r>
              <a:rPr lang="en-US" altLang="zh-CN" sz="2500"/>
              <a:t>(</a:t>
            </a:r>
            <a:r>
              <a:rPr lang="en-US" altLang="zh-CN" sz="2500" i="1"/>
              <a:t>R</a:t>
            </a:r>
            <a:r>
              <a:rPr lang="en-US" altLang="zh-CN" sz="2500"/>
              <a:t>)</a:t>
            </a:r>
            <a:r>
              <a:rPr lang="en-US" altLang="zh-CN" sz="2500">
                <a:sym typeface="Symbol" pitchFamily="18" charset="2"/>
              </a:rPr>
              <a:t></a:t>
            </a:r>
            <a:r>
              <a:rPr lang="en-US" altLang="zh-CN" sz="2500"/>
              <a:t>3NF.</a:t>
            </a:r>
            <a:endParaRPr lang="zh-CN" altLang="en-US" sz="2500"/>
          </a:p>
          <a:p>
            <a:pPr>
              <a:lnSpc>
                <a:spcPct val="135000"/>
              </a:lnSpc>
              <a:spcBef>
                <a:spcPct val="25000"/>
              </a:spcBef>
            </a:pPr>
            <a:r>
              <a:rPr lang="zh-CN" altLang="en-US" sz="2500"/>
              <a:t>也就是说，在满足</a:t>
            </a:r>
            <a:r>
              <a:rPr lang="en-US" altLang="zh-CN" sz="2500"/>
              <a:t>2NF</a:t>
            </a:r>
            <a:r>
              <a:rPr lang="zh-CN" altLang="en-US" sz="2500"/>
              <a:t>的实体中，</a:t>
            </a:r>
            <a:r>
              <a:rPr lang="zh-CN" altLang="en-US" sz="2500">
                <a:solidFill>
                  <a:srgbClr val="0099FF"/>
                </a:solidFill>
                <a:ea typeface="黑体" pitchFamily="49" charset="-122"/>
              </a:rPr>
              <a:t>非主属性</a:t>
            </a:r>
            <a:r>
              <a:rPr lang="zh-CN" altLang="en-US" sz="2500">
                <a:solidFill>
                  <a:srgbClr val="008000"/>
                </a:solidFill>
              </a:rPr>
              <a:t>不能依赖于另一个</a:t>
            </a:r>
            <a:r>
              <a:rPr lang="zh-CN" altLang="en-US" sz="2500">
                <a:solidFill>
                  <a:srgbClr val="0099FF"/>
                </a:solidFill>
                <a:ea typeface="华文隶书" pitchFamily="2" charset="-122"/>
              </a:rPr>
              <a:t>非主属性</a:t>
            </a:r>
            <a:r>
              <a:rPr lang="zh-CN" altLang="en-US" sz="2500">
                <a:solidFill>
                  <a:srgbClr val="009999"/>
                </a:solidFill>
              </a:rPr>
              <a:t>（</a:t>
            </a:r>
            <a:r>
              <a:rPr lang="zh-CN" altLang="en-US" sz="2500">
                <a:solidFill>
                  <a:srgbClr val="FF00FF"/>
                </a:solidFill>
              </a:rPr>
              <a:t>即</a:t>
            </a:r>
            <a:r>
              <a:rPr lang="zh-CN" altLang="en-US" sz="2500">
                <a:solidFill>
                  <a:srgbClr val="0099FF"/>
                </a:solidFill>
                <a:ea typeface="黑体" pitchFamily="49" charset="-122"/>
              </a:rPr>
              <a:t>非主属性</a:t>
            </a:r>
            <a:r>
              <a:rPr lang="zh-CN" altLang="en-US" sz="2500">
                <a:solidFill>
                  <a:srgbClr val="FF00FF"/>
                </a:solidFill>
              </a:rPr>
              <a:t>只能</a:t>
            </a:r>
            <a:r>
              <a:rPr lang="zh-CN" altLang="en-US" sz="2500">
                <a:solidFill>
                  <a:srgbClr val="FF00FF"/>
                </a:solidFill>
                <a:ea typeface="华文隶书" pitchFamily="2" charset="-122"/>
              </a:rPr>
              <a:t>直接依赖于</a:t>
            </a:r>
            <a:r>
              <a:rPr lang="zh-CN" altLang="en-US" sz="2500">
                <a:solidFill>
                  <a:srgbClr val="FF3300"/>
                </a:solidFill>
                <a:ea typeface="黑体" pitchFamily="49" charset="-122"/>
              </a:rPr>
              <a:t>候选码</a:t>
            </a:r>
            <a:r>
              <a:rPr lang="zh-CN" altLang="en-US" sz="2500">
                <a:solidFill>
                  <a:srgbClr val="009999"/>
                </a:solidFill>
              </a:rPr>
              <a:t>）</a:t>
            </a:r>
            <a:endParaRPr lang="zh-CN" altLang="en-US" sz="2500"/>
          </a:p>
          <a:p>
            <a:pPr>
              <a:lnSpc>
                <a:spcPct val="135000"/>
              </a:lnSpc>
              <a:spcBef>
                <a:spcPct val="25000"/>
              </a:spcBef>
            </a:pPr>
            <a:r>
              <a:rPr lang="zh-CN" altLang="en-US" sz="2500"/>
              <a:t>总之，所有的</a:t>
            </a:r>
            <a:r>
              <a:rPr lang="zh-CN" altLang="en-US" sz="2500">
                <a:solidFill>
                  <a:srgbClr val="0099FF"/>
                </a:solidFill>
                <a:ea typeface="黑体" pitchFamily="49" charset="-122"/>
              </a:rPr>
              <a:t>非主属性</a:t>
            </a:r>
            <a:r>
              <a:rPr lang="zh-CN" altLang="en-US" sz="2500"/>
              <a:t>应该</a:t>
            </a:r>
            <a:r>
              <a:rPr lang="zh-CN" altLang="en-US" sz="2500">
                <a:solidFill>
                  <a:srgbClr val="008000"/>
                </a:solidFill>
                <a:ea typeface="华文隶书" pitchFamily="2" charset="-122"/>
              </a:rPr>
              <a:t>直接依赖于</a:t>
            </a:r>
            <a:r>
              <a:rPr lang="en-US" altLang="zh-CN" sz="2500"/>
              <a:t>(</a:t>
            </a:r>
            <a:r>
              <a:rPr lang="zh-CN" altLang="en-US" sz="2500"/>
              <a:t>即</a:t>
            </a:r>
            <a:r>
              <a:rPr lang="zh-CN" altLang="en-US" sz="2500">
                <a:solidFill>
                  <a:srgbClr val="FF3300"/>
                </a:solidFill>
              </a:rPr>
              <a:t>不能存在</a:t>
            </a:r>
            <a:r>
              <a:rPr lang="zh-CN" altLang="en-US" sz="2500">
                <a:solidFill>
                  <a:srgbClr val="008000"/>
                </a:solidFill>
                <a:ea typeface="黑体" pitchFamily="49" charset="-122"/>
              </a:rPr>
              <a:t>传递依赖</a:t>
            </a:r>
            <a:r>
              <a:rPr lang="zh-CN" altLang="en-US" sz="2500"/>
              <a:t>，</a:t>
            </a:r>
            <a:r>
              <a:rPr lang="zh-CN" altLang="en-US" sz="2500">
                <a:solidFill>
                  <a:srgbClr val="0000CC"/>
                </a:solidFill>
              </a:rPr>
              <a:t>这是</a:t>
            </a:r>
            <a:r>
              <a:rPr lang="en-US" altLang="zh-CN" sz="2500">
                <a:solidFill>
                  <a:srgbClr val="0000CC"/>
                </a:solidFill>
              </a:rPr>
              <a:t>3NF</a:t>
            </a:r>
            <a:r>
              <a:rPr lang="zh-CN" altLang="en-US" sz="2500">
                <a:solidFill>
                  <a:srgbClr val="0000CC"/>
                </a:solidFill>
              </a:rPr>
              <a:t>的要求</a:t>
            </a:r>
            <a:r>
              <a:rPr lang="en-US" altLang="zh-CN" sz="2500"/>
              <a:t>)</a:t>
            </a:r>
            <a:r>
              <a:rPr lang="zh-CN" altLang="en-US" sz="2500">
                <a:solidFill>
                  <a:srgbClr val="FF0066"/>
                </a:solidFill>
                <a:ea typeface="华文隶书" pitchFamily="2" charset="-122"/>
              </a:rPr>
              <a:t>全部的候选码</a:t>
            </a:r>
            <a:r>
              <a:rPr lang="en-US" altLang="zh-CN" sz="2500"/>
              <a:t>(</a:t>
            </a:r>
            <a:r>
              <a:rPr lang="zh-CN" altLang="en-US" sz="2500"/>
              <a:t>即必须</a:t>
            </a:r>
            <a:r>
              <a:rPr lang="zh-CN" altLang="en-US" sz="2500">
                <a:solidFill>
                  <a:srgbClr val="FF3300"/>
                </a:solidFill>
                <a:ea typeface="黑体" pitchFamily="49" charset="-122"/>
              </a:rPr>
              <a:t>完全依赖</a:t>
            </a:r>
            <a:r>
              <a:rPr lang="en-US" altLang="zh-CN" sz="2500"/>
              <a:t>, </a:t>
            </a:r>
            <a:r>
              <a:rPr lang="zh-CN" altLang="en-US" sz="2500"/>
              <a:t>不能存在</a:t>
            </a:r>
            <a:r>
              <a:rPr lang="zh-CN" altLang="en-US" sz="2500">
                <a:solidFill>
                  <a:srgbClr val="FF3300"/>
                </a:solidFill>
                <a:ea typeface="黑体" pitchFamily="49" charset="-122"/>
              </a:rPr>
              <a:t>部分依赖</a:t>
            </a:r>
            <a:r>
              <a:rPr lang="zh-CN" altLang="en-US" sz="2500"/>
              <a:t>，</a:t>
            </a:r>
            <a:r>
              <a:rPr lang="zh-CN" altLang="en-US" sz="2500">
                <a:solidFill>
                  <a:srgbClr val="0000CC"/>
                </a:solidFill>
              </a:rPr>
              <a:t>这是</a:t>
            </a:r>
            <a:r>
              <a:rPr lang="en-US" altLang="zh-CN" sz="2500">
                <a:solidFill>
                  <a:srgbClr val="0000CC"/>
                </a:solidFill>
              </a:rPr>
              <a:t>2NF</a:t>
            </a:r>
            <a:r>
              <a:rPr lang="zh-CN" altLang="en-US" sz="2500">
                <a:solidFill>
                  <a:srgbClr val="0000CC"/>
                </a:solidFill>
              </a:rPr>
              <a:t>的要求</a:t>
            </a:r>
            <a:r>
              <a:rPr lang="en-US" altLang="zh-CN" sz="2500"/>
              <a:t>)</a:t>
            </a:r>
            <a:r>
              <a:rPr lang="zh-CN" altLang="en-US" sz="250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89795">
                                            <p:txEl>
                                              <p:pRg st="1" end="1"/>
                                            </p:txEl>
                                          </p:spTgt>
                                        </p:tgtEl>
                                        <p:attrNameLst>
                                          <p:attrName>style.visibility</p:attrName>
                                        </p:attrNameLst>
                                      </p:cBhvr>
                                      <p:to>
                                        <p:strVal val="visible"/>
                                      </p:to>
                                    </p:set>
                                    <p:animEffect transition="in" filter="wipe(left)">
                                      <p:cBhvr>
                                        <p:cTn id="7" dur="500"/>
                                        <p:tgtEl>
                                          <p:spTgt spid="28979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89795">
                                            <p:txEl>
                                              <p:pRg st="2" end="2"/>
                                            </p:txEl>
                                          </p:spTgt>
                                        </p:tgtEl>
                                        <p:attrNameLst>
                                          <p:attrName>style.visibility</p:attrName>
                                        </p:attrNameLst>
                                      </p:cBhvr>
                                      <p:to>
                                        <p:strVal val="visible"/>
                                      </p:to>
                                    </p:set>
                                    <p:animEffect transition="in" filter="wipe(left)">
                                      <p:cBhvr>
                                        <p:cTn id="12" dur="500"/>
                                        <p:tgtEl>
                                          <p:spTgt spid="28979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89795">
                                            <p:txEl>
                                              <p:pRg st="3" end="3"/>
                                            </p:txEl>
                                          </p:spTgt>
                                        </p:tgtEl>
                                        <p:attrNameLst>
                                          <p:attrName>style.visibility</p:attrName>
                                        </p:attrNameLst>
                                      </p:cBhvr>
                                      <p:to>
                                        <p:strVal val="visible"/>
                                      </p:to>
                                    </p:set>
                                    <p:animEffect transition="in" filter="wipe(left)">
                                      <p:cBhvr>
                                        <p:cTn id="17" dur="500"/>
                                        <p:tgtEl>
                                          <p:spTgt spid="2897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a:xfrm>
            <a:off x="685800" y="457200"/>
            <a:ext cx="7772400" cy="781050"/>
          </a:xfrm>
        </p:spPr>
        <p:txBody>
          <a:bodyPr/>
          <a:lstStyle/>
          <a:p>
            <a:r>
              <a:rPr lang="zh-CN" altLang="en-US">
                <a:ea typeface="华文隶书" pitchFamily="2" charset="-122"/>
              </a:rPr>
              <a:t>第三范式</a:t>
            </a:r>
            <a:r>
              <a:rPr lang="en-US" altLang="zh-CN"/>
              <a:t>(3NF) </a:t>
            </a:r>
            <a:r>
              <a:rPr lang="en-US" altLang="zh-CN">
                <a:solidFill>
                  <a:srgbClr val="008000"/>
                </a:solidFill>
              </a:rPr>
              <a:t>——</a:t>
            </a:r>
            <a:r>
              <a:rPr lang="zh-CN" altLang="en-US">
                <a:solidFill>
                  <a:srgbClr val="008000"/>
                </a:solidFill>
                <a:ea typeface="黑体" pitchFamily="49" charset="-122"/>
              </a:rPr>
              <a:t>仅仅是码</a:t>
            </a:r>
          </a:p>
        </p:txBody>
      </p:sp>
      <p:sp>
        <p:nvSpPr>
          <p:cNvPr id="291843" name="Rectangle 3"/>
          <p:cNvSpPr>
            <a:spLocks noGrp="1" noChangeArrowheads="1"/>
          </p:cNvSpPr>
          <p:nvPr>
            <p:ph type="body" idx="1"/>
          </p:nvPr>
        </p:nvSpPr>
        <p:spPr>
          <a:xfrm>
            <a:off x="152400" y="1209675"/>
            <a:ext cx="8778875" cy="5129213"/>
          </a:xfrm>
        </p:spPr>
        <p:txBody>
          <a:bodyPr/>
          <a:lstStyle/>
          <a:p>
            <a:pPr>
              <a:lnSpc>
                <a:spcPct val="120000"/>
              </a:lnSpc>
              <a:spcBef>
                <a:spcPct val="15000"/>
              </a:spcBef>
            </a:pPr>
            <a:r>
              <a:rPr lang="nl-NL" altLang="zh-CN" sz="2600">
                <a:solidFill>
                  <a:schemeClr val="accent2"/>
                </a:solidFill>
              </a:rPr>
              <a:t>[</a:t>
            </a:r>
            <a:r>
              <a:rPr lang="zh-CN" altLang="en-US" sz="2600">
                <a:solidFill>
                  <a:schemeClr val="accent2"/>
                </a:solidFill>
              </a:rPr>
              <a:t>例</a:t>
            </a:r>
            <a:r>
              <a:rPr lang="nl-NL" altLang="zh-CN" sz="2600">
                <a:solidFill>
                  <a:schemeClr val="accent2"/>
                </a:solidFill>
              </a:rPr>
              <a:t>5.16]</a:t>
            </a:r>
            <a:r>
              <a:rPr lang="nl-NL" altLang="zh-CN"/>
              <a:t>   </a:t>
            </a:r>
            <a:r>
              <a:rPr lang="en-US" altLang="zh-CN" sz="2600" i="1"/>
              <a:t>r</a:t>
            </a:r>
            <a:r>
              <a:rPr lang="en-US" altLang="zh-CN" sz="2600"/>
              <a:t>(</a:t>
            </a:r>
            <a:r>
              <a:rPr lang="en-US" altLang="zh-CN" sz="2600" i="1"/>
              <a:t>R</a:t>
            </a:r>
            <a:r>
              <a:rPr lang="en-US" altLang="zh-CN" sz="2600"/>
              <a:t>)</a:t>
            </a:r>
            <a:r>
              <a:rPr lang="nl-NL" altLang="zh-CN" sz="2600"/>
              <a:t>=</a:t>
            </a:r>
            <a:r>
              <a:rPr lang="nl-NL" altLang="zh-CN" sz="2600" i="1"/>
              <a:t>r</a:t>
            </a:r>
            <a:r>
              <a:rPr lang="nl-NL" altLang="zh-CN" sz="2600"/>
              <a:t>(</a:t>
            </a:r>
            <a:r>
              <a:rPr lang="nl-NL" altLang="zh-CN" sz="2600" i="1"/>
              <a:t>A</a:t>
            </a:r>
            <a:r>
              <a:rPr lang="nl-NL" altLang="zh-CN" sz="2600"/>
              <a:t>, </a:t>
            </a:r>
            <a:r>
              <a:rPr lang="nl-NL" altLang="zh-CN" sz="2600" i="1"/>
              <a:t>B</a:t>
            </a:r>
            <a:r>
              <a:rPr lang="nl-NL" altLang="zh-CN" sz="2600"/>
              <a:t>, </a:t>
            </a:r>
            <a:r>
              <a:rPr lang="nl-NL" altLang="zh-CN" sz="2600" i="1"/>
              <a:t>C</a:t>
            </a:r>
            <a:r>
              <a:rPr lang="nl-NL" altLang="zh-CN" sz="2600"/>
              <a:t>, </a:t>
            </a:r>
            <a:r>
              <a:rPr lang="nl-NL" altLang="zh-CN" sz="2600" i="1"/>
              <a:t>D</a:t>
            </a:r>
            <a:r>
              <a:rPr lang="nl-NL" altLang="zh-CN" sz="2600"/>
              <a:t>)</a:t>
            </a:r>
            <a:r>
              <a:rPr lang="zh-CN" altLang="nl-NL" sz="2600"/>
              <a:t>，函数依赖集 </a:t>
            </a:r>
            <a:r>
              <a:rPr lang="nl-NL" altLang="zh-CN" sz="2600" i="1"/>
              <a:t>F</a:t>
            </a:r>
            <a:r>
              <a:rPr lang="nl-NL" altLang="zh-CN" sz="2600"/>
              <a:t>={</a:t>
            </a:r>
            <a:r>
              <a:rPr lang="nl-NL" altLang="zh-CN" sz="2600" i="1"/>
              <a:t>AB</a:t>
            </a:r>
            <a:r>
              <a:rPr lang="nl-NL" altLang="zh-CN" sz="2600"/>
              <a:t>→</a:t>
            </a:r>
            <a:r>
              <a:rPr lang="nl-NL" altLang="zh-CN" sz="2600" i="1"/>
              <a:t>C</a:t>
            </a:r>
            <a:r>
              <a:rPr lang="nl-NL" altLang="zh-CN" sz="2600"/>
              <a:t>, </a:t>
            </a:r>
            <a:r>
              <a:rPr lang="nl-NL" altLang="zh-CN" sz="2600" i="1"/>
              <a:t>B</a:t>
            </a:r>
            <a:r>
              <a:rPr lang="nl-NL" altLang="zh-CN" sz="2600"/>
              <a:t>→</a:t>
            </a:r>
            <a:r>
              <a:rPr lang="nl-NL" altLang="zh-CN" sz="2600" i="1"/>
              <a:t>D</a:t>
            </a:r>
            <a:r>
              <a:rPr lang="nl-NL" altLang="zh-CN" sz="2600"/>
              <a:t>}</a:t>
            </a:r>
            <a:r>
              <a:rPr lang="zh-CN" altLang="nl-NL" sz="2600"/>
              <a:t>。</a:t>
            </a:r>
            <a:r>
              <a:rPr lang="en-US" altLang="zh-CN" sz="2600" i="1"/>
              <a:t>r</a:t>
            </a:r>
            <a:r>
              <a:rPr lang="en-US" altLang="zh-CN" sz="2600"/>
              <a:t>(</a:t>
            </a:r>
            <a:r>
              <a:rPr lang="en-US" altLang="zh-CN" sz="2600" i="1"/>
              <a:t>R</a:t>
            </a:r>
            <a:r>
              <a:rPr lang="en-US" altLang="zh-CN" sz="2600"/>
              <a:t>)</a:t>
            </a:r>
            <a:r>
              <a:rPr lang="zh-CN" altLang="nl-NL" sz="2600"/>
              <a:t>的</a:t>
            </a:r>
            <a:r>
              <a:rPr lang="zh-CN" altLang="nl-NL" sz="2600">
                <a:solidFill>
                  <a:srgbClr val="0099FF"/>
                </a:solidFill>
              </a:rPr>
              <a:t>候选码为</a:t>
            </a:r>
            <a:r>
              <a:rPr lang="nl-NL" altLang="zh-CN" sz="2600" i="1">
                <a:solidFill>
                  <a:srgbClr val="0099FF"/>
                </a:solidFill>
              </a:rPr>
              <a:t>AB</a:t>
            </a:r>
            <a:r>
              <a:rPr lang="zh-CN" altLang="nl-NL" sz="2600"/>
              <a:t>，</a:t>
            </a:r>
            <a:r>
              <a:rPr lang="en-US" altLang="zh-CN" sz="2600" i="1">
                <a:solidFill>
                  <a:srgbClr val="9900CC"/>
                </a:solidFill>
              </a:rPr>
              <a:t>r</a:t>
            </a:r>
            <a:r>
              <a:rPr lang="en-US" altLang="zh-CN" sz="2600">
                <a:solidFill>
                  <a:srgbClr val="9900CC"/>
                </a:solidFill>
              </a:rPr>
              <a:t>(</a:t>
            </a:r>
            <a:r>
              <a:rPr lang="en-US" altLang="zh-CN" sz="2600" i="1">
                <a:solidFill>
                  <a:srgbClr val="9900CC"/>
                </a:solidFill>
              </a:rPr>
              <a:t>R</a:t>
            </a:r>
            <a:r>
              <a:rPr lang="en-US" altLang="zh-CN" sz="2600">
                <a:solidFill>
                  <a:srgbClr val="9900CC"/>
                </a:solidFill>
              </a:rPr>
              <a:t>) </a:t>
            </a:r>
            <a:r>
              <a:rPr lang="nl-NL" altLang="zh-CN" sz="2600">
                <a:solidFill>
                  <a:srgbClr val="9900CC"/>
                </a:solidFill>
                <a:sym typeface="Symbol" pitchFamily="18" charset="2"/>
              </a:rPr>
              <a:t></a:t>
            </a:r>
            <a:r>
              <a:rPr lang="en-US" altLang="zh-CN" sz="2600">
                <a:solidFill>
                  <a:srgbClr val="9900CC"/>
                </a:solidFill>
              </a:rPr>
              <a:t>2NF</a:t>
            </a:r>
            <a:r>
              <a:rPr lang="zh-CN" altLang="nl-NL" sz="2600"/>
              <a:t>。</a:t>
            </a:r>
          </a:p>
          <a:p>
            <a:pPr lvl="1">
              <a:lnSpc>
                <a:spcPct val="120000"/>
              </a:lnSpc>
              <a:spcBef>
                <a:spcPct val="15000"/>
              </a:spcBef>
            </a:pPr>
            <a:r>
              <a:rPr lang="zh-CN" altLang="nl-NL"/>
              <a:t>因为</a:t>
            </a:r>
            <a:r>
              <a:rPr lang="zh-CN" altLang="nl-NL">
                <a:solidFill>
                  <a:srgbClr val="0099FF"/>
                </a:solidFill>
                <a:ea typeface="华文新魏" pitchFamily="2" charset="-122"/>
              </a:rPr>
              <a:t>函数依赖</a:t>
            </a:r>
            <a:r>
              <a:rPr lang="nl-NL" altLang="zh-CN" i="1">
                <a:solidFill>
                  <a:srgbClr val="0099FF"/>
                </a:solidFill>
                <a:ea typeface="华文新魏" pitchFamily="2" charset="-122"/>
              </a:rPr>
              <a:t>B</a:t>
            </a:r>
            <a:r>
              <a:rPr lang="nl-NL" altLang="zh-CN">
                <a:solidFill>
                  <a:srgbClr val="0099FF"/>
                </a:solidFill>
                <a:ea typeface="华文新魏" pitchFamily="2" charset="-122"/>
              </a:rPr>
              <a:t>→</a:t>
            </a:r>
            <a:r>
              <a:rPr lang="nl-NL" altLang="zh-CN" i="1">
                <a:solidFill>
                  <a:srgbClr val="0099FF"/>
                </a:solidFill>
                <a:ea typeface="华文新魏" pitchFamily="2" charset="-122"/>
              </a:rPr>
              <a:t>D</a:t>
            </a:r>
            <a:r>
              <a:rPr lang="zh-CN" altLang="nl-NL">
                <a:solidFill>
                  <a:srgbClr val="0099FF"/>
                </a:solidFill>
                <a:ea typeface="华文新魏" pitchFamily="2" charset="-122"/>
              </a:rPr>
              <a:t>中的决定属性</a:t>
            </a:r>
            <a:r>
              <a:rPr lang="nl-NL" altLang="zh-CN" i="1">
                <a:solidFill>
                  <a:srgbClr val="0099FF"/>
                </a:solidFill>
                <a:ea typeface="华文新魏" pitchFamily="2" charset="-122"/>
              </a:rPr>
              <a:t>B</a:t>
            </a:r>
            <a:r>
              <a:rPr lang="zh-CN" altLang="nl-NL">
                <a:solidFill>
                  <a:srgbClr val="0099FF"/>
                </a:solidFill>
                <a:ea typeface="华文新魏" pitchFamily="2" charset="-122"/>
              </a:rPr>
              <a:t>只是候选码的一部分</a:t>
            </a:r>
            <a:r>
              <a:rPr lang="zh-CN" altLang="nl-NL"/>
              <a:t>，即</a:t>
            </a:r>
            <a:r>
              <a:rPr lang="nl-NL" altLang="zh-CN" i="1"/>
              <a:t>D</a:t>
            </a:r>
            <a:r>
              <a:rPr lang="zh-CN" altLang="nl-NL">
                <a:solidFill>
                  <a:schemeClr val="accent2"/>
                </a:solidFill>
                <a:ea typeface="华文新魏" pitchFamily="2" charset="-122"/>
              </a:rPr>
              <a:t>部分依赖于</a:t>
            </a:r>
            <a:r>
              <a:rPr lang="zh-CN" altLang="nl-NL"/>
              <a:t>候选码</a:t>
            </a:r>
            <a:r>
              <a:rPr lang="nl-NL" altLang="zh-CN" i="1"/>
              <a:t>AB</a:t>
            </a:r>
            <a:r>
              <a:rPr lang="zh-CN" altLang="nl-NL"/>
              <a:t>。</a:t>
            </a:r>
          </a:p>
          <a:p>
            <a:pPr lvl="1">
              <a:lnSpc>
                <a:spcPct val="120000"/>
              </a:lnSpc>
              <a:spcBef>
                <a:spcPct val="15000"/>
              </a:spcBef>
            </a:pPr>
            <a:r>
              <a:rPr lang="zh-CN" altLang="en-US"/>
              <a:t>可将</a:t>
            </a:r>
            <a:r>
              <a:rPr lang="nl-NL" altLang="zh-CN" i="1"/>
              <a:t>r</a:t>
            </a:r>
            <a:r>
              <a:rPr lang="nl-NL" altLang="zh-CN"/>
              <a:t>(</a:t>
            </a:r>
            <a:r>
              <a:rPr lang="nl-NL" altLang="zh-CN" i="1"/>
              <a:t>R</a:t>
            </a:r>
            <a:r>
              <a:rPr lang="nl-NL" altLang="zh-CN"/>
              <a:t>)</a:t>
            </a:r>
            <a:r>
              <a:rPr lang="zh-CN" altLang="en-US"/>
              <a:t>分解为</a:t>
            </a:r>
            <a:r>
              <a:rPr lang="nl-NL" altLang="zh-CN" i="1"/>
              <a:t>r</a:t>
            </a:r>
            <a:r>
              <a:rPr lang="nl-NL" altLang="zh-CN" baseline="-25000"/>
              <a:t>1</a:t>
            </a:r>
            <a:r>
              <a:rPr lang="nl-NL" altLang="zh-CN"/>
              <a:t>(</a:t>
            </a:r>
            <a:r>
              <a:rPr lang="nl-NL" altLang="zh-CN" i="1"/>
              <a:t>R</a:t>
            </a:r>
            <a:r>
              <a:rPr lang="nl-NL" altLang="zh-CN" baseline="-25000"/>
              <a:t>1</a:t>
            </a:r>
            <a:r>
              <a:rPr lang="nl-NL" altLang="zh-CN"/>
              <a:t>)=</a:t>
            </a:r>
            <a:r>
              <a:rPr lang="nl-NL" altLang="zh-CN" i="1"/>
              <a:t>r</a:t>
            </a:r>
            <a:r>
              <a:rPr lang="nl-NL" altLang="zh-CN" baseline="-25000"/>
              <a:t>1</a:t>
            </a:r>
            <a:r>
              <a:rPr lang="nl-NL" altLang="zh-CN"/>
              <a:t>(</a:t>
            </a:r>
            <a:r>
              <a:rPr lang="nl-NL" altLang="zh-CN" i="1"/>
              <a:t>A</a:t>
            </a:r>
            <a:r>
              <a:rPr lang="nl-NL" altLang="zh-CN"/>
              <a:t>, </a:t>
            </a:r>
            <a:r>
              <a:rPr lang="nl-NL" altLang="zh-CN" i="1"/>
              <a:t>B</a:t>
            </a:r>
            <a:r>
              <a:rPr lang="nl-NL" altLang="zh-CN"/>
              <a:t>, </a:t>
            </a:r>
            <a:r>
              <a:rPr lang="nl-NL" altLang="zh-CN" i="1"/>
              <a:t>C</a:t>
            </a:r>
            <a:r>
              <a:rPr lang="nl-NL" altLang="zh-CN"/>
              <a:t>)</a:t>
            </a:r>
            <a:r>
              <a:rPr lang="zh-CN" altLang="en-US"/>
              <a:t>、</a:t>
            </a:r>
            <a:r>
              <a:rPr lang="nl-NL" altLang="zh-CN" i="1"/>
              <a:t>r</a:t>
            </a:r>
            <a:r>
              <a:rPr lang="nl-NL" altLang="zh-CN" baseline="-25000"/>
              <a:t>2</a:t>
            </a:r>
            <a:r>
              <a:rPr lang="nl-NL" altLang="zh-CN"/>
              <a:t>(</a:t>
            </a:r>
            <a:r>
              <a:rPr lang="nl-NL" altLang="zh-CN" i="1"/>
              <a:t>R</a:t>
            </a:r>
            <a:r>
              <a:rPr lang="nl-NL" altLang="zh-CN" baseline="-25000"/>
              <a:t>2</a:t>
            </a:r>
            <a:r>
              <a:rPr lang="nl-NL" altLang="zh-CN"/>
              <a:t>)=</a:t>
            </a:r>
            <a:r>
              <a:rPr lang="nl-NL" altLang="zh-CN" i="1"/>
              <a:t>r</a:t>
            </a:r>
            <a:r>
              <a:rPr lang="nl-NL" altLang="zh-CN" baseline="-25000"/>
              <a:t>2</a:t>
            </a:r>
            <a:r>
              <a:rPr lang="nl-NL" altLang="zh-CN"/>
              <a:t>(</a:t>
            </a:r>
            <a:r>
              <a:rPr lang="nl-NL" altLang="zh-CN" i="1"/>
              <a:t>B</a:t>
            </a:r>
            <a:r>
              <a:rPr lang="nl-NL" altLang="zh-CN"/>
              <a:t>, </a:t>
            </a:r>
            <a:r>
              <a:rPr lang="nl-NL" altLang="zh-CN" i="1"/>
              <a:t>D</a:t>
            </a:r>
            <a:r>
              <a:rPr lang="nl-NL" altLang="zh-CN"/>
              <a:t>)</a:t>
            </a:r>
            <a:r>
              <a:rPr lang="zh-CN" altLang="nl-NL"/>
              <a:t>。 </a:t>
            </a:r>
            <a:r>
              <a:rPr lang="nl-NL" altLang="zh-CN" i="1"/>
              <a:t>r</a:t>
            </a:r>
            <a:r>
              <a:rPr lang="nl-NL" altLang="zh-CN" baseline="-25000"/>
              <a:t>1</a:t>
            </a:r>
            <a:r>
              <a:rPr lang="nl-NL" altLang="zh-CN"/>
              <a:t>(</a:t>
            </a:r>
            <a:r>
              <a:rPr lang="nl-NL" altLang="zh-CN" i="1"/>
              <a:t>R</a:t>
            </a:r>
            <a:r>
              <a:rPr lang="nl-NL" altLang="zh-CN" baseline="-25000"/>
              <a:t>1</a:t>
            </a:r>
            <a:r>
              <a:rPr lang="nl-NL" altLang="zh-CN"/>
              <a:t>)</a:t>
            </a:r>
            <a:r>
              <a:rPr lang="zh-CN" altLang="nl-NL"/>
              <a:t>的</a:t>
            </a:r>
            <a:r>
              <a:rPr lang="zh-CN" altLang="nl-NL">
                <a:solidFill>
                  <a:srgbClr val="0099FF"/>
                </a:solidFill>
              </a:rPr>
              <a:t>候选码为</a:t>
            </a:r>
            <a:r>
              <a:rPr lang="nl-NL" altLang="zh-CN" i="1">
                <a:solidFill>
                  <a:srgbClr val="0099FF"/>
                </a:solidFill>
              </a:rPr>
              <a:t>AB</a:t>
            </a:r>
            <a:r>
              <a:rPr lang="zh-CN" altLang="nl-NL"/>
              <a:t>，</a:t>
            </a:r>
            <a:r>
              <a:rPr lang="nl-NL" altLang="zh-CN" i="1"/>
              <a:t>r</a:t>
            </a:r>
            <a:r>
              <a:rPr lang="nl-NL" altLang="zh-CN" baseline="-25000"/>
              <a:t>2</a:t>
            </a:r>
            <a:r>
              <a:rPr lang="nl-NL" altLang="zh-CN"/>
              <a:t>(</a:t>
            </a:r>
            <a:r>
              <a:rPr lang="nl-NL" altLang="zh-CN" i="1"/>
              <a:t>R</a:t>
            </a:r>
            <a:r>
              <a:rPr lang="nl-NL" altLang="zh-CN" baseline="-25000"/>
              <a:t>2</a:t>
            </a:r>
            <a:r>
              <a:rPr lang="nl-NL" altLang="zh-CN"/>
              <a:t>)</a:t>
            </a:r>
            <a:r>
              <a:rPr lang="zh-CN" altLang="nl-NL"/>
              <a:t>的</a:t>
            </a:r>
            <a:r>
              <a:rPr lang="zh-CN" altLang="nl-NL">
                <a:solidFill>
                  <a:srgbClr val="0099FF"/>
                </a:solidFill>
              </a:rPr>
              <a:t>候选码为</a:t>
            </a:r>
            <a:r>
              <a:rPr lang="nl-NL" altLang="zh-CN" i="1">
                <a:solidFill>
                  <a:srgbClr val="0099FF"/>
                </a:solidFill>
              </a:rPr>
              <a:t>B</a:t>
            </a:r>
            <a:r>
              <a:rPr lang="zh-CN" altLang="en-US"/>
              <a:t>。</a:t>
            </a:r>
            <a:endParaRPr lang="zh-CN" altLang="nl-NL"/>
          </a:p>
          <a:p>
            <a:pPr lvl="1">
              <a:lnSpc>
                <a:spcPct val="120000"/>
              </a:lnSpc>
              <a:spcBef>
                <a:spcPct val="15000"/>
              </a:spcBef>
            </a:pPr>
            <a:r>
              <a:rPr lang="zh-CN" altLang="en-US"/>
              <a:t>分解得到的</a:t>
            </a:r>
            <a:r>
              <a:rPr lang="nl-NL" altLang="zh-CN" i="1"/>
              <a:t>r</a:t>
            </a:r>
            <a:r>
              <a:rPr lang="nl-NL" altLang="zh-CN" baseline="-25000"/>
              <a:t>1</a:t>
            </a:r>
            <a:r>
              <a:rPr lang="nl-NL" altLang="zh-CN"/>
              <a:t>(</a:t>
            </a:r>
            <a:r>
              <a:rPr lang="nl-NL" altLang="zh-CN" i="1"/>
              <a:t>R</a:t>
            </a:r>
            <a:r>
              <a:rPr lang="nl-NL" altLang="zh-CN" baseline="-25000"/>
              <a:t>1</a:t>
            </a:r>
            <a:r>
              <a:rPr lang="nl-NL" altLang="zh-CN"/>
              <a:t>)</a:t>
            </a:r>
            <a:r>
              <a:rPr lang="zh-CN" altLang="en-US"/>
              <a:t>和</a:t>
            </a:r>
            <a:r>
              <a:rPr lang="nl-NL" altLang="zh-CN" i="1"/>
              <a:t>r</a:t>
            </a:r>
            <a:r>
              <a:rPr lang="nl-NL" altLang="zh-CN" baseline="-25000"/>
              <a:t>2</a:t>
            </a:r>
            <a:r>
              <a:rPr lang="nl-NL" altLang="zh-CN"/>
              <a:t>(</a:t>
            </a:r>
            <a:r>
              <a:rPr lang="nl-NL" altLang="zh-CN" i="1"/>
              <a:t>R</a:t>
            </a:r>
            <a:r>
              <a:rPr lang="nl-NL" altLang="zh-CN" baseline="-25000"/>
              <a:t>2</a:t>
            </a:r>
            <a:r>
              <a:rPr lang="nl-NL" altLang="zh-CN"/>
              <a:t>)</a:t>
            </a:r>
            <a:r>
              <a:rPr lang="zh-CN" altLang="nl-NL"/>
              <a:t>都属于</a:t>
            </a:r>
            <a:r>
              <a:rPr lang="nl-NL" altLang="zh-CN">
                <a:solidFill>
                  <a:srgbClr val="9900CC"/>
                </a:solidFill>
              </a:rPr>
              <a:t>3NF</a:t>
            </a:r>
            <a:r>
              <a:rPr lang="zh-CN" altLang="nl-NL">
                <a:solidFill>
                  <a:srgbClr val="9900CC"/>
                </a:solidFill>
              </a:rPr>
              <a:t>范式</a:t>
            </a:r>
            <a:r>
              <a:rPr lang="zh-CN" altLang="nl-NL"/>
              <a:t>。</a:t>
            </a:r>
            <a:endParaRPr lang="zh-CN" altLang="en-US"/>
          </a:p>
        </p:txBody>
      </p:sp>
      <p:sp>
        <p:nvSpPr>
          <p:cNvPr id="291844" name="Rectangle 4"/>
          <p:cNvSpPr>
            <a:spLocks noChangeArrowheads="1"/>
          </p:cNvSpPr>
          <p:nvPr/>
        </p:nvSpPr>
        <p:spPr bwMode="auto">
          <a:xfrm>
            <a:off x="142875" y="3324225"/>
            <a:ext cx="8778875" cy="3135313"/>
          </a:xfrm>
          <a:prstGeom prst="rect">
            <a:avLst/>
          </a:prstGeom>
          <a:gradFill rotWithShape="1">
            <a:gsLst>
              <a:gs pos="0">
                <a:srgbClr val="E4E4E4"/>
              </a:gs>
              <a:gs pos="100000">
                <a:srgbClr val="F0F0F0"/>
              </a:gs>
            </a:gsLst>
            <a:lin ang="5400000" scaled="1"/>
          </a:gradFill>
          <a:ln w="57150" cmpd="thickThin">
            <a:solidFill>
              <a:srgbClr val="CCFFCC"/>
            </a:solidFill>
            <a:miter lim="800000"/>
            <a:headEnd/>
            <a:tailEnd/>
          </a:ln>
        </p:spPr>
        <p:txBody>
          <a:bodyPr/>
          <a:lstStyle/>
          <a:p>
            <a:pPr marL="342900" indent="-342900" eaLnBrk="0" hangingPunct="0">
              <a:lnSpc>
                <a:spcPct val="120000"/>
              </a:lnSpc>
              <a:spcBef>
                <a:spcPct val="15000"/>
              </a:spcBef>
              <a:buFont typeface="Wingdings" pitchFamily="2" charset="2"/>
              <a:buChar char="n"/>
            </a:pPr>
            <a:r>
              <a:rPr lang="nl-NL" altLang="zh-CN" sz="2600" b="1">
                <a:solidFill>
                  <a:schemeClr val="accent2"/>
                </a:solidFill>
                <a:latin typeface="Times New Roman" pitchFamily="18" charset="0"/>
              </a:rPr>
              <a:t>[</a:t>
            </a:r>
            <a:r>
              <a:rPr lang="zh-CN" altLang="en-US" sz="2600" b="1">
                <a:solidFill>
                  <a:schemeClr val="accent2"/>
                </a:solidFill>
                <a:latin typeface="Times New Roman" pitchFamily="18" charset="0"/>
              </a:rPr>
              <a:t>例</a:t>
            </a:r>
            <a:r>
              <a:rPr lang="nl-NL" altLang="zh-CN" sz="2600" b="1">
                <a:solidFill>
                  <a:schemeClr val="accent2"/>
                </a:solidFill>
                <a:latin typeface="Times New Roman" pitchFamily="18" charset="0"/>
              </a:rPr>
              <a:t>5.17]</a:t>
            </a:r>
            <a:r>
              <a:rPr lang="nl-NL" altLang="zh-CN" sz="2600" b="1">
                <a:latin typeface="Times New Roman" pitchFamily="18" charset="0"/>
              </a:rPr>
              <a:t>   </a:t>
            </a:r>
            <a:r>
              <a:rPr lang="en-US" altLang="zh-CN" sz="2600" b="1" i="1">
                <a:latin typeface="Times New Roman" pitchFamily="18" charset="0"/>
              </a:rPr>
              <a:t>r</a:t>
            </a:r>
            <a:r>
              <a:rPr lang="en-US" altLang="zh-CN" sz="2600" b="1">
                <a:latin typeface="Times New Roman" pitchFamily="18" charset="0"/>
              </a:rPr>
              <a:t>(</a:t>
            </a:r>
            <a:r>
              <a:rPr lang="en-US" altLang="zh-CN" sz="2600" b="1" i="1">
                <a:latin typeface="Times New Roman" pitchFamily="18" charset="0"/>
              </a:rPr>
              <a:t>R</a:t>
            </a:r>
            <a:r>
              <a:rPr lang="en-US" altLang="zh-CN" sz="2600" b="1">
                <a:latin typeface="Times New Roman" pitchFamily="18" charset="0"/>
              </a:rPr>
              <a:t>)</a:t>
            </a:r>
            <a:r>
              <a:rPr lang="nl-NL" altLang="zh-CN" sz="2600" b="1">
                <a:latin typeface="Times New Roman" pitchFamily="18" charset="0"/>
              </a:rPr>
              <a:t>=</a:t>
            </a:r>
            <a:r>
              <a:rPr lang="nl-NL" altLang="zh-CN" sz="2600" b="1" i="1">
                <a:latin typeface="Times New Roman" pitchFamily="18" charset="0"/>
              </a:rPr>
              <a:t>r</a:t>
            </a:r>
            <a:r>
              <a:rPr lang="nl-NL" altLang="zh-CN" sz="2600" b="1">
                <a:latin typeface="Times New Roman" pitchFamily="18" charset="0"/>
              </a:rPr>
              <a:t>(</a:t>
            </a:r>
            <a:r>
              <a:rPr lang="nl-NL" altLang="zh-CN" sz="2600" b="1" i="1">
                <a:latin typeface="Times New Roman" pitchFamily="18" charset="0"/>
              </a:rPr>
              <a:t>A</a:t>
            </a:r>
            <a:r>
              <a:rPr lang="nl-NL" altLang="zh-CN" sz="2600" b="1">
                <a:latin typeface="Times New Roman" pitchFamily="18" charset="0"/>
              </a:rPr>
              <a:t>, </a:t>
            </a:r>
            <a:r>
              <a:rPr lang="nl-NL" altLang="zh-CN" sz="2600" b="1" i="1">
                <a:latin typeface="Times New Roman" pitchFamily="18" charset="0"/>
              </a:rPr>
              <a:t>B</a:t>
            </a:r>
            <a:r>
              <a:rPr lang="nl-NL" altLang="zh-CN" sz="2600" b="1">
                <a:latin typeface="Times New Roman" pitchFamily="18" charset="0"/>
              </a:rPr>
              <a:t>, </a:t>
            </a:r>
            <a:r>
              <a:rPr lang="nl-NL" altLang="zh-CN" sz="2600" b="1" i="1">
                <a:latin typeface="Times New Roman" pitchFamily="18" charset="0"/>
              </a:rPr>
              <a:t>C</a:t>
            </a:r>
            <a:r>
              <a:rPr lang="nl-NL" altLang="zh-CN" sz="2600" b="1">
                <a:latin typeface="Times New Roman" pitchFamily="18" charset="0"/>
              </a:rPr>
              <a:t>)</a:t>
            </a:r>
            <a:r>
              <a:rPr lang="zh-CN" altLang="nl-NL" sz="2600" b="1">
                <a:latin typeface="Times New Roman" pitchFamily="18" charset="0"/>
              </a:rPr>
              <a:t>，函数依赖集</a:t>
            </a:r>
            <a:r>
              <a:rPr lang="nl-NL" altLang="zh-CN" sz="2600" b="1" i="1">
                <a:latin typeface="Times New Roman" pitchFamily="18" charset="0"/>
              </a:rPr>
              <a:t>F</a:t>
            </a:r>
            <a:r>
              <a:rPr lang="nl-NL" altLang="zh-CN" sz="2600" b="1">
                <a:latin typeface="Times New Roman" pitchFamily="18" charset="0"/>
              </a:rPr>
              <a:t>={</a:t>
            </a:r>
            <a:r>
              <a:rPr lang="nl-NL" altLang="zh-CN" sz="2600" b="1" i="1">
                <a:latin typeface="Times New Roman" pitchFamily="18" charset="0"/>
              </a:rPr>
              <a:t>A</a:t>
            </a:r>
            <a:r>
              <a:rPr lang="nl-NL" altLang="zh-CN" sz="2600" b="1">
                <a:latin typeface="Times New Roman" pitchFamily="18" charset="0"/>
              </a:rPr>
              <a:t>→</a:t>
            </a:r>
            <a:r>
              <a:rPr lang="nl-NL" altLang="zh-CN" sz="2600" b="1" i="1">
                <a:latin typeface="Times New Roman" pitchFamily="18" charset="0"/>
              </a:rPr>
              <a:t>B</a:t>
            </a:r>
            <a:r>
              <a:rPr lang="nl-NL" altLang="zh-CN" sz="2600" b="1">
                <a:latin typeface="Times New Roman" pitchFamily="18" charset="0"/>
              </a:rPr>
              <a:t>, </a:t>
            </a:r>
            <a:r>
              <a:rPr lang="nl-NL" altLang="zh-CN" sz="2600" b="1" i="1">
                <a:latin typeface="Times New Roman" pitchFamily="18" charset="0"/>
              </a:rPr>
              <a:t>B</a:t>
            </a:r>
            <a:r>
              <a:rPr lang="nl-NL" altLang="zh-CN" sz="2600" b="1">
                <a:latin typeface="Times New Roman" pitchFamily="18" charset="0"/>
              </a:rPr>
              <a:t>→</a:t>
            </a:r>
            <a:r>
              <a:rPr lang="nl-NL" altLang="zh-CN" sz="2600" b="1" i="1">
                <a:latin typeface="Times New Roman" pitchFamily="18" charset="0"/>
              </a:rPr>
              <a:t>C</a:t>
            </a:r>
            <a:r>
              <a:rPr lang="nl-NL" altLang="zh-CN" sz="2600" b="1">
                <a:latin typeface="Times New Roman" pitchFamily="18" charset="0"/>
              </a:rPr>
              <a:t>}</a:t>
            </a:r>
            <a:r>
              <a:rPr lang="zh-CN" altLang="nl-NL" sz="2600" b="1">
                <a:latin typeface="Times New Roman" pitchFamily="18" charset="0"/>
              </a:rPr>
              <a:t>。</a:t>
            </a:r>
            <a:r>
              <a:rPr lang="en-US" altLang="zh-CN" sz="2600" b="1" i="1">
                <a:latin typeface="Times New Roman" pitchFamily="18" charset="0"/>
              </a:rPr>
              <a:t>r</a:t>
            </a:r>
            <a:r>
              <a:rPr lang="en-US" altLang="zh-CN" sz="2600" b="1">
                <a:latin typeface="Times New Roman" pitchFamily="18" charset="0"/>
              </a:rPr>
              <a:t>(</a:t>
            </a:r>
            <a:r>
              <a:rPr lang="en-US" altLang="zh-CN" sz="2600" b="1" i="1">
                <a:latin typeface="Times New Roman" pitchFamily="18" charset="0"/>
              </a:rPr>
              <a:t>R</a:t>
            </a:r>
            <a:r>
              <a:rPr lang="en-US" altLang="zh-CN" sz="2600" b="1">
                <a:latin typeface="Times New Roman" pitchFamily="18" charset="0"/>
              </a:rPr>
              <a:t>)</a:t>
            </a:r>
            <a:r>
              <a:rPr lang="zh-CN" altLang="nl-NL" sz="2600" b="1">
                <a:latin typeface="Times New Roman" pitchFamily="18" charset="0"/>
              </a:rPr>
              <a:t>的</a:t>
            </a:r>
            <a:r>
              <a:rPr lang="zh-CN" altLang="nl-NL" sz="2600" b="1">
                <a:solidFill>
                  <a:srgbClr val="0099FF"/>
                </a:solidFill>
                <a:latin typeface="Times New Roman" pitchFamily="18" charset="0"/>
              </a:rPr>
              <a:t>候选码为</a:t>
            </a:r>
            <a:r>
              <a:rPr lang="nl-NL" altLang="zh-CN" sz="2600" b="1" i="1">
                <a:solidFill>
                  <a:srgbClr val="0099FF"/>
                </a:solidFill>
                <a:latin typeface="Times New Roman" pitchFamily="18" charset="0"/>
              </a:rPr>
              <a:t>A</a:t>
            </a:r>
            <a:r>
              <a:rPr lang="zh-CN" altLang="nl-NL" sz="2600" b="1">
                <a:latin typeface="Times New Roman" pitchFamily="18" charset="0"/>
              </a:rPr>
              <a:t>，</a:t>
            </a:r>
            <a:r>
              <a:rPr lang="en-US" altLang="zh-CN" sz="2600" b="1" i="1">
                <a:solidFill>
                  <a:srgbClr val="9900CC"/>
                </a:solidFill>
                <a:latin typeface="Times New Roman" pitchFamily="18" charset="0"/>
              </a:rPr>
              <a:t>r</a:t>
            </a:r>
            <a:r>
              <a:rPr lang="en-US" altLang="zh-CN" sz="2600" b="1">
                <a:solidFill>
                  <a:srgbClr val="9900CC"/>
                </a:solidFill>
                <a:latin typeface="Times New Roman" pitchFamily="18" charset="0"/>
              </a:rPr>
              <a:t>(</a:t>
            </a:r>
            <a:r>
              <a:rPr lang="en-US" altLang="zh-CN" sz="2600" b="1" i="1">
                <a:solidFill>
                  <a:srgbClr val="9900CC"/>
                </a:solidFill>
                <a:latin typeface="Times New Roman" pitchFamily="18" charset="0"/>
              </a:rPr>
              <a:t>R</a:t>
            </a:r>
            <a:r>
              <a:rPr lang="en-US" altLang="zh-CN" sz="2600" b="1">
                <a:solidFill>
                  <a:srgbClr val="9900CC"/>
                </a:solidFill>
                <a:latin typeface="Times New Roman" pitchFamily="18" charset="0"/>
              </a:rPr>
              <a:t>)</a:t>
            </a:r>
            <a:r>
              <a:rPr lang="nl-NL" altLang="zh-CN" sz="2600" b="1">
                <a:solidFill>
                  <a:srgbClr val="9900CC"/>
                </a:solidFill>
                <a:latin typeface="Times New Roman" pitchFamily="18" charset="0"/>
                <a:sym typeface="Symbol" pitchFamily="18" charset="2"/>
              </a:rPr>
              <a:t></a:t>
            </a:r>
            <a:r>
              <a:rPr lang="en-US" altLang="zh-CN" sz="2600" b="1">
                <a:solidFill>
                  <a:srgbClr val="9900CC"/>
                </a:solidFill>
                <a:latin typeface="Times New Roman" pitchFamily="18" charset="0"/>
              </a:rPr>
              <a:t>2NF</a:t>
            </a:r>
            <a:r>
              <a:rPr lang="zh-CN" altLang="en-US" sz="2600" b="1">
                <a:latin typeface="Times New Roman" pitchFamily="18" charset="0"/>
              </a:rPr>
              <a:t>，但 </a:t>
            </a:r>
            <a:r>
              <a:rPr lang="en-US" altLang="zh-CN" sz="2600" b="1" i="1">
                <a:solidFill>
                  <a:srgbClr val="9900CC"/>
                </a:solidFill>
                <a:latin typeface="Times New Roman" pitchFamily="18" charset="0"/>
              </a:rPr>
              <a:t>r</a:t>
            </a:r>
            <a:r>
              <a:rPr lang="en-US" altLang="zh-CN" sz="2600" b="1">
                <a:solidFill>
                  <a:srgbClr val="9900CC"/>
                </a:solidFill>
                <a:latin typeface="Times New Roman" pitchFamily="18" charset="0"/>
              </a:rPr>
              <a:t>(</a:t>
            </a:r>
            <a:r>
              <a:rPr lang="en-US" altLang="zh-CN" sz="2600" b="1" i="1">
                <a:solidFill>
                  <a:srgbClr val="9900CC"/>
                </a:solidFill>
                <a:latin typeface="Times New Roman" pitchFamily="18" charset="0"/>
              </a:rPr>
              <a:t>R</a:t>
            </a:r>
            <a:r>
              <a:rPr lang="en-US" altLang="zh-CN" sz="2600" b="1">
                <a:solidFill>
                  <a:srgbClr val="9900CC"/>
                </a:solidFill>
                <a:latin typeface="Times New Roman" pitchFamily="18" charset="0"/>
              </a:rPr>
              <a:t>)</a:t>
            </a:r>
            <a:r>
              <a:rPr lang="nl-NL" altLang="zh-CN" sz="2600" b="1">
                <a:solidFill>
                  <a:srgbClr val="9900CC"/>
                </a:solidFill>
                <a:latin typeface="Times New Roman" pitchFamily="18" charset="0"/>
                <a:sym typeface="Symbol" pitchFamily="18" charset="2"/>
              </a:rPr>
              <a:t></a:t>
            </a:r>
            <a:r>
              <a:rPr lang="nl-NL" altLang="zh-CN" sz="2600" b="1">
                <a:solidFill>
                  <a:srgbClr val="9900CC"/>
                </a:solidFill>
                <a:latin typeface="Times New Roman" pitchFamily="18" charset="0"/>
              </a:rPr>
              <a:t>3NF</a:t>
            </a:r>
            <a:r>
              <a:rPr lang="zh-CN" altLang="nl-NL" sz="2600" b="1">
                <a:latin typeface="Times New Roman" pitchFamily="18" charset="0"/>
              </a:rPr>
              <a:t>。</a:t>
            </a:r>
          </a:p>
          <a:p>
            <a:pPr marL="742950" lvl="1" indent="-285750" eaLnBrk="0" hangingPunct="0">
              <a:lnSpc>
                <a:spcPct val="120000"/>
              </a:lnSpc>
              <a:spcBef>
                <a:spcPct val="15000"/>
              </a:spcBef>
              <a:buFont typeface="Wingdings" pitchFamily="2" charset="2"/>
              <a:buChar char="l"/>
            </a:pPr>
            <a:r>
              <a:rPr lang="zh-CN" altLang="nl-NL" sz="2400" b="1">
                <a:latin typeface="Times New Roman" pitchFamily="18" charset="0"/>
              </a:rPr>
              <a:t>因为</a:t>
            </a:r>
            <a:r>
              <a:rPr lang="zh-CN" altLang="nl-NL" sz="2400" b="1">
                <a:solidFill>
                  <a:srgbClr val="0099FF"/>
                </a:solidFill>
                <a:latin typeface="Times New Roman" pitchFamily="18" charset="0"/>
                <a:ea typeface="华文新魏" pitchFamily="2" charset="-122"/>
              </a:rPr>
              <a:t>函数依赖</a:t>
            </a:r>
            <a:r>
              <a:rPr lang="nl-NL" altLang="zh-CN" sz="2400" b="1" i="1">
                <a:solidFill>
                  <a:srgbClr val="0099FF"/>
                </a:solidFill>
                <a:latin typeface="Times New Roman" pitchFamily="18" charset="0"/>
                <a:ea typeface="华文新魏" pitchFamily="2" charset="-122"/>
              </a:rPr>
              <a:t>B</a:t>
            </a:r>
            <a:r>
              <a:rPr lang="nl-NL" altLang="zh-CN" sz="2400" b="1">
                <a:solidFill>
                  <a:srgbClr val="0099FF"/>
                </a:solidFill>
                <a:latin typeface="Times New Roman" pitchFamily="18" charset="0"/>
                <a:ea typeface="华文新魏" pitchFamily="2" charset="-122"/>
              </a:rPr>
              <a:t>→</a:t>
            </a:r>
            <a:r>
              <a:rPr lang="nl-NL" altLang="zh-CN" sz="2400" b="1" i="1">
                <a:solidFill>
                  <a:srgbClr val="0099FF"/>
                </a:solidFill>
                <a:latin typeface="Times New Roman" pitchFamily="18" charset="0"/>
                <a:ea typeface="华文新魏" pitchFamily="2" charset="-122"/>
              </a:rPr>
              <a:t>C</a:t>
            </a:r>
            <a:r>
              <a:rPr lang="zh-CN" altLang="nl-NL" sz="2400" b="1">
                <a:solidFill>
                  <a:srgbClr val="0099FF"/>
                </a:solidFill>
                <a:latin typeface="Times New Roman" pitchFamily="18" charset="0"/>
                <a:ea typeface="华文新魏" pitchFamily="2" charset="-122"/>
              </a:rPr>
              <a:t>中的决定属性</a:t>
            </a:r>
            <a:r>
              <a:rPr lang="nl-NL" altLang="zh-CN" sz="2400" b="1" i="1">
                <a:solidFill>
                  <a:srgbClr val="0099FF"/>
                </a:solidFill>
                <a:latin typeface="Times New Roman" pitchFamily="18" charset="0"/>
                <a:ea typeface="华文新魏" pitchFamily="2" charset="-122"/>
              </a:rPr>
              <a:t>B</a:t>
            </a:r>
            <a:r>
              <a:rPr lang="zh-CN" altLang="nl-NL" sz="2400" b="1">
                <a:solidFill>
                  <a:srgbClr val="0099FF"/>
                </a:solidFill>
                <a:latin typeface="Times New Roman" pitchFamily="18" charset="0"/>
                <a:ea typeface="华文新魏" pitchFamily="2" charset="-122"/>
              </a:rPr>
              <a:t>不是候选码</a:t>
            </a:r>
            <a:r>
              <a:rPr lang="zh-CN" altLang="nl-NL" sz="2400" b="1">
                <a:latin typeface="Times New Roman" pitchFamily="18" charset="0"/>
              </a:rPr>
              <a:t>。</a:t>
            </a:r>
          </a:p>
          <a:p>
            <a:pPr marL="742950" lvl="1" indent="-285750" eaLnBrk="0" hangingPunct="0">
              <a:lnSpc>
                <a:spcPct val="120000"/>
              </a:lnSpc>
              <a:spcBef>
                <a:spcPct val="15000"/>
              </a:spcBef>
              <a:buFont typeface="Wingdings" pitchFamily="2" charset="2"/>
              <a:buChar char="l"/>
            </a:pPr>
            <a:r>
              <a:rPr lang="zh-CN" altLang="en-US" sz="2400" b="1">
                <a:latin typeface="Times New Roman" pitchFamily="18" charset="0"/>
              </a:rPr>
              <a:t>可将</a:t>
            </a:r>
            <a:r>
              <a:rPr lang="nl-NL" altLang="zh-CN" sz="2400" b="1" i="1">
                <a:latin typeface="Times New Roman" pitchFamily="18" charset="0"/>
              </a:rPr>
              <a:t>r</a:t>
            </a:r>
            <a:r>
              <a:rPr lang="nl-NL" altLang="zh-CN" sz="2400" b="1">
                <a:latin typeface="Times New Roman" pitchFamily="18" charset="0"/>
              </a:rPr>
              <a:t>(</a:t>
            </a:r>
            <a:r>
              <a:rPr lang="nl-NL" altLang="zh-CN" sz="2400" b="1" i="1">
                <a:latin typeface="Times New Roman" pitchFamily="18" charset="0"/>
              </a:rPr>
              <a:t>R</a:t>
            </a:r>
            <a:r>
              <a:rPr lang="nl-NL" altLang="zh-CN" sz="2400" b="1">
                <a:latin typeface="Times New Roman" pitchFamily="18" charset="0"/>
              </a:rPr>
              <a:t>)</a:t>
            </a:r>
            <a:r>
              <a:rPr lang="zh-CN" altLang="en-US" sz="2400" b="1">
                <a:latin typeface="Times New Roman" pitchFamily="18" charset="0"/>
              </a:rPr>
              <a:t>分解为</a:t>
            </a:r>
            <a:r>
              <a:rPr lang="nl-NL" altLang="zh-CN" sz="2400" b="1" i="1">
                <a:latin typeface="Times New Roman" pitchFamily="18" charset="0"/>
              </a:rPr>
              <a:t>r</a:t>
            </a:r>
            <a:r>
              <a:rPr lang="nl-NL" altLang="zh-CN" sz="2400" b="1" baseline="-25000">
                <a:latin typeface="Times New Roman" pitchFamily="18" charset="0"/>
              </a:rPr>
              <a:t>1</a:t>
            </a:r>
            <a:r>
              <a:rPr lang="nl-NL" altLang="zh-CN" sz="2400" b="1">
                <a:latin typeface="Times New Roman" pitchFamily="18" charset="0"/>
              </a:rPr>
              <a:t>(</a:t>
            </a:r>
            <a:r>
              <a:rPr lang="nl-NL" altLang="zh-CN" sz="2400" b="1" i="1">
                <a:latin typeface="Times New Roman" pitchFamily="18" charset="0"/>
              </a:rPr>
              <a:t>R</a:t>
            </a:r>
            <a:r>
              <a:rPr lang="nl-NL" altLang="zh-CN" sz="2400" b="1" baseline="-25000">
                <a:latin typeface="Times New Roman" pitchFamily="18" charset="0"/>
              </a:rPr>
              <a:t>1</a:t>
            </a:r>
            <a:r>
              <a:rPr lang="nl-NL" altLang="zh-CN" sz="2400" b="1">
                <a:latin typeface="Times New Roman" pitchFamily="18" charset="0"/>
              </a:rPr>
              <a:t>)=</a:t>
            </a:r>
            <a:r>
              <a:rPr lang="nl-NL" altLang="zh-CN" sz="2400" b="1" i="1">
                <a:latin typeface="Times New Roman" pitchFamily="18" charset="0"/>
              </a:rPr>
              <a:t>r</a:t>
            </a:r>
            <a:r>
              <a:rPr lang="nl-NL" altLang="zh-CN" sz="2400" b="1" baseline="-25000">
                <a:latin typeface="Times New Roman" pitchFamily="18" charset="0"/>
              </a:rPr>
              <a:t>1</a:t>
            </a:r>
            <a:r>
              <a:rPr lang="nl-NL" altLang="zh-CN" sz="2400" b="1">
                <a:latin typeface="Times New Roman" pitchFamily="18" charset="0"/>
              </a:rPr>
              <a:t>(</a:t>
            </a:r>
            <a:r>
              <a:rPr lang="nl-NL" altLang="zh-CN" sz="2400" b="1" i="1">
                <a:latin typeface="Times New Roman" pitchFamily="18" charset="0"/>
              </a:rPr>
              <a:t>A</a:t>
            </a:r>
            <a:r>
              <a:rPr lang="nl-NL" altLang="zh-CN" sz="2400" b="1">
                <a:latin typeface="Times New Roman" pitchFamily="18" charset="0"/>
              </a:rPr>
              <a:t>, </a:t>
            </a:r>
            <a:r>
              <a:rPr lang="nl-NL" altLang="zh-CN" sz="2400" b="1" i="1">
                <a:latin typeface="Times New Roman" pitchFamily="18" charset="0"/>
              </a:rPr>
              <a:t>B</a:t>
            </a:r>
            <a:r>
              <a:rPr lang="nl-NL" altLang="zh-CN" sz="2400" b="1">
                <a:latin typeface="Times New Roman" pitchFamily="18" charset="0"/>
              </a:rPr>
              <a:t>)</a:t>
            </a:r>
            <a:r>
              <a:rPr lang="zh-CN" altLang="en-US" sz="2400" b="1">
                <a:latin typeface="Times New Roman" pitchFamily="18" charset="0"/>
              </a:rPr>
              <a:t>、</a:t>
            </a:r>
            <a:r>
              <a:rPr lang="nl-NL" altLang="zh-CN" sz="2400" b="1" i="1">
                <a:latin typeface="Times New Roman" pitchFamily="18" charset="0"/>
              </a:rPr>
              <a:t>r</a:t>
            </a:r>
            <a:r>
              <a:rPr lang="nl-NL" altLang="zh-CN" sz="2400" b="1" baseline="-25000">
                <a:latin typeface="Times New Roman" pitchFamily="18" charset="0"/>
              </a:rPr>
              <a:t>2</a:t>
            </a:r>
            <a:r>
              <a:rPr lang="nl-NL" altLang="zh-CN" sz="2400" b="1">
                <a:latin typeface="Times New Roman" pitchFamily="18" charset="0"/>
              </a:rPr>
              <a:t>(</a:t>
            </a:r>
            <a:r>
              <a:rPr lang="nl-NL" altLang="zh-CN" sz="2400" b="1" i="1">
                <a:latin typeface="Times New Roman" pitchFamily="18" charset="0"/>
              </a:rPr>
              <a:t>R</a:t>
            </a:r>
            <a:r>
              <a:rPr lang="nl-NL" altLang="zh-CN" sz="2400" b="1" baseline="-25000">
                <a:latin typeface="Times New Roman" pitchFamily="18" charset="0"/>
              </a:rPr>
              <a:t>2</a:t>
            </a:r>
            <a:r>
              <a:rPr lang="nl-NL" altLang="zh-CN" sz="2400" b="1">
                <a:latin typeface="Times New Roman" pitchFamily="18" charset="0"/>
              </a:rPr>
              <a:t>)=</a:t>
            </a:r>
            <a:r>
              <a:rPr lang="nl-NL" altLang="zh-CN" sz="2400" b="1" i="1">
                <a:latin typeface="Times New Roman" pitchFamily="18" charset="0"/>
              </a:rPr>
              <a:t>r</a:t>
            </a:r>
            <a:r>
              <a:rPr lang="nl-NL" altLang="zh-CN" sz="2400" b="1" baseline="-25000">
                <a:latin typeface="Times New Roman" pitchFamily="18" charset="0"/>
              </a:rPr>
              <a:t>2</a:t>
            </a:r>
            <a:r>
              <a:rPr lang="nl-NL" altLang="zh-CN" sz="2400" b="1">
                <a:latin typeface="Times New Roman" pitchFamily="18" charset="0"/>
              </a:rPr>
              <a:t>(</a:t>
            </a:r>
            <a:r>
              <a:rPr lang="nl-NL" altLang="zh-CN" sz="2400" b="1" i="1">
                <a:latin typeface="Times New Roman" pitchFamily="18" charset="0"/>
              </a:rPr>
              <a:t>B</a:t>
            </a:r>
            <a:r>
              <a:rPr lang="nl-NL" altLang="zh-CN" sz="2400" b="1">
                <a:latin typeface="Times New Roman" pitchFamily="18" charset="0"/>
              </a:rPr>
              <a:t>, </a:t>
            </a:r>
            <a:r>
              <a:rPr lang="nl-NL" altLang="zh-CN" sz="2400" b="1" i="1">
                <a:latin typeface="Times New Roman" pitchFamily="18" charset="0"/>
              </a:rPr>
              <a:t>C</a:t>
            </a:r>
            <a:r>
              <a:rPr lang="nl-NL" altLang="zh-CN" sz="2400" b="1">
                <a:latin typeface="Times New Roman" pitchFamily="18" charset="0"/>
              </a:rPr>
              <a:t>)</a:t>
            </a:r>
            <a:r>
              <a:rPr lang="zh-CN" altLang="nl-NL" sz="2400" b="1">
                <a:latin typeface="Times New Roman" pitchFamily="18" charset="0"/>
              </a:rPr>
              <a:t>。</a:t>
            </a:r>
          </a:p>
          <a:p>
            <a:pPr marL="742950" lvl="1" indent="-285750" eaLnBrk="0" hangingPunct="0">
              <a:lnSpc>
                <a:spcPct val="120000"/>
              </a:lnSpc>
              <a:spcBef>
                <a:spcPct val="15000"/>
              </a:spcBef>
              <a:buFont typeface="Wingdings" pitchFamily="2" charset="2"/>
              <a:buNone/>
            </a:pPr>
            <a:r>
              <a:rPr lang="zh-CN" altLang="nl-NL" sz="2400" b="1">
                <a:latin typeface="Times New Roman" pitchFamily="18" charset="0"/>
              </a:rPr>
              <a:t>     </a:t>
            </a:r>
            <a:r>
              <a:rPr lang="nl-NL" altLang="zh-CN" sz="2400" b="1" i="1">
                <a:latin typeface="Times New Roman" pitchFamily="18" charset="0"/>
              </a:rPr>
              <a:t>r</a:t>
            </a:r>
            <a:r>
              <a:rPr lang="nl-NL" altLang="zh-CN" sz="2400" b="1" baseline="-25000">
                <a:latin typeface="Times New Roman" pitchFamily="18" charset="0"/>
              </a:rPr>
              <a:t>1</a:t>
            </a:r>
            <a:r>
              <a:rPr lang="nl-NL" altLang="zh-CN" sz="2400" b="1">
                <a:latin typeface="Times New Roman" pitchFamily="18" charset="0"/>
              </a:rPr>
              <a:t>(</a:t>
            </a:r>
            <a:r>
              <a:rPr lang="nl-NL" altLang="zh-CN" sz="2400" b="1" i="1">
                <a:latin typeface="Times New Roman" pitchFamily="18" charset="0"/>
              </a:rPr>
              <a:t>R</a:t>
            </a:r>
            <a:r>
              <a:rPr lang="nl-NL" altLang="zh-CN" sz="2400" b="1" baseline="-25000">
                <a:latin typeface="Times New Roman" pitchFamily="18" charset="0"/>
              </a:rPr>
              <a:t>1</a:t>
            </a:r>
            <a:r>
              <a:rPr lang="nl-NL" altLang="zh-CN" sz="2400" b="1">
                <a:latin typeface="Times New Roman" pitchFamily="18" charset="0"/>
              </a:rPr>
              <a:t>)</a:t>
            </a:r>
            <a:r>
              <a:rPr lang="zh-CN" altLang="nl-NL" sz="2400" b="1">
                <a:latin typeface="Times New Roman" pitchFamily="18" charset="0"/>
              </a:rPr>
              <a:t>的</a:t>
            </a:r>
            <a:r>
              <a:rPr lang="zh-CN" altLang="nl-NL" sz="2400" b="1">
                <a:solidFill>
                  <a:srgbClr val="0099FF"/>
                </a:solidFill>
                <a:latin typeface="Times New Roman" pitchFamily="18" charset="0"/>
              </a:rPr>
              <a:t>候选码为</a:t>
            </a:r>
            <a:r>
              <a:rPr lang="nl-NL" altLang="zh-CN" sz="2400" b="1" i="1">
                <a:solidFill>
                  <a:srgbClr val="0099FF"/>
                </a:solidFill>
                <a:latin typeface="Times New Roman" pitchFamily="18" charset="0"/>
              </a:rPr>
              <a:t>A</a:t>
            </a:r>
            <a:r>
              <a:rPr lang="zh-CN" altLang="nl-NL" sz="2400" b="1">
                <a:latin typeface="Times New Roman" pitchFamily="18" charset="0"/>
              </a:rPr>
              <a:t>，</a:t>
            </a:r>
            <a:r>
              <a:rPr lang="nl-NL" altLang="zh-CN" sz="2400" b="1" i="1">
                <a:latin typeface="Times New Roman" pitchFamily="18" charset="0"/>
              </a:rPr>
              <a:t>r</a:t>
            </a:r>
            <a:r>
              <a:rPr lang="nl-NL" altLang="zh-CN" sz="2400" b="1" baseline="-25000">
                <a:latin typeface="Times New Roman" pitchFamily="18" charset="0"/>
              </a:rPr>
              <a:t>2</a:t>
            </a:r>
            <a:r>
              <a:rPr lang="nl-NL" altLang="zh-CN" sz="2400" b="1">
                <a:latin typeface="Times New Roman" pitchFamily="18" charset="0"/>
              </a:rPr>
              <a:t>(</a:t>
            </a:r>
            <a:r>
              <a:rPr lang="nl-NL" altLang="zh-CN" sz="2400" b="1" i="1">
                <a:latin typeface="Times New Roman" pitchFamily="18" charset="0"/>
              </a:rPr>
              <a:t>R</a:t>
            </a:r>
            <a:r>
              <a:rPr lang="nl-NL" altLang="zh-CN" sz="2400" b="1" baseline="-25000">
                <a:latin typeface="Times New Roman" pitchFamily="18" charset="0"/>
              </a:rPr>
              <a:t>2</a:t>
            </a:r>
            <a:r>
              <a:rPr lang="nl-NL" altLang="zh-CN" sz="2400" b="1">
                <a:latin typeface="Times New Roman" pitchFamily="18" charset="0"/>
              </a:rPr>
              <a:t>)</a:t>
            </a:r>
            <a:r>
              <a:rPr lang="zh-CN" altLang="nl-NL" sz="2400" b="1">
                <a:latin typeface="Times New Roman" pitchFamily="18" charset="0"/>
              </a:rPr>
              <a:t>的</a:t>
            </a:r>
            <a:r>
              <a:rPr lang="zh-CN" altLang="nl-NL" sz="2400" b="1">
                <a:solidFill>
                  <a:srgbClr val="0099FF"/>
                </a:solidFill>
                <a:latin typeface="Times New Roman" pitchFamily="18" charset="0"/>
              </a:rPr>
              <a:t>候选码为</a:t>
            </a:r>
            <a:r>
              <a:rPr lang="nl-NL" altLang="zh-CN" sz="2400" b="1" i="1">
                <a:solidFill>
                  <a:srgbClr val="0099FF"/>
                </a:solidFill>
                <a:latin typeface="Times New Roman" pitchFamily="18" charset="0"/>
              </a:rPr>
              <a:t>B</a:t>
            </a:r>
            <a:r>
              <a:rPr lang="zh-CN" altLang="nl-NL" sz="2400" b="1">
                <a:latin typeface="Times New Roman" pitchFamily="18" charset="0"/>
              </a:rPr>
              <a:t>。 </a:t>
            </a:r>
          </a:p>
          <a:p>
            <a:pPr marL="742950" lvl="1" indent="-285750" eaLnBrk="0" hangingPunct="0">
              <a:lnSpc>
                <a:spcPct val="120000"/>
              </a:lnSpc>
              <a:spcBef>
                <a:spcPct val="15000"/>
              </a:spcBef>
              <a:buFont typeface="Wingdings" pitchFamily="2" charset="2"/>
              <a:buChar char="l"/>
            </a:pPr>
            <a:r>
              <a:rPr lang="zh-CN" altLang="nl-NL" sz="2400" b="1">
                <a:latin typeface="Times New Roman" pitchFamily="18" charset="0"/>
              </a:rPr>
              <a:t>则</a:t>
            </a:r>
            <a:r>
              <a:rPr lang="zh-CN" altLang="en-US" sz="2400" b="1">
                <a:latin typeface="Times New Roman" pitchFamily="18" charset="0"/>
              </a:rPr>
              <a:t>分解得到的</a:t>
            </a:r>
            <a:r>
              <a:rPr lang="nl-NL" altLang="zh-CN" sz="2400" b="1" i="1">
                <a:latin typeface="Times New Roman" pitchFamily="18" charset="0"/>
              </a:rPr>
              <a:t>r</a:t>
            </a:r>
            <a:r>
              <a:rPr lang="nl-NL" altLang="zh-CN" sz="2400" b="1" baseline="-25000">
                <a:latin typeface="Times New Roman" pitchFamily="18" charset="0"/>
              </a:rPr>
              <a:t>1</a:t>
            </a:r>
            <a:r>
              <a:rPr lang="nl-NL" altLang="zh-CN" sz="2400" b="1">
                <a:latin typeface="Times New Roman" pitchFamily="18" charset="0"/>
              </a:rPr>
              <a:t>(</a:t>
            </a:r>
            <a:r>
              <a:rPr lang="nl-NL" altLang="zh-CN" sz="2400" b="1" i="1">
                <a:latin typeface="Times New Roman" pitchFamily="18" charset="0"/>
              </a:rPr>
              <a:t>R</a:t>
            </a:r>
            <a:r>
              <a:rPr lang="nl-NL" altLang="zh-CN" sz="2400" b="1" baseline="-25000">
                <a:latin typeface="Times New Roman" pitchFamily="18" charset="0"/>
              </a:rPr>
              <a:t>1</a:t>
            </a:r>
            <a:r>
              <a:rPr lang="nl-NL" altLang="zh-CN" sz="2400" b="1">
                <a:latin typeface="Times New Roman" pitchFamily="18" charset="0"/>
              </a:rPr>
              <a:t>)</a:t>
            </a:r>
            <a:r>
              <a:rPr lang="zh-CN" altLang="en-US" sz="2400" b="1">
                <a:latin typeface="Times New Roman" pitchFamily="18" charset="0"/>
              </a:rPr>
              <a:t>和</a:t>
            </a:r>
            <a:r>
              <a:rPr lang="nl-NL" altLang="zh-CN" sz="2400" b="1" i="1">
                <a:latin typeface="Times New Roman" pitchFamily="18" charset="0"/>
              </a:rPr>
              <a:t>r</a:t>
            </a:r>
            <a:r>
              <a:rPr lang="nl-NL" altLang="zh-CN" sz="2400" b="1" baseline="-25000">
                <a:latin typeface="Times New Roman" pitchFamily="18" charset="0"/>
              </a:rPr>
              <a:t>2</a:t>
            </a:r>
            <a:r>
              <a:rPr lang="nl-NL" altLang="zh-CN" sz="2400" b="1">
                <a:latin typeface="Times New Roman" pitchFamily="18" charset="0"/>
              </a:rPr>
              <a:t>(</a:t>
            </a:r>
            <a:r>
              <a:rPr lang="nl-NL" altLang="zh-CN" sz="2400" b="1" i="1">
                <a:latin typeface="Times New Roman" pitchFamily="18" charset="0"/>
              </a:rPr>
              <a:t>R</a:t>
            </a:r>
            <a:r>
              <a:rPr lang="nl-NL" altLang="zh-CN" sz="2400" b="1" baseline="-25000">
                <a:latin typeface="Times New Roman" pitchFamily="18" charset="0"/>
              </a:rPr>
              <a:t>2</a:t>
            </a:r>
            <a:r>
              <a:rPr lang="nl-NL" altLang="zh-CN" sz="2400" b="1">
                <a:latin typeface="Times New Roman" pitchFamily="18" charset="0"/>
              </a:rPr>
              <a:t>)</a:t>
            </a:r>
            <a:r>
              <a:rPr lang="zh-CN" altLang="nl-NL" sz="2400" b="1">
                <a:latin typeface="Times New Roman" pitchFamily="18" charset="0"/>
              </a:rPr>
              <a:t>都属于</a:t>
            </a:r>
            <a:r>
              <a:rPr lang="nl-NL" altLang="zh-CN" sz="2400" b="1">
                <a:solidFill>
                  <a:srgbClr val="9900CC"/>
                </a:solidFill>
                <a:latin typeface="Times New Roman" pitchFamily="18" charset="0"/>
              </a:rPr>
              <a:t>3NF</a:t>
            </a:r>
            <a:r>
              <a:rPr lang="zh-CN" altLang="nl-NL" sz="2400" b="1">
                <a:solidFill>
                  <a:srgbClr val="9900CC"/>
                </a:solidFill>
                <a:latin typeface="Times New Roman" pitchFamily="18" charset="0"/>
              </a:rPr>
              <a:t>范式</a:t>
            </a:r>
            <a:r>
              <a:rPr lang="zh-CN" altLang="nl-NL" sz="2400" b="1">
                <a:latin typeface="Times New Roman"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91843">
                                            <p:txEl>
                                              <p:pRg st="1" end="1"/>
                                            </p:txEl>
                                          </p:spTgt>
                                        </p:tgtEl>
                                        <p:attrNameLst>
                                          <p:attrName>style.visibility</p:attrName>
                                        </p:attrNameLst>
                                      </p:cBhvr>
                                      <p:to>
                                        <p:strVal val="visible"/>
                                      </p:to>
                                    </p:set>
                                    <p:animEffect transition="in" filter="wipe(left)">
                                      <p:cBhvr>
                                        <p:cTn id="7" dur="500"/>
                                        <p:tgtEl>
                                          <p:spTgt spid="29184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91843">
                                            <p:txEl>
                                              <p:pRg st="2" end="2"/>
                                            </p:txEl>
                                          </p:spTgt>
                                        </p:tgtEl>
                                        <p:attrNameLst>
                                          <p:attrName>style.visibility</p:attrName>
                                        </p:attrNameLst>
                                      </p:cBhvr>
                                      <p:to>
                                        <p:strVal val="visible"/>
                                      </p:to>
                                    </p:set>
                                    <p:animEffect transition="in" filter="wipe(left)">
                                      <p:cBhvr>
                                        <p:cTn id="12" dur="500"/>
                                        <p:tgtEl>
                                          <p:spTgt spid="29184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91843">
                                            <p:txEl>
                                              <p:pRg st="3" end="3"/>
                                            </p:txEl>
                                          </p:spTgt>
                                        </p:tgtEl>
                                        <p:attrNameLst>
                                          <p:attrName>style.visibility</p:attrName>
                                        </p:attrNameLst>
                                      </p:cBhvr>
                                      <p:to>
                                        <p:strVal val="visible"/>
                                      </p:to>
                                    </p:set>
                                    <p:animEffect transition="in" filter="wipe(left)">
                                      <p:cBhvr>
                                        <p:cTn id="17" dur="500"/>
                                        <p:tgtEl>
                                          <p:spTgt spid="29184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291844">
                                            <p:bg/>
                                          </p:spTgt>
                                        </p:tgtEl>
                                        <p:attrNameLst>
                                          <p:attrName>style.visibility</p:attrName>
                                        </p:attrNameLst>
                                      </p:cBhvr>
                                      <p:to>
                                        <p:strVal val="visible"/>
                                      </p:to>
                                    </p:set>
                                    <p:anim calcmode="lin" valueType="num">
                                      <p:cBhvr additive="base">
                                        <p:cTn id="22" dur="500" fill="hold"/>
                                        <p:tgtEl>
                                          <p:spTgt spid="291844">
                                            <p:bg/>
                                          </p:spTgt>
                                        </p:tgtEl>
                                        <p:attrNameLst>
                                          <p:attrName>ppt_x</p:attrName>
                                        </p:attrNameLst>
                                      </p:cBhvr>
                                      <p:tavLst>
                                        <p:tav tm="0">
                                          <p:val>
                                            <p:strVal val="#ppt_x"/>
                                          </p:val>
                                        </p:tav>
                                        <p:tav tm="100000">
                                          <p:val>
                                            <p:strVal val="#ppt_x"/>
                                          </p:val>
                                        </p:tav>
                                      </p:tavLst>
                                    </p:anim>
                                    <p:anim calcmode="lin" valueType="num">
                                      <p:cBhvr additive="base">
                                        <p:cTn id="23" dur="500" fill="hold"/>
                                        <p:tgtEl>
                                          <p:spTgt spid="291844">
                                            <p:bg/>
                                          </p:spTgt>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291844">
                                            <p:txEl>
                                              <p:pRg st="0" end="0"/>
                                            </p:txEl>
                                          </p:spTgt>
                                        </p:tgtEl>
                                        <p:attrNameLst>
                                          <p:attrName>style.visibility</p:attrName>
                                        </p:attrNameLst>
                                      </p:cBhvr>
                                      <p:to>
                                        <p:strVal val="visible"/>
                                      </p:to>
                                    </p:set>
                                    <p:anim calcmode="lin" valueType="num">
                                      <p:cBhvr additive="base">
                                        <p:cTn id="26" dur="500" fill="hold"/>
                                        <p:tgtEl>
                                          <p:spTgt spid="291844">
                                            <p:txEl>
                                              <p:pRg st="0" end="0"/>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9184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291844">
                                            <p:txEl>
                                              <p:pRg st="1" end="1"/>
                                            </p:txEl>
                                          </p:spTgt>
                                        </p:tgtEl>
                                        <p:attrNameLst>
                                          <p:attrName>style.visibility</p:attrName>
                                        </p:attrNameLst>
                                      </p:cBhvr>
                                      <p:to>
                                        <p:strVal val="visible"/>
                                      </p:to>
                                    </p:set>
                                    <p:anim calcmode="lin" valueType="num">
                                      <p:cBhvr additive="base">
                                        <p:cTn id="32" dur="500" fill="hold"/>
                                        <p:tgtEl>
                                          <p:spTgt spid="291844">
                                            <p:txEl>
                                              <p:pRg st="1" end="1"/>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9184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291844">
                                            <p:txEl>
                                              <p:pRg st="2" end="2"/>
                                            </p:txEl>
                                          </p:spTgt>
                                        </p:tgtEl>
                                        <p:attrNameLst>
                                          <p:attrName>style.visibility</p:attrName>
                                        </p:attrNameLst>
                                      </p:cBhvr>
                                      <p:to>
                                        <p:strVal val="visible"/>
                                      </p:to>
                                    </p:set>
                                    <p:anim calcmode="lin" valueType="num">
                                      <p:cBhvr additive="base">
                                        <p:cTn id="38" dur="500" fill="hold"/>
                                        <p:tgtEl>
                                          <p:spTgt spid="291844">
                                            <p:txEl>
                                              <p:pRg st="2" end="2"/>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291844">
                                            <p:txEl>
                                              <p:pRg st="2" end="2"/>
                                            </p:txEl>
                                          </p:spTgt>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291844">
                                            <p:txEl>
                                              <p:pRg st="3" end="3"/>
                                            </p:txEl>
                                          </p:spTgt>
                                        </p:tgtEl>
                                        <p:attrNameLst>
                                          <p:attrName>style.visibility</p:attrName>
                                        </p:attrNameLst>
                                      </p:cBhvr>
                                      <p:to>
                                        <p:strVal val="visible"/>
                                      </p:to>
                                    </p:set>
                                    <p:anim calcmode="lin" valueType="num">
                                      <p:cBhvr additive="base">
                                        <p:cTn id="42" dur="500" fill="hold"/>
                                        <p:tgtEl>
                                          <p:spTgt spid="291844">
                                            <p:txEl>
                                              <p:pRg st="3" end="3"/>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29184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291844">
                                            <p:txEl>
                                              <p:pRg st="4" end="4"/>
                                            </p:txEl>
                                          </p:spTgt>
                                        </p:tgtEl>
                                        <p:attrNameLst>
                                          <p:attrName>style.visibility</p:attrName>
                                        </p:attrNameLst>
                                      </p:cBhvr>
                                      <p:to>
                                        <p:strVal val="visible"/>
                                      </p:to>
                                    </p:set>
                                    <p:anim calcmode="lin" valueType="num">
                                      <p:cBhvr additive="base">
                                        <p:cTn id="48" dur="500" fill="hold"/>
                                        <p:tgtEl>
                                          <p:spTgt spid="291844">
                                            <p:txEl>
                                              <p:pRg st="4" end="4"/>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29184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4" grpId="0" build="p" bldLvl="2"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ChangeArrowheads="1"/>
          </p:cNvSpPr>
          <p:nvPr>
            <p:ph type="title"/>
          </p:nvPr>
        </p:nvSpPr>
        <p:spPr>
          <a:xfrm>
            <a:off x="685800" y="457200"/>
            <a:ext cx="7772400" cy="781050"/>
          </a:xfrm>
        </p:spPr>
        <p:txBody>
          <a:bodyPr/>
          <a:lstStyle/>
          <a:p>
            <a:r>
              <a:rPr lang="zh-CN" altLang="en-US">
                <a:ea typeface="华文隶书" pitchFamily="2" charset="-122"/>
              </a:rPr>
              <a:t>第三范式</a:t>
            </a:r>
            <a:r>
              <a:rPr lang="en-US" altLang="zh-CN"/>
              <a:t>(3NF) </a:t>
            </a:r>
            <a:r>
              <a:rPr lang="en-US" altLang="zh-CN">
                <a:solidFill>
                  <a:srgbClr val="008000"/>
                </a:solidFill>
              </a:rPr>
              <a:t>——</a:t>
            </a:r>
            <a:r>
              <a:rPr lang="zh-CN" altLang="en-US">
                <a:solidFill>
                  <a:srgbClr val="008000"/>
                </a:solidFill>
                <a:ea typeface="黑体" pitchFamily="49" charset="-122"/>
              </a:rPr>
              <a:t>仅仅是码</a:t>
            </a:r>
          </a:p>
        </p:txBody>
      </p:sp>
      <p:sp>
        <p:nvSpPr>
          <p:cNvPr id="292867" name="Rectangle 3"/>
          <p:cNvSpPr>
            <a:spLocks noGrp="1" noChangeArrowheads="1"/>
          </p:cNvSpPr>
          <p:nvPr>
            <p:ph type="body" idx="1"/>
          </p:nvPr>
        </p:nvSpPr>
        <p:spPr>
          <a:xfrm>
            <a:off x="152400" y="1295400"/>
            <a:ext cx="8778875" cy="5181600"/>
          </a:xfrm>
        </p:spPr>
        <p:txBody>
          <a:bodyPr/>
          <a:lstStyle/>
          <a:p>
            <a:pPr>
              <a:lnSpc>
                <a:spcPct val="120000"/>
              </a:lnSpc>
              <a:spcBef>
                <a:spcPct val="15000"/>
              </a:spcBef>
            </a:pPr>
            <a:r>
              <a:rPr lang="nl-NL" altLang="zh-CN" sz="2600">
                <a:solidFill>
                  <a:schemeClr val="accent2"/>
                </a:solidFill>
              </a:rPr>
              <a:t>[</a:t>
            </a:r>
            <a:r>
              <a:rPr lang="zh-CN" altLang="en-US" sz="2600">
                <a:solidFill>
                  <a:schemeClr val="accent2"/>
                </a:solidFill>
              </a:rPr>
              <a:t>例</a:t>
            </a:r>
            <a:r>
              <a:rPr lang="nl-NL" altLang="zh-CN" sz="2600">
                <a:solidFill>
                  <a:schemeClr val="accent2"/>
                </a:solidFill>
              </a:rPr>
              <a:t>5.18]</a:t>
            </a:r>
            <a:r>
              <a:rPr lang="nl-NL" altLang="zh-CN" sz="2600"/>
              <a:t>   </a:t>
            </a:r>
            <a:r>
              <a:rPr lang="nl-NL" altLang="zh-CN" sz="2600" i="1"/>
              <a:t>r</a:t>
            </a:r>
            <a:r>
              <a:rPr lang="nl-NL" altLang="zh-CN" sz="2600"/>
              <a:t>(</a:t>
            </a:r>
            <a:r>
              <a:rPr lang="nl-NL" altLang="zh-CN" sz="2600" i="1"/>
              <a:t>R</a:t>
            </a:r>
            <a:r>
              <a:rPr lang="nl-NL" altLang="zh-CN" sz="2600"/>
              <a:t>)=</a:t>
            </a:r>
            <a:r>
              <a:rPr lang="nl-NL" altLang="zh-CN" sz="2600" i="1"/>
              <a:t>r</a:t>
            </a:r>
            <a:r>
              <a:rPr lang="nl-NL" altLang="zh-CN" sz="2600"/>
              <a:t>(</a:t>
            </a:r>
            <a:r>
              <a:rPr lang="nl-NL" altLang="zh-CN" sz="2600" i="1"/>
              <a:t>A</a:t>
            </a:r>
            <a:r>
              <a:rPr lang="nl-NL" altLang="zh-CN" sz="2600"/>
              <a:t>, </a:t>
            </a:r>
            <a:r>
              <a:rPr lang="nl-NL" altLang="zh-CN" sz="2600" i="1"/>
              <a:t>B</a:t>
            </a:r>
            <a:r>
              <a:rPr lang="nl-NL" altLang="zh-CN" sz="2600"/>
              <a:t>, </a:t>
            </a:r>
            <a:r>
              <a:rPr lang="nl-NL" altLang="zh-CN" sz="2600" i="1"/>
              <a:t>C</a:t>
            </a:r>
            <a:r>
              <a:rPr lang="nl-NL" altLang="zh-CN" sz="2600"/>
              <a:t>, </a:t>
            </a:r>
            <a:r>
              <a:rPr lang="nl-NL" altLang="zh-CN" sz="2600" i="1"/>
              <a:t>D</a:t>
            </a:r>
            <a:r>
              <a:rPr lang="nl-NL" altLang="zh-CN" sz="2600"/>
              <a:t>, </a:t>
            </a:r>
            <a:r>
              <a:rPr lang="nl-NL" altLang="zh-CN" sz="2600" i="1"/>
              <a:t>E</a:t>
            </a:r>
            <a:r>
              <a:rPr lang="nl-NL" altLang="zh-CN" sz="2600"/>
              <a:t>)</a:t>
            </a:r>
            <a:r>
              <a:rPr lang="zh-CN" altLang="nl-NL" sz="2600"/>
              <a:t>，函数依赖集</a:t>
            </a:r>
            <a:r>
              <a:rPr lang="nl-NL" altLang="zh-CN" sz="2600" i="1"/>
              <a:t>F</a:t>
            </a:r>
            <a:r>
              <a:rPr lang="nl-NL" altLang="zh-CN" sz="2600"/>
              <a:t>={</a:t>
            </a:r>
            <a:r>
              <a:rPr lang="nl-NL" altLang="zh-CN" sz="2600" i="1"/>
              <a:t>AB</a:t>
            </a:r>
            <a:r>
              <a:rPr lang="nl-NL" altLang="zh-CN" sz="2600"/>
              <a:t>→</a:t>
            </a:r>
            <a:r>
              <a:rPr lang="nl-NL" altLang="zh-CN" sz="2600" i="1"/>
              <a:t>C</a:t>
            </a:r>
            <a:r>
              <a:rPr lang="nl-NL" altLang="zh-CN" sz="2600"/>
              <a:t>, </a:t>
            </a:r>
            <a:r>
              <a:rPr lang="nl-NL" altLang="zh-CN" sz="2600" i="1"/>
              <a:t>B</a:t>
            </a:r>
            <a:r>
              <a:rPr lang="nl-NL" altLang="zh-CN" sz="2600"/>
              <a:t>→</a:t>
            </a:r>
            <a:r>
              <a:rPr lang="nl-NL" altLang="zh-CN" sz="2600" i="1"/>
              <a:t>D</a:t>
            </a:r>
            <a:r>
              <a:rPr lang="nl-NL" altLang="zh-CN" sz="2600"/>
              <a:t>, </a:t>
            </a:r>
            <a:r>
              <a:rPr lang="nl-NL" altLang="zh-CN" sz="2600" i="1"/>
              <a:t>C</a:t>
            </a:r>
            <a:r>
              <a:rPr lang="nl-NL" altLang="zh-CN" sz="2600"/>
              <a:t>→</a:t>
            </a:r>
            <a:r>
              <a:rPr lang="nl-NL" altLang="zh-CN" sz="2600" i="1"/>
              <a:t>E</a:t>
            </a:r>
            <a:r>
              <a:rPr lang="nl-NL" altLang="zh-CN" sz="2600"/>
              <a:t>}</a:t>
            </a:r>
            <a:r>
              <a:rPr lang="zh-CN" altLang="nl-NL" sz="2600"/>
              <a:t>。</a:t>
            </a:r>
            <a:r>
              <a:rPr lang="en-US" altLang="zh-CN" sz="2600" i="1"/>
              <a:t>r</a:t>
            </a:r>
            <a:r>
              <a:rPr lang="en-US" altLang="zh-CN" sz="2600"/>
              <a:t>(</a:t>
            </a:r>
            <a:r>
              <a:rPr lang="en-US" altLang="zh-CN" sz="2600" i="1"/>
              <a:t>R</a:t>
            </a:r>
            <a:r>
              <a:rPr lang="en-US" altLang="zh-CN" sz="2600"/>
              <a:t>)</a:t>
            </a:r>
            <a:r>
              <a:rPr lang="zh-CN" altLang="nl-NL" sz="2600"/>
              <a:t>的</a:t>
            </a:r>
            <a:r>
              <a:rPr lang="zh-CN" altLang="nl-NL" sz="2600">
                <a:solidFill>
                  <a:srgbClr val="0099FF"/>
                </a:solidFill>
              </a:rPr>
              <a:t>候选码为</a:t>
            </a:r>
            <a:r>
              <a:rPr lang="nl-NL" altLang="zh-CN" sz="2600" i="1">
                <a:solidFill>
                  <a:srgbClr val="0099FF"/>
                </a:solidFill>
              </a:rPr>
              <a:t>AB</a:t>
            </a:r>
            <a:r>
              <a:rPr lang="zh-CN" altLang="nl-NL" sz="2600"/>
              <a:t>，</a:t>
            </a:r>
            <a:r>
              <a:rPr lang="en-US" altLang="zh-CN" sz="2600" i="1">
                <a:solidFill>
                  <a:srgbClr val="9900CC"/>
                </a:solidFill>
              </a:rPr>
              <a:t>r</a:t>
            </a:r>
            <a:r>
              <a:rPr lang="en-US" altLang="zh-CN" sz="2600">
                <a:solidFill>
                  <a:srgbClr val="9900CC"/>
                </a:solidFill>
              </a:rPr>
              <a:t>(</a:t>
            </a:r>
            <a:r>
              <a:rPr lang="en-US" altLang="zh-CN" sz="2600" i="1">
                <a:solidFill>
                  <a:srgbClr val="9900CC"/>
                </a:solidFill>
              </a:rPr>
              <a:t>R</a:t>
            </a:r>
            <a:r>
              <a:rPr lang="en-US" altLang="zh-CN" sz="2600">
                <a:solidFill>
                  <a:srgbClr val="9900CC"/>
                </a:solidFill>
              </a:rPr>
              <a:t>)</a:t>
            </a:r>
            <a:r>
              <a:rPr lang="nl-NL" altLang="zh-CN" sz="2600">
                <a:solidFill>
                  <a:srgbClr val="9900CC"/>
                </a:solidFill>
                <a:sym typeface="Symbol" pitchFamily="18" charset="2"/>
              </a:rPr>
              <a:t></a:t>
            </a:r>
            <a:r>
              <a:rPr lang="en-US" altLang="zh-CN" sz="2600">
                <a:solidFill>
                  <a:srgbClr val="9900CC"/>
                </a:solidFill>
              </a:rPr>
              <a:t>2NF</a:t>
            </a:r>
            <a:r>
              <a:rPr lang="zh-CN" altLang="nl-NL" sz="2600"/>
              <a:t>。</a:t>
            </a:r>
          </a:p>
          <a:p>
            <a:pPr lvl="1">
              <a:lnSpc>
                <a:spcPct val="120000"/>
              </a:lnSpc>
              <a:spcBef>
                <a:spcPct val="15000"/>
              </a:spcBef>
            </a:pPr>
            <a:r>
              <a:rPr lang="zh-CN" altLang="nl-NL"/>
              <a:t>因为</a:t>
            </a:r>
            <a:r>
              <a:rPr lang="zh-CN" altLang="nl-NL">
                <a:solidFill>
                  <a:srgbClr val="0099FF"/>
                </a:solidFill>
                <a:ea typeface="华文新魏" pitchFamily="2" charset="-122"/>
              </a:rPr>
              <a:t>函数依赖</a:t>
            </a:r>
            <a:r>
              <a:rPr lang="nl-NL" altLang="zh-CN" i="1">
                <a:solidFill>
                  <a:srgbClr val="0099FF"/>
                </a:solidFill>
                <a:ea typeface="华文新魏" pitchFamily="2" charset="-122"/>
              </a:rPr>
              <a:t>B</a:t>
            </a:r>
            <a:r>
              <a:rPr lang="nl-NL" altLang="zh-CN">
                <a:solidFill>
                  <a:srgbClr val="0099FF"/>
                </a:solidFill>
                <a:ea typeface="华文新魏" pitchFamily="2" charset="-122"/>
              </a:rPr>
              <a:t>→</a:t>
            </a:r>
            <a:r>
              <a:rPr lang="nl-NL" altLang="zh-CN" i="1">
                <a:solidFill>
                  <a:srgbClr val="0099FF"/>
                </a:solidFill>
                <a:ea typeface="华文新魏" pitchFamily="2" charset="-122"/>
              </a:rPr>
              <a:t>D</a:t>
            </a:r>
            <a:r>
              <a:rPr lang="zh-CN" altLang="nl-NL">
                <a:solidFill>
                  <a:srgbClr val="0099FF"/>
                </a:solidFill>
                <a:ea typeface="华文新魏" pitchFamily="2" charset="-122"/>
              </a:rPr>
              <a:t>中的决定属性</a:t>
            </a:r>
            <a:r>
              <a:rPr lang="nl-NL" altLang="zh-CN" i="1">
                <a:solidFill>
                  <a:srgbClr val="0099FF"/>
                </a:solidFill>
                <a:ea typeface="华文新魏" pitchFamily="2" charset="-122"/>
              </a:rPr>
              <a:t>B</a:t>
            </a:r>
            <a:r>
              <a:rPr lang="zh-CN" altLang="nl-NL">
                <a:solidFill>
                  <a:srgbClr val="0099FF"/>
                </a:solidFill>
                <a:ea typeface="华文新魏" pitchFamily="2" charset="-122"/>
              </a:rPr>
              <a:t>只是候选码的一部分</a:t>
            </a:r>
            <a:r>
              <a:rPr lang="zh-CN" altLang="nl-NL"/>
              <a:t>，即</a:t>
            </a:r>
            <a:r>
              <a:rPr lang="nl-NL" altLang="zh-CN" i="1"/>
              <a:t>D</a:t>
            </a:r>
            <a:r>
              <a:rPr lang="zh-CN" altLang="nl-NL">
                <a:solidFill>
                  <a:schemeClr val="accent2"/>
                </a:solidFill>
                <a:ea typeface="华文新魏" pitchFamily="2" charset="-122"/>
              </a:rPr>
              <a:t>部分依赖于</a:t>
            </a:r>
            <a:r>
              <a:rPr lang="zh-CN" altLang="nl-NL"/>
              <a:t>候选码</a:t>
            </a:r>
            <a:r>
              <a:rPr lang="nl-NL" altLang="zh-CN" i="1"/>
              <a:t>AB</a:t>
            </a:r>
            <a:r>
              <a:rPr lang="zh-CN" altLang="nl-NL"/>
              <a:t>。</a:t>
            </a:r>
            <a:r>
              <a:rPr lang="zh-CN" altLang="nl-NL" sz="2600"/>
              <a:t> </a:t>
            </a:r>
          </a:p>
          <a:p>
            <a:pPr lvl="1">
              <a:lnSpc>
                <a:spcPct val="120000"/>
              </a:lnSpc>
              <a:spcBef>
                <a:spcPct val="15000"/>
              </a:spcBef>
            </a:pPr>
            <a:r>
              <a:rPr lang="en-US" altLang="zh-CN" i="1"/>
              <a:t>r</a:t>
            </a:r>
            <a:r>
              <a:rPr lang="en-US" altLang="zh-CN"/>
              <a:t>(</a:t>
            </a:r>
            <a:r>
              <a:rPr lang="en-US" altLang="zh-CN" i="1"/>
              <a:t>R</a:t>
            </a:r>
            <a:r>
              <a:rPr lang="en-US" altLang="zh-CN"/>
              <a:t>)</a:t>
            </a:r>
            <a:r>
              <a:rPr lang="zh-CN" altLang="en-US"/>
              <a:t>分解为</a:t>
            </a:r>
            <a:r>
              <a:rPr lang="en-US" altLang="zh-CN" sz="2200" i="1"/>
              <a:t>r</a:t>
            </a:r>
            <a:r>
              <a:rPr lang="en-US" altLang="zh-CN" sz="2200" baseline="-25000"/>
              <a:t>1</a:t>
            </a:r>
            <a:r>
              <a:rPr lang="en-US" altLang="zh-CN" sz="2200"/>
              <a:t>(</a:t>
            </a:r>
            <a:r>
              <a:rPr lang="en-US" altLang="zh-CN" sz="2200" i="1"/>
              <a:t>R</a:t>
            </a:r>
            <a:r>
              <a:rPr lang="en-US" altLang="zh-CN" sz="2200" baseline="-25000"/>
              <a:t>1</a:t>
            </a:r>
            <a:r>
              <a:rPr lang="en-US" altLang="zh-CN" sz="2200"/>
              <a:t>)</a:t>
            </a:r>
            <a:r>
              <a:rPr lang="nl-NL" altLang="zh-CN" sz="2200"/>
              <a:t>=</a:t>
            </a:r>
            <a:r>
              <a:rPr lang="en-US" altLang="zh-CN" sz="2200" i="1"/>
              <a:t>r</a:t>
            </a:r>
            <a:r>
              <a:rPr lang="en-US" altLang="zh-CN" sz="2200" baseline="-25000"/>
              <a:t>1</a:t>
            </a:r>
            <a:r>
              <a:rPr lang="nl-NL" altLang="zh-CN" sz="2200"/>
              <a:t>(</a:t>
            </a:r>
            <a:r>
              <a:rPr lang="nl-NL" altLang="zh-CN" sz="2200" i="1"/>
              <a:t>A</a:t>
            </a:r>
            <a:r>
              <a:rPr lang="nl-NL" altLang="zh-CN" sz="2200"/>
              <a:t>, </a:t>
            </a:r>
            <a:r>
              <a:rPr lang="nl-NL" altLang="zh-CN" sz="2200" i="1"/>
              <a:t>B</a:t>
            </a:r>
            <a:r>
              <a:rPr lang="nl-NL" altLang="zh-CN" sz="2200"/>
              <a:t>, </a:t>
            </a:r>
            <a:r>
              <a:rPr lang="nl-NL" altLang="zh-CN" sz="2200" i="1"/>
              <a:t>C</a:t>
            </a:r>
            <a:r>
              <a:rPr lang="nl-NL" altLang="zh-CN" sz="2200"/>
              <a:t>)</a:t>
            </a:r>
            <a:r>
              <a:rPr lang="zh-CN" altLang="en-US" sz="2200"/>
              <a:t>、</a:t>
            </a:r>
            <a:r>
              <a:rPr lang="en-US" altLang="zh-CN" sz="2200" i="1"/>
              <a:t>r</a:t>
            </a:r>
            <a:r>
              <a:rPr lang="en-US" altLang="zh-CN" sz="2200" baseline="-25000"/>
              <a:t>2</a:t>
            </a:r>
            <a:r>
              <a:rPr lang="en-US" altLang="zh-CN" sz="2200"/>
              <a:t>(</a:t>
            </a:r>
            <a:r>
              <a:rPr lang="en-US" altLang="zh-CN" sz="2200" i="1"/>
              <a:t>R</a:t>
            </a:r>
            <a:r>
              <a:rPr lang="en-US" altLang="zh-CN" sz="2200" baseline="-25000"/>
              <a:t>2</a:t>
            </a:r>
            <a:r>
              <a:rPr lang="en-US" altLang="zh-CN" sz="2200"/>
              <a:t>)</a:t>
            </a:r>
            <a:r>
              <a:rPr lang="nl-NL" altLang="zh-CN" sz="2200"/>
              <a:t>=</a:t>
            </a:r>
            <a:r>
              <a:rPr lang="en-US" altLang="zh-CN" sz="2200" i="1"/>
              <a:t>r</a:t>
            </a:r>
            <a:r>
              <a:rPr lang="en-US" altLang="zh-CN" sz="2200" baseline="-25000"/>
              <a:t>2</a:t>
            </a:r>
            <a:r>
              <a:rPr lang="nl-NL" altLang="zh-CN" sz="2200"/>
              <a:t>(</a:t>
            </a:r>
            <a:r>
              <a:rPr lang="nl-NL" altLang="zh-CN" sz="2200" i="1"/>
              <a:t>B</a:t>
            </a:r>
            <a:r>
              <a:rPr lang="nl-NL" altLang="zh-CN" sz="2200"/>
              <a:t>, </a:t>
            </a:r>
            <a:r>
              <a:rPr lang="nl-NL" altLang="zh-CN" sz="2200" i="1"/>
              <a:t>D</a:t>
            </a:r>
            <a:r>
              <a:rPr lang="nl-NL" altLang="zh-CN" sz="2200"/>
              <a:t>)</a:t>
            </a:r>
            <a:r>
              <a:rPr lang="zh-CN" altLang="en-US" sz="2200"/>
              <a:t>、</a:t>
            </a:r>
            <a:r>
              <a:rPr lang="en-US" altLang="zh-CN" sz="2200" i="1"/>
              <a:t>r</a:t>
            </a:r>
            <a:r>
              <a:rPr lang="en-US" altLang="zh-CN" sz="2200"/>
              <a:t>3(</a:t>
            </a:r>
            <a:r>
              <a:rPr lang="en-US" altLang="zh-CN" sz="2200" i="1"/>
              <a:t>R</a:t>
            </a:r>
            <a:r>
              <a:rPr lang="en-US" altLang="zh-CN" sz="2200"/>
              <a:t>3)</a:t>
            </a:r>
            <a:r>
              <a:rPr lang="nl-NL" altLang="zh-CN" sz="2200"/>
              <a:t>=</a:t>
            </a:r>
            <a:r>
              <a:rPr lang="en-US" altLang="zh-CN" sz="2200" i="1"/>
              <a:t>r</a:t>
            </a:r>
            <a:r>
              <a:rPr lang="en-US" altLang="zh-CN" sz="2200"/>
              <a:t>3</a:t>
            </a:r>
            <a:r>
              <a:rPr lang="nl-NL" altLang="zh-CN" sz="2200"/>
              <a:t>(</a:t>
            </a:r>
            <a:r>
              <a:rPr lang="nl-NL" altLang="zh-CN" sz="2200" i="1"/>
              <a:t>C</a:t>
            </a:r>
            <a:r>
              <a:rPr lang="nl-NL" altLang="zh-CN" sz="2200"/>
              <a:t>, </a:t>
            </a:r>
            <a:r>
              <a:rPr lang="nl-NL" altLang="zh-CN" sz="2200" i="1"/>
              <a:t>E</a:t>
            </a:r>
            <a:r>
              <a:rPr lang="nl-NL" altLang="zh-CN" sz="2200"/>
              <a:t>)</a:t>
            </a:r>
            <a:endParaRPr lang="zh-CN" altLang="nl-NL" sz="2200"/>
          </a:p>
          <a:p>
            <a:pPr lvl="1">
              <a:lnSpc>
                <a:spcPct val="120000"/>
              </a:lnSpc>
              <a:spcBef>
                <a:spcPct val="15000"/>
              </a:spcBef>
            </a:pPr>
            <a:r>
              <a:rPr lang="nl-NL" altLang="zh-CN" i="1"/>
              <a:t>r</a:t>
            </a:r>
            <a:r>
              <a:rPr lang="nl-NL" altLang="zh-CN" baseline="-25000"/>
              <a:t>1</a:t>
            </a:r>
            <a:r>
              <a:rPr lang="nl-NL" altLang="zh-CN"/>
              <a:t>(</a:t>
            </a:r>
            <a:r>
              <a:rPr lang="nl-NL" altLang="zh-CN" i="1"/>
              <a:t>R</a:t>
            </a:r>
            <a:r>
              <a:rPr lang="nl-NL" altLang="zh-CN" baseline="-25000"/>
              <a:t>1</a:t>
            </a:r>
            <a:r>
              <a:rPr lang="nl-NL" altLang="zh-CN"/>
              <a:t>)</a:t>
            </a:r>
            <a:r>
              <a:rPr lang="zh-CN" altLang="nl-NL"/>
              <a:t>的</a:t>
            </a:r>
            <a:r>
              <a:rPr lang="zh-CN" altLang="nl-NL">
                <a:solidFill>
                  <a:srgbClr val="0099FF"/>
                </a:solidFill>
              </a:rPr>
              <a:t>候选码为</a:t>
            </a:r>
            <a:r>
              <a:rPr lang="nl-NL" altLang="zh-CN" i="1">
                <a:solidFill>
                  <a:srgbClr val="0099FF"/>
                </a:solidFill>
              </a:rPr>
              <a:t>AB</a:t>
            </a:r>
            <a:r>
              <a:rPr lang="zh-CN" altLang="nl-NL"/>
              <a:t>，</a:t>
            </a:r>
            <a:r>
              <a:rPr lang="nl-NL" altLang="zh-CN" i="1"/>
              <a:t>r</a:t>
            </a:r>
            <a:r>
              <a:rPr lang="nl-NL" altLang="zh-CN" baseline="-25000"/>
              <a:t>2</a:t>
            </a:r>
            <a:r>
              <a:rPr lang="nl-NL" altLang="zh-CN"/>
              <a:t>(</a:t>
            </a:r>
            <a:r>
              <a:rPr lang="nl-NL" altLang="zh-CN" i="1"/>
              <a:t>R</a:t>
            </a:r>
            <a:r>
              <a:rPr lang="nl-NL" altLang="zh-CN" baseline="-25000"/>
              <a:t>2</a:t>
            </a:r>
            <a:r>
              <a:rPr lang="nl-NL" altLang="zh-CN"/>
              <a:t>)</a:t>
            </a:r>
            <a:r>
              <a:rPr lang="zh-CN" altLang="nl-NL"/>
              <a:t>的</a:t>
            </a:r>
            <a:r>
              <a:rPr lang="zh-CN" altLang="nl-NL">
                <a:solidFill>
                  <a:srgbClr val="0099FF"/>
                </a:solidFill>
              </a:rPr>
              <a:t>候选码为</a:t>
            </a:r>
            <a:r>
              <a:rPr lang="nl-NL" altLang="zh-CN" i="1">
                <a:solidFill>
                  <a:srgbClr val="0099FF"/>
                </a:solidFill>
              </a:rPr>
              <a:t>B</a:t>
            </a:r>
            <a:r>
              <a:rPr lang="zh-CN" altLang="nl-NL"/>
              <a:t>，</a:t>
            </a:r>
            <a:r>
              <a:rPr lang="nl-NL" altLang="zh-CN" i="1"/>
              <a:t>r</a:t>
            </a:r>
            <a:r>
              <a:rPr lang="nl-NL" altLang="zh-CN" baseline="-25000"/>
              <a:t>3</a:t>
            </a:r>
            <a:r>
              <a:rPr lang="nl-NL" altLang="zh-CN"/>
              <a:t>(</a:t>
            </a:r>
            <a:r>
              <a:rPr lang="nl-NL" altLang="zh-CN" i="1"/>
              <a:t>R</a:t>
            </a:r>
            <a:r>
              <a:rPr lang="nl-NL" altLang="zh-CN" baseline="-25000"/>
              <a:t>3</a:t>
            </a:r>
            <a:r>
              <a:rPr lang="nl-NL" altLang="zh-CN"/>
              <a:t>)</a:t>
            </a:r>
            <a:r>
              <a:rPr lang="zh-CN" altLang="nl-NL"/>
              <a:t>的</a:t>
            </a:r>
            <a:r>
              <a:rPr lang="zh-CN" altLang="nl-NL">
                <a:solidFill>
                  <a:srgbClr val="0099FF"/>
                </a:solidFill>
              </a:rPr>
              <a:t>候选码为</a:t>
            </a:r>
            <a:r>
              <a:rPr lang="nl-NL" altLang="zh-CN" i="1">
                <a:solidFill>
                  <a:srgbClr val="0099FF"/>
                </a:solidFill>
              </a:rPr>
              <a:t>C</a:t>
            </a:r>
            <a:r>
              <a:rPr lang="zh-CN" altLang="nl-NL"/>
              <a:t>。  它们都属于</a:t>
            </a:r>
            <a:r>
              <a:rPr lang="nl-NL" altLang="zh-CN">
                <a:solidFill>
                  <a:srgbClr val="9900CC"/>
                </a:solidFill>
              </a:rPr>
              <a:t>3NF</a:t>
            </a:r>
            <a:r>
              <a:rPr lang="zh-CN" altLang="nl-NL">
                <a:solidFill>
                  <a:srgbClr val="9900CC"/>
                </a:solidFill>
              </a:rPr>
              <a:t>范式</a:t>
            </a:r>
            <a:r>
              <a:rPr lang="zh-CN" altLang="nl-NL"/>
              <a:t>。</a:t>
            </a:r>
          </a:p>
        </p:txBody>
      </p:sp>
      <p:sp>
        <p:nvSpPr>
          <p:cNvPr id="292868" name="Rectangle 4"/>
          <p:cNvSpPr>
            <a:spLocks noChangeArrowheads="1"/>
          </p:cNvSpPr>
          <p:nvPr/>
        </p:nvSpPr>
        <p:spPr bwMode="auto">
          <a:xfrm>
            <a:off x="142875" y="4354513"/>
            <a:ext cx="8837613" cy="2170112"/>
          </a:xfrm>
          <a:prstGeom prst="rect">
            <a:avLst/>
          </a:prstGeom>
          <a:gradFill rotWithShape="1">
            <a:gsLst>
              <a:gs pos="0">
                <a:srgbClr val="E4E4E4"/>
              </a:gs>
              <a:gs pos="100000">
                <a:srgbClr val="F0F0F0"/>
              </a:gs>
            </a:gsLst>
            <a:lin ang="5400000" scaled="1"/>
          </a:gradFill>
          <a:ln w="57150" cmpd="thickThin">
            <a:solidFill>
              <a:srgbClr val="CCFFCC"/>
            </a:solidFill>
            <a:miter lim="800000"/>
            <a:headEnd/>
            <a:tailEnd/>
          </a:ln>
        </p:spPr>
        <p:txBody>
          <a:bodyPr/>
          <a:lstStyle/>
          <a:p>
            <a:pPr marL="342900" indent="-342900" eaLnBrk="0" hangingPunct="0">
              <a:lnSpc>
                <a:spcPct val="125000"/>
              </a:lnSpc>
              <a:spcBef>
                <a:spcPct val="15000"/>
              </a:spcBef>
              <a:buFont typeface="Wingdings" pitchFamily="2" charset="2"/>
              <a:buChar char="n"/>
            </a:pPr>
            <a:r>
              <a:rPr lang="nl-NL" altLang="zh-CN" sz="2600" b="1">
                <a:solidFill>
                  <a:schemeClr val="accent2"/>
                </a:solidFill>
                <a:latin typeface="Times New Roman" pitchFamily="18" charset="0"/>
              </a:rPr>
              <a:t>[</a:t>
            </a:r>
            <a:r>
              <a:rPr lang="zh-CN" altLang="en-US" sz="2600" b="1">
                <a:solidFill>
                  <a:schemeClr val="accent2"/>
                </a:solidFill>
                <a:latin typeface="Times New Roman" pitchFamily="18" charset="0"/>
              </a:rPr>
              <a:t>例</a:t>
            </a:r>
            <a:r>
              <a:rPr lang="nl-NL" altLang="zh-CN" sz="2600" b="1">
                <a:solidFill>
                  <a:schemeClr val="accent2"/>
                </a:solidFill>
                <a:latin typeface="Times New Roman" pitchFamily="18" charset="0"/>
              </a:rPr>
              <a:t>5.19]</a:t>
            </a:r>
            <a:r>
              <a:rPr lang="nl-NL" altLang="zh-CN" sz="2600" b="1">
                <a:latin typeface="Times New Roman" pitchFamily="18" charset="0"/>
              </a:rPr>
              <a:t>   </a:t>
            </a:r>
            <a:r>
              <a:rPr lang="nl-NL" altLang="zh-CN" sz="2600" b="1" i="1">
                <a:latin typeface="Times New Roman" pitchFamily="18" charset="0"/>
              </a:rPr>
              <a:t>r</a:t>
            </a:r>
            <a:r>
              <a:rPr lang="nl-NL" altLang="zh-CN" sz="2600" b="1">
                <a:latin typeface="Times New Roman" pitchFamily="18" charset="0"/>
              </a:rPr>
              <a:t>(</a:t>
            </a:r>
            <a:r>
              <a:rPr lang="nl-NL" altLang="zh-CN" sz="2600" b="1" i="1">
                <a:latin typeface="Times New Roman" pitchFamily="18" charset="0"/>
              </a:rPr>
              <a:t>R</a:t>
            </a:r>
            <a:r>
              <a:rPr lang="nl-NL" altLang="zh-CN" sz="2600" b="1">
                <a:latin typeface="Times New Roman" pitchFamily="18" charset="0"/>
              </a:rPr>
              <a:t>)=</a:t>
            </a:r>
            <a:r>
              <a:rPr lang="nl-NL" altLang="zh-CN" sz="2600" b="1" i="1">
                <a:latin typeface="Times New Roman" pitchFamily="18" charset="0"/>
              </a:rPr>
              <a:t>r</a:t>
            </a:r>
            <a:r>
              <a:rPr lang="nl-NL" altLang="zh-CN" sz="2600" b="1">
                <a:latin typeface="Times New Roman" pitchFamily="18" charset="0"/>
              </a:rPr>
              <a:t>(</a:t>
            </a:r>
            <a:r>
              <a:rPr lang="nl-NL" altLang="zh-CN" sz="2600" b="1" i="1">
                <a:latin typeface="Times New Roman" pitchFamily="18" charset="0"/>
              </a:rPr>
              <a:t>A</a:t>
            </a:r>
            <a:r>
              <a:rPr lang="nl-NL" altLang="zh-CN" sz="2600" b="1">
                <a:latin typeface="Times New Roman" pitchFamily="18" charset="0"/>
              </a:rPr>
              <a:t>, </a:t>
            </a:r>
            <a:r>
              <a:rPr lang="nl-NL" altLang="zh-CN" sz="2600" b="1" i="1">
                <a:latin typeface="Times New Roman" pitchFamily="18" charset="0"/>
              </a:rPr>
              <a:t>B</a:t>
            </a:r>
            <a:r>
              <a:rPr lang="nl-NL" altLang="zh-CN" sz="2600" b="1">
                <a:latin typeface="Times New Roman" pitchFamily="18" charset="0"/>
              </a:rPr>
              <a:t>, </a:t>
            </a:r>
            <a:r>
              <a:rPr lang="nl-NL" altLang="zh-CN" sz="2600" b="1" i="1">
                <a:latin typeface="Times New Roman" pitchFamily="18" charset="0"/>
              </a:rPr>
              <a:t>C</a:t>
            </a:r>
            <a:r>
              <a:rPr lang="nl-NL" altLang="zh-CN" sz="2600" b="1">
                <a:latin typeface="Times New Roman" pitchFamily="18" charset="0"/>
              </a:rPr>
              <a:t>)</a:t>
            </a:r>
            <a:r>
              <a:rPr lang="zh-CN" altLang="nl-NL" sz="2600" b="1">
                <a:latin typeface="Times New Roman" pitchFamily="18" charset="0"/>
              </a:rPr>
              <a:t>，函数依赖集</a:t>
            </a:r>
            <a:r>
              <a:rPr lang="nl-NL" altLang="zh-CN" sz="2600" b="1" i="1">
                <a:latin typeface="Times New Roman" pitchFamily="18" charset="0"/>
              </a:rPr>
              <a:t>F</a:t>
            </a:r>
            <a:r>
              <a:rPr lang="nl-NL" altLang="zh-CN" sz="2600" b="1">
                <a:latin typeface="Times New Roman" pitchFamily="18" charset="0"/>
              </a:rPr>
              <a:t>={</a:t>
            </a:r>
            <a:r>
              <a:rPr lang="nl-NL" altLang="zh-CN" sz="2600" b="1" i="1">
                <a:latin typeface="Times New Roman" pitchFamily="18" charset="0"/>
              </a:rPr>
              <a:t>AB</a:t>
            </a:r>
            <a:r>
              <a:rPr lang="nl-NL" altLang="zh-CN" sz="2600" b="1">
                <a:latin typeface="Times New Roman" pitchFamily="18" charset="0"/>
              </a:rPr>
              <a:t>→</a:t>
            </a:r>
            <a:r>
              <a:rPr lang="nl-NL" altLang="zh-CN" sz="2600" b="1" i="1">
                <a:latin typeface="Times New Roman" pitchFamily="18" charset="0"/>
              </a:rPr>
              <a:t>C</a:t>
            </a:r>
            <a:r>
              <a:rPr lang="nl-NL" altLang="zh-CN" sz="2600" b="1">
                <a:latin typeface="Times New Roman" pitchFamily="18" charset="0"/>
              </a:rPr>
              <a:t>, </a:t>
            </a:r>
            <a:r>
              <a:rPr lang="nl-NL" altLang="zh-CN" sz="2600" b="1" i="1">
                <a:latin typeface="Times New Roman" pitchFamily="18" charset="0"/>
              </a:rPr>
              <a:t>C</a:t>
            </a:r>
            <a:r>
              <a:rPr lang="nl-NL" altLang="zh-CN" sz="2600" b="1">
                <a:latin typeface="Times New Roman" pitchFamily="18" charset="0"/>
              </a:rPr>
              <a:t>→</a:t>
            </a:r>
            <a:r>
              <a:rPr lang="nl-NL" altLang="zh-CN" sz="2600" b="1" i="1">
                <a:latin typeface="Times New Roman" pitchFamily="18" charset="0"/>
              </a:rPr>
              <a:t>A</a:t>
            </a:r>
            <a:r>
              <a:rPr lang="nl-NL" altLang="zh-CN" sz="2600" b="1">
                <a:latin typeface="Times New Roman" pitchFamily="18" charset="0"/>
              </a:rPr>
              <a:t>}. </a:t>
            </a:r>
            <a:r>
              <a:rPr lang="en-US" altLang="zh-CN" sz="2600" b="1" i="1">
                <a:latin typeface="Times New Roman" pitchFamily="18" charset="0"/>
              </a:rPr>
              <a:t>r</a:t>
            </a:r>
            <a:r>
              <a:rPr lang="en-US" altLang="zh-CN" sz="2600" b="1">
                <a:latin typeface="Times New Roman" pitchFamily="18" charset="0"/>
              </a:rPr>
              <a:t>(</a:t>
            </a:r>
            <a:r>
              <a:rPr lang="en-US" altLang="zh-CN" sz="2600" b="1" i="1">
                <a:latin typeface="Times New Roman" pitchFamily="18" charset="0"/>
              </a:rPr>
              <a:t>R</a:t>
            </a:r>
            <a:r>
              <a:rPr lang="en-US" altLang="zh-CN" sz="2600" b="1">
                <a:latin typeface="Times New Roman" pitchFamily="18" charset="0"/>
              </a:rPr>
              <a:t>)</a:t>
            </a:r>
            <a:r>
              <a:rPr lang="zh-CN" altLang="nl-NL" sz="2600" b="1">
                <a:latin typeface="Times New Roman" pitchFamily="18" charset="0"/>
              </a:rPr>
              <a:t>的</a:t>
            </a:r>
            <a:r>
              <a:rPr lang="zh-CN" altLang="nl-NL" sz="2600" b="1">
                <a:solidFill>
                  <a:srgbClr val="0099FF"/>
                </a:solidFill>
                <a:latin typeface="Times New Roman" pitchFamily="18" charset="0"/>
              </a:rPr>
              <a:t>候选码为</a:t>
            </a:r>
            <a:r>
              <a:rPr lang="nl-NL" altLang="zh-CN" sz="2600" b="1" i="1">
                <a:solidFill>
                  <a:srgbClr val="0099FF"/>
                </a:solidFill>
                <a:latin typeface="Times New Roman" pitchFamily="18" charset="0"/>
              </a:rPr>
              <a:t>AB</a:t>
            </a:r>
            <a:r>
              <a:rPr lang="zh-CN" altLang="nl-NL" sz="2600" b="1">
                <a:solidFill>
                  <a:srgbClr val="0099FF"/>
                </a:solidFill>
                <a:latin typeface="Times New Roman" pitchFamily="18" charset="0"/>
              </a:rPr>
              <a:t>或</a:t>
            </a:r>
            <a:r>
              <a:rPr lang="nl-NL" altLang="zh-CN" sz="2600" b="1" i="1">
                <a:solidFill>
                  <a:srgbClr val="0099FF"/>
                </a:solidFill>
                <a:latin typeface="Times New Roman" pitchFamily="18" charset="0"/>
              </a:rPr>
              <a:t>BC</a:t>
            </a:r>
            <a:r>
              <a:rPr lang="zh-CN" altLang="nl-NL" sz="2600" b="1">
                <a:latin typeface="Times New Roman" pitchFamily="18" charset="0"/>
              </a:rPr>
              <a:t>，</a:t>
            </a:r>
            <a:r>
              <a:rPr lang="en-US" altLang="zh-CN" sz="2600" b="1" i="1">
                <a:solidFill>
                  <a:srgbClr val="9900CC"/>
                </a:solidFill>
                <a:latin typeface="Times New Roman" pitchFamily="18" charset="0"/>
              </a:rPr>
              <a:t>r</a:t>
            </a:r>
            <a:r>
              <a:rPr lang="en-US" altLang="zh-CN" sz="2600" b="1">
                <a:solidFill>
                  <a:srgbClr val="9900CC"/>
                </a:solidFill>
                <a:latin typeface="Times New Roman" pitchFamily="18" charset="0"/>
              </a:rPr>
              <a:t>(</a:t>
            </a:r>
            <a:r>
              <a:rPr lang="en-US" altLang="zh-CN" sz="2600" b="1" i="1">
                <a:solidFill>
                  <a:srgbClr val="9900CC"/>
                </a:solidFill>
                <a:latin typeface="Times New Roman" pitchFamily="18" charset="0"/>
              </a:rPr>
              <a:t>R</a:t>
            </a:r>
            <a:r>
              <a:rPr lang="en-US" altLang="zh-CN" sz="2600" b="1">
                <a:solidFill>
                  <a:srgbClr val="9900CC"/>
                </a:solidFill>
                <a:latin typeface="Times New Roman" pitchFamily="18" charset="0"/>
              </a:rPr>
              <a:t>)</a:t>
            </a:r>
            <a:r>
              <a:rPr lang="nl-NL" altLang="zh-CN" sz="2600" b="1">
                <a:solidFill>
                  <a:srgbClr val="9900CC"/>
                </a:solidFill>
                <a:latin typeface="Times New Roman" pitchFamily="18" charset="0"/>
                <a:sym typeface="Symbol" pitchFamily="18" charset="2"/>
              </a:rPr>
              <a:t></a:t>
            </a:r>
            <a:r>
              <a:rPr lang="nl-NL" altLang="zh-CN" sz="2600" b="1">
                <a:solidFill>
                  <a:srgbClr val="9900CC"/>
                </a:solidFill>
                <a:latin typeface="Times New Roman" pitchFamily="18" charset="0"/>
              </a:rPr>
              <a:t>3NF</a:t>
            </a:r>
            <a:r>
              <a:rPr lang="zh-CN" altLang="nl-NL" sz="2600" b="1">
                <a:latin typeface="Times New Roman" pitchFamily="18" charset="0"/>
              </a:rPr>
              <a:t>。</a:t>
            </a:r>
          </a:p>
          <a:p>
            <a:pPr marL="742950" lvl="1" indent="-285750" eaLnBrk="0" hangingPunct="0">
              <a:lnSpc>
                <a:spcPct val="120000"/>
              </a:lnSpc>
              <a:spcBef>
                <a:spcPct val="25000"/>
              </a:spcBef>
              <a:buFont typeface="Wingdings" pitchFamily="2" charset="2"/>
              <a:buChar char="l"/>
            </a:pPr>
            <a:r>
              <a:rPr lang="zh-CN" altLang="nl-NL" sz="2400" b="1">
                <a:latin typeface="Times New Roman" pitchFamily="18" charset="0"/>
              </a:rPr>
              <a:t>因为关系模式</a:t>
            </a:r>
            <a:r>
              <a:rPr lang="nl-NL" altLang="zh-CN" sz="2400" b="1" i="1">
                <a:latin typeface="Times New Roman" pitchFamily="18" charset="0"/>
              </a:rPr>
              <a:t>r</a:t>
            </a:r>
            <a:r>
              <a:rPr lang="nl-NL" altLang="zh-CN" sz="2400" b="1">
                <a:latin typeface="Times New Roman" pitchFamily="18" charset="0"/>
              </a:rPr>
              <a:t>(</a:t>
            </a:r>
            <a:r>
              <a:rPr lang="nl-NL" altLang="zh-CN" sz="2400" b="1" i="1">
                <a:latin typeface="Times New Roman" pitchFamily="18" charset="0"/>
              </a:rPr>
              <a:t>R</a:t>
            </a:r>
            <a:r>
              <a:rPr lang="nl-NL" altLang="zh-CN" sz="2400" b="1">
                <a:latin typeface="Times New Roman" pitchFamily="18" charset="0"/>
              </a:rPr>
              <a:t>)</a:t>
            </a:r>
            <a:r>
              <a:rPr lang="zh-CN" altLang="nl-NL" sz="2400" b="1">
                <a:solidFill>
                  <a:srgbClr val="0099FF"/>
                </a:solidFill>
                <a:latin typeface="Times New Roman" pitchFamily="18" charset="0"/>
                <a:ea typeface="华文新魏" pitchFamily="2" charset="-122"/>
              </a:rPr>
              <a:t>没有非主属性</a:t>
            </a:r>
            <a:r>
              <a:rPr lang="zh-CN" altLang="nl-NL" sz="2400" b="1">
                <a:latin typeface="Times New Roman" pitchFamily="18" charset="0"/>
              </a:rPr>
              <a:t>，也就</a:t>
            </a:r>
            <a:r>
              <a:rPr lang="zh-CN" altLang="nl-NL" sz="2400" b="1">
                <a:solidFill>
                  <a:srgbClr val="0099FF"/>
                </a:solidFill>
                <a:latin typeface="Times New Roman" pitchFamily="18" charset="0"/>
                <a:ea typeface="华文新魏" pitchFamily="2" charset="-122"/>
              </a:rPr>
              <a:t>不可能有非主属性对候选码的部分依赖和传递依赖</a:t>
            </a:r>
            <a:r>
              <a:rPr lang="zh-CN" altLang="nl-NL" sz="2400" b="1">
                <a:latin typeface="Times New Roman" pitchFamily="18" charset="0"/>
              </a:rPr>
              <a:t>。</a:t>
            </a:r>
            <a:r>
              <a:rPr lang="zh-CN" altLang="nl-NL" sz="2600" b="1">
                <a:latin typeface="Times New Roman"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92867">
                                            <p:txEl>
                                              <p:pRg st="0" end="0"/>
                                            </p:txEl>
                                          </p:spTgt>
                                        </p:tgtEl>
                                        <p:attrNameLst>
                                          <p:attrName>style.visibility</p:attrName>
                                        </p:attrNameLst>
                                      </p:cBhvr>
                                      <p:to>
                                        <p:strVal val="visible"/>
                                      </p:to>
                                    </p:set>
                                    <p:animEffect transition="in" filter="wipe(left)">
                                      <p:cBhvr>
                                        <p:cTn id="7" dur="500"/>
                                        <p:tgtEl>
                                          <p:spTgt spid="2928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92867">
                                            <p:txEl>
                                              <p:pRg st="1" end="1"/>
                                            </p:txEl>
                                          </p:spTgt>
                                        </p:tgtEl>
                                        <p:attrNameLst>
                                          <p:attrName>style.visibility</p:attrName>
                                        </p:attrNameLst>
                                      </p:cBhvr>
                                      <p:to>
                                        <p:strVal val="visible"/>
                                      </p:to>
                                    </p:set>
                                    <p:animEffect transition="in" filter="wipe(left)">
                                      <p:cBhvr>
                                        <p:cTn id="12" dur="500"/>
                                        <p:tgtEl>
                                          <p:spTgt spid="2928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92867">
                                            <p:txEl>
                                              <p:pRg st="2" end="2"/>
                                            </p:txEl>
                                          </p:spTgt>
                                        </p:tgtEl>
                                        <p:attrNameLst>
                                          <p:attrName>style.visibility</p:attrName>
                                        </p:attrNameLst>
                                      </p:cBhvr>
                                      <p:to>
                                        <p:strVal val="visible"/>
                                      </p:to>
                                    </p:set>
                                    <p:animEffect transition="in" filter="wipe(left)">
                                      <p:cBhvr>
                                        <p:cTn id="17" dur="500"/>
                                        <p:tgtEl>
                                          <p:spTgt spid="2928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92867">
                                            <p:txEl>
                                              <p:pRg st="3" end="3"/>
                                            </p:txEl>
                                          </p:spTgt>
                                        </p:tgtEl>
                                        <p:attrNameLst>
                                          <p:attrName>style.visibility</p:attrName>
                                        </p:attrNameLst>
                                      </p:cBhvr>
                                      <p:to>
                                        <p:strVal val="visible"/>
                                      </p:to>
                                    </p:set>
                                    <p:animEffect transition="in" filter="wipe(left)">
                                      <p:cBhvr>
                                        <p:cTn id="22" dur="500"/>
                                        <p:tgtEl>
                                          <p:spTgt spid="29286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92868">
                                            <p:bg/>
                                          </p:spTgt>
                                        </p:tgtEl>
                                        <p:attrNameLst>
                                          <p:attrName>style.visibility</p:attrName>
                                        </p:attrNameLst>
                                      </p:cBhvr>
                                      <p:to>
                                        <p:strVal val="visible"/>
                                      </p:to>
                                    </p:set>
                                    <p:anim calcmode="lin" valueType="num">
                                      <p:cBhvr additive="base">
                                        <p:cTn id="27" dur="500" fill="hold"/>
                                        <p:tgtEl>
                                          <p:spTgt spid="292868">
                                            <p:bg/>
                                          </p:spTgt>
                                        </p:tgtEl>
                                        <p:attrNameLst>
                                          <p:attrName>ppt_x</p:attrName>
                                        </p:attrNameLst>
                                      </p:cBhvr>
                                      <p:tavLst>
                                        <p:tav tm="0">
                                          <p:val>
                                            <p:strVal val="#ppt_x"/>
                                          </p:val>
                                        </p:tav>
                                        <p:tav tm="100000">
                                          <p:val>
                                            <p:strVal val="#ppt_x"/>
                                          </p:val>
                                        </p:tav>
                                      </p:tavLst>
                                    </p:anim>
                                    <p:anim calcmode="lin" valueType="num">
                                      <p:cBhvr additive="base">
                                        <p:cTn id="28" dur="500" fill="hold"/>
                                        <p:tgtEl>
                                          <p:spTgt spid="292868">
                                            <p:bg/>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92868">
                                            <p:txEl>
                                              <p:pRg st="0" end="0"/>
                                            </p:txEl>
                                          </p:spTgt>
                                        </p:tgtEl>
                                        <p:attrNameLst>
                                          <p:attrName>style.visibility</p:attrName>
                                        </p:attrNameLst>
                                      </p:cBhvr>
                                      <p:to>
                                        <p:strVal val="visible"/>
                                      </p:to>
                                    </p:set>
                                    <p:anim calcmode="lin" valueType="num">
                                      <p:cBhvr additive="base">
                                        <p:cTn id="31" dur="500" fill="hold"/>
                                        <p:tgtEl>
                                          <p:spTgt spid="292868">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9286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92868">
                                            <p:txEl>
                                              <p:pRg st="1" end="1"/>
                                            </p:txEl>
                                          </p:spTgt>
                                        </p:tgtEl>
                                        <p:attrNameLst>
                                          <p:attrName>style.visibility</p:attrName>
                                        </p:attrNameLst>
                                      </p:cBhvr>
                                      <p:to>
                                        <p:strVal val="visible"/>
                                      </p:to>
                                    </p:set>
                                    <p:anim calcmode="lin" valueType="num">
                                      <p:cBhvr additive="base">
                                        <p:cTn id="37" dur="500" fill="hold"/>
                                        <p:tgtEl>
                                          <p:spTgt spid="292868">
                                            <p:txEl>
                                              <p:pRg st="1" end="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9286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68" grpId="0" build="p" bldLvl="2"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a:xfrm>
            <a:off x="609600" y="533400"/>
            <a:ext cx="7772400" cy="609600"/>
          </a:xfrm>
        </p:spPr>
        <p:txBody>
          <a:bodyPr/>
          <a:lstStyle/>
          <a:p>
            <a:r>
              <a:rPr lang="en-US" altLang="zh-CN"/>
              <a:t>Boyce-Codd</a:t>
            </a:r>
            <a:r>
              <a:rPr lang="zh-CN" altLang="en-US">
                <a:ea typeface="华文隶书" pitchFamily="2" charset="-122"/>
              </a:rPr>
              <a:t>范式</a:t>
            </a:r>
            <a:r>
              <a:rPr lang="en-US" altLang="zh-CN"/>
              <a:t>(BCNF) </a:t>
            </a:r>
            <a:endParaRPr lang="zh-CN" altLang="en-US"/>
          </a:p>
        </p:txBody>
      </p:sp>
      <p:sp>
        <p:nvSpPr>
          <p:cNvPr id="225283" name="Rectangle 3"/>
          <p:cNvSpPr>
            <a:spLocks noGrp="1" noChangeArrowheads="1"/>
          </p:cNvSpPr>
          <p:nvPr>
            <p:ph type="body" idx="1"/>
          </p:nvPr>
        </p:nvSpPr>
        <p:spPr>
          <a:xfrm>
            <a:off x="152400" y="1295400"/>
            <a:ext cx="8797925" cy="5181600"/>
          </a:xfrm>
        </p:spPr>
        <p:txBody>
          <a:bodyPr/>
          <a:lstStyle/>
          <a:p>
            <a:pPr>
              <a:lnSpc>
                <a:spcPct val="120000"/>
              </a:lnSpc>
            </a:pPr>
            <a:r>
              <a:rPr lang="zh-CN" altLang="en-US" sz="2500">
                <a:solidFill>
                  <a:schemeClr val="accent2"/>
                </a:solidFill>
              </a:rPr>
              <a:t>定义</a:t>
            </a:r>
            <a:r>
              <a:rPr lang="en-US" altLang="zh-CN" sz="2500">
                <a:solidFill>
                  <a:schemeClr val="accent2"/>
                </a:solidFill>
              </a:rPr>
              <a:t>5.20</a:t>
            </a:r>
            <a:r>
              <a:rPr lang="en-US" altLang="zh-CN" sz="2500"/>
              <a:t>  </a:t>
            </a:r>
            <a:r>
              <a:rPr lang="zh-CN" altLang="en-US" sz="2500"/>
              <a:t>给定关系模式</a:t>
            </a:r>
            <a:r>
              <a:rPr lang="en-US" altLang="zh-CN" sz="2500" i="1"/>
              <a:t>r</a:t>
            </a:r>
            <a:r>
              <a:rPr lang="en-US" altLang="zh-CN" sz="2500"/>
              <a:t>(</a:t>
            </a:r>
            <a:r>
              <a:rPr lang="en-US" altLang="zh-CN" sz="2500" i="1"/>
              <a:t>R</a:t>
            </a:r>
            <a:r>
              <a:rPr lang="en-US" altLang="zh-CN" sz="2500"/>
              <a:t>)</a:t>
            </a:r>
            <a:r>
              <a:rPr lang="zh-CN" altLang="en-US" sz="2500"/>
              <a:t>及函数依赖集</a:t>
            </a:r>
            <a:r>
              <a:rPr lang="en-US" altLang="zh-CN" sz="2500" i="1"/>
              <a:t>F</a:t>
            </a:r>
            <a:r>
              <a:rPr lang="zh-CN" altLang="en-US" sz="2500"/>
              <a:t>，若</a:t>
            </a:r>
            <a:r>
              <a:rPr lang="nl-NL" altLang="zh-CN" sz="2500" i="1"/>
              <a:t>F</a:t>
            </a:r>
            <a:r>
              <a:rPr lang="en-US" altLang="zh-CN" sz="2500" baseline="30000"/>
              <a:t>+</a:t>
            </a:r>
            <a:r>
              <a:rPr lang="zh-CN" altLang="en-US" sz="2500"/>
              <a:t>中的所有函数依赖</a:t>
            </a:r>
            <a:r>
              <a:rPr lang="zh-CN" altLang="nl-NL" sz="2500" i="1">
                <a:solidFill>
                  <a:srgbClr val="FF3300"/>
                </a:solidFill>
                <a:sym typeface="Symbol" pitchFamily="18" charset="2"/>
              </a:rPr>
              <a:t></a:t>
            </a:r>
            <a:r>
              <a:rPr lang="zh-CN" altLang="nl-NL" sz="2500">
                <a:solidFill>
                  <a:srgbClr val="FF33CC"/>
                </a:solidFill>
                <a:sym typeface="Symbol" pitchFamily="18" charset="2"/>
              </a:rPr>
              <a:t></a:t>
            </a:r>
            <a:r>
              <a:rPr lang="zh-CN" altLang="nl-NL" sz="2500" i="1">
                <a:solidFill>
                  <a:srgbClr val="FF33CC"/>
                </a:solidFill>
                <a:sym typeface="Symbol" pitchFamily="18" charset="2"/>
              </a:rPr>
              <a:t></a:t>
            </a:r>
            <a:r>
              <a:rPr lang="zh-CN" altLang="nl-NL" sz="2500" i="1"/>
              <a:t> </a:t>
            </a:r>
            <a:r>
              <a:rPr lang="en-US" altLang="zh-CN" sz="2500"/>
              <a:t>(</a:t>
            </a:r>
            <a:r>
              <a:rPr lang="nl-NL" altLang="zh-CN" sz="2500" i="1">
                <a:sym typeface="Symbol" pitchFamily="18" charset="2"/>
              </a:rPr>
              <a:t></a:t>
            </a:r>
            <a:r>
              <a:rPr lang="nl-NL" altLang="zh-CN" sz="2500">
                <a:sym typeface="Symbol" pitchFamily="18" charset="2"/>
              </a:rPr>
              <a:t></a:t>
            </a:r>
            <a:r>
              <a:rPr lang="nl-NL" altLang="zh-CN" sz="2500" i="1"/>
              <a:t>R</a:t>
            </a:r>
            <a:r>
              <a:rPr lang="zh-CN" altLang="nl-NL" sz="2500"/>
              <a:t>，</a:t>
            </a:r>
            <a:r>
              <a:rPr lang="zh-CN" altLang="nl-NL" sz="2500" i="1">
                <a:sym typeface="Symbol" pitchFamily="18" charset="2"/>
              </a:rPr>
              <a:t></a:t>
            </a:r>
            <a:r>
              <a:rPr lang="zh-CN" altLang="nl-NL" sz="2500">
                <a:sym typeface="Symbol" pitchFamily="18" charset="2"/>
              </a:rPr>
              <a:t></a:t>
            </a:r>
            <a:r>
              <a:rPr lang="nl-NL" altLang="zh-CN" sz="2500" i="1"/>
              <a:t>R</a:t>
            </a:r>
            <a:r>
              <a:rPr lang="en-US" altLang="zh-CN" sz="2500"/>
              <a:t>)</a:t>
            </a:r>
            <a:r>
              <a:rPr lang="zh-CN" altLang="en-US" sz="2500"/>
              <a:t>至少满足下列条件之一：</a:t>
            </a:r>
          </a:p>
          <a:p>
            <a:pPr lvl="2">
              <a:lnSpc>
                <a:spcPct val="120000"/>
              </a:lnSpc>
            </a:pPr>
            <a:r>
              <a:rPr lang="nl-NL" altLang="zh-CN" sz="2400" i="1">
                <a:solidFill>
                  <a:schemeClr val="accent2"/>
                </a:solidFill>
                <a:sym typeface="Symbol" pitchFamily="18" charset="2"/>
              </a:rPr>
              <a:t></a:t>
            </a:r>
            <a:r>
              <a:rPr lang="nl-NL" altLang="zh-CN" sz="2400">
                <a:solidFill>
                  <a:schemeClr val="accent2"/>
                </a:solidFill>
                <a:sym typeface="Symbol" pitchFamily="18" charset="2"/>
              </a:rPr>
              <a:t></a:t>
            </a:r>
            <a:r>
              <a:rPr lang="nl-NL" altLang="zh-CN" sz="2400" i="1">
                <a:solidFill>
                  <a:schemeClr val="accent2"/>
                </a:solidFill>
                <a:sym typeface="Symbol" pitchFamily="18" charset="2"/>
              </a:rPr>
              <a:t> </a:t>
            </a:r>
            <a:r>
              <a:rPr lang="zh-CN" altLang="nl-NL" sz="2400">
                <a:solidFill>
                  <a:schemeClr val="accent2"/>
                </a:solidFill>
              </a:rPr>
              <a:t>是</a:t>
            </a:r>
            <a:r>
              <a:rPr lang="zh-CN" altLang="nl-NL" sz="2400">
                <a:solidFill>
                  <a:srgbClr val="0099FF"/>
                </a:solidFill>
                <a:ea typeface="华文新魏" pitchFamily="2" charset="-122"/>
              </a:rPr>
              <a:t>平凡函数依赖</a:t>
            </a:r>
            <a:r>
              <a:rPr lang="en-US" altLang="zh-CN" sz="2400">
                <a:solidFill>
                  <a:schemeClr val="accent2"/>
                </a:solidFill>
              </a:rPr>
              <a:t>(</a:t>
            </a:r>
            <a:r>
              <a:rPr lang="zh-CN" altLang="en-US" sz="2400">
                <a:solidFill>
                  <a:schemeClr val="accent2"/>
                </a:solidFill>
              </a:rPr>
              <a:t>即</a:t>
            </a:r>
            <a:r>
              <a:rPr lang="zh-CN" altLang="nl-NL" sz="2400" i="1">
                <a:solidFill>
                  <a:schemeClr val="accent2"/>
                </a:solidFill>
                <a:sym typeface="Symbol" pitchFamily="18" charset="2"/>
              </a:rPr>
              <a:t></a:t>
            </a:r>
            <a:r>
              <a:rPr lang="zh-CN" altLang="nl-NL" sz="2400">
                <a:solidFill>
                  <a:schemeClr val="accent2"/>
                </a:solidFill>
                <a:sym typeface="Symbol" pitchFamily="18" charset="2"/>
              </a:rPr>
              <a:t></a:t>
            </a:r>
            <a:r>
              <a:rPr lang="zh-CN" altLang="nl-NL" sz="2400" i="1">
                <a:solidFill>
                  <a:schemeClr val="accent2"/>
                </a:solidFill>
                <a:sym typeface="Symbol" pitchFamily="18" charset="2"/>
              </a:rPr>
              <a:t></a:t>
            </a:r>
            <a:r>
              <a:rPr lang="nl-NL" altLang="zh-CN" sz="2400">
                <a:solidFill>
                  <a:schemeClr val="accent2"/>
                </a:solidFill>
              </a:rPr>
              <a:t>)</a:t>
            </a:r>
            <a:r>
              <a:rPr lang="zh-CN" altLang="nl-NL" sz="2400">
                <a:solidFill>
                  <a:schemeClr val="accent2"/>
                </a:solidFill>
              </a:rPr>
              <a:t>；</a:t>
            </a:r>
            <a:endParaRPr lang="zh-CN" altLang="en-US" sz="2400">
              <a:solidFill>
                <a:schemeClr val="accent2"/>
              </a:solidFill>
            </a:endParaRPr>
          </a:p>
          <a:p>
            <a:pPr lvl="2">
              <a:lnSpc>
                <a:spcPct val="120000"/>
              </a:lnSpc>
            </a:pPr>
            <a:r>
              <a:rPr lang="nl-NL" altLang="zh-CN" sz="2400" i="1">
                <a:solidFill>
                  <a:srgbClr val="FF3300"/>
                </a:solidFill>
                <a:sym typeface="Symbol" pitchFamily="18" charset="2"/>
              </a:rPr>
              <a:t></a:t>
            </a:r>
            <a:r>
              <a:rPr lang="zh-CN" altLang="nl-NL" sz="2400">
                <a:solidFill>
                  <a:schemeClr val="accent2"/>
                </a:solidFill>
              </a:rPr>
              <a:t>是</a:t>
            </a:r>
            <a:r>
              <a:rPr lang="en-US" altLang="zh-CN" sz="2400" i="1">
                <a:solidFill>
                  <a:schemeClr val="accent2"/>
                </a:solidFill>
              </a:rPr>
              <a:t>r</a:t>
            </a:r>
            <a:r>
              <a:rPr lang="en-US" altLang="zh-CN" sz="2400">
                <a:solidFill>
                  <a:schemeClr val="accent2"/>
                </a:solidFill>
              </a:rPr>
              <a:t>(</a:t>
            </a:r>
            <a:r>
              <a:rPr lang="en-US" altLang="zh-CN" sz="2400" i="1">
                <a:solidFill>
                  <a:schemeClr val="accent2"/>
                </a:solidFill>
              </a:rPr>
              <a:t>R</a:t>
            </a:r>
            <a:r>
              <a:rPr lang="en-US" altLang="zh-CN" sz="2400">
                <a:solidFill>
                  <a:schemeClr val="accent2"/>
                </a:solidFill>
              </a:rPr>
              <a:t>)</a:t>
            </a:r>
            <a:r>
              <a:rPr lang="zh-CN" altLang="en-US" sz="2400">
                <a:solidFill>
                  <a:schemeClr val="accent2"/>
                </a:solidFill>
              </a:rPr>
              <a:t>的一个</a:t>
            </a:r>
            <a:r>
              <a:rPr lang="zh-CN" altLang="en-US" sz="2400">
                <a:solidFill>
                  <a:srgbClr val="008000"/>
                </a:solidFill>
                <a:ea typeface="黑体" pitchFamily="49" charset="-122"/>
              </a:rPr>
              <a:t>超码 </a:t>
            </a:r>
            <a:r>
              <a:rPr lang="en-US" altLang="zh-CN" sz="2400">
                <a:solidFill>
                  <a:schemeClr val="accent2"/>
                </a:solidFill>
              </a:rPr>
              <a:t>(</a:t>
            </a:r>
            <a:r>
              <a:rPr lang="zh-CN" altLang="en-US" sz="2400">
                <a:solidFill>
                  <a:schemeClr val="accent2"/>
                </a:solidFill>
              </a:rPr>
              <a:t>即</a:t>
            </a:r>
            <a:r>
              <a:rPr lang="zh-CN" altLang="nl-NL" sz="2400" i="1">
                <a:solidFill>
                  <a:srgbClr val="FF0000"/>
                </a:solidFill>
                <a:sym typeface="Symbol" pitchFamily="18" charset="2"/>
              </a:rPr>
              <a:t></a:t>
            </a:r>
            <a:r>
              <a:rPr lang="nl-NL" altLang="zh-CN" sz="2400" baseline="30000">
                <a:solidFill>
                  <a:srgbClr val="FF0000"/>
                </a:solidFill>
              </a:rPr>
              <a:t>+</a:t>
            </a:r>
            <a:r>
              <a:rPr lang="zh-CN" altLang="nl-NL" sz="2400">
                <a:solidFill>
                  <a:schemeClr val="accent2"/>
                </a:solidFill>
              </a:rPr>
              <a:t>包含</a:t>
            </a:r>
            <a:r>
              <a:rPr lang="nl-NL" altLang="zh-CN" sz="2400" i="1">
                <a:solidFill>
                  <a:schemeClr val="accent2"/>
                </a:solidFill>
              </a:rPr>
              <a:t>R</a:t>
            </a:r>
            <a:r>
              <a:rPr lang="zh-CN" altLang="nl-NL" sz="2400">
                <a:solidFill>
                  <a:schemeClr val="accent2"/>
                </a:solidFill>
              </a:rPr>
              <a:t>的全部属性</a:t>
            </a:r>
            <a:r>
              <a:rPr lang="en-US" altLang="zh-CN" sz="2400">
                <a:solidFill>
                  <a:schemeClr val="accent2"/>
                </a:solidFill>
              </a:rPr>
              <a:t>)</a:t>
            </a:r>
            <a:r>
              <a:rPr lang="zh-CN" altLang="en-US" sz="2400">
                <a:solidFill>
                  <a:schemeClr val="accent2"/>
                </a:solidFill>
              </a:rPr>
              <a:t>。</a:t>
            </a:r>
          </a:p>
          <a:p>
            <a:pPr lvl="3">
              <a:lnSpc>
                <a:spcPct val="120000"/>
              </a:lnSpc>
            </a:pPr>
            <a:r>
              <a:rPr lang="zh-CN" altLang="en-US" sz="2300">
                <a:solidFill>
                  <a:srgbClr val="FF33CC"/>
                </a:solidFill>
              </a:rPr>
              <a:t>即</a:t>
            </a:r>
            <a:r>
              <a:rPr lang="zh-CN" altLang="en-US" sz="2300">
                <a:solidFill>
                  <a:srgbClr val="FF3300"/>
                </a:solidFill>
                <a:ea typeface="黑体" pitchFamily="49" charset="-122"/>
              </a:rPr>
              <a:t>起决定作用的属性</a:t>
            </a:r>
            <a:r>
              <a:rPr lang="zh-CN" altLang="en-US" sz="2300">
                <a:solidFill>
                  <a:srgbClr val="FF33CC"/>
                </a:solidFill>
              </a:rPr>
              <a:t>必须是</a:t>
            </a:r>
            <a:r>
              <a:rPr lang="zh-CN" altLang="en-US" sz="2300">
                <a:solidFill>
                  <a:srgbClr val="008000"/>
                </a:solidFill>
                <a:ea typeface="黑体" pitchFamily="49" charset="-122"/>
              </a:rPr>
              <a:t>超码</a:t>
            </a:r>
            <a:r>
              <a:rPr lang="zh-CN" altLang="en-US" sz="2300">
                <a:solidFill>
                  <a:srgbClr val="FF33CC"/>
                </a:solidFill>
              </a:rPr>
              <a:t>！</a:t>
            </a:r>
          </a:p>
          <a:p>
            <a:pPr>
              <a:lnSpc>
                <a:spcPct val="120000"/>
              </a:lnSpc>
              <a:buFont typeface="Wingdings" pitchFamily="2" charset="2"/>
              <a:buNone/>
            </a:pPr>
            <a:r>
              <a:rPr lang="zh-CN" altLang="en-US" sz="2400"/>
              <a:t>   </a:t>
            </a:r>
            <a:r>
              <a:rPr lang="zh-CN" altLang="en-US" sz="2500"/>
              <a:t>则称</a:t>
            </a:r>
            <a:r>
              <a:rPr lang="en-US" altLang="zh-CN" sz="2500" i="1"/>
              <a:t>r</a:t>
            </a:r>
            <a:r>
              <a:rPr lang="en-US" altLang="zh-CN" sz="2500"/>
              <a:t>(</a:t>
            </a:r>
            <a:r>
              <a:rPr lang="en-US" altLang="zh-CN" sz="2500" i="1"/>
              <a:t>R</a:t>
            </a:r>
            <a:r>
              <a:rPr lang="en-US" altLang="zh-CN" sz="2500"/>
              <a:t>)</a:t>
            </a:r>
            <a:r>
              <a:rPr lang="zh-CN" altLang="en-US" sz="2500"/>
              <a:t>属于</a:t>
            </a:r>
            <a:r>
              <a:rPr lang="nl-NL" altLang="zh-CN" sz="2500">
                <a:solidFill>
                  <a:srgbClr val="9900CC"/>
                </a:solidFill>
              </a:rPr>
              <a:t>Boyce-Codd</a:t>
            </a:r>
            <a:r>
              <a:rPr lang="zh-CN" altLang="nl-NL" sz="2500">
                <a:solidFill>
                  <a:srgbClr val="9900CC"/>
                </a:solidFill>
                <a:ea typeface="黑体" pitchFamily="49" charset="-122"/>
              </a:rPr>
              <a:t>范式</a:t>
            </a:r>
            <a:r>
              <a:rPr lang="zh-CN" altLang="nl-NL" sz="2500"/>
              <a:t>，记为</a:t>
            </a:r>
            <a:r>
              <a:rPr lang="en-US" altLang="zh-CN" sz="2500" i="1"/>
              <a:t>r</a:t>
            </a:r>
            <a:r>
              <a:rPr lang="en-US" altLang="zh-CN" sz="2500"/>
              <a:t>(</a:t>
            </a:r>
            <a:r>
              <a:rPr lang="en-US" altLang="zh-CN" sz="2500" i="1"/>
              <a:t>R</a:t>
            </a:r>
            <a:r>
              <a:rPr lang="en-US" altLang="zh-CN" sz="2500"/>
              <a:t>)</a:t>
            </a:r>
            <a:r>
              <a:rPr lang="en-US" altLang="zh-CN" sz="2500">
                <a:sym typeface="Symbol" pitchFamily="18" charset="2"/>
              </a:rPr>
              <a:t></a:t>
            </a:r>
            <a:r>
              <a:rPr lang="en-US" altLang="zh-CN" sz="2500"/>
              <a:t>BCNF</a:t>
            </a:r>
            <a:r>
              <a:rPr lang="zh-CN" altLang="en-US" sz="2500"/>
              <a:t>。</a:t>
            </a:r>
          </a:p>
          <a:p>
            <a:pPr>
              <a:lnSpc>
                <a:spcPct val="120000"/>
              </a:lnSpc>
              <a:spcBef>
                <a:spcPct val="40000"/>
              </a:spcBef>
            </a:pPr>
            <a:r>
              <a:rPr lang="zh-CN" altLang="en-US" sz="2500"/>
              <a:t>换句话说，在关系模式</a:t>
            </a:r>
            <a:r>
              <a:rPr lang="en-US" altLang="zh-CN" sz="2500" i="1"/>
              <a:t>r</a:t>
            </a:r>
            <a:r>
              <a:rPr lang="en-US" altLang="zh-CN" sz="2500"/>
              <a:t>(</a:t>
            </a:r>
            <a:r>
              <a:rPr lang="en-US" altLang="zh-CN" sz="2500" i="1"/>
              <a:t>R</a:t>
            </a:r>
            <a:r>
              <a:rPr lang="en-US" altLang="zh-CN" sz="2500"/>
              <a:t>)</a:t>
            </a:r>
            <a:r>
              <a:rPr lang="zh-CN" altLang="en-US" sz="2500"/>
              <a:t>中，</a:t>
            </a:r>
            <a:r>
              <a:rPr lang="zh-CN" altLang="en-US" sz="2500">
                <a:solidFill>
                  <a:schemeClr val="accent2"/>
                </a:solidFill>
              </a:rPr>
              <a:t>如果</a:t>
            </a:r>
            <a:r>
              <a:rPr lang="nl-NL" altLang="zh-CN" sz="2500" i="1">
                <a:solidFill>
                  <a:schemeClr val="accent2"/>
                </a:solidFill>
              </a:rPr>
              <a:t>F</a:t>
            </a:r>
            <a:r>
              <a:rPr lang="nl-NL" altLang="zh-CN" sz="2500" baseline="30000">
                <a:solidFill>
                  <a:schemeClr val="accent2"/>
                </a:solidFill>
              </a:rPr>
              <a:t>+</a:t>
            </a:r>
            <a:r>
              <a:rPr lang="zh-CN" altLang="nl-NL" sz="2500">
                <a:solidFill>
                  <a:schemeClr val="accent2"/>
                </a:solidFill>
              </a:rPr>
              <a:t>中的每一个</a:t>
            </a:r>
            <a:r>
              <a:rPr lang="zh-CN" altLang="nl-NL" sz="2500">
                <a:solidFill>
                  <a:srgbClr val="0099FF"/>
                </a:solidFill>
                <a:ea typeface="华文新魏" pitchFamily="2" charset="-122"/>
              </a:rPr>
              <a:t>非平凡函数依赖</a:t>
            </a:r>
            <a:r>
              <a:rPr lang="zh-CN" altLang="nl-NL" sz="2500">
                <a:solidFill>
                  <a:schemeClr val="accent2"/>
                </a:solidFill>
              </a:rPr>
              <a:t>的</a:t>
            </a:r>
            <a:r>
              <a:rPr lang="zh-CN" altLang="nl-NL" sz="2500">
                <a:solidFill>
                  <a:srgbClr val="FF3300"/>
                </a:solidFill>
                <a:latin typeface="黑体" pitchFamily="49" charset="-122"/>
                <a:ea typeface="黑体" pitchFamily="49" charset="-122"/>
              </a:rPr>
              <a:t>决定属性集</a:t>
            </a:r>
            <a:r>
              <a:rPr lang="zh-CN" altLang="nl-NL" sz="2500" i="1">
                <a:solidFill>
                  <a:srgbClr val="FF3300"/>
                </a:solidFill>
                <a:latin typeface="黑体" pitchFamily="49" charset="-122"/>
                <a:ea typeface="黑体" pitchFamily="49" charset="-122"/>
                <a:sym typeface="Symbol" pitchFamily="18" charset="2"/>
              </a:rPr>
              <a:t></a:t>
            </a:r>
            <a:r>
              <a:rPr lang="zh-CN" altLang="nl-NL" sz="2500">
                <a:solidFill>
                  <a:srgbClr val="0000CC"/>
                </a:solidFill>
              </a:rPr>
              <a:t>都包含</a:t>
            </a:r>
            <a:r>
              <a:rPr lang="zh-CN" altLang="nl-NL" sz="2500">
                <a:solidFill>
                  <a:srgbClr val="008000"/>
                </a:solidFill>
                <a:ea typeface="黑体" pitchFamily="49" charset="-122"/>
              </a:rPr>
              <a:t>候选码</a:t>
            </a:r>
            <a:r>
              <a:rPr lang="zh-CN" altLang="nl-NL" sz="2500">
                <a:solidFill>
                  <a:schemeClr val="accent2"/>
                </a:solidFill>
              </a:rPr>
              <a:t>，则</a:t>
            </a:r>
            <a:r>
              <a:rPr lang="en-US" altLang="zh-CN" sz="2500" i="1">
                <a:solidFill>
                  <a:schemeClr val="accent2"/>
                </a:solidFill>
              </a:rPr>
              <a:t>r</a:t>
            </a:r>
            <a:r>
              <a:rPr lang="en-US" altLang="zh-CN" sz="2500">
                <a:solidFill>
                  <a:schemeClr val="accent2"/>
                </a:solidFill>
              </a:rPr>
              <a:t>(</a:t>
            </a:r>
            <a:r>
              <a:rPr lang="en-US" altLang="zh-CN" sz="2500" i="1">
                <a:solidFill>
                  <a:schemeClr val="accent2"/>
                </a:solidFill>
              </a:rPr>
              <a:t>R</a:t>
            </a:r>
            <a:r>
              <a:rPr lang="en-US" altLang="zh-CN" sz="2500">
                <a:solidFill>
                  <a:schemeClr val="accent2"/>
                </a:solidFill>
              </a:rPr>
              <a:t>)</a:t>
            </a:r>
            <a:r>
              <a:rPr lang="en-US" altLang="zh-CN" sz="2500">
                <a:solidFill>
                  <a:schemeClr val="accent2"/>
                </a:solidFill>
                <a:sym typeface="Symbol" pitchFamily="18" charset="2"/>
              </a:rPr>
              <a:t></a:t>
            </a:r>
            <a:r>
              <a:rPr lang="en-US" altLang="zh-CN" sz="2500">
                <a:solidFill>
                  <a:schemeClr val="accent2"/>
                </a:solidFill>
              </a:rPr>
              <a:t>BCNF</a:t>
            </a:r>
            <a:r>
              <a:rPr lang="zh-CN" altLang="en-US" sz="2500"/>
              <a:t>。</a:t>
            </a:r>
          </a:p>
          <a:p>
            <a:pPr>
              <a:lnSpc>
                <a:spcPct val="120000"/>
              </a:lnSpc>
            </a:pPr>
            <a:r>
              <a:rPr lang="zh-CN" altLang="en-US" sz="2500">
                <a:solidFill>
                  <a:srgbClr val="FF0000"/>
                </a:solidFill>
              </a:rPr>
              <a:t>特别说明：</a:t>
            </a:r>
            <a:r>
              <a:rPr lang="zh-CN" altLang="nl-NL" sz="2500"/>
              <a:t>为确定</a:t>
            </a:r>
            <a:r>
              <a:rPr lang="en-US" altLang="zh-CN" sz="2500" i="1"/>
              <a:t>r</a:t>
            </a:r>
            <a:r>
              <a:rPr lang="en-US" altLang="zh-CN" sz="2500"/>
              <a:t>(</a:t>
            </a:r>
            <a:r>
              <a:rPr lang="en-US" altLang="zh-CN" sz="2500" i="1"/>
              <a:t>R</a:t>
            </a:r>
            <a:r>
              <a:rPr lang="en-US" altLang="zh-CN" sz="2500"/>
              <a:t>)</a:t>
            </a:r>
            <a:r>
              <a:rPr lang="zh-CN" altLang="nl-NL" sz="2500"/>
              <a:t>是否满足</a:t>
            </a:r>
            <a:r>
              <a:rPr lang="nl-NL" altLang="zh-CN" sz="2500"/>
              <a:t>BCNF</a:t>
            </a:r>
            <a:r>
              <a:rPr lang="zh-CN" altLang="nl-NL" sz="2500"/>
              <a:t>范式，</a:t>
            </a:r>
            <a:r>
              <a:rPr lang="zh-CN" altLang="nl-NL" sz="2500">
                <a:solidFill>
                  <a:srgbClr val="FF0000"/>
                </a:solidFill>
              </a:rPr>
              <a:t>必须考虑</a:t>
            </a:r>
            <a:r>
              <a:rPr lang="nl-NL" altLang="zh-CN" sz="2500" i="1">
                <a:solidFill>
                  <a:srgbClr val="FF0000"/>
                </a:solidFill>
              </a:rPr>
              <a:t>F</a:t>
            </a:r>
            <a:r>
              <a:rPr lang="nl-NL" altLang="zh-CN" sz="2500" baseline="30000">
                <a:solidFill>
                  <a:srgbClr val="FF0000"/>
                </a:solidFill>
              </a:rPr>
              <a:t>+</a:t>
            </a:r>
            <a:r>
              <a:rPr lang="zh-CN" altLang="nl-NL" sz="2500">
                <a:solidFill>
                  <a:srgbClr val="FF0000"/>
                </a:solidFill>
              </a:rPr>
              <a:t>而不是</a:t>
            </a:r>
            <a:r>
              <a:rPr lang="nl-NL" altLang="zh-CN" sz="2500" i="1">
                <a:solidFill>
                  <a:srgbClr val="FF0000"/>
                </a:solidFill>
              </a:rPr>
              <a:t>F</a:t>
            </a:r>
            <a:r>
              <a:rPr lang="zh-CN" altLang="nl-NL" sz="2500">
                <a:solidFill>
                  <a:srgbClr val="FF0000"/>
                </a:solidFill>
              </a:rPr>
              <a:t>中的每个依赖</a:t>
            </a:r>
            <a:r>
              <a:rPr lang="zh-CN" altLang="nl-NL" sz="2500"/>
              <a:t>。</a:t>
            </a:r>
            <a:endParaRPr lang="zh-CN" altLang="en-US" sz="25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5283">
                                            <p:txEl>
                                              <p:pRg st="5" end="5"/>
                                            </p:txEl>
                                          </p:spTgt>
                                        </p:tgtEl>
                                        <p:attrNameLst>
                                          <p:attrName>style.visibility</p:attrName>
                                        </p:attrNameLst>
                                      </p:cBhvr>
                                      <p:to>
                                        <p:strVal val="visible"/>
                                      </p:to>
                                    </p:set>
                                    <p:animEffect transition="in" filter="wipe(left)">
                                      <p:cBhvr>
                                        <p:cTn id="7" dur="500"/>
                                        <p:tgtEl>
                                          <p:spTgt spid="22528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283">
                                            <p:txEl>
                                              <p:pRg st="6" end="6"/>
                                            </p:txEl>
                                          </p:spTgt>
                                        </p:tgtEl>
                                        <p:attrNameLst>
                                          <p:attrName>style.visibility</p:attrName>
                                        </p:attrNameLst>
                                      </p:cBhvr>
                                      <p:to>
                                        <p:strVal val="visible"/>
                                      </p:to>
                                    </p:set>
                                    <p:animEffect transition="in" filter="wipe(left)">
                                      <p:cBhvr>
                                        <p:cTn id="12" dur="500"/>
                                        <p:tgtEl>
                                          <p:spTgt spid="22528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7" name="Rectangle 3"/>
          <p:cNvSpPr>
            <a:spLocks noGrp="1" noChangeArrowheads="1"/>
          </p:cNvSpPr>
          <p:nvPr>
            <p:ph type="body" idx="1"/>
          </p:nvPr>
        </p:nvSpPr>
        <p:spPr>
          <a:xfrm>
            <a:off x="152400" y="1143000"/>
            <a:ext cx="8839200" cy="5334000"/>
          </a:xfrm>
        </p:spPr>
        <p:txBody>
          <a:bodyPr/>
          <a:lstStyle/>
          <a:p>
            <a:pPr>
              <a:lnSpc>
                <a:spcPct val="135000"/>
              </a:lnSpc>
              <a:spcBef>
                <a:spcPct val="15000"/>
              </a:spcBef>
            </a:pPr>
            <a:r>
              <a:rPr lang="zh-CN" altLang="nl-NL" sz="2500"/>
              <a:t>从函数依赖角度可得出，一个满足</a:t>
            </a:r>
            <a:r>
              <a:rPr lang="nl-NL" altLang="zh-CN" sz="2500"/>
              <a:t>BCNF</a:t>
            </a:r>
            <a:r>
              <a:rPr lang="zh-CN" altLang="nl-NL" sz="2500"/>
              <a:t>的关系模式必然满足下列结论：</a:t>
            </a:r>
            <a:r>
              <a:rPr lang="zh-CN" altLang="nl-NL" sz="2400">
                <a:sym typeface="Wingdings" pitchFamily="2" charset="2"/>
              </a:rPr>
              <a:t>（ 如果</a:t>
            </a:r>
            <a:r>
              <a:rPr lang="zh-CN" altLang="nl-NL" sz="2400" i="1">
                <a:solidFill>
                  <a:srgbClr val="FF3300"/>
                </a:solidFill>
                <a:sym typeface="Symbol" pitchFamily="18" charset="2"/>
              </a:rPr>
              <a:t></a:t>
            </a:r>
            <a:r>
              <a:rPr lang="zh-CN" altLang="nl-NL" sz="2400">
                <a:solidFill>
                  <a:srgbClr val="FF33CC"/>
                </a:solidFill>
                <a:sym typeface="Symbol" pitchFamily="18" charset="2"/>
              </a:rPr>
              <a:t></a:t>
            </a:r>
            <a:r>
              <a:rPr lang="zh-CN" altLang="nl-NL" sz="2400" i="1">
                <a:solidFill>
                  <a:srgbClr val="FF33CC"/>
                </a:solidFill>
                <a:sym typeface="Symbol" pitchFamily="18" charset="2"/>
              </a:rPr>
              <a:t></a:t>
            </a:r>
            <a:r>
              <a:rPr lang="zh-CN" altLang="nl-NL" sz="2400">
                <a:sym typeface="Wingdings" pitchFamily="2" charset="2"/>
              </a:rPr>
              <a:t> </a:t>
            </a:r>
            <a:r>
              <a:rPr lang="zh-CN" altLang="nl-NL" sz="2600">
                <a:solidFill>
                  <a:srgbClr val="9900CC"/>
                </a:solidFill>
                <a:ea typeface="华文新魏" pitchFamily="2" charset="-122"/>
                <a:sym typeface="Wingdings" pitchFamily="2" charset="2"/>
              </a:rPr>
              <a:t>非平凡</a:t>
            </a:r>
            <a:r>
              <a:rPr lang="zh-CN" altLang="nl-NL" sz="2400">
                <a:sym typeface="Wingdings" pitchFamily="2" charset="2"/>
              </a:rPr>
              <a:t>， 则</a:t>
            </a:r>
            <a:r>
              <a:rPr lang="nl-NL" altLang="zh-CN" sz="2400" i="1">
                <a:solidFill>
                  <a:srgbClr val="FF3300"/>
                </a:solidFill>
                <a:sym typeface="Symbol" pitchFamily="18" charset="2"/>
              </a:rPr>
              <a:t></a:t>
            </a:r>
            <a:r>
              <a:rPr lang="zh-CN" altLang="nl-NL" sz="2400">
                <a:solidFill>
                  <a:schemeClr val="accent2"/>
                </a:solidFill>
              </a:rPr>
              <a:t>是</a:t>
            </a:r>
            <a:r>
              <a:rPr lang="en-US" altLang="zh-CN" sz="2400" i="1">
                <a:solidFill>
                  <a:schemeClr val="accent2"/>
                </a:solidFill>
              </a:rPr>
              <a:t>r</a:t>
            </a:r>
            <a:r>
              <a:rPr lang="en-US" altLang="zh-CN" sz="2400">
                <a:solidFill>
                  <a:schemeClr val="accent2"/>
                </a:solidFill>
              </a:rPr>
              <a:t>(</a:t>
            </a:r>
            <a:r>
              <a:rPr lang="en-US" altLang="zh-CN" sz="2400" i="1">
                <a:solidFill>
                  <a:schemeClr val="accent2"/>
                </a:solidFill>
              </a:rPr>
              <a:t>R</a:t>
            </a:r>
            <a:r>
              <a:rPr lang="en-US" altLang="zh-CN" sz="2400">
                <a:solidFill>
                  <a:schemeClr val="accent2"/>
                </a:solidFill>
              </a:rPr>
              <a:t>)</a:t>
            </a:r>
            <a:r>
              <a:rPr lang="zh-CN" altLang="en-US" sz="2400">
                <a:solidFill>
                  <a:schemeClr val="accent2"/>
                </a:solidFill>
              </a:rPr>
              <a:t>的一个</a:t>
            </a:r>
            <a:r>
              <a:rPr lang="zh-CN" altLang="en-US" sz="2400">
                <a:solidFill>
                  <a:srgbClr val="008000"/>
                </a:solidFill>
                <a:ea typeface="黑体" pitchFamily="49" charset="-122"/>
              </a:rPr>
              <a:t>超码</a:t>
            </a:r>
            <a:r>
              <a:rPr lang="zh-CN" altLang="nl-NL" sz="2400">
                <a:sym typeface="Wingdings" pitchFamily="2" charset="2"/>
              </a:rPr>
              <a:t>）</a:t>
            </a:r>
            <a:endParaRPr lang="zh-CN" altLang="en-US" sz="2400"/>
          </a:p>
          <a:p>
            <a:pPr lvl="1">
              <a:lnSpc>
                <a:spcPct val="135000"/>
              </a:lnSpc>
              <a:spcBef>
                <a:spcPct val="10000"/>
              </a:spcBef>
            </a:pPr>
            <a:r>
              <a:rPr lang="zh-CN" altLang="en-US">
                <a:solidFill>
                  <a:schemeClr val="accent2"/>
                </a:solidFill>
              </a:rPr>
              <a:t>所有</a:t>
            </a:r>
            <a:r>
              <a:rPr lang="zh-CN" altLang="en-US">
                <a:solidFill>
                  <a:srgbClr val="0099FF"/>
                </a:solidFill>
                <a:ea typeface="黑体" pitchFamily="49" charset="-122"/>
              </a:rPr>
              <a:t>非主属性</a:t>
            </a:r>
            <a:r>
              <a:rPr lang="zh-CN" altLang="en-US">
                <a:solidFill>
                  <a:schemeClr val="accent2"/>
                </a:solidFill>
              </a:rPr>
              <a:t>都</a:t>
            </a:r>
            <a:r>
              <a:rPr lang="zh-CN" altLang="en-US">
                <a:solidFill>
                  <a:srgbClr val="008000"/>
                </a:solidFill>
                <a:ea typeface="黑体" pitchFamily="49" charset="-122"/>
              </a:rPr>
              <a:t>完全函数依赖</a:t>
            </a:r>
            <a:r>
              <a:rPr lang="zh-CN" altLang="en-US">
                <a:solidFill>
                  <a:schemeClr val="accent2"/>
                </a:solidFill>
              </a:rPr>
              <a:t>于每个</a:t>
            </a:r>
            <a:r>
              <a:rPr lang="zh-CN" altLang="en-US">
                <a:solidFill>
                  <a:srgbClr val="FF3300"/>
                </a:solidFill>
                <a:ea typeface="黑体" pitchFamily="49" charset="-122"/>
              </a:rPr>
              <a:t>候选码</a:t>
            </a:r>
            <a:r>
              <a:rPr lang="zh-CN" altLang="en-US">
                <a:solidFill>
                  <a:schemeClr val="accent2"/>
                </a:solidFill>
              </a:rPr>
              <a:t>；</a:t>
            </a:r>
          </a:p>
          <a:p>
            <a:pPr lvl="1">
              <a:lnSpc>
                <a:spcPct val="135000"/>
              </a:lnSpc>
              <a:spcBef>
                <a:spcPct val="10000"/>
              </a:spcBef>
            </a:pPr>
            <a:r>
              <a:rPr lang="zh-CN" altLang="en-US">
                <a:solidFill>
                  <a:schemeClr val="accent2"/>
                </a:solidFill>
              </a:rPr>
              <a:t>所有</a:t>
            </a:r>
            <a:r>
              <a:rPr lang="zh-CN" altLang="en-US">
                <a:solidFill>
                  <a:srgbClr val="FF0000"/>
                </a:solidFill>
                <a:ea typeface="黑体" pitchFamily="49" charset="-122"/>
              </a:rPr>
              <a:t>主属性</a:t>
            </a:r>
            <a:r>
              <a:rPr lang="zh-CN" altLang="en-US">
                <a:solidFill>
                  <a:schemeClr val="accent2"/>
                </a:solidFill>
              </a:rPr>
              <a:t>都</a:t>
            </a:r>
            <a:r>
              <a:rPr lang="zh-CN" altLang="en-US">
                <a:solidFill>
                  <a:srgbClr val="008000"/>
                </a:solidFill>
                <a:ea typeface="黑体" pitchFamily="49" charset="-122"/>
              </a:rPr>
              <a:t>完全函数依赖</a:t>
            </a:r>
            <a:r>
              <a:rPr lang="zh-CN" altLang="en-US">
                <a:solidFill>
                  <a:schemeClr val="accent2"/>
                </a:solidFill>
              </a:rPr>
              <a:t>于每个</a:t>
            </a:r>
            <a:r>
              <a:rPr lang="zh-CN" altLang="en-US">
                <a:solidFill>
                  <a:srgbClr val="800000"/>
                </a:solidFill>
                <a:ea typeface="黑体" pitchFamily="49" charset="-122"/>
              </a:rPr>
              <a:t>不包含它的</a:t>
            </a:r>
            <a:r>
              <a:rPr lang="zh-CN" altLang="en-US">
                <a:solidFill>
                  <a:srgbClr val="FF3300"/>
                </a:solidFill>
                <a:ea typeface="黑体" pitchFamily="49" charset="-122"/>
              </a:rPr>
              <a:t>候选码</a:t>
            </a:r>
            <a:r>
              <a:rPr lang="zh-CN" altLang="en-US">
                <a:solidFill>
                  <a:schemeClr val="accent2"/>
                </a:solidFill>
              </a:rPr>
              <a:t>；</a:t>
            </a:r>
          </a:p>
          <a:p>
            <a:pPr lvl="1">
              <a:lnSpc>
                <a:spcPct val="135000"/>
              </a:lnSpc>
              <a:spcBef>
                <a:spcPct val="10000"/>
              </a:spcBef>
            </a:pPr>
            <a:r>
              <a:rPr lang="zh-CN" altLang="en-US">
                <a:solidFill>
                  <a:srgbClr val="FF33CC"/>
                </a:solidFill>
                <a:ea typeface="黑体" pitchFamily="49" charset="-122"/>
              </a:rPr>
              <a:t>没有任何属性</a:t>
            </a:r>
            <a:r>
              <a:rPr lang="zh-CN" altLang="en-US">
                <a:solidFill>
                  <a:srgbClr val="008000"/>
                </a:solidFill>
                <a:ea typeface="黑体" pitchFamily="49" charset="-122"/>
              </a:rPr>
              <a:t>完全函数依赖</a:t>
            </a:r>
            <a:r>
              <a:rPr lang="zh-CN" altLang="en-US">
                <a:solidFill>
                  <a:schemeClr val="accent2"/>
                </a:solidFill>
              </a:rPr>
              <a:t>于</a:t>
            </a:r>
            <a:r>
              <a:rPr lang="zh-CN" altLang="en-US">
                <a:solidFill>
                  <a:srgbClr val="FF33CC"/>
                </a:solidFill>
              </a:rPr>
              <a:t>非候选码</a:t>
            </a:r>
            <a:r>
              <a:rPr lang="zh-CN" altLang="en-US">
                <a:solidFill>
                  <a:schemeClr val="accent2"/>
                </a:solidFill>
              </a:rPr>
              <a:t>的任何一组属性。</a:t>
            </a:r>
          </a:p>
        </p:txBody>
      </p:sp>
      <p:sp>
        <p:nvSpPr>
          <p:cNvPr id="226325" name="Rectangle 21"/>
          <p:cNvSpPr>
            <a:spLocks noChangeArrowheads="1"/>
          </p:cNvSpPr>
          <p:nvPr/>
        </p:nvSpPr>
        <p:spPr bwMode="auto">
          <a:xfrm>
            <a:off x="152400" y="3962400"/>
            <a:ext cx="8991600" cy="2305050"/>
          </a:xfrm>
          <a:prstGeom prst="rect">
            <a:avLst/>
          </a:prstGeom>
          <a:gradFill rotWithShape="1">
            <a:gsLst>
              <a:gs pos="0">
                <a:srgbClr val="E4E4E4"/>
              </a:gs>
              <a:gs pos="100000">
                <a:srgbClr val="F0F0F0"/>
              </a:gs>
            </a:gsLst>
            <a:lin ang="5400000" scaled="1"/>
          </a:gradFill>
          <a:ln w="9525">
            <a:noFill/>
            <a:miter lim="800000"/>
            <a:headEnd/>
            <a:tailEnd/>
          </a:ln>
        </p:spPr>
        <p:txBody>
          <a:bodyPr/>
          <a:lstStyle/>
          <a:p>
            <a:pPr marL="342900" indent="-342900" eaLnBrk="0" hangingPunct="0">
              <a:lnSpc>
                <a:spcPct val="140000"/>
              </a:lnSpc>
              <a:spcBef>
                <a:spcPct val="10000"/>
              </a:spcBef>
              <a:buFont typeface="Wingdings" pitchFamily="2" charset="2"/>
              <a:buChar char="n"/>
            </a:pPr>
            <a:r>
              <a:rPr lang="en-US" altLang="zh-CN" sz="2500" b="1">
                <a:latin typeface="Times New Roman" pitchFamily="18" charset="0"/>
              </a:rPr>
              <a:t>BCNF</a:t>
            </a:r>
            <a:r>
              <a:rPr lang="zh-CN" altLang="en-US" sz="2500" b="1">
                <a:latin typeface="Times New Roman" pitchFamily="18" charset="0"/>
              </a:rPr>
              <a:t>范式排除了：</a:t>
            </a:r>
          </a:p>
          <a:p>
            <a:pPr marL="742950" lvl="1" indent="-285750" eaLnBrk="0" hangingPunct="0">
              <a:lnSpc>
                <a:spcPct val="140000"/>
              </a:lnSpc>
              <a:spcBef>
                <a:spcPct val="10000"/>
              </a:spcBef>
              <a:buFont typeface="Wingdings" pitchFamily="2" charset="2"/>
              <a:buChar char="l"/>
            </a:pPr>
            <a:r>
              <a:rPr lang="zh-CN" altLang="en-US" sz="2400" b="1">
                <a:solidFill>
                  <a:srgbClr val="9900CC"/>
                </a:solidFill>
                <a:latin typeface="Times New Roman" pitchFamily="18" charset="0"/>
              </a:rPr>
              <a:t>任何属性</a:t>
            </a:r>
            <a:r>
              <a:rPr lang="en-US" altLang="zh-CN" sz="2400" b="1">
                <a:solidFill>
                  <a:srgbClr val="9900CC"/>
                </a:solidFill>
                <a:latin typeface="Times New Roman" pitchFamily="18" charset="0"/>
              </a:rPr>
              <a:t>(</a:t>
            </a:r>
            <a:r>
              <a:rPr lang="zh-CN" altLang="en-US" sz="2400" b="1">
                <a:solidFill>
                  <a:srgbClr val="9900CC"/>
                </a:solidFill>
                <a:latin typeface="Times New Roman" pitchFamily="18" charset="0"/>
              </a:rPr>
              <a:t>包括</a:t>
            </a:r>
            <a:r>
              <a:rPr lang="zh-CN" altLang="en-US" sz="2400" b="1">
                <a:solidFill>
                  <a:srgbClr val="FF0000"/>
                </a:solidFill>
                <a:latin typeface="Times New Roman" pitchFamily="18" charset="0"/>
                <a:ea typeface="黑体" pitchFamily="49" charset="-122"/>
              </a:rPr>
              <a:t>主属性</a:t>
            </a:r>
            <a:r>
              <a:rPr lang="zh-CN" altLang="en-US" sz="2400" b="1">
                <a:solidFill>
                  <a:srgbClr val="9900CC"/>
                </a:solidFill>
                <a:latin typeface="Times New Roman" pitchFamily="18" charset="0"/>
              </a:rPr>
              <a:t>和</a:t>
            </a:r>
            <a:r>
              <a:rPr lang="zh-CN" altLang="en-US" sz="2400" b="1">
                <a:solidFill>
                  <a:srgbClr val="0099FF"/>
                </a:solidFill>
                <a:latin typeface="Times New Roman" pitchFamily="18" charset="0"/>
                <a:ea typeface="黑体" pitchFamily="49" charset="-122"/>
              </a:rPr>
              <a:t>非主属性</a:t>
            </a:r>
            <a:r>
              <a:rPr lang="en-US" altLang="zh-CN" sz="2400" b="1">
                <a:solidFill>
                  <a:srgbClr val="9900CC"/>
                </a:solidFill>
                <a:latin typeface="Times New Roman" pitchFamily="18" charset="0"/>
              </a:rPr>
              <a:t>)</a:t>
            </a:r>
            <a:r>
              <a:rPr lang="zh-CN" altLang="en-US" sz="2400" b="1">
                <a:solidFill>
                  <a:srgbClr val="9900CC"/>
                </a:solidFill>
                <a:latin typeface="Times New Roman" pitchFamily="18" charset="0"/>
              </a:rPr>
              <a:t>对</a:t>
            </a:r>
            <a:r>
              <a:rPr lang="zh-CN" altLang="en-US" sz="2400" b="1">
                <a:solidFill>
                  <a:srgbClr val="0000CC"/>
                </a:solidFill>
                <a:latin typeface="Times New Roman" pitchFamily="18" charset="0"/>
                <a:ea typeface="黑体" pitchFamily="49" charset="-122"/>
              </a:rPr>
              <a:t>候选码</a:t>
            </a:r>
            <a:r>
              <a:rPr lang="zh-CN" altLang="en-US" sz="2400" b="1">
                <a:solidFill>
                  <a:srgbClr val="9900CC"/>
                </a:solidFill>
                <a:latin typeface="Times New Roman" pitchFamily="18" charset="0"/>
              </a:rPr>
              <a:t>的</a:t>
            </a:r>
            <a:r>
              <a:rPr lang="zh-CN" altLang="en-US" sz="2400" b="1">
                <a:solidFill>
                  <a:srgbClr val="008000"/>
                </a:solidFill>
                <a:latin typeface="Times New Roman" pitchFamily="18" charset="0"/>
                <a:ea typeface="黑体" pitchFamily="49" charset="-122"/>
              </a:rPr>
              <a:t>部分依赖</a:t>
            </a:r>
            <a:r>
              <a:rPr lang="zh-CN" altLang="en-US" sz="2400" b="1">
                <a:solidFill>
                  <a:srgbClr val="9900CC"/>
                </a:solidFill>
                <a:latin typeface="Times New Roman" pitchFamily="18" charset="0"/>
              </a:rPr>
              <a:t>和</a:t>
            </a:r>
            <a:r>
              <a:rPr lang="zh-CN" altLang="en-US" sz="2400" b="1">
                <a:solidFill>
                  <a:srgbClr val="008000"/>
                </a:solidFill>
                <a:latin typeface="Times New Roman" pitchFamily="18" charset="0"/>
                <a:ea typeface="黑体" pitchFamily="49" charset="-122"/>
              </a:rPr>
              <a:t>传递依赖</a:t>
            </a:r>
            <a:r>
              <a:rPr lang="zh-CN" altLang="en-US" sz="2400" b="1">
                <a:solidFill>
                  <a:srgbClr val="9900CC"/>
                </a:solidFill>
                <a:latin typeface="Times New Roman" pitchFamily="18" charset="0"/>
              </a:rPr>
              <a:t>；</a:t>
            </a:r>
          </a:p>
          <a:p>
            <a:pPr marL="742950" lvl="1" indent="-285750" eaLnBrk="0" hangingPunct="0">
              <a:lnSpc>
                <a:spcPct val="140000"/>
              </a:lnSpc>
              <a:spcBef>
                <a:spcPct val="10000"/>
              </a:spcBef>
              <a:buFont typeface="Wingdings" pitchFamily="2" charset="2"/>
              <a:buChar char="l"/>
            </a:pPr>
            <a:r>
              <a:rPr lang="zh-CN" altLang="en-US" sz="2400" b="1">
                <a:solidFill>
                  <a:srgbClr val="FF0000"/>
                </a:solidFill>
                <a:latin typeface="Times New Roman" pitchFamily="18" charset="0"/>
                <a:ea typeface="黑体" pitchFamily="49" charset="-122"/>
              </a:rPr>
              <a:t>主属性</a:t>
            </a:r>
            <a:r>
              <a:rPr lang="zh-CN" altLang="en-US" sz="2400" b="1">
                <a:solidFill>
                  <a:srgbClr val="9900CC"/>
                </a:solidFill>
                <a:latin typeface="Times New Roman" pitchFamily="18" charset="0"/>
              </a:rPr>
              <a:t>之间的</a:t>
            </a:r>
            <a:r>
              <a:rPr lang="zh-CN" altLang="en-US" sz="2400" b="1">
                <a:solidFill>
                  <a:srgbClr val="008000"/>
                </a:solidFill>
                <a:latin typeface="Times New Roman" pitchFamily="18" charset="0"/>
                <a:ea typeface="黑体" pitchFamily="49" charset="-122"/>
              </a:rPr>
              <a:t>传递依赖</a:t>
            </a:r>
            <a:r>
              <a:rPr lang="zh-CN" altLang="en-US" sz="2400" b="1">
                <a:latin typeface="Times New Roman" pitchFamily="18" charset="0"/>
              </a:rPr>
              <a:t>。</a:t>
            </a:r>
          </a:p>
        </p:txBody>
      </p:sp>
      <p:sp>
        <p:nvSpPr>
          <p:cNvPr id="226306" name="Rectangle 2"/>
          <p:cNvSpPr>
            <a:spLocks noGrp="1" noChangeArrowheads="1"/>
          </p:cNvSpPr>
          <p:nvPr>
            <p:ph type="title"/>
          </p:nvPr>
        </p:nvSpPr>
        <p:spPr>
          <a:xfrm>
            <a:off x="609600" y="476250"/>
            <a:ext cx="7772400" cy="609600"/>
          </a:xfrm>
        </p:spPr>
        <p:txBody>
          <a:bodyPr/>
          <a:lstStyle/>
          <a:p>
            <a:r>
              <a:rPr lang="en-US" altLang="zh-CN"/>
              <a:t>Boyce-Codd</a:t>
            </a:r>
            <a:r>
              <a:rPr lang="zh-CN" altLang="en-US">
                <a:ea typeface="华文隶书" pitchFamily="2" charset="-122"/>
              </a:rPr>
              <a:t>范式</a:t>
            </a:r>
            <a:r>
              <a:rPr lang="en-US" altLang="zh-CN"/>
              <a:t>(BCNF)</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6325">
                                            <p:txEl>
                                              <p:pRg st="0" end="0"/>
                                            </p:txEl>
                                          </p:spTgt>
                                        </p:tgtEl>
                                        <p:attrNameLst>
                                          <p:attrName>style.visibility</p:attrName>
                                        </p:attrNameLst>
                                      </p:cBhvr>
                                      <p:to>
                                        <p:strVal val="visible"/>
                                      </p:to>
                                    </p:set>
                                    <p:animEffect transition="in" filter="wipe(left)">
                                      <p:cBhvr>
                                        <p:cTn id="7" dur="500"/>
                                        <p:tgtEl>
                                          <p:spTgt spid="226325">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226325">
                                            <p:txEl>
                                              <p:pRg st="1" end="1"/>
                                            </p:txEl>
                                          </p:spTgt>
                                        </p:tgtEl>
                                        <p:attrNameLst>
                                          <p:attrName>style.visibility</p:attrName>
                                        </p:attrNameLst>
                                      </p:cBhvr>
                                      <p:to>
                                        <p:strVal val="visible"/>
                                      </p:to>
                                    </p:set>
                                    <p:animEffect transition="in" filter="wipe(left)">
                                      <p:cBhvr>
                                        <p:cTn id="10" dur="500"/>
                                        <p:tgtEl>
                                          <p:spTgt spid="22632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26325">
                                            <p:txEl>
                                              <p:pRg st="2" end="2"/>
                                            </p:txEl>
                                          </p:spTgt>
                                        </p:tgtEl>
                                        <p:attrNameLst>
                                          <p:attrName>style.visibility</p:attrName>
                                        </p:attrNameLst>
                                      </p:cBhvr>
                                      <p:to>
                                        <p:strVal val="visible"/>
                                      </p:to>
                                    </p:set>
                                    <p:animEffect transition="in" filter="wipe(left)">
                                      <p:cBhvr>
                                        <p:cTn id="15" dur="500"/>
                                        <p:tgtEl>
                                          <p:spTgt spid="22632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body" idx="1"/>
          </p:nvPr>
        </p:nvSpPr>
        <p:spPr>
          <a:xfrm>
            <a:off x="152400" y="1157288"/>
            <a:ext cx="8839200" cy="5334000"/>
          </a:xfrm>
        </p:spPr>
        <p:txBody>
          <a:bodyPr/>
          <a:lstStyle/>
          <a:p>
            <a:pPr>
              <a:lnSpc>
                <a:spcPct val="135000"/>
              </a:lnSpc>
              <a:spcBef>
                <a:spcPct val="15000"/>
              </a:spcBef>
            </a:pPr>
            <a:r>
              <a:rPr lang="zh-CN" altLang="nl-NL" sz="2500"/>
              <a:t>从函数依赖角度可得出，一个满足</a:t>
            </a:r>
            <a:r>
              <a:rPr lang="nl-NL" altLang="zh-CN" sz="2500"/>
              <a:t>BCNF</a:t>
            </a:r>
            <a:r>
              <a:rPr lang="zh-CN" altLang="nl-NL" sz="2500"/>
              <a:t>的关系模式必然满足下列结论：</a:t>
            </a:r>
            <a:r>
              <a:rPr lang="zh-CN" altLang="nl-NL" sz="2400">
                <a:sym typeface="Wingdings" pitchFamily="2" charset="2"/>
              </a:rPr>
              <a:t>（ 如果</a:t>
            </a:r>
            <a:r>
              <a:rPr lang="zh-CN" altLang="nl-NL" sz="2400" i="1">
                <a:solidFill>
                  <a:srgbClr val="FF3300"/>
                </a:solidFill>
                <a:sym typeface="Symbol" pitchFamily="18" charset="2"/>
              </a:rPr>
              <a:t></a:t>
            </a:r>
            <a:r>
              <a:rPr lang="zh-CN" altLang="nl-NL" sz="2400">
                <a:solidFill>
                  <a:srgbClr val="FF33CC"/>
                </a:solidFill>
                <a:sym typeface="Symbol" pitchFamily="18" charset="2"/>
              </a:rPr>
              <a:t></a:t>
            </a:r>
            <a:r>
              <a:rPr lang="zh-CN" altLang="nl-NL" sz="2400" i="1">
                <a:solidFill>
                  <a:srgbClr val="FF33CC"/>
                </a:solidFill>
                <a:sym typeface="Symbol" pitchFamily="18" charset="2"/>
              </a:rPr>
              <a:t></a:t>
            </a:r>
            <a:r>
              <a:rPr lang="zh-CN" altLang="nl-NL" sz="2400">
                <a:sym typeface="Wingdings" pitchFamily="2" charset="2"/>
              </a:rPr>
              <a:t> </a:t>
            </a:r>
            <a:r>
              <a:rPr lang="zh-CN" altLang="nl-NL" sz="2600">
                <a:solidFill>
                  <a:srgbClr val="9900CC"/>
                </a:solidFill>
                <a:ea typeface="华文新魏" pitchFamily="2" charset="-122"/>
                <a:sym typeface="Wingdings" pitchFamily="2" charset="2"/>
              </a:rPr>
              <a:t>非平凡</a:t>
            </a:r>
            <a:r>
              <a:rPr lang="zh-CN" altLang="nl-NL" sz="2400">
                <a:sym typeface="Wingdings" pitchFamily="2" charset="2"/>
              </a:rPr>
              <a:t>， 则</a:t>
            </a:r>
            <a:r>
              <a:rPr lang="nl-NL" altLang="zh-CN" sz="2400" i="1">
                <a:solidFill>
                  <a:srgbClr val="FF3300"/>
                </a:solidFill>
                <a:sym typeface="Symbol" pitchFamily="18" charset="2"/>
              </a:rPr>
              <a:t></a:t>
            </a:r>
            <a:r>
              <a:rPr lang="zh-CN" altLang="nl-NL" sz="2400">
                <a:solidFill>
                  <a:schemeClr val="accent2"/>
                </a:solidFill>
              </a:rPr>
              <a:t>是</a:t>
            </a:r>
            <a:r>
              <a:rPr lang="en-US" altLang="zh-CN" sz="2400" i="1">
                <a:solidFill>
                  <a:schemeClr val="accent2"/>
                </a:solidFill>
              </a:rPr>
              <a:t>r</a:t>
            </a:r>
            <a:r>
              <a:rPr lang="en-US" altLang="zh-CN" sz="2400">
                <a:solidFill>
                  <a:schemeClr val="accent2"/>
                </a:solidFill>
              </a:rPr>
              <a:t>(</a:t>
            </a:r>
            <a:r>
              <a:rPr lang="en-US" altLang="zh-CN" sz="2400" i="1">
                <a:solidFill>
                  <a:schemeClr val="accent2"/>
                </a:solidFill>
              </a:rPr>
              <a:t>R</a:t>
            </a:r>
            <a:r>
              <a:rPr lang="en-US" altLang="zh-CN" sz="2400">
                <a:solidFill>
                  <a:schemeClr val="accent2"/>
                </a:solidFill>
              </a:rPr>
              <a:t>)</a:t>
            </a:r>
            <a:r>
              <a:rPr lang="zh-CN" altLang="en-US" sz="2400">
                <a:solidFill>
                  <a:schemeClr val="accent2"/>
                </a:solidFill>
              </a:rPr>
              <a:t>的一个</a:t>
            </a:r>
            <a:r>
              <a:rPr lang="zh-CN" altLang="en-US" sz="2400">
                <a:solidFill>
                  <a:srgbClr val="008000"/>
                </a:solidFill>
                <a:ea typeface="黑体" pitchFamily="49" charset="-122"/>
              </a:rPr>
              <a:t>超码</a:t>
            </a:r>
            <a:r>
              <a:rPr lang="zh-CN" altLang="nl-NL" sz="2400">
                <a:sym typeface="Wingdings" pitchFamily="2" charset="2"/>
              </a:rPr>
              <a:t>）</a:t>
            </a:r>
            <a:endParaRPr lang="zh-CN" altLang="en-US" sz="2400"/>
          </a:p>
          <a:p>
            <a:pPr lvl="1">
              <a:lnSpc>
                <a:spcPct val="135000"/>
              </a:lnSpc>
              <a:spcBef>
                <a:spcPct val="10000"/>
              </a:spcBef>
            </a:pPr>
            <a:r>
              <a:rPr lang="zh-CN" altLang="en-US">
                <a:solidFill>
                  <a:schemeClr val="accent2"/>
                </a:solidFill>
              </a:rPr>
              <a:t>所有</a:t>
            </a:r>
            <a:r>
              <a:rPr lang="zh-CN" altLang="en-US">
                <a:solidFill>
                  <a:srgbClr val="0099FF"/>
                </a:solidFill>
                <a:ea typeface="黑体" pitchFamily="49" charset="-122"/>
              </a:rPr>
              <a:t>非主属性</a:t>
            </a:r>
            <a:r>
              <a:rPr lang="zh-CN" altLang="en-US">
                <a:solidFill>
                  <a:schemeClr val="accent2"/>
                </a:solidFill>
              </a:rPr>
              <a:t>都</a:t>
            </a:r>
            <a:r>
              <a:rPr lang="zh-CN" altLang="en-US">
                <a:solidFill>
                  <a:srgbClr val="008000"/>
                </a:solidFill>
                <a:ea typeface="黑体" pitchFamily="49" charset="-122"/>
              </a:rPr>
              <a:t>完全函数依赖</a:t>
            </a:r>
            <a:r>
              <a:rPr lang="zh-CN" altLang="en-US">
                <a:solidFill>
                  <a:schemeClr val="accent2"/>
                </a:solidFill>
              </a:rPr>
              <a:t>于每个</a:t>
            </a:r>
            <a:r>
              <a:rPr lang="zh-CN" altLang="en-US">
                <a:solidFill>
                  <a:srgbClr val="FF3300"/>
                </a:solidFill>
                <a:ea typeface="黑体" pitchFamily="49" charset="-122"/>
              </a:rPr>
              <a:t>候选码</a:t>
            </a:r>
            <a:r>
              <a:rPr lang="zh-CN" altLang="en-US">
                <a:solidFill>
                  <a:schemeClr val="accent2"/>
                </a:solidFill>
              </a:rPr>
              <a:t>；</a:t>
            </a:r>
          </a:p>
          <a:p>
            <a:pPr lvl="1">
              <a:lnSpc>
                <a:spcPct val="135000"/>
              </a:lnSpc>
              <a:spcBef>
                <a:spcPct val="10000"/>
              </a:spcBef>
            </a:pPr>
            <a:r>
              <a:rPr lang="zh-CN" altLang="en-US">
                <a:solidFill>
                  <a:schemeClr val="accent2"/>
                </a:solidFill>
              </a:rPr>
              <a:t>所有</a:t>
            </a:r>
            <a:r>
              <a:rPr lang="zh-CN" altLang="en-US">
                <a:solidFill>
                  <a:srgbClr val="FF0000"/>
                </a:solidFill>
                <a:ea typeface="黑体" pitchFamily="49" charset="-122"/>
              </a:rPr>
              <a:t>主属性</a:t>
            </a:r>
            <a:r>
              <a:rPr lang="zh-CN" altLang="en-US">
                <a:solidFill>
                  <a:schemeClr val="accent2"/>
                </a:solidFill>
              </a:rPr>
              <a:t>都</a:t>
            </a:r>
            <a:r>
              <a:rPr lang="zh-CN" altLang="en-US">
                <a:solidFill>
                  <a:srgbClr val="008000"/>
                </a:solidFill>
                <a:ea typeface="黑体" pitchFamily="49" charset="-122"/>
              </a:rPr>
              <a:t>完全函数依赖</a:t>
            </a:r>
            <a:r>
              <a:rPr lang="zh-CN" altLang="en-US">
                <a:solidFill>
                  <a:schemeClr val="accent2"/>
                </a:solidFill>
              </a:rPr>
              <a:t>于每个</a:t>
            </a:r>
            <a:r>
              <a:rPr lang="zh-CN" altLang="en-US">
                <a:solidFill>
                  <a:srgbClr val="800000"/>
                </a:solidFill>
                <a:ea typeface="黑体" pitchFamily="49" charset="-122"/>
              </a:rPr>
              <a:t>不包含它的</a:t>
            </a:r>
            <a:r>
              <a:rPr lang="zh-CN" altLang="en-US">
                <a:solidFill>
                  <a:srgbClr val="FF3300"/>
                </a:solidFill>
                <a:ea typeface="黑体" pitchFamily="49" charset="-122"/>
              </a:rPr>
              <a:t>候选码</a:t>
            </a:r>
            <a:r>
              <a:rPr lang="zh-CN" altLang="en-US">
                <a:solidFill>
                  <a:schemeClr val="accent2"/>
                </a:solidFill>
              </a:rPr>
              <a:t>；</a:t>
            </a:r>
          </a:p>
          <a:p>
            <a:pPr lvl="1">
              <a:lnSpc>
                <a:spcPct val="135000"/>
              </a:lnSpc>
              <a:spcBef>
                <a:spcPct val="10000"/>
              </a:spcBef>
            </a:pPr>
            <a:r>
              <a:rPr lang="zh-CN" altLang="en-US">
                <a:solidFill>
                  <a:srgbClr val="FF33CC"/>
                </a:solidFill>
                <a:ea typeface="黑体" pitchFamily="49" charset="-122"/>
              </a:rPr>
              <a:t>没有任何属性</a:t>
            </a:r>
            <a:r>
              <a:rPr lang="zh-CN" altLang="en-US">
                <a:solidFill>
                  <a:srgbClr val="008000"/>
                </a:solidFill>
                <a:ea typeface="黑体" pitchFamily="49" charset="-122"/>
              </a:rPr>
              <a:t>完全函数依赖</a:t>
            </a:r>
            <a:r>
              <a:rPr lang="zh-CN" altLang="en-US">
                <a:solidFill>
                  <a:schemeClr val="accent2"/>
                </a:solidFill>
              </a:rPr>
              <a:t>于</a:t>
            </a:r>
            <a:r>
              <a:rPr lang="zh-CN" altLang="en-US">
                <a:solidFill>
                  <a:srgbClr val="FF33CC"/>
                </a:solidFill>
              </a:rPr>
              <a:t>非候选码</a:t>
            </a:r>
            <a:r>
              <a:rPr lang="zh-CN" altLang="en-US">
                <a:solidFill>
                  <a:schemeClr val="accent2"/>
                </a:solidFill>
              </a:rPr>
              <a:t>的任何一组属性。</a:t>
            </a:r>
          </a:p>
        </p:txBody>
      </p:sp>
      <p:sp>
        <p:nvSpPr>
          <p:cNvPr id="293891" name="Rectangle 3"/>
          <p:cNvSpPr>
            <a:spLocks noChangeArrowheads="1"/>
          </p:cNvSpPr>
          <p:nvPr/>
        </p:nvSpPr>
        <p:spPr bwMode="auto">
          <a:xfrm>
            <a:off x="152400" y="3962400"/>
            <a:ext cx="8991600" cy="2305050"/>
          </a:xfrm>
          <a:prstGeom prst="rect">
            <a:avLst/>
          </a:prstGeom>
          <a:gradFill rotWithShape="1">
            <a:gsLst>
              <a:gs pos="0">
                <a:srgbClr val="E4E4E4"/>
              </a:gs>
              <a:gs pos="100000">
                <a:srgbClr val="F0F0F0"/>
              </a:gs>
            </a:gsLst>
            <a:lin ang="5400000" scaled="1"/>
          </a:gradFill>
          <a:ln w="9525">
            <a:noFill/>
            <a:miter lim="800000"/>
            <a:headEnd/>
            <a:tailEnd/>
          </a:ln>
        </p:spPr>
        <p:txBody>
          <a:bodyPr/>
          <a:lstStyle/>
          <a:p>
            <a:pPr marL="342900" indent="-342900" eaLnBrk="0" hangingPunct="0">
              <a:lnSpc>
                <a:spcPct val="140000"/>
              </a:lnSpc>
              <a:spcBef>
                <a:spcPct val="10000"/>
              </a:spcBef>
              <a:buFont typeface="Wingdings" pitchFamily="2" charset="2"/>
              <a:buChar char="n"/>
            </a:pPr>
            <a:r>
              <a:rPr lang="en-US" altLang="zh-CN" sz="2500" b="1">
                <a:latin typeface="Times New Roman" pitchFamily="18" charset="0"/>
              </a:rPr>
              <a:t>BCNF</a:t>
            </a:r>
            <a:r>
              <a:rPr lang="zh-CN" altLang="en-US" sz="2500" b="1">
                <a:latin typeface="Times New Roman" pitchFamily="18" charset="0"/>
              </a:rPr>
              <a:t>范式</a:t>
            </a:r>
            <a:r>
              <a:rPr lang="zh-CN" altLang="en-US" sz="2500" b="1">
                <a:solidFill>
                  <a:srgbClr val="9900CC"/>
                </a:solidFill>
                <a:latin typeface="Times New Roman" pitchFamily="18" charset="0"/>
                <a:ea typeface="黑体" pitchFamily="49" charset="-122"/>
              </a:rPr>
              <a:t>排除了</a:t>
            </a:r>
            <a:r>
              <a:rPr lang="zh-CN" altLang="en-US" sz="2500" b="1">
                <a:latin typeface="Times New Roman" pitchFamily="18" charset="0"/>
              </a:rPr>
              <a:t>：</a:t>
            </a:r>
          </a:p>
          <a:p>
            <a:pPr marL="742950" lvl="1" indent="-285750" eaLnBrk="0" hangingPunct="0">
              <a:lnSpc>
                <a:spcPct val="140000"/>
              </a:lnSpc>
              <a:spcBef>
                <a:spcPct val="10000"/>
              </a:spcBef>
              <a:buFont typeface="Wingdings" pitchFamily="2" charset="2"/>
              <a:buChar char="l"/>
            </a:pPr>
            <a:r>
              <a:rPr lang="zh-CN" altLang="en-US" sz="2400" b="1">
                <a:solidFill>
                  <a:srgbClr val="9900CC"/>
                </a:solidFill>
                <a:latin typeface="Times New Roman" pitchFamily="18" charset="0"/>
              </a:rPr>
              <a:t>任何属性</a:t>
            </a:r>
            <a:r>
              <a:rPr lang="en-US" altLang="zh-CN" sz="2400" b="1">
                <a:solidFill>
                  <a:srgbClr val="9900CC"/>
                </a:solidFill>
                <a:latin typeface="Times New Roman" pitchFamily="18" charset="0"/>
              </a:rPr>
              <a:t>(</a:t>
            </a:r>
            <a:r>
              <a:rPr lang="zh-CN" altLang="en-US" sz="2400" b="1">
                <a:solidFill>
                  <a:srgbClr val="9900CC"/>
                </a:solidFill>
                <a:latin typeface="Times New Roman" pitchFamily="18" charset="0"/>
              </a:rPr>
              <a:t>包括</a:t>
            </a:r>
            <a:r>
              <a:rPr lang="zh-CN" altLang="en-US" sz="2400" b="1">
                <a:solidFill>
                  <a:srgbClr val="FF0000"/>
                </a:solidFill>
                <a:latin typeface="Times New Roman" pitchFamily="18" charset="0"/>
                <a:ea typeface="黑体" pitchFamily="49" charset="-122"/>
              </a:rPr>
              <a:t>主属性</a:t>
            </a:r>
            <a:r>
              <a:rPr lang="zh-CN" altLang="en-US" sz="2400" b="1">
                <a:solidFill>
                  <a:srgbClr val="9900CC"/>
                </a:solidFill>
                <a:latin typeface="Times New Roman" pitchFamily="18" charset="0"/>
              </a:rPr>
              <a:t>和</a:t>
            </a:r>
            <a:r>
              <a:rPr lang="zh-CN" altLang="en-US" sz="2400" b="1">
                <a:solidFill>
                  <a:srgbClr val="0099FF"/>
                </a:solidFill>
                <a:latin typeface="Times New Roman" pitchFamily="18" charset="0"/>
                <a:ea typeface="黑体" pitchFamily="49" charset="-122"/>
              </a:rPr>
              <a:t>非主属性</a:t>
            </a:r>
            <a:r>
              <a:rPr lang="en-US" altLang="zh-CN" sz="2400" b="1">
                <a:solidFill>
                  <a:srgbClr val="9900CC"/>
                </a:solidFill>
                <a:latin typeface="Times New Roman" pitchFamily="18" charset="0"/>
              </a:rPr>
              <a:t>)</a:t>
            </a:r>
            <a:r>
              <a:rPr lang="zh-CN" altLang="en-US" sz="2400" b="1">
                <a:solidFill>
                  <a:srgbClr val="9900CC"/>
                </a:solidFill>
                <a:latin typeface="Times New Roman" pitchFamily="18" charset="0"/>
              </a:rPr>
              <a:t>对</a:t>
            </a:r>
            <a:r>
              <a:rPr lang="zh-CN" altLang="en-US" sz="2400" b="1">
                <a:solidFill>
                  <a:srgbClr val="0000CC"/>
                </a:solidFill>
                <a:latin typeface="Times New Roman" pitchFamily="18" charset="0"/>
                <a:ea typeface="黑体" pitchFamily="49" charset="-122"/>
              </a:rPr>
              <a:t>候选码</a:t>
            </a:r>
            <a:r>
              <a:rPr lang="zh-CN" altLang="en-US" sz="2400" b="1">
                <a:solidFill>
                  <a:srgbClr val="9900CC"/>
                </a:solidFill>
                <a:latin typeface="Times New Roman" pitchFamily="18" charset="0"/>
              </a:rPr>
              <a:t>的</a:t>
            </a:r>
            <a:r>
              <a:rPr lang="zh-CN" altLang="en-US" sz="2400" b="1">
                <a:solidFill>
                  <a:srgbClr val="008000"/>
                </a:solidFill>
                <a:latin typeface="Times New Roman" pitchFamily="18" charset="0"/>
                <a:ea typeface="黑体" pitchFamily="49" charset="-122"/>
              </a:rPr>
              <a:t>部分依赖</a:t>
            </a:r>
            <a:r>
              <a:rPr lang="zh-CN" altLang="en-US" sz="2400" b="1">
                <a:solidFill>
                  <a:srgbClr val="9900CC"/>
                </a:solidFill>
                <a:latin typeface="Times New Roman" pitchFamily="18" charset="0"/>
              </a:rPr>
              <a:t>和</a:t>
            </a:r>
            <a:r>
              <a:rPr lang="zh-CN" altLang="en-US" sz="2400" b="1">
                <a:solidFill>
                  <a:srgbClr val="008000"/>
                </a:solidFill>
                <a:latin typeface="Times New Roman" pitchFamily="18" charset="0"/>
                <a:ea typeface="黑体" pitchFamily="49" charset="-122"/>
              </a:rPr>
              <a:t>传递依赖</a:t>
            </a:r>
            <a:r>
              <a:rPr lang="zh-CN" altLang="en-US" sz="2400" b="1">
                <a:solidFill>
                  <a:srgbClr val="9900CC"/>
                </a:solidFill>
                <a:latin typeface="Times New Roman" pitchFamily="18" charset="0"/>
              </a:rPr>
              <a:t>；</a:t>
            </a:r>
          </a:p>
          <a:p>
            <a:pPr marL="742950" lvl="1" indent="-285750" eaLnBrk="0" hangingPunct="0">
              <a:lnSpc>
                <a:spcPct val="140000"/>
              </a:lnSpc>
              <a:spcBef>
                <a:spcPct val="10000"/>
              </a:spcBef>
              <a:buFont typeface="Wingdings" pitchFamily="2" charset="2"/>
              <a:buChar char="l"/>
            </a:pPr>
            <a:r>
              <a:rPr lang="zh-CN" altLang="en-US" sz="2400" b="1">
                <a:solidFill>
                  <a:srgbClr val="FF0000"/>
                </a:solidFill>
                <a:latin typeface="Times New Roman" pitchFamily="18" charset="0"/>
                <a:ea typeface="黑体" pitchFamily="49" charset="-122"/>
              </a:rPr>
              <a:t>主属性</a:t>
            </a:r>
            <a:r>
              <a:rPr lang="zh-CN" altLang="en-US" sz="2400" b="1">
                <a:solidFill>
                  <a:srgbClr val="9900CC"/>
                </a:solidFill>
                <a:latin typeface="Times New Roman" pitchFamily="18" charset="0"/>
              </a:rPr>
              <a:t>之间的</a:t>
            </a:r>
            <a:r>
              <a:rPr lang="zh-CN" altLang="en-US" sz="2400" b="1">
                <a:solidFill>
                  <a:srgbClr val="008000"/>
                </a:solidFill>
                <a:latin typeface="Times New Roman" pitchFamily="18" charset="0"/>
                <a:ea typeface="黑体" pitchFamily="49" charset="-122"/>
              </a:rPr>
              <a:t>传递依赖</a:t>
            </a:r>
            <a:r>
              <a:rPr lang="zh-CN" altLang="en-US" sz="2400" b="1">
                <a:latin typeface="Times New Roman" pitchFamily="18" charset="0"/>
              </a:rPr>
              <a:t>。</a:t>
            </a:r>
          </a:p>
        </p:txBody>
      </p:sp>
      <p:sp>
        <p:nvSpPr>
          <p:cNvPr id="293892" name="Rectangle 4"/>
          <p:cNvSpPr>
            <a:spLocks noGrp="1" noChangeArrowheads="1"/>
          </p:cNvSpPr>
          <p:nvPr>
            <p:ph type="title"/>
          </p:nvPr>
        </p:nvSpPr>
        <p:spPr>
          <a:xfrm>
            <a:off x="609600" y="476250"/>
            <a:ext cx="7772400" cy="609600"/>
          </a:xfrm>
        </p:spPr>
        <p:txBody>
          <a:bodyPr/>
          <a:lstStyle/>
          <a:p>
            <a:r>
              <a:rPr lang="en-US" altLang="zh-CN"/>
              <a:t>Boyce-Codd</a:t>
            </a:r>
            <a:r>
              <a:rPr lang="zh-CN" altLang="en-US">
                <a:ea typeface="华文隶书" pitchFamily="2" charset="-122"/>
              </a:rPr>
              <a:t>范式</a:t>
            </a:r>
            <a:r>
              <a:rPr lang="en-US" altLang="zh-CN"/>
              <a:t>(BCNF)</a:t>
            </a:r>
            <a:endParaRPr lang="zh-CN" altLang="en-US"/>
          </a:p>
        </p:txBody>
      </p:sp>
      <p:sp>
        <p:nvSpPr>
          <p:cNvPr id="293893" name="AutoShape 5"/>
          <p:cNvSpPr>
            <a:spLocks noChangeArrowheads="1"/>
          </p:cNvSpPr>
          <p:nvPr/>
        </p:nvSpPr>
        <p:spPr bwMode="auto">
          <a:xfrm>
            <a:off x="0" y="371475"/>
            <a:ext cx="9144000" cy="2033588"/>
          </a:xfrm>
          <a:prstGeom prst="rect">
            <a:avLst/>
          </a:prstGeom>
          <a:solidFill>
            <a:schemeClr val="bg1"/>
          </a:solidFill>
          <a:ln w="9525">
            <a:noFill/>
            <a:miter lim="800000"/>
            <a:headEnd/>
            <a:tailEnd/>
          </a:ln>
        </p:spPr>
        <p:txBody>
          <a:bodyPr/>
          <a:lstStyle/>
          <a:p>
            <a:endParaRPr lang="zh-CN" altLang="en-US"/>
          </a:p>
        </p:txBody>
      </p:sp>
      <p:sp>
        <p:nvSpPr>
          <p:cNvPr id="293894" name="Oval 6"/>
          <p:cNvSpPr>
            <a:spLocks noChangeArrowheads="1"/>
          </p:cNvSpPr>
          <p:nvPr/>
        </p:nvSpPr>
        <p:spPr bwMode="auto">
          <a:xfrm>
            <a:off x="236538" y="1046163"/>
            <a:ext cx="1227137" cy="955675"/>
          </a:xfrm>
          <a:prstGeom prst="ellipse">
            <a:avLst/>
          </a:prstGeom>
          <a:solidFill>
            <a:srgbClr val="FFFFFF"/>
          </a:solidFill>
          <a:ln w="9525">
            <a:solidFill>
              <a:srgbClr val="000000"/>
            </a:solidFill>
            <a:round/>
            <a:headEnd/>
            <a:tailEnd/>
          </a:ln>
        </p:spPr>
        <p:txBody>
          <a:bodyPr lIns="0" tIns="0" rIns="0" bIns="0"/>
          <a:lstStyle/>
          <a:p>
            <a:pPr algn="ctr">
              <a:lnSpc>
                <a:spcPct val="96000"/>
              </a:lnSpc>
            </a:pPr>
            <a:r>
              <a:rPr lang="zh-CN" altLang="en-US" b="1">
                <a:solidFill>
                  <a:srgbClr val="0000FF"/>
                </a:solidFill>
                <a:latin typeface="Times New Roman" pitchFamily="18" charset="0"/>
              </a:rPr>
              <a:t>候选码</a:t>
            </a:r>
            <a:r>
              <a:rPr lang="en-US" altLang="zh-CN" b="1" i="1">
                <a:solidFill>
                  <a:srgbClr val="0000FF"/>
                </a:solidFill>
                <a:latin typeface="Times New Roman" pitchFamily="18" charset="0"/>
              </a:rPr>
              <a:t>A </a:t>
            </a:r>
            <a:endParaRPr lang="en-US" altLang="zh-CN" b="1"/>
          </a:p>
        </p:txBody>
      </p:sp>
      <p:sp>
        <p:nvSpPr>
          <p:cNvPr id="293895" name="Oval 7"/>
          <p:cNvSpPr>
            <a:spLocks noChangeArrowheads="1"/>
          </p:cNvSpPr>
          <p:nvPr/>
        </p:nvSpPr>
        <p:spPr bwMode="auto">
          <a:xfrm>
            <a:off x="3576638" y="1076325"/>
            <a:ext cx="1554162" cy="715963"/>
          </a:xfrm>
          <a:prstGeom prst="ellipse">
            <a:avLst/>
          </a:prstGeom>
          <a:solidFill>
            <a:srgbClr val="FFFFFF"/>
          </a:solidFill>
          <a:ln w="9525">
            <a:solidFill>
              <a:srgbClr val="000000"/>
            </a:solidFill>
            <a:round/>
            <a:headEnd/>
            <a:tailEnd/>
          </a:ln>
        </p:spPr>
        <p:txBody>
          <a:bodyPr lIns="0" tIns="118800" rIns="0"/>
          <a:lstStyle/>
          <a:p>
            <a:pPr algn="ctr"/>
            <a:r>
              <a:rPr lang="zh-CN" altLang="en-US" b="1">
                <a:latin typeface="Times New Roman" pitchFamily="18" charset="0"/>
                <a:ea typeface="楷体" pitchFamily="49" charset="-122"/>
              </a:rPr>
              <a:t>非主属性</a:t>
            </a:r>
            <a:r>
              <a:rPr lang="en-US" altLang="zh-CN" b="1">
                <a:latin typeface="Times New Roman" pitchFamily="18" charset="0"/>
              </a:rPr>
              <a:t>1</a:t>
            </a:r>
            <a:endParaRPr lang="en-US" altLang="zh-CN" b="1"/>
          </a:p>
        </p:txBody>
      </p:sp>
      <p:sp>
        <p:nvSpPr>
          <p:cNvPr id="293897" name="Oval 9"/>
          <p:cNvSpPr>
            <a:spLocks noChangeArrowheads="1"/>
          </p:cNvSpPr>
          <p:nvPr/>
        </p:nvSpPr>
        <p:spPr bwMode="auto">
          <a:xfrm>
            <a:off x="5235575" y="1079500"/>
            <a:ext cx="1552575" cy="715963"/>
          </a:xfrm>
          <a:prstGeom prst="ellipse">
            <a:avLst/>
          </a:prstGeom>
          <a:solidFill>
            <a:srgbClr val="FFFFFF"/>
          </a:solidFill>
          <a:ln w="9525">
            <a:solidFill>
              <a:srgbClr val="000000"/>
            </a:solidFill>
            <a:round/>
            <a:headEnd/>
            <a:tailEnd/>
          </a:ln>
        </p:spPr>
        <p:txBody>
          <a:bodyPr lIns="0" tIns="118800" rIns="0"/>
          <a:lstStyle/>
          <a:p>
            <a:pPr algn="ctr"/>
            <a:r>
              <a:rPr lang="zh-CN" altLang="en-US" b="1">
                <a:latin typeface="Times New Roman" pitchFamily="18" charset="0"/>
                <a:ea typeface="楷体" pitchFamily="49" charset="-122"/>
              </a:rPr>
              <a:t>非主属性</a:t>
            </a:r>
            <a:r>
              <a:rPr lang="en-US" altLang="zh-CN" b="1">
                <a:latin typeface="Times New Roman" pitchFamily="18" charset="0"/>
              </a:rPr>
              <a:t>2</a:t>
            </a:r>
            <a:endParaRPr lang="en-US" altLang="zh-CN" b="1"/>
          </a:p>
        </p:txBody>
      </p:sp>
      <p:sp>
        <p:nvSpPr>
          <p:cNvPr id="293898" name="Oval 10"/>
          <p:cNvSpPr>
            <a:spLocks noChangeArrowheads="1"/>
          </p:cNvSpPr>
          <p:nvPr/>
        </p:nvSpPr>
        <p:spPr bwMode="auto">
          <a:xfrm>
            <a:off x="7421563" y="1071563"/>
            <a:ext cx="1554162" cy="714375"/>
          </a:xfrm>
          <a:prstGeom prst="ellipse">
            <a:avLst/>
          </a:prstGeom>
          <a:solidFill>
            <a:srgbClr val="FFFFFF"/>
          </a:solidFill>
          <a:ln w="9525">
            <a:solidFill>
              <a:srgbClr val="000000"/>
            </a:solidFill>
            <a:round/>
            <a:headEnd/>
            <a:tailEnd/>
          </a:ln>
        </p:spPr>
        <p:txBody>
          <a:bodyPr lIns="0" tIns="118800" rIns="0"/>
          <a:lstStyle/>
          <a:p>
            <a:pPr algn="ctr"/>
            <a:r>
              <a:rPr lang="zh-CN" altLang="en-US" b="1">
                <a:latin typeface="Times New Roman" pitchFamily="18" charset="0"/>
                <a:ea typeface="楷体" pitchFamily="49" charset="-122"/>
              </a:rPr>
              <a:t>非主属性</a:t>
            </a:r>
            <a:r>
              <a:rPr lang="en-US" altLang="zh-CN" b="1" i="1">
                <a:latin typeface="Times New Roman" pitchFamily="18" charset="0"/>
              </a:rPr>
              <a:t>k</a:t>
            </a:r>
            <a:endParaRPr lang="en-US" altLang="zh-CN" b="1"/>
          </a:p>
        </p:txBody>
      </p:sp>
      <p:grpSp>
        <p:nvGrpSpPr>
          <p:cNvPr id="2" name="Group 32"/>
          <p:cNvGrpSpPr>
            <a:grpSpLocks/>
          </p:cNvGrpSpPr>
          <p:nvPr/>
        </p:nvGrpSpPr>
        <p:grpSpPr bwMode="auto">
          <a:xfrm>
            <a:off x="1162050" y="460375"/>
            <a:ext cx="6518275" cy="671513"/>
            <a:chOff x="732" y="290"/>
            <a:chExt cx="4106" cy="423"/>
          </a:xfrm>
        </p:grpSpPr>
        <p:sp>
          <p:nvSpPr>
            <p:cNvPr id="293896" name="Freeform 8"/>
            <p:cNvSpPr>
              <a:spLocks/>
            </p:cNvSpPr>
            <p:nvPr/>
          </p:nvSpPr>
          <p:spPr bwMode="auto">
            <a:xfrm>
              <a:off x="732" y="578"/>
              <a:ext cx="1712" cy="133"/>
            </a:xfrm>
            <a:custGeom>
              <a:avLst/>
              <a:gdLst/>
              <a:ahLst/>
              <a:cxnLst>
                <a:cxn ang="0">
                  <a:pos x="0" y="312"/>
                </a:cxn>
                <a:cxn ang="0">
                  <a:pos x="900" y="0"/>
                </a:cxn>
                <a:cxn ang="0">
                  <a:pos x="1800" y="312"/>
                </a:cxn>
              </a:cxnLst>
              <a:rect l="0" t="0" r="r" b="b"/>
              <a:pathLst>
                <a:path w="1800" h="312">
                  <a:moveTo>
                    <a:pt x="0" y="312"/>
                  </a:moveTo>
                  <a:cubicBezTo>
                    <a:pt x="300" y="156"/>
                    <a:pt x="600" y="0"/>
                    <a:pt x="900" y="0"/>
                  </a:cubicBezTo>
                  <a:cubicBezTo>
                    <a:pt x="1200" y="0"/>
                    <a:pt x="1500" y="156"/>
                    <a:pt x="1800" y="312"/>
                  </a:cubicBezTo>
                </a:path>
              </a:pathLst>
            </a:custGeom>
            <a:noFill/>
            <a:ln w="9525">
              <a:solidFill>
                <a:srgbClr val="000000"/>
              </a:solidFill>
              <a:round/>
              <a:headEnd type="none" w="med" len="med"/>
              <a:tailEnd type="stealth" w="lg" len="lg"/>
            </a:ln>
          </p:spPr>
          <p:txBody>
            <a:bodyPr/>
            <a:lstStyle/>
            <a:p>
              <a:endParaRPr lang="zh-CN" altLang="en-US"/>
            </a:p>
          </p:txBody>
        </p:sp>
        <p:sp>
          <p:nvSpPr>
            <p:cNvPr id="293899" name="Freeform 11"/>
            <p:cNvSpPr>
              <a:spLocks/>
            </p:cNvSpPr>
            <p:nvPr/>
          </p:nvSpPr>
          <p:spPr bwMode="auto">
            <a:xfrm>
              <a:off x="732" y="431"/>
              <a:ext cx="2734" cy="282"/>
            </a:xfrm>
            <a:custGeom>
              <a:avLst/>
              <a:gdLst/>
              <a:ahLst/>
              <a:cxnLst>
                <a:cxn ang="0">
                  <a:pos x="0" y="624"/>
                </a:cxn>
                <a:cxn ang="0">
                  <a:pos x="1440" y="0"/>
                </a:cxn>
                <a:cxn ang="0">
                  <a:pos x="3780" y="624"/>
                </a:cxn>
              </a:cxnLst>
              <a:rect l="0" t="0" r="r" b="b"/>
              <a:pathLst>
                <a:path w="3780" h="624">
                  <a:moveTo>
                    <a:pt x="0" y="624"/>
                  </a:moveTo>
                  <a:cubicBezTo>
                    <a:pt x="405" y="312"/>
                    <a:pt x="810" y="0"/>
                    <a:pt x="1440" y="0"/>
                  </a:cubicBezTo>
                  <a:cubicBezTo>
                    <a:pt x="2070" y="0"/>
                    <a:pt x="2925" y="312"/>
                    <a:pt x="3780" y="624"/>
                  </a:cubicBezTo>
                </a:path>
              </a:pathLst>
            </a:custGeom>
            <a:noFill/>
            <a:ln w="9525">
              <a:solidFill>
                <a:srgbClr val="000000"/>
              </a:solidFill>
              <a:round/>
              <a:headEnd type="none" w="med" len="med"/>
              <a:tailEnd type="stealth" w="lg" len="lg"/>
            </a:ln>
          </p:spPr>
          <p:txBody>
            <a:bodyPr/>
            <a:lstStyle/>
            <a:p>
              <a:endParaRPr lang="zh-CN" altLang="en-US"/>
            </a:p>
          </p:txBody>
        </p:sp>
        <p:sp>
          <p:nvSpPr>
            <p:cNvPr id="293900" name="Freeform 12"/>
            <p:cNvSpPr>
              <a:spLocks/>
            </p:cNvSpPr>
            <p:nvPr/>
          </p:nvSpPr>
          <p:spPr bwMode="auto">
            <a:xfrm>
              <a:off x="732" y="290"/>
              <a:ext cx="4106" cy="419"/>
            </a:xfrm>
            <a:custGeom>
              <a:avLst/>
              <a:gdLst/>
              <a:ahLst/>
              <a:cxnLst>
                <a:cxn ang="0">
                  <a:pos x="0" y="936"/>
                </a:cxn>
                <a:cxn ang="0">
                  <a:pos x="1620" y="0"/>
                </a:cxn>
                <a:cxn ang="0">
                  <a:pos x="5940" y="936"/>
                </a:cxn>
              </a:cxnLst>
              <a:rect l="0" t="0" r="r" b="b"/>
              <a:pathLst>
                <a:path w="5940" h="936">
                  <a:moveTo>
                    <a:pt x="0" y="936"/>
                  </a:moveTo>
                  <a:cubicBezTo>
                    <a:pt x="315" y="468"/>
                    <a:pt x="630" y="0"/>
                    <a:pt x="1620" y="0"/>
                  </a:cubicBezTo>
                  <a:cubicBezTo>
                    <a:pt x="2610" y="0"/>
                    <a:pt x="4275" y="468"/>
                    <a:pt x="5940" y="936"/>
                  </a:cubicBezTo>
                </a:path>
              </a:pathLst>
            </a:custGeom>
            <a:noFill/>
            <a:ln w="9525">
              <a:solidFill>
                <a:srgbClr val="000000"/>
              </a:solidFill>
              <a:round/>
              <a:headEnd type="none" w="med" len="med"/>
              <a:tailEnd type="stealth" w="lg" len="lg"/>
            </a:ln>
          </p:spPr>
          <p:txBody>
            <a:bodyPr/>
            <a:lstStyle/>
            <a:p>
              <a:endParaRPr lang="zh-CN" altLang="en-US"/>
            </a:p>
          </p:txBody>
        </p:sp>
      </p:grpSp>
      <p:sp>
        <p:nvSpPr>
          <p:cNvPr id="293901" name="Oval 13"/>
          <p:cNvSpPr>
            <a:spLocks noChangeArrowheads="1"/>
          </p:cNvSpPr>
          <p:nvPr/>
        </p:nvSpPr>
        <p:spPr bwMode="auto">
          <a:xfrm>
            <a:off x="6689725" y="1104900"/>
            <a:ext cx="777875" cy="714375"/>
          </a:xfrm>
          <a:prstGeom prst="ellipse">
            <a:avLst/>
          </a:prstGeom>
          <a:noFill/>
          <a:ln w="9525">
            <a:noFill/>
            <a:round/>
            <a:headEnd/>
            <a:tailEnd/>
          </a:ln>
        </p:spPr>
        <p:txBody>
          <a:bodyPr lIns="0" tIns="0" rIns="0" bIns="0"/>
          <a:lstStyle/>
          <a:p>
            <a:pPr algn="ctr"/>
            <a:r>
              <a:rPr lang="en-US" altLang="zh-CN" sz="2000" b="1">
                <a:latin typeface="Times New Roman" pitchFamily="18" charset="0"/>
              </a:rPr>
              <a:t>……</a:t>
            </a:r>
            <a:endParaRPr lang="en-US" altLang="zh-CN" sz="2000" b="1"/>
          </a:p>
        </p:txBody>
      </p:sp>
      <p:sp>
        <p:nvSpPr>
          <p:cNvPr id="293902" name="Oval 14"/>
          <p:cNvSpPr>
            <a:spLocks noChangeArrowheads="1"/>
          </p:cNvSpPr>
          <p:nvPr/>
        </p:nvSpPr>
        <p:spPr bwMode="auto">
          <a:xfrm>
            <a:off x="2063750" y="1084263"/>
            <a:ext cx="1225550" cy="955675"/>
          </a:xfrm>
          <a:prstGeom prst="ellipse">
            <a:avLst/>
          </a:prstGeom>
          <a:solidFill>
            <a:srgbClr val="FFFFFF"/>
          </a:solidFill>
          <a:ln w="9525">
            <a:solidFill>
              <a:srgbClr val="000000"/>
            </a:solidFill>
            <a:round/>
            <a:headEnd/>
            <a:tailEnd/>
          </a:ln>
        </p:spPr>
        <p:txBody>
          <a:bodyPr lIns="0" rIns="0"/>
          <a:lstStyle/>
          <a:p>
            <a:pPr algn="ctr">
              <a:lnSpc>
                <a:spcPct val="96000"/>
              </a:lnSpc>
            </a:pPr>
            <a:r>
              <a:rPr lang="zh-CN" altLang="en-US" b="1">
                <a:solidFill>
                  <a:srgbClr val="0000FF"/>
                </a:solidFill>
                <a:latin typeface="Times New Roman" pitchFamily="18" charset="0"/>
              </a:rPr>
              <a:t>候选码</a:t>
            </a:r>
            <a:r>
              <a:rPr lang="en-US" altLang="zh-CN" b="1" i="1">
                <a:solidFill>
                  <a:srgbClr val="0000FF"/>
                </a:solidFill>
                <a:latin typeface="Times New Roman" pitchFamily="18" charset="0"/>
              </a:rPr>
              <a:t>B</a:t>
            </a:r>
            <a:endParaRPr lang="en-US" altLang="zh-CN" b="1"/>
          </a:p>
        </p:txBody>
      </p:sp>
      <p:sp>
        <p:nvSpPr>
          <p:cNvPr id="293903" name="Oval 15"/>
          <p:cNvSpPr>
            <a:spLocks noChangeArrowheads="1"/>
          </p:cNvSpPr>
          <p:nvPr/>
        </p:nvSpPr>
        <p:spPr bwMode="auto">
          <a:xfrm>
            <a:off x="590550" y="1565275"/>
            <a:ext cx="522288" cy="344488"/>
          </a:xfrm>
          <a:prstGeom prst="ellipse">
            <a:avLst/>
          </a:prstGeom>
          <a:solidFill>
            <a:srgbClr val="EAEAEA"/>
          </a:solidFill>
          <a:ln w="9525">
            <a:solidFill>
              <a:srgbClr val="000000"/>
            </a:solidFill>
            <a:round/>
            <a:headEnd/>
            <a:tailEnd/>
          </a:ln>
        </p:spPr>
        <p:txBody>
          <a:bodyPr lIns="0" tIns="0" rIns="0" bIns="0" anchor="ctr"/>
          <a:lstStyle/>
          <a:p>
            <a:pPr algn="ctr">
              <a:lnSpc>
                <a:spcPct val="80000"/>
              </a:lnSpc>
            </a:pPr>
            <a:r>
              <a:rPr lang="zh-CN" altLang="en-US" sz="2000" b="1" i="1">
                <a:solidFill>
                  <a:srgbClr val="0000FF"/>
                </a:solidFill>
                <a:latin typeface="Times New Roman" pitchFamily="18" charset="0"/>
                <a:sym typeface="Symbol" pitchFamily="18" charset="2"/>
              </a:rPr>
              <a:t></a:t>
            </a:r>
            <a:endParaRPr lang="zh-CN" altLang="en-US" sz="2000" b="1"/>
          </a:p>
        </p:txBody>
      </p:sp>
      <p:sp>
        <p:nvSpPr>
          <p:cNvPr id="293904" name="Oval 16"/>
          <p:cNvSpPr>
            <a:spLocks noChangeArrowheads="1"/>
          </p:cNvSpPr>
          <p:nvPr/>
        </p:nvSpPr>
        <p:spPr bwMode="auto">
          <a:xfrm>
            <a:off x="2405063" y="1609725"/>
            <a:ext cx="522287" cy="344488"/>
          </a:xfrm>
          <a:prstGeom prst="ellipse">
            <a:avLst/>
          </a:prstGeom>
          <a:solidFill>
            <a:srgbClr val="EAEAEA"/>
          </a:solidFill>
          <a:ln w="9525">
            <a:solidFill>
              <a:srgbClr val="000000"/>
            </a:solidFill>
            <a:round/>
            <a:headEnd/>
            <a:tailEnd/>
          </a:ln>
        </p:spPr>
        <p:txBody>
          <a:bodyPr lIns="0" tIns="0" rIns="0" bIns="0" anchor="ctr"/>
          <a:lstStyle/>
          <a:p>
            <a:pPr algn="ctr">
              <a:lnSpc>
                <a:spcPct val="80000"/>
              </a:lnSpc>
            </a:pPr>
            <a:r>
              <a:rPr lang="zh-CN" altLang="en-US" sz="2000" b="1" i="1">
                <a:solidFill>
                  <a:srgbClr val="0000FF"/>
                </a:solidFill>
                <a:latin typeface="Times New Roman" pitchFamily="18" charset="0"/>
                <a:sym typeface="Symbol" pitchFamily="18" charset="2"/>
              </a:rPr>
              <a:t></a:t>
            </a:r>
            <a:endParaRPr lang="zh-CN" altLang="en-US" sz="2000" b="1"/>
          </a:p>
        </p:txBody>
      </p:sp>
      <p:sp>
        <p:nvSpPr>
          <p:cNvPr id="293905" name="Freeform 17"/>
          <p:cNvSpPr>
            <a:spLocks/>
          </p:cNvSpPr>
          <p:nvPr/>
        </p:nvSpPr>
        <p:spPr bwMode="auto">
          <a:xfrm>
            <a:off x="1090613" y="1644650"/>
            <a:ext cx="982662" cy="104775"/>
          </a:xfrm>
          <a:custGeom>
            <a:avLst/>
            <a:gdLst/>
            <a:ahLst/>
            <a:cxnLst>
              <a:cxn ang="0">
                <a:pos x="0" y="120"/>
              </a:cxn>
              <a:cxn ang="0">
                <a:pos x="340" y="108"/>
              </a:cxn>
              <a:cxn ang="0">
                <a:pos x="800" y="0"/>
              </a:cxn>
            </a:cxnLst>
            <a:rect l="0" t="0" r="r" b="b"/>
            <a:pathLst>
              <a:path w="800" h="128">
                <a:moveTo>
                  <a:pt x="0" y="120"/>
                </a:moveTo>
                <a:cubicBezTo>
                  <a:pt x="103" y="124"/>
                  <a:pt x="207" y="128"/>
                  <a:pt x="340" y="108"/>
                </a:cubicBezTo>
                <a:cubicBezTo>
                  <a:pt x="473" y="88"/>
                  <a:pt x="722" y="18"/>
                  <a:pt x="800" y="0"/>
                </a:cubicBezTo>
              </a:path>
            </a:pathLst>
          </a:custGeom>
          <a:noFill/>
          <a:ln w="9525" cap="flat" cmpd="sng">
            <a:solidFill>
              <a:srgbClr val="33CCCC"/>
            </a:solidFill>
            <a:prstDash val="solid"/>
            <a:round/>
            <a:headEnd type="stealth" w="lg" len="lg"/>
            <a:tailEnd/>
          </a:ln>
          <a:effectLst/>
        </p:spPr>
        <p:txBody>
          <a:bodyPr/>
          <a:lstStyle/>
          <a:p>
            <a:endParaRPr lang="zh-CN" altLang="en-US"/>
          </a:p>
        </p:txBody>
      </p:sp>
      <p:sp>
        <p:nvSpPr>
          <p:cNvPr id="293906" name="Freeform 18"/>
          <p:cNvSpPr>
            <a:spLocks/>
          </p:cNvSpPr>
          <p:nvPr/>
        </p:nvSpPr>
        <p:spPr bwMode="auto">
          <a:xfrm>
            <a:off x="1458913" y="1609725"/>
            <a:ext cx="960437" cy="195263"/>
          </a:xfrm>
          <a:custGeom>
            <a:avLst/>
            <a:gdLst/>
            <a:ahLst/>
            <a:cxnLst>
              <a:cxn ang="0">
                <a:pos x="0" y="0"/>
              </a:cxn>
              <a:cxn ang="0">
                <a:pos x="320" y="168"/>
              </a:cxn>
              <a:cxn ang="0">
                <a:pos x="610" y="210"/>
              </a:cxn>
              <a:cxn ang="0">
                <a:pos x="810" y="210"/>
              </a:cxn>
            </a:cxnLst>
            <a:rect l="0" t="0" r="r" b="b"/>
            <a:pathLst>
              <a:path w="810" h="217">
                <a:moveTo>
                  <a:pt x="0" y="0"/>
                </a:moveTo>
                <a:cubicBezTo>
                  <a:pt x="109" y="66"/>
                  <a:pt x="218" y="133"/>
                  <a:pt x="320" y="168"/>
                </a:cubicBezTo>
                <a:cubicBezTo>
                  <a:pt x="422" y="203"/>
                  <a:pt x="528" y="203"/>
                  <a:pt x="610" y="210"/>
                </a:cubicBezTo>
                <a:cubicBezTo>
                  <a:pt x="692" y="217"/>
                  <a:pt x="777" y="210"/>
                  <a:pt x="810" y="210"/>
                </a:cubicBezTo>
              </a:path>
            </a:pathLst>
          </a:custGeom>
          <a:noFill/>
          <a:ln w="9525" cap="flat" cmpd="sng">
            <a:solidFill>
              <a:srgbClr val="FF9900"/>
            </a:solidFill>
            <a:prstDash val="solid"/>
            <a:round/>
            <a:headEnd/>
            <a:tailEnd type="stealth" w="lg" len="lg"/>
          </a:ln>
          <a:effectLst/>
        </p:spPr>
        <p:txBody>
          <a:bodyPr/>
          <a:lstStyle/>
          <a:p>
            <a:endParaRPr lang="zh-CN" altLang="en-US"/>
          </a:p>
        </p:txBody>
      </p:sp>
      <p:grpSp>
        <p:nvGrpSpPr>
          <p:cNvPr id="3" name="Group 31"/>
          <p:cNvGrpSpPr>
            <a:grpSpLocks/>
          </p:cNvGrpSpPr>
          <p:nvPr/>
        </p:nvGrpSpPr>
        <p:grpSpPr bwMode="auto">
          <a:xfrm>
            <a:off x="996950" y="1895475"/>
            <a:ext cx="1517650" cy="403225"/>
            <a:chOff x="628" y="1194"/>
            <a:chExt cx="956" cy="254"/>
          </a:xfrm>
        </p:grpSpPr>
        <p:sp>
          <p:nvSpPr>
            <p:cNvPr id="293907" name="Freeform 19"/>
            <p:cNvSpPr>
              <a:spLocks/>
            </p:cNvSpPr>
            <p:nvPr/>
          </p:nvSpPr>
          <p:spPr bwMode="auto">
            <a:xfrm>
              <a:off x="628" y="1194"/>
              <a:ext cx="956" cy="162"/>
            </a:xfrm>
            <a:custGeom>
              <a:avLst/>
              <a:gdLst/>
              <a:ahLst/>
              <a:cxnLst>
                <a:cxn ang="0">
                  <a:pos x="0" y="0"/>
                </a:cxn>
                <a:cxn ang="0">
                  <a:pos x="290" y="150"/>
                </a:cxn>
                <a:cxn ang="0">
                  <a:pos x="820" y="201"/>
                </a:cxn>
                <a:cxn ang="0">
                  <a:pos x="1280" y="9"/>
                </a:cxn>
              </a:cxnLst>
              <a:rect l="0" t="0" r="r" b="b"/>
              <a:pathLst>
                <a:path w="1280" h="224">
                  <a:moveTo>
                    <a:pt x="0" y="0"/>
                  </a:moveTo>
                  <a:cubicBezTo>
                    <a:pt x="76" y="58"/>
                    <a:pt x="153" y="116"/>
                    <a:pt x="290" y="150"/>
                  </a:cubicBezTo>
                  <a:cubicBezTo>
                    <a:pt x="427" y="184"/>
                    <a:pt x="655" y="224"/>
                    <a:pt x="820" y="201"/>
                  </a:cubicBezTo>
                  <a:cubicBezTo>
                    <a:pt x="985" y="178"/>
                    <a:pt x="1203" y="41"/>
                    <a:pt x="1280" y="9"/>
                  </a:cubicBezTo>
                </a:path>
              </a:pathLst>
            </a:custGeom>
            <a:noFill/>
            <a:ln w="9525" cap="flat" cmpd="sng">
              <a:solidFill>
                <a:srgbClr val="FF00FF"/>
              </a:solidFill>
              <a:prstDash val="solid"/>
              <a:round/>
              <a:headEnd type="none" w="sm" len="sm"/>
              <a:tailEnd type="stealth" w="lg" len="lg"/>
            </a:ln>
            <a:effectLst/>
          </p:spPr>
          <p:txBody>
            <a:bodyPr/>
            <a:lstStyle/>
            <a:p>
              <a:endParaRPr lang="zh-CN" altLang="en-US"/>
            </a:p>
          </p:txBody>
        </p:sp>
        <p:sp>
          <p:nvSpPr>
            <p:cNvPr id="293908" name="Text Box 20"/>
            <p:cNvSpPr txBox="1">
              <a:spLocks noChangeArrowheads="1"/>
            </p:cNvSpPr>
            <p:nvPr/>
          </p:nvSpPr>
          <p:spPr bwMode="auto">
            <a:xfrm>
              <a:off x="958" y="1278"/>
              <a:ext cx="299" cy="170"/>
            </a:xfrm>
            <a:prstGeom prst="rect">
              <a:avLst/>
            </a:prstGeom>
            <a:noFill/>
            <a:ln w="9525">
              <a:noFill/>
              <a:miter lim="800000"/>
              <a:headEnd/>
              <a:tailEnd/>
            </a:ln>
          </p:spPr>
          <p:txBody>
            <a:bodyPr lIns="0" tIns="0" rIns="0" bIns="0"/>
            <a:lstStyle/>
            <a:p>
              <a:pPr algn="ctr">
                <a:lnSpc>
                  <a:spcPct val="80000"/>
                </a:lnSpc>
              </a:pPr>
              <a:r>
                <a:rPr lang="ru-RU" altLang="zh-CN" sz="2000" b="1">
                  <a:solidFill>
                    <a:srgbClr val="FF3300"/>
                  </a:solidFill>
                  <a:latin typeface="Times New Roman" pitchFamily="18" charset="0"/>
                </a:rPr>
                <a:t>Х</a:t>
              </a:r>
              <a:endParaRPr lang="en-US" altLang="zh-CN" sz="2000" b="1"/>
            </a:p>
          </p:txBody>
        </p:sp>
      </p:grpSp>
      <p:grpSp>
        <p:nvGrpSpPr>
          <p:cNvPr id="4" name="Group 21"/>
          <p:cNvGrpSpPr>
            <a:grpSpLocks/>
          </p:cNvGrpSpPr>
          <p:nvPr/>
        </p:nvGrpSpPr>
        <p:grpSpPr bwMode="auto">
          <a:xfrm>
            <a:off x="2941638" y="1609725"/>
            <a:ext cx="711200" cy="287338"/>
            <a:chOff x="1853" y="1014"/>
            <a:chExt cx="448" cy="181"/>
          </a:xfrm>
        </p:grpSpPr>
        <p:sp>
          <p:nvSpPr>
            <p:cNvPr id="293910" name="Freeform 22"/>
            <p:cNvSpPr>
              <a:spLocks/>
            </p:cNvSpPr>
            <p:nvPr/>
          </p:nvSpPr>
          <p:spPr bwMode="auto">
            <a:xfrm>
              <a:off x="1853" y="1014"/>
              <a:ext cx="448" cy="109"/>
            </a:xfrm>
            <a:custGeom>
              <a:avLst/>
              <a:gdLst/>
              <a:ahLst/>
              <a:cxnLst>
                <a:cxn ang="0">
                  <a:pos x="0" y="150"/>
                </a:cxn>
                <a:cxn ang="0">
                  <a:pos x="380" y="108"/>
                </a:cxn>
                <a:cxn ang="0">
                  <a:pos x="600" y="0"/>
                </a:cxn>
              </a:cxnLst>
              <a:rect l="0" t="0" r="r" b="b"/>
              <a:pathLst>
                <a:path w="600" h="150">
                  <a:moveTo>
                    <a:pt x="0" y="150"/>
                  </a:moveTo>
                  <a:cubicBezTo>
                    <a:pt x="140" y="141"/>
                    <a:pt x="280" y="133"/>
                    <a:pt x="380" y="108"/>
                  </a:cubicBezTo>
                  <a:cubicBezTo>
                    <a:pt x="480" y="83"/>
                    <a:pt x="565" y="18"/>
                    <a:pt x="600" y="0"/>
                  </a:cubicBezTo>
                </a:path>
              </a:pathLst>
            </a:custGeom>
            <a:noFill/>
            <a:ln w="9525" cap="flat" cmpd="sng">
              <a:solidFill>
                <a:srgbClr val="000000"/>
              </a:solidFill>
              <a:prstDash val="solid"/>
              <a:round/>
              <a:headEnd/>
              <a:tailEnd type="stealth" w="lg" len="lg"/>
            </a:ln>
            <a:effectLst/>
          </p:spPr>
          <p:txBody>
            <a:bodyPr/>
            <a:lstStyle/>
            <a:p>
              <a:endParaRPr lang="zh-CN" altLang="en-US"/>
            </a:p>
          </p:txBody>
        </p:sp>
        <p:sp>
          <p:nvSpPr>
            <p:cNvPr id="293911" name="Text Box 23"/>
            <p:cNvSpPr txBox="1">
              <a:spLocks noChangeArrowheads="1"/>
            </p:cNvSpPr>
            <p:nvPr/>
          </p:nvSpPr>
          <p:spPr bwMode="auto">
            <a:xfrm>
              <a:off x="1989" y="1024"/>
              <a:ext cx="299" cy="171"/>
            </a:xfrm>
            <a:prstGeom prst="rect">
              <a:avLst/>
            </a:prstGeom>
            <a:noFill/>
            <a:ln w="9525">
              <a:noFill/>
              <a:miter lim="800000"/>
              <a:headEnd/>
              <a:tailEnd/>
            </a:ln>
          </p:spPr>
          <p:txBody>
            <a:bodyPr lIns="0" tIns="0" rIns="0" bIns="0"/>
            <a:lstStyle/>
            <a:p>
              <a:pPr algn="ctr">
                <a:lnSpc>
                  <a:spcPct val="80000"/>
                </a:lnSpc>
              </a:pPr>
              <a:r>
                <a:rPr lang="ru-RU" altLang="zh-CN" sz="2000" b="1">
                  <a:solidFill>
                    <a:srgbClr val="FF3300"/>
                  </a:solidFill>
                  <a:latin typeface="Times New Roman" pitchFamily="18" charset="0"/>
                </a:rPr>
                <a:t>Х</a:t>
              </a:r>
              <a:endParaRPr lang="en-US" altLang="zh-CN" sz="2000" b="1"/>
            </a:p>
          </p:txBody>
        </p:sp>
      </p:grpSp>
      <p:grpSp>
        <p:nvGrpSpPr>
          <p:cNvPr id="5" name="Group 30"/>
          <p:cNvGrpSpPr>
            <a:grpSpLocks/>
          </p:cNvGrpSpPr>
          <p:nvPr/>
        </p:nvGrpSpPr>
        <p:grpSpPr bwMode="auto">
          <a:xfrm>
            <a:off x="4862513" y="1684338"/>
            <a:ext cx="652462" cy="271462"/>
            <a:chOff x="3063" y="1061"/>
            <a:chExt cx="411" cy="171"/>
          </a:xfrm>
        </p:grpSpPr>
        <p:sp>
          <p:nvSpPr>
            <p:cNvPr id="293912" name="Freeform 24"/>
            <p:cNvSpPr>
              <a:spLocks/>
            </p:cNvSpPr>
            <p:nvPr/>
          </p:nvSpPr>
          <p:spPr bwMode="auto">
            <a:xfrm>
              <a:off x="3063" y="1079"/>
              <a:ext cx="411" cy="57"/>
            </a:xfrm>
            <a:custGeom>
              <a:avLst/>
              <a:gdLst/>
              <a:ahLst/>
              <a:cxnLst>
                <a:cxn ang="0">
                  <a:pos x="0" y="9"/>
                </a:cxn>
                <a:cxn ang="0">
                  <a:pos x="190" y="90"/>
                </a:cxn>
                <a:cxn ang="0">
                  <a:pos x="410" y="90"/>
                </a:cxn>
                <a:cxn ang="0">
                  <a:pos x="550" y="0"/>
                </a:cxn>
              </a:cxnLst>
              <a:rect l="0" t="0" r="r" b="b"/>
              <a:pathLst>
                <a:path w="550" h="105">
                  <a:moveTo>
                    <a:pt x="0" y="9"/>
                  </a:moveTo>
                  <a:cubicBezTo>
                    <a:pt x="61" y="42"/>
                    <a:pt x="122" y="76"/>
                    <a:pt x="190" y="90"/>
                  </a:cubicBezTo>
                  <a:cubicBezTo>
                    <a:pt x="258" y="104"/>
                    <a:pt x="350" y="105"/>
                    <a:pt x="410" y="90"/>
                  </a:cubicBezTo>
                  <a:cubicBezTo>
                    <a:pt x="470" y="75"/>
                    <a:pt x="527" y="15"/>
                    <a:pt x="550" y="0"/>
                  </a:cubicBezTo>
                </a:path>
              </a:pathLst>
            </a:custGeom>
            <a:noFill/>
            <a:ln w="9525" cap="flat" cmpd="sng">
              <a:solidFill>
                <a:srgbClr val="000000"/>
              </a:solidFill>
              <a:prstDash val="solid"/>
              <a:round/>
              <a:headEnd/>
              <a:tailEnd type="stealth" w="lg" len="lg"/>
            </a:ln>
            <a:effectLst/>
          </p:spPr>
          <p:txBody>
            <a:bodyPr/>
            <a:lstStyle/>
            <a:p>
              <a:endParaRPr lang="zh-CN" altLang="en-US"/>
            </a:p>
          </p:txBody>
        </p:sp>
        <p:sp>
          <p:nvSpPr>
            <p:cNvPr id="293913" name="Text Box 25"/>
            <p:cNvSpPr txBox="1">
              <a:spLocks noChangeArrowheads="1"/>
            </p:cNvSpPr>
            <p:nvPr/>
          </p:nvSpPr>
          <p:spPr bwMode="auto">
            <a:xfrm>
              <a:off x="3120" y="1061"/>
              <a:ext cx="299" cy="171"/>
            </a:xfrm>
            <a:prstGeom prst="rect">
              <a:avLst/>
            </a:prstGeom>
            <a:noFill/>
            <a:ln w="9525">
              <a:noFill/>
              <a:miter lim="800000"/>
              <a:headEnd/>
              <a:tailEnd/>
            </a:ln>
          </p:spPr>
          <p:txBody>
            <a:bodyPr lIns="0" tIns="0" rIns="0" bIns="0"/>
            <a:lstStyle/>
            <a:p>
              <a:pPr algn="ctr">
                <a:lnSpc>
                  <a:spcPct val="80000"/>
                </a:lnSpc>
              </a:pPr>
              <a:r>
                <a:rPr lang="ru-RU" altLang="zh-CN" sz="2000" b="1">
                  <a:solidFill>
                    <a:srgbClr val="FF3300"/>
                  </a:solidFill>
                  <a:latin typeface="Times New Roman" pitchFamily="18" charset="0"/>
                </a:rPr>
                <a:t>Х</a:t>
              </a:r>
              <a:endParaRPr lang="en-US" altLang="zh-CN" sz="2000" b="1"/>
            </a:p>
          </p:txBody>
        </p:sp>
      </p:grpSp>
      <p:sp>
        <p:nvSpPr>
          <p:cNvPr id="293914" name="Freeform 26"/>
          <p:cNvSpPr>
            <a:spLocks/>
          </p:cNvSpPr>
          <p:nvPr/>
        </p:nvSpPr>
        <p:spPr bwMode="auto">
          <a:xfrm>
            <a:off x="1422400" y="1276350"/>
            <a:ext cx="676275" cy="103188"/>
          </a:xfrm>
          <a:custGeom>
            <a:avLst/>
            <a:gdLst/>
            <a:ahLst/>
            <a:cxnLst>
              <a:cxn ang="0">
                <a:pos x="0" y="90"/>
              </a:cxn>
              <a:cxn ang="0">
                <a:pos x="300" y="0"/>
              </a:cxn>
              <a:cxn ang="0">
                <a:pos x="570" y="90"/>
              </a:cxn>
            </a:cxnLst>
            <a:rect l="0" t="0" r="r" b="b"/>
            <a:pathLst>
              <a:path w="570" h="90">
                <a:moveTo>
                  <a:pt x="0" y="90"/>
                </a:moveTo>
                <a:cubicBezTo>
                  <a:pt x="102" y="45"/>
                  <a:pt x="205" y="0"/>
                  <a:pt x="300" y="0"/>
                </a:cubicBezTo>
                <a:cubicBezTo>
                  <a:pt x="395" y="0"/>
                  <a:pt x="525" y="75"/>
                  <a:pt x="570" y="90"/>
                </a:cubicBezTo>
              </a:path>
            </a:pathLst>
          </a:custGeom>
          <a:noFill/>
          <a:ln w="9525" cap="flat" cmpd="sng">
            <a:solidFill>
              <a:srgbClr val="3366FF"/>
            </a:solidFill>
            <a:prstDash val="solid"/>
            <a:round/>
            <a:headEnd type="stealth" w="lg" len="lg"/>
            <a:tailEnd type="stealth" w="lg" len="lg"/>
          </a:ln>
          <a:effectLst/>
        </p:spPr>
        <p:txBody>
          <a:bodyPr/>
          <a:lstStyle/>
          <a:p>
            <a:endParaRPr lang="zh-CN" altLang="en-US"/>
          </a:p>
        </p:txBody>
      </p:sp>
      <p:grpSp>
        <p:nvGrpSpPr>
          <p:cNvPr id="6" name="Group 33"/>
          <p:cNvGrpSpPr>
            <a:grpSpLocks/>
          </p:cNvGrpSpPr>
          <p:nvPr/>
        </p:nvGrpSpPr>
        <p:grpSpPr bwMode="auto">
          <a:xfrm>
            <a:off x="3048000" y="1724025"/>
            <a:ext cx="4706938" cy="582613"/>
            <a:chOff x="1920" y="1086"/>
            <a:chExt cx="2965" cy="367"/>
          </a:xfrm>
        </p:grpSpPr>
        <p:sp>
          <p:nvSpPr>
            <p:cNvPr id="293915" name="Freeform 27"/>
            <p:cNvSpPr>
              <a:spLocks/>
            </p:cNvSpPr>
            <p:nvPr/>
          </p:nvSpPr>
          <p:spPr bwMode="auto">
            <a:xfrm>
              <a:off x="1935" y="1108"/>
              <a:ext cx="576" cy="155"/>
            </a:xfrm>
            <a:custGeom>
              <a:avLst/>
              <a:gdLst/>
              <a:ahLst/>
              <a:cxnLst>
                <a:cxn ang="0">
                  <a:pos x="0" y="159"/>
                </a:cxn>
                <a:cxn ang="0">
                  <a:pos x="430" y="189"/>
                </a:cxn>
                <a:cxn ang="0">
                  <a:pos x="740" y="0"/>
                </a:cxn>
              </a:cxnLst>
              <a:rect l="0" t="0" r="r" b="b"/>
              <a:pathLst>
                <a:path w="740" h="215">
                  <a:moveTo>
                    <a:pt x="0" y="159"/>
                  </a:moveTo>
                  <a:cubicBezTo>
                    <a:pt x="153" y="187"/>
                    <a:pt x="307" y="215"/>
                    <a:pt x="430" y="189"/>
                  </a:cubicBezTo>
                  <a:cubicBezTo>
                    <a:pt x="553" y="163"/>
                    <a:pt x="688" y="31"/>
                    <a:pt x="740" y="0"/>
                  </a:cubicBezTo>
                </a:path>
              </a:pathLst>
            </a:custGeom>
            <a:noFill/>
            <a:ln w="9525" cap="flat" cmpd="sng">
              <a:solidFill>
                <a:srgbClr val="000000"/>
              </a:solidFill>
              <a:prstDash val="solid"/>
              <a:round/>
              <a:headEnd/>
              <a:tailEnd type="stealth" w="lg" len="lg"/>
            </a:ln>
            <a:effectLst/>
          </p:spPr>
          <p:txBody>
            <a:bodyPr/>
            <a:lstStyle/>
            <a:p>
              <a:endParaRPr lang="zh-CN" altLang="en-US"/>
            </a:p>
          </p:txBody>
        </p:sp>
        <p:sp>
          <p:nvSpPr>
            <p:cNvPr id="293916" name="Freeform 28"/>
            <p:cNvSpPr>
              <a:spLocks/>
            </p:cNvSpPr>
            <p:nvPr/>
          </p:nvSpPr>
          <p:spPr bwMode="auto">
            <a:xfrm>
              <a:off x="1927" y="1123"/>
              <a:ext cx="1695" cy="213"/>
            </a:xfrm>
            <a:custGeom>
              <a:avLst/>
              <a:gdLst/>
              <a:ahLst/>
              <a:cxnLst>
                <a:cxn ang="0">
                  <a:pos x="0" y="150"/>
                </a:cxn>
                <a:cxn ang="0">
                  <a:pos x="540" y="240"/>
                </a:cxn>
                <a:cxn ang="0">
                  <a:pos x="1130" y="279"/>
                </a:cxn>
                <a:cxn ang="0">
                  <a:pos x="1910" y="249"/>
                </a:cxn>
                <a:cxn ang="0">
                  <a:pos x="2210" y="0"/>
                </a:cxn>
              </a:cxnLst>
              <a:rect l="0" t="0" r="r" b="b"/>
              <a:pathLst>
                <a:path w="2210" h="295">
                  <a:moveTo>
                    <a:pt x="0" y="150"/>
                  </a:moveTo>
                  <a:cubicBezTo>
                    <a:pt x="176" y="184"/>
                    <a:pt x="352" y="219"/>
                    <a:pt x="540" y="240"/>
                  </a:cubicBezTo>
                  <a:cubicBezTo>
                    <a:pt x="728" y="261"/>
                    <a:pt x="902" y="277"/>
                    <a:pt x="1130" y="279"/>
                  </a:cubicBezTo>
                  <a:cubicBezTo>
                    <a:pt x="1358" y="281"/>
                    <a:pt x="1730" y="295"/>
                    <a:pt x="1910" y="249"/>
                  </a:cubicBezTo>
                  <a:cubicBezTo>
                    <a:pt x="2090" y="203"/>
                    <a:pt x="2160" y="41"/>
                    <a:pt x="2210" y="0"/>
                  </a:cubicBezTo>
                </a:path>
              </a:pathLst>
            </a:custGeom>
            <a:noFill/>
            <a:ln w="9525" cap="flat" cmpd="sng">
              <a:solidFill>
                <a:srgbClr val="000000"/>
              </a:solidFill>
              <a:prstDash val="solid"/>
              <a:round/>
              <a:headEnd/>
              <a:tailEnd type="stealth" w="lg" len="lg"/>
            </a:ln>
            <a:effectLst/>
          </p:spPr>
          <p:txBody>
            <a:bodyPr/>
            <a:lstStyle/>
            <a:p>
              <a:endParaRPr lang="zh-CN" altLang="en-US"/>
            </a:p>
          </p:txBody>
        </p:sp>
        <p:sp>
          <p:nvSpPr>
            <p:cNvPr id="293917" name="Freeform 29"/>
            <p:cNvSpPr>
              <a:spLocks/>
            </p:cNvSpPr>
            <p:nvPr/>
          </p:nvSpPr>
          <p:spPr bwMode="auto">
            <a:xfrm>
              <a:off x="1920" y="1086"/>
              <a:ext cx="2965" cy="367"/>
            </a:xfrm>
            <a:custGeom>
              <a:avLst/>
              <a:gdLst/>
              <a:ahLst/>
              <a:cxnLst>
                <a:cxn ang="0">
                  <a:pos x="0" y="201"/>
                </a:cxn>
                <a:cxn ang="0">
                  <a:pos x="850" y="429"/>
                </a:cxn>
                <a:cxn ang="0">
                  <a:pos x="2290" y="480"/>
                </a:cxn>
                <a:cxn ang="0">
                  <a:pos x="3400" y="261"/>
                </a:cxn>
                <a:cxn ang="0">
                  <a:pos x="3930" y="0"/>
                </a:cxn>
              </a:cxnLst>
              <a:rect l="0" t="0" r="r" b="b"/>
              <a:pathLst>
                <a:path w="3930" h="508">
                  <a:moveTo>
                    <a:pt x="0" y="201"/>
                  </a:moveTo>
                  <a:cubicBezTo>
                    <a:pt x="234" y="292"/>
                    <a:pt x="468" y="383"/>
                    <a:pt x="850" y="429"/>
                  </a:cubicBezTo>
                  <a:cubicBezTo>
                    <a:pt x="1232" y="475"/>
                    <a:pt x="1865" y="508"/>
                    <a:pt x="2290" y="480"/>
                  </a:cubicBezTo>
                  <a:cubicBezTo>
                    <a:pt x="2715" y="452"/>
                    <a:pt x="3127" y="341"/>
                    <a:pt x="3400" y="261"/>
                  </a:cubicBezTo>
                  <a:cubicBezTo>
                    <a:pt x="3673" y="181"/>
                    <a:pt x="3842" y="43"/>
                    <a:pt x="3930" y="0"/>
                  </a:cubicBezTo>
                </a:path>
              </a:pathLst>
            </a:custGeom>
            <a:noFill/>
            <a:ln w="9525" cap="flat" cmpd="sng">
              <a:solidFill>
                <a:srgbClr val="000000"/>
              </a:solidFill>
              <a:prstDash val="solid"/>
              <a:round/>
              <a:headEnd/>
              <a:tailEnd type="stealth" w="lg" len="lg"/>
            </a:ln>
            <a:effec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93906"/>
                                        </p:tgtEl>
                                        <p:attrNameLst>
                                          <p:attrName>style.visibility</p:attrName>
                                        </p:attrNameLst>
                                      </p:cBhvr>
                                      <p:to>
                                        <p:strVal val="visible"/>
                                      </p:to>
                                    </p:set>
                                    <p:animEffect transition="in" filter="wipe(left)">
                                      <p:cBhvr>
                                        <p:cTn id="17" dur="500"/>
                                        <p:tgtEl>
                                          <p:spTgt spid="29390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293905"/>
                                        </p:tgtEl>
                                        <p:attrNameLst>
                                          <p:attrName>style.visibility</p:attrName>
                                        </p:attrNameLst>
                                      </p:cBhvr>
                                      <p:to>
                                        <p:strVal val="visible"/>
                                      </p:to>
                                    </p:set>
                                    <p:animEffect transition="in" filter="wipe(right)">
                                      <p:cBhvr>
                                        <p:cTn id="22" dur="500"/>
                                        <p:tgtEl>
                                          <p:spTgt spid="293905"/>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93914"/>
                                        </p:tgtEl>
                                        <p:attrNameLst>
                                          <p:attrName>style.visibility</p:attrName>
                                        </p:attrNameLst>
                                      </p:cBhvr>
                                      <p:to>
                                        <p:strVal val="visible"/>
                                      </p:to>
                                    </p:set>
                                    <p:animEffect transition="in" filter="box(in)">
                                      <p:cBhvr>
                                        <p:cTn id="27" dur="500"/>
                                        <p:tgtEl>
                                          <p:spTgt spid="293914"/>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ox(in)">
                                      <p:cBhvr>
                                        <p:cTn id="32" dur="10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audio>
                                      <p:cMediaNode>
                                        <p:cTn display="0" masterRel="sameClick">
                                          <p:stCondLst>
                                            <p:cond evt="begin" delay="0">
                                              <p:tn val="30"/>
                                            </p:cond>
                                          </p:stCondLst>
                                          <p:endCondLst>
                                            <p:cond evt="onStopAudio" delay="0">
                                              <p:tgtEl>
                                                <p:sldTgt/>
                                              </p:tgtEl>
                                            </p:cond>
                                          </p:endCondLst>
                                        </p:cTn>
                                        <p:tgtEl>
                                          <p:sndTgt r:embed="rId2" name="chimes.wav" builtIn="1"/>
                                        </p:tgtEl>
                                      </p:cMediaNode>
                                    </p:audio>
                                  </p:subTnLst>
                                </p:cTn>
                              </p:par>
                            </p:childTnLst>
                          </p:cTn>
                        </p:par>
                      </p:childTnLst>
                    </p:cTn>
                  </p:par>
                  <p:par>
                    <p:cTn id="33" fill="hold">
                      <p:stCondLst>
                        <p:cond delay="indefinite"/>
                      </p:stCondLst>
                      <p:childTnLst>
                        <p:par>
                          <p:cTn id="34" fill="hold">
                            <p:stCondLst>
                              <p:cond delay="0"/>
                            </p:stCondLst>
                            <p:childTnLst>
                              <p:par>
                                <p:cTn id="35" presetID="8" presetClass="entr" presetSubtype="16"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diamond(in)">
                                      <p:cBhvr>
                                        <p:cTn id="37" dur="20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audio>
                                      <p:cMediaNode>
                                        <p:cTn display="0" masterRel="sameClick">
                                          <p:stCondLst>
                                            <p:cond evt="begin" delay="0">
                                              <p:tn val="35"/>
                                            </p:cond>
                                          </p:stCondLst>
                                          <p:endCondLst>
                                            <p:cond evt="onStopAudio" delay="0">
                                              <p:tgtEl>
                                                <p:sldTgt/>
                                              </p:tgtEl>
                                            </p:cond>
                                          </p:endCondLst>
                                        </p:cTn>
                                        <p:tgtEl>
                                          <p:sndTgt r:embed="rId3" name="applause.wav" builtIn="1"/>
                                        </p:tgtEl>
                                      </p:cMediaNode>
                                    </p:audio>
                                  </p:sub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wipe(left)">
                                      <p:cBhvr>
                                        <p:cTn id="42" dur="5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audio>
                                      <p:cMediaNode>
                                        <p:cTn display="0" masterRel="sameClick">
                                          <p:stCondLst>
                                            <p:cond evt="begin" delay="0">
                                              <p:tn val="40"/>
                                            </p:cond>
                                          </p:stCondLst>
                                          <p:endCondLst>
                                            <p:cond evt="onStopAudio" delay="0">
                                              <p:tgtEl>
                                                <p:sldTgt/>
                                              </p:tgtEl>
                                            </p:cond>
                                          </p:endCondLst>
                                        </p:cTn>
                                        <p:tgtEl>
                                          <p:sndTgt r:embed="rId4" name="drumroll.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905" grpId="0" animBg="1"/>
      <p:bldP spid="293906" grpId="0" animBg="1"/>
      <p:bldP spid="293914"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a:xfrm>
            <a:off x="685800" y="685800"/>
            <a:ext cx="7772400" cy="609600"/>
          </a:xfrm>
        </p:spPr>
        <p:txBody>
          <a:bodyPr/>
          <a:lstStyle/>
          <a:p>
            <a:r>
              <a:rPr lang="en-US" altLang="zh-CN"/>
              <a:t>Boyce-Codd</a:t>
            </a:r>
            <a:r>
              <a:rPr lang="zh-CN" altLang="en-US">
                <a:ea typeface="华文隶书" pitchFamily="2" charset="-122"/>
              </a:rPr>
              <a:t>范式判断举例</a:t>
            </a:r>
          </a:p>
        </p:txBody>
      </p:sp>
      <p:sp>
        <p:nvSpPr>
          <p:cNvPr id="228355" name="Rectangle 3"/>
          <p:cNvSpPr>
            <a:spLocks noGrp="1" noChangeArrowheads="1"/>
          </p:cNvSpPr>
          <p:nvPr>
            <p:ph type="body" idx="1"/>
          </p:nvPr>
        </p:nvSpPr>
        <p:spPr>
          <a:xfrm>
            <a:off x="323850" y="1524000"/>
            <a:ext cx="8591550" cy="4953000"/>
          </a:xfrm>
        </p:spPr>
        <p:txBody>
          <a:bodyPr/>
          <a:lstStyle/>
          <a:p>
            <a:pPr>
              <a:lnSpc>
                <a:spcPct val="125000"/>
              </a:lnSpc>
            </a:pPr>
            <a:r>
              <a:rPr lang="nl-NL" altLang="zh-CN" sz="2600">
                <a:solidFill>
                  <a:schemeClr val="accent2"/>
                </a:solidFill>
              </a:rPr>
              <a:t>[</a:t>
            </a:r>
            <a:r>
              <a:rPr lang="zh-CN" altLang="nl-NL" sz="2600">
                <a:solidFill>
                  <a:schemeClr val="accent2"/>
                </a:solidFill>
              </a:rPr>
              <a:t>例</a:t>
            </a:r>
            <a:r>
              <a:rPr lang="nl-NL" altLang="zh-CN" sz="2600">
                <a:solidFill>
                  <a:schemeClr val="accent2"/>
                </a:solidFill>
              </a:rPr>
              <a:t>5.20]</a:t>
            </a:r>
            <a:r>
              <a:rPr lang="nl-NL" altLang="zh-CN" sz="2600"/>
              <a:t>  </a:t>
            </a:r>
            <a:r>
              <a:rPr lang="en-US" altLang="zh-CN" sz="2600" i="1"/>
              <a:t>r</a:t>
            </a:r>
            <a:r>
              <a:rPr lang="en-US" altLang="zh-CN" sz="2600"/>
              <a:t>(</a:t>
            </a:r>
            <a:r>
              <a:rPr lang="en-US" altLang="zh-CN" sz="2600" i="1"/>
              <a:t>R</a:t>
            </a:r>
            <a:r>
              <a:rPr lang="en-US" altLang="zh-CN" sz="2600"/>
              <a:t>)</a:t>
            </a:r>
            <a:r>
              <a:rPr lang="nl-NL" altLang="zh-CN" sz="2600"/>
              <a:t>=</a:t>
            </a:r>
            <a:r>
              <a:rPr lang="nl-NL" altLang="zh-CN" sz="2600" i="1"/>
              <a:t>r</a:t>
            </a:r>
            <a:r>
              <a:rPr lang="nl-NL" altLang="zh-CN" sz="2600"/>
              <a:t>(</a:t>
            </a:r>
            <a:r>
              <a:rPr lang="nl-NL" altLang="zh-CN" sz="2600" i="1"/>
              <a:t>A</a:t>
            </a:r>
            <a:r>
              <a:rPr lang="nl-NL" altLang="zh-CN" sz="2600"/>
              <a:t>, </a:t>
            </a:r>
            <a:r>
              <a:rPr lang="nl-NL" altLang="zh-CN" sz="2600" i="1"/>
              <a:t>B</a:t>
            </a:r>
            <a:r>
              <a:rPr lang="nl-NL" altLang="zh-CN" sz="2600"/>
              <a:t>, </a:t>
            </a:r>
            <a:r>
              <a:rPr lang="nl-NL" altLang="zh-CN" sz="2600" i="1"/>
              <a:t>C</a:t>
            </a:r>
            <a:r>
              <a:rPr lang="nl-NL" altLang="zh-CN" sz="2600"/>
              <a:t>)</a:t>
            </a:r>
            <a:r>
              <a:rPr lang="zh-CN" altLang="nl-NL" sz="2600"/>
              <a:t>，</a:t>
            </a:r>
            <a:r>
              <a:rPr lang="nl-NL" altLang="zh-CN" sz="2600" i="1"/>
              <a:t>F</a:t>
            </a:r>
            <a:r>
              <a:rPr lang="nl-NL" altLang="zh-CN" sz="2600"/>
              <a:t>={</a:t>
            </a:r>
            <a:r>
              <a:rPr lang="nl-NL" altLang="zh-CN" sz="2600" i="1"/>
              <a:t>A</a:t>
            </a:r>
            <a:r>
              <a:rPr lang="nl-NL" altLang="zh-CN" sz="2600"/>
              <a:t>→</a:t>
            </a:r>
            <a:r>
              <a:rPr lang="nl-NL" altLang="zh-CN" sz="2600" i="1"/>
              <a:t>B</a:t>
            </a:r>
            <a:r>
              <a:rPr lang="nl-NL" altLang="zh-CN" sz="2600"/>
              <a:t>, </a:t>
            </a:r>
            <a:r>
              <a:rPr lang="nl-NL" altLang="zh-CN" sz="2600" i="1">
                <a:solidFill>
                  <a:srgbClr val="FF33CC"/>
                </a:solidFill>
              </a:rPr>
              <a:t>B</a:t>
            </a:r>
            <a:r>
              <a:rPr lang="nl-NL" altLang="zh-CN" sz="2600">
                <a:solidFill>
                  <a:srgbClr val="FF33CC"/>
                </a:solidFill>
              </a:rPr>
              <a:t>→</a:t>
            </a:r>
            <a:r>
              <a:rPr lang="nl-NL" altLang="zh-CN" sz="2600" i="1">
                <a:solidFill>
                  <a:srgbClr val="FF33CC"/>
                </a:solidFill>
              </a:rPr>
              <a:t>C</a:t>
            </a:r>
            <a:r>
              <a:rPr lang="nl-NL" altLang="zh-CN" sz="2600"/>
              <a:t>}</a:t>
            </a:r>
            <a:r>
              <a:rPr lang="zh-CN" altLang="nl-NL" sz="2600"/>
              <a:t>。</a:t>
            </a:r>
          </a:p>
          <a:p>
            <a:pPr lvl="1">
              <a:lnSpc>
                <a:spcPct val="130000"/>
              </a:lnSpc>
            </a:pPr>
            <a:r>
              <a:rPr lang="en-US" altLang="zh-CN" i="1"/>
              <a:t>r</a:t>
            </a:r>
            <a:r>
              <a:rPr lang="en-US" altLang="zh-CN"/>
              <a:t>(</a:t>
            </a:r>
            <a:r>
              <a:rPr lang="en-US" altLang="zh-CN" i="1"/>
              <a:t>R</a:t>
            </a:r>
            <a:r>
              <a:rPr lang="en-US" altLang="zh-CN"/>
              <a:t>)</a:t>
            </a:r>
            <a:r>
              <a:rPr lang="zh-CN" altLang="nl-NL"/>
              <a:t>的</a:t>
            </a:r>
            <a:r>
              <a:rPr lang="zh-CN" altLang="nl-NL">
                <a:solidFill>
                  <a:srgbClr val="FF3300"/>
                </a:solidFill>
                <a:ea typeface="黑体" pitchFamily="49" charset="-122"/>
              </a:rPr>
              <a:t>候选码</a:t>
            </a:r>
            <a:r>
              <a:rPr lang="zh-CN" altLang="nl-NL"/>
              <a:t>为</a:t>
            </a:r>
            <a:r>
              <a:rPr lang="nl-NL" altLang="zh-CN" i="1">
                <a:solidFill>
                  <a:srgbClr val="FF3300"/>
                </a:solidFill>
              </a:rPr>
              <a:t>A</a:t>
            </a:r>
            <a:r>
              <a:rPr lang="zh-CN" altLang="nl-NL"/>
              <a:t>，</a:t>
            </a:r>
            <a:r>
              <a:rPr lang="en-US" altLang="zh-CN" i="1">
                <a:solidFill>
                  <a:srgbClr val="9900CC"/>
                </a:solidFill>
              </a:rPr>
              <a:t>r</a:t>
            </a:r>
            <a:r>
              <a:rPr lang="en-US" altLang="zh-CN">
                <a:solidFill>
                  <a:srgbClr val="9900CC"/>
                </a:solidFill>
              </a:rPr>
              <a:t>(</a:t>
            </a:r>
            <a:r>
              <a:rPr lang="en-US" altLang="zh-CN" i="1">
                <a:solidFill>
                  <a:srgbClr val="9900CC"/>
                </a:solidFill>
              </a:rPr>
              <a:t>R</a:t>
            </a:r>
            <a:r>
              <a:rPr lang="en-US" altLang="zh-CN">
                <a:solidFill>
                  <a:srgbClr val="9900CC"/>
                </a:solidFill>
              </a:rPr>
              <a:t>)</a:t>
            </a:r>
            <a:r>
              <a:rPr lang="nl-NL" altLang="zh-CN">
                <a:solidFill>
                  <a:srgbClr val="9900CC"/>
                </a:solidFill>
                <a:sym typeface="Symbol" pitchFamily="18" charset="2"/>
              </a:rPr>
              <a:t></a:t>
            </a:r>
            <a:r>
              <a:rPr lang="nl-NL" altLang="zh-CN">
                <a:solidFill>
                  <a:srgbClr val="9900CC"/>
                </a:solidFill>
              </a:rPr>
              <a:t>BCNF</a:t>
            </a:r>
            <a:r>
              <a:rPr lang="zh-CN" altLang="nl-NL"/>
              <a:t>，因为函数依赖</a:t>
            </a:r>
            <a:r>
              <a:rPr lang="nl-NL" altLang="zh-CN" i="1">
                <a:solidFill>
                  <a:srgbClr val="FF3399"/>
                </a:solidFill>
              </a:rPr>
              <a:t>B</a:t>
            </a:r>
            <a:r>
              <a:rPr lang="nl-NL" altLang="zh-CN">
                <a:solidFill>
                  <a:srgbClr val="FF3399"/>
                </a:solidFill>
              </a:rPr>
              <a:t>→</a:t>
            </a:r>
            <a:r>
              <a:rPr lang="nl-NL" altLang="zh-CN" i="1">
                <a:solidFill>
                  <a:srgbClr val="FF3399"/>
                </a:solidFill>
              </a:rPr>
              <a:t>C</a:t>
            </a:r>
            <a:r>
              <a:rPr lang="zh-CN" altLang="nl-NL"/>
              <a:t>中的</a:t>
            </a:r>
            <a:r>
              <a:rPr lang="zh-CN" altLang="nl-NL">
                <a:solidFill>
                  <a:srgbClr val="FF33CC"/>
                </a:solidFill>
              </a:rPr>
              <a:t>决定属性</a:t>
            </a:r>
            <a:r>
              <a:rPr lang="nl-NL" altLang="zh-CN" i="1">
                <a:solidFill>
                  <a:srgbClr val="FF33CC"/>
                </a:solidFill>
              </a:rPr>
              <a:t>B</a:t>
            </a:r>
            <a:r>
              <a:rPr lang="zh-CN" altLang="nl-NL">
                <a:solidFill>
                  <a:srgbClr val="FF33CC"/>
                </a:solidFill>
              </a:rPr>
              <a:t>不是超码</a:t>
            </a:r>
            <a:r>
              <a:rPr lang="zh-CN" altLang="nl-NL"/>
              <a:t>。</a:t>
            </a:r>
          </a:p>
          <a:p>
            <a:pPr>
              <a:lnSpc>
                <a:spcPct val="125000"/>
              </a:lnSpc>
            </a:pPr>
            <a:r>
              <a:rPr lang="nl-NL" altLang="zh-CN" sz="2600">
                <a:solidFill>
                  <a:schemeClr val="accent2"/>
                </a:solidFill>
              </a:rPr>
              <a:t>[</a:t>
            </a:r>
            <a:r>
              <a:rPr lang="zh-CN" altLang="nl-NL" sz="2600">
                <a:solidFill>
                  <a:schemeClr val="accent2"/>
                </a:solidFill>
              </a:rPr>
              <a:t>例</a:t>
            </a:r>
            <a:r>
              <a:rPr lang="nl-NL" altLang="zh-CN" sz="2600">
                <a:solidFill>
                  <a:schemeClr val="accent2"/>
                </a:solidFill>
              </a:rPr>
              <a:t>5.21]</a:t>
            </a:r>
            <a:r>
              <a:rPr lang="nl-NL" altLang="zh-CN" sz="2600"/>
              <a:t>  </a:t>
            </a:r>
            <a:r>
              <a:rPr lang="en-US" altLang="zh-CN" sz="2600" i="1"/>
              <a:t>r</a:t>
            </a:r>
            <a:r>
              <a:rPr lang="en-US" altLang="zh-CN" sz="2600"/>
              <a:t>(</a:t>
            </a:r>
            <a:r>
              <a:rPr lang="en-US" altLang="zh-CN" sz="2600" i="1"/>
              <a:t>R</a:t>
            </a:r>
            <a:r>
              <a:rPr lang="en-US" altLang="zh-CN" sz="2600"/>
              <a:t>)</a:t>
            </a:r>
            <a:r>
              <a:rPr lang="nl-NL" altLang="zh-CN" sz="2600"/>
              <a:t>=</a:t>
            </a:r>
            <a:r>
              <a:rPr lang="nl-NL" altLang="zh-CN" sz="2600" i="1"/>
              <a:t>r</a:t>
            </a:r>
            <a:r>
              <a:rPr lang="nl-NL" altLang="zh-CN" sz="2600"/>
              <a:t>(</a:t>
            </a:r>
            <a:r>
              <a:rPr lang="nl-NL" altLang="zh-CN" sz="2600" i="1"/>
              <a:t>A</a:t>
            </a:r>
            <a:r>
              <a:rPr lang="nl-NL" altLang="zh-CN" sz="2600"/>
              <a:t>, </a:t>
            </a:r>
            <a:r>
              <a:rPr lang="nl-NL" altLang="zh-CN" sz="2600" i="1"/>
              <a:t>B</a:t>
            </a:r>
            <a:r>
              <a:rPr lang="nl-NL" altLang="zh-CN" sz="2600"/>
              <a:t>, </a:t>
            </a:r>
            <a:r>
              <a:rPr lang="nl-NL" altLang="zh-CN" sz="2600" i="1"/>
              <a:t>C</a:t>
            </a:r>
            <a:r>
              <a:rPr lang="nl-NL" altLang="zh-CN" sz="2600"/>
              <a:t>)</a:t>
            </a:r>
            <a:r>
              <a:rPr lang="zh-CN" altLang="nl-NL" sz="2600"/>
              <a:t>，</a:t>
            </a:r>
            <a:r>
              <a:rPr lang="nl-NL" altLang="zh-CN" sz="2600" i="1"/>
              <a:t>F</a:t>
            </a:r>
            <a:r>
              <a:rPr lang="nl-NL" altLang="zh-CN" sz="2600"/>
              <a:t>={</a:t>
            </a:r>
            <a:r>
              <a:rPr lang="nl-NL" altLang="zh-CN" sz="2600" i="1"/>
              <a:t>AB</a:t>
            </a:r>
            <a:r>
              <a:rPr lang="nl-NL" altLang="zh-CN" sz="2600"/>
              <a:t>→</a:t>
            </a:r>
            <a:r>
              <a:rPr lang="nl-NL" altLang="zh-CN" sz="2600" i="1"/>
              <a:t>C</a:t>
            </a:r>
            <a:r>
              <a:rPr lang="nl-NL" altLang="zh-CN" sz="2600"/>
              <a:t>, </a:t>
            </a:r>
            <a:r>
              <a:rPr lang="nl-NL" altLang="zh-CN" sz="2600" i="1">
                <a:solidFill>
                  <a:srgbClr val="FF33CC"/>
                </a:solidFill>
              </a:rPr>
              <a:t>C</a:t>
            </a:r>
            <a:r>
              <a:rPr lang="nl-NL" altLang="zh-CN" sz="2600">
                <a:solidFill>
                  <a:srgbClr val="FF33CC"/>
                </a:solidFill>
              </a:rPr>
              <a:t>→</a:t>
            </a:r>
            <a:r>
              <a:rPr lang="nl-NL" altLang="zh-CN" sz="2600" i="1">
                <a:solidFill>
                  <a:srgbClr val="FF33CC"/>
                </a:solidFill>
              </a:rPr>
              <a:t>A</a:t>
            </a:r>
            <a:r>
              <a:rPr lang="nl-NL" altLang="zh-CN" sz="2600"/>
              <a:t>}</a:t>
            </a:r>
            <a:r>
              <a:rPr lang="zh-CN" altLang="nl-NL" sz="2600"/>
              <a:t>。</a:t>
            </a:r>
          </a:p>
          <a:p>
            <a:pPr lvl="1">
              <a:lnSpc>
                <a:spcPct val="130000"/>
              </a:lnSpc>
            </a:pPr>
            <a:r>
              <a:rPr lang="en-US" altLang="zh-CN" i="1"/>
              <a:t>r</a:t>
            </a:r>
            <a:r>
              <a:rPr lang="en-US" altLang="zh-CN"/>
              <a:t>(</a:t>
            </a:r>
            <a:r>
              <a:rPr lang="en-US" altLang="zh-CN" i="1"/>
              <a:t>R</a:t>
            </a:r>
            <a:r>
              <a:rPr lang="en-US" altLang="zh-CN"/>
              <a:t>)</a:t>
            </a:r>
            <a:r>
              <a:rPr lang="zh-CN" altLang="nl-NL"/>
              <a:t>的</a:t>
            </a:r>
            <a:r>
              <a:rPr lang="zh-CN" altLang="nl-NL">
                <a:solidFill>
                  <a:srgbClr val="FF3300"/>
                </a:solidFill>
                <a:ea typeface="黑体" pitchFamily="49" charset="-122"/>
              </a:rPr>
              <a:t>候选码</a:t>
            </a:r>
            <a:r>
              <a:rPr lang="zh-CN" altLang="nl-NL"/>
              <a:t>为</a:t>
            </a:r>
            <a:r>
              <a:rPr lang="nl-NL" altLang="zh-CN" i="1">
                <a:solidFill>
                  <a:srgbClr val="FF3300"/>
                </a:solidFill>
              </a:rPr>
              <a:t>AB</a:t>
            </a:r>
            <a:r>
              <a:rPr lang="zh-CN" altLang="nl-NL"/>
              <a:t>或</a:t>
            </a:r>
            <a:r>
              <a:rPr lang="nl-NL" altLang="zh-CN" i="1">
                <a:solidFill>
                  <a:srgbClr val="FF3300"/>
                </a:solidFill>
              </a:rPr>
              <a:t>BC</a:t>
            </a:r>
            <a:r>
              <a:rPr lang="zh-CN" altLang="nl-NL"/>
              <a:t>，</a:t>
            </a:r>
            <a:r>
              <a:rPr lang="en-US" altLang="zh-CN" i="1">
                <a:solidFill>
                  <a:srgbClr val="9900CC"/>
                </a:solidFill>
              </a:rPr>
              <a:t>r</a:t>
            </a:r>
            <a:r>
              <a:rPr lang="en-US" altLang="zh-CN">
                <a:solidFill>
                  <a:srgbClr val="9900CC"/>
                </a:solidFill>
              </a:rPr>
              <a:t>(</a:t>
            </a:r>
            <a:r>
              <a:rPr lang="en-US" altLang="zh-CN" i="1">
                <a:solidFill>
                  <a:srgbClr val="9900CC"/>
                </a:solidFill>
              </a:rPr>
              <a:t>R</a:t>
            </a:r>
            <a:r>
              <a:rPr lang="en-US" altLang="zh-CN">
                <a:solidFill>
                  <a:srgbClr val="9900CC"/>
                </a:solidFill>
              </a:rPr>
              <a:t>)</a:t>
            </a:r>
            <a:r>
              <a:rPr lang="nl-NL" altLang="zh-CN">
                <a:solidFill>
                  <a:srgbClr val="9900CC"/>
                </a:solidFill>
                <a:sym typeface="Symbol" pitchFamily="18" charset="2"/>
              </a:rPr>
              <a:t></a:t>
            </a:r>
            <a:r>
              <a:rPr lang="nl-NL" altLang="zh-CN">
                <a:solidFill>
                  <a:srgbClr val="9900CC"/>
                </a:solidFill>
              </a:rPr>
              <a:t>BCNF</a:t>
            </a:r>
            <a:r>
              <a:rPr lang="zh-CN" altLang="nl-NL"/>
              <a:t>，因为</a:t>
            </a:r>
            <a:r>
              <a:rPr lang="nl-NL" altLang="zh-CN" i="1">
                <a:solidFill>
                  <a:srgbClr val="FF3399"/>
                </a:solidFill>
              </a:rPr>
              <a:t>C</a:t>
            </a:r>
            <a:r>
              <a:rPr lang="nl-NL" altLang="zh-CN">
                <a:solidFill>
                  <a:srgbClr val="FF3399"/>
                </a:solidFill>
              </a:rPr>
              <a:t>→</a:t>
            </a:r>
            <a:r>
              <a:rPr lang="nl-NL" altLang="zh-CN" i="1">
                <a:solidFill>
                  <a:srgbClr val="FF3399"/>
                </a:solidFill>
              </a:rPr>
              <a:t>A</a:t>
            </a:r>
            <a:r>
              <a:rPr lang="zh-CN" altLang="nl-NL"/>
              <a:t>的</a:t>
            </a:r>
            <a:r>
              <a:rPr lang="zh-CN" altLang="nl-NL">
                <a:solidFill>
                  <a:srgbClr val="FF33CC"/>
                </a:solidFill>
              </a:rPr>
              <a:t>决定属性</a:t>
            </a:r>
            <a:r>
              <a:rPr lang="nl-NL" altLang="zh-CN" i="1">
                <a:solidFill>
                  <a:srgbClr val="FF33CC"/>
                </a:solidFill>
              </a:rPr>
              <a:t>C</a:t>
            </a:r>
            <a:r>
              <a:rPr lang="zh-CN" altLang="nl-NL">
                <a:solidFill>
                  <a:srgbClr val="FF33CC"/>
                </a:solidFill>
              </a:rPr>
              <a:t>不是超码</a:t>
            </a:r>
            <a:r>
              <a:rPr lang="zh-CN" altLang="nl-NL"/>
              <a:t>。</a:t>
            </a:r>
          </a:p>
          <a:p>
            <a:pPr>
              <a:lnSpc>
                <a:spcPct val="125000"/>
              </a:lnSpc>
            </a:pPr>
            <a:r>
              <a:rPr lang="nl-NL" altLang="zh-CN" sz="2600">
                <a:solidFill>
                  <a:schemeClr val="accent2"/>
                </a:solidFill>
              </a:rPr>
              <a:t>[</a:t>
            </a:r>
            <a:r>
              <a:rPr lang="zh-CN" altLang="nl-NL" sz="2600">
                <a:solidFill>
                  <a:schemeClr val="accent2"/>
                </a:solidFill>
              </a:rPr>
              <a:t>例</a:t>
            </a:r>
            <a:r>
              <a:rPr lang="nl-NL" altLang="zh-CN" sz="2600">
                <a:solidFill>
                  <a:schemeClr val="accent2"/>
                </a:solidFill>
              </a:rPr>
              <a:t>5.22]</a:t>
            </a:r>
            <a:r>
              <a:rPr lang="nl-NL" altLang="zh-CN" sz="2600"/>
              <a:t>  </a:t>
            </a:r>
            <a:r>
              <a:rPr lang="en-US" altLang="zh-CN" sz="2600" i="1"/>
              <a:t>r</a:t>
            </a:r>
            <a:r>
              <a:rPr lang="en-US" altLang="zh-CN" sz="2600"/>
              <a:t>(</a:t>
            </a:r>
            <a:r>
              <a:rPr lang="en-US" altLang="zh-CN" sz="2600" i="1"/>
              <a:t>R</a:t>
            </a:r>
            <a:r>
              <a:rPr lang="en-US" altLang="zh-CN" sz="2600"/>
              <a:t>)</a:t>
            </a:r>
            <a:r>
              <a:rPr lang="nl-NL" altLang="zh-CN" sz="2600"/>
              <a:t>=</a:t>
            </a:r>
            <a:r>
              <a:rPr lang="nl-NL" altLang="zh-CN" sz="2600" i="1"/>
              <a:t>r</a:t>
            </a:r>
            <a:r>
              <a:rPr lang="nl-NL" altLang="zh-CN" sz="2600"/>
              <a:t>(</a:t>
            </a:r>
            <a:r>
              <a:rPr lang="nl-NL" altLang="zh-CN" sz="2600" i="1"/>
              <a:t>A</a:t>
            </a:r>
            <a:r>
              <a:rPr lang="nl-NL" altLang="zh-CN" sz="2600"/>
              <a:t>, </a:t>
            </a:r>
            <a:r>
              <a:rPr lang="nl-NL" altLang="zh-CN" sz="2600" i="1"/>
              <a:t>B</a:t>
            </a:r>
            <a:r>
              <a:rPr lang="nl-NL" altLang="zh-CN" sz="2600"/>
              <a:t>, </a:t>
            </a:r>
            <a:r>
              <a:rPr lang="nl-NL" altLang="zh-CN" sz="2600" i="1"/>
              <a:t>C</a:t>
            </a:r>
            <a:r>
              <a:rPr lang="nl-NL" altLang="zh-CN" sz="2600"/>
              <a:t>)</a:t>
            </a:r>
            <a:r>
              <a:rPr lang="zh-CN" altLang="nl-NL" sz="2600"/>
              <a:t>，</a:t>
            </a:r>
            <a:r>
              <a:rPr lang="nl-NL" altLang="zh-CN" sz="2600" i="1"/>
              <a:t>F</a:t>
            </a:r>
            <a:r>
              <a:rPr lang="nl-NL" altLang="zh-CN" sz="2600"/>
              <a:t>={</a:t>
            </a:r>
            <a:r>
              <a:rPr lang="nl-NL" altLang="zh-CN" sz="2600" i="1">
                <a:solidFill>
                  <a:srgbClr val="FF3399"/>
                </a:solidFill>
              </a:rPr>
              <a:t>AB</a:t>
            </a:r>
            <a:r>
              <a:rPr lang="nl-NL" altLang="zh-CN" sz="2600"/>
              <a:t>→</a:t>
            </a:r>
            <a:r>
              <a:rPr lang="nl-NL" altLang="zh-CN" sz="2600" i="1"/>
              <a:t>C</a:t>
            </a:r>
            <a:r>
              <a:rPr lang="nl-NL" altLang="zh-CN" sz="2600"/>
              <a:t>, </a:t>
            </a:r>
            <a:r>
              <a:rPr lang="nl-NL" altLang="zh-CN" sz="2600" i="1">
                <a:solidFill>
                  <a:srgbClr val="FF3399"/>
                </a:solidFill>
              </a:rPr>
              <a:t>BC</a:t>
            </a:r>
            <a:r>
              <a:rPr lang="nl-NL" altLang="zh-CN" sz="2600"/>
              <a:t>→</a:t>
            </a:r>
            <a:r>
              <a:rPr lang="nl-NL" altLang="zh-CN" sz="2600" i="1"/>
              <a:t>A</a:t>
            </a:r>
            <a:r>
              <a:rPr lang="nl-NL" altLang="zh-CN" sz="2600"/>
              <a:t>}</a:t>
            </a:r>
            <a:r>
              <a:rPr lang="zh-CN" altLang="nl-NL" sz="2600"/>
              <a:t>。</a:t>
            </a:r>
          </a:p>
          <a:p>
            <a:pPr lvl="1">
              <a:lnSpc>
                <a:spcPct val="130000"/>
              </a:lnSpc>
            </a:pPr>
            <a:r>
              <a:rPr lang="en-US" altLang="zh-CN" i="1"/>
              <a:t>r</a:t>
            </a:r>
            <a:r>
              <a:rPr lang="en-US" altLang="zh-CN"/>
              <a:t>(</a:t>
            </a:r>
            <a:r>
              <a:rPr lang="en-US" altLang="zh-CN" i="1"/>
              <a:t>R</a:t>
            </a:r>
            <a:r>
              <a:rPr lang="en-US" altLang="zh-CN"/>
              <a:t>)</a:t>
            </a:r>
            <a:r>
              <a:rPr lang="zh-CN" altLang="nl-NL"/>
              <a:t>的</a:t>
            </a:r>
            <a:r>
              <a:rPr lang="zh-CN" altLang="nl-NL">
                <a:solidFill>
                  <a:srgbClr val="FF3300"/>
                </a:solidFill>
                <a:ea typeface="黑体" pitchFamily="49" charset="-122"/>
              </a:rPr>
              <a:t>候选码</a:t>
            </a:r>
            <a:r>
              <a:rPr lang="zh-CN" altLang="nl-NL"/>
              <a:t>为</a:t>
            </a:r>
            <a:r>
              <a:rPr lang="nl-NL" altLang="zh-CN" i="1">
                <a:solidFill>
                  <a:srgbClr val="FF3300"/>
                </a:solidFill>
              </a:rPr>
              <a:t>AB</a:t>
            </a:r>
            <a:r>
              <a:rPr lang="zh-CN" altLang="nl-NL"/>
              <a:t>或</a:t>
            </a:r>
            <a:r>
              <a:rPr lang="nl-NL" altLang="zh-CN" i="1">
                <a:solidFill>
                  <a:srgbClr val="FF3300"/>
                </a:solidFill>
              </a:rPr>
              <a:t>BC</a:t>
            </a:r>
            <a:r>
              <a:rPr lang="zh-CN" altLang="nl-NL"/>
              <a:t>，</a:t>
            </a:r>
            <a:r>
              <a:rPr lang="en-US" altLang="zh-CN" i="1">
                <a:solidFill>
                  <a:srgbClr val="9900CC"/>
                </a:solidFill>
              </a:rPr>
              <a:t>r</a:t>
            </a:r>
            <a:r>
              <a:rPr lang="en-US" altLang="zh-CN">
                <a:solidFill>
                  <a:srgbClr val="9900CC"/>
                </a:solidFill>
              </a:rPr>
              <a:t>(</a:t>
            </a:r>
            <a:r>
              <a:rPr lang="en-US" altLang="zh-CN" i="1">
                <a:solidFill>
                  <a:srgbClr val="9900CC"/>
                </a:solidFill>
              </a:rPr>
              <a:t>R</a:t>
            </a:r>
            <a:r>
              <a:rPr lang="en-US" altLang="zh-CN">
                <a:solidFill>
                  <a:srgbClr val="9900CC"/>
                </a:solidFill>
              </a:rPr>
              <a:t>)</a:t>
            </a:r>
            <a:r>
              <a:rPr lang="nl-NL" altLang="zh-CN">
                <a:solidFill>
                  <a:srgbClr val="9900CC"/>
                </a:solidFill>
                <a:sym typeface="Symbol" pitchFamily="18" charset="2"/>
              </a:rPr>
              <a:t></a:t>
            </a:r>
            <a:r>
              <a:rPr lang="nl-NL" altLang="zh-CN">
                <a:solidFill>
                  <a:srgbClr val="9900CC"/>
                </a:solidFill>
              </a:rPr>
              <a:t>BCNF</a:t>
            </a:r>
            <a:r>
              <a:rPr lang="zh-CN" altLang="nl-NL"/>
              <a:t>，因为两个函数依赖中的</a:t>
            </a:r>
            <a:r>
              <a:rPr lang="zh-CN" altLang="nl-NL">
                <a:solidFill>
                  <a:srgbClr val="FF33CC"/>
                </a:solidFill>
              </a:rPr>
              <a:t>决定属性</a:t>
            </a:r>
            <a:r>
              <a:rPr lang="nl-NL" altLang="zh-CN" i="1">
                <a:solidFill>
                  <a:srgbClr val="FF33CC"/>
                </a:solidFill>
              </a:rPr>
              <a:t>AB</a:t>
            </a:r>
            <a:r>
              <a:rPr lang="zh-CN" altLang="nl-NL">
                <a:solidFill>
                  <a:srgbClr val="FF33CC"/>
                </a:solidFill>
              </a:rPr>
              <a:t>或</a:t>
            </a:r>
            <a:r>
              <a:rPr lang="nl-NL" altLang="zh-CN" i="1">
                <a:solidFill>
                  <a:srgbClr val="FF33CC"/>
                </a:solidFill>
              </a:rPr>
              <a:t>BC</a:t>
            </a:r>
            <a:r>
              <a:rPr lang="zh-CN" altLang="nl-NL">
                <a:solidFill>
                  <a:srgbClr val="FF33CC"/>
                </a:solidFill>
              </a:rPr>
              <a:t>都是</a:t>
            </a:r>
            <a:r>
              <a:rPr lang="en-US" altLang="zh-CN" i="1">
                <a:solidFill>
                  <a:srgbClr val="FF33CC"/>
                </a:solidFill>
              </a:rPr>
              <a:t>r</a:t>
            </a:r>
            <a:r>
              <a:rPr lang="en-US" altLang="zh-CN">
                <a:solidFill>
                  <a:srgbClr val="FF33CC"/>
                </a:solidFill>
              </a:rPr>
              <a:t>(</a:t>
            </a:r>
            <a:r>
              <a:rPr lang="en-US" altLang="zh-CN" i="1">
                <a:solidFill>
                  <a:srgbClr val="FF33CC"/>
                </a:solidFill>
              </a:rPr>
              <a:t>R</a:t>
            </a:r>
            <a:r>
              <a:rPr lang="en-US" altLang="zh-CN">
                <a:solidFill>
                  <a:srgbClr val="FF33CC"/>
                </a:solidFill>
              </a:rPr>
              <a:t>)</a:t>
            </a:r>
            <a:r>
              <a:rPr lang="zh-CN" altLang="nl-NL">
                <a:solidFill>
                  <a:srgbClr val="FF33CC"/>
                </a:solidFill>
              </a:rPr>
              <a:t>的候选码</a:t>
            </a:r>
            <a:r>
              <a:rPr lang="zh-CN" altLang="nl-NL"/>
              <a:t>。</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8355">
                                            <p:txEl>
                                              <p:pRg st="2" end="2"/>
                                            </p:txEl>
                                          </p:spTgt>
                                        </p:tgtEl>
                                        <p:attrNameLst>
                                          <p:attrName>style.visibility</p:attrName>
                                        </p:attrNameLst>
                                      </p:cBhvr>
                                      <p:to>
                                        <p:strVal val="visible"/>
                                      </p:to>
                                    </p:set>
                                    <p:animEffect transition="in" filter="wipe(left)">
                                      <p:cBhvr>
                                        <p:cTn id="7" dur="500"/>
                                        <p:tgtEl>
                                          <p:spTgt spid="228355">
                                            <p:txEl>
                                              <p:pRg st="2" end="2"/>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228355">
                                            <p:txEl>
                                              <p:pRg st="3" end="3"/>
                                            </p:txEl>
                                          </p:spTgt>
                                        </p:tgtEl>
                                        <p:attrNameLst>
                                          <p:attrName>style.visibility</p:attrName>
                                        </p:attrNameLst>
                                      </p:cBhvr>
                                      <p:to>
                                        <p:strVal val="visible"/>
                                      </p:to>
                                    </p:set>
                                    <p:animEffect transition="in" filter="wipe(left)">
                                      <p:cBhvr>
                                        <p:cTn id="10" dur="500"/>
                                        <p:tgtEl>
                                          <p:spTgt spid="228355">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28355">
                                            <p:txEl>
                                              <p:pRg st="4" end="4"/>
                                            </p:txEl>
                                          </p:spTgt>
                                        </p:tgtEl>
                                        <p:attrNameLst>
                                          <p:attrName>style.visibility</p:attrName>
                                        </p:attrNameLst>
                                      </p:cBhvr>
                                      <p:to>
                                        <p:strVal val="visible"/>
                                      </p:to>
                                    </p:set>
                                    <p:animEffect transition="in" filter="wipe(left)">
                                      <p:cBhvr>
                                        <p:cTn id="15" dur="500"/>
                                        <p:tgtEl>
                                          <p:spTgt spid="228355">
                                            <p:txEl>
                                              <p:pRg st="4" end="4"/>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228355">
                                            <p:txEl>
                                              <p:pRg st="5" end="5"/>
                                            </p:txEl>
                                          </p:spTgt>
                                        </p:tgtEl>
                                        <p:attrNameLst>
                                          <p:attrName>style.visibility</p:attrName>
                                        </p:attrNameLst>
                                      </p:cBhvr>
                                      <p:to>
                                        <p:strVal val="visible"/>
                                      </p:to>
                                    </p:set>
                                    <p:animEffect transition="in" filter="wipe(left)">
                                      <p:cBhvr>
                                        <p:cTn id="18" dur="500"/>
                                        <p:tgtEl>
                                          <p:spTgt spid="2283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340" name="Rectangle 284"/>
          <p:cNvSpPr>
            <a:spLocks noGrp="1" noChangeArrowheads="1"/>
          </p:cNvSpPr>
          <p:nvPr>
            <p:ph type="title"/>
          </p:nvPr>
        </p:nvSpPr>
        <p:spPr/>
        <p:txBody>
          <a:bodyPr>
            <a:normAutofit fontScale="90000"/>
          </a:bodyPr>
          <a:lstStyle/>
          <a:p>
            <a:r>
              <a:rPr lang="zh-CN" altLang="en-US">
                <a:ea typeface="华文隶书" pitchFamily="2" charset="-122"/>
              </a:rPr>
              <a:t>数据冗余关系举例</a:t>
            </a:r>
          </a:p>
        </p:txBody>
      </p:sp>
      <p:graphicFrame>
        <p:nvGraphicFramePr>
          <p:cNvPr id="173348" name="Group 292"/>
          <p:cNvGraphicFramePr>
            <a:graphicFrameLocks noGrp="1"/>
          </p:cNvGraphicFramePr>
          <p:nvPr>
            <p:ph idx="1"/>
          </p:nvPr>
        </p:nvGraphicFramePr>
        <p:xfrm>
          <a:off x="609600" y="1143000"/>
          <a:ext cx="8001000" cy="4895855"/>
        </p:xfrm>
        <a:graphic>
          <a:graphicData uri="http://schemas.openxmlformats.org/drawingml/2006/table">
            <a:tbl>
              <a:tblPr/>
              <a:tblGrid>
                <a:gridCol w="1536700"/>
                <a:gridCol w="1897063"/>
                <a:gridCol w="1409700"/>
                <a:gridCol w="2120900"/>
                <a:gridCol w="1036637"/>
              </a:tblGrid>
              <a:tr h="446088">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accent2"/>
                          </a:solidFill>
                          <a:effectLst/>
                          <a:latin typeface="Times New Roman" pitchFamily="18" charset="0"/>
                          <a:ea typeface="宋体" pitchFamily="2" charset="-122"/>
                          <a:cs typeface="Times New Roman" pitchFamily="18" charset="0"/>
                        </a:rPr>
                        <a:t>studentNo</a:t>
                      </a:r>
                      <a:endParaRPr kumimoji="0" lang="en-US" altLang="zh-CN" sz="1600" b="1" i="0" u="none" strike="noStrike" cap="none" normalizeH="0" baseline="0" smtClean="0">
                        <a:ln>
                          <a:noFill/>
                        </a:ln>
                        <a:solidFill>
                          <a:schemeClr val="accent2"/>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accent2"/>
                          </a:solidFill>
                          <a:effectLst/>
                          <a:latin typeface="Times New Roman" pitchFamily="18" charset="0"/>
                          <a:ea typeface="宋体" pitchFamily="2" charset="-122"/>
                          <a:cs typeface="Times New Roman" pitchFamily="18" charset="0"/>
                        </a:rPr>
                        <a:t>StudentName</a:t>
                      </a:r>
                      <a:endParaRPr kumimoji="0" lang="en-US" altLang="zh-CN" sz="1600" b="1" i="0" u="none" strike="noStrike" cap="none" normalizeH="0" baseline="0" smtClean="0">
                        <a:ln>
                          <a:noFill/>
                        </a:ln>
                        <a:solidFill>
                          <a:schemeClr val="accent2"/>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accent2"/>
                          </a:solidFill>
                          <a:effectLst/>
                          <a:latin typeface="Times New Roman" pitchFamily="18" charset="0"/>
                          <a:ea typeface="宋体" pitchFamily="2" charset="-122"/>
                          <a:cs typeface="Times New Roman" pitchFamily="18" charset="0"/>
                        </a:rPr>
                        <a:t>courseNo</a:t>
                      </a:r>
                      <a:endParaRPr kumimoji="0" lang="en-US" altLang="zh-CN" sz="1600" b="1" i="0" u="none" strike="noStrike" cap="none" normalizeH="0" baseline="0" smtClean="0">
                        <a:ln>
                          <a:noFill/>
                        </a:ln>
                        <a:solidFill>
                          <a:schemeClr val="accent2"/>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accent2"/>
                          </a:solidFill>
                          <a:effectLst/>
                          <a:latin typeface="Times New Roman" pitchFamily="18" charset="0"/>
                          <a:ea typeface="宋体" pitchFamily="2" charset="-122"/>
                          <a:cs typeface="Times New Roman" pitchFamily="18" charset="0"/>
                        </a:rPr>
                        <a:t>courseName</a:t>
                      </a:r>
                      <a:endParaRPr kumimoji="0" lang="en-US" altLang="zh-CN" sz="1600" b="1" i="0" u="none" strike="noStrike" cap="none" normalizeH="0" baseline="0" smtClean="0">
                        <a:ln>
                          <a:noFill/>
                        </a:ln>
                        <a:solidFill>
                          <a:schemeClr val="accent2"/>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accent2"/>
                          </a:solidFill>
                          <a:effectLst/>
                          <a:latin typeface="Times New Roman" pitchFamily="18" charset="0"/>
                          <a:ea typeface="宋体" pitchFamily="2" charset="-122"/>
                          <a:cs typeface="Times New Roman" pitchFamily="18" charset="0"/>
                        </a:rPr>
                        <a:t>score</a:t>
                      </a:r>
                      <a:endParaRPr kumimoji="0" lang="en-US" altLang="zh-CN" sz="1600" b="1" i="0" u="none" strike="noStrike" cap="none" normalizeH="0" baseline="0" smtClean="0">
                        <a:ln>
                          <a:noFill/>
                        </a:ln>
                        <a:solidFill>
                          <a:schemeClr val="accent2"/>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r>
              <a:tr h="444500">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FF0000"/>
                          </a:solidFill>
                          <a:effectLst/>
                          <a:latin typeface="Times New Roman" pitchFamily="18" charset="0"/>
                          <a:ea typeface="宋体" pitchFamily="2" charset="-122"/>
                          <a:cs typeface="Times New Roman" pitchFamily="18" charset="0"/>
                        </a:rPr>
                        <a:t>S0700001</a:t>
                      </a:r>
                      <a:endParaRPr kumimoji="0" lang="en-US" altLang="zh-CN" sz="1600" b="1" i="0" u="none" strike="noStrike" cap="none" normalizeH="0" baseline="0" smtClean="0">
                        <a:ln>
                          <a:noFill/>
                        </a:ln>
                        <a:solidFill>
                          <a:srgbClr val="FF0000"/>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FF0000"/>
                          </a:solidFill>
                          <a:effectLst/>
                          <a:latin typeface="Times New Roman" pitchFamily="18" charset="0"/>
                          <a:ea typeface="宋体" pitchFamily="2" charset="-122"/>
                          <a:cs typeface="Times New Roman" pitchFamily="18" charset="0"/>
                        </a:rPr>
                        <a:t>李小勇</a:t>
                      </a:r>
                      <a:endParaRPr kumimoji="0" lang="zh-CN" altLang="en-US" sz="1600" b="1" i="0" u="none" strike="noStrike" cap="none" normalizeH="0" baseline="0" smtClean="0">
                        <a:ln>
                          <a:noFill/>
                        </a:ln>
                        <a:solidFill>
                          <a:srgbClr val="FF0000"/>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accent1"/>
                          </a:solidFill>
                          <a:effectLst/>
                          <a:latin typeface="Times New Roman" pitchFamily="18" charset="0"/>
                          <a:ea typeface="宋体" pitchFamily="2" charset="-122"/>
                          <a:cs typeface="Times New Roman" pitchFamily="18" charset="0"/>
                        </a:rPr>
                        <a:t>C001</a:t>
                      </a:r>
                      <a:endParaRPr kumimoji="0" lang="en-US" altLang="zh-CN" sz="1600" b="1" i="0" u="none" strike="noStrike" cap="none" normalizeH="0" baseline="0" smtClean="0">
                        <a:ln>
                          <a:noFill/>
                        </a:ln>
                        <a:solidFill>
                          <a:schemeClr val="accent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accent1"/>
                          </a:solidFill>
                          <a:effectLst/>
                          <a:latin typeface="Times New Roman" pitchFamily="18" charset="0"/>
                          <a:ea typeface="宋体" pitchFamily="2" charset="-122"/>
                          <a:cs typeface="Times New Roman" pitchFamily="18" charset="0"/>
                        </a:rPr>
                        <a:t>高等数学</a:t>
                      </a:r>
                      <a:endParaRPr kumimoji="0" lang="zh-CN" altLang="en-US" sz="1600" b="1" i="0" u="none" strike="noStrike" cap="none" normalizeH="0" baseline="0" smtClean="0">
                        <a:ln>
                          <a:noFill/>
                        </a:ln>
                        <a:solidFill>
                          <a:schemeClr val="accent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98</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2913">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FF0000"/>
                          </a:solidFill>
                          <a:effectLst/>
                          <a:latin typeface="Times New Roman" pitchFamily="18" charset="0"/>
                          <a:ea typeface="宋体" pitchFamily="2" charset="-122"/>
                          <a:cs typeface="Times New Roman" pitchFamily="18" charset="0"/>
                        </a:rPr>
                        <a:t>S0700001</a:t>
                      </a:r>
                      <a:endParaRPr kumimoji="0" lang="en-US" altLang="zh-CN" sz="1600" b="1" i="0" u="none" strike="noStrike" cap="none" normalizeH="0" baseline="0" smtClean="0">
                        <a:ln>
                          <a:noFill/>
                        </a:ln>
                        <a:solidFill>
                          <a:srgbClr val="FF0000"/>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FF0000"/>
                          </a:solidFill>
                          <a:effectLst/>
                          <a:latin typeface="Times New Roman" pitchFamily="18" charset="0"/>
                          <a:ea typeface="宋体" pitchFamily="2" charset="-122"/>
                          <a:cs typeface="Times New Roman" pitchFamily="18" charset="0"/>
                        </a:rPr>
                        <a:t>李小勇</a:t>
                      </a:r>
                      <a:endParaRPr kumimoji="0" lang="zh-CN" altLang="en-US" sz="1600" b="1" i="0" u="none" strike="noStrike" cap="none" normalizeH="0" baseline="0" smtClean="0">
                        <a:ln>
                          <a:noFill/>
                        </a:ln>
                        <a:solidFill>
                          <a:srgbClr val="FF0000"/>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FF00FF"/>
                          </a:solidFill>
                          <a:effectLst/>
                          <a:latin typeface="Times New Roman" pitchFamily="18" charset="0"/>
                          <a:ea typeface="宋体" pitchFamily="2" charset="-122"/>
                          <a:cs typeface="Times New Roman" pitchFamily="18" charset="0"/>
                        </a:rPr>
                        <a:t>C002</a:t>
                      </a:r>
                      <a:endParaRPr kumimoji="0" lang="en-US" altLang="zh-CN" sz="1600" b="1" i="0" u="none" strike="noStrike" cap="none" normalizeH="0" baseline="0" smtClean="0">
                        <a:ln>
                          <a:noFill/>
                        </a:ln>
                        <a:solidFill>
                          <a:srgbClr val="FF00FF"/>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FF00FF"/>
                          </a:solidFill>
                          <a:effectLst/>
                          <a:latin typeface="Times New Roman" pitchFamily="18" charset="0"/>
                          <a:ea typeface="宋体" pitchFamily="2" charset="-122"/>
                          <a:cs typeface="Times New Roman" pitchFamily="18" charset="0"/>
                        </a:rPr>
                        <a:t>离散数学</a:t>
                      </a:r>
                      <a:endParaRPr kumimoji="0" lang="zh-CN" altLang="en-US" sz="1600" b="1" i="0" u="none" strike="noStrike" cap="none" normalizeH="0" baseline="0" smtClean="0">
                        <a:ln>
                          <a:noFill/>
                        </a:ln>
                        <a:solidFill>
                          <a:srgbClr val="FF00FF"/>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82</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2913">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FF0000"/>
                          </a:solidFill>
                          <a:effectLst/>
                          <a:latin typeface="Times New Roman" pitchFamily="18" charset="0"/>
                          <a:ea typeface="宋体" pitchFamily="2" charset="-122"/>
                          <a:cs typeface="Times New Roman" pitchFamily="18" charset="0"/>
                        </a:rPr>
                        <a:t>S0700001</a:t>
                      </a:r>
                      <a:endParaRPr kumimoji="0" lang="en-US" altLang="zh-CN" sz="1600" b="1" i="0" u="none" strike="noStrike" cap="none" normalizeH="0" baseline="0" smtClean="0">
                        <a:ln>
                          <a:noFill/>
                        </a:ln>
                        <a:solidFill>
                          <a:srgbClr val="FF0000"/>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FF0000"/>
                          </a:solidFill>
                          <a:effectLst/>
                          <a:latin typeface="Times New Roman" pitchFamily="18" charset="0"/>
                          <a:ea typeface="宋体" pitchFamily="2" charset="-122"/>
                          <a:cs typeface="Times New Roman" pitchFamily="18" charset="0"/>
                        </a:rPr>
                        <a:t>李小勇</a:t>
                      </a:r>
                      <a:endParaRPr kumimoji="0" lang="zh-CN" altLang="en-US" sz="1600" b="1" i="0" u="none" strike="noStrike" cap="none" normalizeH="0" baseline="0" smtClean="0">
                        <a:ln>
                          <a:noFill/>
                        </a:ln>
                        <a:solidFill>
                          <a:srgbClr val="FF0000"/>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C006</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数据库系统原理</a:t>
                      </a:r>
                      <a:endParaRPr kumimoji="0" lang="zh-CN" altLang="en-US" sz="16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56</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2913">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S0700002</a:t>
                      </a:r>
                      <a:endParaRPr kumimoji="0" lang="en-US" altLang="zh-CN" sz="1600" b="1" i="0" u="none" strike="noStrike" cap="none" normalizeH="0" baseline="0" smtClean="0">
                        <a:ln>
                          <a:noFill/>
                        </a:ln>
                        <a:solidFill>
                          <a:srgbClr val="008000"/>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刘方晨</a:t>
                      </a:r>
                      <a:endParaRPr kumimoji="0" lang="zh-CN" altLang="en-US" sz="1600" b="1" i="0" u="none" strike="noStrike" cap="none" normalizeH="0" baseline="0" smtClean="0">
                        <a:ln>
                          <a:noFill/>
                        </a:ln>
                        <a:solidFill>
                          <a:srgbClr val="008000"/>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C003</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计算机原理</a:t>
                      </a:r>
                      <a:endParaRPr kumimoji="0" lang="zh-CN" altLang="en-US" sz="16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69</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2913">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S0700002</a:t>
                      </a:r>
                      <a:endParaRPr kumimoji="0" lang="en-US" altLang="zh-CN" sz="1600" b="1" i="0" u="none" strike="noStrike" cap="none" normalizeH="0" baseline="0" smtClean="0">
                        <a:ln>
                          <a:noFill/>
                        </a:ln>
                        <a:solidFill>
                          <a:srgbClr val="008000"/>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刘方晨</a:t>
                      </a:r>
                      <a:endParaRPr kumimoji="0" lang="zh-CN" altLang="en-US" sz="1600" b="1" i="0" u="none" strike="noStrike" cap="none" normalizeH="0" baseline="0" smtClean="0">
                        <a:ln>
                          <a:noFill/>
                        </a:ln>
                        <a:solidFill>
                          <a:srgbClr val="008000"/>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C004</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C</a:t>
                      </a: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语言程序设计</a:t>
                      </a:r>
                      <a:endParaRPr kumimoji="0" lang="zh-CN" altLang="en-US"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87</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1963">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S0700002</a:t>
                      </a:r>
                      <a:endParaRPr kumimoji="0" lang="en-US" altLang="zh-CN" sz="1600" b="1" i="0" u="none" strike="noStrike" cap="none" normalizeH="0" baseline="0" smtClean="0">
                        <a:ln>
                          <a:noFill/>
                        </a:ln>
                        <a:solidFill>
                          <a:srgbClr val="008000"/>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刘方晨</a:t>
                      </a:r>
                      <a:endParaRPr kumimoji="0" lang="zh-CN" altLang="en-US" sz="1600" b="1" i="0" u="none" strike="noStrike" cap="none" normalizeH="0" baseline="0" smtClean="0">
                        <a:ln>
                          <a:noFill/>
                        </a:ln>
                        <a:solidFill>
                          <a:srgbClr val="008000"/>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C005</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数据结构</a:t>
                      </a:r>
                      <a:endParaRPr kumimoji="0" lang="zh-CN" altLang="en-US"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77</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2913">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S0700002</a:t>
                      </a:r>
                      <a:endParaRPr kumimoji="0" lang="en-US" altLang="zh-CN" sz="1600" b="1" i="0" u="none" strike="noStrike" cap="none" normalizeH="0" baseline="0" smtClean="0">
                        <a:ln>
                          <a:noFill/>
                        </a:ln>
                        <a:solidFill>
                          <a:srgbClr val="008000"/>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刘方晨</a:t>
                      </a:r>
                      <a:endParaRPr kumimoji="0" lang="zh-CN" altLang="en-US" sz="1600" b="1" i="0" u="none" strike="noStrike" cap="none" normalizeH="0" baseline="0" smtClean="0">
                        <a:ln>
                          <a:noFill/>
                        </a:ln>
                        <a:solidFill>
                          <a:srgbClr val="008000"/>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996600"/>
                          </a:solidFill>
                          <a:effectLst/>
                          <a:latin typeface="Times New Roman" pitchFamily="18" charset="0"/>
                          <a:ea typeface="宋体" pitchFamily="2" charset="-122"/>
                          <a:cs typeface="Times New Roman" pitchFamily="18" charset="0"/>
                        </a:rPr>
                        <a:t>C007</a:t>
                      </a:r>
                      <a:endParaRPr kumimoji="0" lang="en-US" altLang="zh-CN" sz="1600" b="1" i="0" u="none" strike="noStrike" cap="none" normalizeH="0" baseline="0" smtClean="0">
                        <a:ln>
                          <a:noFill/>
                        </a:ln>
                        <a:solidFill>
                          <a:srgbClr val="996600"/>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996600"/>
                          </a:solidFill>
                          <a:effectLst/>
                          <a:latin typeface="Times New Roman" pitchFamily="18" charset="0"/>
                          <a:ea typeface="宋体" pitchFamily="2" charset="-122"/>
                          <a:cs typeface="Times New Roman" pitchFamily="18" charset="0"/>
                        </a:rPr>
                        <a:t>操作系统</a:t>
                      </a:r>
                      <a:endParaRPr kumimoji="0" lang="zh-CN" altLang="en-US" sz="1600" b="1" i="0" u="none" strike="noStrike" cap="none" normalizeH="0" baseline="0" smtClean="0">
                        <a:ln>
                          <a:noFill/>
                        </a:ln>
                        <a:solidFill>
                          <a:srgbClr val="996600"/>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90</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2913">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FF0066"/>
                          </a:solidFill>
                          <a:effectLst/>
                          <a:latin typeface="Times New Roman" pitchFamily="18" charset="0"/>
                          <a:ea typeface="宋体" pitchFamily="2" charset="-122"/>
                          <a:cs typeface="Times New Roman" pitchFamily="18" charset="0"/>
                        </a:rPr>
                        <a:t>S0700003</a:t>
                      </a:r>
                      <a:endParaRPr kumimoji="0" lang="en-US" altLang="zh-CN" sz="1600" b="1" i="0" u="none" strike="noStrike" cap="none" normalizeH="0" baseline="0" smtClean="0">
                        <a:ln>
                          <a:noFill/>
                        </a:ln>
                        <a:solidFill>
                          <a:srgbClr val="FF0066"/>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FF0066"/>
                          </a:solidFill>
                          <a:effectLst/>
                          <a:latin typeface="Times New Roman" pitchFamily="18" charset="0"/>
                          <a:ea typeface="宋体" pitchFamily="2" charset="-122"/>
                          <a:cs typeface="Times New Roman" pitchFamily="18" charset="0"/>
                        </a:rPr>
                        <a:t>王红敏</a:t>
                      </a:r>
                      <a:endParaRPr kumimoji="0" lang="zh-CN" altLang="en-US" sz="1600" b="1" i="0" u="none" strike="noStrike" cap="none" normalizeH="0" baseline="0" smtClean="0">
                        <a:ln>
                          <a:noFill/>
                        </a:ln>
                        <a:solidFill>
                          <a:srgbClr val="FF0066"/>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accent1"/>
                          </a:solidFill>
                          <a:effectLst/>
                          <a:latin typeface="Times New Roman" pitchFamily="18" charset="0"/>
                          <a:ea typeface="宋体" pitchFamily="2" charset="-122"/>
                          <a:cs typeface="Times New Roman" pitchFamily="18" charset="0"/>
                        </a:rPr>
                        <a:t>C001</a:t>
                      </a:r>
                      <a:endParaRPr kumimoji="0" lang="en-US" altLang="zh-CN" sz="1600" b="1" i="0" u="none" strike="noStrike" cap="none" normalizeH="0" baseline="0" smtClean="0">
                        <a:ln>
                          <a:noFill/>
                        </a:ln>
                        <a:solidFill>
                          <a:schemeClr val="accent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accent1"/>
                          </a:solidFill>
                          <a:effectLst/>
                          <a:latin typeface="Times New Roman" pitchFamily="18" charset="0"/>
                          <a:ea typeface="宋体" pitchFamily="2" charset="-122"/>
                          <a:cs typeface="Times New Roman" pitchFamily="18" charset="0"/>
                        </a:rPr>
                        <a:t>高等数学</a:t>
                      </a:r>
                      <a:endParaRPr kumimoji="0" lang="zh-CN" altLang="en-US" sz="1600" b="1" i="0" u="none" strike="noStrike" cap="none" normalizeH="0" baseline="0" smtClean="0">
                        <a:ln>
                          <a:noFill/>
                        </a:ln>
                        <a:solidFill>
                          <a:schemeClr val="accent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46</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2913">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FF0066"/>
                          </a:solidFill>
                          <a:effectLst/>
                          <a:latin typeface="Times New Roman" pitchFamily="18" charset="0"/>
                          <a:ea typeface="宋体" pitchFamily="2" charset="-122"/>
                          <a:cs typeface="Times New Roman" pitchFamily="18" charset="0"/>
                        </a:rPr>
                        <a:t>S0700003</a:t>
                      </a:r>
                      <a:endParaRPr kumimoji="0" lang="en-US" altLang="zh-CN" sz="1600" b="1" i="0" u="none" strike="noStrike" cap="none" normalizeH="0" baseline="0" smtClean="0">
                        <a:ln>
                          <a:noFill/>
                        </a:ln>
                        <a:solidFill>
                          <a:srgbClr val="FF0066"/>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FF0066"/>
                          </a:solidFill>
                          <a:effectLst/>
                          <a:latin typeface="Times New Roman" pitchFamily="18" charset="0"/>
                          <a:ea typeface="宋体" pitchFamily="2" charset="-122"/>
                          <a:cs typeface="Times New Roman" pitchFamily="18" charset="0"/>
                        </a:rPr>
                        <a:t>王红敏</a:t>
                      </a:r>
                      <a:endParaRPr kumimoji="0" lang="zh-CN" altLang="en-US" sz="1600" b="1" i="0" u="none" strike="noStrike" cap="none" normalizeH="0" baseline="0" smtClean="0">
                        <a:ln>
                          <a:noFill/>
                        </a:ln>
                        <a:solidFill>
                          <a:srgbClr val="FF0066"/>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FF00FF"/>
                          </a:solidFill>
                          <a:effectLst/>
                          <a:latin typeface="Times New Roman" pitchFamily="18" charset="0"/>
                          <a:ea typeface="宋体" pitchFamily="2" charset="-122"/>
                          <a:cs typeface="Times New Roman" pitchFamily="18" charset="0"/>
                        </a:rPr>
                        <a:t>C002</a:t>
                      </a:r>
                      <a:endParaRPr kumimoji="0" lang="en-US" altLang="zh-CN" sz="1600" b="1" i="0" u="none" strike="noStrike" cap="none" normalizeH="0" baseline="0" smtClean="0">
                        <a:ln>
                          <a:noFill/>
                        </a:ln>
                        <a:solidFill>
                          <a:srgbClr val="FF00FF"/>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FF00FF"/>
                          </a:solidFill>
                          <a:effectLst/>
                          <a:latin typeface="Times New Roman" pitchFamily="18" charset="0"/>
                          <a:ea typeface="宋体" pitchFamily="2" charset="-122"/>
                          <a:cs typeface="Times New Roman" pitchFamily="18" charset="0"/>
                        </a:rPr>
                        <a:t>离散数学</a:t>
                      </a:r>
                      <a:endParaRPr kumimoji="0" lang="zh-CN" altLang="en-US" sz="1600" b="1" i="0" u="none" strike="noStrike" cap="none" normalizeH="0" baseline="0" smtClean="0">
                        <a:ln>
                          <a:noFill/>
                        </a:ln>
                        <a:solidFill>
                          <a:srgbClr val="FF00FF"/>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38</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2913">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FF0066"/>
                          </a:solidFill>
                          <a:effectLst/>
                          <a:latin typeface="Times New Roman" pitchFamily="18" charset="0"/>
                          <a:ea typeface="宋体" pitchFamily="2" charset="-122"/>
                          <a:cs typeface="Times New Roman" pitchFamily="18" charset="0"/>
                        </a:rPr>
                        <a:t>S0700003</a:t>
                      </a:r>
                      <a:endParaRPr kumimoji="0" lang="en-US" altLang="zh-CN" sz="1600" b="1" i="0" u="none" strike="noStrike" cap="none" normalizeH="0" baseline="0" smtClean="0">
                        <a:ln>
                          <a:noFill/>
                        </a:ln>
                        <a:solidFill>
                          <a:srgbClr val="FF0066"/>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FF0066"/>
                          </a:solidFill>
                          <a:effectLst/>
                          <a:latin typeface="Times New Roman" pitchFamily="18" charset="0"/>
                          <a:ea typeface="宋体" pitchFamily="2" charset="-122"/>
                          <a:cs typeface="Times New Roman" pitchFamily="18" charset="0"/>
                        </a:rPr>
                        <a:t>王红敏</a:t>
                      </a:r>
                      <a:endParaRPr kumimoji="0" lang="zh-CN" altLang="en-US" sz="1600" b="1" i="0" u="none" strike="noStrike" cap="none" normalizeH="0" baseline="0" smtClean="0">
                        <a:ln>
                          <a:noFill/>
                        </a:ln>
                        <a:solidFill>
                          <a:srgbClr val="FF0066"/>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996600"/>
                          </a:solidFill>
                          <a:effectLst/>
                          <a:latin typeface="Times New Roman" pitchFamily="18" charset="0"/>
                          <a:ea typeface="宋体" pitchFamily="2" charset="-122"/>
                          <a:cs typeface="Times New Roman" pitchFamily="18" charset="0"/>
                        </a:rPr>
                        <a:t>C007</a:t>
                      </a:r>
                      <a:endParaRPr kumimoji="0" lang="en-US" altLang="zh-CN" sz="1600" b="1" i="0" u="none" strike="noStrike" cap="none" normalizeH="0" baseline="0" smtClean="0">
                        <a:ln>
                          <a:noFill/>
                        </a:ln>
                        <a:solidFill>
                          <a:srgbClr val="996600"/>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996600"/>
                          </a:solidFill>
                          <a:effectLst/>
                          <a:latin typeface="Times New Roman" pitchFamily="18" charset="0"/>
                          <a:ea typeface="宋体" pitchFamily="2" charset="-122"/>
                          <a:cs typeface="Times New Roman" pitchFamily="18" charset="0"/>
                        </a:rPr>
                        <a:t>操作系统</a:t>
                      </a:r>
                      <a:endParaRPr kumimoji="0" lang="zh-CN" altLang="en-US" sz="1600" b="1" i="0" u="none" strike="noStrike" cap="none" normalizeH="0" baseline="0" smtClean="0">
                        <a:ln>
                          <a:noFill/>
                        </a:ln>
                        <a:solidFill>
                          <a:srgbClr val="996600"/>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50</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73344" name="Text Box 288"/>
          <p:cNvSpPr txBox="1">
            <a:spLocks noChangeArrowheads="1"/>
          </p:cNvSpPr>
          <p:nvPr/>
        </p:nvSpPr>
        <p:spPr bwMode="auto">
          <a:xfrm>
            <a:off x="2743200" y="6096000"/>
            <a:ext cx="3962400" cy="336550"/>
          </a:xfrm>
          <a:prstGeom prst="rect">
            <a:avLst/>
          </a:prstGeom>
          <a:noFill/>
          <a:ln w="9525">
            <a:noFill/>
            <a:miter lim="800000"/>
            <a:headEnd/>
            <a:tailEnd/>
          </a:ln>
          <a:effectLst/>
        </p:spPr>
        <p:txBody>
          <a:bodyPr>
            <a:spAutoFit/>
          </a:bodyPr>
          <a:lstStyle/>
          <a:p>
            <a:pPr algn="ctr">
              <a:spcBef>
                <a:spcPct val="50000"/>
              </a:spcBef>
            </a:pPr>
            <a:r>
              <a:rPr lang="zh-CN" altLang="nl-NL" sz="1600" b="1"/>
              <a:t>图</a:t>
            </a:r>
            <a:r>
              <a:rPr lang="nl-NL" altLang="zh-CN" sz="1600" b="1"/>
              <a:t>5-1   </a:t>
            </a:r>
            <a:r>
              <a:rPr lang="zh-CN" altLang="nl-NL" sz="1600" b="1"/>
              <a:t>学生选课关系</a:t>
            </a:r>
            <a:r>
              <a:rPr lang="nl-NL" altLang="zh-CN" sz="1600" b="1"/>
              <a:t>SCE</a:t>
            </a:r>
            <a:r>
              <a:rPr lang="zh-CN" altLang="nl-NL" sz="1600" b="1"/>
              <a:t>实例</a:t>
            </a:r>
            <a:endParaRPr lang="zh-CN" altLang="en-US" sz="1600" b="1"/>
          </a:p>
        </p:txBody>
      </p:sp>
      <p:sp>
        <p:nvSpPr>
          <p:cNvPr id="173346" name="AutoShape 290"/>
          <p:cNvSpPr>
            <a:spLocks noChangeArrowheads="1"/>
          </p:cNvSpPr>
          <p:nvPr/>
        </p:nvSpPr>
        <p:spPr bwMode="auto">
          <a:xfrm>
            <a:off x="6324600" y="609600"/>
            <a:ext cx="2743200" cy="762000"/>
          </a:xfrm>
          <a:prstGeom prst="cloudCallout">
            <a:avLst>
              <a:gd name="adj1" fmla="val -31421"/>
              <a:gd name="adj2" fmla="val 83958"/>
            </a:avLst>
          </a:prstGeom>
          <a:solidFill>
            <a:schemeClr val="accent1"/>
          </a:solidFill>
          <a:ln w="9525">
            <a:solidFill>
              <a:schemeClr val="tx1"/>
            </a:solidFill>
            <a:round/>
            <a:headEnd/>
            <a:tailEnd/>
          </a:ln>
          <a:effectLst/>
        </p:spPr>
        <p:txBody>
          <a:bodyPr tIns="82800"/>
          <a:lstStyle/>
          <a:p>
            <a:pPr algn="ctr"/>
            <a:r>
              <a:rPr lang="zh-CN" altLang="en-US" sz="2400" b="1">
                <a:solidFill>
                  <a:srgbClr val="FFFFFF"/>
                </a:solidFill>
              </a:rPr>
              <a:t> 冗余问题？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3346"/>
                                        </p:tgtEl>
                                        <p:attrNameLst>
                                          <p:attrName>style.visibility</p:attrName>
                                        </p:attrNameLst>
                                      </p:cBhvr>
                                      <p:to>
                                        <p:strVal val="visible"/>
                                      </p:to>
                                    </p:set>
                                    <p:animEffect transition="in" filter="blinds(horizontal)">
                                      <p:cBhvr>
                                        <p:cTn id="7" dur="500"/>
                                        <p:tgtEl>
                                          <p:spTgt spid="1733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346"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a:xfrm>
            <a:off x="685800" y="609600"/>
            <a:ext cx="7772400" cy="609600"/>
          </a:xfrm>
        </p:spPr>
        <p:txBody>
          <a:bodyPr/>
          <a:lstStyle/>
          <a:p>
            <a:r>
              <a:rPr lang="en-US" altLang="zh-CN"/>
              <a:t>Boyce-Codd</a:t>
            </a:r>
            <a:r>
              <a:rPr lang="zh-CN" altLang="en-US">
                <a:ea typeface="华文隶书" pitchFamily="2" charset="-122"/>
              </a:rPr>
              <a:t>范式存在问题</a:t>
            </a:r>
          </a:p>
        </p:txBody>
      </p:sp>
      <p:sp>
        <p:nvSpPr>
          <p:cNvPr id="229379" name="Rectangle 3"/>
          <p:cNvSpPr>
            <a:spLocks noGrp="1" noChangeArrowheads="1"/>
          </p:cNvSpPr>
          <p:nvPr>
            <p:ph type="body" idx="1"/>
          </p:nvPr>
        </p:nvSpPr>
        <p:spPr>
          <a:xfrm>
            <a:off x="152400" y="1447800"/>
            <a:ext cx="8839200" cy="5029200"/>
          </a:xfrm>
        </p:spPr>
        <p:txBody>
          <a:bodyPr/>
          <a:lstStyle/>
          <a:p>
            <a:pPr>
              <a:lnSpc>
                <a:spcPct val="130000"/>
              </a:lnSpc>
              <a:spcBef>
                <a:spcPct val="25000"/>
              </a:spcBef>
            </a:pPr>
            <a:r>
              <a:rPr lang="zh-CN" altLang="en-US" sz="2600"/>
              <a:t>对于非</a:t>
            </a:r>
            <a:r>
              <a:rPr lang="en-US" altLang="zh-CN" sz="2600"/>
              <a:t>BCNF</a:t>
            </a:r>
            <a:r>
              <a:rPr lang="zh-CN" altLang="en-US" sz="2600"/>
              <a:t>范式的关系模式，可通过分解进行规范化，以消除</a:t>
            </a:r>
            <a:r>
              <a:rPr lang="zh-CN" altLang="en-US" sz="2600">
                <a:solidFill>
                  <a:srgbClr val="008000"/>
                </a:solidFill>
                <a:ea typeface="黑体" pitchFamily="49" charset="-122"/>
              </a:rPr>
              <a:t>部分依赖</a:t>
            </a:r>
            <a:r>
              <a:rPr lang="zh-CN" altLang="en-US" sz="2600"/>
              <a:t>和</a:t>
            </a:r>
            <a:r>
              <a:rPr lang="zh-CN" altLang="en-US" sz="2600">
                <a:solidFill>
                  <a:srgbClr val="008000"/>
                </a:solidFill>
                <a:ea typeface="黑体" pitchFamily="49" charset="-122"/>
              </a:rPr>
              <a:t>传递依赖</a:t>
            </a:r>
            <a:r>
              <a:rPr lang="zh-CN" altLang="en-US" sz="2600"/>
              <a:t>。</a:t>
            </a:r>
          </a:p>
          <a:p>
            <a:pPr>
              <a:lnSpc>
                <a:spcPct val="130000"/>
              </a:lnSpc>
              <a:spcBef>
                <a:spcPct val="25000"/>
              </a:spcBef>
            </a:pPr>
            <a:r>
              <a:rPr lang="en-US" altLang="zh-CN" sz="2300">
                <a:solidFill>
                  <a:schemeClr val="accent2"/>
                </a:solidFill>
              </a:rPr>
              <a:t>[</a:t>
            </a:r>
            <a:r>
              <a:rPr lang="zh-CN" altLang="en-US" sz="2300">
                <a:solidFill>
                  <a:schemeClr val="accent2"/>
                </a:solidFill>
              </a:rPr>
              <a:t>例</a:t>
            </a:r>
            <a:r>
              <a:rPr lang="en-US" altLang="zh-CN" sz="2300">
                <a:solidFill>
                  <a:schemeClr val="accent2"/>
                </a:solidFill>
              </a:rPr>
              <a:t>5.20]</a:t>
            </a:r>
            <a:r>
              <a:rPr lang="en-US" altLang="zh-CN" sz="2300"/>
              <a:t> </a:t>
            </a:r>
            <a:r>
              <a:rPr lang="en-US" altLang="zh-CN" sz="2300">
                <a:solidFill>
                  <a:srgbClr val="0099FF"/>
                </a:solidFill>
              </a:rPr>
              <a:t>(</a:t>
            </a:r>
            <a:r>
              <a:rPr lang="en-US" altLang="zh-CN" sz="2300" i="1">
                <a:solidFill>
                  <a:srgbClr val="FF3399"/>
                </a:solidFill>
              </a:rPr>
              <a:t>r</a:t>
            </a:r>
            <a:r>
              <a:rPr lang="en-US" altLang="zh-CN" sz="2300">
                <a:solidFill>
                  <a:srgbClr val="FF3399"/>
                </a:solidFill>
              </a:rPr>
              <a:t>(</a:t>
            </a:r>
            <a:r>
              <a:rPr lang="en-US" altLang="zh-CN" sz="2300" i="1">
                <a:solidFill>
                  <a:srgbClr val="FF3399"/>
                </a:solidFill>
              </a:rPr>
              <a:t>R</a:t>
            </a:r>
            <a:r>
              <a:rPr lang="en-US" altLang="zh-CN" sz="2300">
                <a:solidFill>
                  <a:srgbClr val="FF3399"/>
                </a:solidFill>
              </a:rPr>
              <a:t>)</a:t>
            </a:r>
            <a:r>
              <a:rPr lang="nl-NL" altLang="zh-CN" sz="2300">
                <a:solidFill>
                  <a:srgbClr val="FF3399"/>
                </a:solidFill>
              </a:rPr>
              <a:t>=</a:t>
            </a:r>
            <a:r>
              <a:rPr lang="nl-NL" altLang="zh-CN" sz="2300" i="1">
                <a:solidFill>
                  <a:srgbClr val="FF3399"/>
                </a:solidFill>
              </a:rPr>
              <a:t>r</a:t>
            </a:r>
            <a:r>
              <a:rPr lang="nl-NL" altLang="zh-CN" sz="2300">
                <a:solidFill>
                  <a:srgbClr val="FF3399"/>
                </a:solidFill>
              </a:rPr>
              <a:t>(</a:t>
            </a:r>
            <a:r>
              <a:rPr lang="nl-NL" altLang="zh-CN" sz="2300" i="1">
                <a:solidFill>
                  <a:srgbClr val="FF3399"/>
                </a:solidFill>
              </a:rPr>
              <a:t>A</a:t>
            </a:r>
            <a:r>
              <a:rPr lang="nl-NL" altLang="zh-CN" sz="2300">
                <a:solidFill>
                  <a:srgbClr val="FF3399"/>
                </a:solidFill>
              </a:rPr>
              <a:t>, </a:t>
            </a:r>
            <a:r>
              <a:rPr lang="nl-NL" altLang="zh-CN" sz="2300" i="1">
                <a:solidFill>
                  <a:srgbClr val="FF3399"/>
                </a:solidFill>
              </a:rPr>
              <a:t>B</a:t>
            </a:r>
            <a:r>
              <a:rPr lang="nl-NL" altLang="zh-CN" sz="2300">
                <a:solidFill>
                  <a:srgbClr val="FF3399"/>
                </a:solidFill>
              </a:rPr>
              <a:t>, </a:t>
            </a:r>
            <a:r>
              <a:rPr lang="nl-NL" altLang="zh-CN" sz="2300" i="1">
                <a:solidFill>
                  <a:srgbClr val="FF3399"/>
                </a:solidFill>
              </a:rPr>
              <a:t>C</a:t>
            </a:r>
            <a:r>
              <a:rPr lang="nl-NL" altLang="zh-CN" sz="2300">
                <a:solidFill>
                  <a:srgbClr val="FF3399"/>
                </a:solidFill>
              </a:rPr>
              <a:t>), </a:t>
            </a:r>
            <a:r>
              <a:rPr lang="nl-NL" altLang="zh-CN" sz="2300" i="1">
                <a:solidFill>
                  <a:srgbClr val="008000"/>
                </a:solidFill>
              </a:rPr>
              <a:t>F</a:t>
            </a:r>
            <a:r>
              <a:rPr lang="nl-NL" altLang="zh-CN" sz="2300">
                <a:solidFill>
                  <a:srgbClr val="008000"/>
                </a:solidFill>
              </a:rPr>
              <a:t>={</a:t>
            </a:r>
            <a:r>
              <a:rPr lang="nl-NL" altLang="zh-CN" sz="2300" i="1">
                <a:solidFill>
                  <a:srgbClr val="FF3300"/>
                </a:solidFill>
              </a:rPr>
              <a:t>A</a:t>
            </a:r>
            <a:r>
              <a:rPr lang="nl-NL" altLang="zh-CN" sz="2300">
                <a:solidFill>
                  <a:srgbClr val="008000"/>
                </a:solidFill>
              </a:rPr>
              <a:t>→</a:t>
            </a:r>
            <a:r>
              <a:rPr lang="nl-NL" altLang="zh-CN" sz="2300" i="1">
                <a:solidFill>
                  <a:srgbClr val="008000"/>
                </a:solidFill>
              </a:rPr>
              <a:t>B</a:t>
            </a:r>
            <a:r>
              <a:rPr lang="nl-NL" altLang="zh-CN" sz="2300">
                <a:solidFill>
                  <a:srgbClr val="008000"/>
                </a:solidFill>
              </a:rPr>
              <a:t>, </a:t>
            </a:r>
            <a:r>
              <a:rPr lang="nl-NL" altLang="zh-CN" sz="2300" i="1">
                <a:solidFill>
                  <a:srgbClr val="FF3300"/>
                </a:solidFill>
              </a:rPr>
              <a:t>B</a:t>
            </a:r>
            <a:r>
              <a:rPr lang="nl-NL" altLang="zh-CN" sz="2300">
                <a:solidFill>
                  <a:srgbClr val="008000"/>
                </a:solidFill>
              </a:rPr>
              <a:t>→</a:t>
            </a:r>
            <a:r>
              <a:rPr lang="nl-NL" altLang="zh-CN" sz="2300" i="1">
                <a:solidFill>
                  <a:srgbClr val="008000"/>
                </a:solidFill>
              </a:rPr>
              <a:t>C</a:t>
            </a:r>
            <a:r>
              <a:rPr lang="nl-NL" altLang="zh-CN" sz="2300">
                <a:solidFill>
                  <a:srgbClr val="008000"/>
                </a:solidFill>
              </a:rPr>
              <a:t>}</a:t>
            </a:r>
            <a:r>
              <a:rPr lang="nl-NL" altLang="zh-CN" sz="2300">
                <a:solidFill>
                  <a:srgbClr val="FF3399"/>
                </a:solidFill>
              </a:rPr>
              <a:t>, </a:t>
            </a:r>
            <a:r>
              <a:rPr lang="zh-CN" altLang="nl-NL" sz="2300">
                <a:solidFill>
                  <a:srgbClr val="FF3399"/>
                </a:solidFill>
              </a:rPr>
              <a:t>候选码为</a:t>
            </a:r>
            <a:r>
              <a:rPr lang="nl-NL" altLang="zh-CN" sz="2300" i="1">
                <a:solidFill>
                  <a:srgbClr val="FF3300"/>
                </a:solidFill>
              </a:rPr>
              <a:t>A</a:t>
            </a:r>
            <a:r>
              <a:rPr lang="nl-NL" altLang="zh-CN" sz="2300">
                <a:solidFill>
                  <a:srgbClr val="0099FF"/>
                </a:solidFill>
              </a:rPr>
              <a:t>)</a:t>
            </a:r>
            <a:r>
              <a:rPr lang="zh-CN" altLang="nl-NL" sz="2300"/>
              <a:t>可</a:t>
            </a:r>
            <a:r>
              <a:rPr lang="zh-CN" altLang="en-US" sz="2300"/>
              <a:t>分解为</a:t>
            </a:r>
          </a:p>
          <a:p>
            <a:pPr lvl="2">
              <a:lnSpc>
                <a:spcPct val="130000"/>
              </a:lnSpc>
              <a:spcBef>
                <a:spcPct val="25000"/>
              </a:spcBef>
            </a:pPr>
            <a:r>
              <a:rPr lang="en-US" altLang="zh-CN" sz="2300" i="1"/>
              <a:t>r</a:t>
            </a:r>
            <a:r>
              <a:rPr lang="en-US" altLang="zh-CN" sz="2300" baseline="-25000"/>
              <a:t>1</a:t>
            </a:r>
            <a:r>
              <a:rPr lang="en-US" altLang="zh-CN" sz="2300"/>
              <a:t>(</a:t>
            </a:r>
            <a:r>
              <a:rPr lang="en-US" altLang="zh-CN" sz="2300" i="1"/>
              <a:t>R</a:t>
            </a:r>
            <a:r>
              <a:rPr lang="en-US" altLang="zh-CN" sz="2300" baseline="-25000"/>
              <a:t>1</a:t>
            </a:r>
            <a:r>
              <a:rPr lang="en-US" altLang="zh-CN" sz="2300" i="1"/>
              <a:t>)</a:t>
            </a:r>
            <a:r>
              <a:rPr lang="nl-NL" altLang="zh-CN" sz="2300"/>
              <a:t>=</a:t>
            </a:r>
            <a:r>
              <a:rPr lang="en-US" altLang="zh-CN" sz="2300" i="1"/>
              <a:t>r</a:t>
            </a:r>
            <a:r>
              <a:rPr lang="en-US" altLang="zh-CN" sz="2300" baseline="-25000"/>
              <a:t>1</a:t>
            </a:r>
            <a:r>
              <a:rPr lang="nl-NL" altLang="zh-CN" sz="2300"/>
              <a:t>(</a:t>
            </a:r>
            <a:r>
              <a:rPr lang="nl-NL" altLang="zh-CN" sz="2300" i="1">
                <a:solidFill>
                  <a:srgbClr val="FF3300"/>
                </a:solidFill>
              </a:rPr>
              <a:t>A</a:t>
            </a:r>
            <a:r>
              <a:rPr lang="nl-NL" altLang="zh-CN" sz="2300"/>
              <a:t>, </a:t>
            </a:r>
            <a:r>
              <a:rPr lang="nl-NL" altLang="zh-CN" sz="2300" i="1"/>
              <a:t>B</a:t>
            </a:r>
            <a:r>
              <a:rPr lang="nl-NL" altLang="zh-CN" sz="2300"/>
              <a:t>)</a:t>
            </a:r>
            <a:r>
              <a:rPr lang="zh-CN" altLang="nl-NL" sz="2300"/>
              <a:t>、</a:t>
            </a:r>
            <a:r>
              <a:rPr lang="en-US" altLang="zh-CN" sz="2300" i="1"/>
              <a:t>r</a:t>
            </a:r>
            <a:r>
              <a:rPr lang="en-US" altLang="zh-CN" sz="2300" baseline="-25000"/>
              <a:t>2</a:t>
            </a:r>
            <a:r>
              <a:rPr lang="en-US" altLang="zh-CN" sz="2300"/>
              <a:t>(</a:t>
            </a:r>
            <a:r>
              <a:rPr lang="en-US" altLang="zh-CN" sz="2300" i="1"/>
              <a:t>R</a:t>
            </a:r>
            <a:r>
              <a:rPr lang="en-US" altLang="zh-CN" sz="2300" baseline="-25000"/>
              <a:t>2</a:t>
            </a:r>
            <a:r>
              <a:rPr lang="en-US" altLang="zh-CN" sz="2300" i="1"/>
              <a:t>)</a:t>
            </a:r>
            <a:r>
              <a:rPr lang="en-US" altLang="zh-CN" sz="2300"/>
              <a:t> </a:t>
            </a:r>
            <a:r>
              <a:rPr lang="nl-NL" altLang="zh-CN" sz="2300"/>
              <a:t>=</a:t>
            </a:r>
            <a:r>
              <a:rPr lang="en-US" altLang="zh-CN" sz="2300" i="1"/>
              <a:t>r</a:t>
            </a:r>
            <a:r>
              <a:rPr lang="en-US" altLang="zh-CN" sz="2300" baseline="-25000"/>
              <a:t>2</a:t>
            </a:r>
            <a:r>
              <a:rPr lang="nl-NL" altLang="zh-CN" sz="2300"/>
              <a:t>(</a:t>
            </a:r>
            <a:r>
              <a:rPr lang="nl-NL" altLang="zh-CN" sz="2300" i="1">
                <a:solidFill>
                  <a:srgbClr val="FF3300"/>
                </a:solidFill>
              </a:rPr>
              <a:t>B</a:t>
            </a:r>
            <a:r>
              <a:rPr lang="nl-NL" altLang="zh-CN" sz="2300"/>
              <a:t>, </a:t>
            </a:r>
            <a:r>
              <a:rPr lang="nl-NL" altLang="zh-CN" sz="2300" i="1"/>
              <a:t>C</a:t>
            </a:r>
            <a:r>
              <a:rPr lang="nl-NL" altLang="zh-CN" sz="2300"/>
              <a:t>)</a:t>
            </a:r>
            <a:r>
              <a:rPr lang="nl-NL" altLang="zh-CN" sz="2400"/>
              <a:t>  </a:t>
            </a:r>
            <a:r>
              <a:rPr lang="nl-NL" altLang="zh-CN" sz="2400">
                <a:solidFill>
                  <a:srgbClr val="0099FF"/>
                </a:solidFill>
              </a:rPr>
              <a:t>(</a:t>
            </a:r>
            <a:r>
              <a:rPr lang="nl-NL" altLang="zh-CN" sz="2200" i="1">
                <a:solidFill>
                  <a:srgbClr val="008000"/>
                </a:solidFill>
              </a:rPr>
              <a:t>F</a:t>
            </a:r>
            <a:r>
              <a:rPr lang="nl-NL" altLang="zh-CN" sz="2200" baseline="-25000">
                <a:solidFill>
                  <a:srgbClr val="008000"/>
                </a:solidFill>
              </a:rPr>
              <a:t>1</a:t>
            </a:r>
            <a:r>
              <a:rPr lang="nl-NL" altLang="zh-CN" sz="2200">
                <a:solidFill>
                  <a:srgbClr val="008000"/>
                </a:solidFill>
              </a:rPr>
              <a:t>={</a:t>
            </a:r>
            <a:r>
              <a:rPr lang="nl-NL" altLang="zh-CN" sz="2200" i="1">
                <a:solidFill>
                  <a:srgbClr val="FF3300"/>
                </a:solidFill>
              </a:rPr>
              <a:t>A</a:t>
            </a:r>
            <a:r>
              <a:rPr lang="nl-NL" altLang="zh-CN" sz="2200">
                <a:solidFill>
                  <a:srgbClr val="008000"/>
                </a:solidFill>
              </a:rPr>
              <a:t>→</a:t>
            </a:r>
            <a:r>
              <a:rPr lang="nl-NL" altLang="zh-CN" sz="2200" i="1">
                <a:solidFill>
                  <a:srgbClr val="008000"/>
                </a:solidFill>
              </a:rPr>
              <a:t>B</a:t>
            </a:r>
            <a:r>
              <a:rPr lang="nl-NL" altLang="zh-CN" sz="2200">
                <a:solidFill>
                  <a:srgbClr val="008000"/>
                </a:solidFill>
              </a:rPr>
              <a:t>}</a:t>
            </a:r>
            <a:r>
              <a:rPr lang="zh-CN" altLang="nl-NL" sz="2200">
                <a:solidFill>
                  <a:srgbClr val="008000"/>
                </a:solidFill>
              </a:rPr>
              <a:t>、 </a:t>
            </a:r>
            <a:r>
              <a:rPr lang="nl-NL" altLang="zh-CN" sz="2200" i="1">
                <a:solidFill>
                  <a:srgbClr val="008000"/>
                </a:solidFill>
              </a:rPr>
              <a:t>F</a:t>
            </a:r>
            <a:r>
              <a:rPr lang="nl-NL" altLang="zh-CN" sz="2200" baseline="-25000">
                <a:solidFill>
                  <a:srgbClr val="008000"/>
                </a:solidFill>
              </a:rPr>
              <a:t>2</a:t>
            </a:r>
            <a:r>
              <a:rPr lang="nl-NL" altLang="zh-CN" sz="2200">
                <a:solidFill>
                  <a:srgbClr val="008000"/>
                </a:solidFill>
              </a:rPr>
              <a:t>={</a:t>
            </a:r>
            <a:r>
              <a:rPr lang="nl-NL" altLang="zh-CN" sz="2200" i="1">
                <a:solidFill>
                  <a:srgbClr val="FF3300"/>
                </a:solidFill>
              </a:rPr>
              <a:t>B</a:t>
            </a:r>
            <a:r>
              <a:rPr lang="nl-NL" altLang="zh-CN" sz="2200">
                <a:solidFill>
                  <a:srgbClr val="008000"/>
                </a:solidFill>
              </a:rPr>
              <a:t>→</a:t>
            </a:r>
            <a:r>
              <a:rPr lang="nl-NL" altLang="zh-CN" sz="2200" i="1">
                <a:solidFill>
                  <a:srgbClr val="008000"/>
                </a:solidFill>
              </a:rPr>
              <a:t>C</a:t>
            </a:r>
            <a:r>
              <a:rPr lang="nl-NL" altLang="zh-CN" sz="2200">
                <a:solidFill>
                  <a:srgbClr val="008000"/>
                </a:solidFill>
              </a:rPr>
              <a:t>}</a:t>
            </a:r>
            <a:r>
              <a:rPr lang="zh-CN" altLang="nl-NL" sz="1800">
                <a:solidFill>
                  <a:srgbClr val="008000"/>
                </a:solidFill>
              </a:rPr>
              <a:t> </a:t>
            </a:r>
            <a:r>
              <a:rPr lang="nl-NL" altLang="zh-CN" sz="2400">
                <a:solidFill>
                  <a:srgbClr val="0099FF"/>
                </a:solidFill>
              </a:rPr>
              <a:t>)</a:t>
            </a:r>
          </a:p>
          <a:p>
            <a:pPr lvl="1">
              <a:lnSpc>
                <a:spcPct val="115000"/>
              </a:lnSpc>
              <a:spcBef>
                <a:spcPct val="15000"/>
              </a:spcBef>
              <a:buFont typeface="Wingdings" pitchFamily="2" charset="2"/>
              <a:buNone/>
            </a:pPr>
            <a:r>
              <a:rPr lang="zh-CN" altLang="nl-NL">
                <a:solidFill>
                  <a:srgbClr val="0099FF"/>
                </a:solidFill>
              </a:rPr>
              <a:t>或</a:t>
            </a:r>
          </a:p>
          <a:p>
            <a:pPr lvl="2">
              <a:lnSpc>
                <a:spcPct val="130000"/>
              </a:lnSpc>
              <a:spcBef>
                <a:spcPct val="25000"/>
              </a:spcBef>
            </a:pPr>
            <a:r>
              <a:rPr lang="en-US" altLang="zh-CN" sz="2300" i="1"/>
              <a:t>r</a:t>
            </a:r>
            <a:r>
              <a:rPr lang="en-US" altLang="zh-CN" sz="2300" baseline="-25000"/>
              <a:t>1</a:t>
            </a:r>
            <a:r>
              <a:rPr lang="en-US" altLang="zh-CN" sz="2300"/>
              <a:t>(</a:t>
            </a:r>
            <a:r>
              <a:rPr lang="en-US" altLang="zh-CN" sz="2300" i="1"/>
              <a:t>R</a:t>
            </a:r>
            <a:r>
              <a:rPr lang="en-US" altLang="zh-CN" sz="2300" baseline="-25000"/>
              <a:t>1</a:t>
            </a:r>
            <a:r>
              <a:rPr lang="en-US" altLang="zh-CN" sz="2300" i="1"/>
              <a:t>)</a:t>
            </a:r>
            <a:r>
              <a:rPr lang="nl-NL" altLang="zh-CN" sz="2300"/>
              <a:t>=</a:t>
            </a:r>
            <a:r>
              <a:rPr lang="en-US" altLang="zh-CN" sz="2300" i="1"/>
              <a:t>r</a:t>
            </a:r>
            <a:r>
              <a:rPr lang="en-US" altLang="zh-CN" sz="2300" baseline="-25000"/>
              <a:t>1</a:t>
            </a:r>
            <a:r>
              <a:rPr lang="nl-NL" altLang="zh-CN" sz="2300"/>
              <a:t>(</a:t>
            </a:r>
            <a:r>
              <a:rPr lang="nl-NL" altLang="zh-CN" sz="2300" i="1">
                <a:solidFill>
                  <a:srgbClr val="FF3300"/>
                </a:solidFill>
              </a:rPr>
              <a:t>A</a:t>
            </a:r>
            <a:r>
              <a:rPr lang="nl-NL" altLang="zh-CN" sz="2300"/>
              <a:t>, </a:t>
            </a:r>
            <a:r>
              <a:rPr lang="nl-NL" altLang="zh-CN" sz="2300" i="1"/>
              <a:t>B</a:t>
            </a:r>
            <a:r>
              <a:rPr lang="nl-NL" altLang="zh-CN" sz="2300"/>
              <a:t>)</a:t>
            </a:r>
            <a:r>
              <a:rPr lang="zh-CN" altLang="nl-NL" sz="2300"/>
              <a:t>、</a:t>
            </a:r>
            <a:r>
              <a:rPr lang="en-US" altLang="zh-CN" sz="2300" i="1"/>
              <a:t>r</a:t>
            </a:r>
            <a:r>
              <a:rPr lang="en-US" altLang="zh-CN" sz="2300" baseline="-25000"/>
              <a:t>2</a:t>
            </a:r>
            <a:r>
              <a:rPr lang="en-US" altLang="zh-CN" sz="2300"/>
              <a:t>(</a:t>
            </a:r>
            <a:r>
              <a:rPr lang="en-US" altLang="zh-CN" sz="2300" i="1"/>
              <a:t>R</a:t>
            </a:r>
            <a:r>
              <a:rPr lang="en-US" altLang="zh-CN" sz="2300" baseline="-25000"/>
              <a:t>2</a:t>
            </a:r>
            <a:r>
              <a:rPr lang="en-US" altLang="zh-CN" sz="2300" i="1"/>
              <a:t>)</a:t>
            </a:r>
            <a:r>
              <a:rPr lang="en-US" altLang="zh-CN" sz="2300"/>
              <a:t> </a:t>
            </a:r>
            <a:r>
              <a:rPr lang="nl-NL" altLang="zh-CN" sz="2300"/>
              <a:t>=</a:t>
            </a:r>
            <a:r>
              <a:rPr lang="en-US" altLang="zh-CN" sz="2300" i="1"/>
              <a:t>r</a:t>
            </a:r>
            <a:r>
              <a:rPr lang="en-US" altLang="zh-CN" sz="2300" baseline="-25000"/>
              <a:t>2</a:t>
            </a:r>
            <a:r>
              <a:rPr lang="nl-NL" altLang="zh-CN" sz="2300"/>
              <a:t>(</a:t>
            </a:r>
            <a:r>
              <a:rPr lang="nl-NL" altLang="zh-CN" sz="2300" i="1">
                <a:solidFill>
                  <a:srgbClr val="FF3300"/>
                </a:solidFill>
              </a:rPr>
              <a:t>A</a:t>
            </a:r>
            <a:r>
              <a:rPr lang="nl-NL" altLang="zh-CN" sz="2300"/>
              <a:t>, </a:t>
            </a:r>
            <a:r>
              <a:rPr lang="nl-NL" altLang="zh-CN" sz="2300" i="1"/>
              <a:t>C</a:t>
            </a:r>
            <a:r>
              <a:rPr lang="nl-NL" altLang="zh-CN" sz="2300"/>
              <a:t>)</a:t>
            </a:r>
            <a:r>
              <a:rPr lang="nl-NL" altLang="zh-CN" sz="2400"/>
              <a:t>   </a:t>
            </a:r>
            <a:r>
              <a:rPr lang="nl-NL" altLang="zh-CN" sz="2400">
                <a:solidFill>
                  <a:srgbClr val="0099FF"/>
                </a:solidFill>
              </a:rPr>
              <a:t>(</a:t>
            </a:r>
            <a:r>
              <a:rPr lang="nl-NL" altLang="zh-CN" sz="2200" i="1">
                <a:solidFill>
                  <a:srgbClr val="008000"/>
                </a:solidFill>
              </a:rPr>
              <a:t>F</a:t>
            </a:r>
            <a:r>
              <a:rPr lang="nl-NL" altLang="zh-CN" sz="2200" baseline="-25000">
                <a:solidFill>
                  <a:srgbClr val="008000"/>
                </a:solidFill>
              </a:rPr>
              <a:t>1</a:t>
            </a:r>
            <a:r>
              <a:rPr lang="nl-NL" altLang="zh-CN" sz="2200">
                <a:solidFill>
                  <a:srgbClr val="008000"/>
                </a:solidFill>
              </a:rPr>
              <a:t>={</a:t>
            </a:r>
            <a:r>
              <a:rPr lang="nl-NL" altLang="zh-CN" sz="2200" i="1">
                <a:solidFill>
                  <a:srgbClr val="FF3300"/>
                </a:solidFill>
              </a:rPr>
              <a:t>A</a:t>
            </a:r>
            <a:r>
              <a:rPr lang="nl-NL" altLang="zh-CN" sz="2200">
                <a:solidFill>
                  <a:srgbClr val="008000"/>
                </a:solidFill>
              </a:rPr>
              <a:t>→</a:t>
            </a:r>
            <a:r>
              <a:rPr lang="nl-NL" altLang="zh-CN" sz="2200" i="1">
                <a:solidFill>
                  <a:srgbClr val="008000"/>
                </a:solidFill>
              </a:rPr>
              <a:t>B</a:t>
            </a:r>
            <a:r>
              <a:rPr lang="nl-NL" altLang="zh-CN" sz="2200">
                <a:solidFill>
                  <a:srgbClr val="008000"/>
                </a:solidFill>
              </a:rPr>
              <a:t>}</a:t>
            </a:r>
            <a:r>
              <a:rPr lang="zh-CN" altLang="nl-NL" sz="2200">
                <a:solidFill>
                  <a:srgbClr val="008000"/>
                </a:solidFill>
              </a:rPr>
              <a:t>、 </a:t>
            </a:r>
            <a:r>
              <a:rPr lang="nl-NL" altLang="zh-CN" sz="2200" i="1">
                <a:solidFill>
                  <a:srgbClr val="008000"/>
                </a:solidFill>
              </a:rPr>
              <a:t>F</a:t>
            </a:r>
            <a:r>
              <a:rPr lang="nl-NL" altLang="zh-CN" sz="2200" baseline="-25000">
                <a:solidFill>
                  <a:srgbClr val="008000"/>
                </a:solidFill>
              </a:rPr>
              <a:t>2</a:t>
            </a:r>
            <a:r>
              <a:rPr lang="nl-NL" altLang="zh-CN" sz="2200">
                <a:solidFill>
                  <a:srgbClr val="008000"/>
                </a:solidFill>
              </a:rPr>
              <a:t>={</a:t>
            </a:r>
            <a:r>
              <a:rPr lang="nl-NL" altLang="zh-CN" sz="2200" i="1">
                <a:solidFill>
                  <a:srgbClr val="FF3300"/>
                </a:solidFill>
              </a:rPr>
              <a:t>A</a:t>
            </a:r>
            <a:r>
              <a:rPr lang="nl-NL" altLang="zh-CN" sz="2200">
                <a:solidFill>
                  <a:srgbClr val="008000"/>
                </a:solidFill>
              </a:rPr>
              <a:t>→</a:t>
            </a:r>
            <a:r>
              <a:rPr lang="nl-NL" altLang="zh-CN" sz="2200" i="1">
                <a:solidFill>
                  <a:srgbClr val="008000"/>
                </a:solidFill>
              </a:rPr>
              <a:t>C</a:t>
            </a:r>
            <a:r>
              <a:rPr lang="nl-NL" altLang="zh-CN" sz="2200">
                <a:solidFill>
                  <a:srgbClr val="008000"/>
                </a:solidFill>
              </a:rPr>
              <a:t>}</a:t>
            </a:r>
            <a:r>
              <a:rPr lang="zh-CN" altLang="nl-NL" sz="1800">
                <a:solidFill>
                  <a:srgbClr val="0099FF"/>
                </a:solidFill>
              </a:rPr>
              <a:t> </a:t>
            </a:r>
            <a:r>
              <a:rPr lang="nl-NL" altLang="zh-CN" sz="2400">
                <a:solidFill>
                  <a:srgbClr val="0099FF"/>
                </a:solidFill>
              </a:rPr>
              <a:t>)</a:t>
            </a:r>
          </a:p>
          <a:p>
            <a:pPr lvl="1">
              <a:lnSpc>
                <a:spcPct val="130000"/>
              </a:lnSpc>
              <a:spcBef>
                <a:spcPct val="25000"/>
              </a:spcBef>
            </a:pPr>
            <a:r>
              <a:rPr lang="zh-CN" altLang="nl-NL"/>
              <a:t>显然，这两种分解得到的</a:t>
            </a:r>
            <a:r>
              <a:rPr lang="en-US" altLang="zh-CN" i="1"/>
              <a:t>r</a:t>
            </a:r>
            <a:r>
              <a:rPr lang="en-US" altLang="zh-CN" baseline="-25000"/>
              <a:t>1</a:t>
            </a:r>
            <a:r>
              <a:rPr lang="en-US" altLang="zh-CN"/>
              <a:t>(</a:t>
            </a:r>
            <a:r>
              <a:rPr lang="en-US" altLang="zh-CN" i="1"/>
              <a:t>R</a:t>
            </a:r>
            <a:r>
              <a:rPr lang="en-US" altLang="zh-CN" baseline="-25000"/>
              <a:t>1</a:t>
            </a:r>
            <a:r>
              <a:rPr lang="en-US" altLang="zh-CN" i="1"/>
              <a:t>)</a:t>
            </a:r>
            <a:r>
              <a:rPr lang="zh-CN" altLang="en-US"/>
              <a:t>和</a:t>
            </a:r>
            <a:r>
              <a:rPr lang="en-US" altLang="zh-CN" i="1"/>
              <a:t>r</a:t>
            </a:r>
            <a:r>
              <a:rPr lang="en-US" altLang="zh-CN" baseline="-25000"/>
              <a:t>2</a:t>
            </a:r>
            <a:r>
              <a:rPr lang="en-US" altLang="zh-CN"/>
              <a:t>(</a:t>
            </a:r>
            <a:r>
              <a:rPr lang="en-US" altLang="zh-CN" i="1"/>
              <a:t>R</a:t>
            </a:r>
            <a:r>
              <a:rPr lang="en-US" altLang="zh-CN" baseline="-25000"/>
              <a:t>2</a:t>
            </a:r>
            <a:r>
              <a:rPr lang="en-US" altLang="zh-CN" i="1"/>
              <a:t>)</a:t>
            </a:r>
            <a:r>
              <a:rPr lang="zh-CN" altLang="nl-NL"/>
              <a:t>都属于</a:t>
            </a:r>
            <a:r>
              <a:rPr lang="nl-NL" altLang="zh-CN">
                <a:solidFill>
                  <a:srgbClr val="9900CC"/>
                </a:solidFill>
              </a:rPr>
              <a:t>BCNF</a:t>
            </a:r>
            <a:r>
              <a:rPr lang="zh-CN" altLang="nl-NL">
                <a:solidFill>
                  <a:srgbClr val="9900CC"/>
                </a:solidFill>
              </a:rPr>
              <a:t>范式</a:t>
            </a:r>
            <a:r>
              <a:rPr lang="zh-CN" altLang="nl-NL"/>
              <a:t>。</a:t>
            </a:r>
          </a:p>
          <a:p>
            <a:pPr lvl="1">
              <a:lnSpc>
                <a:spcPct val="130000"/>
              </a:lnSpc>
              <a:spcBef>
                <a:spcPct val="25000"/>
              </a:spcBef>
            </a:pPr>
            <a:r>
              <a:rPr lang="zh-CN" altLang="nl-NL"/>
              <a:t>但是，</a:t>
            </a:r>
            <a:r>
              <a:rPr lang="zh-CN" altLang="nl-NL">
                <a:solidFill>
                  <a:schemeClr val="accent2"/>
                </a:solidFill>
              </a:rPr>
              <a:t>后一种分解</a:t>
            </a:r>
            <a:r>
              <a:rPr lang="zh-CN" altLang="nl-NL">
                <a:solidFill>
                  <a:srgbClr val="9900CC"/>
                </a:solidFill>
                <a:ea typeface="华文新魏" pitchFamily="2" charset="-122"/>
              </a:rPr>
              <a:t>不是</a:t>
            </a:r>
            <a:r>
              <a:rPr lang="zh-CN" altLang="nl-NL">
                <a:solidFill>
                  <a:srgbClr val="FF0000"/>
                </a:solidFill>
                <a:ea typeface="黑体" pitchFamily="49" charset="-122"/>
              </a:rPr>
              <a:t>保持依赖分解</a:t>
            </a:r>
            <a:r>
              <a:rPr lang="zh-CN" altLang="nl-NL"/>
              <a:t>。</a:t>
            </a:r>
          </a:p>
          <a:p>
            <a:pPr>
              <a:lnSpc>
                <a:spcPct val="130000"/>
              </a:lnSpc>
              <a:spcBef>
                <a:spcPct val="25000"/>
              </a:spcBef>
            </a:pPr>
            <a:r>
              <a:rPr lang="zh-CN" altLang="nl-NL" sz="2400"/>
              <a:t>因此，</a:t>
            </a:r>
            <a:r>
              <a:rPr lang="zh-CN" altLang="nl-NL" sz="2400">
                <a:solidFill>
                  <a:srgbClr val="FF0000"/>
                </a:solidFill>
              </a:rPr>
              <a:t>满足</a:t>
            </a:r>
            <a:r>
              <a:rPr lang="nl-NL" altLang="zh-CN" sz="2400">
                <a:solidFill>
                  <a:srgbClr val="FF0000"/>
                </a:solidFill>
              </a:rPr>
              <a:t>BCNF</a:t>
            </a:r>
            <a:r>
              <a:rPr lang="zh-CN" altLang="nl-NL" sz="2400">
                <a:solidFill>
                  <a:srgbClr val="FF0000"/>
                </a:solidFill>
              </a:rPr>
              <a:t>范式的模式分解，可能不是</a:t>
            </a:r>
            <a:r>
              <a:rPr lang="zh-CN" altLang="nl-NL" sz="2400">
                <a:solidFill>
                  <a:srgbClr val="FF0000"/>
                </a:solidFill>
                <a:ea typeface="黑体" pitchFamily="49" charset="-122"/>
              </a:rPr>
              <a:t>保持依赖分解</a:t>
            </a:r>
            <a:r>
              <a:rPr lang="zh-CN" altLang="nl-NL" sz="2400"/>
              <a:t>。 </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9379">
                                            <p:txEl>
                                              <p:pRg st="1" end="1"/>
                                            </p:txEl>
                                          </p:spTgt>
                                        </p:tgtEl>
                                        <p:attrNameLst>
                                          <p:attrName>style.visibility</p:attrName>
                                        </p:attrNameLst>
                                      </p:cBhvr>
                                      <p:to>
                                        <p:strVal val="visible"/>
                                      </p:to>
                                    </p:set>
                                    <p:animEffect transition="in" filter="wipe(left)">
                                      <p:cBhvr>
                                        <p:cTn id="7" dur="500"/>
                                        <p:tgtEl>
                                          <p:spTgt spid="229379">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229379">
                                            <p:txEl>
                                              <p:pRg st="2" end="2"/>
                                            </p:txEl>
                                          </p:spTgt>
                                        </p:tgtEl>
                                        <p:attrNameLst>
                                          <p:attrName>style.visibility</p:attrName>
                                        </p:attrNameLst>
                                      </p:cBhvr>
                                      <p:to>
                                        <p:strVal val="visible"/>
                                      </p:to>
                                    </p:set>
                                    <p:animEffect transition="in" filter="wipe(left)">
                                      <p:cBhvr>
                                        <p:cTn id="10" dur="500"/>
                                        <p:tgtEl>
                                          <p:spTgt spid="229379">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29379">
                                            <p:txEl>
                                              <p:pRg st="3" end="3"/>
                                            </p:txEl>
                                          </p:spTgt>
                                        </p:tgtEl>
                                        <p:attrNameLst>
                                          <p:attrName>style.visibility</p:attrName>
                                        </p:attrNameLst>
                                      </p:cBhvr>
                                      <p:to>
                                        <p:strVal val="visible"/>
                                      </p:to>
                                    </p:set>
                                    <p:animEffect transition="in" filter="wipe(left)">
                                      <p:cBhvr>
                                        <p:cTn id="15" dur="500"/>
                                        <p:tgtEl>
                                          <p:spTgt spid="229379">
                                            <p:txEl>
                                              <p:pRg st="3" end="3"/>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229379">
                                            <p:txEl>
                                              <p:pRg st="4" end="4"/>
                                            </p:txEl>
                                          </p:spTgt>
                                        </p:tgtEl>
                                        <p:attrNameLst>
                                          <p:attrName>style.visibility</p:attrName>
                                        </p:attrNameLst>
                                      </p:cBhvr>
                                      <p:to>
                                        <p:strVal val="visible"/>
                                      </p:to>
                                    </p:set>
                                    <p:animEffect transition="in" filter="wipe(left)">
                                      <p:cBhvr>
                                        <p:cTn id="18" dur="500"/>
                                        <p:tgtEl>
                                          <p:spTgt spid="229379">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229379">
                                            <p:txEl>
                                              <p:pRg st="5" end="5"/>
                                            </p:txEl>
                                          </p:spTgt>
                                        </p:tgtEl>
                                        <p:attrNameLst>
                                          <p:attrName>style.visibility</p:attrName>
                                        </p:attrNameLst>
                                      </p:cBhvr>
                                      <p:to>
                                        <p:strVal val="visible"/>
                                      </p:to>
                                    </p:set>
                                    <p:animEffect transition="in" filter="wipe(left)">
                                      <p:cBhvr>
                                        <p:cTn id="23" dur="500"/>
                                        <p:tgtEl>
                                          <p:spTgt spid="229379">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229379">
                                            <p:txEl>
                                              <p:pRg st="6" end="6"/>
                                            </p:txEl>
                                          </p:spTgt>
                                        </p:tgtEl>
                                        <p:attrNameLst>
                                          <p:attrName>style.visibility</p:attrName>
                                        </p:attrNameLst>
                                      </p:cBhvr>
                                      <p:to>
                                        <p:strVal val="visible"/>
                                      </p:to>
                                    </p:set>
                                    <p:animEffect transition="in" filter="wipe(left)">
                                      <p:cBhvr>
                                        <p:cTn id="28" dur="500"/>
                                        <p:tgtEl>
                                          <p:spTgt spid="229379">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229379">
                                            <p:txEl>
                                              <p:pRg st="7" end="7"/>
                                            </p:txEl>
                                          </p:spTgt>
                                        </p:tgtEl>
                                        <p:attrNameLst>
                                          <p:attrName>style.visibility</p:attrName>
                                        </p:attrNameLst>
                                      </p:cBhvr>
                                      <p:to>
                                        <p:strVal val="visible"/>
                                      </p:to>
                                    </p:set>
                                    <p:animEffect transition="in" filter="wipe(left)">
                                      <p:cBhvr>
                                        <p:cTn id="33" dur="500"/>
                                        <p:tgtEl>
                                          <p:spTgt spid="22937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685800" y="533400"/>
            <a:ext cx="7772400" cy="781050"/>
          </a:xfrm>
        </p:spPr>
        <p:txBody>
          <a:bodyPr/>
          <a:lstStyle/>
          <a:p>
            <a:r>
              <a:rPr lang="zh-CN" altLang="en-US">
                <a:ea typeface="华文隶书" pitchFamily="2" charset="-122"/>
              </a:rPr>
              <a:t>第三范式</a:t>
            </a:r>
            <a:r>
              <a:rPr lang="en-US" altLang="zh-CN"/>
              <a:t>(3NF) </a:t>
            </a:r>
            <a:r>
              <a:rPr lang="en-US" altLang="zh-CN">
                <a:solidFill>
                  <a:srgbClr val="008000"/>
                </a:solidFill>
              </a:rPr>
              <a:t>——</a:t>
            </a:r>
            <a:r>
              <a:rPr lang="zh-CN" altLang="en-US">
                <a:solidFill>
                  <a:srgbClr val="008000"/>
                </a:solidFill>
                <a:ea typeface="黑体" pitchFamily="49" charset="-122"/>
              </a:rPr>
              <a:t>仅仅是码</a:t>
            </a:r>
          </a:p>
        </p:txBody>
      </p:sp>
      <p:sp>
        <p:nvSpPr>
          <p:cNvPr id="231427" name="Rectangle 3"/>
          <p:cNvSpPr>
            <a:spLocks noGrp="1" noChangeArrowheads="1"/>
          </p:cNvSpPr>
          <p:nvPr>
            <p:ph type="body" idx="1"/>
          </p:nvPr>
        </p:nvSpPr>
        <p:spPr>
          <a:xfrm>
            <a:off x="228600" y="1219200"/>
            <a:ext cx="8764588" cy="5257800"/>
          </a:xfrm>
        </p:spPr>
        <p:txBody>
          <a:bodyPr/>
          <a:lstStyle/>
          <a:p>
            <a:pPr>
              <a:lnSpc>
                <a:spcPct val="120000"/>
              </a:lnSpc>
              <a:spcBef>
                <a:spcPct val="15000"/>
              </a:spcBef>
            </a:pPr>
            <a:r>
              <a:rPr lang="zh-CN" altLang="en-US" sz="2600">
                <a:solidFill>
                  <a:schemeClr val="accent2"/>
                </a:solidFill>
              </a:rPr>
              <a:t>定义</a:t>
            </a:r>
            <a:r>
              <a:rPr lang="en-US" altLang="zh-CN" sz="2600">
                <a:solidFill>
                  <a:schemeClr val="accent2"/>
                </a:solidFill>
              </a:rPr>
              <a:t>5.21</a:t>
            </a:r>
            <a:r>
              <a:rPr lang="en-US" altLang="zh-CN" sz="2600"/>
              <a:t>  </a:t>
            </a:r>
            <a:r>
              <a:rPr lang="zh-CN" altLang="en-US" sz="2600"/>
              <a:t>给定关系模式</a:t>
            </a:r>
            <a:r>
              <a:rPr lang="en-US" altLang="zh-CN" sz="2600" i="1"/>
              <a:t>r</a:t>
            </a:r>
            <a:r>
              <a:rPr lang="en-US" altLang="zh-CN" sz="2600"/>
              <a:t>(</a:t>
            </a:r>
            <a:r>
              <a:rPr lang="en-US" altLang="zh-CN" sz="2600" i="1"/>
              <a:t>R</a:t>
            </a:r>
            <a:r>
              <a:rPr lang="en-US" altLang="zh-CN" sz="2600"/>
              <a:t>)</a:t>
            </a:r>
            <a:r>
              <a:rPr lang="zh-CN" altLang="en-US" sz="2600"/>
              <a:t>及函数依赖集</a:t>
            </a:r>
            <a:r>
              <a:rPr lang="en-US" altLang="zh-CN" sz="2600" i="1"/>
              <a:t>F</a:t>
            </a:r>
            <a:r>
              <a:rPr lang="zh-CN" altLang="en-US" sz="2600"/>
              <a:t>，若对</a:t>
            </a:r>
            <a:r>
              <a:rPr lang="nl-NL" altLang="zh-CN" sz="2600" i="1"/>
              <a:t>F</a:t>
            </a:r>
            <a:r>
              <a:rPr lang="en-US" altLang="zh-CN" sz="2600" baseline="30000"/>
              <a:t>+</a:t>
            </a:r>
            <a:r>
              <a:rPr lang="zh-CN" altLang="en-US" sz="2600"/>
              <a:t>中的所有函数依赖</a:t>
            </a:r>
            <a:r>
              <a:rPr lang="zh-CN" altLang="nl-NL" sz="2600" i="1">
                <a:solidFill>
                  <a:srgbClr val="FF3300"/>
                </a:solidFill>
                <a:sym typeface="Symbol" pitchFamily="18" charset="2"/>
              </a:rPr>
              <a:t></a:t>
            </a:r>
            <a:r>
              <a:rPr lang="zh-CN" altLang="nl-NL" sz="2600">
                <a:solidFill>
                  <a:srgbClr val="FF33CC"/>
                </a:solidFill>
              </a:rPr>
              <a:t>→</a:t>
            </a:r>
            <a:r>
              <a:rPr lang="zh-CN" altLang="nl-NL" sz="2600" i="1">
                <a:solidFill>
                  <a:srgbClr val="FF33CC"/>
                </a:solidFill>
                <a:sym typeface="Symbol" pitchFamily="18" charset="2"/>
              </a:rPr>
              <a:t></a:t>
            </a:r>
            <a:r>
              <a:rPr lang="zh-CN" altLang="nl-NL" sz="2600"/>
              <a:t> </a:t>
            </a:r>
            <a:r>
              <a:rPr lang="nl-NL" altLang="zh-CN" sz="2600"/>
              <a:t>(</a:t>
            </a:r>
            <a:r>
              <a:rPr lang="nl-NL" altLang="zh-CN" sz="2600" i="1">
                <a:sym typeface="Symbol" pitchFamily="18" charset="2"/>
              </a:rPr>
              <a:t></a:t>
            </a:r>
            <a:r>
              <a:rPr lang="nl-NL" altLang="zh-CN" sz="2600">
                <a:sym typeface="Symbol" pitchFamily="18" charset="2"/>
              </a:rPr>
              <a:t></a:t>
            </a:r>
            <a:r>
              <a:rPr lang="nl-NL" altLang="zh-CN" sz="2600" i="1"/>
              <a:t>R</a:t>
            </a:r>
            <a:r>
              <a:rPr lang="en-US" altLang="zh-CN" sz="2600"/>
              <a:t>, </a:t>
            </a:r>
            <a:r>
              <a:rPr lang="nl-NL" altLang="zh-CN" sz="2600" i="1">
                <a:sym typeface="Symbol" pitchFamily="18" charset="2"/>
              </a:rPr>
              <a:t></a:t>
            </a:r>
            <a:r>
              <a:rPr lang="nl-NL" altLang="zh-CN" sz="2600">
                <a:sym typeface="Symbol" pitchFamily="18" charset="2"/>
              </a:rPr>
              <a:t></a:t>
            </a:r>
            <a:r>
              <a:rPr lang="nl-NL" altLang="zh-CN" sz="2600" i="1"/>
              <a:t>R</a:t>
            </a:r>
            <a:r>
              <a:rPr lang="en-US" altLang="zh-CN" sz="2600"/>
              <a:t>)</a:t>
            </a:r>
            <a:r>
              <a:rPr lang="zh-CN" altLang="en-US" sz="2600"/>
              <a:t>至少满足下列条件之一：</a:t>
            </a:r>
          </a:p>
          <a:p>
            <a:pPr lvl="1">
              <a:lnSpc>
                <a:spcPct val="120000"/>
              </a:lnSpc>
              <a:spcBef>
                <a:spcPct val="15000"/>
              </a:spcBef>
            </a:pPr>
            <a:r>
              <a:rPr lang="nl-NL" altLang="zh-CN" i="1">
                <a:solidFill>
                  <a:schemeClr val="accent2"/>
                </a:solidFill>
                <a:sym typeface="Symbol" pitchFamily="18" charset="2"/>
              </a:rPr>
              <a:t></a:t>
            </a:r>
            <a:r>
              <a:rPr lang="nl-NL" altLang="zh-CN" i="1">
                <a:solidFill>
                  <a:schemeClr val="accent2"/>
                </a:solidFill>
              </a:rPr>
              <a:t>→</a:t>
            </a:r>
            <a:r>
              <a:rPr lang="nl-NL" altLang="zh-CN" i="1">
                <a:solidFill>
                  <a:schemeClr val="accent2"/>
                </a:solidFill>
                <a:sym typeface="Symbol" pitchFamily="18" charset="2"/>
              </a:rPr>
              <a:t></a:t>
            </a:r>
            <a:r>
              <a:rPr lang="zh-CN" altLang="nl-NL">
                <a:solidFill>
                  <a:schemeClr val="accent2"/>
                </a:solidFill>
              </a:rPr>
              <a:t>是</a:t>
            </a:r>
            <a:r>
              <a:rPr lang="zh-CN" altLang="nl-NL">
                <a:solidFill>
                  <a:srgbClr val="0099FF"/>
                </a:solidFill>
                <a:ea typeface="华文新魏" pitchFamily="2" charset="-122"/>
              </a:rPr>
              <a:t>平凡函数依赖</a:t>
            </a:r>
            <a:r>
              <a:rPr lang="en-US" altLang="zh-CN">
                <a:solidFill>
                  <a:schemeClr val="accent2"/>
                </a:solidFill>
              </a:rPr>
              <a:t>(</a:t>
            </a:r>
            <a:r>
              <a:rPr lang="zh-CN" altLang="en-US">
                <a:solidFill>
                  <a:schemeClr val="accent2"/>
                </a:solidFill>
              </a:rPr>
              <a:t>即</a:t>
            </a:r>
            <a:r>
              <a:rPr lang="zh-CN" altLang="nl-NL" i="1">
                <a:solidFill>
                  <a:schemeClr val="accent2"/>
                </a:solidFill>
                <a:sym typeface="Symbol" pitchFamily="18" charset="2"/>
              </a:rPr>
              <a:t></a:t>
            </a:r>
            <a:r>
              <a:rPr lang="zh-CN" altLang="nl-NL">
                <a:solidFill>
                  <a:schemeClr val="accent2"/>
                </a:solidFill>
                <a:sym typeface="Symbol" pitchFamily="18" charset="2"/>
              </a:rPr>
              <a:t></a:t>
            </a:r>
            <a:r>
              <a:rPr lang="zh-CN" altLang="nl-NL" i="1">
                <a:solidFill>
                  <a:schemeClr val="accent2"/>
                </a:solidFill>
                <a:sym typeface="Symbol" pitchFamily="18" charset="2"/>
              </a:rPr>
              <a:t></a:t>
            </a:r>
            <a:r>
              <a:rPr lang="en-US" altLang="zh-CN">
                <a:solidFill>
                  <a:schemeClr val="accent2"/>
                </a:solidFill>
              </a:rPr>
              <a:t>)</a:t>
            </a:r>
            <a:r>
              <a:rPr lang="zh-CN" altLang="en-US">
                <a:solidFill>
                  <a:schemeClr val="accent2"/>
                </a:solidFill>
              </a:rPr>
              <a:t>；</a:t>
            </a:r>
          </a:p>
          <a:p>
            <a:pPr lvl="1">
              <a:lnSpc>
                <a:spcPct val="120000"/>
              </a:lnSpc>
              <a:spcBef>
                <a:spcPct val="15000"/>
              </a:spcBef>
            </a:pPr>
            <a:r>
              <a:rPr lang="nl-NL" altLang="zh-CN" i="1">
                <a:solidFill>
                  <a:srgbClr val="FF3300"/>
                </a:solidFill>
                <a:sym typeface="Symbol" pitchFamily="18" charset="2"/>
              </a:rPr>
              <a:t></a:t>
            </a:r>
            <a:r>
              <a:rPr lang="zh-CN" altLang="nl-NL">
                <a:solidFill>
                  <a:schemeClr val="accent2"/>
                </a:solidFill>
              </a:rPr>
              <a:t>是</a:t>
            </a:r>
            <a:r>
              <a:rPr lang="en-US" altLang="zh-CN" i="1">
                <a:solidFill>
                  <a:schemeClr val="accent2"/>
                </a:solidFill>
              </a:rPr>
              <a:t>r</a:t>
            </a:r>
            <a:r>
              <a:rPr lang="en-US" altLang="zh-CN">
                <a:solidFill>
                  <a:schemeClr val="accent2"/>
                </a:solidFill>
              </a:rPr>
              <a:t>(</a:t>
            </a:r>
            <a:r>
              <a:rPr lang="en-US" altLang="zh-CN" i="1">
                <a:solidFill>
                  <a:schemeClr val="accent2"/>
                </a:solidFill>
              </a:rPr>
              <a:t>R</a:t>
            </a:r>
            <a:r>
              <a:rPr lang="en-US" altLang="zh-CN">
                <a:solidFill>
                  <a:schemeClr val="accent2"/>
                </a:solidFill>
              </a:rPr>
              <a:t>)</a:t>
            </a:r>
            <a:r>
              <a:rPr lang="zh-CN" altLang="en-US">
                <a:solidFill>
                  <a:schemeClr val="accent2"/>
                </a:solidFill>
              </a:rPr>
              <a:t>的一个</a:t>
            </a:r>
            <a:r>
              <a:rPr lang="zh-CN" altLang="en-US">
                <a:solidFill>
                  <a:srgbClr val="008000"/>
                </a:solidFill>
                <a:ea typeface="黑体" pitchFamily="49" charset="-122"/>
              </a:rPr>
              <a:t>超码</a:t>
            </a:r>
            <a:r>
              <a:rPr lang="en-US" altLang="zh-CN">
                <a:solidFill>
                  <a:schemeClr val="accent2"/>
                </a:solidFill>
              </a:rPr>
              <a:t>(</a:t>
            </a:r>
            <a:r>
              <a:rPr lang="zh-CN" altLang="en-US">
                <a:solidFill>
                  <a:schemeClr val="accent2"/>
                </a:solidFill>
              </a:rPr>
              <a:t>即</a:t>
            </a:r>
            <a:r>
              <a:rPr lang="zh-CN" altLang="nl-NL" i="1">
                <a:solidFill>
                  <a:srgbClr val="FF0000"/>
                </a:solidFill>
                <a:sym typeface="Symbol" pitchFamily="18" charset="2"/>
              </a:rPr>
              <a:t></a:t>
            </a:r>
            <a:r>
              <a:rPr lang="nl-NL" altLang="zh-CN" baseline="30000">
                <a:solidFill>
                  <a:srgbClr val="FF0000"/>
                </a:solidFill>
              </a:rPr>
              <a:t>+</a:t>
            </a:r>
            <a:r>
              <a:rPr lang="zh-CN" altLang="nl-NL">
                <a:solidFill>
                  <a:schemeClr val="accent2"/>
                </a:solidFill>
              </a:rPr>
              <a:t>包含</a:t>
            </a:r>
            <a:r>
              <a:rPr lang="nl-NL" altLang="zh-CN" i="1">
                <a:solidFill>
                  <a:schemeClr val="accent2"/>
                </a:solidFill>
              </a:rPr>
              <a:t>R</a:t>
            </a:r>
            <a:r>
              <a:rPr lang="zh-CN" altLang="nl-NL">
                <a:solidFill>
                  <a:schemeClr val="accent2"/>
                </a:solidFill>
              </a:rPr>
              <a:t>的全部属性</a:t>
            </a:r>
            <a:r>
              <a:rPr lang="en-US" altLang="zh-CN">
                <a:solidFill>
                  <a:schemeClr val="accent2"/>
                </a:solidFill>
              </a:rPr>
              <a:t>)</a:t>
            </a:r>
            <a:r>
              <a:rPr lang="zh-CN" altLang="en-US">
                <a:solidFill>
                  <a:schemeClr val="accent2"/>
                </a:solidFill>
              </a:rPr>
              <a:t>；</a:t>
            </a:r>
          </a:p>
          <a:p>
            <a:pPr lvl="1">
              <a:lnSpc>
                <a:spcPct val="120000"/>
              </a:lnSpc>
              <a:spcBef>
                <a:spcPct val="15000"/>
              </a:spcBef>
            </a:pPr>
            <a:r>
              <a:rPr lang="nl-NL" altLang="zh-CN" i="1">
                <a:solidFill>
                  <a:srgbClr val="FF33CC"/>
                </a:solidFill>
                <a:sym typeface="Symbol" pitchFamily="18" charset="2"/>
              </a:rPr>
              <a:t></a:t>
            </a:r>
            <a:r>
              <a:rPr lang="nl-NL" altLang="zh-CN">
                <a:solidFill>
                  <a:srgbClr val="FF33CC"/>
                </a:solidFill>
                <a:latin typeface="宋体" pitchFamily="2" charset="-122"/>
              </a:rPr>
              <a:t>-</a:t>
            </a:r>
            <a:r>
              <a:rPr lang="nl-NL" altLang="zh-CN" i="1">
                <a:solidFill>
                  <a:srgbClr val="FF33CC"/>
                </a:solidFill>
                <a:sym typeface="Symbol" pitchFamily="18" charset="2"/>
              </a:rPr>
              <a:t></a:t>
            </a:r>
            <a:r>
              <a:rPr lang="zh-CN" altLang="nl-NL">
                <a:solidFill>
                  <a:schemeClr val="accent2"/>
                </a:solidFill>
              </a:rPr>
              <a:t>中的每个属性是</a:t>
            </a:r>
            <a:r>
              <a:rPr lang="en-US" altLang="zh-CN" i="1">
                <a:solidFill>
                  <a:schemeClr val="accent2"/>
                </a:solidFill>
              </a:rPr>
              <a:t>r</a:t>
            </a:r>
            <a:r>
              <a:rPr lang="en-US" altLang="zh-CN">
                <a:solidFill>
                  <a:schemeClr val="accent2"/>
                </a:solidFill>
              </a:rPr>
              <a:t>(</a:t>
            </a:r>
            <a:r>
              <a:rPr lang="en-US" altLang="zh-CN" i="1">
                <a:solidFill>
                  <a:schemeClr val="accent2"/>
                </a:solidFill>
              </a:rPr>
              <a:t>R</a:t>
            </a:r>
            <a:r>
              <a:rPr lang="en-US" altLang="zh-CN">
                <a:solidFill>
                  <a:schemeClr val="accent2"/>
                </a:solidFill>
              </a:rPr>
              <a:t>)</a:t>
            </a:r>
            <a:r>
              <a:rPr lang="zh-CN" altLang="en-US">
                <a:solidFill>
                  <a:schemeClr val="accent2"/>
                </a:solidFill>
              </a:rPr>
              <a:t>的</a:t>
            </a:r>
            <a:r>
              <a:rPr lang="zh-CN" altLang="en-US">
                <a:solidFill>
                  <a:srgbClr val="FF3399"/>
                </a:solidFill>
                <a:ea typeface="黑体" pitchFamily="49" charset="-122"/>
              </a:rPr>
              <a:t>候选码的一部分</a:t>
            </a:r>
            <a:r>
              <a:rPr lang="en-US" altLang="zh-CN">
                <a:solidFill>
                  <a:schemeClr val="accent2"/>
                </a:solidFill>
                <a:ea typeface="黑体" pitchFamily="49" charset="-122"/>
              </a:rPr>
              <a:t>(</a:t>
            </a:r>
            <a:r>
              <a:rPr lang="zh-CN" altLang="en-US">
                <a:solidFill>
                  <a:schemeClr val="accent2"/>
                </a:solidFill>
              </a:rPr>
              <a:t>即</a:t>
            </a:r>
            <a:r>
              <a:rPr lang="zh-CN" altLang="en-US">
                <a:solidFill>
                  <a:srgbClr val="9900CC"/>
                </a:solidFill>
                <a:ea typeface="华文新魏" pitchFamily="2" charset="-122"/>
              </a:rPr>
              <a:t>主属性</a:t>
            </a:r>
            <a:r>
              <a:rPr lang="en-US" altLang="zh-CN">
                <a:solidFill>
                  <a:schemeClr val="accent2"/>
                </a:solidFill>
                <a:ea typeface="黑体" pitchFamily="49" charset="-122"/>
              </a:rPr>
              <a:t>)</a:t>
            </a:r>
            <a:r>
              <a:rPr lang="zh-CN" altLang="en-US">
                <a:solidFill>
                  <a:schemeClr val="accent2"/>
                </a:solidFill>
              </a:rPr>
              <a:t>。</a:t>
            </a:r>
          </a:p>
          <a:p>
            <a:pPr>
              <a:lnSpc>
                <a:spcPct val="120000"/>
              </a:lnSpc>
              <a:spcBef>
                <a:spcPct val="15000"/>
              </a:spcBef>
              <a:buFont typeface="Wingdings" pitchFamily="2" charset="2"/>
              <a:buNone/>
            </a:pPr>
            <a:r>
              <a:rPr lang="zh-CN" altLang="en-US" sz="2400"/>
              <a:t>    则称</a:t>
            </a:r>
            <a:r>
              <a:rPr lang="en-US" altLang="zh-CN" sz="2400" i="1"/>
              <a:t>r</a:t>
            </a:r>
            <a:r>
              <a:rPr lang="en-US" altLang="zh-CN" sz="2400"/>
              <a:t>(</a:t>
            </a:r>
            <a:r>
              <a:rPr lang="en-US" altLang="zh-CN" sz="2400" i="1"/>
              <a:t>R</a:t>
            </a:r>
            <a:r>
              <a:rPr lang="en-US" altLang="zh-CN" sz="2400"/>
              <a:t>)</a:t>
            </a:r>
            <a:r>
              <a:rPr lang="zh-CN" altLang="en-US" sz="2400"/>
              <a:t>属于</a:t>
            </a:r>
            <a:r>
              <a:rPr lang="zh-CN" altLang="en-US" sz="2400">
                <a:solidFill>
                  <a:srgbClr val="9900CC"/>
                </a:solidFill>
                <a:ea typeface="黑体" pitchFamily="49" charset="-122"/>
              </a:rPr>
              <a:t>第三范式</a:t>
            </a:r>
            <a:r>
              <a:rPr lang="zh-CN" altLang="en-US" sz="2400"/>
              <a:t>，记为</a:t>
            </a:r>
            <a:r>
              <a:rPr lang="zh-CN" altLang="en-US" sz="2400" i="1"/>
              <a:t> </a:t>
            </a:r>
            <a:r>
              <a:rPr lang="en-US" altLang="zh-CN" sz="2400" i="1"/>
              <a:t>r</a:t>
            </a:r>
            <a:r>
              <a:rPr lang="en-US" altLang="zh-CN" sz="2400"/>
              <a:t>(</a:t>
            </a:r>
            <a:r>
              <a:rPr lang="en-US" altLang="zh-CN" sz="2400" i="1"/>
              <a:t>R</a:t>
            </a:r>
            <a:r>
              <a:rPr lang="en-US" altLang="zh-CN" sz="2400"/>
              <a:t>)</a:t>
            </a:r>
            <a:r>
              <a:rPr lang="en-US" altLang="zh-CN" sz="2400">
                <a:sym typeface="Symbol" pitchFamily="18" charset="2"/>
              </a:rPr>
              <a:t></a:t>
            </a:r>
            <a:r>
              <a:rPr lang="en-US" altLang="zh-CN" sz="2400"/>
              <a:t>3NF</a:t>
            </a:r>
            <a:r>
              <a:rPr lang="zh-CN" altLang="en-US" sz="2400"/>
              <a:t>。</a:t>
            </a:r>
          </a:p>
          <a:p>
            <a:pPr>
              <a:lnSpc>
                <a:spcPct val="120000"/>
              </a:lnSpc>
              <a:spcBef>
                <a:spcPct val="25000"/>
              </a:spcBef>
            </a:pPr>
            <a:r>
              <a:rPr lang="en-US" altLang="zh-CN" sz="2600"/>
              <a:t>3NF</a:t>
            </a:r>
            <a:r>
              <a:rPr lang="zh-CN" altLang="en-US" sz="2600"/>
              <a:t>与</a:t>
            </a:r>
            <a:r>
              <a:rPr lang="en-US" altLang="zh-CN" sz="2600"/>
              <a:t>BCNF</a:t>
            </a:r>
            <a:r>
              <a:rPr lang="zh-CN" altLang="en-US" sz="2600"/>
              <a:t>范式的区别在于第</a:t>
            </a:r>
            <a:r>
              <a:rPr lang="en-US" altLang="zh-CN" sz="2600"/>
              <a:t>3</a:t>
            </a:r>
            <a:r>
              <a:rPr lang="zh-CN" altLang="en-US" sz="2600"/>
              <a:t>个条件：</a:t>
            </a:r>
          </a:p>
          <a:p>
            <a:pPr lvl="1">
              <a:lnSpc>
                <a:spcPct val="120000"/>
              </a:lnSpc>
              <a:spcBef>
                <a:spcPct val="15000"/>
              </a:spcBef>
            </a:pPr>
            <a:r>
              <a:rPr lang="nl-NL" altLang="zh-CN" sz="2600" i="1">
                <a:solidFill>
                  <a:srgbClr val="FF33CC"/>
                </a:solidFill>
                <a:sym typeface="Symbol" pitchFamily="18" charset="2"/>
              </a:rPr>
              <a:t></a:t>
            </a:r>
            <a:r>
              <a:rPr lang="nl-NL" altLang="zh-CN" sz="2600">
                <a:solidFill>
                  <a:srgbClr val="FF33CC"/>
                </a:solidFill>
                <a:latin typeface="宋体" pitchFamily="2" charset="-122"/>
              </a:rPr>
              <a:t>-</a:t>
            </a:r>
            <a:r>
              <a:rPr lang="nl-NL" altLang="zh-CN" sz="2600" i="1">
                <a:solidFill>
                  <a:srgbClr val="FF33CC"/>
                </a:solidFill>
                <a:sym typeface="Symbol" pitchFamily="18" charset="2"/>
              </a:rPr>
              <a:t></a:t>
            </a:r>
            <a:r>
              <a:rPr lang="zh-CN" altLang="nl-NL" sz="2600">
                <a:solidFill>
                  <a:schemeClr val="accent2"/>
                </a:solidFill>
              </a:rPr>
              <a:t>中的每个属性是</a:t>
            </a:r>
            <a:r>
              <a:rPr lang="en-US" altLang="zh-CN" sz="2600" i="1">
                <a:solidFill>
                  <a:schemeClr val="accent2"/>
                </a:solidFill>
              </a:rPr>
              <a:t>r</a:t>
            </a:r>
            <a:r>
              <a:rPr lang="en-US" altLang="zh-CN" sz="2600">
                <a:solidFill>
                  <a:schemeClr val="accent2"/>
                </a:solidFill>
              </a:rPr>
              <a:t>(</a:t>
            </a:r>
            <a:r>
              <a:rPr lang="en-US" altLang="zh-CN" sz="2600" i="1">
                <a:solidFill>
                  <a:schemeClr val="accent2"/>
                </a:solidFill>
              </a:rPr>
              <a:t>R</a:t>
            </a:r>
            <a:r>
              <a:rPr lang="en-US" altLang="zh-CN" sz="2600">
                <a:solidFill>
                  <a:schemeClr val="accent2"/>
                </a:solidFill>
              </a:rPr>
              <a:t>)</a:t>
            </a:r>
            <a:r>
              <a:rPr lang="zh-CN" altLang="en-US" sz="2600">
                <a:solidFill>
                  <a:schemeClr val="accent2"/>
                </a:solidFill>
              </a:rPr>
              <a:t>的</a:t>
            </a:r>
            <a:r>
              <a:rPr lang="zh-CN" altLang="en-US" sz="2600">
                <a:solidFill>
                  <a:srgbClr val="FF3399"/>
                </a:solidFill>
                <a:ea typeface="黑体" pitchFamily="49" charset="-122"/>
              </a:rPr>
              <a:t>候选码的一部分</a:t>
            </a:r>
            <a:r>
              <a:rPr lang="zh-CN" altLang="en-US" sz="2600">
                <a:solidFill>
                  <a:schemeClr val="accent2"/>
                </a:solidFill>
              </a:rPr>
              <a:t>。</a:t>
            </a:r>
          </a:p>
          <a:p>
            <a:pPr>
              <a:lnSpc>
                <a:spcPct val="120000"/>
              </a:lnSpc>
            </a:pPr>
            <a:r>
              <a:rPr lang="zh-CN" altLang="en-US" sz="2600">
                <a:ea typeface="黑体" pitchFamily="49" charset="-122"/>
              </a:rPr>
              <a:t>放松之处</a:t>
            </a:r>
            <a:r>
              <a:rPr lang="zh-CN" altLang="en-US" sz="2600"/>
              <a:t>：</a:t>
            </a:r>
          </a:p>
          <a:p>
            <a:pPr lvl="1">
              <a:lnSpc>
                <a:spcPct val="120000"/>
              </a:lnSpc>
            </a:pPr>
            <a:r>
              <a:rPr lang="zh-CN" altLang="en-US" sz="2600">
                <a:solidFill>
                  <a:srgbClr val="0000CC"/>
                </a:solidFill>
              </a:rPr>
              <a:t>允许存在</a:t>
            </a:r>
            <a:r>
              <a:rPr lang="zh-CN" altLang="en-US" sz="2600">
                <a:solidFill>
                  <a:srgbClr val="FF33CC"/>
                </a:solidFill>
                <a:ea typeface="黑体" pitchFamily="49" charset="-122"/>
              </a:rPr>
              <a:t>主属性</a:t>
            </a:r>
            <a:r>
              <a:rPr lang="zh-CN" altLang="en-US" sz="2600">
                <a:solidFill>
                  <a:srgbClr val="0000CC"/>
                </a:solidFill>
              </a:rPr>
              <a:t>对</a:t>
            </a:r>
            <a:r>
              <a:rPr lang="zh-CN" altLang="en-US" sz="2600">
                <a:solidFill>
                  <a:srgbClr val="FF3300"/>
                </a:solidFill>
                <a:ea typeface="黑体" pitchFamily="49" charset="-122"/>
              </a:rPr>
              <a:t>候选码</a:t>
            </a:r>
            <a:r>
              <a:rPr lang="zh-CN" altLang="en-US" sz="2600">
                <a:solidFill>
                  <a:srgbClr val="0000CC"/>
                </a:solidFill>
              </a:rPr>
              <a:t>的</a:t>
            </a:r>
            <a:r>
              <a:rPr lang="zh-CN" altLang="en-US" sz="2600">
                <a:solidFill>
                  <a:srgbClr val="008000"/>
                </a:solidFill>
                <a:ea typeface="黑体" pitchFamily="49" charset="-122"/>
              </a:rPr>
              <a:t>传递依赖</a:t>
            </a:r>
            <a:r>
              <a:rPr lang="zh-CN" altLang="en-US" sz="2600">
                <a:solidFill>
                  <a:srgbClr val="0000CC"/>
                </a:solidFill>
              </a:rPr>
              <a:t>和</a:t>
            </a:r>
            <a:r>
              <a:rPr lang="zh-CN" altLang="en-US" sz="2600">
                <a:solidFill>
                  <a:srgbClr val="008000"/>
                </a:solidFill>
                <a:ea typeface="黑体" pitchFamily="49" charset="-122"/>
              </a:rPr>
              <a:t>部分依赖</a:t>
            </a:r>
            <a:r>
              <a:rPr lang="zh-CN" altLang="en-US" sz="260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1427">
                                            <p:txEl>
                                              <p:pRg st="5" end="5"/>
                                            </p:txEl>
                                          </p:spTgt>
                                        </p:tgtEl>
                                        <p:attrNameLst>
                                          <p:attrName>style.visibility</p:attrName>
                                        </p:attrNameLst>
                                      </p:cBhvr>
                                      <p:to>
                                        <p:strVal val="visible"/>
                                      </p:to>
                                    </p:set>
                                    <p:animEffect transition="in" filter="wipe(left)">
                                      <p:cBhvr>
                                        <p:cTn id="7" dur="500"/>
                                        <p:tgtEl>
                                          <p:spTgt spid="231427">
                                            <p:txEl>
                                              <p:pRg st="5" end="5"/>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231427">
                                            <p:txEl>
                                              <p:pRg st="6" end="6"/>
                                            </p:txEl>
                                          </p:spTgt>
                                        </p:tgtEl>
                                        <p:attrNameLst>
                                          <p:attrName>style.visibility</p:attrName>
                                        </p:attrNameLst>
                                      </p:cBhvr>
                                      <p:to>
                                        <p:strVal val="visible"/>
                                      </p:to>
                                    </p:set>
                                    <p:animEffect transition="in" filter="wipe(left)">
                                      <p:cBhvr>
                                        <p:cTn id="10" dur="500"/>
                                        <p:tgtEl>
                                          <p:spTgt spid="231427">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31427">
                                            <p:txEl>
                                              <p:pRg st="7" end="7"/>
                                            </p:txEl>
                                          </p:spTgt>
                                        </p:tgtEl>
                                        <p:attrNameLst>
                                          <p:attrName>style.visibility</p:attrName>
                                        </p:attrNameLst>
                                      </p:cBhvr>
                                      <p:to>
                                        <p:strVal val="visible"/>
                                      </p:to>
                                    </p:set>
                                    <p:animEffect transition="in" filter="wipe(left)">
                                      <p:cBhvr>
                                        <p:cTn id="15" dur="500"/>
                                        <p:tgtEl>
                                          <p:spTgt spid="231427">
                                            <p:txEl>
                                              <p:pRg st="7" end="7"/>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231427">
                                            <p:txEl>
                                              <p:pRg st="8" end="8"/>
                                            </p:txEl>
                                          </p:spTgt>
                                        </p:tgtEl>
                                        <p:attrNameLst>
                                          <p:attrName>style.visibility</p:attrName>
                                        </p:attrNameLst>
                                      </p:cBhvr>
                                      <p:to>
                                        <p:strVal val="visible"/>
                                      </p:to>
                                    </p:set>
                                    <p:animEffect transition="in" filter="wipe(left)">
                                      <p:cBhvr>
                                        <p:cTn id="18" dur="500"/>
                                        <p:tgtEl>
                                          <p:spTgt spid="23142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a:xfrm>
            <a:off x="685800" y="533400"/>
            <a:ext cx="7772400" cy="781050"/>
          </a:xfrm>
        </p:spPr>
        <p:txBody>
          <a:bodyPr/>
          <a:lstStyle/>
          <a:p>
            <a:r>
              <a:rPr lang="zh-CN" altLang="en-US">
                <a:ea typeface="华文隶书" pitchFamily="2" charset="-122"/>
              </a:rPr>
              <a:t>第三范式</a:t>
            </a:r>
            <a:r>
              <a:rPr lang="en-US" altLang="zh-CN"/>
              <a:t>(3NF) </a:t>
            </a:r>
            <a:r>
              <a:rPr lang="en-US" altLang="zh-CN">
                <a:solidFill>
                  <a:srgbClr val="008000"/>
                </a:solidFill>
              </a:rPr>
              <a:t>——</a:t>
            </a:r>
            <a:r>
              <a:rPr lang="zh-CN" altLang="en-US">
                <a:solidFill>
                  <a:srgbClr val="008000"/>
                </a:solidFill>
                <a:ea typeface="黑体" pitchFamily="49" charset="-122"/>
              </a:rPr>
              <a:t>仅仅是码</a:t>
            </a:r>
          </a:p>
        </p:txBody>
      </p:sp>
      <p:sp>
        <p:nvSpPr>
          <p:cNvPr id="296963" name="Rectangle 3"/>
          <p:cNvSpPr>
            <a:spLocks noGrp="1" noChangeArrowheads="1"/>
          </p:cNvSpPr>
          <p:nvPr>
            <p:ph type="body" idx="1"/>
          </p:nvPr>
        </p:nvSpPr>
        <p:spPr>
          <a:xfrm>
            <a:off x="228600" y="1219200"/>
            <a:ext cx="8764588" cy="5257800"/>
          </a:xfrm>
        </p:spPr>
        <p:txBody>
          <a:bodyPr/>
          <a:lstStyle/>
          <a:p>
            <a:pPr>
              <a:lnSpc>
                <a:spcPct val="120000"/>
              </a:lnSpc>
              <a:spcBef>
                <a:spcPct val="15000"/>
              </a:spcBef>
            </a:pPr>
            <a:r>
              <a:rPr lang="zh-CN" altLang="en-US" sz="2600">
                <a:solidFill>
                  <a:schemeClr val="accent2"/>
                </a:solidFill>
              </a:rPr>
              <a:t>定义</a:t>
            </a:r>
            <a:r>
              <a:rPr lang="en-US" altLang="zh-CN" sz="2600">
                <a:solidFill>
                  <a:schemeClr val="accent2"/>
                </a:solidFill>
              </a:rPr>
              <a:t>5.21</a:t>
            </a:r>
            <a:r>
              <a:rPr lang="en-US" altLang="zh-CN" sz="2600"/>
              <a:t>  </a:t>
            </a:r>
            <a:r>
              <a:rPr lang="zh-CN" altLang="en-US" sz="2600"/>
              <a:t>给定关系模式</a:t>
            </a:r>
            <a:r>
              <a:rPr lang="en-US" altLang="zh-CN" sz="2600" i="1"/>
              <a:t>r</a:t>
            </a:r>
            <a:r>
              <a:rPr lang="en-US" altLang="zh-CN" sz="2600"/>
              <a:t>(</a:t>
            </a:r>
            <a:r>
              <a:rPr lang="en-US" altLang="zh-CN" sz="2600" i="1"/>
              <a:t>R</a:t>
            </a:r>
            <a:r>
              <a:rPr lang="en-US" altLang="zh-CN" sz="2600"/>
              <a:t>)</a:t>
            </a:r>
            <a:r>
              <a:rPr lang="zh-CN" altLang="en-US" sz="2600"/>
              <a:t>及函数依赖集</a:t>
            </a:r>
            <a:r>
              <a:rPr lang="en-US" altLang="zh-CN" sz="2600" i="1"/>
              <a:t>F</a:t>
            </a:r>
            <a:r>
              <a:rPr lang="zh-CN" altLang="en-US" sz="2600"/>
              <a:t>，若对</a:t>
            </a:r>
            <a:r>
              <a:rPr lang="nl-NL" altLang="zh-CN" sz="2600" i="1"/>
              <a:t>F</a:t>
            </a:r>
            <a:r>
              <a:rPr lang="en-US" altLang="zh-CN" sz="2600" baseline="30000"/>
              <a:t>+</a:t>
            </a:r>
            <a:r>
              <a:rPr lang="zh-CN" altLang="en-US" sz="2600"/>
              <a:t>中的所有函数依赖</a:t>
            </a:r>
            <a:r>
              <a:rPr lang="zh-CN" altLang="nl-NL" sz="2600" i="1">
                <a:solidFill>
                  <a:srgbClr val="FF3300"/>
                </a:solidFill>
                <a:sym typeface="Symbol" pitchFamily="18" charset="2"/>
              </a:rPr>
              <a:t></a:t>
            </a:r>
            <a:r>
              <a:rPr lang="zh-CN" altLang="nl-NL" sz="2600">
                <a:solidFill>
                  <a:srgbClr val="FF33CC"/>
                </a:solidFill>
              </a:rPr>
              <a:t>→</a:t>
            </a:r>
            <a:r>
              <a:rPr lang="zh-CN" altLang="nl-NL" sz="2600" i="1">
                <a:solidFill>
                  <a:srgbClr val="FF33CC"/>
                </a:solidFill>
                <a:sym typeface="Symbol" pitchFamily="18" charset="2"/>
              </a:rPr>
              <a:t></a:t>
            </a:r>
            <a:r>
              <a:rPr lang="zh-CN" altLang="nl-NL" sz="2600"/>
              <a:t> </a:t>
            </a:r>
            <a:r>
              <a:rPr lang="nl-NL" altLang="zh-CN" sz="2600"/>
              <a:t>(</a:t>
            </a:r>
            <a:r>
              <a:rPr lang="nl-NL" altLang="zh-CN" sz="2600" i="1">
                <a:sym typeface="Symbol" pitchFamily="18" charset="2"/>
              </a:rPr>
              <a:t></a:t>
            </a:r>
            <a:r>
              <a:rPr lang="nl-NL" altLang="zh-CN" sz="2600">
                <a:sym typeface="Symbol" pitchFamily="18" charset="2"/>
              </a:rPr>
              <a:t></a:t>
            </a:r>
            <a:r>
              <a:rPr lang="nl-NL" altLang="zh-CN" sz="2600" i="1"/>
              <a:t>R</a:t>
            </a:r>
            <a:r>
              <a:rPr lang="en-US" altLang="zh-CN" sz="2600"/>
              <a:t>, </a:t>
            </a:r>
            <a:r>
              <a:rPr lang="nl-NL" altLang="zh-CN" sz="2600" i="1">
                <a:sym typeface="Symbol" pitchFamily="18" charset="2"/>
              </a:rPr>
              <a:t></a:t>
            </a:r>
            <a:r>
              <a:rPr lang="nl-NL" altLang="zh-CN" sz="2600">
                <a:sym typeface="Symbol" pitchFamily="18" charset="2"/>
              </a:rPr>
              <a:t></a:t>
            </a:r>
            <a:r>
              <a:rPr lang="nl-NL" altLang="zh-CN" sz="2600" i="1"/>
              <a:t>R</a:t>
            </a:r>
            <a:r>
              <a:rPr lang="en-US" altLang="zh-CN" sz="2600"/>
              <a:t>)</a:t>
            </a:r>
            <a:r>
              <a:rPr lang="zh-CN" altLang="en-US" sz="2600"/>
              <a:t>至少满足下列条件之一：</a:t>
            </a:r>
          </a:p>
          <a:p>
            <a:pPr lvl="1">
              <a:lnSpc>
                <a:spcPct val="120000"/>
              </a:lnSpc>
              <a:spcBef>
                <a:spcPct val="15000"/>
              </a:spcBef>
            </a:pPr>
            <a:r>
              <a:rPr lang="nl-NL" altLang="zh-CN" i="1">
                <a:solidFill>
                  <a:schemeClr val="accent2"/>
                </a:solidFill>
                <a:sym typeface="Symbol" pitchFamily="18" charset="2"/>
              </a:rPr>
              <a:t></a:t>
            </a:r>
            <a:r>
              <a:rPr lang="nl-NL" altLang="zh-CN" i="1">
                <a:solidFill>
                  <a:schemeClr val="accent2"/>
                </a:solidFill>
              </a:rPr>
              <a:t>→</a:t>
            </a:r>
            <a:r>
              <a:rPr lang="nl-NL" altLang="zh-CN" i="1">
                <a:solidFill>
                  <a:schemeClr val="accent2"/>
                </a:solidFill>
                <a:sym typeface="Symbol" pitchFamily="18" charset="2"/>
              </a:rPr>
              <a:t></a:t>
            </a:r>
            <a:r>
              <a:rPr lang="zh-CN" altLang="nl-NL">
                <a:solidFill>
                  <a:schemeClr val="accent2"/>
                </a:solidFill>
              </a:rPr>
              <a:t>是</a:t>
            </a:r>
            <a:r>
              <a:rPr lang="zh-CN" altLang="nl-NL">
                <a:solidFill>
                  <a:srgbClr val="0099FF"/>
                </a:solidFill>
                <a:ea typeface="华文新魏" pitchFamily="2" charset="-122"/>
              </a:rPr>
              <a:t>平凡函数依赖</a:t>
            </a:r>
            <a:r>
              <a:rPr lang="en-US" altLang="zh-CN">
                <a:solidFill>
                  <a:schemeClr val="accent2"/>
                </a:solidFill>
              </a:rPr>
              <a:t>(</a:t>
            </a:r>
            <a:r>
              <a:rPr lang="zh-CN" altLang="en-US">
                <a:solidFill>
                  <a:schemeClr val="accent2"/>
                </a:solidFill>
              </a:rPr>
              <a:t>即</a:t>
            </a:r>
            <a:r>
              <a:rPr lang="zh-CN" altLang="nl-NL" i="1">
                <a:solidFill>
                  <a:schemeClr val="accent2"/>
                </a:solidFill>
                <a:sym typeface="Symbol" pitchFamily="18" charset="2"/>
              </a:rPr>
              <a:t></a:t>
            </a:r>
            <a:r>
              <a:rPr lang="zh-CN" altLang="nl-NL">
                <a:solidFill>
                  <a:schemeClr val="accent2"/>
                </a:solidFill>
                <a:sym typeface="Symbol" pitchFamily="18" charset="2"/>
              </a:rPr>
              <a:t></a:t>
            </a:r>
            <a:r>
              <a:rPr lang="zh-CN" altLang="nl-NL" i="1">
                <a:solidFill>
                  <a:schemeClr val="accent2"/>
                </a:solidFill>
                <a:sym typeface="Symbol" pitchFamily="18" charset="2"/>
              </a:rPr>
              <a:t></a:t>
            </a:r>
            <a:r>
              <a:rPr lang="en-US" altLang="zh-CN">
                <a:solidFill>
                  <a:schemeClr val="accent2"/>
                </a:solidFill>
              </a:rPr>
              <a:t>)</a:t>
            </a:r>
            <a:r>
              <a:rPr lang="zh-CN" altLang="en-US">
                <a:solidFill>
                  <a:schemeClr val="accent2"/>
                </a:solidFill>
              </a:rPr>
              <a:t>；</a:t>
            </a:r>
          </a:p>
          <a:p>
            <a:pPr lvl="1">
              <a:lnSpc>
                <a:spcPct val="120000"/>
              </a:lnSpc>
              <a:spcBef>
                <a:spcPct val="15000"/>
              </a:spcBef>
            </a:pPr>
            <a:r>
              <a:rPr lang="nl-NL" altLang="zh-CN" i="1">
                <a:solidFill>
                  <a:srgbClr val="FF3300"/>
                </a:solidFill>
                <a:sym typeface="Symbol" pitchFamily="18" charset="2"/>
              </a:rPr>
              <a:t></a:t>
            </a:r>
            <a:r>
              <a:rPr lang="zh-CN" altLang="nl-NL">
                <a:solidFill>
                  <a:schemeClr val="accent2"/>
                </a:solidFill>
              </a:rPr>
              <a:t>是</a:t>
            </a:r>
            <a:r>
              <a:rPr lang="en-US" altLang="zh-CN" i="1">
                <a:solidFill>
                  <a:schemeClr val="accent2"/>
                </a:solidFill>
              </a:rPr>
              <a:t>r</a:t>
            </a:r>
            <a:r>
              <a:rPr lang="en-US" altLang="zh-CN">
                <a:solidFill>
                  <a:schemeClr val="accent2"/>
                </a:solidFill>
              </a:rPr>
              <a:t>(</a:t>
            </a:r>
            <a:r>
              <a:rPr lang="en-US" altLang="zh-CN" i="1">
                <a:solidFill>
                  <a:schemeClr val="accent2"/>
                </a:solidFill>
              </a:rPr>
              <a:t>R</a:t>
            </a:r>
            <a:r>
              <a:rPr lang="en-US" altLang="zh-CN">
                <a:solidFill>
                  <a:schemeClr val="accent2"/>
                </a:solidFill>
              </a:rPr>
              <a:t>)</a:t>
            </a:r>
            <a:r>
              <a:rPr lang="zh-CN" altLang="en-US">
                <a:solidFill>
                  <a:schemeClr val="accent2"/>
                </a:solidFill>
              </a:rPr>
              <a:t>的一个</a:t>
            </a:r>
            <a:r>
              <a:rPr lang="zh-CN" altLang="en-US">
                <a:solidFill>
                  <a:srgbClr val="008000"/>
                </a:solidFill>
                <a:ea typeface="黑体" pitchFamily="49" charset="-122"/>
              </a:rPr>
              <a:t>超码</a:t>
            </a:r>
            <a:r>
              <a:rPr lang="en-US" altLang="zh-CN">
                <a:solidFill>
                  <a:schemeClr val="accent2"/>
                </a:solidFill>
              </a:rPr>
              <a:t>(</a:t>
            </a:r>
            <a:r>
              <a:rPr lang="zh-CN" altLang="en-US">
                <a:solidFill>
                  <a:schemeClr val="accent2"/>
                </a:solidFill>
              </a:rPr>
              <a:t>即</a:t>
            </a:r>
            <a:r>
              <a:rPr lang="zh-CN" altLang="nl-NL" i="1">
                <a:solidFill>
                  <a:srgbClr val="FF0000"/>
                </a:solidFill>
                <a:sym typeface="Symbol" pitchFamily="18" charset="2"/>
              </a:rPr>
              <a:t></a:t>
            </a:r>
            <a:r>
              <a:rPr lang="nl-NL" altLang="zh-CN" baseline="30000">
                <a:solidFill>
                  <a:srgbClr val="FF0000"/>
                </a:solidFill>
              </a:rPr>
              <a:t>+</a:t>
            </a:r>
            <a:r>
              <a:rPr lang="zh-CN" altLang="nl-NL">
                <a:solidFill>
                  <a:schemeClr val="accent2"/>
                </a:solidFill>
              </a:rPr>
              <a:t>包含</a:t>
            </a:r>
            <a:r>
              <a:rPr lang="nl-NL" altLang="zh-CN" i="1">
                <a:solidFill>
                  <a:schemeClr val="accent2"/>
                </a:solidFill>
              </a:rPr>
              <a:t>R</a:t>
            </a:r>
            <a:r>
              <a:rPr lang="zh-CN" altLang="nl-NL">
                <a:solidFill>
                  <a:schemeClr val="accent2"/>
                </a:solidFill>
              </a:rPr>
              <a:t>的全部属性</a:t>
            </a:r>
            <a:r>
              <a:rPr lang="en-US" altLang="zh-CN">
                <a:solidFill>
                  <a:schemeClr val="accent2"/>
                </a:solidFill>
              </a:rPr>
              <a:t>)</a:t>
            </a:r>
            <a:r>
              <a:rPr lang="zh-CN" altLang="en-US">
                <a:solidFill>
                  <a:schemeClr val="accent2"/>
                </a:solidFill>
              </a:rPr>
              <a:t>；</a:t>
            </a:r>
          </a:p>
          <a:p>
            <a:pPr lvl="1">
              <a:lnSpc>
                <a:spcPct val="120000"/>
              </a:lnSpc>
              <a:spcBef>
                <a:spcPct val="15000"/>
              </a:spcBef>
            </a:pPr>
            <a:r>
              <a:rPr lang="nl-NL" altLang="zh-CN" i="1">
                <a:solidFill>
                  <a:srgbClr val="FF33CC"/>
                </a:solidFill>
                <a:sym typeface="Symbol" pitchFamily="18" charset="2"/>
              </a:rPr>
              <a:t></a:t>
            </a:r>
            <a:r>
              <a:rPr lang="nl-NL" altLang="zh-CN">
                <a:solidFill>
                  <a:srgbClr val="FF33CC"/>
                </a:solidFill>
                <a:latin typeface="宋体" pitchFamily="2" charset="-122"/>
              </a:rPr>
              <a:t>-</a:t>
            </a:r>
            <a:r>
              <a:rPr lang="nl-NL" altLang="zh-CN" i="1">
                <a:solidFill>
                  <a:srgbClr val="FF33CC"/>
                </a:solidFill>
                <a:sym typeface="Symbol" pitchFamily="18" charset="2"/>
              </a:rPr>
              <a:t></a:t>
            </a:r>
            <a:r>
              <a:rPr lang="zh-CN" altLang="nl-NL">
                <a:solidFill>
                  <a:schemeClr val="accent2"/>
                </a:solidFill>
              </a:rPr>
              <a:t>中的每个属性是</a:t>
            </a:r>
            <a:r>
              <a:rPr lang="en-US" altLang="zh-CN" i="1">
                <a:solidFill>
                  <a:schemeClr val="accent2"/>
                </a:solidFill>
              </a:rPr>
              <a:t>r</a:t>
            </a:r>
            <a:r>
              <a:rPr lang="en-US" altLang="zh-CN">
                <a:solidFill>
                  <a:schemeClr val="accent2"/>
                </a:solidFill>
              </a:rPr>
              <a:t>(</a:t>
            </a:r>
            <a:r>
              <a:rPr lang="en-US" altLang="zh-CN" i="1">
                <a:solidFill>
                  <a:schemeClr val="accent2"/>
                </a:solidFill>
              </a:rPr>
              <a:t>R</a:t>
            </a:r>
            <a:r>
              <a:rPr lang="en-US" altLang="zh-CN">
                <a:solidFill>
                  <a:schemeClr val="accent2"/>
                </a:solidFill>
              </a:rPr>
              <a:t>)</a:t>
            </a:r>
            <a:r>
              <a:rPr lang="zh-CN" altLang="en-US">
                <a:solidFill>
                  <a:schemeClr val="accent2"/>
                </a:solidFill>
              </a:rPr>
              <a:t>的</a:t>
            </a:r>
            <a:r>
              <a:rPr lang="zh-CN" altLang="en-US">
                <a:solidFill>
                  <a:srgbClr val="FF3399"/>
                </a:solidFill>
                <a:ea typeface="黑体" pitchFamily="49" charset="-122"/>
              </a:rPr>
              <a:t>候选码的一部分</a:t>
            </a:r>
            <a:r>
              <a:rPr lang="en-US" altLang="zh-CN">
                <a:solidFill>
                  <a:schemeClr val="accent2"/>
                </a:solidFill>
                <a:ea typeface="黑体" pitchFamily="49" charset="-122"/>
              </a:rPr>
              <a:t>(</a:t>
            </a:r>
            <a:r>
              <a:rPr lang="zh-CN" altLang="en-US">
                <a:solidFill>
                  <a:schemeClr val="accent2"/>
                </a:solidFill>
              </a:rPr>
              <a:t>即</a:t>
            </a:r>
            <a:r>
              <a:rPr lang="zh-CN" altLang="en-US">
                <a:solidFill>
                  <a:srgbClr val="9900CC"/>
                </a:solidFill>
                <a:ea typeface="华文新魏" pitchFamily="2" charset="-122"/>
              </a:rPr>
              <a:t>主属性</a:t>
            </a:r>
            <a:r>
              <a:rPr lang="en-US" altLang="zh-CN">
                <a:solidFill>
                  <a:schemeClr val="accent2"/>
                </a:solidFill>
                <a:ea typeface="黑体" pitchFamily="49" charset="-122"/>
              </a:rPr>
              <a:t>)</a:t>
            </a:r>
            <a:r>
              <a:rPr lang="zh-CN" altLang="en-US">
                <a:solidFill>
                  <a:schemeClr val="accent2"/>
                </a:solidFill>
              </a:rPr>
              <a:t>。</a:t>
            </a:r>
          </a:p>
          <a:p>
            <a:pPr>
              <a:lnSpc>
                <a:spcPct val="120000"/>
              </a:lnSpc>
              <a:spcBef>
                <a:spcPct val="15000"/>
              </a:spcBef>
              <a:buFont typeface="Wingdings" pitchFamily="2" charset="2"/>
              <a:buNone/>
            </a:pPr>
            <a:r>
              <a:rPr lang="zh-CN" altLang="en-US" sz="2400"/>
              <a:t>    则称</a:t>
            </a:r>
            <a:r>
              <a:rPr lang="en-US" altLang="zh-CN" sz="2400" i="1"/>
              <a:t>r</a:t>
            </a:r>
            <a:r>
              <a:rPr lang="en-US" altLang="zh-CN" sz="2400"/>
              <a:t>(</a:t>
            </a:r>
            <a:r>
              <a:rPr lang="en-US" altLang="zh-CN" sz="2400" i="1"/>
              <a:t>R</a:t>
            </a:r>
            <a:r>
              <a:rPr lang="en-US" altLang="zh-CN" sz="2400"/>
              <a:t>)</a:t>
            </a:r>
            <a:r>
              <a:rPr lang="zh-CN" altLang="en-US" sz="2400"/>
              <a:t>属于</a:t>
            </a:r>
            <a:r>
              <a:rPr lang="zh-CN" altLang="en-US" sz="2400">
                <a:solidFill>
                  <a:srgbClr val="9900CC"/>
                </a:solidFill>
                <a:ea typeface="黑体" pitchFamily="49" charset="-122"/>
              </a:rPr>
              <a:t>第三范式</a:t>
            </a:r>
            <a:r>
              <a:rPr lang="zh-CN" altLang="en-US" sz="2400"/>
              <a:t>，记为</a:t>
            </a:r>
            <a:r>
              <a:rPr lang="zh-CN" altLang="en-US" sz="2400" i="1"/>
              <a:t> </a:t>
            </a:r>
            <a:r>
              <a:rPr lang="en-US" altLang="zh-CN" sz="2400" i="1"/>
              <a:t>r</a:t>
            </a:r>
            <a:r>
              <a:rPr lang="en-US" altLang="zh-CN" sz="2400"/>
              <a:t>(</a:t>
            </a:r>
            <a:r>
              <a:rPr lang="en-US" altLang="zh-CN" sz="2400" i="1"/>
              <a:t>R</a:t>
            </a:r>
            <a:r>
              <a:rPr lang="en-US" altLang="zh-CN" sz="2400"/>
              <a:t>)</a:t>
            </a:r>
            <a:r>
              <a:rPr lang="en-US" altLang="zh-CN" sz="2400">
                <a:sym typeface="Symbol" pitchFamily="18" charset="2"/>
              </a:rPr>
              <a:t></a:t>
            </a:r>
            <a:r>
              <a:rPr lang="en-US" altLang="zh-CN" sz="2400"/>
              <a:t>3NF</a:t>
            </a:r>
            <a:r>
              <a:rPr lang="zh-CN" altLang="en-US" sz="2400"/>
              <a:t>。</a:t>
            </a:r>
          </a:p>
          <a:p>
            <a:pPr>
              <a:lnSpc>
                <a:spcPct val="120000"/>
              </a:lnSpc>
              <a:spcBef>
                <a:spcPct val="25000"/>
              </a:spcBef>
            </a:pPr>
            <a:r>
              <a:rPr lang="en-US" altLang="zh-CN" sz="2600"/>
              <a:t>3NF</a:t>
            </a:r>
            <a:r>
              <a:rPr lang="zh-CN" altLang="en-US" sz="2600"/>
              <a:t>与</a:t>
            </a:r>
            <a:r>
              <a:rPr lang="en-US" altLang="zh-CN" sz="2600"/>
              <a:t>BCNF</a:t>
            </a:r>
            <a:r>
              <a:rPr lang="zh-CN" altLang="en-US" sz="2600"/>
              <a:t>范式的区别在于第</a:t>
            </a:r>
            <a:r>
              <a:rPr lang="en-US" altLang="zh-CN" sz="2600"/>
              <a:t>3</a:t>
            </a:r>
            <a:r>
              <a:rPr lang="zh-CN" altLang="en-US" sz="2600"/>
              <a:t>个条件：</a:t>
            </a:r>
          </a:p>
          <a:p>
            <a:pPr lvl="1">
              <a:lnSpc>
                <a:spcPct val="120000"/>
              </a:lnSpc>
              <a:spcBef>
                <a:spcPct val="15000"/>
              </a:spcBef>
            </a:pPr>
            <a:r>
              <a:rPr lang="nl-NL" altLang="zh-CN" sz="2600" i="1">
                <a:solidFill>
                  <a:srgbClr val="FF33CC"/>
                </a:solidFill>
                <a:sym typeface="Symbol" pitchFamily="18" charset="2"/>
              </a:rPr>
              <a:t></a:t>
            </a:r>
            <a:r>
              <a:rPr lang="nl-NL" altLang="zh-CN" sz="2600">
                <a:solidFill>
                  <a:srgbClr val="FF33CC"/>
                </a:solidFill>
                <a:latin typeface="宋体" pitchFamily="2" charset="-122"/>
              </a:rPr>
              <a:t>-</a:t>
            </a:r>
            <a:r>
              <a:rPr lang="nl-NL" altLang="zh-CN" sz="2600" i="1">
                <a:solidFill>
                  <a:srgbClr val="FF33CC"/>
                </a:solidFill>
                <a:sym typeface="Symbol" pitchFamily="18" charset="2"/>
              </a:rPr>
              <a:t></a:t>
            </a:r>
            <a:r>
              <a:rPr lang="zh-CN" altLang="nl-NL" sz="2600">
                <a:solidFill>
                  <a:schemeClr val="accent2"/>
                </a:solidFill>
              </a:rPr>
              <a:t>中的每个属性是</a:t>
            </a:r>
            <a:r>
              <a:rPr lang="en-US" altLang="zh-CN" sz="2600" i="1">
                <a:solidFill>
                  <a:schemeClr val="accent2"/>
                </a:solidFill>
              </a:rPr>
              <a:t>r</a:t>
            </a:r>
            <a:r>
              <a:rPr lang="en-US" altLang="zh-CN" sz="2600">
                <a:solidFill>
                  <a:schemeClr val="accent2"/>
                </a:solidFill>
              </a:rPr>
              <a:t>(</a:t>
            </a:r>
            <a:r>
              <a:rPr lang="en-US" altLang="zh-CN" sz="2600" i="1">
                <a:solidFill>
                  <a:schemeClr val="accent2"/>
                </a:solidFill>
              </a:rPr>
              <a:t>R</a:t>
            </a:r>
            <a:r>
              <a:rPr lang="en-US" altLang="zh-CN" sz="2600">
                <a:solidFill>
                  <a:schemeClr val="accent2"/>
                </a:solidFill>
              </a:rPr>
              <a:t>)</a:t>
            </a:r>
            <a:r>
              <a:rPr lang="zh-CN" altLang="en-US" sz="2600">
                <a:solidFill>
                  <a:schemeClr val="accent2"/>
                </a:solidFill>
              </a:rPr>
              <a:t>的</a:t>
            </a:r>
            <a:r>
              <a:rPr lang="zh-CN" altLang="en-US" sz="2600">
                <a:solidFill>
                  <a:srgbClr val="FF3399"/>
                </a:solidFill>
                <a:ea typeface="黑体" pitchFamily="49" charset="-122"/>
              </a:rPr>
              <a:t>候选码的一部分</a:t>
            </a:r>
            <a:r>
              <a:rPr lang="zh-CN" altLang="en-US" sz="2600">
                <a:solidFill>
                  <a:schemeClr val="accent2"/>
                </a:solidFill>
              </a:rPr>
              <a:t>。</a:t>
            </a:r>
          </a:p>
          <a:p>
            <a:pPr>
              <a:lnSpc>
                <a:spcPct val="120000"/>
              </a:lnSpc>
            </a:pPr>
            <a:r>
              <a:rPr lang="zh-CN" altLang="en-US" sz="2600">
                <a:ea typeface="黑体" pitchFamily="49" charset="-122"/>
              </a:rPr>
              <a:t>放松之处</a:t>
            </a:r>
            <a:r>
              <a:rPr lang="zh-CN" altLang="en-US" sz="2600"/>
              <a:t>：</a:t>
            </a:r>
          </a:p>
          <a:p>
            <a:pPr lvl="1">
              <a:lnSpc>
                <a:spcPct val="120000"/>
              </a:lnSpc>
            </a:pPr>
            <a:r>
              <a:rPr lang="zh-CN" altLang="en-US" sz="2600">
                <a:solidFill>
                  <a:srgbClr val="0000CC"/>
                </a:solidFill>
              </a:rPr>
              <a:t>允许存在</a:t>
            </a:r>
            <a:r>
              <a:rPr lang="zh-CN" altLang="en-US" sz="2600">
                <a:solidFill>
                  <a:srgbClr val="FF33CC"/>
                </a:solidFill>
                <a:ea typeface="黑体" pitchFamily="49" charset="-122"/>
              </a:rPr>
              <a:t>主属性</a:t>
            </a:r>
            <a:r>
              <a:rPr lang="zh-CN" altLang="en-US" sz="2600">
                <a:solidFill>
                  <a:srgbClr val="0000CC"/>
                </a:solidFill>
              </a:rPr>
              <a:t>对</a:t>
            </a:r>
            <a:r>
              <a:rPr lang="zh-CN" altLang="en-US" sz="2600">
                <a:solidFill>
                  <a:srgbClr val="FF3300"/>
                </a:solidFill>
                <a:ea typeface="黑体" pitchFamily="49" charset="-122"/>
              </a:rPr>
              <a:t>候选码</a:t>
            </a:r>
            <a:r>
              <a:rPr lang="zh-CN" altLang="en-US" sz="2600">
                <a:solidFill>
                  <a:srgbClr val="0000CC"/>
                </a:solidFill>
              </a:rPr>
              <a:t>的</a:t>
            </a:r>
            <a:r>
              <a:rPr lang="zh-CN" altLang="en-US" sz="2600">
                <a:solidFill>
                  <a:srgbClr val="008000"/>
                </a:solidFill>
                <a:ea typeface="黑体" pitchFamily="49" charset="-122"/>
              </a:rPr>
              <a:t>传递依赖</a:t>
            </a:r>
            <a:r>
              <a:rPr lang="zh-CN" altLang="en-US" sz="2600">
                <a:solidFill>
                  <a:srgbClr val="0000CC"/>
                </a:solidFill>
              </a:rPr>
              <a:t>和</a:t>
            </a:r>
            <a:r>
              <a:rPr lang="zh-CN" altLang="en-US" sz="2600">
                <a:solidFill>
                  <a:srgbClr val="008000"/>
                </a:solidFill>
                <a:ea typeface="黑体" pitchFamily="49" charset="-122"/>
              </a:rPr>
              <a:t>部分依赖</a:t>
            </a:r>
            <a:r>
              <a:rPr lang="zh-CN" altLang="en-US" sz="2600"/>
              <a:t>。</a:t>
            </a:r>
          </a:p>
        </p:txBody>
      </p:sp>
      <p:sp>
        <p:nvSpPr>
          <p:cNvPr id="296964" name="AutoShape 4"/>
          <p:cNvSpPr>
            <a:spLocks noChangeAspect="1" noChangeArrowheads="1"/>
          </p:cNvSpPr>
          <p:nvPr/>
        </p:nvSpPr>
        <p:spPr bwMode="auto">
          <a:xfrm>
            <a:off x="0" y="1343025"/>
            <a:ext cx="9144000" cy="1879600"/>
          </a:xfrm>
          <a:prstGeom prst="rect">
            <a:avLst/>
          </a:prstGeom>
          <a:solidFill>
            <a:schemeClr val="bg1"/>
          </a:solidFill>
          <a:ln w="9525">
            <a:noFill/>
            <a:miter lim="800000"/>
            <a:headEnd/>
            <a:tailEnd/>
          </a:ln>
        </p:spPr>
        <p:txBody>
          <a:bodyPr/>
          <a:lstStyle/>
          <a:p>
            <a:endParaRPr lang="zh-CN" altLang="en-US"/>
          </a:p>
        </p:txBody>
      </p:sp>
      <p:sp>
        <p:nvSpPr>
          <p:cNvPr id="296965" name="Oval 5"/>
          <p:cNvSpPr>
            <a:spLocks noChangeArrowheads="1"/>
          </p:cNvSpPr>
          <p:nvPr/>
        </p:nvSpPr>
        <p:spPr bwMode="auto">
          <a:xfrm>
            <a:off x="6562725" y="1585913"/>
            <a:ext cx="2352675" cy="892175"/>
          </a:xfrm>
          <a:prstGeom prst="ellipse">
            <a:avLst/>
          </a:prstGeom>
          <a:noFill/>
          <a:ln w="9525">
            <a:solidFill>
              <a:srgbClr val="000000"/>
            </a:solidFill>
            <a:round/>
            <a:headEnd/>
            <a:tailEnd/>
          </a:ln>
        </p:spPr>
        <p:txBody>
          <a:bodyPr lIns="0" tIns="108000" rIns="0" bIns="0" anchor="ctr"/>
          <a:lstStyle/>
          <a:p>
            <a:pPr algn="ctr">
              <a:lnSpc>
                <a:spcPct val="80000"/>
              </a:lnSpc>
            </a:pPr>
            <a:r>
              <a:rPr lang="zh-CN" altLang="en-US" sz="2000" b="1">
                <a:solidFill>
                  <a:srgbClr val="0000CC"/>
                </a:solidFill>
                <a:latin typeface="Times New Roman" pitchFamily="18" charset="0"/>
              </a:rPr>
              <a:t>候选码</a:t>
            </a:r>
            <a:r>
              <a:rPr lang="en-US" altLang="zh-CN" sz="2000" b="1" i="1">
                <a:solidFill>
                  <a:srgbClr val="0000CC"/>
                </a:solidFill>
                <a:latin typeface="Times New Roman" pitchFamily="18" charset="0"/>
              </a:rPr>
              <a:t>C</a:t>
            </a:r>
            <a:endParaRPr lang="en-US" altLang="zh-CN" sz="2000" b="1">
              <a:solidFill>
                <a:srgbClr val="0000CC"/>
              </a:solidFill>
              <a:latin typeface="Times New Roman" pitchFamily="18" charset="0"/>
            </a:endParaRPr>
          </a:p>
          <a:p>
            <a:pPr algn="ctr"/>
            <a:endParaRPr lang="en-US" altLang="zh-CN" sz="2000" b="1">
              <a:solidFill>
                <a:srgbClr val="0000CC"/>
              </a:solidFill>
              <a:latin typeface="Times New Roman" pitchFamily="18" charset="0"/>
            </a:endParaRPr>
          </a:p>
          <a:p>
            <a:pPr algn="ctr"/>
            <a:endParaRPr lang="en-US" altLang="zh-CN" sz="2000"/>
          </a:p>
        </p:txBody>
      </p:sp>
      <p:sp>
        <p:nvSpPr>
          <p:cNvPr id="296966" name="Oval 6"/>
          <p:cNvSpPr>
            <a:spLocks noChangeArrowheads="1"/>
          </p:cNvSpPr>
          <p:nvPr/>
        </p:nvSpPr>
        <p:spPr bwMode="auto">
          <a:xfrm>
            <a:off x="3429000" y="1628775"/>
            <a:ext cx="2351088" cy="1309688"/>
          </a:xfrm>
          <a:prstGeom prst="ellipse">
            <a:avLst/>
          </a:prstGeom>
          <a:noFill/>
          <a:ln w="9525">
            <a:solidFill>
              <a:srgbClr val="000000"/>
            </a:solidFill>
            <a:round/>
            <a:headEnd/>
            <a:tailEnd/>
          </a:ln>
        </p:spPr>
        <p:txBody>
          <a:bodyPr lIns="0" tIns="36000" rIns="0" bIns="0" anchor="ctr"/>
          <a:lstStyle/>
          <a:p>
            <a:pPr algn="ctr">
              <a:lnSpc>
                <a:spcPct val="80000"/>
              </a:lnSpc>
            </a:pPr>
            <a:r>
              <a:rPr lang="zh-CN" altLang="en-US" sz="2000" b="1">
                <a:solidFill>
                  <a:srgbClr val="0000CC"/>
                </a:solidFill>
                <a:latin typeface="Times New Roman" pitchFamily="18" charset="0"/>
              </a:rPr>
              <a:t>候选码</a:t>
            </a:r>
            <a:r>
              <a:rPr lang="en-US" altLang="zh-CN" sz="2000" b="1" i="1">
                <a:solidFill>
                  <a:srgbClr val="0000CC"/>
                </a:solidFill>
                <a:latin typeface="Times New Roman" pitchFamily="18" charset="0"/>
              </a:rPr>
              <a:t>B</a:t>
            </a:r>
            <a:endParaRPr lang="en-US" altLang="zh-CN" sz="2000" b="1">
              <a:solidFill>
                <a:srgbClr val="0000CC"/>
              </a:solidFill>
              <a:latin typeface="Times New Roman" pitchFamily="18" charset="0"/>
            </a:endParaRPr>
          </a:p>
          <a:p>
            <a:pPr algn="ctr"/>
            <a:endParaRPr lang="en-US" altLang="zh-CN" sz="2000" b="1">
              <a:solidFill>
                <a:srgbClr val="0000CC"/>
              </a:solidFill>
              <a:latin typeface="Times New Roman" pitchFamily="18" charset="0"/>
            </a:endParaRPr>
          </a:p>
          <a:p>
            <a:pPr algn="ctr"/>
            <a:endParaRPr lang="en-US" altLang="zh-CN" sz="2000" b="1">
              <a:solidFill>
                <a:srgbClr val="0000CC"/>
              </a:solidFill>
              <a:latin typeface="Times New Roman" pitchFamily="18" charset="0"/>
            </a:endParaRPr>
          </a:p>
          <a:p>
            <a:pPr algn="ctr"/>
            <a:endParaRPr lang="en-US" altLang="zh-CN" sz="2000"/>
          </a:p>
        </p:txBody>
      </p:sp>
      <p:sp>
        <p:nvSpPr>
          <p:cNvPr id="296967" name="Oval 7"/>
          <p:cNvSpPr>
            <a:spLocks noChangeArrowheads="1"/>
          </p:cNvSpPr>
          <p:nvPr/>
        </p:nvSpPr>
        <p:spPr bwMode="auto">
          <a:xfrm>
            <a:off x="304800" y="1585913"/>
            <a:ext cx="2352675" cy="884237"/>
          </a:xfrm>
          <a:prstGeom prst="ellipse">
            <a:avLst/>
          </a:prstGeom>
          <a:noFill/>
          <a:ln w="9525">
            <a:solidFill>
              <a:srgbClr val="000000"/>
            </a:solidFill>
            <a:round/>
            <a:headEnd/>
            <a:tailEnd/>
          </a:ln>
        </p:spPr>
        <p:txBody>
          <a:bodyPr lIns="0" tIns="108000" rIns="0" bIns="0" anchor="ctr"/>
          <a:lstStyle/>
          <a:p>
            <a:pPr algn="ctr">
              <a:lnSpc>
                <a:spcPct val="80000"/>
              </a:lnSpc>
            </a:pPr>
            <a:r>
              <a:rPr lang="zh-CN" altLang="en-US" sz="2000" b="1">
                <a:solidFill>
                  <a:srgbClr val="0000CC"/>
                </a:solidFill>
                <a:latin typeface="Times New Roman" pitchFamily="18" charset="0"/>
              </a:rPr>
              <a:t>候选码</a:t>
            </a:r>
            <a:r>
              <a:rPr lang="en-US" altLang="zh-CN" sz="2000" b="1" i="1">
                <a:solidFill>
                  <a:srgbClr val="0000CC"/>
                </a:solidFill>
                <a:latin typeface="Times New Roman" pitchFamily="18" charset="0"/>
              </a:rPr>
              <a:t>A</a:t>
            </a:r>
            <a:endParaRPr lang="en-US" altLang="zh-CN" sz="2000" b="1">
              <a:solidFill>
                <a:srgbClr val="0000CC"/>
              </a:solidFill>
              <a:latin typeface="Times New Roman" pitchFamily="18" charset="0"/>
            </a:endParaRPr>
          </a:p>
          <a:p>
            <a:pPr algn="ctr"/>
            <a:endParaRPr lang="en-US" altLang="zh-CN" sz="2000" b="1">
              <a:solidFill>
                <a:srgbClr val="0000CC"/>
              </a:solidFill>
              <a:latin typeface="Times New Roman" pitchFamily="18" charset="0"/>
            </a:endParaRPr>
          </a:p>
          <a:p>
            <a:pPr algn="ctr"/>
            <a:endParaRPr lang="en-US" altLang="zh-CN" sz="2000"/>
          </a:p>
        </p:txBody>
      </p:sp>
      <p:sp>
        <p:nvSpPr>
          <p:cNvPr id="296968" name="Oval 8"/>
          <p:cNvSpPr>
            <a:spLocks noChangeArrowheads="1"/>
          </p:cNvSpPr>
          <p:nvPr/>
        </p:nvSpPr>
        <p:spPr bwMode="auto">
          <a:xfrm>
            <a:off x="857250" y="1976438"/>
            <a:ext cx="1322388" cy="363537"/>
          </a:xfrm>
          <a:prstGeom prst="ellipse">
            <a:avLst/>
          </a:prstGeom>
          <a:solidFill>
            <a:srgbClr val="EAEAEA"/>
          </a:solidFill>
          <a:ln w="9525">
            <a:solidFill>
              <a:srgbClr val="000000"/>
            </a:solidFill>
            <a:round/>
            <a:headEnd/>
            <a:tailEnd/>
          </a:ln>
        </p:spPr>
        <p:txBody>
          <a:bodyPr lIns="0" tIns="0" rIns="0" bIns="0" anchor="ctr"/>
          <a:lstStyle/>
          <a:p>
            <a:pPr algn="ctr">
              <a:lnSpc>
                <a:spcPct val="80000"/>
              </a:lnSpc>
            </a:pPr>
            <a:r>
              <a:rPr lang="en-US" altLang="zh-CN" sz="2000" b="1" i="1">
                <a:solidFill>
                  <a:srgbClr val="0000CC"/>
                </a:solidFill>
                <a:latin typeface="Times New Roman" pitchFamily="18" charset="0"/>
              </a:rPr>
              <a:t>a</a:t>
            </a:r>
            <a:endParaRPr lang="en-US" altLang="zh-CN" sz="2000" b="1"/>
          </a:p>
        </p:txBody>
      </p:sp>
      <p:sp>
        <p:nvSpPr>
          <p:cNvPr id="296969" name="Oval 9"/>
          <p:cNvSpPr>
            <a:spLocks noChangeArrowheads="1"/>
          </p:cNvSpPr>
          <p:nvPr/>
        </p:nvSpPr>
        <p:spPr bwMode="auto">
          <a:xfrm>
            <a:off x="3979863" y="1995488"/>
            <a:ext cx="1323975" cy="363537"/>
          </a:xfrm>
          <a:prstGeom prst="ellipse">
            <a:avLst/>
          </a:prstGeom>
          <a:solidFill>
            <a:srgbClr val="EAEAEA"/>
          </a:solidFill>
          <a:ln w="9525">
            <a:solidFill>
              <a:srgbClr val="000000"/>
            </a:solidFill>
            <a:round/>
            <a:headEnd/>
            <a:tailEnd/>
          </a:ln>
        </p:spPr>
        <p:txBody>
          <a:bodyPr lIns="0" tIns="0" rIns="0" bIns="0" anchor="ctr"/>
          <a:lstStyle/>
          <a:p>
            <a:pPr algn="ctr">
              <a:lnSpc>
                <a:spcPct val="80000"/>
              </a:lnSpc>
            </a:pPr>
            <a:r>
              <a:rPr lang="en-US" altLang="zh-CN" sz="2000" b="1" i="1">
                <a:solidFill>
                  <a:srgbClr val="0000FF"/>
                </a:solidFill>
                <a:latin typeface="Times New Roman" pitchFamily="18" charset="0"/>
              </a:rPr>
              <a:t>b</a:t>
            </a:r>
            <a:endParaRPr lang="en-US" altLang="zh-CN" sz="2000" b="1"/>
          </a:p>
        </p:txBody>
      </p:sp>
      <p:sp>
        <p:nvSpPr>
          <p:cNvPr id="296970" name="Oval 10"/>
          <p:cNvSpPr>
            <a:spLocks noChangeArrowheads="1"/>
          </p:cNvSpPr>
          <p:nvPr/>
        </p:nvSpPr>
        <p:spPr bwMode="auto">
          <a:xfrm>
            <a:off x="7150100" y="1985963"/>
            <a:ext cx="1323975" cy="363537"/>
          </a:xfrm>
          <a:prstGeom prst="ellipse">
            <a:avLst/>
          </a:prstGeom>
          <a:solidFill>
            <a:srgbClr val="EAEAEA"/>
          </a:solidFill>
          <a:ln w="9525">
            <a:solidFill>
              <a:srgbClr val="000000"/>
            </a:solidFill>
            <a:round/>
            <a:headEnd/>
            <a:tailEnd/>
          </a:ln>
        </p:spPr>
        <p:txBody>
          <a:bodyPr lIns="0" tIns="0" rIns="0" bIns="0" anchor="ctr"/>
          <a:lstStyle/>
          <a:p>
            <a:pPr algn="ctr">
              <a:lnSpc>
                <a:spcPct val="80000"/>
              </a:lnSpc>
            </a:pPr>
            <a:r>
              <a:rPr lang="en-US" altLang="zh-CN" sz="2000" b="1" i="1">
                <a:solidFill>
                  <a:srgbClr val="0000FF"/>
                </a:solidFill>
                <a:latin typeface="Times New Roman" pitchFamily="18" charset="0"/>
              </a:rPr>
              <a:t>c</a:t>
            </a:r>
            <a:endParaRPr lang="en-US" altLang="zh-CN" sz="2000" b="1"/>
          </a:p>
        </p:txBody>
      </p:sp>
      <p:sp>
        <p:nvSpPr>
          <p:cNvPr id="296971" name="Freeform 11"/>
          <p:cNvSpPr>
            <a:spLocks/>
          </p:cNvSpPr>
          <p:nvPr/>
        </p:nvSpPr>
        <p:spPr bwMode="auto">
          <a:xfrm>
            <a:off x="5203825" y="1689100"/>
            <a:ext cx="1633538" cy="390525"/>
          </a:xfrm>
          <a:custGeom>
            <a:avLst/>
            <a:gdLst/>
            <a:ahLst/>
            <a:cxnLst>
              <a:cxn ang="0">
                <a:pos x="0" y="168"/>
              </a:cxn>
              <a:cxn ang="0">
                <a:pos x="192" y="24"/>
              </a:cxn>
              <a:cxn ang="0">
                <a:pos x="432" y="24"/>
              </a:cxn>
            </a:cxnLst>
            <a:rect l="0" t="0" r="r" b="b"/>
            <a:pathLst>
              <a:path w="432" h="168">
                <a:moveTo>
                  <a:pt x="0" y="168"/>
                </a:moveTo>
                <a:cubicBezTo>
                  <a:pt x="60" y="108"/>
                  <a:pt x="120" y="48"/>
                  <a:pt x="192" y="24"/>
                </a:cubicBezTo>
                <a:cubicBezTo>
                  <a:pt x="264" y="0"/>
                  <a:pt x="392" y="24"/>
                  <a:pt x="432" y="24"/>
                </a:cubicBezTo>
              </a:path>
            </a:pathLst>
          </a:custGeom>
          <a:noFill/>
          <a:ln w="19050">
            <a:solidFill>
              <a:srgbClr val="0000FF"/>
            </a:solidFill>
            <a:round/>
            <a:headEnd type="stealth" w="lg" len="lg"/>
            <a:tailEnd type="none" w="med" len="med"/>
          </a:ln>
          <a:effectLst/>
        </p:spPr>
        <p:txBody>
          <a:bodyPr/>
          <a:lstStyle/>
          <a:p>
            <a:endParaRPr lang="zh-CN" altLang="en-US"/>
          </a:p>
        </p:txBody>
      </p:sp>
      <p:grpSp>
        <p:nvGrpSpPr>
          <p:cNvPr id="2" name="Group 14"/>
          <p:cNvGrpSpPr>
            <a:grpSpLocks/>
          </p:cNvGrpSpPr>
          <p:nvPr/>
        </p:nvGrpSpPr>
        <p:grpSpPr bwMode="auto">
          <a:xfrm>
            <a:off x="1866900" y="2009775"/>
            <a:ext cx="2420938" cy="558800"/>
            <a:chOff x="1176" y="3168"/>
            <a:chExt cx="1525" cy="352"/>
          </a:xfrm>
        </p:grpSpPr>
        <p:sp>
          <p:nvSpPr>
            <p:cNvPr id="296975" name="Freeform 15"/>
            <p:cNvSpPr>
              <a:spLocks/>
            </p:cNvSpPr>
            <p:nvPr/>
          </p:nvSpPr>
          <p:spPr bwMode="auto">
            <a:xfrm>
              <a:off x="1176" y="3372"/>
              <a:ext cx="1525" cy="148"/>
            </a:xfrm>
            <a:custGeom>
              <a:avLst/>
              <a:gdLst/>
              <a:ahLst/>
              <a:cxnLst>
                <a:cxn ang="0">
                  <a:pos x="0" y="0"/>
                </a:cxn>
                <a:cxn ang="0">
                  <a:pos x="384" y="144"/>
                </a:cxn>
                <a:cxn ang="0">
                  <a:pos x="816" y="0"/>
                </a:cxn>
              </a:cxnLst>
              <a:rect l="0" t="0" r="r" b="b"/>
              <a:pathLst>
                <a:path w="816" h="144">
                  <a:moveTo>
                    <a:pt x="0" y="0"/>
                  </a:moveTo>
                  <a:cubicBezTo>
                    <a:pt x="124" y="72"/>
                    <a:pt x="248" y="144"/>
                    <a:pt x="384" y="144"/>
                  </a:cubicBezTo>
                  <a:cubicBezTo>
                    <a:pt x="520" y="144"/>
                    <a:pt x="744" y="24"/>
                    <a:pt x="816" y="0"/>
                  </a:cubicBezTo>
                </a:path>
              </a:pathLst>
            </a:custGeom>
            <a:noFill/>
            <a:ln w="9525">
              <a:solidFill>
                <a:srgbClr val="800000"/>
              </a:solidFill>
              <a:round/>
              <a:headEnd type="stealth" w="lg" len="lg"/>
              <a:tailEnd type="none" w="med" len="med"/>
            </a:ln>
            <a:effectLst/>
          </p:spPr>
          <p:txBody>
            <a:bodyPr/>
            <a:lstStyle/>
            <a:p>
              <a:endParaRPr lang="zh-CN" altLang="en-US"/>
            </a:p>
          </p:txBody>
        </p:sp>
        <p:sp>
          <p:nvSpPr>
            <p:cNvPr id="296976" name="Text Box 16"/>
            <p:cNvSpPr txBox="1">
              <a:spLocks noChangeArrowheads="1"/>
            </p:cNvSpPr>
            <p:nvPr/>
          </p:nvSpPr>
          <p:spPr bwMode="auto">
            <a:xfrm>
              <a:off x="1632" y="3168"/>
              <a:ext cx="528" cy="308"/>
            </a:xfrm>
            <a:prstGeom prst="rect">
              <a:avLst/>
            </a:prstGeom>
            <a:noFill/>
            <a:ln w="9525">
              <a:noFill/>
              <a:miter lim="800000"/>
              <a:headEnd/>
              <a:tailEnd/>
            </a:ln>
            <a:effectLst/>
          </p:spPr>
          <p:txBody>
            <a:bodyPr lIns="0" tIns="0" rIns="0" bIns="0">
              <a:spAutoFit/>
            </a:bodyPr>
            <a:lstStyle/>
            <a:p>
              <a:pPr>
                <a:spcBef>
                  <a:spcPct val="50000"/>
                </a:spcBef>
              </a:pPr>
              <a:r>
                <a:rPr lang="zh-CN" altLang="en-US" sz="1600" b="1">
                  <a:solidFill>
                    <a:srgbClr val="9900CC"/>
                  </a:solidFill>
                  <a:ea typeface="楷体" pitchFamily="49" charset="-122"/>
                </a:rPr>
                <a:t>主属性的传递依赖</a:t>
              </a:r>
            </a:p>
          </p:txBody>
        </p:sp>
      </p:grpSp>
      <p:grpSp>
        <p:nvGrpSpPr>
          <p:cNvPr id="3" name="Group 17"/>
          <p:cNvGrpSpPr>
            <a:grpSpLocks/>
          </p:cNvGrpSpPr>
          <p:nvPr/>
        </p:nvGrpSpPr>
        <p:grpSpPr bwMode="auto">
          <a:xfrm>
            <a:off x="5213350" y="1871663"/>
            <a:ext cx="2046288" cy="615950"/>
            <a:chOff x="3284" y="3081"/>
            <a:chExt cx="1289" cy="388"/>
          </a:xfrm>
        </p:grpSpPr>
        <p:sp>
          <p:nvSpPr>
            <p:cNvPr id="296978" name="Freeform 18"/>
            <p:cNvSpPr>
              <a:spLocks/>
            </p:cNvSpPr>
            <p:nvPr/>
          </p:nvSpPr>
          <p:spPr bwMode="auto">
            <a:xfrm>
              <a:off x="3284" y="3326"/>
              <a:ext cx="1289" cy="143"/>
            </a:xfrm>
            <a:custGeom>
              <a:avLst/>
              <a:gdLst/>
              <a:ahLst/>
              <a:cxnLst>
                <a:cxn ang="0">
                  <a:pos x="1670" y="21"/>
                </a:cxn>
                <a:cxn ang="0">
                  <a:pos x="970" y="240"/>
                </a:cxn>
                <a:cxn ang="0">
                  <a:pos x="0" y="0"/>
                </a:cxn>
              </a:cxnLst>
              <a:rect l="0" t="0" r="r" b="b"/>
              <a:pathLst>
                <a:path w="1670" h="243">
                  <a:moveTo>
                    <a:pt x="1670" y="21"/>
                  </a:moveTo>
                  <a:cubicBezTo>
                    <a:pt x="1459" y="132"/>
                    <a:pt x="1248" y="243"/>
                    <a:pt x="970" y="240"/>
                  </a:cubicBezTo>
                  <a:cubicBezTo>
                    <a:pt x="692" y="237"/>
                    <a:pt x="162" y="40"/>
                    <a:pt x="0" y="0"/>
                  </a:cubicBezTo>
                </a:path>
              </a:pathLst>
            </a:custGeom>
            <a:noFill/>
            <a:ln w="9525" cap="flat" cmpd="sng">
              <a:solidFill>
                <a:srgbClr val="993300"/>
              </a:solidFill>
              <a:prstDash val="solid"/>
              <a:round/>
              <a:headEnd type="none" w="sm" len="sm"/>
              <a:tailEnd type="stealth" w="lg" len="lg"/>
            </a:ln>
            <a:effectLst/>
          </p:spPr>
          <p:txBody>
            <a:bodyPr/>
            <a:lstStyle/>
            <a:p>
              <a:endParaRPr lang="zh-CN" altLang="en-US"/>
            </a:p>
          </p:txBody>
        </p:sp>
        <p:sp>
          <p:nvSpPr>
            <p:cNvPr id="296979" name="Text Box 19"/>
            <p:cNvSpPr txBox="1">
              <a:spLocks noChangeArrowheads="1"/>
            </p:cNvSpPr>
            <p:nvPr/>
          </p:nvSpPr>
          <p:spPr bwMode="auto">
            <a:xfrm>
              <a:off x="3630" y="3081"/>
              <a:ext cx="528" cy="308"/>
            </a:xfrm>
            <a:prstGeom prst="rect">
              <a:avLst/>
            </a:prstGeom>
            <a:noFill/>
            <a:ln w="9525">
              <a:noFill/>
              <a:miter lim="800000"/>
              <a:headEnd/>
              <a:tailEnd/>
            </a:ln>
            <a:effectLst/>
          </p:spPr>
          <p:txBody>
            <a:bodyPr lIns="0" tIns="0" rIns="0" bIns="0">
              <a:spAutoFit/>
            </a:bodyPr>
            <a:lstStyle/>
            <a:p>
              <a:pPr>
                <a:spcBef>
                  <a:spcPct val="50000"/>
                </a:spcBef>
              </a:pPr>
              <a:r>
                <a:rPr lang="zh-CN" altLang="en-US" sz="1600" b="1">
                  <a:solidFill>
                    <a:srgbClr val="FF0000"/>
                  </a:solidFill>
                  <a:ea typeface="楷体" pitchFamily="49" charset="-122"/>
                </a:rPr>
                <a:t>主属性的部分依赖</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96971"/>
                                        </p:tgtEl>
                                        <p:attrNameLst>
                                          <p:attrName>style.visibility</p:attrName>
                                        </p:attrNameLst>
                                      </p:cBhvr>
                                      <p:to>
                                        <p:strVal val="visible"/>
                                      </p:to>
                                    </p:set>
                                    <p:animEffect transition="in" filter="wipe(right)">
                                      <p:cBhvr>
                                        <p:cTn id="7" dur="500"/>
                                        <p:tgtEl>
                                          <p:spTgt spid="29697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right)">
                                      <p:cBhvr>
                                        <p:cTn id="12" dur="500"/>
                                        <p:tgtEl>
                                          <p:spTgt spid="3"/>
                                        </p:tgtEl>
                                      </p:cBhvr>
                                    </p:animEffect>
                                  </p:childTnLst>
                                  <p:subTnLst>
                                    <p:audio>
                                      <p:cMediaNode>
                                        <p:cTn display="0" masterRel="sameClick">
                                          <p:stCondLst>
                                            <p:cond evt="begin" delay="0">
                                              <p:tn val="10"/>
                                            </p:cond>
                                          </p:stCondLst>
                                          <p:endCondLst>
                                            <p:cond evt="onStopAudio" delay="0">
                                              <p:tgtEl>
                                                <p:sldTgt/>
                                              </p:tgtEl>
                                            </p:cond>
                                          </p:endCondLst>
                                        </p:cTn>
                                        <p:tgtEl>
                                          <p:sndTgt r:embed="rId2" name="drumroll.wav" builtIn="1"/>
                                        </p:tgtEl>
                                      </p:cMediaNode>
                                    </p:audio>
                                  </p:sub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right)">
                                      <p:cBhvr>
                                        <p:cTn id="17" dur="500"/>
                                        <p:tgtEl>
                                          <p:spTgt spid="2"/>
                                        </p:tgtEl>
                                      </p:cBhvr>
                                    </p:animEffect>
                                  </p:childTnLst>
                                  <p:subTnLst>
                                    <p:audio>
                                      <p:cMediaNode>
                                        <p:cTn display="0" masterRel="sameClick">
                                          <p:stCondLst>
                                            <p:cond evt="begin" delay="0">
                                              <p:tn val="15"/>
                                            </p:cond>
                                          </p:stCondLst>
                                          <p:endCondLst>
                                            <p:cond evt="onStopAudio" delay="0">
                                              <p:tgtEl>
                                                <p:sldTgt/>
                                              </p:tgtEl>
                                            </p:cond>
                                          </p:endCondLst>
                                        </p:cTn>
                                        <p:tgtEl>
                                          <p:sndTgt r:embed="rId3" name="applause.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71"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a:xfrm>
            <a:off x="685800" y="533400"/>
            <a:ext cx="7772400" cy="781050"/>
          </a:xfrm>
        </p:spPr>
        <p:txBody>
          <a:bodyPr/>
          <a:lstStyle/>
          <a:p>
            <a:r>
              <a:rPr lang="zh-CN" altLang="en-US">
                <a:ea typeface="华文隶书" pitchFamily="2" charset="-122"/>
              </a:rPr>
              <a:t>第三范式</a:t>
            </a:r>
            <a:r>
              <a:rPr lang="en-US" altLang="zh-CN"/>
              <a:t>(3NF) </a:t>
            </a:r>
            <a:r>
              <a:rPr lang="en-US" altLang="zh-CN">
                <a:solidFill>
                  <a:srgbClr val="008000"/>
                </a:solidFill>
              </a:rPr>
              <a:t>——</a:t>
            </a:r>
            <a:r>
              <a:rPr lang="zh-CN" altLang="en-US">
                <a:solidFill>
                  <a:srgbClr val="008000"/>
                </a:solidFill>
                <a:ea typeface="黑体" pitchFamily="49" charset="-122"/>
              </a:rPr>
              <a:t>仅仅是码</a:t>
            </a:r>
          </a:p>
        </p:txBody>
      </p:sp>
      <p:sp>
        <p:nvSpPr>
          <p:cNvPr id="295939" name="Rectangle 3"/>
          <p:cNvSpPr>
            <a:spLocks noGrp="1" noChangeArrowheads="1"/>
          </p:cNvSpPr>
          <p:nvPr>
            <p:ph type="body" idx="1"/>
          </p:nvPr>
        </p:nvSpPr>
        <p:spPr>
          <a:xfrm>
            <a:off x="228600" y="1219200"/>
            <a:ext cx="8764588" cy="5257800"/>
          </a:xfrm>
        </p:spPr>
        <p:txBody>
          <a:bodyPr/>
          <a:lstStyle/>
          <a:p>
            <a:pPr>
              <a:lnSpc>
                <a:spcPct val="130000"/>
              </a:lnSpc>
              <a:spcBef>
                <a:spcPct val="15000"/>
              </a:spcBef>
            </a:pPr>
            <a:r>
              <a:rPr lang="zh-CN" altLang="nl-NL" sz="2600">
                <a:sym typeface="Symbol" pitchFamily="18" charset="2"/>
              </a:rPr>
              <a:t>注意：如果</a:t>
            </a:r>
            <a:r>
              <a:rPr lang="zh-CN" altLang="nl-NL" sz="2600" i="1">
                <a:solidFill>
                  <a:srgbClr val="FF33CC"/>
                </a:solidFill>
                <a:sym typeface="Symbol" pitchFamily="18" charset="2"/>
              </a:rPr>
              <a:t></a:t>
            </a:r>
            <a:r>
              <a:rPr lang="nl-NL" altLang="zh-CN" sz="2600">
                <a:solidFill>
                  <a:srgbClr val="FF33CC"/>
                </a:solidFill>
                <a:latin typeface="宋体" pitchFamily="2" charset="-122"/>
              </a:rPr>
              <a:t>-</a:t>
            </a:r>
            <a:r>
              <a:rPr lang="nl-NL" altLang="zh-CN" sz="2600" i="1">
                <a:solidFill>
                  <a:srgbClr val="FF33CC"/>
                </a:solidFill>
                <a:sym typeface="Symbol" pitchFamily="18" charset="2"/>
              </a:rPr>
              <a:t> </a:t>
            </a:r>
            <a:r>
              <a:rPr lang="zh-CN" altLang="nl-NL" sz="2600"/>
              <a:t>中的每个属性是</a:t>
            </a:r>
            <a:r>
              <a:rPr lang="en-US" altLang="zh-CN" sz="2600" i="1"/>
              <a:t>r</a:t>
            </a:r>
            <a:r>
              <a:rPr lang="en-US" altLang="zh-CN" sz="2600"/>
              <a:t>(</a:t>
            </a:r>
            <a:r>
              <a:rPr lang="en-US" altLang="zh-CN" sz="2600" i="1"/>
              <a:t>R</a:t>
            </a:r>
            <a:r>
              <a:rPr lang="en-US" altLang="zh-CN" sz="2600"/>
              <a:t>)</a:t>
            </a:r>
            <a:r>
              <a:rPr lang="zh-CN" altLang="en-US" sz="2600"/>
              <a:t>的</a:t>
            </a:r>
            <a:r>
              <a:rPr lang="zh-CN" altLang="en-US" sz="2600">
                <a:solidFill>
                  <a:srgbClr val="FF3399"/>
                </a:solidFill>
                <a:ea typeface="黑体" pitchFamily="49" charset="-122"/>
              </a:rPr>
              <a:t>候选码的一部分</a:t>
            </a:r>
            <a:r>
              <a:rPr lang="zh-CN" altLang="en-US" sz="2600"/>
              <a:t>，那么</a:t>
            </a:r>
            <a:r>
              <a:rPr lang="nl-NL" altLang="zh-CN" sz="2600" i="1">
                <a:solidFill>
                  <a:srgbClr val="FF33CC"/>
                </a:solidFill>
                <a:sym typeface="Symbol" pitchFamily="18" charset="2"/>
              </a:rPr>
              <a:t> </a:t>
            </a:r>
            <a:r>
              <a:rPr lang="zh-CN" altLang="en-US" sz="2600"/>
              <a:t>中也一定包含</a:t>
            </a:r>
            <a:r>
              <a:rPr lang="zh-CN" altLang="en-US" sz="2600">
                <a:solidFill>
                  <a:srgbClr val="FF3399"/>
                </a:solidFill>
                <a:ea typeface="黑体" pitchFamily="49" charset="-122"/>
              </a:rPr>
              <a:t>候选码的一部分</a:t>
            </a:r>
            <a:r>
              <a:rPr lang="zh-CN" altLang="en-US" sz="2600"/>
              <a:t>，即</a:t>
            </a:r>
            <a:r>
              <a:rPr lang="nl-NL" altLang="zh-CN" sz="2600" i="1">
                <a:solidFill>
                  <a:srgbClr val="FF33CC"/>
                </a:solidFill>
                <a:sym typeface="Symbol" pitchFamily="18" charset="2"/>
              </a:rPr>
              <a:t> </a:t>
            </a:r>
            <a:r>
              <a:rPr lang="zh-CN" altLang="en-US" sz="2600">
                <a:solidFill>
                  <a:srgbClr val="9900CC"/>
                </a:solidFill>
                <a:ea typeface="华文新魏" pitchFamily="2" charset="-122"/>
              </a:rPr>
              <a:t>不可能全是非主属性</a:t>
            </a:r>
            <a:r>
              <a:rPr lang="en-US" altLang="zh-CN" sz="2600">
                <a:ea typeface="华文新魏" pitchFamily="2" charset="-122"/>
              </a:rPr>
              <a:t>(</a:t>
            </a:r>
            <a:r>
              <a:rPr lang="zh-CN" altLang="en-US" sz="2600">
                <a:ea typeface="华文新魏" pitchFamily="2" charset="-122"/>
              </a:rPr>
              <a:t>即</a:t>
            </a:r>
            <a:r>
              <a:rPr lang="nl-NL" altLang="zh-CN" i="1">
                <a:solidFill>
                  <a:srgbClr val="FF33CC"/>
                </a:solidFill>
                <a:sym typeface="Symbol" pitchFamily="18" charset="2"/>
              </a:rPr>
              <a:t> </a:t>
            </a:r>
            <a:r>
              <a:rPr lang="zh-CN" altLang="en-US">
                <a:solidFill>
                  <a:srgbClr val="9900CC"/>
                </a:solidFill>
                <a:ea typeface="华文新魏" pitchFamily="2" charset="-122"/>
              </a:rPr>
              <a:t>中一定包含主属性</a:t>
            </a:r>
            <a:r>
              <a:rPr lang="en-US" altLang="zh-CN" sz="2600">
                <a:ea typeface="华文新魏" pitchFamily="2" charset="-122"/>
              </a:rPr>
              <a:t>)</a:t>
            </a:r>
            <a:r>
              <a:rPr lang="zh-CN" altLang="en-US" sz="2600"/>
              <a:t>。</a:t>
            </a:r>
            <a:endParaRPr lang="en-US" altLang="zh-CN" sz="2600"/>
          </a:p>
          <a:p>
            <a:pPr lvl="1">
              <a:lnSpc>
                <a:spcPct val="130000"/>
              </a:lnSpc>
              <a:spcBef>
                <a:spcPct val="15000"/>
              </a:spcBef>
            </a:pPr>
            <a:r>
              <a:rPr lang="zh-CN" altLang="en-US">
                <a:solidFill>
                  <a:srgbClr val="008000"/>
                </a:solidFill>
              </a:rPr>
              <a:t>不妨假设</a:t>
            </a:r>
            <a:r>
              <a:rPr lang="zh-CN" altLang="nl-NL" i="1">
                <a:solidFill>
                  <a:srgbClr val="FF3300"/>
                </a:solidFill>
                <a:sym typeface="Symbol" pitchFamily="18" charset="2"/>
              </a:rPr>
              <a:t></a:t>
            </a:r>
            <a:r>
              <a:rPr lang="zh-CN" altLang="nl-NL">
                <a:solidFill>
                  <a:srgbClr val="FF33CC"/>
                </a:solidFill>
                <a:latin typeface="宋体" pitchFamily="2" charset="-122"/>
              </a:rPr>
              <a:t>∩</a:t>
            </a:r>
            <a:r>
              <a:rPr lang="zh-CN" altLang="nl-NL" i="1">
                <a:solidFill>
                  <a:srgbClr val="FF33CC"/>
                </a:solidFill>
                <a:sym typeface="Symbol" pitchFamily="18" charset="2"/>
              </a:rPr>
              <a:t></a:t>
            </a:r>
            <a:r>
              <a:rPr lang="zh-CN" altLang="en-US">
                <a:solidFill>
                  <a:schemeClr val="accent2"/>
                </a:solidFill>
              </a:rPr>
              <a:t> </a:t>
            </a:r>
            <a:r>
              <a:rPr lang="en-US" altLang="zh-CN">
                <a:solidFill>
                  <a:srgbClr val="008000"/>
                </a:solidFill>
              </a:rPr>
              <a:t>= </a:t>
            </a:r>
            <a:r>
              <a:rPr lang="en-US" altLang="zh-CN">
                <a:solidFill>
                  <a:srgbClr val="008000"/>
                </a:solidFill>
                <a:sym typeface="Symbol" pitchFamily="18" charset="2"/>
              </a:rPr>
              <a:t></a:t>
            </a:r>
            <a:r>
              <a:rPr lang="zh-CN" altLang="en-US">
                <a:solidFill>
                  <a:srgbClr val="008000"/>
                </a:solidFill>
                <a:sym typeface="Symbol" pitchFamily="18" charset="2"/>
              </a:rPr>
              <a:t>，</a:t>
            </a:r>
            <a:r>
              <a:rPr lang="zh-CN" altLang="nl-NL" i="1">
                <a:solidFill>
                  <a:srgbClr val="FF3300"/>
                </a:solidFill>
                <a:sym typeface="Symbol" pitchFamily="18" charset="2"/>
              </a:rPr>
              <a:t></a:t>
            </a:r>
            <a:r>
              <a:rPr lang="zh-CN" altLang="nl-NL">
                <a:solidFill>
                  <a:srgbClr val="FF33CC"/>
                </a:solidFill>
              </a:rPr>
              <a:t>→</a:t>
            </a:r>
            <a:r>
              <a:rPr lang="zh-CN" altLang="nl-NL" i="1">
                <a:solidFill>
                  <a:srgbClr val="FF33CC"/>
                </a:solidFill>
                <a:sym typeface="Symbol" pitchFamily="18" charset="2"/>
              </a:rPr>
              <a:t></a:t>
            </a:r>
            <a:r>
              <a:rPr lang="zh-CN" altLang="nl-NL">
                <a:solidFill>
                  <a:schemeClr val="accent2"/>
                </a:solidFill>
              </a:rPr>
              <a:t>是</a:t>
            </a:r>
            <a:r>
              <a:rPr lang="zh-CN" altLang="nl-NL">
                <a:solidFill>
                  <a:srgbClr val="0099FF"/>
                </a:solidFill>
                <a:ea typeface="华文新魏" pitchFamily="2" charset="-122"/>
              </a:rPr>
              <a:t>非平凡函数依赖，</a:t>
            </a:r>
            <a:r>
              <a:rPr lang="zh-CN" altLang="nl-NL">
                <a:solidFill>
                  <a:schemeClr val="accent2"/>
                </a:solidFill>
              </a:rPr>
              <a:t>且</a:t>
            </a:r>
            <a:r>
              <a:rPr lang="zh-CN" altLang="nl-NL">
                <a:solidFill>
                  <a:srgbClr val="9900CC"/>
                </a:solidFill>
                <a:ea typeface="华文新魏" pitchFamily="2" charset="-122"/>
                <a:sym typeface="Symbol" pitchFamily="18" charset="2"/>
              </a:rPr>
              <a:t>不存在无关属性</a:t>
            </a:r>
            <a:r>
              <a:rPr lang="zh-CN" altLang="nl-NL">
                <a:sym typeface="Symbol" pitchFamily="18" charset="2"/>
              </a:rPr>
              <a:t>。</a:t>
            </a:r>
          </a:p>
          <a:p>
            <a:pPr lvl="1">
              <a:lnSpc>
                <a:spcPct val="130000"/>
              </a:lnSpc>
              <a:spcBef>
                <a:spcPct val="15000"/>
              </a:spcBef>
            </a:pPr>
            <a:r>
              <a:rPr lang="zh-CN" altLang="en-US"/>
              <a:t>如果</a:t>
            </a:r>
            <a:r>
              <a:rPr lang="zh-CN" altLang="nl-NL" i="1">
                <a:solidFill>
                  <a:srgbClr val="FF33CC"/>
                </a:solidFill>
                <a:sym typeface="Symbol" pitchFamily="18" charset="2"/>
              </a:rPr>
              <a:t></a:t>
            </a:r>
            <a:r>
              <a:rPr lang="zh-CN" altLang="en-US"/>
              <a:t>是</a:t>
            </a:r>
            <a:r>
              <a:rPr lang="zh-CN" altLang="en-US">
                <a:solidFill>
                  <a:srgbClr val="0099FF"/>
                </a:solidFill>
              </a:rPr>
              <a:t>候选码</a:t>
            </a:r>
            <a:r>
              <a:rPr lang="zh-CN" altLang="en-US"/>
              <a:t>，由于</a:t>
            </a:r>
            <a:r>
              <a:rPr lang="zh-CN" altLang="nl-NL" i="1">
                <a:solidFill>
                  <a:srgbClr val="FF3300"/>
                </a:solidFill>
                <a:sym typeface="Symbol" pitchFamily="18" charset="2"/>
              </a:rPr>
              <a:t></a:t>
            </a:r>
            <a:r>
              <a:rPr lang="zh-CN" altLang="nl-NL">
                <a:solidFill>
                  <a:srgbClr val="FF33CC"/>
                </a:solidFill>
              </a:rPr>
              <a:t>→</a:t>
            </a:r>
            <a:r>
              <a:rPr lang="zh-CN" altLang="nl-NL" i="1">
                <a:solidFill>
                  <a:srgbClr val="FF33CC"/>
                </a:solidFill>
                <a:sym typeface="Symbol" pitchFamily="18" charset="2"/>
              </a:rPr>
              <a:t></a:t>
            </a:r>
            <a:r>
              <a:rPr lang="zh-CN" altLang="en-US"/>
              <a:t> ，那么</a:t>
            </a:r>
            <a:r>
              <a:rPr lang="zh-CN" altLang="nl-NL" i="1">
                <a:solidFill>
                  <a:srgbClr val="FF3300"/>
                </a:solidFill>
                <a:sym typeface="Symbol" pitchFamily="18" charset="2"/>
              </a:rPr>
              <a:t></a:t>
            </a:r>
            <a:r>
              <a:rPr lang="zh-CN" altLang="en-US"/>
              <a:t>是</a:t>
            </a:r>
            <a:r>
              <a:rPr lang="zh-CN" altLang="en-US">
                <a:solidFill>
                  <a:srgbClr val="00CC66"/>
                </a:solidFill>
              </a:rPr>
              <a:t>超码</a:t>
            </a:r>
            <a:r>
              <a:rPr lang="en-US" altLang="zh-CN"/>
              <a:t>(</a:t>
            </a:r>
            <a:r>
              <a:rPr lang="zh-CN" altLang="en-US"/>
              <a:t>包含</a:t>
            </a:r>
            <a:r>
              <a:rPr lang="zh-CN" altLang="en-US">
                <a:solidFill>
                  <a:srgbClr val="0099FF"/>
                </a:solidFill>
              </a:rPr>
              <a:t>候选码</a:t>
            </a:r>
            <a:r>
              <a:rPr lang="en-US" altLang="zh-CN"/>
              <a:t>)</a:t>
            </a:r>
            <a:r>
              <a:rPr lang="zh-CN" altLang="en-US"/>
              <a:t>，因此</a:t>
            </a:r>
            <a:r>
              <a:rPr lang="nl-NL" altLang="zh-CN" i="1">
                <a:solidFill>
                  <a:srgbClr val="FF33CC"/>
                </a:solidFill>
                <a:sym typeface="Symbol" pitchFamily="18" charset="2"/>
              </a:rPr>
              <a:t> </a:t>
            </a:r>
            <a:r>
              <a:rPr lang="zh-CN" altLang="en-US">
                <a:solidFill>
                  <a:srgbClr val="9900CC"/>
                </a:solidFill>
                <a:ea typeface="华文新魏" pitchFamily="2" charset="-122"/>
              </a:rPr>
              <a:t>中一定包含主属性</a:t>
            </a:r>
            <a:r>
              <a:rPr lang="zh-CN" altLang="en-US"/>
              <a:t>。</a:t>
            </a:r>
          </a:p>
          <a:p>
            <a:pPr lvl="1">
              <a:lnSpc>
                <a:spcPct val="130000"/>
              </a:lnSpc>
              <a:spcBef>
                <a:spcPct val="15000"/>
              </a:spcBef>
            </a:pPr>
            <a:r>
              <a:rPr lang="zh-CN" altLang="en-US"/>
              <a:t>否则，设</a:t>
            </a:r>
            <a:r>
              <a:rPr lang="zh-CN" altLang="nl-NL" i="1">
                <a:solidFill>
                  <a:srgbClr val="FF33CC"/>
                </a:solidFill>
                <a:sym typeface="Symbol" pitchFamily="18" charset="2"/>
              </a:rPr>
              <a:t> </a:t>
            </a:r>
            <a:r>
              <a:rPr lang="zh-CN" altLang="en-US"/>
              <a:t>是</a:t>
            </a:r>
            <a:r>
              <a:rPr lang="zh-CN" altLang="en-US">
                <a:solidFill>
                  <a:srgbClr val="0099FF"/>
                </a:solidFill>
              </a:rPr>
              <a:t>候选码</a:t>
            </a:r>
            <a:r>
              <a:rPr lang="zh-CN" altLang="en-US"/>
              <a:t>，有</a:t>
            </a:r>
            <a:r>
              <a:rPr lang="en-US" altLang="zh-CN"/>
              <a:t>(</a:t>
            </a:r>
            <a:r>
              <a:rPr lang="nl-NL" altLang="zh-CN" i="1">
                <a:solidFill>
                  <a:srgbClr val="FF33CC"/>
                </a:solidFill>
                <a:sym typeface="Symbol" pitchFamily="18" charset="2"/>
              </a:rPr>
              <a:t> </a:t>
            </a:r>
            <a:r>
              <a:rPr lang="en-US" altLang="zh-CN"/>
              <a:t>)</a:t>
            </a:r>
            <a:r>
              <a:rPr lang="en-US" altLang="zh-CN" baseline="30000">
                <a:solidFill>
                  <a:srgbClr val="FF00FF"/>
                </a:solidFill>
              </a:rPr>
              <a:t>+</a:t>
            </a:r>
            <a:r>
              <a:rPr lang="en-US" altLang="zh-CN"/>
              <a:t>=</a:t>
            </a:r>
            <a:r>
              <a:rPr lang="en-US" altLang="zh-CN" i="1"/>
              <a:t>R</a:t>
            </a:r>
            <a:r>
              <a:rPr lang="zh-CN" altLang="en-US"/>
              <a:t>；    由于</a:t>
            </a:r>
            <a:r>
              <a:rPr lang="zh-CN" altLang="nl-NL" i="1">
                <a:solidFill>
                  <a:srgbClr val="FF3300"/>
                </a:solidFill>
                <a:sym typeface="Symbol" pitchFamily="18" charset="2"/>
              </a:rPr>
              <a:t></a:t>
            </a:r>
            <a:r>
              <a:rPr lang="zh-CN" altLang="nl-NL">
                <a:solidFill>
                  <a:srgbClr val="FF33CC"/>
                </a:solidFill>
              </a:rPr>
              <a:t>→</a:t>
            </a:r>
            <a:r>
              <a:rPr lang="zh-CN" altLang="nl-NL" i="1">
                <a:solidFill>
                  <a:srgbClr val="FF33CC"/>
                </a:solidFill>
                <a:sym typeface="Symbol" pitchFamily="18" charset="2"/>
              </a:rPr>
              <a:t></a:t>
            </a:r>
            <a:r>
              <a:rPr lang="zh-CN" altLang="en-US"/>
              <a:t> ，那么</a:t>
            </a:r>
          </a:p>
          <a:p>
            <a:pPr lvl="1">
              <a:lnSpc>
                <a:spcPct val="130000"/>
              </a:lnSpc>
              <a:spcBef>
                <a:spcPct val="0"/>
              </a:spcBef>
              <a:buFont typeface="Wingdings" pitchFamily="2" charset="2"/>
              <a:buNone/>
            </a:pPr>
            <a:r>
              <a:rPr lang="en-US" altLang="zh-CN"/>
              <a:t>    (</a:t>
            </a:r>
            <a:r>
              <a:rPr lang="nl-NL" altLang="zh-CN" i="1">
                <a:solidFill>
                  <a:srgbClr val="FF3300"/>
                </a:solidFill>
                <a:sym typeface="Symbol" pitchFamily="18" charset="2"/>
              </a:rPr>
              <a:t></a:t>
            </a:r>
            <a:r>
              <a:rPr lang="nl-NL" altLang="zh-CN" i="1">
                <a:solidFill>
                  <a:srgbClr val="FF33CC"/>
                </a:solidFill>
                <a:sym typeface="Symbol" pitchFamily="18" charset="2"/>
              </a:rPr>
              <a:t> </a:t>
            </a:r>
            <a:r>
              <a:rPr lang="en-US" altLang="zh-CN"/>
              <a:t>)</a:t>
            </a:r>
            <a:r>
              <a:rPr lang="en-US" altLang="zh-CN" baseline="30000">
                <a:solidFill>
                  <a:srgbClr val="FF0000"/>
                </a:solidFill>
              </a:rPr>
              <a:t>+</a:t>
            </a:r>
            <a:r>
              <a:rPr lang="en-US" altLang="zh-CN"/>
              <a:t>=</a:t>
            </a:r>
            <a:r>
              <a:rPr lang="en-US" altLang="zh-CN" i="1"/>
              <a:t>R</a:t>
            </a:r>
            <a:r>
              <a:rPr lang="zh-CN" altLang="en-US"/>
              <a:t>，即</a:t>
            </a:r>
            <a:r>
              <a:rPr lang="zh-CN" altLang="nl-NL" i="1">
                <a:solidFill>
                  <a:srgbClr val="FF3300"/>
                </a:solidFill>
                <a:sym typeface="Symbol" pitchFamily="18" charset="2"/>
              </a:rPr>
              <a:t></a:t>
            </a:r>
            <a:r>
              <a:rPr lang="nl-NL" altLang="zh-CN" i="1">
                <a:solidFill>
                  <a:srgbClr val="FF33CC"/>
                </a:solidFill>
                <a:sym typeface="Symbol" pitchFamily="18" charset="2"/>
              </a:rPr>
              <a:t> </a:t>
            </a:r>
            <a:r>
              <a:rPr lang="zh-CN" altLang="en-US"/>
              <a:t>是</a:t>
            </a:r>
            <a:r>
              <a:rPr lang="zh-CN" altLang="en-US">
                <a:solidFill>
                  <a:srgbClr val="00CC66"/>
                </a:solidFill>
              </a:rPr>
              <a:t>超码</a:t>
            </a:r>
            <a:r>
              <a:rPr lang="en-US" altLang="zh-CN"/>
              <a:t>(</a:t>
            </a:r>
            <a:r>
              <a:rPr lang="zh-CN" altLang="en-US"/>
              <a:t>包含</a:t>
            </a:r>
            <a:r>
              <a:rPr lang="zh-CN" altLang="en-US">
                <a:solidFill>
                  <a:srgbClr val="0099FF"/>
                </a:solidFill>
              </a:rPr>
              <a:t>候选码</a:t>
            </a:r>
            <a:r>
              <a:rPr lang="en-US" altLang="zh-CN"/>
              <a:t>)</a:t>
            </a:r>
            <a:r>
              <a:rPr lang="zh-CN" altLang="en-US">
                <a:solidFill>
                  <a:srgbClr val="00CC66"/>
                </a:solidFill>
              </a:rPr>
              <a:t> </a:t>
            </a:r>
            <a:r>
              <a:rPr lang="zh-CN" altLang="en-US"/>
              <a:t>。由于</a:t>
            </a:r>
            <a:r>
              <a:rPr lang="zh-CN" altLang="nl-NL" i="1">
                <a:solidFill>
                  <a:srgbClr val="FF33CC"/>
                </a:solidFill>
                <a:sym typeface="Symbol" pitchFamily="18" charset="2"/>
              </a:rPr>
              <a:t> </a:t>
            </a:r>
            <a:r>
              <a:rPr lang="zh-CN" altLang="en-US"/>
              <a:t>是</a:t>
            </a:r>
            <a:r>
              <a:rPr lang="zh-CN" altLang="en-US">
                <a:solidFill>
                  <a:srgbClr val="0099FF"/>
                </a:solidFill>
              </a:rPr>
              <a:t>候选码</a:t>
            </a:r>
            <a:r>
              <a:rPr lang="zh-CN" altLang="en-US"/>
              <a:t>，即</a:t>
            </a:r>
            <a:r>
              <a:rPr lang="nl-NL" altLang="zh-CN" i="1">
                <a:solidFill>
                  <a:srgbClr val="FF33CC"/>
                </a:solidFill>
                <a:sym typeface="Symbol" pitchFamily="18" charset="2"/>
              </a:rPr>
              <a:t> </a:t>
            </a:r>
            <a:r>
              <a:rPr lang="zh-CN" altLang="en-US"/>
              <a:t>不能单独构成</a:t>
            </a:r>
            <a:r>
              <a:rPr lang="zh-CN" altLang="en-US">
                <a:solidFill>
                  <a:srgbClr val="0099FF"/>
                </a:solidFill>
              </a:rPr>
              <a:t>候选码</a:t>
            </a:r>
            <a:r>
              <a:rPr lang="zh-CN" altLang="en-US"/>
              <a:t>，因此</a:t>
            </a:r>
            <a:r>
              <a:rPr lang="nl-NL" altLang="zh-CN" i="1">
                <a:solidFill>
                  <a:srgbClr val="FF33CC"/>
                </a:solidFill>
                <a:sym typeface="Symbol" pitchFamily="18" charset="2"/>
              </a:rPr>
              <a:t> </a:t>
            </a:r>
            <a:r>
              <a:rPr lang="zh-CN" altLang="en-US">
                <a:solidFill>
                  <a:srgbClr val="9900CC"/>
                </a:solidFill>
                <a:ea typeface="华文新魏" pitchFamily="2" charset="-122"/>
              </a:rPr>
              <a:t>中一定包含主属性</a:t>
            </a:r>
            <a:r>
              <a:rPr lang="zh-CN" altLang="en-US"/>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95939">
                                            <p:txEl>
                                              <p:pRg st="1" end="1"/>
                                            </p:txEl>
                                          </p:spTgt>
                                        </p:tgtEl>
                                        <p:attrNameLst>
                                          <p:attrName>style.visibility</p:attrName>
                                        </p:attrNameLst>
                                      </p:cBhvr>
                                      <p:to>
                                        <p:strVal val="visible"/>
                                      </p:to>
                                    </p:set>
                                    <p:animEffect transition="in" filter="wipe(left)">
                                      <p:cBhvr>
                                        <p:cTn id="7" dur="500"/>
                                        <p:tgtEl>
                                          <p:spTgt spid="29593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95939">
                                            <p:txEl>
                                              <p:pRg st="2" end="2"/>
                                            </p:txEl>
                                          </p:spTgt>
                                        </p:tgtEl>
                                        <p:attrNameLst>
                                          <p:attrName>style.visibility</p:attrName>
                                        </p:attrNameLst>
                                      </p:cBhvr>
                                      <p:to>
                                        <p:strVal val="visible"/>
                                      </p:to>
                                    </p:set>
                                    <p:animEffect transition="in" filter="wipe(left)">
                                      <p:cBhvr>
                                        <p:cTn id="12" dur="500"/>
                                        <p:tgtEl>
                                          <p:spTgt spid="29593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95939">
                                            <p:txEl>
                                              <p:pRg st="3" end="3"/>
                                            </p:txEl>
                                          </p:spTgt>
                                        </p:tgtEl>
                                        <p:attrNameLst>
                                          <p:attrName>style.visibility</p:attrName>
                                        </p:attrNameLst>
                                      </p:cBhvr>
                                      <p:to>
                                        <p:strVal val="visible"/>
                                      </p:to>
                                    </p:set>
                                    <p:animEffect transition="in" filter="wipe(left)">
                                      <p:cBhvr>
                                        <p:cTn id="17" dur="500"/>
                                        <p:tgtEl>
                                          <p:spTgt spid="295939">
                                            <p:txEl>
                                              <p:pRg st="3" end="3"/>
                                            </p:txEl>
                                          </p:spTgt>
                                        </p:tgtEl>
                                      </p:cBhvr>
                                    </p:animEffect>
                                  </p:childTnLst>
                                </p:cTn>
                              </p:par>
                              <p:par>
                                <p:cTn id="18" presetID="22" presetClass="entr" presetSubtype="8" fill="hold" nodeType="withEffect">
                                  <p:stCondLst>
                                    <p:cond delay="0"/>
                                  </p:stCondLst>
                                  <p:childTnLst>
                                    <p:set>
                                      <p:cBhvr>
                                        <p:cTn id="19" dur="1" fill="hold">
                                          <p:stCondLst>
                                            <p:cond delay="0"/>
                                          </p:stCondLst>
                                        </p:cTn>
                                        <p:tgtEl>
                                          <p:spTgt spid="295939">
                                            <p:txEl>
                                              <p:pRg st="4" end="4"/>
                                            </p:txEl>
                                          </p:spTgt>
                                        </p:tgtEl>
                                        <p:attrNameLst>
                                          <p:attrName>style.visibility</p:attrName>
                                        </p:attrNameLst>
                                      </p:cBhvr>
                                      <p:to>
                                        <p:strVal val="visible"/>
                                      </p:to>
                                    </p:set>
                                    <p:animEffect transition="in" filter="wipe(left)">
                                      <p:cBhvr>
                                        <p:cTn id="20" dur="500"/>
                                        <p:tgtEl>
                                          <p:spTgt spid="2959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a:xfrm>
            <a:off x="685800" y="457200"/>
            <a:ext cx="7772400" cy="781050"/>
          </a:xfrm>
        </p:spPr>
        <p:txBody>
          <a:bodyPr/>
          <a:lstStyle/>
          <a:p>
            <a:r>
              <a:rPr lang="zh-CN" altLang="en-US">
                <a:ea typeface="华文隶书" pitchFamily="2" charset="-122"/>
              </a:rPr>
              <a:t>第三范式</a:t>
            </a:r>
            <a:r>
              <a:rPr lang="en-US" altLang="zh-CN"/>
              <a:t>(3NF) </a:t>
            </a:r>
            <a:r>
              <a:rPr lang="en-US" altLang="zh-CN">
                <a:solidFill>
                  <a:srgbClr val="008000"/>
                </a:solidFill>
              </a:rPr>
              <a:t>——</a:t>
            </a:r>
            <a:r>
              <a:rPr lang="zh-CN" altLang="en-US">
                <a:solidFill>
                  <a:srgbClr val="008000"/>
                </a:solidFill>
                <a:ea typeface="黑体" pitchFamily="49" charset="-122"/>
              </a:rPr>
              <a:t>仅仅是码</a:t>
            </a:r>
          </a:p>
        </p:txBody>
      </p:sp>
      <p:sp>
        <p:nvSpPr>
          <p:cNvPr id="294915" name="Rectangle 3"/>
          <p:cNvSpPr>
            <a:spLocks noGrp="1" noChangeArrowheads="1"/>
          </p:cNvSpPr>
          <p:nvPr>
            <p:ph type="body" idx="1"/>
          </p:nvPr>
        </p:nvSpPr>
        <p:spPr>
          <a:xfrm>
            <a:off x="228600" y="1143000"/>
            <a:ext cx="8610600" cy="5410200"/>
          </a:xfrm>
        </p:spPr>
        <p:txBody>
          <a:bodyPr/>
          <a:lstStyle/>
          <a:p>
            <a:pPr>
              <a:lnSpc>
                <a:spcPct val="135000"/>
              </a:lnSpc>
            </a:pPr>
            <a:r>
              <a:rPr lang="zh-CN" altLang="en-US" sz="2500"/>
              <a:t>注意：</a:t>
            </a:r>
            <a:r>
              <a:rPr lang="en-US" altLang="zh-CN" sz="2500"/>
              <a:t>3NF</a:t>
            </a:r>
            <a:r>
              <a:rPr lang="zh-CN" altLang="en-US" sz="2500"/>
              <a:t>的第</a:t>
            </a:r>
            <a:r>
              <a:rPr lang="en-US" altLang="zh-CN" sz="2500"/>
              <a:t>3</a:t>
            </a:r>
            <a:r>
              <a:rPr lang="zh-CN" altLang="en-US" sz="2500"/>
              <a:t>个条件</a:t>
            </a:r>
            <a:r>
              <a:rPr lang="zh-CN" altLang="en-US" sz="2500">
                <a:solidFill>
                  <a:schemeClr val="accent2"/>
                </a:solidFill>
              </a:rPr>
              <a:t>不要求</a:t>
            </a:r>
            <a:r>
              <a:rPr lang="zh-CN" altLang="nl-NL" sz="2500" i="1">
                <a:solidFill>
                  <a:srgbClr val="FF3399"/>
                </a:solidFill>
                <a:sym typeface="Symbol" pitchFamily="18" charset="2"/>
              </a:rPr>
              <a:t> </a:t>
            </a:r>
            <a:r>
              <a:rPr lang="nl-NL" altLang="zh-CN" sz="2500">
                <a:solidFill>
                  <a:srgbClr val="FF3399"/>
                </a:solidFill>
                <a:latin typeface="宋体" pitchFamily="2" charset="-122"/>
              </a:rPr>
              <a:t>-</a:t>
            </a:r>
            <a:r>
              <a:rPr lang="nl-NL" altLang="zh-CN" sz="2500" i="1">
                <a:solidFill>
                  <a:srgbClr val="FF3399"/>
                </a:solidFill>
                <a:sym typeface="Symbol" pitchFamily="18" charset="2"/>
              </a:rPr>
              <a:t></a:t>
            </a:r>
            <a:r>
              <a:rPr lang="zh-CN" altLang="en-US" sz="2500">
                <a:solidFill>
                  <a:schemeClr val="accent2"/>
                </a:solidFill>
              </a:rPr>
              <a:t>中的每个属性</a:t>
            </a:r>
            <a:r>
              <a:rPr lang="zh-CN" altLang="en-US" sz="2500">
                <a:solidFill>
                  <a:srgbClr val="FF3300"/>
                </a:solidFill>
                <a:latin typeface="黑体" pitchFamily="49" charset="-122"/>
                <a:ea typeface="黑体" pitchFamily="49" charset="-122"/>
              </a:rPr>
              <a:t>必须包含在</a:t>
            </a:r>
            <a:r>
              <a:rPr lang="en-US" altLang="zh-CN" sz="2500" i="1">
                <a:solidFill>
                  <a:srgbClr val="FF3300"/>
                </a:solidFill>
                <a:ea typeface="黑体" pitchFamily="49" charset="-122"/>
              </a:rPr>
              <a:t>r</a:t>
            </a:r>
            <a:r>
              <a:rPr lang="en-US" altLang="zh-CN" sz="2500">
                <a:solidFill>
                  <a:srgbClr val="FF3300"/>
                </a:solidFill>
                <a:ea typeface="黑体" pitchFamily="49" charset="-122"/>
              </a:rPr>
              <a:t>(</a:t>
            </a:r>
            <a:r>
              <a:rPr lang="en-US" altLang="zh-CN" sz="2500" i="1">
                <a:solidFill>
                  <a:srgbClr val="FF3300"/>
                </a:solidFill>
                <a:ea typeface="黑体" pitchFamily="49" charset="-122"/>
              </a:rPr>
              <a:t>R</a:t>
            </a:r>
            <a:r>
              <a:rPr lang="en-US" altLang="zh-CN" sz="2500">
                <a:solidFill>
                  <a:srgbClr val="FF3300"/>
                </a:solidFill>
                <a:ea typeface="黑体" pitchFamily="49" charset="-122"/>
              </a:rPr>
              <a:t>)</a:t>
            </a:r>
            <a:r>
              <a:rPr lang="zh-CN" altLang="en-US" sz="2500">
                <a:solidFill>
                  <a:srgbClr val="FF3300"/>
                </a:solidFill>
                <a:latin typeface="黑体" pitchFamily="49" charset="-122"/>
                <a:ea typeface="黑体" pitchFamily="49" charset="-122"/>
              </a:rPr>
              <a:t>的一个候选码</a:t>
            </a:r>
            <a:r>
              <a:rPr lang="zh-CN" altLang="en-US" sz="2500">
                <a:solidFill>
                  <a:schemeClr val="accent2"/>
                </a:solidFill>
              </a:rPr>
              <a:t>中。</a:t>
            </a:r>
            <a:r>
              <a:rPr lang="zh-CN" altLang="en-US" sz="2500"/>
              <a:t>因此当</a:t>
            </a:r>
            <a:r>
              <a:rPr lang="en-US" altLang="zh-CN" sz="2500" i="1"/>
              <a:t>r</a:t>
            </a:r>
            <a:r>
              <a:rPr lang="en-US" altLang="zh-CN" sz="2500"/>
              <a:t>(</a:t>
            </a:r>
            <a:r>
              <a:rPr lang="en-US" altLang="zh-CN" sz="2500" i="1"/>
              <a:t>R</a:t>
            </a:r>
            <a:r>
              <a:rPr lang="en-US" altLang="zh-CN" sz="2500"/>
              <a:t>)</a:t>
            </a:r>
            <a:r>
              <a:rPr lang="zh-CN" altLang="en-US" sz="2500"/>
              <a:t>有多个候选码时，即</a:t>
            </a:r>
            <a:r>
              <a:rPr lang="zh-CN" altLang="nl-NL" sz="2500" i="1">
                <a:solidFill>
                  <a:srgbClr val="FF3399"/>
                </a:solidFill>
                <a:sym typeface="Symbol" pitchFamily="18" charset="2"/>
              </a:rPr>
              <a:t> </a:t>
            </a:r>
            <a:r>
              <a:rPr lang="nl-NL" altLang="zh-CN" sz="2500">
                <a:solidFill>
                  <a:srgbClr val="FF3399"/>
                </a:solidFill>
                <a:latin typeface="宋体" pitchFamily="2" charset="-122"/>
              </a:rPr>
              <a:t>-</a:t>
            </a:r>
            <a:r>
              <a:rPr lang="nl-NL" altLang="zh-CN" sz="2500" i="1">
                <a:solidFill>
                  <a:srgbClr val="FF3399"/>
                </a:solidFill>
                <a:sym typeface="Symbol" pitchFamily="18" charset="2"/>
              </a:rPr>
              <a:t></a:t>
            </a:r>
            <a:r>
              <a:rPr lang="zh-CN" altLang="en-US" sz="2500">
                <a:solidFill>
                  <a:schemeClr val="accent2"/>
                </a:solidFill>
              </a:rPr>
              <a:t>中的每个属性</a:t>
            </a:r>
            <a:r>
              <a:rPr lang="zh-CN" altLang="en-US" sz="2500">
                <a:solidFill>
                  <a:srgbClr val="FF3300"/>
                </a:solidFill>
                <a:latin typeface="黑体" pitchFamily="49" charset="-122"/>
                <a:ea typeface="黑体" pitchFamily="49" charset="-122"/>
              </a:rPr>
              <a:t>可以包含在</a:t>
            </a:r>
            <a:r>
              <a:rPr lang="en-US" altLang="zh-CN" sz="2500" i="1">
                <a:solidFill>
                  <a:srgbClr val="FF3300"/>
                </a:solidFill>
                <a:latin typeface="黑体" pitchFamily="49" charset="-122"/>
                <a:ea typeface="黑体" pitchFamily="49" charset="-122"/>
              </a:rPr>
              <a:t>r</a:t>
            </a:r>
            <a:r>
              <a:rPr lang="en-US" altLang="zh-CN" sz="2500">
                <a:solidFill>
                  <a:srgbClr val="FF3300"/>
                </a:solidFill>
                <a:latin typeface="黑体" pitchFamily="49" charset="-122"/>
                <a:ea typeface="黑体" pitchFamily="49" charset="-122"/>
              </a:rPr>
              <a:t>(</a:t>
            </a:r>
            <a:r>
              <a:rPr lang="en-US" altLang="zh-CN" sz="2500" i="1">
                <a:solidFill>
                  <a:srgbClr val="FF3300"/>
                </a:solidFill>
                <a:latin typeface="黑体" pitchFamily="49" charset="-122"/>
                <a:ea typeface="黑体" pitchFamily="49" charset="-122"/>
              </a:rPr>
              <a:t>R</a:t>
            </a:r>
            <a:r>
              <a:rPr lang="en-US" altLang="zh-CN" sz="2500">
                <a:solidFill>
                  <a:srgbClr val="FF3300"/>
                </a:solidFill>
                <a:latin typeface="黑体" pitchFamily="49" charset="-122"/>
                <a:ea typeface="黑体" pitchFamily="49" charset="-122"/>
              </a:rPr>
              <a:t>)</a:t>
            </a:r>
            <a:r>
              <a:rPr lang="zh-CN" altLang="en-US" sz="2500">
                <a:solidFill>
                  <a:srgbClr val="FF3300"/>
                </a:solidFill>
                <a:latin typeface="黑体" pitchFamily="49" charset="-122"/>
                <a:ea typeface="黑体" pitchFamily="49" charset="-122"/>
              </a:rPr>
              <a:t>的不同候选码</a:t>
            </a:r>
            <a:r>
              <a:rPr lang="zh-CN" altLang="en-US" sz="2500">
                <a:solidFill>
                  <a:schemeClr val="accent2"/>
                </a:solidFill>
              </a:rPr>
              <a:t>中。</a:t>
            </a:r>
          </a:p>
          <a:p>
            <a:pPr>
              <a:lnSpc>
                <a:spcPct val="135000"/>
              </a:lnSpc>
            </a:pPr>
            <a:r>
              <a:rPr lang="zh-CN" altLang="en-US" sz="2500"/>
              <a:t>总之，</a:t>
            </a:r>
            <a:r>
              <a:rPr lang="zh-CN" altLang="en-US" sz="2500">
                <a:solidFill>
                  <a:srgbClr val="9900CC"/>
                </a:solidFill>
                <a:ea typeface="华文新魏" pitchFamily="2" charset="-122"/>
              </a:rPr>
              <a:t>非主属性</a:t>
            </a:r>
            <a:r>
              <a:rPr lang="zh-CN" altLang="en-US" sz="2500"/>
              <a:t>对</a:t>
            </a:r>
            <a:r>
              <a:rPr lang="zh-CN" altLang="en-US" sz="2500">
                <a:solidFill>
                  <a:srgbClr val="FF3300"/>
                </a:solidFill>
                <a:ea typeface="黑体" pitchFamily="49" charset="-122"/>
              </a:rPr>
              <a:t>候选码</a:t>
            </a:r>
            <a:r>
              <a:rPr lang="zh-CN" altLang="en-US" sz="2500"/>
              <a:t>的</a:t>
            </a:r>
            <a:r>
              <a:rPr lang="zh-CN" altLang="en-US" sz="2500">
                <a:solidFill>
                  <a:srgbClr val="008000"/>
                </a:solidFill>
                <a:ea typeface="黑体" pitchFamily="49" charset="-122"/>
              </a:rPr>
              <a:t>部分依赖</a:t>
            </a:r>
            <a:r>
              <a:rPr lang="zh-CN" altLang="en-US" sz="2500"/>
              <a:t>问题在</a:t>
            </a:r>
            <a:r>
              <a:rPr lang="en-US" altLang="zh-CN" sz="2500"/>
              <a:t>2NF</a:t>
            </a:r>
            <a:r>
              <a:rPr lang="zh-CN" altLang="en-US" sz="2500"/>
              <a:t>中解决了</a:t>
            </a:r>
            <a:r>
              <a:rPr lang="en-US" altLang="zh-CN" sz="2500"/>
              <a:t>, </a:t>
            </a:r>
            <a:r>
              <a:rPr lang="zh-CN" altLang="en-US" sz="2500"/>
              <a:t>而</a:t>
            </a:r>
            <a:r>
              <a:rPr lang="zh-CN" altLang="en-US" sz="2500">
                <a:solidFill>
                  <a:srgbClr val="9900CC"/>
                </a:solidFill>
                <a:ea typeface="华文新魏" pitchFamily="2" charset="-122"/>
              </a:rPr>
              <a:t>非主属性</a:t>
            </a:r>
            <a:r>
              <a:rPr lang="zh-CN" altLang="en-US" sz="2500"/>
              <a:t>对</a:t>
            </a:r>
            <a:r>
              <a:rPr lang="zh-CN" altLang="en-US" sz="2500">
                <a:solidFill>
                  <a:srgbClr val="FF3300"/>
                </a:solidFill>
                <a:ea typeface="黑体" pitchFamily="49" charset="-122"/>
              </a:rPr>
              <a:t>候选码</a:t>
            </a:r>
            <a:r>
              <a:rPr lang="zh-CN" altLang="en-US" sz="2500"/>
              <a:t>的</a:t>
            </a:r>
            <a:r>
              <a:rPr lang="zh-CN" altLang="en-US" sz="2500">
                <a:solidFill>
                  <a:srgbClr val="008000"/>
                </a:solidFill>
                <a:ea typeface="黑体" pitchFamily="49" charset="-122"/>
              </a:rPr>
              <a:t>传递依赖</a:t>
            </a:r>
            <a:r>
              <a:rPr lang="zh-CN" altLang="en-US" sz="2500"/>
              <a:t>问题由</a:t>
            </a:r>
            <a:r>
              <a:rPr lang="en-US" altLang="zh-CN" sz="2500"/>
              <a:t>3NF</a:t>
            </a:r>
            <a:r>
              <a:rPr lang="zh-CN" altLang="en-US" sz="2500"/>
              <a:t>来解决！</a:t>
            </a:r>
          </a:p>
          <a:p>
            <a:pPr>
              <a:lnSpc>
                <a:spcPct val="135000"/>
              </a:lnSpc>
              <a:spcBef>
                <a:spcPct val="30000"/>
              </a:spcBef>
            </a:pPr>
            <a:r>
              <a:rPr lang="zh-CN" altLang="en-US" sz="2600">
                <a:solidFill>
                  <a:schemeClr val="accent2"/>
                </a:solidFill>
              </a:rPr>
              <a:t>即不允许</a:t>
            </a:r>
            <a:r>
              <a:rPr lang="zh-CN" altLang="en-US" sz="2600">
                <a:solidFill>
                  <a:srgbClr val="9900CC"/>
                </a:solidFill>
                <a:ea typeface="华文新魏" pitchFamily="2" charset="-122"/>
              </a:rPr>
              <a:t>非主属性</a:t>
            </a:r>
            <a:r>
              <a:rPr lang="zh-CN" altLang="en-US" sz="2600">
                <a:solidFill>
                  <a:schemeClr val="accent2"/>
                </a:solidFill>
              </a:rPr>
              <a:t>起决定使用</a:t>
            </a:r>
            <a:r>
              <a:rPr lang="en-US" altLang="zh-CN" sz="2600">
                <a:solidFill>
                  <a:schemeClr val="accent2"/>
                </a:solidFill>
              </a:rPr>
              <a:t>——</a:t>
            </a:r>
            <a:r>
              <a:rPr lang="zh-CN" altLang="en-US" sz="2600">
                <a:solidFill>
                  <a:srgbClr val="008000"/>
                </a:solidFill>
                <a:ea typeface="黑体" pitchFamily="49" charset="-122"/>
              </a:rPr>
              <a:t>仅仅是码</a:t>
            </a:r>
            <a:r>
              <a:rPr lang="zh-CN" altLang="en-US" sz="2600">
                <a:solidFill>
                  <a:schemeClr val="accent2"/>
                </a:solidFill>
              </a:rPr>
              <a:t>。</a:t>
            </a:r>
          </a:p>
          <a:p>
            <a:pPr>
              <a:lnSpc>
                <a:spcPct val="135000"/>
              </a:lnSpc>
              <a:spcBef>
                <a:spcPct val="35000"/>
              </a:spcBef>
            </a:pPr>
            <a:r>
              <a:rPr lang="nl-NL" altLang="zh-CN" sz="2600">
                <a:solidFill>
                  <a:schemeClr val="accent2"/>
                </a:solidFill>
              </a:rPr>
              <a:t>[</a:t>
            </a:r>
            <a:r>
              <a:rPr lang="zh-CN" altLang="en-US" sz="2600">
                <a:solidFill>
                  <a:schemeClr val="accent2"/>
                </a:solidFill>
              </a:rPr>
              <a:t>例</a:t>
            </a:r>
            <a:r>
              <a:rPr lang="nl-NL" altLang="zh-CN" sz="2600">
                <a:solidFill>
                  <a:schemeClr val="accent2"/>
                </a:solidFill>
              </a:rPr>
              <a:t>5.23]</a:t>
            </a:r>
            <a:r>
              <a:rPr lang="nl-NL" altLang="zh-CN" sz="2600"/>
              <a:t>  </a:t>
            </a:r>
            <a:r>
              <a:rPr lang="nl-NL" altLang="zh-CN" sz="2600" i="1"/>
              <a:t>r</a:t>
            </a:r>
            <a:r>
              <a:rPr lang="nl-NL" altLang="zh-CN" sz="2600"/>
              <a:t>(</a:t>
            </a:r>
            <a:r>
              <a:rPr lang="nl-NL" altLang="zh-CN" sz="2600" i="1"/>
              <a:t>R</a:t>
            </a:r>
            <a:r>
              <a:rPr lang="nl-NL" altLang="zh-CN" sz="2600"/>
              <a:t>)=</a:t>
            </a:r>
            <a:r>
              <a:rPr lang="nl-NL" altLang="zh-CN" sz="2600" i="1"/>
              <a:t>r</a:t>
            </a:r>
            <a:r>
              <a:rPr lang="nl-NL" altLang="zh-CN" sz="2600"/>
              <a:t>(</a:t>
            </a:r>
            <a:r>
              <a:rPr lang="nl-NL" altLang="zh-CN" sz="2600" i="1"/>
              <a:t>A</a:t>
            </a:r>
            <a:r>
              <a:rPr lang="nl-NL" altLang="zh-CN" sz="2600"/>
              <a:t>, </a:t>
            </a:r>
            <a:r>
              <a:rPr lang="nl-NL" altLang="zh-CN" sz="2600" i="1"/>
              <a:t>B</a:t>
            </a:r>
            <a:r>
              <a:rPr lang="nl-NL" altLang="zh-CN" sz="2600"/>
              <a:t>, </a:t>
            </a:r>
            <a:r>
              <a:rPr lang="nl-NL" altLang="zh-CN" sz="2600" i="1"/>
              <a:t>C</a:t>
            </a:r>
            <a:r>
              <a:rPr lang="nl-NL" altLang="zh-CN" sz="2600"/>
              <a:t>)</a:t>
            </a:r>
            <a:r>
              <a:rPr lang="zh-CN" altLang="nl-NL" sz="2600"/>
              <a:t>，</a:t>
            </a:r>
            <a:r>
              <a:rPr lang="nl-NL" altLang="zh-CN" sz="2600" i="1"/>
              <a:t>F</a:t>
            </a:r>
            <a:r>
              <a:rPr lang="nl-NL" altLang="zh-CN" sz="2600"/>
              <a:t>={</a:t>
            </a:r>
            <a:r>
              <a:rPr lang="nl-NL" altLang="zh-CN" sz="2600" i="1"/>
              <a:t>AB</a:t>
            </a:r>
            <a:r>
              <a:rPr lang="nl-NL" altLang="zh-CN" sz="2600"/>
              <a:t>→</a:t>
            </a:r>
            <a:r>
              <a:rPr lang="nl-NL" altLang="zh-CN" sz="2600" i="1"/>
              <a:t>C</a:t>
            </a:r>
            <a:r>
              <a:rPr lang="nl-NL" altLang="zh-CN" sz="2600"/>
              <a:t>, </a:t>
            </a:r>
            <a:r>
              <a:rPr lang="nl-NL" altLang="zh-CN" sz="2600" i="1"/>
              <a:t>C</a:t>
            </a:r>
            <a:r>
              <a:rPr lang="nl-NL" altLang="zh-CN" sz="2600"/>
              <a:t>→</a:t>
            </a:r>
            <a:r>
              <a:rPr lang="nl-NL" altLang="zh-CN" sz="2600" i="1"/>
              <a:t>A</a:t>
            </a:r>
            <a:r>
              <a:rPr lang="nl-NL" altLang="zh-CN" sz="2600"/>
              <a:t>}</a:t>
            </a:r>
            <a:r>
              <a:rPr lang="zh-CN" altLang="nl-NL" sz="2600"/>
              <a:t>。</a:t>
            </a:r>
            <a:r>
              <a:rPr lang="en-US" altLang="zh-CN" sz="2600" i="1"/>
              <a:t>r</a:t>
            </a:r>
            <a:r>
              <a:rPr lang="en-US" altLang="zh-CN" sz="2600"/>
              <a:t>(</a:t>
            </a:r>
            <a:r>
              <a:rPr lang="en-US" altLang="zh-CN" sz="2600" i="1"/>
              <a:t>R</a:t>
            </a:r>
            <a:r>
              <a:rPr lang="en-US" altLang="zh-CN" sz="2600"/>
              <a:t>)</a:t>
            </a:r>
            <a:r>
              <a:rPr lang="zh-CN" altLang="nl-NL" sz="2600"/>
              <a:t>的</a:t>
            </a:r>
            <a:r>
              <a:rPr lang="zh-CN" altLang="nl-NL" sz="2600">
                <a:solidFill>
                  <a:srgbClr val="0099FF"/>
                </a:solidFill>
                <a:ea typeface="华文新魏" pitchFamily="2" charset="-122"/>
              </a:rPr>
              <a:t>候选码为</a:t>
            </a:r>
            <a:r>
              <a:rPr lang="nl-NL" altLang="zh-CN" sz="2600" i="1">
                <a:solidFill>
                  <a:srgbClr val="0099FF"/>
                </a:solidFill>
                <a:ea typeface="华文新魏" pitchFamily="2" charset="-122"/>
              </a:rPr>
              <a:t>AB</a:t>
            </a:r>
            <a:r>
              <a:rPr lang="zh-CN" altLang="nl-NL" sz="2600">
                <a:solidFill>
                  <a:srgbClr val="0099FF"/>
                </a:solidFill>
                <a:ea typeface="华文新魏" pitchFamily="2" charset="-122"/>
              </a:rPr>
              <a:t>或</a:t>
            </a:r>
            <a:r>
              <a:rPr lang="nl-NL" altLang="zh-CN" sz="2600" i="1">
                <a:solidFill>
                  <a:srgbClr val="0099FF"/>
                </a:solidFill>
                <a:ea typeface="华文新魏" pitchFamily="2" charset="-122"/>
              </a:rPr>
              <a:t>BC</a:t>
            </a:r>
            <a:r>
              <a:rPr lang="zh-CN" altLang="nl-NL" sz="2600"/>
              <a:t>，由</a:t>
            </a:r>
            <a:r>
              <a:rPr lang="nl-NL" altLang="zh-CN" sz="2600">
                <a:solidFill>
                  <a:schemeClr val="accent2"/>
                </a:solidFill>
              </a:rPr>
              <a:t>[</a:t>
            </a:r>
            <a:r>
              <a:rPr lang="zh-CN" altLang="nl-NL" sz="2600">
                <a:solidFill>
                  <a:schemeClr val="accent2"/>
                </a:solidFill>
              </a:rPr>
              <a:t>例</a:t>
            </a:r>
            <a:r>
              <a:rPr lang="nl-NL" altLang="zh-CN" sz="2600">
                <a:solidFill>
                  <a:schemeClr val="accent2"/>
                </a:solidFill>
              </a:rPr>
              <a:t>5.19]</a:t>
            </a:r>
            <a:r>
              <a:rPr lang="zh-CN" altLang="nl-NL" sz="2600"/>
              <a:t>和</a:t>
            </a:r>
            <a:r>
              <a:rPr lang="nl-NL" altLang="zh-CN" sz="2600">
                <a:solidFill>
                  <a:schemeClr val="accent2"/>
                </a:solidFill>
              </a:rPr>
              <a:t>[</a:t>
            </a:r>
            <a:r>
              <a:rPr lang="zh-CN" altLang="nl-NL" sz="2600">
                <a:solidFill>
                  <a:schemeClr val="accent2"/>
                </a:solidFill>
              </a:rPr>
              <a:t>例</a:t>
            </a:r>
            <a:r>
              <a:rPr lang="nl-NL" altLang="zh-CN" sz="2600">
                <a:solidFill>
                  <a:schemeClr val="accent2"/>
                </a:solidFill>
              </a:rPr>
              <a:t>5.21]</a:t>
            </a:r>
            <a:r>
              <a:rPr lang="zh-CN" altLang="nl-NL" sz="2600"/>
              <a:t>可知，</a:t>
            </a:r>
            <a:r>
              <a:rPr lang="en-US" altLang="zh-CN" sz="2600" i="1">
                <a:solidFill>
                  <a:srgbClr val="9900CC"/>
                </a:solidFill>
              </a:rPr>
              <a:t>r</a:t>
            </a:r>
            <a:r>
              <a:rPr lang="en-US" altLang="zh-CN" sz="2600">
                <a:solidFill>
                  <a:srgbClr val="9900CC"/>
                </a:solidFill>
              </a:rPr>
              <a:t>(</a:t>
            </a:r>
            <a:r>
              <a:rPr lang="en-US" altLang="zh-CN" sz="2600" i="1">
                <a:solidFill>
                  <a:srgbClr val="9900CC"/>
                </a:solidFill>
              </a:rPr>
              <a:t>R</a:t>
            </a:r>
            <a:r>
              <a:rPr lang="en-US" altLang="zh-CN" sz="2600">
                <a:solidFill>
                  <a:srgbClr val="9900CC"/>
                </a:solidFill>
              </a:rPr>
              <a:t>)</a:t>
            </a:r>
            <a:r>
              <a:rPr lang="nl-NL" altLang="zh-CN" sz="2600">
                <a:solidFill>
                  <a:srgbClr val="9900CC"/>
                </a:solidFill>
                <a:sym typeface="Symbol" pitchFamily="18" charset="2"/>
              </a:rPr>
              <a:t></a:t>
            </a:r>
            <a:r>
              <a:rPr lang="nl-NL" altLang="zh-CN" sz="2600">
                <a:solidFill>
                  <a:srgbClr val="9900CC"/>
                </a:solidFill>
              </a:rPr>
              <a:t>3NF</a:t>
            </a:r>
            <a:r>
              <a:rPr lang="nl-NL" altLang="zh-CN" sz="2600"/>
              <a:t>, </a:t>
            </a:r>
            <a:r>
              <a:rPr lang="zh-CN" altLang="nl-NL" sz="2600"/>
              <a:t>但 </a:t>
            </a:r>
            <a:r>
              <a:rPr lang="en-US" altLang="zh-CN" sz="2600" i="1">
                <a:solidFill>
                  <a:srgbClr val="9900CC"/>
                </a:solidFill>
              </a:rPr>
              <a:t>r</a:t>
            </a:r>
            <a:r>
              <a:rPr lang="en-US" altLang="zh-CN" sz="2600">
                <a:solidFill>
                  <a:srgbClr val="9900CC"/>
                </a:solidFill>
              </a:rPr>
              <a:t>(</a:t>
            </a:r>
            <a:r>
              <a:rPr lang="en-US" altLang="zh-CN" sz="2600" i="1">
                <a:solidFill>
                  <a:srgbClr val="9900CC"/>
                </a:solidFill>
              </a:rPr>
              <a:t>R</a:t>
            </a:r>
            <a:r>
              <a:rPr lang="en-US" altLang="zh-CN" sz="2600">
                <a:solidFill>
                  <a:srgbClr val="9900CC"/>
                </a:solidFill>
              </a:rPr>
              <a:t>)</a:t>
            </a:r>
            <a:r>
              <a:rPr lang="nl-NL" altLang="zh-CN" sz="2600">
                <a:solidFill>
                  <a:srgbClr val="9900CC"/>
                </a:solidFill>
                <a:sym typeface="Symbol" pitchFamily="18" charset="2"/>
              </a:rPr>
              <a:t></a:t>
            </a:r>
            <a:r>
              <a:rPr lang="nl-NL" altLang="zh-CN" sz="2600">
                <a:solidFill>
                  <a:srgbClr val="9900CC"/>
                </a:solidFill>
              </a:rPr>
              <a:t>BCNF</a:t>
            </a:r>
            <a:r>
              <a:rPr lang="zh-CN" altLang="nl-NL" sz="2600"/>
              <a:t>。</a:t>
            </a:r>
            <a:r>
              <a:rPr lang="zh-CN" altLang="nl-NL" sz="2500"/>
              <a:t> </a:t>
            </a:r>
            <a:endParaRPr lang="zh-CN" altLang="en-US" sz="25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94915">
                                            <p:txEl>
                                              <p:pRg st="1" end="1"/>
                                            </p:txEl>
                                          </p:spTgt>
                                        </p:tgtEl>
                                        <p:attrNameLst>
                                          <p:attrName>style.visibility</p:attrName>
                                        </p:attrNameLst>
                                      </p:cBhvr>
                                      <p:to>
                                        <p:strVal val="visible"/>
                                      </p:to>
                                    </p:set>
                                    <p:animEffect transition="in" filter="wipe(left)">
                                      <p:cBhvr>
                                        <p:cTn id="7" dur="500"/>
                                        <p:tgtEl>
                                          <p:spTgt spid="29491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94915">
                                            <p:txEl>
                                              <p:pRg st="2" end="2"/>
                                            </p:txEl>
                                          </p:spTgt>
                                        </p:tgtEl>
                                        <p:attrNameLst>
                                          <p:attrName>style.visibility</p:attrName>
                                        </p:attrNameLst>
                                      </p:cBhvr>
                                      <p:to>
                                        <p:strVal val="visible"/>
                                      </p:to>
                                    </p:set>
                                    <p:animEffect transition="in" filter="wipe(left)">
                                      <p:cBhvr>
                                        <p:cTn id="12" dur="500"/>
                                        <p:tgtEl>
                                          <p:spTgt spid="29491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94915">
                                            <p:txEl>
                                              <p:pRg st="3" end="3"/>
                                            </p:txEl>
                                          </p:spTgt>
                                        </p:tgtEl>
                                        <p:attrNameLst>
                                          <p:attrName>style.visibility</p:attrName>
                                        </p:attrNameLst>
                                      </p:cBhvr>
                                      <p:to>
                                        <p:strVal val="visible"/>
                                      </p:to>
                                    </p:set>
                                    <p:animEffect transition="in" filter="wipe(left)">
                                      <p:cBhvr>
                                        <p:cTn id="17" dur="500"/>
                                        <p:tgtEl>
                                          <p:spTgt spid="2949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a:xfrm>
            <a:off x="685800" y="533400"/>
            <a:ext cx="7772400" cy="609600"/>
          </a:xfrm>
        </p:spPr>
        <p:txBody>
          <a:bodyPr/>
          <a:lstStyle/>
          <a:p>
            <a:r>
              <a:rPr lang="nl-NL" altLang="zh-CN"/>
              <a:t>3NF</a:t>
            </a:r>
            <a:r>
              <a:rPr lang="zh-CN" altLang="nl-NL">
                <a:ea typeface="华文隶书" pitchFamily="2" charset="-122"/>
              </a:rPr>
              <a:t>与</a:t>
            </a:r>
            <a:r>
              <a:rPr lang="nl-NL" altLang="zh-CN"/>
              <a:t>BCNF</a:t>
            </a:r>
            <a:r>
              <a:rPr lang="zh-CN" altLang="nl-NL">
                <a:ea typeface="华文隶书" pitchFamily="2" charset="-122"/>
              </a:rPr>
              <a:t>比较</a:t>
            </a:r>
            <a:endParaRPr lang="zh-CN" altLang="en-US">
              <a:ea typeface="华文隶书" pitchFamily="2" charset="-122"/>
            </a:endParaRPr>
          </a:p>
        </p:txBody>
      </p:sp>
      <p:sp>
        <p:nvSpPr>
          <p:cNvPr id="234499" name="Rectangle 3"/>
          <p:cNvSpPr>
            <a:spLocks noGrp="1" noChangeArrowheads="1"/>
          </p:cNvSpPr>
          <p:nvPr>
            <p:ph type="body" idx="1"/>
          </p:nvPr>
        </p:nvSpPr>
        <p:spPr>
          <a:xfrm>
            <a:off x="304800" y="1171575"/>
            <a:ext cx="8610600" cy="5257800"/>
          </a:xfrm>
        </p:spPr>
        <p:txBody>
          <a:bodyPr/>
          <a:lstStyle/>
          <a:p>
            <a:pPr>
              <a:lnSpc>
                <a:spcPct val="130000"/>
              </a:lnSpc>
            </a:pPr>
            <a:r>
              <a:rPr lang="nl-NL" altLang="zh-CN" sz="2600">
                <a:solidFill>
                  <a:schemeClr val="accent2"/>
                </a:solidFill>
              </a:rPr>
              <a:t>BCNF</a:t>
            </a:r>
            <a:r>
              <a:rPr lang="zh-CN" altLang="nl-NL" sz="2600">
                <a:solidFill>
                  <a:schemeClr val="accent2"/>
                </a:solidFill>
              </a:rPr>
              <a:t>比</a:t>
            </a:r>
            <a:r>
              <a:rPr lang="nl-NL" altLang="zh-CN" sz="2600">
                <a:solidFill>
                  <a:schemeClr val="accent2"/>
                </a:solidFill>
              </a:rPr>
              <a:t>3NF</a:t>
            </a:r>
            <a:r>
              <a:rPr lang="zh-CN" altLang="nl-NL" sz="2600">
                <a:solidFill>
                  <a:schemeClr val="accent2"/>
                </a:solidFill>
              </a:rPr>
              <a:t>严格。</a:t>
            </a:r>
          </a:p>
          <a:p>
            <a:pPr lvl="1">
              <a:lnSpc>
                <a:spcPct val="130000"/>
              </a:lnSpc>
            </a:pPr>
            <a:r>
              <a:rPr lang="nl-NL" altLang="zh-CN" sz="2500"/>
              <a:t>BCNF</a:t>
            </a:r>
            <a:r>
              <a:rPr lang="zh-CN" altLang="nl-NL" sz="2500"/>
              <a:t>要求所有的非平凡函数依赖</a:t>
            </a:r>
            <a:r>
              <a:rPr lang="zh-CN" altLang="nl-NL" sz="2500" i="1">
                <a:sym typeface="Symbol" pitchFamily="18" charset="2"/>
              </a:rPr>
              <a:t></a:t>
            </a:r>
            <a:r>
              <a:rPr lang="zh-CN" altLang="nl-NL" sz="2500">
                <a:sym typeface="Symbol" pitchFamily="18" charset="2"/>
              </a:rPr>
              <a:t></a:t>
            </a:r>
            <a:r>
              <a:rPr lang="zh-CN" altLang="nl-NL" sz="2500" i="1">
                <a:sym typeface="Symbol" pitchFamily="18" charset="2"/>
              </a:rPr>
              <a:t></a:t>
            </a:r>
            <a:r>
              <a:rPr lang="zh-CN" altLang="nl-NL" sz="2500"/>
              <a:t>中的</a:t>
            </a:r>
            <a:r>
              <a:rPr lang="zh-CN" altLang="nl-NL" sz="2500" i="1">
                <a:solidFill>
                  <a:srgbClr val="FF33CC"/>
                </a:solidFill>
                <a:sym typeface="Symbol" pitchFamily="18" charset="2"/>
              </a:rPr>
              <a:t></a:t>
            </a:r>
            <a:r>
              <a:rPr lang="zh-CN" altLang="nl-NL" sz="2500">
                <a:solidFill>
                  <a:srgbClr val="FF33CC"/>
                </a:solidFill>
              </a:rPr>
              <a:t>是超码</a:t>
            </a:r>
            <a:r>
              <a:rPr lang="zh-CN" altLang="nl-NL" sz="2500"/>
              <a:t>，而</a:t>
            </a:r>
            <a:r>
              <a:rPr lang="en-US" altLang="zh-CN" sz="2500"/>
              <a:t>3NF</a:t>
            </a:r>
            <a:r>
              <a:rPr lang="zh-CN" altLang="en-US" sz="2500"/>
              <a:t>则放松了该约束，允许</a:t>
            </a:r>
            <a:r>
              <a:rPr lang="zh-CN" altLang="nl-NL" sz="2500" i="1">
                <a:sym typeface="Symbol" pitchFamily="18" charset="2"/>
              </a:rPr>
              <a:t></a:t>
            </a:r>
            <a:r>
              <a:rPr lang="zh-CN" altLang="nl-NL" sz="2500"/>
              <a:t>不是超码。</a:t>
            </a:r>
          </a:p>
          <a:p>
            <a:pPr lvl="1">
              <a:lnSpc>
                <a:spcPct val="130000"/>
              </a:lnSpc>
            </a:pPr>
            <a:r>
              <a:rPr lang="zh-CN" altLang="nl-NL" sz="2500"/>
              <a:t>若关系模式属于</a:t>
            </a:r>
            <a:r>
              <a:rPr lang="en-US" altLang="zh-CN" sz="2500"/>
              <a:t>BCNF</a:t>
            </a:r>
            <a:r>
              <a:rPr lang="zh-CN" altLang="en-US" sz="2500"/>
              <a:t>范式就一定属于</a:t>
            </a:r>
            <a:r>
              <a:rPr lang="en-US" altLang="zh-CN" sz="2500"/>
              <a:t>3NF</a:t>
            </a:r>
            <a:r>
              <a:rPr lang="zh-CN" altLang="en-US" sz="2500"/>
              <a:t>范式。反之则不一定成立。</a:t>
            </a:r>
          </a:p>
          <a:p>
            <a:pPr>
              <a:lnSpc>
                <a:spcPct val="130000"/>
              </a:lnSpc>
            </a:pPr>
            <a:r>
              <a:rPr lang="en-US" altLang="zh-CN" sz="2600">
                <a:solidFill>
                  <a:schemeClr val="accent2"/>
                </a:solidFill>
              </a:rPr>
              <a:t>3NF</a:t>
            </a:r>
            <a:r>
              <a:rPr lang="zh-CN" altLang="en-US" sz="2600">
                <a:solidFill>
                  <a:schemeClr val="accent2"/>
                </a:solidFill>
              </a:rPr>
              <a:t>存在数据冗余和异常问题</a:t>
            </a:r>
            <a:r>
              <a:rPr lang="zh-CN" altLang="en-US" sz="2600"/>
              <a:t>，而</a:t>
            </a:r>
            <a:r>
              <a:rPr lang="en-US" altLang="zh-CN" sz="2600">
                <a:solidFill>
                  <a:srgbClr val="FF0000"/>
                </a:solidFill>
              </a:rPr>
              <a:t>BCNF</a:t>
            </a:r>
            <a:r>
              <a:rPr lang="zh-CN" altLang="en-US" sz="2600">
                <a:solidFill>
                  <a:srgbClr val="FF0000"/>
                </a:solidFill>
              </a:rPr>
              <a:t>是基于函数依赖理论能够达到的最好关系模式</a:t>
            </a:r>
            <a:r>
              <a:rPr lang="zh-CN" altLang="en-US" sz="2600"/>
              <a:t>。</a:t>
            </a:r>
            <a:endParaRPr lang="zh-CN" altLang="nl-NL" sz="2600"/>
          </a:p>
          <a:p>
            <a:pPr>
              <a:lnSpc>
                <a:spcPct val="130000"/>
              </a:lnSpc>
            </a:pPr>
            <a:r>
              <a:rPr lang="en-US" altLang="zh-CN" sz="2600">
                <a:solidFill>
                  <a:schemeClr val="accent2"/>
                </a:solidFill>
              </a:rPr>
              <a:t>BCNF</a:t>
            </a:r>
            <a:r>
              <a:rPr lang="zh-CN" altLang="en-US" sz="2600">
                <a:solidFill>
                  <a:schemeClr val="accent2"/>
                </a:solidFill>
              </a:rPr>
              <a:t>范式分解是</a:t>
            </a:r>
            <a:r>
              <a:rPr lang="zh-CN" altLang="en-US" sz="2600">
                <a:solidFill>
                  <a:srgbClr val="0099FF"/>
                </a:solidFill>
                <a:ea typeface="华文新魏" pitchFamily="2" charset="-122"/>
              </a:rPr>
              <a:t>无损分解</a:t>
            </a:r>
            <a:r>
              <a:rPr lang="zh-CN" altLang="en-US" sz="2600">
                <a:solidFill>
                  <a:schemeClr val="accent2"/>
                </a:solidFill>
              </a:rPr>
              <a:t>，但</a:t>
            </a:r>
            <a:r>
              <a:rPr lang="zh-CN" altLang="en-US" sz="2600">
                <a:solidFill>
                  <a:srgbClr val="FF0000"/>
                </a:solidFill>
                <a:ea typeface="华文新魏" pitchFamily="2" charset="-122"/>
              </a:rPr>
              <a:t>不一定是</a:t>
            </a:r>
            <a:r>
              <a:rPr lang="zh-CN" altLang="en-US" sz="2600">
                <a:solidFill>
                  <a:srgbClr val="9900CC"/>
                </a:solidFill>
                <a:ea typeface="华文新魏" pitchFamily="2" charset="-122"/>
              </a:rPr>
              <a:t>保持依赖分解</a:t>
            </a:r>
            <a:r>
              <a:rPr lang="en-US" altLang="zh-CN" sz="2600"/>
              <a:t>; </a:t>
            </a:r>
            <a:r>
              <a:rPr lang="zh-CN" altLang="en-US" sz="2600"/>
              <a:t>而</a:t>
            </a:r>
            <a:r>
              <a:rPr lang="en-US" altLang="zh-CN" sz="2600">
                <a:solidFill>
                  <a:schemeClr val="accent2"/>
                </a:solidFill>
              </a:rPr>
              <a:t>3NF</a:t>
            </a:r>
            <a:r>
              <a:rPr lang="zh-CN" altLang="en-US" sz="2600">
                <a:solidFill>
                  <a:schemeClr val="accent2"/>
                </a:solidFill>
              </a:rPr>
              <a:t>分解既是</a:t>
            </a:r>
            <a:r>
              <a:rPr lang="zh-CN" altLang="en-US" sz="2600">
                <a:solidFill>
                  <a:srgbClr val="0099FF"/>
                </a:solidFill>
                <a:ea typeface="华文新魏" pitchFamily="2" charset="-122"/>
              </a:rPr>
              <a:t>无损分解</a:t>
            </a:r>
            <a:r>
              <a:rPr lang="zh-CN" altLang="en-US" sz="2600">
                <a:solidFill>
                  <a:schemeClr val="accent2"/>
                </a:solidFill>
              </a:rPr>
              <a:t>，又是</a:t>
            </a:r>
            <a:r>
              <a:rPr lang="zh-CN" altLang="en-US" sz="2600">
                <a:solidFill>
                  <a:srgbClr val="9900CC"/>
                </a:solidFill>
                <a:ea typeface="华文新魏" pitchFamily="2" charset="-122"/>
              </a:rPr>
              <a:t>保持依赖分解</a:t>
            </a:r>
            <a:r>
              <a:rPr lang="zh-CN" altLang="en-US" sz="2600"/>
              <a:t>。</a:t>
            </a:r>
            <a:r>
              <a:rPr lang="zh-CN" altLang="en-US" sz="2400"/>
              <a:t> </a:t>
            </a:r>
          </a:p>
        </p:txBody>
      </p:sp>
      <p:sp>
        <p:nvSpPr>
          <p:cNvPr id="234500" name="AutoShape 4">
            <a:hlinkClick r:id="rId2" action="ppaction://hlinksldjump"/>
          </p:cNvPr>
          <p:cNvSpPr>
            <a:spLocks noChangeArrowheads="1"/>
          </p:cNvSpPr>
          <p:nvPr/>
        </p:nvSpPr>
        <p:spPr bwMode="auto">
          <a:xfrm>
            <a:off x="6781800" y="6096000"/>
            <a:ext cx="2286000" cy="762000"/>
          </a:xfrm>
          <a:prstGeom prst="rightArrow">
            <a:avLst>
              <a:gd name="adj1" fmla="val 50000"/>
              <a:gd name="adj2" fmla="val 75000"/>
            </a:avLst>
          </a:prstGeom>
          <a:solidFill>
            <a:schemeClr val="accent1"/>
          </a:solidFill>
          <a:ln w="9525">
            <a:solidFill>
              <a:schemeClr val="tx1"/>
            </a:solidFill>
            <a:miter lim="800000"/>
            <a:headEnd/>
            <a:tailEnd/>
          </a:ln>
          <a:effectLst/>
        </p:spPr>
        <p:txBody>
          <a:bodyPr wrap="none" anchor="ctr"/>
          <a:lstStyle/>
          <a:p>
            <a:pPr algn="ctr"/>
            <a:r>
              <a:rPr lang="zh-CN" altLang="en-US" b="1"/>
              <a:t>跳过</a:t>
            </a:r>
            <a:r>
              <a:rPr lang="zh-CN" altLang="en-US" b="1">
                <a:solidFill>
                  <a:srgbClr val="FF3300"/>
                </a:solidFill>
                <a:ea typeface="楷体_GB2312" pitchFamily="49" charset="-122"/>
              </a:rPr>
              <a:t>模式分解算法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4499">
                                            <p:txEl>
                                              <p:pRg st="3" end="3"/>
                                            </p:txEl>
                                          </p:spTgt>
                                        </p:tgtEl>
                                        <p:attrNameLst>
                                          <p:attrName>style.visibility</p:attrName>
                                        </p:attrNameLst>
                                      </p:cBhvr>
                                      <p:to>
                                        <p:strVal val="visible"/>
                                      </p:to>
                                    </p:set>
                                    <p:animEffect transition="in" filter="wipe(left)">
                                      <p:cBhvr>
                                        <p:cTn id="7" dur="500"/>
                                        <p:tgtEl>
                                          <p:spTgt spid="234499">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34499">
                                            <p:txEl>
                                              <p:pRg st="4" end="4"/>
                                            </p:txEl>
                                          </p:spTgt>
                                        </p:tgtEl>
                                        <p:attrNameLst>
                                          <p:attrName>style.visibility</p:attrName>
                                        </p:attrNameLst>
                                      </p:cBhvr>
                                      <p:to>
                                        <p:strVal val="visible"/>
                                      </p:to>
                                    </p:set>
                                    <p:animEffect transition="in" filter="wipe(left)">
                                      <p:cBhvr>
                                        <p:cTn id="12" dur="500"/>
                                        <p:tgtEl>
                                          <p:spTgt spid="2344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idx="4294967295"/>
          </p:nvPr>
        </p:nvSpPr>
        <p:spPr>
          <a:xfrm>
            <a:off x="685800" y="457200"/>
            <a:ext cx="7772400" cy="609600"/>
          </a:xfrm>
        </p:spPr>
        <p:txBody>
          <a:bodyPr/>
          <a:lstStyle/>
          <a:p>
            <a:pPr eaLnBrk="1" hangingPunct="1"/>
            <a:r>
              <a:rPr lang="zh-CN" altLang="en-US">
                <a:latin typeface="华文隶书" pitchFamily="2" charset="-122"/>
                <a:ea typeface="华文隶书" pitchFamily="2" charset="-122"/>
              </a:rPr>
              <a:t>目   录</a:t>
            </a:r>
          </a:p>
        </p:txBody>
      </p:sp>
      <p:sp>
        <p:nvSpPr>
          <p:cNvPr id="266243" name="Line 229"/>
          <p:cNvSpPr>
            <a:spLocks noChangeShapeType="1"/>
          </p:cNvSpPr>
          <p:nvPr/>
        </p:nvSpPr>
        <p:spPr bwMode="gray">
          <a:xfrm>
            <a:off x="2209800" y="4419600"/>
            <a:ext cx="4800600" cy="0"/>
          </a:xfrm>
          <a:prstGeom prst="line">
            <a:avLst/>
          </a:prstGeom>
          <a:noFill/>
          <a:ln w="25400">
            <a:solidFill>
              <a:srgbClr val="969696"/>
            </a:solidFill>
            <a:prstDash val="sysDot"/>
            <a:round/>
            <a:headEnd/>
            <a:tailEnd type="oval" w="med" len="med"/>
          </a:ln>
        </p:spPr>
        <p:txBody>
          <a:bodyPr wrap="none" anchor="ctr"/>
          <a:lstStyle/>
          <a:p>
            <a:endParaRPr lang="zh-CN" altLang="en-US"/>
          </a:p>
        </p:txBody>
      </p:sp>
      <p:sp>
        <p:nvSpPr>
          <p:cNvPr id="266244" name="Text Box 231"/>
          <p:cNvSpPr txBox="1">
            <a:spLocks noChangeArrowheads="1"/>
          </p:cNvSpPr>
          <p:nvPr/>
        </p:nvSpPr>
        <p:spPr bwMode="gray">
          <a:xfrm>
            <a:off x="2971800" y="3930650"/>
            <a:ext cx="3352800" cy="457200"/>
          </a:xfrm>
          <a:prstGeom prst="rect">
            <a:avLst/>
          </a:prstGeom>
          <a:noFill/>
          <a:ln w="9525" algn="ctr">
            <a:noFill/>
            <a:miter lim="800000"/>
            <a:headEnd/>
            <a:tailEnd/>
          </a:ln>
        </p:spPr>
        <p:txBody>
          <a:bodyPr>
            <a:spAutoFit/>
          </a:bodyPr>
          <a:lstStyle/>
          <a:p>
            <a:pPr eaLnBrk="0" hangingPunct="0"/>
            <a:r>
              <a:rPr lang="zh-CN" altLang="en-US" sz="2400" b="1">
                <a:solidFill>
                  <a:schemeClr val="bg2"/>
                </a:solidFill>
              </a:rPr>
              <a:t>范式</a:t>
            </a:r>
            <a:r>
              <a:rPr lang="zh-CN" altLang="en-US"/>
              <a:t> </a:t>
            </a:r>
          </a:p>
        </p:txBody>
      </p:sp>
      <p:grpSp>
        <p:nvGrpSpPr>
          <p:cNvPr id="2" name="Group 5"/>
          <p:cNvGrpSpPr>
            <a:grpSpLocks/>
          </p:cNvGrpSpPr>
          <p:nvPr/>
        </p:nvGrpSpPr>
        <p:grpSpPr bwMode="auto">
          <a:xfrm>
            <a:off x="1855788" y="3863975"/>
            <a:ext cx="608012" cy="479425"/>
            <a:chOff x="1169" y="2516"/>
            <a:chExt cx="383" cy="302"/>
          </a:xfrm>
        </p:grpSpPr>
        <p:sp>
          <p:nvSpPr>
            <p:cNvPr id="266246" name="Rectangle 230"/>
            <p:cNvSpPr>
              <a:spLocks noChangeArrowheads="1"/>
            </p:cNvSpPr>
            <p:nvPr/>
          </p:nvSpPr>
          <p:spPr bwMode="gray">
            <a:xfrm rot="3419336">
              <a:off x="1213" y="2503"/>
              <a:ext cx="302" cy="328"/>
            </a:xfrm>
            <a:prstGeom prst="rect">
              <a:avLst/>
            </a:prstGeom>
            <a:gradFill rotWithShape="1">
              <a:gsLst>
                <a:gs pos="0">
                  <a:srgbClr val="FF7C80"/>
                </a:gs>
                <a:gs pos="100000">
                  <a:srgbClr val="76393B"/>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FF7C80"/>
              </a:extrusionClr>
            </a:sp3d>
          </p:spPr>
          <p:txBody>
            <a:bodyPr wrap="none" anchor="ctr">
              <a:flatTx/>
            </a:bodyPr>
            <a:lstStyle/>
            <a:p>
              <a:endParaRPr lang="zh-CN" altLang="en-US"/>
            </a:p>
          </p:txBody>
        </p:sp>
        <p:sp>
          <p:nvSpPr>
            <p:cNvPr id="266247" name="Text Box 232"/>
            <p:cNvSpPr txBox="1">
              <a:spLocks noChangeArrowheads="1"/>
            </p:cNvSpPr>
            <p:nvPr/>
          </p:nvSpPr>
          <p:spPr bwMode="gray">
            <a:xfrm>
              <a:off x="1169" y="2530"/>
              <a:ext cx="383" cy="288"/>
            </a:xfrm>
            <a:prstGeom prst="rect">
              <a:avLst/>
            </a:prstGeom>
            <a:noFill/>
            <a:ln w="9525" algn="ctr">
              <a:noFill/>
              <a:miter lim="800000"/>
              <a:headEnd/>
              <a:tailEnd/>
            </a:ln>
          </p:spPr>
          <p:txBody>
            <a:bodyPr wrap="none">
              <a:spAutoFit/>
            </a:bodyPr>
            <a:lstStyle/>
            <a:p>
              <a:pPr algn="ctr" eaLnBrk="0" hangingPunct="0"/>
              <a:r>
                <a:rPr lang="en-US" altLang="zh-CN" sz="2400" b="1">
                  <a:solidFill>
                    <a:srgbClr val="FFFFFF"/>
                  </a:solidFill>
                </a:rPr>
                <a:t>5.4</a:t>
              </a:r>
            </a:p>
          </p:txBody>
        </p:sp>
      </p:grpSp>
      <p:sp>
        <p:nvSpPr>
          <p:cNvPr id="266248" name="Line 234"/>
          <p:cNvSpPr>
            <a:spLocks noChangeShapeType="1"/>
          </p:cNvSpPr>
          <p:nvPr/>
        </p:nvSpPr>
        <p:spPr bwMode="gray">
          <a:xfrm>
            <a:off x="2209800" y="1905000"/>
            <a:ext cx="4800600" cy="0"/>
          </a:xfrm>
          <a:prstGeom prst="line">
            <a:avLst/>
          </a:prstGeom>
          <a:noFill/>
          <a:ln w="25400">
            <a:solidFill>
              <a:srgbClr val="969696"/>
            </a:solidFill>
            <a:prstDash val="sysDot"/>
            <a:round/>
            <a:headEnd/>
            <a:tailEnd type="oval" w="med" len="med"/>
          </a:ln>
        </p:spPr>
        <p:txBody>
          <a:bodyPr wrap="none" anchor="ctr"/>
          <a:lstStyle/>
          <a:p>
            <a:endParaRPr lang="zh-CN" altLang="en-US"/>
          </a:p>
        </p:txBody>
      </p:sp>
      <p:sp>
        <p:nvSpPr>
          <p:cNvPr id="266249" name="Text Box 236"/>
          <p:cNvSpPr txBox="1">
            <a:spLocks noChangeArrowheads="1"/>
          </p:cNvSpPr>
          <p:nvPr/>
        </p:nvSpPr>
        <p:spPr bwMode="gray">
          <a:xfrm>
            <a:off x="2971800" y="1371600"/>
            <a:ext cx="4038600" cy="457200"/>
          </a:xfrm>
          <a:prstGeom prst="rect">
            <a:avLst/>
          </a:prstGeom>
          <a:noFill/>
          <a:ln w="9525" algn="ctr">
            <a:noFill/>
            <a:miter lim="800000"/>
            <a:headEnd/>
            <a:tailEnd/>
          </a:ln>
        </p:spPr>
        <p:txBody>
          <a:bodyPr>
            <a:spAutoFit/>
          </a:bodyPr>
          <a:lstStyle/>
          <a:p>
            <a:pPr eaLnBrk="0" hangingPunct="0"/>
            <a:r>
              <a:rPr lang="zh-CN" altLang="en-US" sz="2400" b="1">
                <a:solidFill>
                  <a:schemeClr val="bg2"/>
                </a:solidFill>
              </a:rPr>
              <a:t>问题提出</a:t>
            </a:r>
            <a:r>
              <a:rPr lang="zh-CN" altLang="en-US"/>
              <a:t> </a:t>
            </a:r>
            <a:endParaRPr lang="en-US" altLang="zh-CN"/>
          </a:p>
        </p:txBody>
      </p:sp>
      <p:grpSp>
        <p:nvGrpSpPr>
          <p:cNvPr id="3" name="Group 10"/>
          <p:cNvGrpSpPr>
            <a:grpSpLocks/>
          </p:cNvGrpSpPr>
          <p:nvPr/>
        </p:nvGrpSpPr>
        <p:grpSpPr bwMode="auto">
          <a:xfrm>
            <a:off x="1855788" y="1349375"/>
            <a:ext cx="608012" cy="479425"/>
            <a:chOff x="1169" y="932"/>
            <a:chExt cx="383" cy="302"/>
          </a:xfrm>
        </p:grpSpPr>
        <p:sp>
          <p:nvSpPr>
            <p:cNvPr id="266251" name="Rectangle 235"/>
            <p:cNvSpPr>
              <a:spLocks noChangeArrowheads="1"/>
            </p:cNvSpPr>
            <p:nvPr/>
          </p:nvSpPr>
          <p:spPr bwMode="gray">
            <a:xfrm rot="3419336">
              <a:off x="1213" y="919"/>
              <a:ext cx="302" cy="328"/>
            </a:xfrm>
            <a:prstGeom prst="rect">
              <a:avLst/>
            </a:prstGeom>
            <a:gradFill rotWithShape="1">
              <a:gsLst>
                <a:gs pos="0">
                  <a:srgbClr val="99CC00"/>
                </a:gs>
                <a:gs pos="100000">
                  <a:srgbClr val="475E00"/>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99CC00"/>
              </a:extrusionClr>
            </a:sp3d>
          </p:spPr>
          <p:txBody>
            <a:bodyPr wrap="none" anchor="ctr">
              <a:flatTx/>
            </a:bodyPr>
            <a:lstStyle/>
            <a:p>
              <a:endParaRPr lang="zh-CN" altLang="en-US"/>
            </a:p>
          </p:txBody>
        </p:sp>
        <p:sp>
          <p:nvSpPr>
            <p:cNvPr id="266252" name="Text Box 237"/>
            <p:cNvSpPr txBox="1">
              <a:spLocks noChangeArrowheads="1"/>
            </p:cNvSpPr>
            <p:nvPr/>
          </p:nvSpPr>
          <p:spPr bwMode="gray">
            <a:xfrm>
              <a:off x="1169" y="946"/>
              <a:ext cx="383" cy="288"/>
            </a:xfrm>
            <a:prstGeom prst="rect">
              <a:avLst/>
            </a:prstGeom>
            <a:noFill/>
            <a:ln w="9525" algn="ctr">
              <a:noFill/>
              <a:miter lim="800000"/>
              <a:headEnd/>
              <a:tailEnd/>
            </a:ln>
          </p:spPr>
          <p:txBody>
            <a:bodyPr wrap="none">
              <a:spAutoFit/>
            </a:bodyPr>
            <a:lstStyle/>
            <a:p>
              <a:pPr algn="ctr" eaLnBrk="0" hangingPunct="0"/>
              <a:r>
                <a:rPr lang="en-US" altLang="zh-CN" sz="2400" b="1">
                  <a:solidFill>
                    <a:srgbClr val="FFFFFF"/>
                  </a:solidFill>
                </a:rPr>
                <a:t>5.1</a:t>
              </a:r>
            </a:p>
          </p:txBody>
        </p:sp>
      </p:grpSp>
      <p:sp>
        <p:nvSpPr>
          <p:cNvPr id="266253" name="Line 239"/>
          <p:cNvSpPr>
            <a:spLocks noChangeShapeType="1"/>
          </p:cNvSpPr>
          <p:nvPr/>
        </p:nvSpPr>
        <p:spPr bwMode="gray">
          <a:xfrm>
            <a:off x="2209800" y="2743200"/>
            <a:ext cx="4800600" cy="0"/>
          </a:xfrm>
          <a:prstGeom prst="line">
            <a:avLst/>
          </a:prstGeom>
          <a:noFill/>
          <a:ln w="25400">
            <a:solidFill>
              <a:srgbClr val="969696"/>
            </a:solidFill>
            <a:prstDash val="sysDot"/>
            <a:round/>
            <a:headEnd/>
            <a:tailEnd type="oval" w="med" len="med"/>
          </a:ln>
        </p:spPr>
        <p:txBody>
          <a:bodyPr wrap="none" anchor="ctr"/>
          <a:lstStyle/>
          <a:p>
            <a:endParaRPr lang="zh-CN" altLang="en-US"/>
          </a:p>
        </p:txBody>
      </p:sp>
      <p:sp>
        <p:nvSpPr>
          <p:cNvPr id="266254" name="Text Box 241"/>
          <p:cNvSpPr txBox="1">
            <a:spLocks noChangeArrowheads="1"/>
          </p:cNvSpPr>
          <p:nvPr/>
        </p:nvSpPr>
        <p:spPr bwMode="gray">
          <a:xfrm>
            <a:off x="2971800" y="2254250"/>
            <a:ext cx="3429000" cy="457200"/>
          </a:xfrm>
          <a:prstGeom prst="rect">
            <a:avLst/>
          </a:prstGeom>
          <a:noFill/>
          <a:ln w="9525" algn="ctr">
            <a:noFill/>
            <a:miter lim="800000"/>
            <a:headEnd/>
            <a:tailEnd/>
          </a:ln>
        </p:spPr>
        <p:txBody>
          <a:bodyPr>
            <a:spAutoFit/>
          </a:bodyPr>
          <a:lstStyle/>
          <a:p>
            <a:pPr eaLnBrk="0" hangingPunct="0"/>
            <a:r>
              <a:rPr lang="zh-CN" altLang="en-US" sz="2400" b="1">
                <a:solidFill>
                  <a:schemeClr val="bg2"/>
                </a:solidFill>
              </a:rPr>
              <a:t>函数依赖定义 </a:t>
            </a:r>
          </a:p>
        </p:txBody>
      </p:sp>
      <p:grpSp>
        <p:nvGrpSpPr>
          <p:cNvPr id="4" name="Group 15"/>
          <p:cNvGrpSpPr>
            <a:grpSpLocks/>
          </p:cNvGrpSpPr>
          <p:nvPr/>
        </p:nvGrpSpPr>
        <p:grpSpPr bwMode="auto">
          <a:xfrm>
            <a:off x="1855788" y="2187575"/>
            <a:ext cx="608012" cy="479425"/>
            <a:chOff x="1169" y="1460"/>
            <a:chExt cx="383" cy="302"/>
          </a:xfrm>
        </p:grpSpPr>
        <p:sp>
          <p:nvSpPr>
            <p:cNvPr id="266256" name="Rectangle 240"/>
            <p:cNvSpPr>
              <a:spLocks noChangeArrowheads="1"/>
            </p:cNvSpPr>
            <p:nvPr/>
          </p:nvSpPr>
          <p:spPr bwMode="gray">
            <a:xfrm rot="3419336">
              <a:off x="1213" y="1447"/>
              <a:ext cx="302" cy="328"/>
            </a:xfrm>
            <a:prstGeom prst="rect">
              <a:avLst/>
            </a:prstGeom>
            <a:gradFill rotWithShape="1">
              <a:gsLst>
                <a:gs pos="0">
                  <a:srgbClr val="006699"/>
                </a:gs>
                <a:gs pos="100000">
                  <a:srgbClr val="002F47"/>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006699"/>
              </a:extrusionClr>
            </a:sp3d>
          </p:spPr>
          <p:txBody>
            <a:bodyPr wrap="none" anchor="ctr">
              <a:flatTx/>
            </a:bodyPr>
            <a:lstStyle/>
            <a:p>
              <a:endParaRPr lang="zh-CN" altLang="en-US"/>
            </a:p>
          </p:txBody>
        </p:sp>
        <p:sp>
          <p:nvSpPr>
            <p:cNvPr id="266257" name="Text Box 242"/>
            <p:cNvSpPr txBox="1">
              <a:spLocks noChangeArrowheads="1"/>
            </p:cNvSpPr>
            <p:nvPr/>
          </p:nvSpPr>
          <p:spPr bwMode="gray">
            <a:xfrm>
              <a:off x="1169" y="1474"/>
              <a:ext cx="383" cy="288"/>
            </a:xfrm>
            <a:prstGeom prst="rect">
              <a:avLst/>
            </a:prstGeom>
            <a:noFill/>
            <a:ln w="9525" algn="ctr">
              <a:noFill/>
              <a:miter lim="800000"/>
              <a:headEnd/>
              <a:tailEnd/>
            </a:ln>
          </p:spPr>
          <p:txBody>
            <a:bodyPr wrap="none">
              <a:spAutoFit/>
            </a:bodyPr>
            <a:lstStyle/>
            <a:p>
              <a:pPr algn="ctr" eaLnBrk="0" hangingPunct="0"/>
              <a:r>
                <a:rPr lang="en-US" altLang="zh-CN" sz="2400" b="1">
                  <a:solidFill>
                    <a:srgbClr val="FFFFFF"/>
                  </a:solidFill>
                </a:rPr>
                <a:t>5.2</a:t>
              </a:r>
            </a:p>
          </p:txBody>
        </p:sp>
      </p:grpSp>
      <p:sp>
        <p:nvSpPr>
          <p:cNvPr id="266258" name="Line 244"/>
          <p:cNvSpPr>
            <a:spLocks noChangeShapeType="1"/>
          </p:cNvSpPr>
          <p:nvPr/>
        </p:nvSpPr>
        <p:spPr bwMode="gray">
          <a:xfrm>
            <a:off x="2211388" y="3579813"/>
            <a:ext cx="4799012" cy="1587"/>
          </a:xfrm>
          <a:prstGeom prst="line">
            <a:avLst/>
          </a:prstGeom>
          <a:noFill/>
          <a:ln w="25400">
            <a:solidFill>
              <a:srgbClr val="969696"/>
            </a:solidFill>
            <a:prstDash val="sysDot"/>
            <a:round/>
            <a:headEnd/>
            <a:tailEnd type="oval" w="med" len="med"/>
          </a:ln>
        </p:spPr>
        <p:txBody>
          <a:bodyPr wrap="none" anchor="ctr"/>
          <a:lstStyle/>
          <a:p>
            <a:endParaRPr lang="zh-CN" altLang="en-US"/>
          </a:p>
        </p:txBody>
      </p:sp>
      <p:sp>
        <p:nvSpPr>
          <p:cNvPr id="266259" name="Text Box 246"/>
          <p:cNvSpPr txBox="1">
            <a:spLocks noChangeArrowheads="1"/>
          </p:cNvSpPr>
          <p:nvPr/>
        </p:nvSpPr>
        <p:spPr bwMode="gray">
          <a:xfrm>
            <a:off x="2971800" y="3092450"/>
            <a:ext cx="4191000" cy="457200"/>
          </a:xfrm>
          <a:prstGeom prst="rect">
            <a:avLst/>
          </a:prstGeom>
          <a:noFill/>
          <a:ln w="9525" algn="ctr">
            <a:noFill/>
            <a:miter lim="800000"/>
            <a:headEnd/>
            <a:tailEnd/>
          </a:ln>
        </p:spPr>
        <p:txBody>
          <a:bodyPr>
            <a:spAutoFit/>
          </a:bodyPr>
          <a:lstStyle/>
          <a:p>
            <a:pPr eaLnBrk="0" hangingPunct="0"/>
            <a:r>
              <a:rPr lang="zh-CN" altLang="en-US" sz="2400" b="1">
                <a:solidFill>
                  <a:schemeClr val="bg2"/>
                </a:solidFill>
              </a:rPr>
              <a:t>函数依赖理论 </a:t>
            </a:r>
          </a:p>
        </p:txBody>
      </p:sp>
      <p:grpSp>
        <p:nvGrpSpPr>
          <p:cNvPr id="5" name="Group 20"/>
          <p:cNvGrpSpPr>
            <a:grpSpLocks/>
          </p:cNvGrpSpPr>
          <p:nvPr/>
        </p:nvGrpSpPr>
        <p:grpSpPr bwMode="auto">
          <a:xfrm>
            <a:off x="1855788" y="3025775"/>
            <a:ext cx="608012" cy="479425"/>
            <a:chOff x="1169" y="1988"/>
            <a:chExt cx="383" cy="302"/>
          </a:xfrm>
        </p:grpSpPr>
        <p:sp>
          <p:nvSpPr>
            <p:cNvPr id="266261" name="Rectangle 245"/>
            <p:cNvSpPr>
              <a:spLocks noChangeArrowheads="1"/>
            </p:cNvSpPr>
            <p:nvPr/>
          </p:nvSpPr>
          <p:spPr bwMode="gray">
            <a:xfrm rot="3419336">
              <a:off x="1213" y="1975"/>
              <a:ext cx="302" cy="328"/>
            </a:xfrm>
            <a:prstGeom prst="rect">
              <a:avLst/>
            </a:prstGeom>
            <a:gradFill rotWithShape="1">
              <a:gsLst>
                <a:gs pos="0">
                  <a:srgbClr val="FF9933"/>
                </a:gs>
                <a:gs pos="100000">
                  <a:srgbClr val="764718"/>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FF9933"/>
              </a:extrusionClr>
            </a:sp3d>
          </p:spPr>
          <p:txBody>
            <a:bodyPr wrap="none" anchor="ctr">
              <a:flatTx/>
            </a:bodyPr>
            <a:lstStyle/>
            <a:p>
              <a:endParaRPr lang="zh-CN" altLang="en-US"/>
            </a:p>
          </p:txBody>
        </p:sp>
        <p:sp>
          <p:nvSpPr>
            <p:cNvPr id="266262" name="Text Box 247"/>
            <p:cNvSpPr txBox="1">
              <a:spLocks noChangeArrowheads="1"/>
            </p:cNvSpPr>
            <p:nvPr/>
          </p:nvSpPr>
          <p:spPr bwMode="gray">
            <a:xfrm>
              <a:off x="1169" y="2002"/>
              <a:ext cx="383" cy="288"/>
            </a:xfrm>
            <a:prstGeom prst="rect">
              <a:avLst/>
            </a:prstGeom>
            <a:noFill/>
            <a:ln w="9525" algn="ctr">
              <a:noFill/>
              <a:miter lim="800000"/>
              <a:headEnd/>
              <a:tailEnd/>
            </a:ln>
          </p:spPr>
          <p:txBody>
            <a:bodyPr wrap="none">
              <a:spAutoFit/>
            </a:bodyPr>
            <a:lstStyle/>
            <a:p>
              <a:pPr algn="ctr" eaLnBrk="0" hangingPunct="0"/>
              <a:r>
                <a:rPr lang="en-US" altLang="zh-CN" sz="2400" b="1">
                  <a:solidFill>
                    <a:srgbClr val="FFFFFF"/>
                  </a:solidFill>
                </a:rPr>
                <a:t>5.3</a:t>
              </a:r>
            </a:p>
          </p:txBody>
        </p:sp>
      </p:grpSp>
      <p:sp>
        <p:nvSpPr>
          <p:cNvPr id="266263" name="Line 229"/>
          <p:cNvSpPr>
            <a:spLocks noChangeShapeType="1"/>
          </p:cNvSpPr>
          <p:nvPr/>
        </p:nvSpPr>
        <p:spPr bwMode="gray">
          <a:xfrm>
            <a:off x="2182813" y="6172200"/>
            <a:ext cx="4800600" cy="0"/>
          </a:xfrm>
          <a:prstGeom prst="line">
            <a:avLst/>
          </a:prstGeom>
          <a:noFill/>
          <a:ln w="25400">
            <a:solidFill>
              <a:srgbClr val="969696"/>
            </a:solidFill>
            <a:prstDash val="sysDot"/>
            <a:round/>
            <a:headEnd/>
            <a:tailEnd type="oval" w="med" len="med"/>
          </a:ln>
        </p:spPr>
        <p:txBody>
          <a:bodyPr wrap="none" anchor="ctr"/>
          <a:lstStyle/>
          <a:p>
            <a:endParaRPr lang="zh-CN" altLang="en-US"/>
          </a:p>
        </p:txBody>
      </p:sp>
      <p:sp>
        <p:nvSpPr>
          <p:cNvPr id="266264" name="Text Box 231"/>
          <p:cNvSpPr txBox="1">
            <a:spLocks noChangeArrowheads="1"/>
          </p:cNvSpPr>
          <p:nvPr/>
        </p:nvSpPr>
        <p:spPr bwMode="gray">
          <a:xfrm>
            <a:off x="2944813" y="5683250"/>
            <a:ext cx="3352800" cy="457200"/>
          </a:xfrm>
          <a:prstGeom prst="rect">
            <a:avLst/>
          </a:prstGeom>
          <a:noFill/>
          <a:ln w="9525" algn="ctr">
            <a:noFill/>
            <a:miter lim="800000"/>
            <a:headEnd/>
            <a:tailEnd/>
          </a:ln>
        </p:spPr>
        <p:txBody>
          <a:bodyPr>
            <a:spAutoFit/>
          </a:bodyPr>
          <a:lstStyle/>
          <a:p>
            <a:pPr eaLnBrk="0" hangingPunct="0"/>
            <a:r>
              <a:rPr lang="zh-CN" altLang="en-US" sz="2400" b="1">
                <a:solidFill>
                  <a:schemeClr val="bg2"/>
                </a:solidFill>
              </a:rPr>
              <a:t>数据库模式求精</a:t>
            </a:r>
            <a:r>
              <a:rPr lang="zh-CN" altLang="en-US"/>
              <a:t>  </a:t>
            </a:r>
          </a:p>
        </p:txBody>
      </p:sp>
      <p:sp>
        <p:nvSpPr>
          <p:cNvPr id="266265" name="Line 244"/>
          <p:cNvSpPr>
            <a:spLocks noChangeShapeType="1"/>
          </p:cNvSpPr>
          <p:nvPr/>
        </p:nvSpPr>
        <p:spPr bwMode="gray">
          <a:xfrm>
            <a:off x="2184400" y="5332413"/>
            <a:ext cx="4799013" cy="1587"/>
          </a:xfrm>
          <a:prstGeom prst="line">
            <a:avLst/>
          </a:prstGeom>
          <a:noFill/>
          <a:ln w="25400">
            <a:solidFill>
              <a:srgbClr val="969696"/>
            </a:solidFill>
            <a:prstDash val="sysDot"/>
            <a:round/>
            <a:headEnd/>
            <a:tailEnd type="oval" w="med" len="med"/>
          </a:ln>
        </p:spPr>
        <p:txBody>
          <a:bodyPr wrap="none" anchor="ctr"/>
          <a:lstStyle/>
          <a:p>
            <a:endParaRPr lang="zh-CN" altLang="en-US"/>
          </a:p>
        </p:txBody>
      </p:sp>
      <p:sp>
        <p:nvSpPr>
          <p:cNvPr id="266266" name="Text Box 246"/>
          <p:cNvSpPr txBox="1">
            <a:spLocks noChangeArrowheads="1"/>
          </p:cNvSpPr>
          <p:nvPr/>
        </p:nvSpPr>
        <p:spPr bwMode="gray">
          <a:xfrm>
            <a:off x="2944813" y="4845050"/>
            <a:ext cx="4191000" cy="519113"/>
          </a:xfrm>
          <a:prstGeom prst="rect">
            <a:avLst/>
          </a:prstGeom>
          <a:noFill/>
          <a:ln w="9525" algn="ctr">
            <a:noFill/>
            <a:miter lim="800000"/>
            <a:headEnd/>
            <a:tailEnd/>
          </a:ln>
        </p:spPr>
        <p:txBody>
          <a:bodyPr>
            <a:spAutoFit/>
          </a:bodyPr>
          <a:lstStyle/>
          <a:p>
            <a:pPr eaLnBrk="0" hangingPunct="0"/>
            <a:r>
              <a:rPr lang="zh-CN" altLang="en-US" sz="2800" b="1">
                <a:solidFill>
                  <a:srgbClr val="FF0066"/>
                </a:solidFill>
              </a:rPr>
              <a:t>模式分解算法 </a:t>
            </a:r>
          </a:p>
        </p:txBody>
      </p:sp>
      <p:sp>
        <p:nvSpPr>
          <p:cNvPr id="266267" name="Rectangle 245"/>
          <p:cNvSpPr>
            <a:spLocks noChangeArrowheads="1"/>
          </p:cNvSpPr>
          <p:nvPr/>
        </p:nvSpPr>
        <p:spPr bwMode="gray">
          <a:xfrm rot="3419336">
            <a:off x="1925637" y="5618163"/>
            <a:ext cx="479425" cy="520700"/>
          </a:xfrm>
          <a:prstGeom prst="rect">
            <a:avLst/>
          </a:prstGeom>
          <a:gradFill rotWithShape="1">
            <a:gsLst>
              <a:gs pos="0">
                <a:srgbClr val="CCFFFF"/>
              </a:gs>
              <a:gs pos="100000">
                <a:srgbClr val="CCFFFF">
                  <a:gamma/>
                  <a:shade val="46275"/>
                  <a:invGamma/>
                </a:srgbClr>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FF9933"/>
            </a:extrusionClr>
          </a:sp3d>
        </p:spPr>
        <p:txBody>
          <a:bodyPr wrap="none" anchor="ctr">
            <a:flatTx/>
          </a:bodyPr>
          <a:lstStyle/>
          <a:p>
            <a:endParaRPr lang="zh-CN" altLang="en-US"/>
          </a:p>
        </p:txBody>
      </p:sp>
      <p:sp>
        <p:nvSpPr>
          <p:cNvPr id="266268" name="Text Box 247"/>
          <p:cNvSpPr txBox="1">
            <a:spLocks noChangeArrowheads="1"/>
          </p:cNvSpPr>
          <p:nvPr/>
        </p:nvSpPr>
        <p:spPr bwMode="gray">
          <a:xfrm>
            <a:off x="1830388" y="5715000"/>
            <a:ext cx="608012" cy="457200"/>
          </a:xfrm>
          <a:prstGeom prst="rect">
            <a:avLst/>
          </a:prstGeom>
          <a:noFill/>
          <a:ln w="9525" algn="ctr">
            <a:noFill/>
            <a:miter lim="800000"/>
            <a:headEnd/>
            <a:tailEnd/>
          </a:ln>
        </p:spPr>
        <p:txBody>
          <a:bodyPr wrap="none">
            <a:spAutoFit/>
          </a:bodyPr>
          <a:lstStyle/>
          <a:p>
            <a:pPr algn="ctr" eaLnBrk="0" hangingPunct="0"/>
            <a:r>
              <a:rPr lang="en-US" altLang="zh-CN" sz="2400" b="1">
                <a:solidFill>
                  <a:srgbClr val="FFFFFF"/>
                </a:solidFill>
              </a:rPr>
              <a:t>5.6</a:t>
            </a:r>
          </a:p>
        </p:txBody>
      </p:sp>
      <p:sp>
        <p:nvSpPr>
          <p:cNvPr id="266269" name="Rectangle 240"/>
          <p:cNvSpPr>
            <a:spLocks noChangeArrowheads="1"/>
          </p:cNvSpPr>
          <p:nvPr/>
        </p:nvSpPr>
        <p:spPr bwMode="gray">
          <a:xfrm rot="3419336">
            <a:off x="1924050" y="4703763"/>
            <a:ext cx="479425" cy="520700"/>
          </a:xfrm>
          <a:prstGeom prst="rect">
            <a:avLst/>
          </a:prstGeom>
          <a:gradFill rotWithShape="1">
            <a:gsLst>
              <a:gs pos="0">
                <a:srgbClr val="00CCFF"/>
              </a:gs>
              <a:gs pos="100000">
                <a:srgbClr val="00CCFF">
                  <a:gamma/>
                  <a:shade val="46275"/>
                  <a:invGamma/>
                </a:srgbClr>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006699"/>
            </a:extrusionClr>
          </a:sp3d>
        </p:spPr>
        <p:txBody>
          <a:bodyPr wrap="none" anchor="ctr">
            <a:flatTx/>
          </a:bodyPr>
          <a:lstStyle/>
          <a:p>
            <a:endParaRPr lang="zh-CN" altLang="en-US"/>
          </a:p>
        </p:txBody>
      </p:sp>
      <p:sp>
        <p:nvSpPr>
          <p:cNvPr id="266270" name="Text Box 242"/>
          <p:cNvSpPr txBox="1">
            <a:spLocks noChangeArrowheads="1"/>
          </p:cNvSpPr>
          <p:nvPr/>
        </p:nvSpPr>
        <p:spPr bwMode="gray">
          <a:xfrm>
            <a:off x="1828800" y="4724400"/>
            <a:ext cx="608013" cy="457200"/>
          </a:xfrm>
          <a:prstGeom prst="rect">
            <a:avLst/>
          </a:prstGeom>
          <a:noFill/>
          <a:ln w="9525" algn="ctr">
            <a:noFill/>
            <a:miter lim="800000"/>
            <a:headEnd/>
            <a:tailEnd/>
          </a:ln>
        </p:spPr>
        <p:txBody>
          <a:bodyPr wrap="none">
            <a:spAutoFit/>
          </a:bodyPr>
          <a:lstStyle/>
          <a:p>
            <a:pPr algn="ctr" eaLnBrk="0" hangingPunct="0"/>
            <a:r>
              <a:rPr lang="en-US" altLang="zh-CN" sz="2400" b="1">
                <a:solidFill>
                  <a:srgbClr val="FFFFFF"/>
                </a:solidFill>
              </a:rPr>
              <a:t>5.5</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a:xfrm>
            <a:off x="838200" y="533400"/>
            <a:ext cx="7772400" cy="609600"/>
          </a:xfrm>
        </p:spPr>
        <p:txBody>
          <a:bodyPr/>
          <a:lstStyle/>
          <a:p>
            <a:r>
              <a:rPr lang="zh-CN" altLang="en-US">
                <a:ea typeface="华文隶书" pitchFamily="2" charset="-122"/>
              </a:rPr>
              <a:t>模式分解算法</a:t>
            </a:r>
            <a:r>
              <a:rPr lang="zh-CN" altLang="en-US"/>
              <a:t> </a:t>
            </a:r>
          </a:p>
        </p:txBody>
      </p:sp>
      <p:sp>
        <p:nvSpPr>
          <p:cNvPr id="235523" name="Rectangle 3"/>
          <p:cNvSpPr>
            <a:spLocks noGrp="1" noChangeArrowheads="1"/>
          </p:cNvSpPr>
          <p:nvPr>
            <p:ph type="body" idx="1"/>
          </p:nvPr>
        </p:nvSpPr>
        <p:spPr>
          <a:xfrm>
            <a:off x="228600" y="1295400"/>
            <a:ext cx="8686800" cy="5181600"/>
          </a:xfrm>
        </p:spPr>
        <p:txBody>
          <a:bodyPr/>
          <a:lstStyle/>
          <a:p>
            <a:pPr>
              <a:lnSpc>
                <a:spcPct val="120000"/>
              </a:lnSpc>
            </a:pPr>
            <a:r>
              <a:rPr lang="zh-CN" altLang="en-US"/>
              <a:t>数据库设计目标为（基于函数依赖）：</a:t>
            </a:r>
          </a:p>
          <a:p>
            <a:pPr lvl="1">
              <a:lnSpc>
                <a:spcPct val="120000"/>
              </a:lnSpc>
            </a:pPr>
            <a:r>
              <a:rPr lang="en-US" altLang="zh-CN" sz="2600">
                <a:solidFill>
                  <a:schemeClr val="accent2"/>
                </a:solidFill>
              </a:rPr>
              <a:t>BCNF</a:t>
            </a:r>
          </a:p>
          <a:p>
            <a:pPr lvl="1">
              <a:lnSpc>
                <a:spcPct val="120000"/>
              </a:lnSpc>
            </a:pPr>
            <a:r>
              <a:rPr lang="zh-CN" altLang="en-US" sz="2600">
                <a:solidFill>
                  <a:schemeClr val="accent2"/>
                </a:solidFill>
              </a:rPr>
              <a:t>无损连接</a:t>
            </a:r>
          </a:p>
          <a:p>
            <a:pPr lvl="1">
              <a:lnSpc>
                <a:spcPct val="120000"/>
              </a:lnSpc>
            </a:pPr>
            <a:r>
              <a:rPr lang="zh-CN" altLang="en-US" sz="2600">
                <a:solidFill>
                  <a:srgbClr val="FF33CC"/>
                </a:solidFill>
              </a:rPr>
              <a:t>保持依赖</a:t>
            </a:r>
          </a:p>
          <a:p>
            <a:pPr>
              <a:lnSpc>
                <a:spcPct val="120000"/>
              </a:lnSpc>
            </a:pPr>
            <a:r>
              <a:rPr lang="zh-CN" altLang="en-US"/>
              <a:t>但有时不能同时达到这</a:t>
            </a:r>
            <a:r>
              <a:rPr lang="en-US" altLang="zh-CN"/>
              <a:t>3</a:t>
            </a:r>
            <a:r>
              <a:rPr lang="zh-CN" altLang="en-US"/>
              <a:t>个目标，就需根据实际应用需求在</a:t>
            </a:r>
            <a:r>
              <a:rPr lang="en-US" altLang="zh-CN"/>
              <a:t>BCNF</a:t>
            </a:r>
            <a:r>
              <a:rPr lang="zh-CN" altLang="en-US"/>
              <a:t>和</a:t>
            </a:r>
            <a:r>
              <a:rPr lang="en-US" altLang="zh-CN"/>
              <a:t>3NF</a:t>
            </a:r>
            <a:r>
              <a:rPr lang="zh-CN" altLang="en-US"/>
              <a:t>中做出选择。</a:t>
            </a:r>
          </a:p>
          <a:p>
            <a:pPr>
              <a:lnSpc>
                <a:spcPct val="120000"/>
              </a:lnSpc>
            </a:pPr>
            <a:r>
              <a:rPr lang="zh-CN" altLang="en-US"/>
              <a:t>主要模式分解算法</a:t>
            </a:r>
          </a:p>
          <a:p>
            <a:pPr lvl="1">
              <a:lnSpc>
                <a:spcPct val="120000"/>
              </a:lnSpc>
            </a:pPr>
            <a:r>
              <a:rPr lang="zh-CN" altLang="en-US">
                <a:solidFill>
                  <a:schemeClr val="accent2"/>
                </a:solidFill>
              </a:rPr>
              <a:t> </a:t>
            </a:r>
            <a:r>
              <a:rPr lang="en-US" altLang="zh-CN" sz="2600">
                <a:solidFill>
                  <a:schemeClr val="accent2"/>
                </a:solidFill>
              </a:rPr>
              <a:t>BCNF</a:t>
            </a:r>
            <a:r>
              <a:rPr lang="zh-CN" altLang="en-US" sz="2600">
                <a:solidFill>
                  <a:schemeClr val="accent2"/>
                </a:solidFill>
              </a:rPr>
              <a:t>分解</a:t>
            </a:r>
          </a:p>
          <a:p>
            <a:pPr lvl="1">
              <a:lnSpc>
                <a:spcPct val="120000"/>
              </a:lnSpc>
            </a:pPr>
            <a:r>
              <a:rPr lang="en-US" altLang="zh-CN" sz="2600">
                <a:solidFill>
                  <a:schemeClr val="accent2"/>
                </a:solidFill>
              </a:rPr>
              <a:t> 3NF</a:t>
            </a:r>
            <a:r>
              <a:rPr lang="zh-CN" altLang="en-US" sz="2600">
                <a:solidFill>
                  <a:schemeClr val="accent2"/>
                </a:solidFill>
              </a:rPr>
              <a:t>分解</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5523">
                                            <p:txEl>
                                              <p:pRg st="4" end="4"/>
                                            </p:txEl>
                                          </p:spTgt>
                                        </p:tgtEl>
                                        <p:attrNameLst>
                                          <p:attrName>style.visibility</p:attrName>
                                        </p:attrNameLst>
                                      </p:cBhvr>
                                      <p:to>
                                        <p:strVal val="visible"/>
                                      </p:to>
                                    </p:set>
                                    <p:animEffect transition="in" filter="wipe(left)">
                                      <p:cBhvr>
                                        <p:cTn id="7" dur="500"/>
                                        <p:tgtEl>
                                          <p:spTgt spid="23552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35523">
                                            <p:txEl>
                                              <p:pRg st="5" end="5"/>
                                            </p:txEl>
                                          </p:spTgt>
                                        </p:tgtEl>
                                        <p:attrNameLst>
                                          <p:attrName>style.visibility</p:attrName>
                                        </p:attrNameLst>
                                      </p:cBhvr>
                                      <p:to>
                                        <p:strVal val="visible"/>
                                      </p:to>
                                    </p:set>
                                    <p:animEffect transition="in" filter="wipe(left)">
                                      <p:cBhvr>
                                        <p:cTn id="12" dur="500"/>
                                        <p:tgtEl>
                                          <p:spTgt spid="235523">
                                            <p:txEl>
                                              <p:pRg st="5" end="5"/>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235523">
                                            <p:txEl>
                                              <p:pRg st="6" end="6"/>
                                            </p:txEl>
                                          </p:spTgt>
                                        </p:tgtEl>
                                        <p:attrNameLst>
                                          <p:attrName>style.visibility</p:attrName>
                                        </p:attrNameLst>
                                      </p:cBhvr>
                                      <p:to>
                                        <p:strVal val="visible"/>
                                      </p:to>
                                    </p:set>
                                    <p:animEffect transition="in" filter="wipe(left)">
                                      <p:cBhvr>
                                        <p:cTn id="15" dur="500"/>
                                        <p:tgtEl>
                                          <p:spTgt spid="235523">
                                            <p:txEl>
                                              <p:pRg st="6" end="6"/>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235523">
                                            <p:txEl>
                                              <p:pRg st="7" end="7"/>
                                            </p:txEl>
                                          </p:spTgt>
                                        </p:tgtEl>
                                        <p:attrNameLst>
                                          <p:attrName>style.visibility</p:attrName>
                                        </p:attrNameLst>
                                      </p:cBhvr>
                                      <p:to>
                                        <p:strVal val="visible"/>
                                      </p:to>
                                    </p:set>
                                    <p:animEffect transition="in" filter="wipe(left)">
                                      <p:cBhvr>
                                        <p:cTn id="18" dur="500"/>
                                        <p:tgtEl>
                                          <p:spTgt spid="2355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a:xfrm>
            <a:off x="685800" y="609600"/>
            <a:ext cx="7772400" cy="609600"/>
          </a:xfrm>
        </p:spPr>
        <p:txBody>
          <a:bodyPr/>
          <a:lstStyle/>
          <a:p>
            <a:r>
              <a:rPr lang="en-US" altLang="zh-CN"/>
              <a:t>BCNF</a:t>
            </a:r>
            <a:r>
              <a:rPr lang="zh-CN" altLang="en-US">
                <a:ea typeface="华文隶书" pitchFamily="2" charset="-122"/>
              </a:rPr>
              <a:t>分解方法</a:t>
            </a:r>
            <a:r>
              <a:rPr lang="zh-CN" altLang="en-US"/>
              <a:t> </a:t>
            </a:r>
          </a:p>
        </p:txBody>
      </p:sp>
      <p:sp>
        <p:nvSpPr>
          <p:cNvPr id="236547" name="Rectangle 3"/>
          <p:cNvSpPr>
            <a:spLocks noGrp="1" noChangeArrowheads="1"/>
          </p:cNvSpPr>
          <p:nvPr>
            <p:ph type="body" idx="1"/>
          </p:nvPr>
        </p:nvSpPr>
        <p:spPr>
          <a:xfrm>
            <a:off x="304800" y="1371600"/>
            <a:ext cx="8458200" cy="3581400"/>
          </a:xfrm>
        </p:spPr>
        <p:txBody>
          <a:bodyPr/>
          <a:lstStyle/>
          <a:p>
            <a:pPr>
              <a:lnSpc>
                <a:spcPct val="120000"/>
              </a:lnSpc>
            </a:pPr>
            <a:r>
              <a:rPr lang="zh-CN" altLang="en-US" sz="2600"/>
              <a:t>设</a:t>
            </a:r>
            <a:r>
              <a:rPr lang="en-US" altLang="zh-CN" sz="2600" i="1"/>
              <a:t>r</a:t>
            </a:r>
            <a:r>
              <a:rPr lang="en-US" altLang="zh-CN" sz="2600"/>
              <a:t>(</a:t>
            </a:r>
            <a:r>
              <a:rPr lang="en-US" altLang="zh-CN" sz="2600" i="1"/>
              <a:t>R</a:t>
            </a:r>
            <a:r>
              <a:rPr lang="en-US" altLang="zh-CN" sz="2600"/>
              <a:t>)</a:t>
            </a:r>
            <a:r>
              <a:rPr lang="zh-CN" altLang="en-US" sz="2600"/>
              <a:t>为关系模式，</a:t>
            </a:r>
            <a:r>
              <a:rPr lang="en-US" altLang="zh-CN" sz="2600" i="1">
                <a:solidFill>
                  <a:srgbClr val="9900CC"/>
                </a:solidFill>
              </a:rPr>
              <a:t>r</a:t>
            </a:r>
            <a:r>
              <a:rPr lang="en-US" altLang="zh-CN" sz="2600">
                <a:solidFill>
                  <a:srgbClr val="9900CC"/>
                </a:solidFill>
              </a:rPr>
              <a:t>(</a:t>
            </a:r>
            <a:r>
              <a:rPr lang="en-US" altLang="zh-CN" sz="2600" i="1">
                <a:solidFill>
                  <a:srgbClr val="9900CC"/>
                </a:solidFill>
              </a:rPr>
              <a:t>R</a:t>
            </a:r>
            <a:r>
              <a:rPr lang="en-US" altLang="zh-CN" sz="2600">
                <a:solidFill>
                  <a:srgbClr val="9900CC"/>
                </a:solidFill>
              </a:rPr>
              <a:t>)</a:t>
            </a:r>
            <a:r>
              <a:rPr lang="nl-NL" altLang="zh-CN" sz="2600">
                <a:solidFill>
                  <a:srgbClr val="9900CC"/>
                </a:solidFill>
                <a:sym typeface="Symbol" pitchFamily="18" charset="2"/>
              </a:rPr>
              <a:t></a:t>
            </a:r>
            <a:r>
              <a:rPr lang="nl-NL" altLang="zh-CN" sz="2600">
                <a:solidFill>
                  <a:srgbClr val="9900CC"/>
                </a:solidFill>
              </a:rPr>
              <a:t>BCNF</a:t>
            </a:r>
            <a:r>
              <a:rPr lang="zh-CN" altLang="nl-NL" sz="2600"/>
              <a:t>，若</a:t>
            </a:r>
            <a:r>
              <a:rPr lang="zh-CN" altLang="nl-NL" sz="2600">
                <a:solidFill>
                  <a:srgbClr val="0099FF"/>
                </a:solidFill>
                <a:ea typeface="华文新魏" pitchFamily="2" charset="-122"/>
              </a:rPr>
              <a:t>非平凡函数依赖</a:t>
            </a:r>
            <a:r>
              <a:rPr lang="zh-CN" altLang="en-US" sz="2600" i="1">
                <a:solidFill>
                  <a:srgbClr val="FF33CC"/>
                </a:solidFill>
                <a:sym typeface="Symbol" pitchFamily="18" charset="2"/>
              </a:rPr>
              <a:t></a:t>
            </a:r>
            <a:r>
              <a:rPr lang="zh-CN" altLang="en-US" sz="2600">
                <a:solidFill>
                  <a:srgbClr val="FF33CC"/>
                </a:solidFill>
                <a:sym typeface="Symbol" pitchFamily="18" charset="2"/>
              </a:rPr>
              <a:t></a:t>
            </a:r>
            <a:r>
              <a:rPr lang="zh-CN" altLang="en-US" sz="2600" i="1">
                <a:solidFill>
                  <a:srgbClr val="FF33CC"/>
                </a:solidFill>
                <a:sym typeface="Symbol" pitchFamily="18" charset="2"/>
              </a:rPr>
              <a:t> </a:t>
            </a:r>
            <a:r>
              <a:rPr lang="zh-CN" altLang="en-US" sz="2600"/>
              <a:t>违反了</a:t>
            </a:r>
            <a:r>
              <a:rPr lang="en-US" altLang="zh-CN" sz="2600"/>
              <a:t>BCNF</a:t>
            </a:r>
            <a:r>
              <a:rPr lang="zh-CN" altLang="en-US" sz="2600"/>
              <a:t>的函数依赖，则将</a:t>
            </a:r>
            <a:r>
              <a:rPr lang="en-US" altLang="zh-CN" sz="2600" i="1"/>
              <a:t>r</a:t>
            </a:r>
            <a:r>
              <a:rPr lang="en-US" altLang="zh-CN" sz="2600"/>
              <a:t>(</a:t>
            </a:r>
            <a:r>
              <a:rPr lang="en-US" altLang="zh-CN" sz="2600" i="1"/>
              <a:t>R</a:t>
            </a:r>
            <a:r>
              <a:rPr lang="en-US" altLang="zh-CN" sz="2600"/>
              <a:t>)</a:t>
            </a:r>
            <a:r>
              <a:rPr lang="zh-CN" altLang="en-US" sz="2600"/>
              <a:t>分解为</a:t>
            </a:r>
            <a:r>
              <a:rPr lang="en-US" altLang="zh-CN" sz="2600" i="1"/>
              <a:t>r</a:t>
            </a:r>
            <a:r>
              <a:rPr lang="en-US" altLang="zh-CN" sz="2600" baseline="-25000"/>
              <a:t>1</a:t>
            </a:r>
            <a:r>
              <a:rPr lang="en-US" altLang="zh-CN" sz="2600"/>
              <a:t>(</a:t>
            </a:r>
            <a:r>
              <a:rPr lang="en-US" altLang="zh-CN" sz="2600" i="1"/>
              <a:t>R</a:t>
            </a:r>
            <a:r>
              <a:rPr lang="en-US" altLang="zh-CN" sz="2600" baseline="-25000"/>
              <a:t>1</a:t>
            </a:r>
            <a:r>
              <a:rPr lang="en-US" altLang="zh-CN" sz="2600" i="1"/>
              <a:t>)</a:t>
            </a:r>
            <a:r>
              <a:rPr lang="zh-CN" altLang="en-US" sz="2600"/>
              <a:t>和</a:t>
            </a:r>
            <a:r>
              <a:rPr lang="en-US" altLang="zh-CN" sz="2600" i="1"/>
              <a:t>r</a:t>
            </a:r>
            <a:r>
              <a:rPr lang="en-US" altLang="zh-CN" sz="2600" baseline="-25000"/>
              <a:t>2</a:t>
            </a:r>
            <a:r>
              <a:rPr lang="en-US" altLang="zh-CN" sz="2600"/>
              <a:t>(</a:t>
            </a:r>
            <a:r>
              <a:rPr lang="en-US" altLang="zh-CN" sz="2600" i="1"/>
              <a:t>R</a:t>
            </a:r>
            <a:r>
              <a:rPr lang="en-US" altLang="zh-CN" sz="2600" baseline="-25000"/>
              <a:t>2</a:t>
            </a:r>
            <a:r>
              <a:rPr lang="en-US" altLang="zh-CN" sz="2600" i="1"/>
              <a:t>)</a:t>
            </a:r>
            <a:r>
              <a:rPr lang="zh-CN" altLang="en-US" sz="2600" i="1"/>
              <a:t>，</a:t>
            </a:r>
            <a:r>
              <a:rPr lang="zh-CN" altLang="en-US" sz="2600"/>
              <a:t>其中：</a:t>
            </a:r>
          </a:p>
          <a:p>
            <a:pPr lvl="1">
              <a:lnSpc>
                <a:spcPct val="120000"/>
              </a:lnSpc>
            </a:pPr>
            <a:r>
              <a:rPr lang="en-US" altLang="zh-CN" i="1">
                <a:solidFill>
                  <a:schemeClr val="accent2"/>
                </a:solidFill>
              </a:rPr>
              <a:t>R</a:t>
            </a:r>
            <a:r>
              <a:rPr lang="en-US" altLang="zh-CN" baseline="-25000">
                <a:solidFill>
                  <a:schemeClr val="accent2"/>
                </a:solidFill>
              </a:rPr>
              <a:t>1</a:t>
            </a:r>
            <a:r>
              <a:rPr lang="en-US" altLang="zh-CN">
                <a:solidFill>
                  <a:schemeClr val="accent2"/>
                </a:solidFill>
              </a:rPr>
              <a:t>=</a:t>
            </a:r>
            <a:r>
              <a:rPr lang="en-US" altLang="zh-CN" i="1">
                <a:solidFill>
                  <a:schemeClr val="accent2"/>
                </a:solidFill>
                <a:sym typeface="Symbol" pitchFamily="18" charset="2"/>
              </a:rPr>
              <a:t>       F</a:t>
            </a:r>
            <a:r>
              <a:rPr lang="en-US" altLang="zh-CN" baseline="-25000">
                <a:solidFill>
                  <a:schemeClr val="accent2"/>
                </a:solidFill>
                <a:sym typeface="Symbol" pitchFamily="18" charset="2"/>
              </a:rPr>
              <a:t>1</a:t>
            </a:r>
            <a:r>
              <a:rPr lang="en-US" altLang="zh-CN">
                <a:solidFill>
                  <a:schemeClr val="accent2"/>
                </a:solidFill>
                <a:sym typeface="Symbol" pitchFamily="18" charset="2"/>
              </a:rPr>
              <a:t>={</a:t>
            </a:r>
            <a:r>
              <a:rPr lang="zh-CN" altLang="en-US" i="1">
                <a:solidFill>
                  <a:srgbClr val="FF33CC"/>
                </a:solidFill>
                <a:sym typeface="Symbol" pitchFamily="18" charset="2"/>
              </a:rPr>
              <a:t></a:t>
            </a:r>
            <a:r>
              <a:rPr lang="zh-CN" altLang="en-US">
                <a:solidFill>
                  <a:srgbClr val="FF33CC"/>
                </a:solidFill>
                <a:sym typeface="Symbol" pitchFamily="18" charset="2"/>
              </a:rPr>
              <a:t></a:t>
            </a:r>
            <a:r>
              <a:rPr lang="zh-CN" altLang="en-US" i="1">
                <a:solidFill>
                  <a:srgbClr val="FF33CC"/>
                </a:solidFill>
                <a:sym typeface="Symbol" pitchFamily="18" charset="2"/>
              </a:rPr>
              <a:t></a:t>
            </a:r>
            <a:r>
              <a:rPr lang="en-US" altLang="zh-CN">
                <a:solidFill>
                  <a:schemeClr val="accent2"/>
                </a:solidFill>
                <a:sym typeface="Symbol" pitchFamily="18" charset="2"/>
              </a:rPr>
              <a:t>}     </a:t>
            </a:r>
            <a:r>
              <a:rPr lang="en-US" altLang="zh-CN" i="1">
                <a:solidFill>
                  <a:schemeClr val="accent2"/>
                </a:solidFill>
                <a:sym typeface="Symbol" pitchFamily="18" charset="2"/>
              </a:rPr>
              <a:t>—— </a:t>
            </a:r>
            <a:r>
              <a:rPr lang="zh-CN" altLang="en-US">
                <a:solidFill>
                  <a:schemeClr val="accent2"/>
                </a:solidFill>
              </a:rPr>
              <a:t>如果</a:t>
            </a:r>
            <a:r>
              <a:rPr lang="en-US" altLang="zh-CN" i="1">
                <a:solidFill>
                  <a:srgbClr val="FF0066"/>
                </a:solidFill>
                <a:sym typeface="Symbol" pitchFamily="18" charset="2"/>
              </a:rPr>
              <a:t></a:t>
            </a:r>
            <a:r>
              <a:rPr lang="en-US" altLang="zh-CN">
                <a:solidFill>
                  <a:srgbClr val="FF0066"/>
                </a:solidFill>
                <a:sym typeface="Symbol" pitchFamily="18" charset="2"/>
              </a:rPr>
              <a:t></a:t>
            </a:r>
            <a:r>
              <a:rPr lang="en-US" altLang="zh-CN" i="1">
                <a:solidFill>
                  <a:srgbClr val="FF0066"/>
                </a:solidFill>
                <a:sym typeface="Symbol" pitchFamily="18" charset="2"/>
              </a:rPr>
              <a:t></a:t>
            </a:r>
            <a:r>
              <a:rPr lang="en-US" altLang="zh-CN">
                <a:solidFill>
                  <a:srgbClr val="FF0066"/>
                </a:solidFill>
              </a:rPr>
              <a:t>=</a:t>
            </a:r>
            <a:r>
              <a:rPr lang="en-US" altLang="zh-CN">
                <a:solidFill>
                  <a:srgbClr val="FF0066"/>
                </a:solidFill>
                <a:sym typeface="Symbol" pitchFamily="18" charset="2"/>
              </a:rPr>
              <a:t></a:t>
            </a:r>
            <a:r>
              <a:rPr lang="zh-CN" altLang="en-US">
                <a:solidFill>
                  <a:schemeClr val="accent2"/>
                </a:solidFill>
              </a:rPr>
              <a:t>，则</a:t>
            </a:r>
            <a:r>
              <a:rPr lang="en-US" altLang="zh-CN" i="1">
                <a:solidFill>
                  <a:srgbClr val="FF3300"/>
                </a:solidFill>
                <a:sym typeface="Symbol" pitchFamily="18" charset="2"/>
              </a:rPr>
              <a:t></a:t>
            </a:r>
            <a:r>
              <a:rPr lang="zh-CN" altLang="en-US">
                <a:solidFill>
                  <a:schemeClr val="accent2"/>
                </a:solidFill>
                <a:sym typeface="Symbol" pitchFamily="18" charset="2"/>
              </a:rPr>
              <a:t>是候选码</a:t>
            </a:r>
            <a:endParaRPr lang="zh-CN" altLang="en-US">
              <a:solidFill>
                <a:schemeClr val="accent2"/>
              </a:solidFill>
            </a:endParaRPr>
          </a:p>
          <a:p>
            <a:pPr lvl="1">
              <a:lnSpc>
                <a:spcPct val="120000"/>
              </a:lnSpc>
            </a:pPr>
            <a:r>
              <a:rPr lang="en-US" altLang="zh-CN" i="1">
                <a:solidFill>
                  <a:schemeClr val="accent2"/>
                </a:solidFill>
              </a:rPr>
              <a:t>R</a:t>
            </a:r>
            <a:r>
              <a:rPr lang="en-US" altLang="zh-CN" baseline="-25000">
                <a:solidFill>
                  <a:schemeClr val="accent2"/>
                </a:solidFill>
              </a:rPr>
              <a:t>2</a:t>
            </a:r>
            <a:r>
              <a:rPr lang="en-US" altLang="zh-CN" i="1">
                <a:solidFill>
                  <a:schemeClr val="accent2"/>
                </a:solidFill>
              </a:rPr>
              <a:t>=R</a:t>
            </a:r>
            <a:r>
              <a:rPr lang="en-US" altLang="zh-CN">
                <a:solidFill>
                  <a:schemeClr val="accent2"/>
                </a:solidFill>
                <a:latin typeface="宋体" pitchFamily="2" charset="-122"/>
              </a:rPr>
              <a:t>-</a:t>
            </a:r>
            <a:r>
              <a:rPr lang="en-US" altLang="zh-CN">
                <a:solidFill>
                  <a:schemeClr val="accent2"/>
                </a:solidFill>
              </a:rPr>
              <a:t>(</a:t>
            </a:r>
            <a:r>
              <a:rPr lang="en-US" altLang="zh-CN" i="1">
                <a:solidFill>
                  <a:schemeClr val="accent2"/>
                </a:solidFill>
                <a:sym typeface="Symbol" pitchFamily="18" charset="2"/>
              </a:rPr>
              <a:t></a:t>
            </a:r>
            <a:r>
              <a:rPr lang="en-US" altLang="zh-CN">
                <a:solidFill>
                  <a:schemeClr val="accent2"/>
                </a:solidFill>
                <a:latin typeface="宋体" pitchFamily="2" charset="-122"/>
              </a:rPr>
              <a:t>-</a:t>
            </a:r>
            <a:r>
              <a:rPr lang="en-US" altLang="zh-CN" i="1">
                <a:solidFill>
                  <a:schemeClr val="accent2"/>
                </a:solidFill>
                <a:sym typeface="Symbol" pitchFamily="18" charset="2"/>
              </a:rPr>
              <a:t></a:t>
            </a:r>
            <a:r>
              <a:rPr lang="en-US" altLang="zh-CN">
                <a:solidFill>
                  <a:schemeClr val="accent2"/>
                </a:solidFill>
              </a:rPr>
              <a:t>)                     —— </a:t>
            </a:r>
            <a:r>
              <a:rPr lang="zh-CN" altLang="en-US">
                <a:solidFill>
                  <a:schemeClr val="accent2"/>
                </a:solidFill>
              </a:rPr>
              <a:t>如果</a:t>
            </a:r>
            <a:r>
              <a:rPr lang="en-US" altLang="zh-CN" i="1">
                <a:solidFill>
                  <a:srgbClr val="FF0066"/>
                </a:solidFill>
                <a:sym typeface="Symbol" pitchFamily="18" charset="2"/>
              </a:rPr>
              <a:t></a:t>
            </a:r>
            <a:r>
              <a:rPr lang="en-US" altLang="zh-CN">
                <a:solidFill>
                  <a:srgbClr val="FF0066"/>
                </a:solidFill>
                <a:sym typeface="Symbol" pitchFamily="18" charset="2"/>
              </a:rPr>
              <a:t></a:t>
            </a:r>
            <a:r>
              <a:rPr lang="en-US" altLang="zh-CN" i="1">
                <a:solidFill>
                  <a:srgbClr val="FF0066"/>
                </a:solidFill>
                <a:sym typeface="Symbol" pitchFamily="18" charset="2"/>
              </a:rPr>
              <a:t></a:t>
            </a:r>
            <a:r>
              <a:rPr lang="en-US" altLang="zh-CN">
                <a:solidFill>
                  <a:srgbClr val="FF0066"/>
                </a:solidFill>
              </a:rPr>
              <a:t>=</a:t>
            </a:r>
            <a:r>
              <a:rPr lang="en-US" altLang="zh-CN">
                <a:solidFill>
                  <a:srgbClr val="FF0066"/>
                </a:solidFill>
                <a:sym typeface="Symbol" pitchFamily="18" charset="2"/>
              </a:rPr>
              <a:t></a:t>
            </a:r>
            <a:r>
              <a:rPr lang="zh-CN" altLang="en-US">
                <a:solidFill>
                  <a:schemeClr val="accent2"/>
                </a:solidFill>
              </a:rPr>
              <a:t>，则</a:t>
            </a:r>
            <a:r>
              <a:rPr lang="en-US" altLang="zh-CN" i="1">
                <a:solidFill>
                  <a:srgbClr val="FF0066"/>
                </a:solidFill>
              </a:rPr>
              <a:t>R</a:t>
            </a:r>
            <a:r>
              <a:rPr lang="en-US" altLang="zh-CN" baseline="-25000">
                <a:solidFill>
                  <a:srgbClr val="FF0066"/>
                </a:solidFill>
              </a:rPr>
              <a:t>2</a:t>
            </a:r>
            <a:r>
              <a:rPr lang="en-US" altLang="zh-CN" i="1">
                <a:solidFill>
                  <a:srgbClr val="FF0066"/>
                </a:solidFill>
              </a:rPr>
              <a:t>=R</a:t>
            </a:r>
            <a:r>
              <a:rPr lang="en-US" altLang="zh-CN">
                <a:solidFill>
                  <a:srgbClr val="FF0066"/>
                </a:solidFill>
                <a:latin typeface="宋体" pitchFamily="2" charset="-122"/>
              </a:rPr>
              <a:t>-</a:t>
            </a:r>
            <a:r>
              <a:rPr lang="en-US" altLang="zh-CN" i="1">
                <a:solidFill>
                  <a:srgbClr val="FF0066"/>
                </a:solidFill>
                <a:sym typeface="Symbol" pitchFamily="18" charset="2"/>
              </a:rPr>
              <a:t></a:t>
            </a:r>
            <a:endParaRPr lang="zh-CN" altLang="en-US">
              <a:solidFill>
                <a:srgbClr val="FF0066"/>
              </a:solidFill>
            </a:endParaRPr>
          </a:p>
          <a:p>
            <a:pPr lvl="1">
              <a:lnSpc>
                <a:spcPct val="120000"/>
              </a:lnSpc>
            </a:pPr>
            <a:r>
              <a:rPr lang="zh-CN" altLang="en-US"/>
              <a:t>若</a:t>
            </a:r>
            <a:r>
              <a:rPr lang="en-US" altLang="zh-CN" i="1"/>
              <a:t>r</a:t>
            </a:r>
            <a:r>
              <a:rPr lang="en-US" altLang="zh-CN" baseline="-25000"/>
              <a:t>2</a:t>
            </a:r>
            <a:r>
              <a:rPr lang="en-US" altLang="zh-CN"/>
              <a:t>(</a:t>
            </a:r>
            <a:r>
              <a:rPr lang="en-US" altLang="zh-CN" i="1"/>
              <a:t>R</a:t>
            </a:r>
            <a:r>
              <a:rPr lang="en-US" altLang="zh-CN" baseline="-25000"/>
              <a:t>2</a:t>
            </a:r>
            <a:r>
              <a:rPr lang="en-US" altLang="zh-CN" i="1"/>
              <a:t>)</a:t>
            </a:r>
            <a:r>
              <a:rPr lang="zh-CN" altLang="en-US"/>
              <a:t>不属于</a:t>
            </a:r>
            <a:r>
              <a:rPr lang="en-US" altLang="zh-CN"/>
              <a:t>BCNF</a:t>
            </a:r>
            <a:r>
              <a:rPr lang="zh-CN" altLang="en-US"/>
              <a:t>，则继续分解下去，直到所有结果模式都为</a:t>
            </a:r>
            <a:r>
              <a:rPr lang="en-US" altLang="zh-CN"/>
              <a:t>BCNF</a:t>
            </a:r>
            <a:r>
              <a:rPr lang="zh-CN" altLang="en-US"/>
              <a:t>。</a:t>
            </a:r>
          </a:p>
        </p:txBody>
      </p:sp>
      <p:grpSp>
        <p:nvGrpSpPr>
          <p:cNvPr id="2" name="Group 14"/>
          <p:cNvGrpSpPr>
            <a:grpSpLocks/>
          </p:cNvGrpSpPr>
          <p:nvPr/>
        </p:nvGrpSpPr>
        <p:grpSpPr bwMode="auto">
          <a:xfrm>
            <a:off x="5257800" y="4643438"/>
            <a:ext cx="3200400" cy="1789112"/>
            <a:chOff x="3168" y="2925"/>
            <a:chExt cx="2016" cy="1127"/>
          </a:xfrm>
        </p:grpSpPr>
        <p:sp>
          <p:nvSpPr>
            <p:cNvPr id="236550" name="Oval 6"/>
            <p:cNvSpPr>
              <a:spLocks noChangeArrowheads="1"/>
            </p:cNvSpPr>
            <p:nvPr/>
          </p:nvSpPr>
          <p:spPr bwMode="auto">
            <a:xfrm>
              <a:off x="3859" y="2929"/>
              <a:ext cx="1037" cy="839"/>
            </a:xfrm>
            <a:prstGeom prst="ellipse">
              <a:avLst/>
            </a:prstGeom>
            <a:solidFill>
              <a:srgbClr val="FF99CC"/>
            </a:solidFill>
            <a:ln w="9525" algn="ctr">
              <a:solidFill>
                <a:srgbClr val="000000"/>
              </a:solidFill>
              <a:round/>
              <a:headEnd/>
              <a:tailEnd/>
            </a:ln>
            <a:effectLst/>
          </p:spPr>
          <p:txBody>
            <a:bodyPr/>
            <a:lstStyle/>
            <a:p>
              <a:endParaRPr lang="zh-CN" altLang="en-US"/>
            </a:p>
          </p:txBody>
        </p:sp>
        <p:sp>
          <p:nvSpPr>
            <p:cNvPr id="236551" name="Oval 7"/>
            <p:cNvSpPr>
              <a:spLocks noChangeArrowheads="1"/>
            </p:cNvSpPr>
            <p:nvPr/>
          </p:nvSpPr>
          <p:spPr bwMode="auto">
            <a:xfrm>
              <a:off x="3265" y="2925"/>
              <a:ext cx="1036" cy="839"/>
            </a:xfrm>
            <a:prstGeom prst="ellipse">
              <a:avLst/>
            </a:prstGeom>
            <a:solidFill>
              <a:srgbClr val="FFFF99">
                <a:alpha val="44000"/>
              </a:srgbClr>
            </a:solidFill>
            <a:ln w="9525" algn="ctr">
              <a:solidFill>
                <a:srgbClr val="000000"/>
              </a:solidFill>
              <a:round/>
              <a:headEnd/>
              <a:tailEnd/>
            </a:ln>
            <a:effectLst/>
          </p:spPr>
          <p:txBody>
            <a:bodyPr/>
            <a:lstStyle/>
            <a:p>
              <a:endParaRPr lang="zh-CN" altLang="en-US"/>
            </a:p>
          </p:txBody>
        </p:sp>
        <p:sp>
          <p:nvSpPr>
            <p:cNvPr id="236552" name="Text Box 8"/>
            <p:cNvSpPr txBox="1">
              <a:spLocks noChangeArrowheads="1"/>
            </p:cNvSpPr>
            <p:nvPr/>
          </p:nvSpPr>
          <p:spPr bwMode="auto">
            <a:xfrm>
              <a:off x="4408" y="3143"/>
              <a:ext cx="380" cy="353"/>
            </a:xfrm>
            <a:prstGeom prst="rect">
              <a:avLst/>
            </a:prstGeom>
            <a:noFill/>
            <a:ln w="9525" algn="ctr">
              <a:noFill/>
              <a:miter lim="800000"/>
              <a:headEnd/>
              <a:tailEnd/>
            </a:ln>
            <a:effectLst/>
          </p:spPr>
          <p:txBody>
            <a:bodyPr tIns="0" bIns="0"/>
            <a:lstStyle/>
            <a:p>
              <a:pPr algn="just"/>
              <a:r>
                <a:rPr lang="zh-CN" altLang="en-US" sz="2000" i="1">
                  <a:latin typeface="Times New Roman" pitchFamily="18" charset="0"/>
                  <a:sym typeface="Symbol" pitchFamily="18" charset="2"/>
                </a:rPr>
                <a:t></a:t>
              </a:r>
              <a:endParaRPr lang="zh-CN" altLang="en-US" sz="2000" i="1">
                <a:latin typeface="Times New Roman" pitchFamily="18" charset="0"/>
              </a:endParaRPr>
            </a:p>
          </p:txBody>
        </p:sp>
        <p:sp>
          <p:nvSpPr>
            <p:cNvPr id="236553" name="Text Box 9"/>
            <p:cNvSpPr txBox="1">
              <a:spLocks noChangeArrowheads="1"/>
            </p:cNvSpPr>
            <p:nvPr/>
          </p:nvSpPr>
          <p:spPr bwMode="auto">
            <a:xfrm>
              <a:off x="3910" y="3143"/>
              <a:ext cx="380" cy="353"/>
            </a:xfrm>
            <a:prstGeom prst="rect">
              <a:avLst/>
            </a:prstGeom>
            <a:noFill/>
            <a:ln w="9525" algn="ctr">
              <a:noFill/>
              <a:miter lim="800000"/>
              <a:headEnd/>
              <a:tailEnd/>
            </a:ln>
            <a:effectLst/>
          </p:spPr>
          <p:txBody>
            <a:bodyPr tIns="0" bIns="0"/>
            <a:lstStyle/>
            <a:p>
              <a:pPr algn="just"/>
              <a:r>
                <a:rPr lang="zh-CN" altLang="en-US" sz="2000" i="1">
                  <a:latin typeface="Times New Roman" pitchFamily="18" charset="0"/>
                  <a:sym typeface="Symbol" pitchFamily="18" charset="2"/>
                </a:rPr>
                <a:t></a:t>
              </a:r>
              <a:endParaRPr lang="zh-CN" altLang="en-US" sz="2000" i="1">
                <a:latin typeface="Times New Roman" pitchFamily="18" charset="0"/>
              </a:endParaRPr>
            </a:p>
          </p:txBody>
        </p:sp>
        <p:sp>
          <p:nvSpPr>
            <p:cNvPr id="236554" name="Text Box 10"/>
            <p:cNvSpPr txBox="1">
              <a:spLocks noChangeArrowheads="1"/>
            </p:cNvSpPr>
            <p:nvPr/>
          </p:nvSpPr>
          <p:spPr bwMode="auto">
            <a:xfrm>
              <a:off x="3302" y="3137"/>
              <a:ext cx="608" cy="353"/>
            </a:xfrm>
            <a:prstGeom prst="rect">
              <a:avLst/>
            </a:prstGeom>
            <a:noFill/>
            <a:ln w="9525" algn="ctr">
              <a:noFill/>
              <a:miter lim="800000"/>
              <a:headEnd/>
              <a:tailEnd/>
            </a:ln>
            <a:effectLst/>
          </p:spPr>
          <p:txBody>
            <a:bodyPr tIns="0" bIns="0"/>
            <a:lstStyle/>
            <a:p>
              <a:pPr algn="just"/>
              <a:r>
                <a:rPr lang="en-US" altLang="zh-CN" sz="2000" i="1">
                  <a:latin typeface="Times New Roman" pitchFamily="18" charset="0"/>
                </a:rPr>
                <a:t>R</a:t>
              </a:r>
              <a:r>
                <a:rPr lang="en-US" altLang="zh-CN" sz="2000" i="1">
                  <a:latin typeface="宋体" pitchFamily="2" charset="-122"/>
                </a:rPr>
                <a:t>-</a:t>
              </a:r>
              <a:r>
                <a:rPr lang="en-US" altLang="zh-CN" sz="2000" i="1">
                  <a:latin typeface="Times New Roman" pitchFamily="18" charset="0"/>
                  <a:sym typeface="Symbol" pitchFamily="18" charset="2"/>
                </a:rPr>
                <a:t></a:t>
              </a:r>
              <a:endParaRPr lang="en-US" altLang="zh-CN" sz="2000" i="1">
                <a:latin typeface="Times New Roman" pitchFamily="18" charset="0"/>
              </a:endParaRPr>
            </a:p>
          </p:txBody>
        </p:sp>
        <p:sp>
          <p:nvSpPr>
            <p:cNvPr id="236555" name="Text Box 11"/>
            <p:cNvSpPr txBox="1">
              <a:spLocks noChangeArrowheads="1"/>
            </p:cNvSpPr>
            <p:nvPr/>
          </p:nvSpPr>
          <p:spPr bwMode="auto">
            <a:xfrm>
              <a:off x="3551" y="3539"/>
              <a:ext cx="546" cy="204"/>
            </a:xfrm>
            <a:prstGeom prst="rect">
              <a:avLst/>
            </a:prstGeom>
            <a:noFill/>
            <a:ln w="9525" algn="ctr">
              <a:noFill/>
              <a:miter lim="800000"/>
              <a:headEnd/>
              <a:tailEnd/>
            </a:ln>
            <a:effectLst/>
          </p:spPr>
          <p:txBody>
            <a:bodyPr tIns="0" bIns="0"/>
            <a:lstStyle/>
            <a:p>
              <a:pPr algn="just"/>
              <a:r>
                <a:rPr lang="en-US" altLang="zh-CN" sz="2000" b="1" i="1">
                  <a:latin typeface="Times New Roman" pitchFamily="18" charset="0"/>
                </a:rPr>
                <a:t>R</a:t>
              </a:r>
              <a:r>
                <a:rPr lang="en-US" altLang="zh-CN" sz="2000" b="1" i="1" baseline="-25000">
                  <a:latin typeface="Times New Roman" pitchFamily="18" charset="0"/>
                </a:rPr>
                <a:t>2</a:t>
              </a:r>
            </a:p>
          </p:txBody>
        </p:sp>
        <p:sp>
          <p:nvSpPr>
            <p:cNvPr id="236556" name="Text Box 12"/>
            <p:cNvSpPr txBox="1">
              <a:spLocks noChangeArrowheads="1"/>
            </p:cNvSpPr>
            <p:nvPr/>
          </p:nvSpPr>
          <p:spPr bwMode="auto">
            <a:xfrm>
              <a:off x="4210" y="3521"/>
              <a:ext cx="505" cy="224"/>
            </a:xfrm>
            <a:prstGeom prst="rect">
              <a:avLst/>
            </a:prstGeom>
            <a:noFill/>
            <a:ln w="9525" algn="ctr">
              <a:noFill/>
              <a:miter lim="800000"/>
              <a:headEnd/>
              <a:tailEnd/>
            </a:ln>
            <a:effectLst/>
          </p:spPr>
          <p:txBody>
            <a:bodyPr tIns="0" bIns="0"/>
            <a:lstStyle/>
            <a:p>
              <a:pPr algn="just"/>
              <a:r>
                <a:rPr lang="en-US" altLang="zh-CN" sz="2000" b="1" i="1">
                  <a:latin typeface="Times New Roman" pitchFamily="18" charset="0"/>
                </a:rPr>
                <a:t>R</a:t>
              </a:r>
              <a:r>
                <a:rPr lang="en-US" altLang="zh-CN" sz="2000" b="1" baseline="-25000">
                  <a:latin typeface="Times New Roman" pitchFamily="18" charset="0"/>
                </a:rPr>
                <a:t>1</a:t>
              </a:r>
              <a:endParaRPr lang="en-US" altLang="zh-CN" sz="2000" b="1"/>
            </a:p>
          </p:txBody>
        </p:sp>
        <p:sp>
          <p:nvSpPr>
            <p:cNvPr id="236557" name="Text Box 13"/>
            <p:cNvSpPr txBox="1">
              <a:spLocks noChangeArrowheads="1"/>
            </p:cNvSpPr>
            <p:nvPr/>
          </p:nvSpPr>
          <p:spPr bwMode="auto">
            <a:xfrm>
              <a:off x="3168" y="3840"/>
              <a:ext cx="2016" cy="212"/>
            </a:xfrm>
            <a:prstGeom prst="rect">
              <a:avLst/>
            </a:prstGeom>
            <a:noFill/>
            <a:ln w="9525">
              <a:noFill/>
              <a:miter lim="800000"/>
              <a:headEnd/>
              <a:tailEnd/>
            </a:ln>
            <a:effectLst/>
          </p:spPr>
          <p:txBody>
            <a:bodyPr>
              <a:spAutoFit/>
            </a:bodyPr>
            <a:lstStyle/>
            <a:p>
              <a:pPr>
                <a:spcBef>
                  <a:spcPct val="50000"/>
                </a:spcBef>
              </a:pPr>
              <a:r>
                <a:rPr lang="zh-CN" altLang="en-US" sz="1600" b="1"/>
                <a:t>图</a:t>
              </a:r>
              <a:r>
                <a:rPr lang="en-US" altLang="zh-CN" sz="1600" b="1"/>
                <a:t>5-14  </a:t>
              </a:r>
              <a:r>
                <a:rPr lang="zh-CN" altLang="en-US" sz="1600" b="1"/>
                <a:t>不满足</a:t>
              </a:r>
              <a:r>
                <a:rPr lang="en-US" altLang="zh-CN" sz="1600" b="1"/>
                <a:t>BCNF</a:t>
              </a:r>
              <a:r>
                <a:rPr lang="zh-CN" altLang="en-US" sz="1600" b="1"/>
                <a:t>的关系分解</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6547">
                                            <p:txEl>
                                              <p:pRg st="3" end="3"/>
                                            </p:txEl>
                                          </p:spTgt>
                                        </p:tgtEl>
                                        <p:attrNameLst>
                                          <p:attrName>style.visibility</p:attrName>
                                        </p:attrNameLst>
                                      </p:cBhvr>
                                      <p:to>
                                        <p:strVal val="visible"/>
                                      </p:to>
                                    </p:set>
                                    <p:animEffect transition="in" filter="wipe(left)">
                                      <p:cBhvr>
                                        <p:cTn id="7" dur="500"/>
                                        <p:tgtEl>
                                          <p:spTgt spid="2365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a:xfrm>
            <a:off x="609600" y="533400"/>
            <a:ext cx="7772400" cy="609600"/>
          </a:xfrm>
        </p:spPr>
        <p:txBody>
          <a:bodyPr/>
          <a:lstStyle/>
          <a:p>
            <a:r>
              <a:rPr lang="en-US" altLang="zh-CN"/>
              <a:t>BCNF</a:t>
            </a:r>
            <a:r>
              <a:rPr lang="zh-CN" altLang="en-US">
                <a:ea typeface="华文隶书" pitchFamily="2" charset="-122"/>
              </a:rPr>
              <a:t>分解举例</a:t>
            </a:r>
          </a:p>
        </p:txBody>
      </p:sp>
      <p:sp>
        <p:nvSpPr>
          <p:cNvPr id="237571" name="Rectangle 3"/>
          <p:cNvSpPr>
            <a:spLocks noGrp="1" noChangeArrowheads="1"/>
          </p:cNvSpPr>
          <p:nvPr>
            <p:ph type="body" idx="1"/>
          </p:nvPr>
        </p:nvSpPr>
        <p:spPr>
          <a:xfrm>
            <a:off x="123825" y="1219200"/>
            <a:ext cx="8839200" cy="5257800"/>
          </a:xfrm>
        </p:spPr>
        <p:txBody>
          <a:bodyPr/>
          <a:lstStyle/>
          <a:p>
            <a:pPr>
              <a:lnSpc>
                <a:spcPct val="120000"/>
              </a:lnSpc>
            </a:pPr>
            <a:r>
              <a:rPr lang="en-US" altLang="zh-CN" sz="2500">
                <a:solidFill>
                  <a:schemeClr val="accent2"/>
                </a:solidFill>
              </a:rPr>
              <a:t>[</a:t>
            </a:r>
            <a:r>
              <a:rPr lang="zh-CN" altLang="en-US" sz="2500">
                <a:solidFill>
                  <a:schemeClr val="accent2"/>
                </a:solidFill>
              </a:rPr>
              <a:t>例</a:t>
            </a:r>
            <a:r>
              <a:rPr lang="en-US" altLang="zh-CN" sz="2500">
                <a:solidFill>
                  <a:schemeClr val="accent2"/>
                </a:solidFill>
              </a:rPr>
              <a:t>5.24]</a:t>
            </a:r>
            <a:r>
              <a:rPr lang="en-US" altLang="zh-CN" sz="2500"/>
              <a:t>  </a:t>
            </a:r>
            <a:r>
              <a:rPr lang="en-US" altLang="zh-CN" sz="2500" i="1"/>
              <a:t>r</a:t>
            </a:r>
            <a:r>
              <a:rPr lang="en-US" altLang="zh-CN" sz="2500"/>
              <a:t>(</a:t>
            </a:r>
            <a:r>
              <a:rPr lang="en-US" altLang="zh-CN" sz="2500" i="1"/>
              <a:t>R</a:t>
            </a:r>
            <a:r>
              <a:rPr lang="en-US" altLang="zh-CN" sz="2500"/>
              <a:t>)=</a:t>
            </a:r>
            <a:r>
              <a:rPr lang="en-US" altLang="zh-CN" sz="2500" i="1"/>
              <a:t>r</a:t>
            </a:r>
            <a:r>
              <a:rPr lang="en-US" altLang="zh-CN" sz="2500"/>
              <a:t>(</a:t>
            </a:r>
            <a:r>
              <a:rPr lang="en-US" altLang="zh-CN" sz="2500" i="1"/>
              <a:t>A</a:t>
            </a:r>
            <a:r>
              <a:rPr lang="en-US" altLang="zh-CN" sz="2500"/>
              <a:t>, </a:t>
            </a:r>
            <a:r>
              <a:rPr lang="en-US" altLang="zh-CN" sz="2500" i="1"/>
              <a:t>B</a:t>
            </a:r>
            <a:r>
              <a:rPr lang="en-US" altLang="zh-CN" sz="2500"/>
              <a:t>, </a:t>
            </a:r>
            <a:r>
              <a:rPr lang="en-US" altLang="zh-CN" sz="2500" i="1"/>
              <a:t>C</a:t>
            </a:r>
            <a:r>
              <a:rPr lang="en-US" altLang="zh-CN" sz="2500"/>
              <a:t>)</a:t>
            </a:r>
            <a:r>
              <a:rPr lang="zh-CN" altLang="en-US" sz="2500"/>
              <a:t>，</a:t>
            </a:r>
            <a:r>
              <a:rPr lang="en-US" altLang="zh-CN" sz="2500" i="1"/>
              <a:t>F</a:t>
            </a:r>
            <a:r>
              <a:rPr lang="en-US" altLang="zh-CN" sz="2500"/>
              <a:t>={</a:t>
            </a:r>
            <a:r>
              <a:rPr lang="en-US" altLang="zh-CN" sz="2500" i="1"/>
              <a:t>AB</a:t>
            </a:r>
            <a:r>
              <a:rPr lang="en-US" altLang="zh-CN" sz="2500"/>
              <a:t>→</a:t>
            </a:r>
            <a:r>
              <a:rPr lang="en-US" altLang="zh-CN" sz="2500" i="1"/>
              <a:t>C</a:t>
            </a:r>
            <a:r>
              <a:rPr lang="en-US" altLang="zh-CN" sz="2500"/>
              <a:t>, </a:t>
            </a:r>
            <a:r>
              <a:rPr lang="en-US" altLang="zh-CN" sz="2500" i="1">
                <a:solidFill>
                  <a:srgbClr val="FF33CC"/>
                </a:solidFill>
              </a:rPr>
              <a:t>C</a:t>
            </a:r>
            <a:r>
              <a:rPr lang="en-US" altLang="zh-CN" sz="2500">
                <a:solidFill>
                  <a:srgbClr val="FF33CC"/>
                </a:solidFill>
              </a:rPr>
              <a:t>→</a:t>
            </a:r>
            <a:r>
              <a:rPr lang="en-US" altLang="zh-CN" sz="2500" i="1">
                <a:solidFill>
                  <a:srgbClr val="FF33CC"/>
                </a:solidFill>
              </a:rPr>
              <a:t>A</a:t>
            </a:r>
            <a:r>
              <a:rPr lang="en-US" altLang="zh-CN" sz="2500"/>
              <a:t>}</a:t>
            </a:r>
            <a:r>
              <a:rPr lang="zh-CN" altLang="en-US" sz="2500"/>
              <a:t>，判断关系模式</a:t>
            </a:r>
            <a:r>
              <a:rPr lang="en-US" altLang="zh-CN" sz="2500" i="1"/>
              <a:t>r</a:t>
            </a:r>
            <a:r>
              <a:rPr lang="en-US" altLang="zh-CN" sz="2500"/>
              <a:t>(</a:t>
            </a:r>
            <a:r>
              <a:rPr lang="en-US" altLang="zh-CN" sz="2500" i="1"/>
              <a:t>R</a:t>
            </a:r>
            <a:r>
              <a:rPr lang="en-US" altLang="zh-CN" sz="2500"/>
              <a:t>)</a:t>
            </a:r>
            <a:r>
              <a:rPr lang="zh-CN" altLang="en-US" sz="2500"/>
              <a:t>是否属于</a:t>
            </a:r>
            <a:r>
              <a:rPr lang="en-US" altLang="zh-CN" sz="2500"/>
              <a:t>BCNF</a:t>
            </a:r>
            <a:r>
              <a:rPr lang="zh-CN" altLang="en-US" sz="2500"/>
              <a:t>范式？如果不是，则进行</a:t>
            </a:r>
            <a:r>
              <a:rPr lang="en-US" altLang="zh-CN" sz="2500"/>
              <a:t>BCNF</a:t>
            </a:r>
            <a:r>
              <a:rPr lang="zh-CN" altLang="en-US" sz="2500"/>
              <a:t>分解。</a:t>
            </a:r>
          </a:p>
          <a:p>
            <a:pPr lvl="1">
              <a:lnSpc>
                <a:spcPct val="120000"/>
              </a:lnSpc>
            </a:pPr>
            <a:r>
              <a:rPr lang="en-US" altLang="zh-CN">
                <a:solidFill>
                  <a:schemeClr val="accent2"/>
                </a:solidFill>
              </a:rPr>
              <a:t>[</a:t>
            </a:r>
            <a:r>
              <a:rPr lang="zh-CN" altLang="en-US">
                <a:solidFill>
                  <a:schemeClr val="accent2"/>
                </a:solidFill>
              </a:rPr>
              <a:t>例</a:t>
            </a:r>
            <a:r>
              <a:rPr lang="en-US" altLang="zh-CN">
                <a:solidFill>
                  <a:schemeClr val="accent2"/>
                </a:solidFill>
              </a:rPr>
              <a:t>5.21]</a:t>
            </a:r>
            <a:r>
              <a:rPr lang="zh-CN" altLang="en-US"/>
              <a:t>已经证明</a:t>
            </a:r>
            <a:r>
              <a:rPr lang="en-US" altLang="zh-CN" i="1">
                <a:solidFill>
                  <a:srgbClr val="9900CC"/>
                </a:solidFill>
              </a:rPr>
              <a:t>r</a:t>
            </a:r>
            <a:r>
              <a:rPr lang="en-US" altLang="zh-CN">
                <a:solidFill>
                  <a:srgbClr val="9900CC"/>
                </a:solidFill>
              </a:rPr>
              <a:t>(</a:t>
            </a:r>
            <a:r>
              <a:rPr lang="en-US" altLang="zh-CN" i="1">
                <a:solidFill>
                  <a:srgbClr val="9900CC"/>
                </a:solidFill>
              </a:rPr>
              <a:t>R</a:t>
            </a:r>
            <a:r>
              <a:rPr lang="en-US" altLang="zh-CN">
                <a:solidFill>
                  <a:srgbClr val="9900CC"/>
                </a:solidFill>
              </a:rPr>
              <a:t>)</a:t>
            </a:r>
            <a:r>
              <a:rPr lang="en-US" altLang="zh-CN">
                <a:solidFill>
                  <a:srgbClr val="9900CC"/>
                </a:solidFill>
                <a:sym typeface="Symbol" pitchFamily="18" charset="2"/>
              </a:rPr>
              <a:t></a:t>
            </a:r>
            <a:r>
              <a:rPr lang="en-US" altLang="zh-CN">
                <a:solidFill>
                  <a:srgbClr val="9900CC"/>
                </a:solidFill>
              </a:rPr>
              <a:t>BCNF</a:t>
            </a:r>
            <a:r>
              <a:rPr lang="en-US" altLang="zh-CN"/>
              <a:t>(</a:t>
            </a:r>
            <a:r>
              <a:rPr lang="zh-CN" altLang="nl-NL"/>
              <a:t>因为候选码为</a:t>
            </a:r>
            <a:r>
              <a:rPr lang="nl-NL" altLang="zh-CN" i="1">
                <a:solidFill>
                  <a:srgbClr val="FF33CC"/>
                </a:solidFill>
              </a:rPr>
              <a:t>AB</a:t>
            </a:r>
            <a:r>
              <a:rPr lang="zh-CN" altLang="nl-NL"/>
              <a:t>或</a:t>
            </a:r>
            <a:r>
              <a:rPr lang="nl-NL" altLang="zh-CN" i="1">
                <a:solidFill>
                  <a:srgbClr val="FF33CC"/>
                </a:solidFill>
              </a:rPr>
              <a:t>BC</a:t>
            </a:r>
            <a:r>
              <a:rPr lang="zh-CN" altLang="nl-NL"/>
              <a:t>，所以</a:t>
            </a:r>
            <a:r>
              <a:rPr lang="nl-NL" altLang="zh-CN" i="1">
                <a:solidFill>
                  <a:srgbClr val="FF33CC"/>
                </a:solidFill>
              </a:rPr>
              <a:t>C</a:t>
            </a:r>
            <a:r>
              <a:rPr lang="nl-NL" altLang="zh-CN">
                <a:solidFill>
                  <a:srgbClr val="FF33CC"/>
                </a:solidFill>
              </a:rPr>
              <a:t>→</a:t>
            </a:r>
            <a:r>
              <a:rPr lang="nl-NL" altLang="zh-CN" i="1">
                <a:solidFill>
                  <a:srgbClr val="FF33CC"/>
                </a:solidFill>
              </a:rPr>
              <a:t>A</a:t>
            </a:r>
            <a:r>
              <a:rPr lang="zh-CN" altLang="nl-NL"/>
              <a:t>的</a:t>
            </a:r>
            <a:r>
              <a:rPr lang="zh-CN" altLang="nl-NL">
                <a:solidFill>
                  <a:srgbClr val="FF0066"/>
                </a:solidFill>
              </a:rPr>
              <a:t>决定属性</a:t>
            </a:r>
            <a:r>
              <a:rPr lang="nl-NL" altLang="zh-CN" i="1">
                <a:solidFill>
                  <a:srgbClr val="FF0066"/>
                </a:solidFill>
              </a:rPr>
              <a:t>C</a:t>
            </a:r>
            <a:r>
              <a:rPr lang="zh-CN" altLang="nl-NL">
                <a:solidFill>
                  <a:srgbClr val="FF0066"/>
                </a:solidFill>
              </a:rPr>
              <a:t>不是超码</a:t>
            </a:r>
            <a:r>
              <a:rPr lang="en-US" altLang="zh-CN"/>
              <a:t>)</a:t>
            </a:r>
            <a:r>
              <a:rPr lang="zh-CN" altLang="en-US"/>
              <a:t>。按上述算法，</a:t>
            </a:r>
            <a:r>
              <a:rPr lang="en-US" altLang="zh-CN" i="1"/>
              <a:t>r</a:t>
            </a:r>
            <a:r>
              <a:rPr lang="en-US" altLang="zh-CN"/>
              <a:t>(</a:t>
            </a:r>
            <a:r>
              <a:rPr lang="en-US" altLang="zh-CN" i="1"/>
              <a:t>R</a:t>
            </a:r>
            <a:r>
              <a:rPr lang="en-US" altLang="zh-CN"/>
              <a:t>)</a:t>
            </a:r>
            <a:r>
              <a:rPr lang="zh-CN" altLang="en-US"/>
              <a:t>可分解为</a:t>
            </a:r>
          </a:p>
          <a:p>
            <a:pPr lvl="2">
              <a:lnSpc>
                <a:spcPct val="120000"/>
              </a:lnSpc>
            </a:pPr>
            <a:r>
              <a:rPr lang="en-US" altLang="zh-CN" sz="2400" i="1">
                <a:solidFill>
                  <a:schemeClr val="accent2"/>
                </a:solidFill>
              </a:rPr>
              <a:t>r</a:t>
            </a:r>
            <a:r>
              <a:rPr lang="en-US" altLang="zh-CN" sz="2400" baseline="-25000">
                <a:solidFill>
                  <a:schemeClr val="accent2"/>
                </a:solidFill>
              </a:rPr>
              <a:t>1</a:t>
            </a:r>
            <a:r>
              <a:rPr lang="en-US" altLang="zh-CN" sz="2400">
                <a:solidFill>
                  <a:schemeClr val="accent2"/>
                </a:solidFill>
              </a:rPr>
              <a:t>(</a:t>
            </a:r>
            <a:r>
              <a:rPr lang="en-US" altLang="zh-CN" sz="2400" i="1">
                <a:solidFill>
                  <a:schemeClr val="accent2"/>
                </a:solidFill>
              </a:rPr>
              <a:t>R</a:t>
            </a:r>
            <a:r>
              <a:rPr lang="en-US" altLang="zh-CN" sz="2400" baseline="-25000">
                <a:solidFill>
                  <a:schemeClr val="accent2"/>
                </a:solidFill>
              </a:rPr>
              <a:t>1</a:t>
            </a:r>
            <a:r>
              <a:rPr lang="en-US" altLang="zh-CN" sz="2400">
                <a:solidFill>
                  <a:schemeClr val="accent2"/>
                </a:solidFill>
              </a:rPr>
              <a:t>)=</a:t>
            </a:r>
            <a:r>
              <a:rPr lang="en-US" altLang="zh-CN" sz="2400" i="1">
                <a:solidFill>
                  <a:schemeClr val="accent2"/>
                </a:solidFill>
              </a:rPr>
              <a:t>r</a:t>
            </a:r>
            <a:r>
              <a:rPr lang="en-US" altLang="zh-CN" sz="2400" baseline="-25000">
                <a:solidFill>
                  <a:schemeClr val="accent2"/>
                </a:solidFill>
              </a:rPr>
              <a:t>1</a:t>
            </a:r>
            <a:r>
              <a:rPr lang="en-US" altLang="zh-CN" sz="2400">
                <a:solidFill>
                  <a:schemeClr val="accent2"/>
                </a:solidFill>
              </a:rPr>
              <a:t>(</a:t>
            </a:r>
            <a:r>
              <a:rPr lang="en-US" altLang="zh-CN" sz="2400" i="1">
                <a:solidFill>
                  <a:schemeClr val="accent2"/>
                </a:solidFill>
              </a:rPr>
              <a:t>A</a:t>
            </a:r>
            <a:r>
              <a:rPr lang="en-US" altLang="zh-CN" sz="2400">
                <a:solidFill>
                  <a:schemeClr val="accent2"/>
                </a:solidFill>
              </a:rPr>
              <a:t>, </a:t>
            </a:r>
            <a:r>
              <a:rPr lang="en-US" altLang="zh-CN" sz="2400" i="1">
                <a:solidFill>
                  <a:srgbClr val="FF3300"/>
                </a:solidFill>
              </a:rPr>
              <a:t>C</a:t>
            </a:r>
            <a:r>
              <a:rPr lang="en-US" altLang="zh-CN" sz="2400">
                <a:solidFill>
                  <a:schemeClr val="accent2"/>
                </a:solidFill>
              </a:rPr>
              <a:t>)</a:t>
            </a:r>
            <a:r>
              <a:rPr lang="zh-CN" altLang="en-US" sz="2400">
                <a:solidFill>
                  <a:schemeClr val="accent2"/>
                </a:solidFill>
              </a:rPr>
              <a:t>，</a:t>
            </a:r>
            <a:r>
              <a:rPr lang="en-US" altLang="zh-CN" sz="2400" i="1">
                <a:solidFill>
                  <a:schemeClr val="accent2"/>
                </a:solidFill>
              </a:rPr>
              <a:t>F</a:t>
            </a:r>
            <a:r>
              <a:rPr lang="en-US" altLang="zh-CN" sz="2400" baseline="-25000">
                <a:solidFill>
                  <a:schemeClr val="accent2"/>
                </a:solidFill>
              </a:rPr>
              <a:t>1</a:t>
            </a:r>
            <a:r>
              <a:rPr lang="en-US" altLang="zh-CN" sz="2400">
                <a:solidFill>
                  <a:schemeClr val="accent2"/>
                </a:solidFill>
              </a:rPr>
              <a:t>={</a:t>
            </a:r>
            <a:r>
              <a:rPr lang="en-US" altLang="zh-CN" sz="2400" i="1">
                <a:solidFill>
                  <a:srgbClr val="FF33CC"/>
                </a:solidFill>
              </a:rPr>
              <a:t>C</a:t>
            </a:r>
            <a:r>
              <a:rPr lang="en-US" altLang="zh-CN" sz="2400">
                <a:solidFill>
                  <a:srgbClr val="FF33CC"/>
                </a:solidFill>
              </a:rPr>
              <a:t>→</a:t>
            </a:r>
            <a:r>
              <a:rPr lang="en-US" altLang="zh-CN" sz="2400" i="1">
                <a:solidFill>
                  <a:srgbClr val="FF33CC"/>
                </a:solidFill>
              </a:rPr>
              <a:t>A</a:t>
            </a:r>
            <a:r>
              <a:rPr lang="en-US" altLang="zh-CN" sz="2400">
                <a:solidFill>
                  <a:schemeClr val="accent2"/>
                </a:solidFill>
              </a:rPr>
              <a:t>}   </a:t>
            </a:r>
          </a:p>
          <a:p>
            <a:pPr lvl="2">
              <a:lnSpc>
                <a:spcPct val="120000"/>
              </a:lnSpc>
              <a:buFont typeface="Wingdings" pitchFamily="2" charset="2"/>
              <a:buNone/>
            </a:pPr>
            <a:r>
              <a:rPr lang="en-US" altLang="zh-CN" sz="2400">
                <a:solidFill>
                  <a:schemeClr val="accent2"/>
                </a:solidFill>
              </a:rPr>
              <a:t>                               ——</a:t>
            </a:r>
            <a:r>
              <a:rPr lang="zh-CN" altLang="en-US" sz="2400">
                <a:solidFill>
                  <a:schemeClr val="accent2"/>
                </a:solidFill>
              </a:rPr>
              <a:t>该关系</a:t>
            </a:r>
            <a:r>
              <a:rPr lang="en-US" altLang="zh-CN" sz="2400" i="1">
                <a:solidFill>
                  <a:schemeClr val="accent2"/>
                </a:solidFill>
              </a:rPr>
              <a:t>r</a:t>
            </a:r>
            <a:r>
              <a:rPr lang="en-US" altLang="zh-CN" sz="2400" baseline="-25000">
                <a:solidFill>
                  <a:schemeClr val="accent2"/>
                </a:solidFill>
              </a:rPr>
              <a:t>1</a:t>
            </a:r>
            <a:r>
              <a:rPr lang="en-US" altLang="zh-CN" sz="2400">
                <a:solidFill>
                  <a:schemeClr val="accent2"/>
                </a:solidFill>
              </a:rPr>
              <a:t>(</a:t>
            </a:r>
            <a:r>
              <a:rPr lang="en-US" altLang="zh-CN" sz="2400" i="1">
                <a:solidFill>
                  <a:schemeClr val="accent2"/>
                </a:solidFill>
              </a:rPr>
              <a:t>R</a:t>
            </a:r>
            <a:r>
              <a:rPr lang="en-US" altLang="zh-CN" sz="2400" baseline="-25000">
                <a:solidFill>
                  <a:schemeClr val="accent2"/>
                </a:solidFill>
              </a:rPr>
              <a:t>1</a:t>
            </a:r>
            <a:r>
              <a:rPr lang="en-US" altLang="zh-CN" sz="2400">
                <a:solidFill>
                  <a:schemeClr val="accent2"/>
                </a:solidFill>
              </a:rPr>
              <a:t>)</a:t>
            </a:r>
            <a:r>
              <a:rPr lang="zh-CN" altLang="en-US" sz="2400">
                <a:solidFill>
                  <a:schemeClr val="accent2"/>
                </a:solidFill>
              </a:rPr>
              <a:t>中，</a:t>
            </a:r>
            <a:r>
              <a:rPr lang="en-US" altLang="zh-CN" sz="2400" i="1">
                <a:solidFill>
                  <a:srgbClr val="FF3300"/>
                </a:solidFill>
              </a:rPr>
              <a:t>C</a:t>
            </a:r>
            <a:r>
              <a:rPr lang="zh-CN" altLang="en-US" sz="2400">
                <a:solidFill>
                  <a:schemeClr val="accent2"/>
                </a:solidFill>
              </a:rPr>
              <a:t>是候选码</a:t>
            </a:r>
            <a:endParaRPr lang="zh-CN" altLang="en-US" sz="2400">
              <a:solidFill>
                <a:srgbClr val="FF0066"/>
              </a:solidFill>
            </a:endParaRPr>
          </a:p>
          <a:p>
            <a:pPr lvl="2">
              <a:lnSpc>
                <a:spcPct val="120000"/>
              </a:lnSpc>
            </a:pPr>
            <a:r>
              <a:rPr lang="en-US" altLang="zh-CN" sz="2400" i="1">
                <a:solidFill>
                  <a:srgbClr val="A50021"/>
                </a:solidFill>
              </a:rPr>
              <a:t>r</a:t>
            </a:r>
            <a:r>
              <a:rPr lang="en-US" altLang="zh-CN" sz="2400" baseline="-25000">
                <a:solidFill>
                  <a:srgbClr val="A50021"/>
                </a:solidFill>
              </a:rPr>
              <a:t>2</a:t>
            </a:r>
            <a:r>
              <a:rPr lang="en-US" altLang="zh-CN" sz="2400">
                <a:solidFill>
                  <a:srgbClr val="A50021"/>
                </a:solidFill>
              </a:rPr>
              <a:t>(</a:t>
            </a:r>
            <a:r>
              <a:rPr lang="en-US" altLang="zh-CN" sz="2400" i="1">
                <a:solidFill>
                  <a:srgbClr val="A50021"/>
                </a:solidFill>
              </a:rPr>
              <a:t>R</a:t>
            </a:r>
            <a:r>
              <a:rPr lang="en-US" altLang="zh-CN" sz="2400" baseline="-25000">
                <a:solidFill>
                  <a:srgbClr val="A50021"/>
                </a:solidFill>
              </a:rPr>
              <a:t>2</a:t>
            </a:r>
            <a:r>
              <a:rPr lang="en-US" altLang="zh-CN" sz="2400">
                <a:solidFill>
                  <a:srgbClr val="A50021"/>
                </a:solidFill>
              </a:rPr>
              <a:t>)=</a:t>
            </a:r>
            <a:r>
              <a:rPr lang="en-US" altLang="zh-CN" sz="2400" i="1">
                <a:solidFill>
                  <a:srgbClr val="A50021"/>
                </a:solidFill>
              </a:rPr>
              <a:t>r</a:t>
            </a:r>
            <a:r>
              <a:rPr lang="en-US" altLang="zh-CN" sz="2400" baseline="-25000">
                <a:solidFill>
                  <a:srgbClr val="A50021"/>
                </a:solidFill>
              </a:rPr>
              <a:t>2</a:t>
            </a:r>
            <a:r>
              <a:rPr lang="en-US" altLang="zh-CN" sz="2400">
                <a:solidFill>
                  <a:srgbClr val="A50021"/>
                </a:solidFill>
              </a:rPr>
              <a:t>(</a:t>
            </a:r>
            <a:r>
              <a:rPr lang="en-US" altLang="zh-CN" sz="2400" i="1">
                <a:solidFill>
                  <a:srgbClr val="A50021"/>
                </a:solidFill>
              </a:rPr>
              <a:t>B</a:t>
            </a:r>
            <a:r>
              <a:rPr lang="en-US" altLang="zh-CN" sz="2400">
                <a:solidFill>
                  <a:srgbClr val="A50021"/>
                </a:solidFill>
              </a:rPr>
              <a:t>, </a:t>
            </a:r>
            <a:r>
              <a:rPr lang="en-US" altLang="zh-CN" sz="2400" i="1">
                <a:solidFill>
                  <a:srgbClr val="FF3300"/>
                </a:solidFill>
              </a:rPr>
              <a:t>C</a:t>
            </a:r>
            <a:r>
              <a:rPr lang="en-US" altLang="zh-CN" sz="2400">
                <a:solidFill>
                  <a:srgbClr val="A50021"/>
                </a:solidFill>
              </a:rPr>
              <a:t>)</a:t>
            </a:r>
            <a:r>
              <a:rPr lang="zh-CN" altLang="en-US" sz="2400">
                <a:solidFill>
                  <a:srgbClr val="A50021"/>
                </a:solidFill>
              </a:rPr>
              <a:t>，</a:t>
            </a:r>
            <a:r>
              <a:rPr lang="en-US" altLang="zh-CN" sz="2400" i="1">
                <a:solidFill>
                  <a:srgbClr val="A50021"/>
                </a:solidFill>
              </a:rPr>
              <a:t>F</a:t>
            </a:r>
            <a:r>
              <a:rPr lang="en-US" altLang="zh-CN" sz="2400" baseline="-25000">
                <a:solidFill>
                  <a:srgbClr val="A50021"/>
                </a:solidFill>
              </a:rPr>
              <a:t>2</a:t>
            </a:r>
            <a:r>
              <a:rPr lang="en-US" altLang="zh-CN" sz="2400">
                <a:solidFill>
                  <a:srgbClr val="A50021"/>
                </a:solidFill>
              </a:rPr>
              <a:t>={</a:t>
            </a:r>
            <a:r>
              <a:rPr lang="en-US" altLang="zh-CN" sz="2400">
                <a:solidFill>
                  <a:srgbClr val="A50021"/>
                </a:solidFill>
                <a:sym typeface="Symbol" pitchFamily="18" charset="2"/>
              </a:rPr>
              <a:t></a:t>
            </a:r>
            <a:r>
              <a:rPr lang="en-US" altLang="zh-CN" sz="2400">
                <a:solidFill>
                  <a:srgbClr val="A50021"/>
                </a:solidFill>
              </a:rPr>
              <a:t>}   </a:t>
            </a:r>
          </a:p>
          <a:p>
            <a:pPr lvl="2">
              <a:lnSpc>
                <a:spcPct val="120000"/>
              </a:lnSpc>
              <a:buFont typeface="Wingdings" pitchFamily="2" charset="2"/>
              <a:buNone/>
            </a:pPr>
            <a:r>
              <a:rPr lang="en-US" altLang="zh-CN" sz="2400">
                <a:solidFill>
                  <a:srgbClr val="A50021"/>
                </a:solidFill>
              </a:rPr>
              <a:t>                               ——</a:t>
            </a:r>
            <a:r>
              <a:rPr lang="zh-CN" altLang="en-US" sz="2400">
                <a:solidFill>
                  <a:srgbClr val="A50021"/>
                </a:solidFill>
              </a:rPr>
              <a:t>该关系</a:t>
            </a:r>
            <a:r>
              <a:rPr lang="en-US" altLang="zh-CN" sz="2400" i="1">
                <a:solidFill>
                  <a:srgbClr val="A50021"/>
                </a:solidFill>
              </a:rPr>
              <a:t>r</a:t>
            </a:r>
            <a:r>
              <a:rPr lang="en-US" altLang="zh-CN" sz="2400" baseline="-25000">
                <a:solidFill>
                  <a:srgbClr val="A50021"/>
                </a:solidFill>
              </a:rPr>
              <a:t>2</a:t>
            </a:r>
            <a:r>
              <a:rPr lang="en-US" altLang="zh-CN" sz="2400">
                <a:solidFill>
                  <a:srgbClr val="A50021"/>
                </a:solidFill>
              </a:rPr>
              <a:t>(</a:t>
            </a:r>
            <a:r>
              <a:rPr lang="en-US" altLang="zh-CN" sz="2400" i="1">
                <a:solidFill>
                  <a:srgbClr val="A50021"/>
                </a:solidFill>
              </a:rPr>
              <a:t>R</a:t>
            </a:r>
            <a:r>
              <a:rPr lang="en-US" altLang="zh-CN" sz="2400" baseline="-25000">
                <a:solidFill>
                  <a:srgbClr val="A50021"/>
                </a:solidFill>
              </a:rPr>
              <a:t>2</a:t>
            </a:r>
            <a:r>
              <a:rPr lang="en-US" altLang="zh-CN" sz="2400">
                <a:solidFill>
                  <a:srgbClr val="A50021"/>
                </a:solidFill>
              </a:rPr>
              <a:t>)</a:t>
            </a:r>
            <a:r>
              <a:rPr lang="zh-CN" altLang="en-US" sz="2400">
                <a:solidFill>
                  <a:srgbClr val="A50021"/>
                </a:solidFill>
              </a:rPr>
              <a:t>中，</a:t>
            </a:r>
            <a:r>
              <a:rPr lang="en-US" altLang="zh-CN" sz="2400" i="1">
                <a:solidFill>
                  <a:srgbClr val="FF3300"/>
                </a:solidFill>
              </a:rPr>
              <a:t>BC</a:t>
            </a:r>
            <a:r>
              <a:rPr lang="zh-CN" altLang="en-US" sz="2400">
                <a:solidFill>
                  <a:srgbClr val="A50021"/>
                </a:solidFill>
              </a:rPr>
              <a:t>是候选码</a:t>
            </a:r>
          </a:p>
          <a:p>
            <a:pPr lvl="1">
              <a:lnSpc>
                <a:spcPct val="120000"/>
              </a:lnSpc>
              <a:spcBef>
                <a:spcPct val="40000"/>
              </a:spcBef>
            </a:pPr>
            <a:r>
              <a:rPr lang="zh-CN" altLang="en-US"/>
              <a:t>分解后的</a:t>
            </a:r>
            <a:r>
              <a:rPr lang="en-US" altLang="zh-CN" i="1"/>
              <a:t>r</a:t>
            </a:r>
            <a:r>
              <a:rPr lang="en-US" altLang="zh-CN" baseline="-25000"/>
              <a:t>1</a:t>
            </a:r>
            <a:r>
              <a:rPr lang="en-US" altLang="zh-CN"/>
              <a:t>(</a:t>
            </a:r>
            <a:r>
              <a:rPr lang="en-US" altLang="zh-CN" i="1"/>
              <a:t>R</a:t>
            </a:r>
            <a:r>
              <a:rPr lang="en-US" altLang="zh-CN" baseline="-25000"/>
              <a:t>1</a:t>
            </a:r>
            <a:r>
              <a:rPr lang="en-US" altLang="zh-CN"/>
              <a:t>)</a:t>
            </a:r>
            <a:r>
              <a:rPr lang="zh-CN" altLang="en-US"/>
              <a:t>和</a:t>
            </a:r>
            <a:r>
              <a:rPr lang="en-US" altLang="zh-CN" i="1"/>
              <a:t>r</a:t>
            </a:r>
            <a:r>
              <a:rPr lang="en-US" altLang="zh-CN" baseline="-25000"/>
              <a:t>2</a:t>
            </a:r>
            <a:r>
              <a:rPr lang="en-US" altLang="zh-CN"/>
              <a:t>(</a:t>
            </a:r>
            <a:r>
              <a:rPr lang="en-US" altLang="zh-CN" i="1"/>
              <a:t>R</a:t>
            </a:r>
            <a:r>
              <a:rPr lang="en-US" altLang="zh-CN" baseline="-25000"/>
              <a:t>2</a:t>
            </a:r>
            <a:r>
              <a:rPr lang="en-US" altLang="zh-CN"/>
              <a:t>)</a:t>
            </a:r>
            <a:r>
              <a:rPr lang="zh-CN" altLang="en-US"/>
              <a:t>都属于</a:t>
            </a:r>
            <a:r>
              <a:rPr lang="en-US" altLang="zh-CN"/>
              <a:t>BCNF</a:t>
            </a:r>
            <a:r>
              <a:rPr lang="zh-CN" altLang="en-US"/>
              <a:t>，不需再做分解。</a:t>
            </a:r>
          </a:p>
          <a:p>
            <a:pPr lvl="1">
              <a:lnSpc>
                <a:spcPct val="120000"/>
              </a:lnSpc>
              <a:spcBef>
                <a:spcPct val="40000"/>
              </a:spcBef>
            </a:pPr>
            <a:r>
              <a:rPr lang="zh-CN" altLang="en-US">
                <a:solidFill>
                  <a:srgbClr val="FF0066"/>
                </a:solidFill>
              </a:rPr>
              <a:t>注意：</a:t>
            </a:r>
            <a:r>
              <a:rPr lang="en-US" altLang="zh-CN" i="1">
                <a:solidFill>
                  <a:srgbClr val="FF0066"/>
                </a:solidFill>
              </a:rPr>
              <a:t>F</a:t>
            </a:r>
            <a:r>
              <a:rPr lang="zh-CN" altLang="en-US">
                <a:solidFill>
                  <a:srgbClr val="FF0066"/>
                </a:solidFill>
              </a:rPr>
              <a:t>中的函数依赖关系</a:t>
            </a:r>
            <a:r>
              <a:rPr lang="en-US" altLang="zh-CN" i="1">
                <a:solidFill>
                  <a:srgbClr val="FF3300"/>
                </a:solidFill>
              </a:rPr>
              <a:t>AB</a:t>
            </a:r>
            <a:r>
              <a:rPr lang="en-US" altLang="zh-CN">
                <a:solidFill>
                  <a:srgbClr val="FF3300"/>
                </a:solidFill>
              </a:rPr>
              <a:t>→</a:t>
            </a:r>
            <a:r>
              <a:rPr lang="en-US" altLang="zh-CN" i="1">
                <a:solidFill>
                  <a:srgbClr val="FF3300"/>
                </a:solidFill>
              </a:rPr>
              <a:t>C</a:t>
            </a:r>
            <a:r>
              <a:rPr lang="zh-CN" altLang="en-US">
                <a:solidFill>
                  <a:srgbClr val="FF0066"/>
                </a:solidFill>
              </a:rPr>
              <a:t> ，在分解后丢失了！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7571">
                                            <p:txEl>
                                              <p:pRg st="1" end="1"/>
                                            </p:txEl>
                                          </p:spTgt>
                                        </p:tgtEl>
                                        <p:attrNameLst>
                                          <p:attrName>style.visibility</p:attrName>
                                        </p:attrNameLst>
                                      </p:cBhvr>
                                      <p:to>
                                        <p:strVal val="visible"/>
                                      </p:to>
                                    </p:set>
                                    <p:animEffect transition="in" filter="wipe(left)">
                                      <p:cBhvr>
                                        <p:cTn id="7" dur="500"/>
                                        <p:tgtEl>
                                          <p:spTgt spid="23757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37571">
                                            <p:txEl>
                                              <p:pRg st="2" end="2"/>
                                            </p:txEl>
                                          </p:spTgt>
                                        </p:tgtEl>
                                        <p:attrNameLst>
                                          <p:attrName>style.visibility</p:attrName>
                                        </p:attrNameLst>
                                      </p:cBhvr>
                                      <p:to>
                                        <p:strVal val="visible"/>
                                      </p:to>
                                    </p:set>
                                    <p:animEffect transition="in" filter="wipe(left)">
                                      <p:cBhvr>
                                        <p:cTn id="12" dur="500"/>
                                        <p:tgtEl>
                                          <p:spTgt spid="23757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37571">
                                            <p:txEl>
                                              <p:pRg st="4" end="4"/>
                                            </p:txEl>
                                          </p:spTgt>
                                        </p:tgtEl>
                                        <p:attrNameLst>
                                          <p:attrName>style.visibility</p:attrName>
                                        </p:attrNameLst>
                                      </p:cBhvr>
                                      <p:to>
                                        <p:strVal val="visible"/>
                                      </p:to>
                                    </p:set>
                                    <p:animEffect transition="in" filter="wipe(left)">
                                      <p:cBhvr>
                                        <p:cTn id="17" dur="500"/>
                                        <p:tgtEl>
                                          <p:spTgt spid="237571">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37571">
                                            <p:txEl>
                                              <p:pRg st="3" end="3"/>
                                            </p:txEl>
                                          </p:spTgt>
                                        </p:tgtEl>
                                        <p:attrNameLst>
                                          <p:attrName>style.visibility</p:attrName>
                                        </p:attrNameLst>
                                      </p:cBhvr>
                                      <p:to>
                                        <p:strVal val="visible"/>
                                      </p:to>
                                    </p:set>
                                    <p:animEffect transition="in" filter="wipe(left)">
                                      <p:cBhvr>
                                        <p:cTn id="22" dur="500"/>
                                        <p:tgtEl>
                                          <p:spTgt spid="237571">
                                            <p:txEl>
                                              <p:pRg st="3" end="3"/>
                                            </p:txEl>
                                          </p:spTgt>
                                        </p:tgtEl>
                                      </p:cBhvr>
                                    </p:animEffect>
                                  </p:childTnLst>
                                </p:cTn>
                              </p:par>
                              <p:par>
                                <p:cTn id="23" presetID="22" presetClass="entr" presetSubtype="8" fill="hold" nodeType="withEffect">
                                  <p:stCondLst>
                                    <p:cond delay="0"/>
                                  </p:stCondLst>
                                  <p:childTnLst>
                                    <p:set>
                                      <p:cBhvr>
                                        <p:cTn id="24" dur="1" fill="hold">
                                          <p:stCondLst>
                                            <p:cond delay="0"/>
                                          </p:stCondLst>
                                        </p:cTn>
                                        <p:tgtEl>
                                          <p:spTgt spid="237571">
                                            <p:txEl>
                                              <p:pRg st="5" end="5"/>
                                            </p:txEl>
                                          </p:spTgt>
                                        </p:tgtEl>
                                        <p:attrNameLst>
                                          <p:attrName>style.visibility</p:attrName>
                                        </p:attrNameLst>
                                      </p:cBhvr>
                                      <p:to>
                                        <p:strVal val="visible"/>
                                      </p:to>
                                    </p:set>
                                    <p:animEffect transition="in" filter="wipe(left)">
                                      <p:cBhvr>
                                        <p:cTn id="25" dur="500"/>
                                        <p:tgtEl>
                                          <p:spTgt spid="237571">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237571">
                                            <p:txEl>
                                              <p:pRg st="6" end="6"/>
                                            </p:txEl>
                                          </p:spTgt>
                                        </p:tgtEl>
                                        <p:attrNameLst>
                                          <p:attrName>style.visibility</p:attrName>
                                        </p:attrNameLst>
                                      </p:cBhvr>
                                      <p:to>
                                        <p:strVal val="visible"/>
                                      </p:to>
                                    </p:set>
                                    <p:animEffect transition="in" filter="wipe(left)">
                                      <p:cBhvr>
                                        <p:cTn id="30" dur="500"/>
                                        <p:tgtEl>
                                          <p:spTgt spid="237571">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237571">
                                            <p:txEl>
                                              <p:pRg st="7" end="7"/>
                                            </p:txEl>
                                          </p:spTgt>
                                        </p:tgtEl>
                                        <p:attrNameLst>
                                          <p:attrName>style.visibility</p:attrName>
                                        </p:attrNameLst>
                                      </p:cBhvr>
                                      <p:to>
                                        <p:strVal val="visible"/>
                                      </p:to>
                                    </p:set>
                                    <p:animEffect transition="in" filter="wipe(left)">
                                      <p:cBhvr>
                                        <p:cTn id="35" dur="500"/>
                                        <p:tgtEl>
                                          <p:spTgt spid="23757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a:xfrm>
            <a:off x="685800" y="533400"/>
            <a:ext cx="7772400" cy="609600"/>
          </a:xfrm>
        </p:spPr>
        <p:txBody>
          <a:bodyPr/>
          <a:lstStyle/>
          <a:p>
            <a:r>
              <a:rPr lang="zh-CN" altLang="en-US">
                <a:ea typeface="华文隶书" pitchFamily="2" charset="-122"/>
              </a:rPr>
              <a:t>数据冗余产生原因及解决方法</a:t>
            </a:r>
          </a:p>
        </p:txBody>
      </p:sp>
      <p:sp>
        <p:nvSpPr>
          <p:cNvPr id="176131" name="Rectangle 3"/>
          <p:cNvSpPr>
            <a:spLocks noGrp="1" noChangeArrowheads="1"/>
          </p:cNvSpPr>
          <p:nvPr>
            <p:ph type="body" idx="1"/>
          </p:nvPr>
        </p:nvSpPr>
        <p:spPr>
          <a:xfrm>
            <a:off x="304800" y="1295400"/>
            <a:ext cx="8610600" cy="5181600"/>
          </a:xfrm>
        </p:spPr>
        <p:txBody>
          <a:bodyPr/>
          <a:lstStyle/>
          <a:p>
            <a:r>
              <a:rPr lang="en-US" altLang="zh-CN">
                <a:solidFill>
                  <a:schemeClr val="accent2"/>
                </a:solidFill>
              </a:rPr>
              <a:t>SCE</a:t>
            </a:r>
            <a:r>
              <a:rPr lang="zh-CN" altLang="en-US">
                <a:solidFill>
                  <a:schemeClr val="accent2"/>
                </a:solidFill>
              </a:rPr>
              <a:t>产生问题的原因：</a:t>
            </a:r>
            <a:r>
              <a:rPr lang="zh-CN" altLang="en-US">
                <a:solidFill>
                  <a:srgbClr val="9900CC"/>
                </a:solidFill>
                <a:ea typeface="华文新魏" pitchFamily="2" charset="-122"/>
              </a:rPr>
              <a:t>部分函数依赖</a:t>
            </a:r>
          </a:p>
          <a:p>
            <a:pPr lvl="1"/>
            <a:r>
              <a:rPr lang="zh-CN" altLang="en-US">
                <a:solidFill>
                  <a:srgbClr val="FF0000"/>
                </a:solidFill>
              </a:rPr>
              <a:t>该模式中某些</a:t>
            </a:r>
            <a:r>
              <a:rPr lang="zh-CN" altLang="en-US">
                <a:solidFill>
                  <a:srgbClr val="008000"/>
                </a:solidFill>
              </a:rPr>
              <a:t>属性之间存在如下函数依赖关系</a:t>
            </a:r>
            <a:r>
              <a:rPr lang="zh-CN" altLang="en-US">
                <a:solidFill>
                  <a:srgbClr val="FF0000"/>
                </a:solidFill>
              </a:rPr>
              <a:t> </a:t>
            </a:r>
          </a:p>
          <a:p>
            <a:pPr lvl="2"/>
            <a:r>
              <a:rPr lang="en-US" altLang="zh-CN" sz="2400">
                <a:solidFill>
                  <a:srgbClr val="FF3300"/>
                </a:solidFill>
              </a:rPr>
              <a:t>studentNo</a:t>
            </a:r>
            <a:r>
              <a:rPr lang="en-US" altLang="zh-CN" sz="2400">
                <a:cs typeface="Times New Roman" pitchFamily="18" charset="0"/>
              </a:rPr>
              <a:t>→</a:t>
            </a:r>
            <a:r>
              <a:rPr lang="en-US" altLang="zh-CN" sz="2400"/>
              <a:t>studentName</a:t>
            </a:r>
            <a:r>
              <a:rPr lang="zh-CN" altLang="en-US" sz="2400"/>
              <a:t>（即</a:t>
            </a:r>
            <a:r>
              <a:rPr lang="zh-CN" altLang="en-US" sz="2400">
                <a:solidFill>
                  <a:srgbClr val="009999"/>
                </a:solidFill>
                <a:ea typeface="楷体_GB2312" pitchFamily="49" charset="-122"/>
              </a:rPr>
              <a:t>学号决定姓名</a:t>
            </a:r>
            <a:r>
              <a:rPr lang="zh-CN" altLang="en-US" sz="2400"/>
              <a:t>）</a:t>
            </a:r>
          </a:p>
          <a:p>
            <a:pPr lvl="2"/>
            <a:r>
              <a:rPr lang="en-US" altLang="zh-CN" sz="2400">
                <a:solidFill>
                  <a:srgbClr val="FF00FF"/>
                </a:solidFill>
              </a:rPr>
              <a:t>courseNo</a:t>
            </a:r>
            <a:r>
              <a:rPr lang="en-US" altLang="zh-CN" sz="2400">
                <a:cs typeface="Times New Roman" pitchFamily="18" charset="0"/>
              </a:rPr>
              <a:t>→</a:t>
            </a:r>
            <a:r>
              <a:rPr lang="en-US" altLang="zh-CN" sz="2400"/>
              <a:t>courseName</a:t>
            </a:r>
            <a:r>
              <a:rPr lang="zh-CN" altLang="en-US" sz="2400"/>
              <a:t>（即</a:t>
            </a:r>
            <a:r>
              <a:rPr lang="zh-CN" altLang="en-US" sz="2400">
                <a:solidFill>
                  <a:srgbClr val="009999"/>
                </a:solidFill>
                <a:ea typeface="楷体_GB2312" pitchFamily="49" charset="-122"/>
              </a:rPr>
              <a:t>课程编号决定课程名称</a:t>
            </a:r>
            <a:r>
              <a:rPr lang="zh-CN" altLang="en-US" sz="2400"/>
              <a:t>）</a:t>
            </a:r>
          </a:p>
          <a:p>
            <a:pPr lvl="2"/>
            <a:r>
              <a:rPr lang="en-US" altLang="zh-CN" sz="2400"/>
              <a:t>{</a:t>
            </a:r>
            <a:r>
              <a:rPr lang="en-US" altLang="zh-CN" sz="2400">
                <a:solidFill>
                  <a:srgbClr val="FF3300"/>
                </a:solidFill>
              </a:rPr>
              <a:t>studentNo</a:t>
            </a:r>
            <a:r>
              <a:rPr lang="en-US" altLang="zh-CN" sz="2400"/>
              <a:t>,</a:t>
            </a:r>
            <a:r>
              <a:rPr lang="en-US" altLang="zh-CN" sz="2400">
                <a:solidFill>
                  <a:srgbClr val="FF00FF"/>
                </a:solidFill>
              </a:rPr>
              <a:t> courseNo</a:t>
            </a:r>
            <a:r>
              <a:rPr lang="en-US" altLang="zh-CN" sz="2400"/>
              <a:t>}</a:t>
            </a:r>
            <a:r>
              <a:rPr lang="en-US" altLang="zh-CN" sz="2400">
                <a:cs typeface="Times New Roman" pitchFamily="18" charset="0"/>
              </a:rPr>
              <a:t>→</a:t>
            </a:r>
            <a:r>
              <a:rPr lang="en-US" altLang="zh-CN" sz="2400"/>
              <a:t>score</a:t>
            </a:r>
          </a:p>
          <a:p>
            <a:pPr lvl="2"/>
            <a:r>
              <a:rPr lang="zh-CN" altLang="en-US" sz="2400"/>
              <a:t>即</a:t>
            </a:r>
            <a:r>
              <a:rPr lang="en-US" altLang="zh-CN" sz="2400"/>
              <a:t>studentName</a:t>
            </a:r>
            <a:r>
              <a:rPr lang="zh-CN" altLang="en-US" sz="2400"/>
              <a:t>、</a:t>
            </a:r>
            <a:r>
              <a:rPr lang="en-US" altLang="zh-CN" sz="2400"/>
              <a:t>courseName</a:t>
            </a:r>
            <a:r>
              <a:rPr lang="zh-CN" altLang="en-US" sz="2400">
                <a:solidFill>
                  <a:srgbClr val="009999"/>
                </a:solidFill>
              </a:rPr>
              <a:t>部分依赖于关系的</a:t>
            </a:r>
            <a:r>
              <a:rPr lang="zh-CN" altLang="en-US" sz="2400">
                <a:solidFill>
                  <a:srgbClr val="FF0000"/>
                </a:solidFill>
                <a:ea typeface="黑体" pitchFamily="49" charset="-122"/>
              </a:rPr>
              <a:t>主码</a:t>
            </a:r>
          </a:p>
          <a:p>
            <a:pPr lvl="2"/>
            <a:endParaRPr lang="zh-CN" altLang="en-US" sz="1000">
              <a:solidFill>
                <a:srgbClr val="FF0000"/>
              </a:solidFill>
            </a:endParaRPr>
          </a:p>
          <a:p>
            <a:r>
              <a:rPr lang="zh-CN" altLang="en-US">
                <a:solidFill>
                  <a:schemeClr val="accent2"/>
                </a:solidFill>
              </a:rPr>
              <a:t>解决方法：</a:t>
            </a:r>
            <a:r>
              <a:rPr lang="zh-CN" altLang="en-US">
                <a:solidFill>
                  <a:srgbClr val="9900CC"/>
                </a:solidFill>
                <a:ea typeface="华文新魏" pitchFamily="2" charset="-122"/>
              </a:rPr>
              <a:t>关系模式分解</a:t>
            </a:r>
          </a:p>
          <a:p>
            <a:pPr lvl="1"/>
            <a:r>
              <a:rPr lang="zh-CN" altLang="en-US">
                <a:solidFill>
                  <a:srgbClr val="FF0000"/>
                </a:solidFill>
              </a:rPr>
              <a:t>分解为三个关系模式</a:t>
            </a:r>
            <a:r>
              <a:rPr lang="zh-CN" altLang="en-US"/>
              <a:t> </a:t>
            </a:r>
          </a:p>
          <a:p>
            <a:pPr lvl="2"/>
            <a:r>
              <a:rPr lang="en-US" altLang="zh-CN" sz="2400"/>
              <a:t>S(</a:t>
            </a:r>
            <a:r>
              <a:rPr lang="en-US" altLang="zh-CN" sz="2400">
                <a:solidFill>
                  <a:srgbClr val="FF3300"/>
                </a:solidFill>
              </a:rPr>
              <a:t>studentNo</a:t>
            </a:r>
            <a:r>
              <a:rPr lang="en-US" altLang="zh-CN" sz="2400"/>
              <a:t>, studentName)</a:t>
            </a:r>
          </a:p>
          <a:p>
            <a:pPr lvl="2"/>
            <a:r>
              <a:rPr lang="en-US" altLang="zh-CN" sz="2400"/>
              <a:t>C(</a:t>
            </a:r>
            <a:r>
              <a:rPr lang="en-US" altLang="zh-CN" sz="2400">
                <a:solidFill>
                  <a:srgbClr val="FF00FF"/>
                </a:solidFill>
              </a:rPr>
              <a:t>courseNo</a:t>
            </a:r>
            <a:r>
              <a:rPr lang="en-US" altLang="zh-CN" sz="2400"/>
              <a:t>, courseName)</a:t>
            </a:r>
          </a:p>
          <a:p>
            <a:pPr lvl="2"/>
            <a:r>
              <a:rPr lang="en-US" altLang="zh-CN" sz="2400"/>
              <a:t>E (</a:t>
            </a:r>
            <a:r>
              <a:rPr lang="en-US" altLang="zh-CN" sz="2400">
                <a:solidFill>
                  <a:srgbClr val="FF3300"/>
                </a:solidFill>
              </a:rPr>
              <a:t>studentNo</a:t>
            </a:r>
            <a:r>
              <a:rPr lang="en-US" altLang="zh-CN" sz="2400"/>
              <a:t>, </a:t>
            </a:r>
            <a:r>
              <a:rPr lang="en-US" altLang="zh-CN" sz="2400">
                <a:solidFill>
                  <a:srgbClr val="FF00FF"/>
                </a:solidFill>
              </a:rPr>
              <a:t>courseNo</a:t>
            </a:r>
            <a:r>
              <a:rPr lang="en-US" altLang="zh-CN" sz="2400"/>
              <a:t>, score)</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6131">
                                            <p:txEl>
                                              <p:pRg st="5" end="5"/>
                                            </p:txEl>
                                          </p:spTgt>
                                        </p:tgtEl>
                                        <p:attrNameLst>
                                          <p:attrName>style.visibility</p:attrName>
                                        </p:attrNameLst>
                                      </p:cBhvr>
                                      <p:to>
                                        <p:strVal val="visible"/>
                                      </p:to>
                                    </p:set>
                                    <p:animEffect transition="in" filter="wipe(left)">
                                      <p:cBhvr>
                                        <p:cTn id="7" dur="500"/>
                                        <p:tgtEl>
                                          <p:spTgt spid="176131">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6131">
                                            <p:txEl>
                                              <p:pRg st="7" end="7"/>
                                            </p:txEl>
                                          </p:spTgt>
                                        </p:tgtEl>
                                        <p:attrNameLst>
                                          <p:attrName>style.visibility</p:attrName>
                                        </p:attrNameLst>
                                      </p:cBhvr>
                                      <p:to>
                                        <p:strVal val="visible"/>
                                      </p:to>
                                    </p:set>
                                    <p:animEffect transition="in" filter="wipe(left)">
                                      <p:cBhvr>
                                        <p:cTn id="12" dur="500"/>
                                        <p:tgtEl>
                                          <p:spTgt spid="176131">
                                            <p:txEl>
                                              <p:pRg st="7" end="7"/>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176131">
                                            <p:txEl>
                                              <p:pRg st="8" end="8"/>
                                            </p:txEl>
                                          </p:spTgt>
                                        </p:tgtEl>
                                        <p:attrNameLst>
                                          <p:attrName>style.visibility</p:attrName>
                                        </p:attrNameLst>
                                      </p:cBhvr>
                                      <p:to>
                                        <p:strVal val="visible"/>
                                      </p:to>
                                    </p:set>
                                    <p:animEffect transition="in" filter="wipe(left)">
                                      <p:cBhvr>
                                        <p:cTn id="15" dur="500"/>
                                        <p:tgtEl>
                                          <p:spTgt spid="176131">
                                            <p:txEl>
                                              <p:pRg st="8" end="8"/>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176131">
                                            <p:txEl>
                                              <p:pRg st="9" end="9"/>
                                            </p:txEl>
                                          </p:spTgt>
                                        </p:tgtEl>
                                        <p:attrNameLst>
                                          <p:attrName>style.visibility</p:attrName>
                                        </p:attrNameLst>
                                      </p:cBhvr>
                                      <p:to>
                                        <p:strVal val="visible"/>
                                      </p:to>
                                    </p:set>
                                    <p:animEffect transition="in" filter="wipe(left)">
                                      <p:cBhvr>
                                        <p:cTn id="18" dur="500"/>
                                        <p:tgtEl>
                                          <p:spTgt spid="176131">
                                            <p:txEl>
                                              <p:pRg st="9" end="9"/>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176131">
                                            <p:txEl>
                                              <p:pRg st="10" end="10"/>
                                            </p:txEl>
                                          </p:spTgt>
                                        </p:tgtEl>
                                        <p:attrNameLst>
                                          <p:attrName>style.visibility</p:attrName>
                                        </p:attrNameLst>
                                      </p:cBhvr>
                                      <p:to>
                                        <p:strVal val="visible"/>
                                      </p:to>
                                    </p:set>
                                    <p:animEffect transition="in" filter="wipe(left)">
                                      <p:cBhvr>
                                        <p:cTn id="21" dur="500"/>
                                        <p:tgtEl>
                                          <p:spTgt spid="176131">
                                            <p:txEl>
                                              <p:pRg st="10" end="10"/>
                                            </p:txEl>
                                          </p:spTgt>
                                        </p:tgtEl>
                                      </p:cBhvr>
                                    </p:animEffect>
                                  </p:childTnLst>
                                </p:cTn>
                              </p:par>
                              <p:par>
                                <p:cTn id="22" presetID="22" presetClass="entr" presetSubtype="8" fill="hold" nodeType="withEffect">
                                  <p:stCondLst>
                                    <p:cond delay="0"/>
                                  </p:stCondLst>
                                  <p:childTnLst>
                                    <p:set>
                                      <p:cBhvr>
                                        <p:cTn id="23" dur="1" fill="hold">
                                          <p:stCondLst>
                                            <p:cond delay="0"/>
                                          </p:stCondLst>
                                        </p:cTn>
                                        <p:tgtEl>
                                          <p:spTgt spid="176131">
                                            <p:txEl>
                                              <p:pRg st="11" end="11"/>
                                            </p:txEl>
                                          </p:spTgt>
                                        </p:tgtEl>
                                        <p:attrNameLst>
                                          <p:attrName>style.visibility</p:attrName>
                                        </p:attrNameLst>
                                      </p:cBhvr>
                                      <p:to>
                                        <p:strVal val="visible"/>
                                      </p:to>
                                    </p:set>
                                    <p:animEffect transition="in" filter="wipe(left)">
                                      <p:cBhvr>
                                        <p:cTn id="24" dur="500"/>
                                        <p:tgtEl>
                                          <p:spTgt spid="17613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a:xfrm>
            <a:off x="685800" y="609600"/>
            <a:ext cx="7772400" cy="609600"/>
          </a:xfrm>
        </p:spPr>
        <p:txBody>
          <a:bodyPr/>
          <a:lstStyle/>
          <a:p>
            <a:r>
              <a:rPr lang="en-US" altLang="zh-CN"/>
              <a:t>BCNF</a:t>
            </a:r>
            <a:r>
              <a:rPr lang="zh-CN" altLang="en-US">
                <a:ea typeface="华文隶书" pitchFamily="2" charset="-122"/>
              </a:rPr>
              <a:t>分解算法</a:t>
            </a:r>
          </a:p>
        </p:txBody>
      </p:sp>
      <p:sp>
        <p:nvSpPr>
          <p:cNvPr id="238595" name="Rectangle 3"/>
          <p:cNvSpPr>
            <a:spLocks noGrp="1" noChangeArrowheads="1"/>
          </p:cNvSpPr>
          <p:nvPr>
            <p:ph type="body" idx="1"/>
          </p:nvPr>
        </p:nvSpPr>
        <p:spPr>
          <a:xfrm>
            <a:off x="609600" y="1524000"/>
            <a:ext cx="8077200" cy="4876800"/>
          </a:xfrm>
        </p:spPr>
        <p:txBody>
          <a:bodyPr/>
          <a:lstStyle/>
          <a:p>
            <a:r>
              <a:rPr lang="en-US" altLang="zh-CN"/>
              <a:t>BCNF</a:t>
            </a:r>
            <a:r>
              <a:rPr lang="zh-CN" altLang="en-US"/>
              <a:t>分解算法的形式化描述如下：</a:t>
            </a:r>
          </a:p>
        </p:txBody>
      </p:sp>
      <p:sp>
        <p:nvSpPr>
          <p:cNvPr id="238596" name="Rectangle 4"/>
          <p:cNvSpPr>
            <a:spLocks noChangeArrowheads="1"/>
          </p:cNvSpPr>
          <p:nvPr/>
        </p:nvSpPr>
        <p:spPr bwMode="auto">
          <a:xfrm>
            <a:off x="1066800" y="2362200"/>
            <a:ext cx="7467600" cy="3200400"/>
          </a:xfrm>
          <a:prstGeom prst="rect">
            <a:avLst/>
          </a:prstGeom>
          <a:solidFill>
            <a:srgbClr val="FFFFFF"/>
          </a:solidFill>
          <a:ln w="9525">
            <a:solidFill>
              <a:srgbClr val="000000"/>
            </a:solidFill>
            <a:miter lim="800000"/>
            <a:headEnd/>
            <a:tailEnd/>
          </a:ln>
        </p:spPr>
        <p:txBody>
          <a:bodyPr/>
          <a:lstStyle/>
          <a:p>
            <a:pPr algn="just">
              <a:lnSpc>
                <a:spcPct val="112000"/>
              </a:lnSpc>
            </a:pPr>
            <a:r>
              <a:rPr lang="en-US" altLang="zh-CN" sz="2000" b="1" i="1">
                <a:latin typeface="Times New Roman" pitchFamily="18" charset="0"/>
              </a:rPr>
              <a:t>result</a:t>
            </a:r>
            <a:r>
              <a:rPr lang="en-US" altLang="zh-CN" sz="2000" b="1">
                <a:latin typeface="Times New Roman" pitchFamily="18" charset="0"/>
              </a:rPr>
              <a:t> := {</a:t>
            </a:r>
            <a:r>
              <a:rPr lang="en-US" altLang="zh-CN" sz="2000" b="1" i="1">
                <a:latin typeface="Times New Roman" pitchFamily="18" charset="0"/>
              </a:rPr>
              <a:t>R</a:t>
            </a:r>
            <a:r>
              <a:rPr lang="en-US" altLang="zh-CN" sz="2000" b="1">
                <a:latin typeface="Times New Roman" pitchFamily="18" charset="0"/>
              </a:rPr>
              <a:t>}</a:t>
            </a:r>
            <a:r>
              <a:rPr lang="zh-CN" altLang="en-US" sz="2000" b="1">
                <a:latin typeface="Times New Roman" pitchFamily="18" charset="0"/>
              </a:rPr>
              <a:t>；</a:t>
            </a:r>
            <a:endParaRPr lang="zh-CN" altLang="en-US" sz="2000" b="1" i="1">
              <a:latin typeface="Times New Roman" pitchFamily="18" charset="0"/>
            </a:endParaRPr>
          </a:p>
          <a:p>
            <a:pPr algn="just">
              <a:lnSpc>
                <a:spcPct val="112000"/>
              </a:lnSpc>
            </a:pPr>
            <a:r>
              <a:rPr lang="en-US" altLang="zh-CN" sz="2000" b="1" i="1">
                <a:latin typeface="Times New Roman" pitchFamily="18" charset="0"/>
              </a:rPr>
              <a:t>done</a:t>
            </a:r>
            <a:r>
              <a:rPr lang="en-US" altLang="zh-CN" sz="2000" b="1">
                <a:latin typeface="Times New Roman" pitchFamily="18" charset="0"/>
              </a:rPr>
              <a:t> := false</a:t>
            </a:r>
            <a:r>
              <a:rPr lang="zh-CN" altLang="en-US" sz="2000" b="1">
                <a:latin typeface="Times New Roman" pitchFamily="18" charset="0"/>
              </a:rPr>
              <a:t>；</a:t>
            </a:r>
            <a:endParaRPr lang="zh-CN" altLang="en-US" sz="2000" b="1" i="1">
              <a:latin typeface="Times New Roman" pitchFamily="18" charset="0"/>
            </a:endParaRPr>
          </a:p>
          <a:p>
            <a:pPr algn="just">
              <a:lnSpc>
                <a:spcPct val="112000"/>
              </a:lnSpc>
            </a:pPr>
            <a:r>
              <a:rPr lang="zh-CN" altLang="en-US" sz="2000" b="1">
                <a:solidFill>
                  <a:srgbClr val="FF3300"/>
                </a:solidFill>
                <a:latin typeface="Times New Roman" pitchFamily="18" charset="0"/>
              </a:rPr>
              <a:t>计算 </a:t>
            </a:r>
            <a:r>
              <a:rPr lang="en-US" altLang="zh-CN" sz="2000" b="1" i="1">
                <a:solidFill>
                  <a:srgbClr val="FF3300"/>
                </a:solidFill>
                <a:latin typeface="Times New Roman" pitchFamily="18" charset="0"/>
              </a:rPr>
              <a:t>F</a:t>
            </a:r>
            <a:r>
              <a:rPr lang="en-US" altLang="zh-CN" sz="2000" b="1" baseline="30000">
                <a:solidFill>
                  <a:srgbClr val="FF3300"/>
                </a:solidFill>
                <a:latin typeface="Times New Roman" pitchFamily="18" charset="0"/>
              </a:rPr>
              <a:t>+</a:t>
            </a:r>
            <a:r>
              <a:rPr lang="zh-CN" altLang="en-US" sz="2000" b="1">
                <a:latin typeface="Times New Roman" pitchFamily="18" charset="0"/>
              </a:rPr>
              <a:t>；</a:t>
            </a:r>
            <a:endParaRPr lang="zh-CN" altLang="en-US" sz="2000" b="1" i="1">
              <a:latin typeface="Times New Roman" pitchFamily="18" charset="0"/>
            </a:endParaRPr>
          </a:p>
          <a:p>
            <a:pPr algn="just">
              <a:lnSpc>
                <a:spcPct val="112000"/>
              </a:lnSpc>
            </a:pPr>
            <a:r>
              <a:rPr lang="en-US" altLang="zh-CN" sz="2000" b="1">
                <a:solidFill>
                  <a:schemeClr val="accent2"/>
                </a:solidFill>
                <a:latin typeface="Times New Roman" pitchFamily="18" charset="0"/>
              </a:rPr>
              <a:t>while </a:t>
            </a:r>
            <a:r>
              <a:rPr lang="en-US" altLang="zh-CN" sz="2000" b="1">
                <a:latin typeface="Times New Roman" pitchFamily="18" charset="0"/>
              </a:rPr>
              <a:t>(not</a:t>
            </a:r>
            <a:r>
              <a:rPr lang="en-US" altLang="zh-CN" sz="2000" b="1" i="1">
                <a:latin typeface="Times New Roman" pitchFamily="18" charset="0"/>
              </a:rPr>
              <a:t> done</a:t>
            </a:r>
            <a:r>
              <a:rPr lang="en-US" altLang="zh-CN" sz="2000" b="1">
                <a:latin typeface="Times New Roman" pitchFamily="18" charset="0"/>
              </a:rPr>
              <a:t>) </a:t>
            </a:r>
            <a:r>
              <a:rPr lang="en-US" altLang="zh-CN" sz="2000" b="1">
                <a:solidFill>
                  <a:schemeClr val="accent2"/>
                </a:solidFill>
                <a:latin typeface="Times New Roman" pitchFamily="18" charset="0"/>
              </a:rPr>
              <a:t>do</a:t>
            </a:r>
            <a:endParaRPr lang="en-US" altLang="zh-CN" sz="2000" b="1" i="1">
              <a:solidFill>
                <a:schemeClr val="accent2"/>
              </a:solidFill>
              <a:latin typeface="Times New Roman" pitchFamily="18" charset="0"/>
            </a:endParaRPr>
          </a:p>
          <a:p>
            <a:pPr algn="just">
              <a:lnSpc>
                <a:spcPct val="112000"/>
              </a:lnSpc>
            </a:pPr>
            <a:r>
              <a:rPr lang="en-US" altLang="zh-CN" sz="2000" b="1">
                <a:latin typeface="Times New Roman" pitchFamily="18" charset="0"/>
              </a:rPr>
              <a:t>   </a:t>
            </a:r>
            <a:r>
              <a:rPr lang="en-US" altLang="zh-CN" sz="2000" b="1">
                <a:solidFill>
                  <a:schemeClr val="accent2"/>
                </a:solidFill>
                <a:latin typeface="Times New Roman" pitchFamily="18" charset="0"/>
              </a:rPr>
              <a:t>if </a:t>
            </a:r>
            <a:r>
              <a:rPr lang="en-US" altLang="zh-CN" sz="2000" b="1" i="1">
                <a:latin typeface="Times New Roman" pitchFamily="18" charset="0"/>
              </a:rPr>
              <a:t> </a:t>
            </a:r>
            <a:r>
              <a:rPr lang="en-US" altLang="zh-CN" sz="2000" b="1">
                <a:latin typeface="Times New Roman" pitchFamily="18" charset="0"/>
                <a:sym typeface="Symbol" pitchFamily="18" charset="2"/>
              </a:rPr>
              <a:t></a:t>
            </a:r>
            <a:r>
              <a:rPr lang="en-US" altLang="zh-CN" sz="2000" b="1" i="1">
                <a:solidFill>
                  <a:srgbClr val="800000"/>
                </a:solidFill>
                <a:latin typeface="Times New Roman" pitchFamily="18" charset="0"/>
              </a:rPr>
              <a:t>r</a:t>
            </a:r>
            <a:r>
              <a:rPr lang="en-US" altLang="zh-CN" sz="2000" b="1" i="1" baseline="-25000">
                <a:solidFill>
                  <a:srgbClr val="800000"/>
                </a:solidFill>
                <a:latin typeface="Times New Roman" pitchFamily="18" charset="0"/>
              </a:rPr>
              <a:t>i</a:t>
            </a:r>
            <a:r>
              <a:rPr lang="en-US" altLang="zh-CN" sz="2000" b="1">
                <a:solidFill>
                  <a:srgbClr val="800000"/>
                </a:solidFill>
                <a:latin typeface="Times New Roman" pitchFamily="18" charset="0"/>
              </a:rPr>
              <a:t>(</a:t>
            </a:r>
            <a:r>
              <a:rPr lang="en-US" altLang="zh-CN" sz="2000" b="1" i="1">
                <a:solidFill>
                  <a:srgbClr val="800000"/>
                </a:solidFill>
                <a:latin typeface="Times New Roman" pitchFamily="18" charset="0"/>
              </a:rPr>
              <a:t>R</a:t>
            </a:r>
            <a:r>
              <a:rPr lang="en-US" altLang="zh-CN" sz="2000" b="1" i="1" baseline="-25000">
                <a:solidFill>
                  <a:srgbClr val="800000"/>
                </a:solidFill>
                <a:latin typeface="Times New Roman" pitchFamily="18" charset="0"/>
              </a:rPr>
              <a:t>i</a:t>
            </a:r>
            <a:r>
              <a:rPr lang="en-US" altLang="zh-CN" sz="2000" b="1">
                <a:solidFill>
                  <a:srgbClr val="800000"/>
                </a:solidFill>
                <a:latin typeface="Times New Roman" pitchFamily="18" charset="0"/>
              </a:rPr>
              <a:t>)</a:t>
            </a:r>
            <a:r>
              <a:rPr lang="en-US" altLang="zh-CN" sz="2000" b="1">
                <a:solidFill>
                  <a:srgbClr val="800000"/>
                </a:solidFill>
                <a:latin typeface="Times New Roman" pitchFamily="18" charset="0"/>
                <a:sym typeface="Symbol" pitchFamily="18" charset="2"/>
              </a:rPr>
              <a:t></a:t>
            </a:r>
            <a:r>
              <a:rPr lang="en-US" altLang="zh-CN" sz="2000" b="1">
                <a:solidFill>
                  <a:srgbClr val="800000"/>
                </a:solidFill>
                <a:latin typeface="Times New Roman" pitchFamily="18" charset="0"/>
              </a:rPr>
              <a:t>BCNF</a:t>
            </a:r>
            <a:endParaRPr lang="en-US" altLang="zh-CN" sz="2000" b="1" i="1">
              <a:solidFill>
                <a:srgbClr val="800000"/>
              </a:solidFill>
              <a:latin typeface="Times New Roman" pitchFamily="18" charset="0"/>
            </a:endParaRPr>
          </a:p>
          <a:p>
            <a:pPr algn="just">
              <a:lnSpc>
                <a:spcPct val="112000"/>
              </a:lnSpc>
            </a:pPr>
            <a:r>
              <a:rPr lang="en-US" altLang="zh-CN" sz="2000" b="1" i="1">
                <a:latin typeface="Times New Roman" pitchFamily="18" charset="0"/>
              </a:rPr>
              <a:t>       </a:t>
            </a:r>
            <a:r>
              <a:rPr lang="en-US" altLang="zh-CN" sz="2000" b="1">
                <a:solidFill>
                  <a:schemeClr val="accent2"/>
                </a:solidFill>
                <a:latin typeface="Times New Roman" pitchFamily="18" charset="0"/>
              </a:rPr>
              <a:t>if</a:t>
            </a:r>
            <a:r>
              <a:rPr lang="en-US" altLang="zh-CN" sz="2000" b="1">
                <a:latin typeface="Times New Roman" pitchFamily="18" charset="0"/>
              </a:rPr>
              <a:t>  </a:t>
            </a:r>
            <a:r>
              <a:rPr lang="en-US" altLang="zh-CN" sz="2000" b="1">
                <a:latin typeface="Times New Roman" pitchFamily="18" charset="0"/>
                <a:sym typeface="Symbol" pitchFamily="18" charset="2"/>
              </a:rPr>
              <a:t></a:t>
            </a:r>
            <a:r>
              <a:rPr lang="en-US" altLang="zh-CN" sz="2000" b="1" i="1">
                <a:latin typeface="Times New Roman" pitchFamily="18" charset="0"/>
                <a:sym typeface="Symbol" pitchFamily="18" charset="2"/>
              </a:rPr>
              <a:t></a:t>
            </a:r>
            <a:r>
              <a:rPr lang="en-US" altLang="zh-CN" sz="2000" b="1">
                <a:latin typeface="Times New Roman" pitchFamily="18" charset="0"/>
                <a:sym typeface="Symbol" pitchFamily="18" charset="2"/>
              </a:rPr>
              <a:t></a:t>
            </a:r>
            <a:r>
              <a:rPr lang="en-US" altLang="zh-CN" sz="2000" b="1" i="1">
                <a:latin typeface="Times New Roman" pitchFamily="18" charset="0"/>
                <a:sym typeface="Symbol" pitchFamily="18" charset="2"/>
              </a:rPr>
              <a:t></a:t>
            </a:r>
            <a:r>
              <a:rPr lang="en-US" altLang="zh-CN" sz="2000" b="1">
                <a:latin typeface="Times New Roman" pitchFamily="18" charset="0"/>
                <a:sym typeface="Symbol" pitchFamily="18" charset="2"/>
              </a:rPr>
              <a:t></a:t>
            </a:r>
            <a:r>
              <a:rPr lang="en-US" altLang="zh-CN" sz="2000" b="1" i="1">
                <a:latin typeface="Times New Roman" pitchFamily="18" charset="0"/>
              </a:rPr>
              <a:t>F</a:t>
            </a:r>
            <a:r>
              <a:rPr lang="en-US" altLang="zh-CN" sz="2000" b="1" i="1" baseline="30000">
                <a:latin typeface="Times New Roman" pitchFamily="18" charset="0"/>
              </a:rPr>
              <a:t>+</a:t>
            </a:r>
            <a:r>
              <a:rPr lang="en-US" altLang="zh-CN" sz="2000" b="1">
                <a:latin typeface="Times New Roman" pitchFamily="18" charset="0"/>
              </a:rPr>
              <a:t> ( </a:t>
            </a:r>
            <a:r>
              <a:rPr lang="en-US" altLang="zh-CN" sz="2000" b="1">
                <a:solidFill>
                  <a:srgbClr val="0000CC"/>
                </a:solidFill>
                <a:latin typeface="Times New Roman" pitchFamily="18" charset="0"/>
              </a:rPr>
              <a:t>(</a:t>
            </a:r>
            <a:r>
              <a:rPr lang="en-US" altLang="zh-CN" sz="2000" b="1" i="1">
                <a:solidFill>
                  <a:srgbClr val="0000CC"/>
                </a:solidFill>
                <a:latin typeface="Times New Roman" pitchFamily="18" charset="0"/>
                <a:sym typeface="Symbol" pitchFamily="18" charset="2"/>
              </a:rPr>
              <a:t>    </a:t>
            </a:r>
            <a:r>
              <a:rPr lang="en-US" altLang="zh-CN" sz="2000" b="1">
                <a:solidFill>
                  <a:srgbClr val="0000CC"/>
                </a:solidFill>
                <a:latin typeface="Times New Roman" pitchFamily="18" charset="0"/>
              </a:rPr>
              <a:t>  </a:t>
            </a:r>
            <a:r>
              <a:rPr lang="en-US" altLang="zh-CN" sz="2000" b="1">
                <a:solidFill>
                  <a:srgbClr val="0000CC"/>
                </a:solidFill>
                <a:latin typeface="Times New Roman" pitchFamily="18" charset="0"/>
                <a:sym typeface="Symbol" pitchFamily="18" charset="2"/>
              </a:rPr>
              <a:t></a:t>
            </a:r>
            <a:r>
              <a:rPr lang="en-US" altLang="zh-CN" sz="2000" b="1">
                <a:solidFill>
                  <a:srgbClr val="0000CC"/>
                </a:solidFill>
                <a:latin typeface="Times New Roman" pitchFamily="18" charset="0"/>
              </a:rPr>
              <a:t> </a:t>
            </a:r>
            <a:r>
              <a:rPr lang="en-US" altLang="zh-CN" sz="2000" b="1" i="1">
                <a:solidFill>
                  <a:srgbClr val="0000CC"/>
                </a:solidFill>
                <a:latin typeface="Times New Roman" pitchFamily="18" charset="0"/>
                <a:sym typeface="Symbol" pitchFamily="18" charset="2"/>
              </a:rPr>
              <a:t></a:t>
            </a:r>
            <a:r>
              <a:rPr lang="en-US" altLang="zh-CN" sz="2000" b="1">
                <a:solidFill>
                  <a:srgbClr val="0000CC"/>
                </a:solidFill>
                <a:latin typeface="Times New Roman" pitchFamily="18" charset="0"/>
                <a:sym typeface="Symbol" pitchFamily="18" charset="2"/>
              </a:rPr>
              <a:t></a:t>
            </a:r>
            <a:r>
              <a:rPr lang="en-US" altLang="zh-CN" sz="2000" b="1" i="1">
                <a:solidFill>
                  <a:srgbClr val="0000CC"/>
                </a:solidFill>
                <a:latin typeface="Times New Roman" pitchFamily="18" charset="0"/>
                <a:sym typeface="Symbol" pitchFamily="18" charset="2"/>
              </a:rPr>
              <a:t></a:t>
            </a:r>
            <a:r>
              <a:rPr lang="en-US" altLang="zh-CN" sz="2000" b="1">
                <a:solidFill>
                  <a:srgbClr val="0000CC"/>
                </a:solidFill>
                <a:latin typeface="Times New Roman" pitchFamily="18" charset="0"/>
                <a:sym typeface="Symbol" pitchFamily="18" charset="2"/>
              </a:rPr>
              <a:t></a:t>
            </a:r>
            <a:r>
              <a:rPr lang="en-US" altLang="zh-CN" sz="2000" b="1" i="1">
                <a:solidFill>
                  <a:srgbClr val="0000CC"/>
                </a:solidFill>
                <a:latin typeface="Times New Roman" pitchFamily="18" charset="0"/>
              </a:rPr>
              <a:t>R</a:t>
            </a:r>
            <a:r>
              <a:rPr lang="en-US" altLang="zh-CN" sz="2000" b="1" i="1" baseline="-25000">
                <a:solidFill>
                  <a:srgbClr val="0000CC"/>
                </a:solidFill>
                <a:latin typeface="Times New Roman" pitchFamily="18" charset="0"/>
              </a:rPr>
              <a:t>i</a:t>
            </a:r>
            <a:r>
              <a:rPr lang="en-US" altLang="zh-CN" sz="2000" b="1">
                <a:solidFill>
                  <a:srgbClr val="0000CC"/>
                </a:solidFill>
                <a:latin typeface="Times New Roman" pitchFamily="18" charset="0"/>
              </a:rPr>
              <a:t>)</a:t>
            </a:r>
            <a:r>
              <a:rPr lang="en-US" altLang="zh-CN" sz="2000" b="1">
                <a:latin typeface="Times New Roman" pitchFamily="18" charset="0"/>
              </a:rPr>
              <a:t> </a:t>
            </a:r>
            <a:r>
              <a:rPr lang="en-US" altLang="zh-CN" sz="2000" b="1">
                <a:latin typeface="Times New Roman" pitchFamily="18" charset="0"/>
                <a:sym typeface="Symbol" pitchFamily="18" charset="2"/>
              </a:rPr>
              <a:t></a:t>
            </a:r>
            <a:r>
              <a:rPr lang="en-US" altLang="zh-CN" sz="2000" b="1">
                <a:latin typeface="Times New Roman" pitchFamily="18" charset="0"/>
              </a:rPr>
              <a:t> </a:t>
            </a:r>
            <a:r>
              <a:rPr lang="en-US" altLang="zh-CN" sz="2000" b="1">
                <a:solidFill>
                  <a:srgbClr val="FF0066"/>
                </a:solidFill>
                <a:latin typeface="Times New Roman" pitchFamily="18" charset="0"/>
              </a:rPr>
              <a:t>(</a:t>
            </a:r>
            <a:r>
              <a:rPr lang="en-US" altLang="zh-CN" sz="2000" b="1" i="1">
                <a:solidFill>
                  <a:srgbClr val="FF0066"/>
                </a:solidFill>
                <a:latin typeface="Times New Roman" pitchFamily="18" charset="0"/>
                <a:sym typeface="Symbol" pitchFamily="18" charset="2"/>
              </a:rPr>
              <a:t></a:t>
            </a:r>
            <a:r>
              <a:rPr lang="en-US" altLang="zh-CN" sz="2000" b="1">
                <a:solidFill>
                  <a:srgbClr val="FF0066"/>
                </a:solidFill>
                <a:latin typeface="Times New Roman" pitchFamily="18" charset="0"/>
                <a:sym typeface="Symbol" pitchFamily="18" charset="2"/>
              </a:rPr>
              <a:t></a:t>
            </a:r>
            <a:r>
              <a:rPr lang="en-US" altLang="zh-CN" sz="2000" b="1" i="1">
                <a:solidFill>
                  <a:srgbClr val="FF0066"/>
                </a:solidFill>
                <a:latin typeface="Times New Roman" pitchFamily="18" charset="0"/>
              </a:rPr>
              <a:t>R</a:t>
            </a:r>
            <a:r>
              <a:rPr lang="en-US" altLang="zh-CN" sz="2000" b="1" i="1" baseline="-25000">
                <a:solidFill>
                  <a:srgbClr val="FF0066"/>
                </a:solidFill>
                <a:latin typeface="Times New Roman" pitchFamily="18" charset="0"/>
              </a:rPr>
              <a:t>i</a:t>
            </a:r>
            <a:r>
              <a:rPr lang="en-US" altLang="zh-CN" sz="2000" b="1">
                <a:solidFill>
                  <a:srgbClr val="FF0066"/>
                </a:solidFill>
                <a:latin typeface="Times New Roman" pitchFamily="18" charset="0"/>
                <a:sym typeface="Symbol" pitchFamily="18" charset="2"/>
              </a:rPr>
              <a:t></a:t>
            </a:r>
            <a:r>
              <a:rPr lang="en-US" altLang="zh-CN" sz="2000" b="1" i="1">
                <a:solidFill>
                  <a:srgbClr val="FF0066"/>
                </a:solidFill>
                <a:latin typeface="Times New Roman" pitchFamily="18" charset="0"/>
              </a:rPr>
              <a:t>F</a:t>
            </a:r>
            <a:r>
              <a:rPr lang="en-US" altLang="zh-CN" sz="2000" b="1" baseline="30000">
                <a:solidFill>
                  <a:srgbClr val="FF0066"/>
                </a:solidFill>
                <a:latin typeface="Times New Roman" pitchFamily="18" charset="0"/>
              </a:rPr>
              <a:t>+</a:t>
            </a:r>
            <a:r>
              <a:rPr lang="en-US" altLang="zh-CN" sz="2000" b="1">
                <a:solidFill>
                  <a:srgbClr val="FF0066"/>
                </a:solidFill>
                <a:latin typeface="Times New Roman" pitchFamily="18" charset="0"/>
              </a:rPr>
              <a:t> </a:t>
            </a:r>
            <a:r>
              <a:rPr lang="en-US" altLang="zh-CN" sz="2000" b="1">
                <a:solidFill>
                  <a:srgbClr val="FF0066"/>
                </a:solidFill>
                <a:latin typeface="Times New Roman" pitchFamily="18" charset="0"/>
                <a:sym typeface="Symbol" pitchFamily="18" charset="2"/>
              </a:rPr>
              <a:t></a:t>
            </a:r>
            <a:r>
              <a:rPr lang="en-US" altLang="zh-CN" sz="2000" b="1">
                <a:solidFill>
                  <a:srgbClr val="FF0066"/>
                </a:solidFill>
                <a:latin typeface="Times New Roman" pitchFamily="18" charset="0"/>
              </a:rPr>
              <a:t> </a:t>
            </a:r>
            <a:r>
              <a:rPr lang="en-US" altLang="zh-CN" sz="2000" b="1" i="1">
                <a:solidFill>
                  <a:srgbClr val="FF0066"/>
                </a:solidFill>
                <a:latin typeface="Times New Roman" pitchFamily="18" charset="0"/>
                <a:sym typeface="Symbol" pitchFamily="18" charset="2"/>
              </a:rPr>
              <a:t></a:t>
            </a:r>
            <a:r>
              <a:rPr lang="en-US" altLang="zh-CN" sz="2000" b="1">
                <a:solidFill>
                  <a:srgbClr val="FF0066"/>
                </a:solidFill>
                <a:latin typeface="Times New Roman" pitchFamily="18" charset="0"/>
                <a:sym typeface="Symbol" pitchFamily="18" charset="2"/>
              </a:rPr>
              <a:t></a:t>
            </a:r>
            <a:r>
              <a:rPr lang="en-US" altLang="zh-CN" sz="2000" b="1" i="1">
                <a:solidFill>
                  <a:srgbClr val="FF0066"/>
                </a:solidFill>
                <a:latin typeface="Times New Roman" pitchFamily="18" charset="0"/>
                <a:sym typeface="Symbol" pitchFamily="18" charset="2"/>
              </a:rPr>
              <a:t></a:t>
            </a:r>
            <a:r>
              <a:rPr lang="en-US" altLang="zh-CN" sz="2000" b="1">
                <a:solidFill>
                  <a:srgbClr val="FF0066"/>
                </a:solidFill>
                <a:latin typeface="Times New Roman" pitchFamily="18" charset="0"/>
              </a:rPr>
              <a:t>=</a:t>
            </a:r>
            <a:r>
              <a:rPr lang="en-US" altLang="zh-CN" sz="2000" b="1">
                <a:solidFill>
                  <a:srgbClr val="FF0066"/>
                </a:solidFill>
                <a:latin typeface="Times New Roman" pitchFamily="18" charset="0"/>
                <a:sym typeface="Symbol" pitchFamily="18" charset="2"/>
              </a:rPr>
              <a:t></a:t>
            </a:r>
            <a:r>
              <a:rPr lang="en-US" altLang="zh-CN" sz="2000" b="1">
                <a:solidFill>
                  <a:srgbClr val="FF0066"/>
                </a:solidFill>
                <a:latin typeface="Times New Roman" pitchFamily="18" charset="0"/>
              </a:rPr>
              <a:t>)</a:t>
            </a:r>
            <a:r>
              <a:rPr lang="en-US" altLang="zh-CN" sz="2000" b="1">
                <a:latin typeface="Times New Roman" pitchFamily="18" charset="0"/>
              </a:rPr>
              <a:t> )</a:t>
            </a:r>
            <a:endParaRPr lang="en-US" altLang="zh-CN" sz="2000" b="1" i="1">
              <a:latin typeface="Times New Roman" pitchFamily="18" charset="0"/>
            </a:endParaRPr>
          </a:p>
          <a:p>
            <a:pPr algn="just">
              <a:lnSpc>
                <a:spcPct val="112000"/>
              </a:lnSpc>
            </a:pPr>
            <a:r>
              <a:rPr lang="en-US" altLang="zh-CN" sz="2000" b="1" i="1">
                <a:latin typeface="Times New Roman" pitchFamily="18" charset="0"/>
              </a:rPr>
              <a:t>           result </a:t>
            </a:r>
            <a:r>
              <a:rPr lang="en-US" altLang="zh-CN" sz="2000" b="1">
                <a:latin typeface="Times New Roman" pitchFamily="18" charset="0"/>
              </a:rPr>
              <a:t>:= (</a:t>
            </a:r>
            <a:r>
              <a:rPr lang="en-US" altLang="zh-CN" sz="2000" b="1" i="1">
                <a:latin typeface="Times New Roman" pitchFamily="18" charset="0"/>
              </a:rPr>
              <a:t>result</a:t>
            </a:r>
            <a:r>
              <a:rPr lang="en-US" altLang="zh-CN" sz="2000" b="1">
                <a:latin typeface="宋体" pitchFamily="2" charset="-122"/>
              </a:rPr>
              <a:t>-</a:t>
            </a:r>
            <a:r>
              <a:rPr lang="en-US" altLang="zh-CN" sz="2000" b="1" i="1">
                <a:latin typeface="Times New Roman" pitchFamily="18" charset="0"/>
              </a:rPr>
              <a:t>R</a:t>
            </a:r>
            <a:r>
              <a:rPr lang="en-US" altLang="zh-CN" sz="2000" b="1" i="1" baseline="-25000">
                <a:latin typeface="Times New Roman" pitchFamily="18" charset="0"/>
              </a:rPr>
              <a:t>i</a:t>
            </a:r>
            <a:r>
              <a:rPr lang="en-US" altLang="zh-CN" sz="2000" b="1">
                <a:latin typeface="Times New Roman" pitchFamily="18" charset="0"/>
              </a:rPr>
              <a:t>) </a:t>
            </a:r>
            <a:r>
              <a:rPr lang="en-US" altLang="zh-CN" sz="2000" b="1">
                <a:latin typeface="Times New Roman" pitchFamily="18" charset="0"/>
                <a:sym typeface="Symbol" pitchFamily="18" charset="2"/>
              </a:rPr>
              <a:t></a:t>
            </a:r>
            <a:r>
              <a:rPr lang="en-US" altLang="zh-CN" sz="2000" b="1">
                <a:latin typeface="Times New Roman" pitchFamily="18" charset="0"/>
              </a:rPr>
              <a:t> </a:t>
            </a:r>
            <a:r>
              <a:rPr lang="en-US" altLang="zh-CN" sz="2000" b="1">
                <a:solidFill>
                  <a:srgbClr val="006600"/>
                </a:solidFill>
                <a:latin typeface="Times New Roman" pitchFamily="18" charset="0"/>
              </a:rPr>
              <a:t>(</a:t>
            </a:r>
            <a:r>
              <a:rPr lang="en-US" altLang="zh-CN" sz="2000" b="1" i="1">
                <a:solidFill>
                  <a:srgbClr val="006600"/>
                </a:solidFill>
                <a:latin typeface="Times New Roman" pitchFamily="18" charset="0"/>
              </a:rPr>
              <a:t>R</a:t>
            </a:r>
            <a:r>
              <a:rPr lang="en-US" altLang="zh-CN" sz="2000" b="1" i="1" baseline="-25000">
                <a:solidFill>
                  <a:srgbClr val="006600"/>
                </a:solidFill>
                <a:latin typeface="Times New Roman" pitchFamily="18" charset="0"/>
              </a:rPr>
              <a:t>i</a:t>
            </a:r>
            <a:r>
              <a:rPr lang="en-US" altLang="zh-CN" sz="2000" b="1">
                <a:solidFill>
                  <a:srgbClr val="006600"/>
                </a:solidFill>
                <a:latin typeface="宋体" pitchFamily="2" charset="-122"/>
              </a:rPr>
              <a:t>-</a:t>
            </a:r>
            <a:r>
              <a:rPr lang="en-US" altLang="zh-CN" sz="2000" b="1" i="1">
                <a:solidFill>
                  <a:srgbClr val="006600"/>
                </a:solidFill>
                <a:latin typeface="Times New Roman" pitchFamily="18" charset="0"/>
                <a:sym typeface="Symbol" pitchFamily="18" charset="2"/>
              </a:rPr>
              <a:t></a:t>
            </a:r>
            <a:r>
              <a:rPr lang="en-US" altLang="zh-CN" sz="2000" b="1">
                <a:solidFill>
                  <a:srgbClr val="006600"/>
                </a:solidFill>
                <a:latin typeface="Times New Roman" pitchFamily="18" charset="0"/>
              </a:rPr>
              <a:t>)</a:t>
            </a:r>
            <a:r>
              <a:rPr lang="en-US" altLang="zh-CN" sz="2000" b="1">
                <a:latin typeface="Times New Roman" pitchFamily="18" charset="0"/>
              </a:rPr>
              <a:t> </a:t>
            </a:r>
            <a:r>
              <a:rPr lang="en-US" altLang="zh-CN" sz="2000" b="1">
                <a:latin typeface="Times New Roman" pitchFamily="18" charset="0"/>
                <a:sym typeface="Symbol" pitchFamily="18" charset="2"/>
              </a:rPr>
              <a:t></a:t>
            </a:r>
            <a:r>
              <a:rPr lang="en-US" altLang="zh-CN" sz="2000" b="1">
                <a:latin typeface="Times New Roman" pitchFamily="18" charset="0"/>
              </a:rPr>
              <a:t> (</a:t>
            </a:r>
            <a:r>
              <a:rPr lang="en-US" altLang="zh-CN" sz="2000" b="1" i="1">
                <a:latin typeface="Times New Roman" pitchFamily="18" charset="0"/>
                <a:sym typeface="Symbol" pitchFamily="18" charset="2"/>
              </a:rPr>
              <a:t></a:t>
            </a:r>
            <a:r>
              <a:rPr lang="en-US" altLang="zh-CN" sz="2000" b="1">
                <a:latin typeface="Times New Roman" pitchFamily="18" charset="0"/>
              </a:rPr>
              <a:t>, </a:t>
            </a:r>
            <a:r>
              <a:rPr lang="en-US" altLang="zh-CN" sz="2000" b="1" i="1">
                <a:latin typeface="Times New Roman" pitchFamily="18" charset="0"/>
                <a:sym typeface="Symbol" pitchFamily="18" charset="2"/>
              </a:rPr>
              <a:t></a:t>
            </a:r>
            <a:r>
              <a:rPr lang="en-US" altLang="zh-CN" sz="2000" b="1">
                <a:latin typeface="Times New Roman" pitchFamily="18" charset="0"/>
              </a:rPr>
              <a:t>)</a:t>
            </a:r>
            <a:endParaRPr lang="en-US" altLang="zh-CN" sz="2000" b="1" i="1">
              <a:latin typeface="Times New Roman" pitchFamily="18" charset="0"/>
            </a:endParaRPr>
          </a:p>
          <a:p>
            <a:pPr algn="just">
              <a:lnSpc>
                <a:spcPct val="112000"/>
              </a:lnSpc>
            </a:pPr>
            <a:r>
              <a:rPr lang="en-US" altLang="zh-CN" sz="2000" b="1" i="1">
                <a:latin typeface="Times New Roman" pitchFamily="18" charset="0"/>
              </a:rPr>
              <a:t>   </a:t>
            </a:r>
            <a:r>
              <a:rPr lang="en-US" altLang="zh-CN" sz="2000" b="1">
                <a:solidFill>
                  <a:schemeClr val="accent2"/>
                </a:solidFill>
                <a:latin typeface="Times New Roman" pitchFamily="18" charset="0"/>
              </a:rPr>
              <a:t>else</a:t>
            </a:r>
          </a:p>
          <a:p>
            <a:pPr algn="just">
              <a:lnSpc>
                <a:spcPct val="112000"/>
              </a:lnSpc>
            </a:pPr>
            <a:r>
              <a:rPr lang="en-US" altLang="zh-CN" sz="2000" b="1" i="1">
                <a:latin typeface="Times New Roman" pitchFamily="18" charset="0"/>
              </a:rPr>
              <a:t>       done</a:t>
            </a:r>
            <a:r>
              <a:rPr lang="en-US" altLang="zh-CN" sz="2000" b="1">
                <a:latin typeface="Times New Roman" pitchFamily="18" charset="0"/>
              </a:rPr>
              <a:t> := true</a:t>
            </a:r>
            <a:endParaRPr lang="en-US" altLang="zh-CN" sz="2000" b="1"/>
          </a:p>
        </p:txBody>
      </p:sp>
      <p:sp>
        <p:nvSpPr>
          <p:cNvPr id="238597" name="Text Box 5"/>
          <p:cNvSpPr txBox="1">
            <a:spLocks noChangeArrowheads="1"/>
          </p:cNvSpPr>
          <p:nvPr/>
        </p:nvSpPr>
        <p:spPr bwMode="auto">
          <a:xfrm>
            <a:off x="3276600" y="5715000"/>
            <a:ext cx="2514600" cy="336550"/>
          </a:xfrm>
          <a:prstGeom prst="rect">
            <a:avLst/>
          </a:prstGeom>
          <a:noFill/>
          <a:ln w="9525">
            <a:noFill/>
            <a:miter lim="800000"/>
            <a:headEnd/>
            <a:tailEnd/>
          </a:ln>
          <a:effectLst/>
        </p:spPr>
        <p:txBody>
          <a:bodyPr>
            <a:spAutoFit/>
          </a:bodyPr>
          <a:lstStyle/>
          <a:p>
            <a:pPr>
              <a:spcBef>
                <a:spcPct val="50000"/>
              </a:spcBef>
            </a:pPr>
            <a:r>
              <a:rPr lang="zh-CN" altLang="en-US" sz="1600" b="1"/>
              <a:t>图</a:t>
            </a:r>
            <a:r>
              <a:rPr lang="en-US" altLang="zh-CN" sz="1600" b="1"/>
              <a:t>5-15   BCNF</a:t>
            </a:r>
            <a:r>
              <a:rPr lang="zh-CN" altLang="en-US" sz="1600" b="1"/>
              <a:t>分解算法</a:t>
            </a:r>
          </a:p>
        </p:txBody>
      </p:sp>
      <p:sp>
        <p:nvSpPr>
          <p:cNvPr id="238599" name="Rectangle 7"/>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238598" name="Object 6"/>
          <p:cNvGraphicFramePr>
            <a:graphicFrameLocks noChangeAspect="1"/>
          </p:cNvGraphicFramePr>
          <p:nvPr/>
        </p:nvGraphicFramePr>
        <p:xfrm>
          <a:off x="0" y="0"/>
          <a:ext cx="142875" cy="142875"/>
        </p:xfrm>
        <a:graphic>
          <a:graphicData uri="http://schemas.openxmlformats.org/presentationml/2006/ole">
            <p:oleObj spid="_x0000_s3074" name="公式" r:id="rId3" imgW="139700" imgH="139700" progId="Equation.3">
              <p:embed/>
            </p:oleObj>
          </a:graphicData>
        </a:graphic>
      </p:graphicFrame>
      <p:sp>
        <p:nvSpPr>
          <p:cNvPr id="238601" name="Rectangle 9"/>
          <p:cNvSpPr>
            <a:spLocks noChangeArrowheads="1"/>
          </p:cNvSpPr>
          <p:nvPr/>
        </p:nvSpPr>
        <p:spPr bwMode="auto">
          <a:xfrm>
            <a:off x="0" y="335756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238600" name="Object 8"/>
          <p:cNvGraphicFramePr>
            <a:graphicFrameLocks noChangeAspect="1"/>
          </p:cNvGraphicFramePr>
          <p:nvPr/>
        </p:nvGraphicFramePr>
        <p:xfrm>
          <a:off x="3468688" y="4164013"/>
          <a:ext cx="331787" cy="331787"/>
        </p:xfrm>
        <a:graphic>
          <a:graphicData uri="http://schemas.openxmlformats.org/presentationml/2006/ole">
            <p:oleObj spid="_x0000_s3075" name="公式" r:id="rId4" imgW="152280" imgH="152280" progId="Equation.3">
              <p:embed/>
            </p:oleObj>
          </a:graphicData>
        </a:graphic>
      </p:graphicFrame>
      <p:sp>
        <p:nvSpPr>
          <p:cNvPr id="238602" name="AutoShape 10"/>
          <p:cNvSpPr>
            <a:spLocks noChangeArrowheads="1"/>
          </p:cNvSpPr>
          <p:nvPr/>
        </p:nvSpPr>
        <p:spPr bwMode="auto">
          <a:xfrm>
            <a:off x="3657600" y="2667000"/>
            <a:ext cx="4419600" cy="533400"/>
          </a:xfrm>
          <a:prstGeom prst="wedgeRoundRectCallout">
            <a:avLst>
              <a:gd name="adj1" fmla="val -40051"/>
              <a:gd name="adj2" fmla="val 243153"/>
              <a:gd name="adj3" fmla="val 16667"/>
            </a:avLst>
          </a:prstGeom>
          <a:solidFill>
            <a:srgbClr val="CCFFFF"/>
          </a:solidFill>
          <a:ln w="9525">
            <a:solidFill>
              <a:schemeClr val="tx1"/>
            </a:solidFill>
            <a:miter lim="800000"/>
            <a:headEnd/>
            <a:tailEnd/>
          </a:ln>
          <a:effectLst/>
        </p:spPr>
        <p:txBody>
          <a:bodyPr/>
          <a:lstStyle/>
          <a:p>
            <a:pPr algn="ctr"/>
            <a:r>
              <a:rPr lang="en-US" altLang="zh-CN" sz="2000" b="1" i="1">
                <a:solidFill>
                  <a:srgbClr val="0000CC"/>
                </a:solidFill>
                <a:sym typeface="Symbol" pitchFamily="18" charset="2"/>
              </a:rPr>
              <a:t></a:t>
            </a:r>
            <a:r>
              <a:rPr lang="en-US" altLang="zh-CN" sz="2000" b="1">
                <a:solidFill>
                  <a:srgbClr val="0000CC"/>
                </a:solidFill>
                <a:sym typeface="Symbol" pitchFamily="18" charset="2"/>
              </a:rPr>
              <a:t></a:t>
            </a:r>
            <a:r>
              <a:rPr lang="en-US" altLang="zh-CN" sz="2000" b="1" i="1">
                <a:solidFill>
                  <a:srgbClr val="0000CC"/>
                </a:solidFill>
                <a:sym typeface="Symbol" pitchFamily="18" charset="2"/>
              </a:rPr>
              <a:t> </a:t>
            </a:r>
            <a:r>
              <a:rPr lang="zh-CN" altLang="en-US" sz="2000" b="1">
                <a:solidFill>
                  <a:srgbClr val="0000CC"/>
                </a:solidFill>
                <a:sym typeface="Symbol" pitchFamily="18" charset="2"/>
              </a:rPr>
              <a:t>是</a:t>
            </a:r>
            <a:r>
              <a:rPr lang="en-US" altLang="zh-CN" sz="2000" b="1" i="1">
                <a:solidFill>
                  <a:srgbClr val="FF0066"/>
                </a:solidFill>
                <a:latin typeface="Times New Roman" pitchFamily="18" charset="0"/>
              </a:rPr>
              <a:t>R</a:t>
            </a:r>
            <a:r>
              <a:rPr lang="en-US" altLang="zh-CN" sz="2000" b="1" i="1" baseline="-25000">
                <a:solidFill>
                  <a:srgbClr val="FF0066"/>
                </a:solidFill>
                <a:latin typeface="Times New Roman" pitchFamily="18" charset="0"/>
              </a:rPr>
              <a:t>i</a:t>
            </a:r>
            <a:r>
              <a:rPr lang="zh-CN" altLang="en-US" sz="2000" b="1">
                <a:solidFill>
                  <a:srgbClr val="FF0066"/>
                </a:solidFill>
                <a:sym typeface="Symbol" pitchFamily="18" charset="2"/>
              </a:rPr>
              <a:t>上</a:t>
            </a:r>
            <a:r>
              <a:rPr lang="zh-CN" altLang="en-US" sz="2000" b="1">
                <a:solidFill>
                  <a:srgbClr val="0000CC"/>
                </a:solidFill>
                <a:sym typeface="Symbol" pitchFamily="18" charset="2"/>
              </a:rPr>
              <a:t>的一个非平凡函数依赖</a:t>
            </a:r>
          </a:p>
        </p:txBody>
      </p:sp>
      <p:sp>
        <p:nvSpPr>
          <p:cNvPr id="238603" name="AutoShape 11"/>
          <p:cNvSpPr>
            <a:spLocks noChangeArrowheads="1"/>
          </p:cNvSpPr>
          <p:nvPr/>
        </p:nvSpPr>
        <p:spPr bwMode="auto">
          <a:xfrm>
            <a:off x="6248400" y="3429000"/>
            <a:ext cx="2362200" cy="457200"/>
          </a:xfrm>
          <a:prstGeom prst="wedgeRoundRectCallout">
            <a:avLst>
              <a:gd name="adj1" fmla="val -53963"/>
              <a:gd name="adj2" fmla="val 108681"/>
              <a:gd name="adj3" fmla="val 16667"/>
            </a:avLst>
          </a:prstGeom>
          <a:solidFill>
            <a:srgbClr val="CCFFFF"/>
          </a:solidFill>
          <a:ln w="9525">
            <a:solidFill>
              <a:schemeClr val="tx1"/>
            </a:solidFill>
            <a:miter lim="800000"/>
            <a:headEnd/>
            <a:tailEnd/>
          </a:ln>
          <a:effectLst/>
        </p:spPr>
        <p:txBody>
          <a:bodyPr/>
          <a:lstStyle/>
          <a:p>
            <a:pPr algn="ctr"/>
            <a:r>
              <a:rPr lang="en-US" altLang="zh-CN" sz="2000" b="1" i="1">
                <a:solidFill>
                  <a:srgbClr val="FF0066"/>
                </a:solidFill>
                <a:sym typeface="Symbol" pitchFamily="18" charset="2"/>
              </a:rPr>
              <a:t> </a:t>
            </a:r>
            <a:r>
              <a:rPr lang="zh-CN" altLang="en-US" sz="2000" b="1">
                <a:solidFill>
                  <a:srgbClr val="FF0066"/>
                </a:solidFill>
                <a:sym typeface="Symbol" pitchFamily="18" charset="2"/>
              </a:rPr>
              <a:t>不是</a:t>
            </a:r>
            <a:r>
              <a:rPr lang="en-US" altLang="zh-CN" sz="2000" b="1" i="1">
                <a:solidFill>
                  <a:srgbClr val="FF0066"/>
                </a:solidFill>
                <a:latin typeface="Times New Roman" pitchFamily="18" charset="0"/>
              </a:rPr>
              <a:t>R</a:t>
            </a:r>
            <a:r>
              <a:rPr lang="en-US" altLang="zh-CN" sz="2000" b="1" i="1" baseline="-25000">
                <a:solidFill>
                  <a:srgbClr val="FF0066"/>
                </a:solidFill>
                <a:latin typeface="Times New Roman" pitchFamily="18" charset="0"/>
              </a:rPr>
              <a:t>i</a:t>
            </a:r>
            <a:r>
              <a:rPr lang="zh-CN" altLang="en-US" sz="2000" b="1">
                <a:solidFill>
                  <a:srgbClr val="FF0066"/>
                </a:solidFill>
                <a:sym typeface="Symbol" pitchFamily="18" charset="2"/>
              </a:rPr>
              <a:t>的超码</a:t>
            </a:r>
          </a:p>
        </p:txBody>
      </p:sp>
      <p:sp>
        <p:nvSpPr>
          <p:cNvPr id="238604" name="AutoShape 12"/>
          <p:cNvSpPr>
            <a:spLocks noChangeArrowheads="1"/>
          </p:cNvSpPr>
          <p:nvPr/>
        </p:nvSpPr>
        <p:spPr bwMode="auto">
          <a:xfrm>
            <a:off x="2209800" y="1828800"/>
            <a:ext cx="4038600" cy="457200"/>
          </a:xfrm>
          <a:prstGeom prst="wedgeRoundRectCallout">
            <a:avLst>
              <a:gd name="adj1" fmla="val -48468"/>
              <a:gd name="adj2" fmla="val 404167"/>
              <a:gd name="adj3" fmla="val 16667"/>
            </a:avLst>
          </a:prstGeom>
          <a:solidFill>
            <a:srgbClr val="CCFFFF"/>
          </a:solidFill>
          <a:ln w="9525">
            <a:solidFill>
              <a:schemeClr val="tx1"/>
            </a:solidFill>
            <a:miter lim="800000"/>
            <a:headEnd/>
            <a:tailEnd/>
          </a:ln>
          <a:effectLst/>
        </p:spPr>
        <p:txBody>
          <a:bodyPr/>
          <a:lstStyle/>
          <a:p>
            <a:pPr algn="ctr"/>
            <a:r>
              <a:rPr lang="zh-CN" altLang="en-US" sz="2000" b="1">
                <a:solidFill>
                  <a:srgbClr val="800000"/>
                </a:solidFill>
                <a:sym typeface="Symbol" pitchFamily="18" charset="2"/>
              </a:rPr>
              <a:t>第一次循环时，</a:t>
            </a:r>
            <a:r>
              <a:rPr lang="en-US" altLang="zh-CN" sz="2000" b="1" i="1">
                <a:solidFill>
                  <a:srgbClr val="800000"/>
                </a:solidFill>
                <a:latin typeface="Times New Roman" pitchFamily="18" charset="0"/>
                <a:sym typeface="Symbol" pitchFamily="18" charset="2"/>
              </a:rPr>
              <a:t>r</a:t>
            </a:r>
            <a:r>
              <a:rPr lang="en-US" altLang="zh-CN" sz="2000" b="1" i="1" baseline="-25000">
                <a:solidFill>
                  <a:srgbClr val="800000"/>
                </a:solidFill>
                <a:latin typeface="Times New Roman" pitchFamily="18" charset="0"/>
                <a:sym typeface="Symbol" pitchFamily="18" charset="2"/>
              </a:rPr>
              <a:t>i</a:t>
            </a:r>
            <a:r>
              <a:rPr lang="en-US" altLang="zh-CN" sz="2000" b="1">
                <a:solidFill>
                  <a:srgbClr val="800000"/>
                </a:solidFill>
                <a:latin typeface="Times New Roman" pitchFamily="18" charset="0"/>
                <a:sym typeface="Symbol" pitchFamily="18" charset="2"/>
              </a:rPr>
              <a:t>(</a:t>
            </a:r>
            <a:r>
              <a:rPr lang="en-US" altLang="zh-CN" sz="2000" b="1" i="1">
                <a:solidFill>
                  <a:srgbClr val="800000"/>
                </a:solidFill>
                <a:latin typeface="Times New Roman" pitchFamily="18" charset="0"/>
              </a:rPr>
              <a:t>R</a:t>
            </a:r>
            <a:r>
              <a:rPr lang="en-US" altLang="zh-CN" sz="2000" b="1" i="1" baseline="-25000">
                <a:solidFill>
                  <a:srgbClr val="800000"/>
                </a:solidFill>
                <a:latin typeface="Times New Roman" pitchFamily="18" charset="0"/>
              </a:rPr>
              <a:t>i</a:t>
            </a:r>
            <a:r>
              <a:rPr lang="en-US" altLang="zh-CN" sz="2000" b="1">
                <a:solidFill>
                  <a:srgbClr val="800000"/>
                </a:solidFill>
                <a:latin typeface="Times New Roman" pitchFamily="18" charset="0"/>
                <a:sym typeface="Symbol" pitchFamily="18" charset="2"/>
              </a:rPr>
              <a:t>)</a:t>
            </a:r>
            <a:r>
              <a:rPr lang="zh-CN" altLang="en-US" sz="2000" b="1">
                <a:solidFill>
                  <a:srgbClr val="800000"/>
                </a:solidFill>
                <a:sym typeface="Symbol" pitchFamily="18" charset="2"/>
              </a:rPr>
              <a:t>就是</a:t>
            </a:r>
            <a:r>
              <a:rPr lang="en-US" altLang="zh-CN" sz="2000" b="1" i="1">
                <a:solidFill>
                  <a:srgbClr val="800000"/>
                </a:solidFill>
                <a:latin typeface="Times New Roman" pitchFamily="18" charset="0"/>
                <a:sym typeface="Symbol" pitchFamily="18" charset="2"/>
              </a:rPr>
              <a:t>r</a:t>
            </a:r>
            <a:r>
              <a:rPr lang="en-US" altLang="zh-CN" sz="2000" b="1">
                <a:solidFill>
                  <a:srgbClr val="800000"/>
                </a:solidFill>
                <a:latin typeface="Times New Roman" pitchFamily="18" charset="0"/>
                <a:sym typeface="Symbol" pitchFamily="18" charset="2"/>
              </a:rPr>
              <a:t>(</a:t>
            </a:r>
            <a:r>
              <a:rPr lang="en-US" altLang="zh-CN" sz="2000" b="1" i="1">
                <a:solidFill>
                  <a:srgbClr val="800000"/>
                </a:solidFill>
                <a:latin typeface="Times New Roman" pitchFamily="18" charset="0"/>
              </a:rPr>
              <a:t>R</a:t>
            </a:r>
            <a:r>
              <a:rPr lang="en-US" altLang="zh-CN" sz="2000" b="1">
                <a:solidFill>
                  <a:srgbClr val="800000"/>
                </a:solidFill>
                <a:latin typeface="Times New Roman" pitchFamily="18" charset="0"/>
                <a:sym typeface="Symbol" pitchFamily="18" charset="2"/>
              </a:rPr>
              <a:t>)</a:t>
            </a:r>
            <a:endParaRPr lang="zh-CN" altLang="en-US" sz="2000" b="1">
              <a:solidFill>
                <a:srgbClr val="800000"/>
              </a:solidFill>
              <a:latin typeface="Times New Roman" pitchFamily="18" charset="0"/>
              <a:sym typeface="Symbol" pitchFamily="18" charset="2"/>
            </a:endParaRPr>
          </a:p>
        </p:txBody>
      </p:sp>
      <p:sp>
        <p:nvSpPr>
          <p:cNvPr id="238605" name="AutoShape 13"/>
          <p:cNvSpPr>
            <a:spLocks noChangeArrowheads="1"/>
          </p:cNvSpPr>
          <p:nvPr/>
        </p:nvSpPr>
        <p:spPr bwMode="auto">
          <a:xfrm>
            <a:off x="3962400" y="5334000"/>
            <a:ext cx="4876800" cy="457200"/>
          </a:xfrm>
          <a:prstGeom prst="wedgeRoundRectCallout">
            <a:avLst>
              <a:gd name="adj1" fmla="val -35870"/>
              <a:gd name="adj2" fmla="val -151736"/>
              <a:gd name="adj3" fmla="val 16667"/>
            </a:avLst>
          </a:prstGeom>
          <a:solidFill>
            <a:srgbClr val="CCFFFF"/>
          </a:solidFill>
          <a:ln w="9525">
            <a:solidFill>
              <a:schemeClr val="tx1"/>
            </a:solidFill>
            <a:miter lim="800000"/>
            <a:headEnd/>
            <a:tailEnd/>
          </a:ln>
          <a:effectLst/>
        </p:spPr>
        <p:txBody>
          <a:bodyPr/>
          <a:lstStyle/>
          <a:p>
            <a:pPr algn="ctr"/>
            <a:r>
              <a:rPr lang="zh-CN" altLang="en-US" b="1">
                <a:solidFill>
                  <a:srgbClr val="9900CC"/>
                </a:solidFill>
                <a:sym typeface="Symbol" pitchFamily="18" charset="2"/>
              </a:rPr>
              <a:t>如</a:t>
            </a:r>
            <a:r>
              <a:rPr lang="zh-CN" altLang="en-US" sz="2000" b="1">
                <a:solidFill>
                  <a:srgbClr val="9900CC"/>
                </a:solidFill>
                <a:sym typeface="Symbol" pitchFamily="18" charset="2"/>
              </a:rPr>
              <a:t>果</a:t>
            </a:r>
            <a:r>
              <a:rPr lang="zh-CN" altLang="en-US" sz="2000" b="1" i="1">
                <a:solidFill>
                  <a:srgbClr val="9900CC"/>
                </a:solidFill>
                <a:sym typeface="Symbol" pitchFamily="18" charset="2"/>
              </a:rPr>
              <a:t></a:t>
            </a:r>
            <a:r>
              <a:rPr lang="zh-CN" altLang="en-US" sz="2000" b="1">
                <a:solidFill>
                  <a:srgbClr val="9900CC"/>
                </a:solidFill>
                <a:sym typeface="Symbol" pitchFamily="18" charset="2"/>
              </a:rPr>
              <a:t></a:t>
            </a:r>
            <a:r>
              <a:rPr lang="zh-CN" altLang="en-US" sz="2000" b="1" i="1">
                <a:solidFill>
                  <a:srgbClr val="9900CC"/>
                </a:solidFill>
                <a:sym typeface="Symbol" pitchFamily="18" charset="2"/>
              </a:rPr>
              <a:t></a:t>
            </a:r>
            <a:r>
              <a:rPr lang="en-US" altLang="zh-CN" sz="2000" b="1">
                <a:solidFill>
                  <a:srgbClr val="9900CC"/>
                </a:solidFill>
                <a:cs typeface="Arial" charset="0"/>
              </a:rPr>
              <a:t>≠</a:t>
            </a:r>
            <a:r>
              <a:rPr lang="en-US" altLang="zh-CN" sz="2000" b="1">
                <a:solidFill>
                  <a:srgbClr val="9900CC"/>
                </a:solidFill>
                <a:sym typeface="Symbol" pitchFamily="18" charset="2"/>
              </a:rPr>
              <a:t></a:t>
            </a:r>
            <a:r>
              <a:rPr lang="zh-CN" altLang="en-US" sz="2000" b="1">
                <a:solidFill>
                  <a:srgbClr val="9900CC"/>
                </a:solidFill>
                <a:sym typeface="Symbol" pitchFamily="18" charset="2"/>
              </a:rPr>
              <a:t>，则该属性集为</a:t>
            </a:r>
            <a:r>
              <a:rPr lang="en-US" altLang="zh-CN" sz="2000" b="1" i="1">
                <a:solidFill>
                  <a:srgbClr val="9900CC"/>
                </a:solidFill>
                <a:latin typeface="Times New Roman" pitchFamily="18" charset="0"/>
              </a:rPr>
              <a:t>R</a:t>
            </a:r>
            <a:r>
              <a:rPr lang="en-US" altLang="zh-CN" sz="2000" b="1" i="1" baseline="-25000">
                <a:solidFill>
                  <a:srgbClr val="9900CC"/>
                </a:solidFill>
                <a:latin typeface="Times New Roman" pitchFamily="18" charset="0"/>
              </a:rPr>
              <a:t>i</a:t>
            </a:r>
            <a:r>
              <a:rPr lang="en-US" altLang="zh-CN" sz="2000" b="1">
                <a:solidFill>
                  <a:srgbClr val="9900CC"/>
                </a:solidFill>
                <a:latin typeface="宋体" pitchFamily="2" charset="-122"/>
              </a:rPr>
              <a:t>-</a:t>
            </a:r>
            <a:r>
              <a:rPr lang="en-US" altLang="zh-CN" sz="2000" b="1">
                <a:solidFill>
                  <a:srgbClr val="9900CC"/>
                </a:solidFill>
                <a:latin typeface="Times New Roman" pitchFamily="18" charset="0"/>
              </a:rPr>
              <a:t>(</a:t>
            </a:r>
            <a:r>
              <a:rPr lang="zh-CN" altLang="en-US" sz="2000" b="1" i="1">
                <a:solidFill>
                  <a:srgbClr val="9900CC"/>
                </a:solidFill>
                <a:latin typeface="Times New Roman" pitchFamily="18" charset="0"/>
                <a:sym typeface="Symbol" pitchFamily="18" charset="2"/>
              </a:rPr>
              <a:t></a:t>
            </a:r>
            <a:r>
              <a:rPr lang="en-US" altLang="zh-CN" sz="2000" b="1">
                <a:solidFill>
                  <a:srgbClr val="9900CC"/>
                </a:solidFill>
                <a:latin typeface="宋体" pitchFamily="2" charset="-122"/>
                <a:sym typeface="Symbol" pitchFamily="18" charset="2"/>
              </a:rPr>
              <a:t>-</a:t>
            </a:r>
            <a:r>
              <a:rPr lang="en-US" altLang="zh-CN" sz="2000" b="1" i="1">
                <a:solidFill>
                  <a:srgbClr val="9900CC"/>
                </a:solidFill>
                <a:latin typeface="Times New Roman" pitchFamily="18" charset="0"/>
                <a:sym typeface="Symbol" pitchFamily="18" charset="2"/>
              </a:rPr>
              <a:t></a:t>
            </a:r>
            <a:r>
              <a:rPr lang="en-US" altLang="zh-CN" sz="2000">
                <a:solidFill>
                  <a:srgbClr val="9900CC"/>
                </a:solidFill>
                <a:latin typeface="Times New Roman" pitchFamily="18" charset="0"/>
                <a:sym typeface="Symbol" pitchFamily="18" charset="2"/>
              </a:rPr>
              <a:t> </a:t>
            </a:r>
            <a:r>
              <a:rPr lang="en-US" altLang="zh-CN" sz="2000" b="1">
                <a:solidFill>
                  <a:srgbClr val="9900CC"/>
                </a:solidFill>
                <a:latin typeface="Times New Roman" pitchFamily="18" charset="0"/>
                <a:sym typeface="Symbol" pitchFamily="18" charset="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38604"/>
                                        </p:tgtEl>
                                        <p:attrNameLst>
                                          <p:attrName>style.visibility</p:attrName>
                                        </p:attrNameLst>
                                      </p:cBhvr>
                                      <p:to>
                                        <p:strVal val="visible"/>
                                      </p:to>
                                    </p:set>
                                    <p:anim calcmode="lin" valueType="num">
                                      <p:cBhvr additive="base">
                                        <p:cTn id="7" dur="500" fill="hold"/>
                                        <p:tgtEl>
                                          <p:spTgt spid="238604"/>
                                        </p:tgtEl>
                                        <p:attrNameLst>
                                          <p:attrName>ppt_x</p:attrName>
                                        </p:attrNameLst>
                                      </p:cBhvr>
                                      <p:tavLst>
                                        <p:tav tm="0">
                                          <p:val>
                                            <p:strVal val="1+#ppt_w/2"/>
                                          </p:val>
                                        </p:tav>
                                        <p:tav tm="100000">
                                          <p:val>
                                            <p:strVal val="#ppt_x"/>
                                          </p:val>
                                        </p:tav>
                                      </p:tavLst>
                                    </p:anim>
                                    <p:anim calcmode="lin" valueType="num">
                                      <p:cBhvr additive="base">
                                        <p:cTn id="8" dur="500" fill="hold"/>
                                        <p:tgtEl>
                                          <p:spTgt spid="23860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38602"/>
                                        </p:tgtEl>
                                        <p:attrNameLst>
                                          <p:attrName>style.visibility</p:attrName>
                                        </p:attrNameLst>
                                      </p:cBhvr>
                                      <p:to>
                                        <p:strVal val="visible"/>
                                      </p:to>
                                    </p:set>
                                    <p:anim calcmode="lin" valueType="num">
                                      <p:cBhvr additive="base">
                                        <p:cTn id="13" dur="500" fill="hold"/>
                                        <p:tgtEl>
                                          <p:spTgt spid="238602"/>
                                        </p:tgtEl>
                                        <p:attrNameLst>
                                          <p:attrName>ppt_x</p:attrName>
                                        </p:attrNameLst>
                                      </p:cBhvr>
                                      <p:tavLst>
                                        <p:tav tm="0">
                                          <p:val>
                                            <p:strVal val="1+#ppt_w/2"/>
                                          </p:val>
                                        </p:tav>
                                        <p:tav tm="100000">
                                          <p:val>
                                            <p:strVal val="#ppt_x"/>
                                          </p:val>
                                        </p:tav>
                                      </p:tavLst>
                                    </p:anim>
                                    <p:anim calcmode="lin" valueType="num">
                                      <p:cBhvr additive="base">
                                        <p:cTn id="14" dur="500" fill="hold"/>
                                        <p:tgtEl>
                                          <p:spTgt spid="23860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38603"/>
                                        </p:tgtEl>
                                        <p:attrNameLst>
                                          <p:attrName>style.visibility</p:attrName>
                                        </p:attrNameLst>
                                      </p:cBhvr>
                                      <p:to>
                                        <p:strVal val="visible"/>
                                      </p:to>
                                    </p:set>
                                    <p:anim calcmode="lin" valueType="num">
                                      <p:cBhvr additive="base">
                                        <p:cTn id="19" dur="500" fill="hold"/>
                                        <p:tgtEl>
                                          <p:spTgt spid="238603"/>
                                        </p:tgtEl>
                                        <p:attrNameLst>
                                          <p:attrName>ppt_x</p:attrName>
                                        </p:attrNameLst>
                                      </p:cBhvr>
                                      <p:tavLst>
                                        <p:tav tm="0">
                                          <p:val>
                                            <p:strVal val="1+#ppt_w/2"/>
                                          </p:val>
                                        </p:tav>
                                        <p:tav tm="100000">
                                          <p:val>
                                            <p:strVal val="#ppt_x"/>
                                          </p:val>
                                        </p:tav>
                                      </p:tavLst>
                                    </p:anim>
                                    <p:anim calcmode="lin" valueType="num">
                                      <p:cBhvr additive="base">
                                        <p:cTn id="20" dur="500" fill="hold"/>
                                        <p:tgtEl>
                                          <p:spTgt spid="23860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38605"/>
                                        </p:tgtEl>
                                        <p:attrNameLst>
                                          <p:attrName>style.visibility</p:attrName>
                                        </p:attrNameLst>
                                      </p:cBhvr>
                                      <p:to>
                                        <p:strVal val="visible"/>
                                      </p:to>
                                    </p:set>
                                    <p:anim calcmode="lin" valueType="num">
                                      <p:cBhvr additive="base">
                                        <p:cTn id="25" dur="500" fill="hold"/>
                                        <p:tgtEl>
                                          <p:spTgt spid="238605"/>
                                        </p:tgtEl>
                                        <p:attrNameLst>
                                          <p:attrName>ppt_x</p:attrName>
                                        </p:attrNameLst>
                                      </p:cBhvr>
                                      <p:tavLst>
                                        <p:tav tm="0">
                                          <p:val>
                                            <p:strVal val="1+#ppt_w/2"/>
                                          </p:val>
                                        </p:tav>
                                        <p:tav tm="100000">
                                          <p:val>
                                            <p:strVal val="#ppt_x"/>
                                          </p:val>
                                        </p:tav>
                                      </p:tavLst>
                                    </p:anim>
                                    <p:anim calcmode="lin" valueType="num">
                                      <p:cBhvr additive="base">
                                        <p:cTn id="26" dur="500" fill="hold"/>
                                        <p:tgtEl>
                                          <p:spTgt spid="23860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602" grpId="0" animBg="1"/>
      <p:bldP spid="238603" grpId="0" animBg="1"/>
      <p:bldP spid="238604" grpId="0" animBg="1"/>
      <p:bldP spid="238605"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ChangeArrowheads="1"/>
          </p:cNvSpPr>
          <p:nvPr>
            <p:ph type="title"/>
          </p:nvPr>
        </p:nvSpPr>
        <p:spPr>
          <a:xfrm>
            <a:off x="609600" y="533400"/>
            <a:ext cx="7772400" cy="609600"/>
          </a:xfrm>
        </p:spPr>
        <p:txBody>
          <a:bodyPr/>
          <a:lstStyle/>
          <a:p>
            <a:r>
              <a:rPr lang="en-US" altLang="zh-CN"/>
              <a:t>BCNF</a:t>
            </a:r>
            <a:r>
              <a:rPr lang="zh-CN" altLang="en-US">
                <a:ea typeface="华文隶书" pitchFamily="2" charset="-122"/>
              </a:rPr>
              <a:t>分解举例</a:t>
            </a:r>
          </a:p>
        </p:txBody>
      </p:sp>
      <p:sp>
        <p:nvSpPr>
          <p:cNvPr id="274435" name="Rectangle 3"/>
          <p:cNvSpPr>
            <a:spLocks noGrp="1" noChangeArrowheads="1"/>
          </p:cNvSpPr>
          <p:nvPr>
            <p:ph type="body" idx="1"/>
          </p:nvPr>
        </p:nvSpPr>
        <p:spPr>
          <a:xfrm>
            <a:off x="152400" y="1143000"/>
            <a:ext cx="8991600" cy="5410200"/>
          </a:xfrm>
        </p:spPr>
        <p:txBody>
          <a:bodyPr/>
          <a:lstStyle/>
          <a:p>
            <a:pPr>
              <a:lnSpc>
                <a:spcPct val="120000"/>
              </a:lnSpc>
              <a:spcBef>
                <a:spcPct val="15000"/>
              </a:spcBef>
            </a:pPr>
            <a:r>
              <a:rPr lang="en-US" altLang="zh-CN" sz="2400">
                <a:solidFill>
                  <a:schemeClr val="accent2"/>
                </a:solidFill>
              </a:rPr>
              <a:t>[</a:t>
            </a:r>
            <a:r>
              <a:rPr lang="zh-CN" altLang="en-US" sz="2400">
                <a:solidFill>
                  <a:schemeClr val="accent2"/>
                </a:solidFill>
              </a:rPr>
              <a:t>例</a:t>
            </a:r>
            <a:r>
              <a:rPr lang="en-US" altLang="zh-CN" sz="2400">
                <a:solidFill>
                  <a:schemeClr val="accent2"/>
                </a:solidFill>
              </a:rPr>
              <a:t>5.25]  </a:t>
            </a:r>
            <a:r>
              <a:rPr lang="en-US" altLang="zh-CN" sz="2400" i="1"/>
              <a:t>r</a:t>
            </a:r>
            <a:r>
              <a:rPr lang="en-US" altLang="zh-CN" sz="2400"/>
              <a:t>(</a:t>
            </a:r>
            <a:r>
              <a:rPr lang="en-US" altLang="zh-CN" sz="2400" i="1"/>
              <a:t>R</a:t>
            </a:r>
            <a:r>
              <a:rPr lang="en-US" altLang="zh-CN" sz="2400"/>
              <a:t>)=</a:t>
            </a:r>
            <a:r>
              <a:rPr lang="en-US" altLang="zh-CN" sz="2400" i="1"/>
              <a:t>r</a:t>
            </a:r>
            <a:r>
              <a:rPr lang="en-US" altLang="zh-CN" sz="2400"/>
              <a:t>(</a:t>
            </a:r>
            <a:r>
              <a:rPr lang="en-US" altLang="zh-CN" sz="2400" i="1"/>
              <a:t>A</a:t>
            </a:r>
            <a:r>
              <a:rPr lang="en-US" altLang="zh-CN" sz="2400"/>
              <a:t>, </a:t>
            </a:r>
            <a:r>
              <a:rPr lang="en-US" altLang="zh-CN" sz="2400" i="1"/>
              <a:t>B</a:t>
            </a:r>
            <a:r>
              <a:rPr lang="en-US" altLang="zh-CN" sz="2400"/>
              <a:t>, </a:t>
            </a:r>
            <a:r>
              <a:rPr lang="en-US" altLang="zh-CN" sz="2400" i="1"/>
              <a:t>C</a:t>
            </a:r>
            <a:r>
              <a:rPr lang="en-US" altLang="zh-CN" sz="2400"/>
              <a:t>, </a:t>
            </a:r>
            <a:r>
              <a:rPr lang="en-US" altLang="zh-CN" sz="2400" i="1"/>
              <a:t>D</a:t>
            </a:r>
            <a:r>
              <a:rPr lang="en-US" altLang="zh-CN" sz="2400"/>
              <a:t>, </a:t>
            </a:r>
            <a:r>
              <a:rPr lang="en-US" altLang="zh-CN" sz="2400" i="1"/>
              <a:t>G</a:t>
            </a:r>
            <a:r>
              <a:rPr lang="en-US" altLang="zh-CN" sz="2400"/>
              <a:t>, </a:t>
            </a:r>
            <a:r>
              <a:rPr lang="en-US" altLang="zh-CN" sz="2400" i="1"/>
              <a:t>H</a:t>
            </a:r>
            <a:r>
              <a:rPr lang="en-US" altLang="zh-CN" sz="2400"/>
              <a:t>)</a:t>
            </a:r>
            <a:r>
              <a:rPr lang="zh-CN" altLang="en-US" sz="2400"/>
              <a:t>，</a:t>
            </a:r>
            <a:r>
              <a:rPr lang="en-US" altLang="zh-CN" sz="2400" i="1"/>
              <a:t>F</a:t>
            </a:r>
            <a:r>
              <a:rPr lang="en-US" altLang="zh-CN" sz="2400"/>
              <a:t>={</a:t>
            </a:r>
            <a:r>
              <a:rPr lang="en-US" altLang="zh-CN" sz="2400" i="1">
                <a:solidFill>
                  <a:srgbClr val="FF0066"/>
                </a:solidFill>
              </a:rPr>
              <a:t>A</a:t>
            </a:r>
            <a:r>
              <a:rPr lang="en-US" altLang="zh-CN" sz="2400">
                <a:solidFill>
                  <a:srgbClr val="FF0066"/>
                </a:solidFill>
              </a:rPr>
              <a:t>→</a:t>
            </a:r>
            <a:r>
              <a:rPr lang="en-US" altLang="zh-CN" sz="2400" i="1">
                <a:solidFill>
                  <a:srgbClr val="FF0066"/>
                </a:solidFill>
              </a:rPr>
              <a:t>BC</a:t>
            </a:r>
            <a:r>
              <a:rPr lang="en-US" altLang="zh-CN" sz="2400"/>
              <a:t>, </a:t>
            </a:r>
            <a:r>
              <a:rPr lang="en-US" altLang="zh-CN" sz="2400" i="1"/>
              <a:t>DG</a:t>
            </a:r>
            <a:r>
              <a:rPr lang="en-US" altLang="zh-CN" sz="2400"/>
              <a:t>→</a:t>
            </a:r>
            <a:r>
              <a:rPr lang="en-US" altLang="zh-CN" sz="2400" i="1"/>
              <a:t>H</a:t>
            </a:r>
            <a:r>
              <a:rPr lang="en-US" altLang="zh-CN" sz="2400" i="1">
                <a:solidFill>
                  <a:srgbClr val="FF33CC"/>
                </a:solidFill>
              </a:rPr>
              <a:t> </a:t>
            </a:r>
            <a:r>
              <a:rPr lang="en-US" altLang="zh-CN" sz="2400"/>
              <a:t>, </a:t>
            </a:r>
            <a:r>
              <a:rPr lang="en-US" altLang="zh-CN" sz="2400" i="1"/>
              <a:t>D</a:t>
            </a:r>
            <a:r>
              <a:rPr lang="en-US" altLang="zh-CN" sz="2400"/>
              <a:t>→</a:t>
            </a:r>
            <a:r>
              <a:rPr lang="en-US" altLang="zh-CN" sz="2400" i="1"/>
              <a:t>A</a:t>
            </a:r>
            <a:r>
              <a:rPr lang="en-US" altLang="zh-CN" sz="2400"/>
              <a:t>}, </a:t>
            </a:r>
            <a:r>
              <a:rPr lang="en-US" altLang="zh-CN" sz="2400" i="1"/>
              <a:t>r</a:t>
            </a:r>
            <a:r>
              <a:rPr lang="en-US" altLang="zh-CN" sz="2400"/>
              <a:t>(</a:t>
            </a:r>
            <a:r>
              <a:rPr lang="en-US" altLang="zh-CN" sz="2400" i="1"/>
              <a:t>R</a:t>
            </a:r>
            <a:r>
              <a:rPr lang="en-US" altLang="zh-CN" sz="2400"/>
              <a:t>)</a:t>
            </a:r>
            <a:r>
              <a:rPr lang="zh-CN" altLang="en-US" sz="2400"/>
              <a:t>是否属于</a:t>
            </a:r>
            <a:r>
              <a:rPr lang="en-US" altLang="zh-CN" sz="2400"/>
              <a:t>BCNF</a:t>
            </a:r>
            <a:r>
              <a:rPr lang="zh-CN" altLang="en-US" sz="2400"/>
              <a:t>范式？如果不是，则进行</a:t>
            </a:r>
            <a:r>
              <a:rPr lang="en-US" altLang="zh-CN" sz="2400"/>
              <a:t>BCNF</a:t>
            </a:r>
            <a:r>
              <a:rPr lang="zh-CN" altLang="en-US" sz="2400"/>
              <a:t>分解。</a:t>
            </a:r>
          </a:p>
          <a:p>
            <a:pPr lvl="1">
              <a:lnSpc>
                <a:spcPct val="120000"/>
              </a:lnSpc>
              <a:spcBef>
                <a:spcPct val="15000"/>
              </a:spcBef>
            </a:pPr>
            <a:r>
              <a:rPr lang="en-US" altLang="zh-CN" i="1">
                <a:solidFill>
                  <a:srgbClr val="9900CC"/>
                </a:solidFill>
              </a:rPr>
              <a:t>r</a:t>
            </a:r>
            <a:r>
              <a:rPr lang="en-US" altLang="zh-CN">
                <a:solidFill>
                  <a:srgbClr val="9900CC"/>
                </a:solidFill>
              </a:rPr>
              <a:t>(</a:t>
            </a:r>
            <a:r>
              <a:rPr lang="en-US" altLang="zh-CN" i="1">
                <a:solidFill>
                  <a:srgbClr val="9900CC"/>
                </a:solidFill>
              </a:rPr>
              <a:t>R</a:t>
            </a:r>
            <a:r>
              <a:rPr lang="en-US" altLang="zh-CN">
                <a:solidFill>
                  <a:srgbClr val="9900CC"/>
                </a:solidFill>
              </a:rPr>
              <a:t>)</a:t>
            </a:r>
            <a:r>
              <a:rPr lang="en-US" altLang="zh-CN">
                <a:solidFill>
                  <a:srgbClr val="9900CC"/>
                </a:solidFill>
                <a:sym typeface="Symbol" pitchFamily="18" charset="2"/>
              </a:rPr>
              <a:t></a:t>
            </a:r>
            <a:r>
              <a:rPr lang="en-US" altLang="zh-CN">
                <a:solidFill>
                  <a:srgbClr val="9900CC"/>
                </a:solidFill>
              </a:rPr>
              <a:t>BCNF</a:t>
            </a:r>
            <a:r>
              <a:rPr lang="zh-CN" altLang="en-US"/>
              <a:t>（</a:t>
            </a:r>
            <a:r>
              <a:rPr lang="zh-CN" altLang="nl-NL"/>
              <a:t>因为候选码为</a:t>
            </a:r>
            <a:r>
              <a:rPr lang="nl-NL" altLang="zh-CN" i="1">
                <a:solidFill>
                  <a:srgbClr val="FF33CC"/>
                </a:solidFill>
              </a:rPr>
              <a:t>DG</a:t>
            </a:r>
            <a:r>
              <a:rPr lang="zh-CN" altLang="nl-NL"/>
              <a:t> ，所以</a:t>
            </a:r>
            <a:r>
              <a:rPr lang="en-US" altLang="zh-CN" i="1">
                <a:solidFill>
                  <a:srgbClr val="FF0066"/>
                </a:solidFill>
              </a:rPr>
              <a:t>A</a:t>
            </a:r>
            <a:r>
              <a:rPr lang="en-US" altLang="zh-CN">
                <a:solidFill>
                  <a:srgbClr val="FF0066"/>
                </a:solidFill>
              </a:rPr>
              <a:t>→</a:t>
            </a:r>
            <a:r>
              <a:rPr lang="en-US" altLang="zh-CN" i="1">
                <a:solidFill>
                  <a:srgbClr val="FF0066"/>
                </a:solidFill>
              </a:rPr>
              <a:t>BC</a:t>
            </a:r>
            <a:r>
              <a:rPr lang="zh-CN" altLang="nl-NL"/>
              <a:t>的</a:t>
            </a:r>
            <a:r>
              <a:rPr lang="zh-CN" altLang="nl-NL">
                <a:solidFill>
                  <a:srgbClr val="FF0066"/>
                </a:solidFill>
              </a:rPr>
              <a:t>决定属性</a:t>
            </a:r>
            <a:r>
              <a:rPr lang="nl-NL" altLang="zh-CN" i="1">
                <a:solidFill>
                  <a:srgbClr val="FF0066"/>
                </a:solidFill>
              </a:rPr>
              <a:t>A</a:t>
            </a:r>
            <a:r>
              <a:rPr lang="zh-CN" altLang="nl-NL">
                <a:solidFill>
                  <a:srgbClr val="FF0066"/>
                </a:solidFill>
              </a:rPr>
              <a:t>不是超码</a:t>
            </a:r>
            <a:r>
              <a:rPr lang="zh-CN" altLang="en-US"/>
              <a:t>）。按上述算法，</a:t>
            </a:r>
            <a:r>
              <a:rPr lang="en-US" altLang="zh-CN" i="1"/>
              <a:t>r</a:t>
            </a:r>
            <a:r>
              <a:rPr lang="en-US" altLang="zh-CN"/>
              <a:t>(</a:t>
            </a:r>
            <a:r>
              <a:rPr lang="en-US" altLang="zh-CN" i="1"/>
              <a:t>R</a:t>
            </a:r>
            <a:r>
              <a:rPr lang="en-US" altLang="zh-CN"/>
              <a:t>)</a:t>
            </a:r>
            <a:r>
              <a:rPr lang="zh-CN" altLang="en-US"/>
              <a:t>可分解为</a:t>
            </a:r>
          </a:p>
          <a:p>
            <a:pPr lvl="2">
              <a:lnSpc>
                <a:spcPct val="120000"/>
              </a:lnSpc>
              <a:spcBef>
                <a:spcPct val="15000"/>
              </a:spcBef>
            </a:pPr>
            <a:r>
              <a:rPr lang="en-US" altLang="zh-CN" sz="2400" i="1">
                <a:solidFill>
                  <a:srgbClr val="800000"/>
                </a:solidFill>
              </a:rPr>
              <a:t>r</a:t>
            </a:r>
            <a:r>
              <a:rPr lang="en-US" altLang="zh-CN" sz="2400" baseline="-25000">
                <a:solidFill>
                  <a:srgbClr val="800000"/>
                </a:solidFill>
              </a:rPr>
              <a:t>1</a:t>
            </a:r>
            <a:r>
              <a:rPr lang="en-US" altLang="zh-CN" sz="2400">
                <a:solidFill>
                  <a:srgbClr val="800000"/>
                </a:solidFill>
              </a:rPr>
              <a:t>(</a:t>
            </a:r>
            <a:r>
              <a:rPr lang="en-US" altLang="zh-CN" sz="2400" i="1">
                <a:solidFill>
                  <a:srgbClr val="800000"/>
                </a:solidFill>
              </a:rPr>
              <a:t>R</a:t>
            </a:r>
            <a:r>
              <a:rPr lang="en-US" altLang="zh-CN" sz="2400" baseline="-25000">
                <a:solidFill>
                  <a:srgbClr val="800000"/>
                </a:solidFill>
              </a:rPr>
              <a:t>1</a:t>
            </a:r>
            <a:r>
              <a:rPr lang="en-US" altLang="zh-CN" sz="2400">
                <a:solidFill>
                  <a:srgbClr val="800000"/>
                </a:solidFill>
              </a:rPr>
              <a:t>)=</a:t>
            </a:r>
            <a:r>
              <a:rPr lang="en-US" altLang="zh-CN" sz="2400" i="1">
                <a:solidFill>
                  <a:srgbClr val="800000"/>
                </a:solidFill>
              </a:rPr>
              <a:t>r</a:t>
            </a:r>
            <a:r>
              <a:rPr lang="en-US" altLang="zh-CN" sz="2400" baseline="-25000">
                <a:solidFill>
                  <a:srgbClr val="800000"/>
                </a:solidFill>
              </a:rPr>
              <a:t>1</a:t>
            </a:r>
            <a:r>
              <a:rPr lang="en-US" altLang="zh-CN" sz="2400">
                <a:solidFill>
                  <a:srgbClr val="800000"/>
                </a:solidFill>
              </a:rPr>
              <a:t>(</a:t>
            </a:r>
            <a:r>
              <a:rPr lang="en-US" altLang="zh-CN" sz="2400" i="1">
                <a:solidFill>
                  <a:srgbClr val="FF3300"/>
                </a:solidFill>
              </a:rPr>
              <a:t>A</a:t>
            </a:r>
            <a:r>
              <a:rPr lang="en-US" altLang="zh-CN" sz="2400">
                <a:solidFill>
                  <a:srgbClr val="800000"/>
                </a:solidFill>
              </a:rPr>
              <a:t>, </a:t>
            </a:r>
            <a:r>
              <a:rPr lang="en-US" altLang="zh-CN" sz="2400" i="1">
                <a:solidFill>
                  <a:srgbClr val="800000"/>
                </a:solidFill>
              </a:rPr>
              <a:t>B</a:t>
            </a:r>
            <a:r>
              <a:rPr lang="en-US" altLang="zh-CN" sz="2400">
                <a:solidFill>
                  <a:srgbClr val="800000"/>
                </a:solidFill>
              </a:rPr>
              <a:t>, </a:t>
            </a:r>
            <a:r>
              <a:rPr lang="en-US" altLang="zh-CN" sz="2400" i="1">
                <a:solidFill>
                  <a:srgbClr val="800000"/>
                </a:solidFill>
              </a:rPr>
              <a:t>C</a:t>
            </a:r>
            <a:r>
              <a:rPr lang="en-US" altLang="zh-CN" sz="2400">
                <a:solidFill>
                  <a:srgbClr val="800000"/>
                </a:solidFill>
              </a:rPr>
              <a:t>)</a:t>
            </a:r>
            <a:r>
              <a:rPr lang="zh-CN" altLang="en-US" sz="2400">
                <a:solidFill>
                  <a:srgbClr val="800000"/>
                </a:solidFill>
              </a:rPr>
              <a:t>，</a:t>
            </a:r>
            <a:r>
              <a:rPr lang="zh-CN" altLang="en-US" sz="2400">
                <a:solidFill>
                  <a:schemeClr val="accent2"/>
                </a:solidFill>
              </a:rPr>
              <a:t> </a:t>
            </a:r>
            <a:r>
              <a:rPr lang="en-US" altLang="zh-CN" sz="2400" i="1"/>
              <a:t>F</a:t>
            </a:r>
            <a:r>
              <a:rPr lang="en-US" altLang="zh-CN" sz="2400" baseline="-25000"/>
              <a:t>1</a:t>
            </a:r>
            <a:r>
              <a:rPr lang="en-US" altLang="zh-CN" sz="2400"/>
              <a:t>={</a:t>
            </a:r>
            <a:r>
              <a:rPr lang="en-US" altLang="zh-CN" sz="2400" i="1">
                <a:solidFill>
                  <a:srgbClr val="FF0066"/>
                </a:solidFill>
              </a:rPr>
              <a:t>A</a:t>
            </a:r>
            <a:r>
              <a:rPr lang="en-US" altLang="zh-CN" sz="2400">
                <a:solidFill>
                  <a:srgbClr val="FF0066"/>
                </a:solidFill>
              </a:rPr>
              <a:t>→</a:t>
            </a:r>
            <a:r>
              <a:rPr lang="en-US" altLang="zh-CN" sz="2400" i="1">
                <a:solidFill>
                  <a:srgbClr val="FF0066"/>
                </a:solidFill>
              </a:rPr>
              <a:t>BC</a:t>
            </a:r>
            <a:r>
              <a:rPr lang="en-US" altLang="zh-CN" sz="2400"/>
              <a:t>}   </a:t>
            </a:r>
            <a:r>
              <a:rPr lang="en-US" altLang="zh-CN" sz="2400">
                <a:solidFill>
                  <a:srgbClr val="800000"/>
                </a:solidFill>
              </a:rPr>
              <a:t> —— </a:t>
            </a:r>
            <a:r>
              <a:rPr lang="en-US" altLang="zh-CN" sz="2400" i="1">
                <a:solidFill>
                  <a:srgbClr val="FF3300"/>
                </a:solidFill>
              </a:rPr>
              <a:t>A</a:t>
            </a:r>
            <a:r>
              <a:rPr lang="zh-CN" altLang="en-US" sz="2400">
                <a:solidFill>
                  <a:srgbClr val="800000"/>
                </a:solidFill>
              </a:rPr>
              <a:t>是候选码</a:t>
            </a:r>
          </a:p>
          <a:p>
            <a:pPr lvl="2">
              <a:lnSpc>
                <a:spcPct val="120000"/>
              </a:lnSpc>
              <a:spcBef>
                <a:spcPct val="15000"/>
              </a:spcBef>
            </a:pPr>
            <a:r>
              <a:rPr lang="en-US" altLang="zh-CN" sz="2400" i="1">
                <a:solidFill>
                  <a:schemeClr val="accent2"/>
                </a:solidFill>
              </a:rPr>
              <a:t>r</a:t>
            </a:r>
            <a:r>
              <a:rPr lang="en-US" altLang="zh-CN" sz="2400" baseline="-25000">
                <a:solidFill>
                  <a:schemeClr val="accent2"/>
                </a:solidFill>
              </a:rPr>
              <a:t>2</a:t>
            </a:r>
            <a:r>
              <a:rPr lang="en-US" altLang="zh-CN" sz="2400">
                <a:solidFill>
                  <a:schemeClr val="accent2"/>
                </a:solidFill>
              </a:rPr>
              <a:t>(</a:t>
            </a:r>
            <a:r>
              <a:rPr lang="en-US" altLang="zh-CN" sz="2400" i="1">
                <a:solidFill>
                  <a:schemeClr val="accent2"/>
                </a:solidFill>
              </a:rPr>
              <a:t>R</a:t>
            </a:r>
            <a:r>
              <a:rPr lang="en-US" altLang="zh-CN" sz="2400" baseline="-25000">
                <a:solidFill>
                  <a:schemeClr val="accent2"/>
                </a:solidFill>
              </a:rPr>
              <a:t>2</a:t>
            </a:r>
            <a:r>
              <a:rPr lang="en-US" altLang="zh-CN" sz="2400">
                <a:solidFill>
                  <a:schemeClr val="accent2"/>
                </a:solidFill>
              </a:rPr>
              <a:t>)=</a:t>
            </a:r>
            <a:r>
              <a:rPr lang="en-US" altLang="zh-CN" sz="2400" i="1">
                <a:solidFill>
                  <a:schemeClr val="accent2"/>
                </a:solidFill>
              </a:rPr>
              <a:t>r</a:t>
            </a:r>
            <a:r>
              <a:rPr lang="en-US" altLang="zh-CN" sz="2400" baseline="-25000">
                <a:solidFill>
                  <a:schemeClr val="accent2"/>
                </a:solidFill>
              </a:rPr>
              <a:t>2</a:t>
            </a:r>
            <a:r>
              <a:rPr lang="en-US" altLang="zh-CN" sz="2400">
                <a:solidFill>
                  <a:schemeClr val="accent2"/>
                </a:solidFill>
              </a:rPr>
              <a:t>(</a:t>
            </a:r>
            <a:r>
              <a:rPr lang="en-US" altLang="zh-CN" sz="2400" i="1">
                <a:solidFill>
                  <a:srgbClr val="FF3300"/>
                </a:solidFill>
              </a:rPr>
              <a:t>A</a:t>
            </a:r>
            <a:r>
              <a:rPr lang="en-US" altLang="zh-CN" sz="2400">
                <a:solidFill>
                  <a:schemeClr val="accent2"/>
                </a:solidFill>
              </a:rPr>
              <a:t>, </a:t>
            </a:r>
            <a:r>
              <a:rPr lang="en-US" altLang="zh-CN" sz="2400" i="1">
                <a:solidFill>
                  <a:schemeClr val="accent2"/>
                </a:solidFill>
              </a:rPr>
              <a:t>D</a:t>
            </a:r>
            <a:r>
              <a:rPr lang="en-US" altLang="zh-CN" sz="2400">
                <a:solidFill>
                  <a:schemeClr val="accent2"/>
                </a:solidFill>
              </a:rPr>
              <a:t>, </a:t>
            </a:r>
            <a:r>
              <a:rPr lang="en-US" altLang="zh-CN" sz="2400" i="1">
                <a:solidFill>
                  <a:schemeClr val="accent2"/>
                </a:solidFill>
              </a:rPr>
              <a:t>G</a:t>
            </a:r>
            <a:r>
              <a:rPr lang="en-US" altLang="zh-CN" sz="2400">
                <a:solidFill>
                  <a:schemeClr val="accent2"/>
                </a:solidFill>
              </a:rPr>
              <a:t>, </a:t>
            </a:r>
            <a:r>
              <a:rPr lang="en-US" altLang="zh-CN" sz="2400" i="1">
                <a:solidFill>
                  <a:schemeClr val="accent2"/>
                </a:solidFill>
              </a:rPr>
              <a:t>H</a:t>
            </a:r>
            <a:r>
              <a:rPr lang="en-US" altLang="zh-CN" sz="2400">
                <a:solidFill>
                  <a:schemeClr val="accent2"/>
                </a:solidFill>
              </a:rPr>
              <a:t>)</a:t>
            </a:r>
            <a:r>
              <a:rPr lang="zh-CN" altLang="en-US" sz="2400">
                <a:solidFill>
                  <a:schemeClr val="accent2"/>
                </a:solidFill>
              </a:rPr>
              <a:t>，</a:t>
            </a:r>
            <a:r>
              <a:rPr lang="en-US" altLang="zh-CN" sz="2400" i="1"/>
              <a:t>F</a:t>
            </a:r>
            <a:r>
              <a:rPr lang="en-US" altLang="zh-CN" sz="2400" baseline="-25000"/>
              <a:t>2</a:t>
            </a:r>
            <a:r>
              <a:rPr lang="en-US" altLang="zh-CN" sz="2400"/>
              <a:t>={</a:t>
            </a:r>
            <a:r>
              <a:rPr lang="en-US" altLang="zh-CN" sz="2400" i="1"/>
              <a:t>DG</a:t>
            </a:r>
            <a:r>
              <a:rPr lang="en-US" altLang="zh-CN" sz="2400"/>
              <a:t>→</a:t>
            </a:r>
            <a:r>
              <a:rPr lang="en-US" altLang="zh-CN" sz="2400" i="1"/>
              <a:t>H</a:t>
            </a:r>
            <a:r>
              <a:rPr lang="en-US" altLang="zh-CN" sz="2400" i="1">
                <a:solidFill>
                  <a:srgbClr val="FF33CC"/>
                </a:solidFill>
              </a:rPr>
              <a:t> </a:t>
            </a:r>
            <a:r>
              <a:rPr lang="en-US" altLang="zh-CN" sz="2400"/>
              <a:t>, </a:t>
            </a:r>
            <a:r>
              <a:rPr lang="en-US" altLang="zh-CN" sz="2400" i="1">
                <a:solidFill>
                  <a:srgbClr val="FF0066"/>
                </a:solidFill>
              </a:rPr>
              <a:t>D</a:t>
            </a:r>
            <a:r>
              <a:rPr lang="en-US" altLang="zh-CN" sz="2400">
                <a:solidFill>
                  <a:srgbClr val="FF0066"/>
                </a:solidFill>
              </a:rPr>
              <a:t>→</a:t>
            </a:r>
            <a:r>
              <a:rPr lang="en-US" altLang="zh-CN" sz="2400" i="1">
                <a:solidFill>
                  <a:srgbClr val="FF0066"/>
                </a:solidFill>
              </a:rPr>
              <a:t>A</a:t>
            </a:r>
            <a:r>
              <a:rPr lang="en-US" altLang="zh-CN" sz="2400"/>
              <a:t>}—</a:t>
            </a:r>
            <a:r>
              <a:rPr lang="en-US" altLang="zh-CN" sz="2400" i="1">
                <a:solidFill>
                  <a:srgbClr val="FF3300"/>
                </a:solidFill>
              </a:rPr>
              <a:t>DG</a:t>
            </a:r>
            <a:r>
              <a:rPr lang="zh-CN" altLang="en-US" sz="2400">
                <a:solidFill>
                  <a:srgbClr val="800000"/>
                </a:solidFill>
              </a:rPr>
              <a:t>是候选码</a:t>
            </a:r>
            <a:endParaRPr lang="zh-CN" altLang="en-US" sz="2400">
              <a:solidFill>
                <a:schemeClr val="accent2"/>
              </a:solidFill>
            </a:endParaRPr>
          </a:p>
          <a:p>
            <a:pPr lvl="1">
              <a:lnSpc>
                <a:spcPct val="120000"/>
              </a:lnSpc>
              <a:spcBef>
                <a:spcPct val="15000"/>
              </a:spcBef>
            </a:pPr>
            <a:r>
              <a:rPr lang="en-US" altLang="zh-CN" i="1">
                <a:solidFill>
                  <a:srgbClr val="9900CC"/>
                </a:solidFill>
              </a:rPr>
              <a:t>r</a:t>
            </a:r>
            <a:r>
              <a:rPr lang="en-US" altLang="zh-CN" baseline="-25000">
                <a:solidFill>
                  <a:srgbClr val="9900CC"/>
                </a:solidFill>
              </a:rPr>
              <a:t>2</a:t>
            </a:r>
            <a:r>
              <a:rPr lang="en-US" altLang="zh-CN">
                <a:solidFill>
                  <a:srgbClr val="9900CC"/>
                </a:solidFill>
              </a:rPr>
              <a:t>(</a:t>
            </a:r>
            <a:r>
              <a:rPr lang="en-US" altLang="zh-CN" i="1">
                <a:solidFill>
                  <a:srgbClr val="9900CC"/>
                </a:solidFill>
              </a:rPr>
              <a:t>R</a:t>
            </a:r>
            <a:r>
              <a:rPr lang="en-US" altLang="zh-CN" baseline="-25000">
                <a:solidFill>
                  <a:srgbClr val="9900CC"/>
                </a:solidFill>
              </a:rPr>
              <a:t>2</a:t>
            </a:r>
            <a:r>
              <a:rPr lang="en-US" altLang="zh-CN">
                <a:solidFill>
                  <a:srgbClr val="9900CC"/>
                </a:solidFill>
              </a:rPr>
              <a:t>)</a:t>
            </a:r>
            <a:r>
              <a:rPr lang="en-US" altLang="zh-CN">
                <a:solidFill>
                  <a:srgbClr val="9900CC"/>
                </a:solidFill>
                <a:sym typeface="Symbol" pitchFamily="18" charset="2"/>
              </a:rPr>
              <a:t></a:t>
            </a:r>
            <a:r>
              <a:rPr lang="en-US" altLang="zh-CN">
                <a:solidFill>
                  <a:srgbClr val="9900CC"/>
                </a:solidFill>
              </a:rPr>
              <a:t>BCNF</a:t>
            </a:r>
            <a:r>
              <a:rPr lang="zh-CN" altLang="en-US"/>
              <a:t>（</a:t>
            </a:r>
            <a:r>
              <a:rPr lang="zh-CN" altLang="nl-NL"/>
              <a:t>因为</a:t>
            </a:r>
            <a:r>
              <a:rPr lang="en-US" altLang="zh-CN" i="1">
                <a:solidFill>
                  <a:srgbClr val="FF0066"/>
                </a:solidFill>
              </a:rPr>
              <a:t>D</a:t>
            </a:r>
            <a:r>
              <a:rPr lang="en-US" altLang="zh-CN">
                <a:solidFill>
                  <a:srgbClr val="FF0066"/>
                </a:solidFill>
              </a:rPr>
              <a:t>→</a:t>
            </a:r>
            <a:r>
              <a:rPr lang="en-US" altLang="zh-CN" i="1">
                <a:solidFill>
                  <a:srgbClr val="FF0066"/>
                </a:solidFill>
              </a:rPr>
              <a:t>A</a:t>
            </a:r>
            <a:r>
              <a:rPr lang="zh-CN" altLang="nl-NL"/>
              <a:t>的</a:t>
            </a:r>
            <a:r>
              <a:rPr lang="zh-CN" altLang="nl-NL">
                <a:solidFill>
                  <a:srgbClr val="FF0066"/>
                </a:solidFill>
              </a:rPr>
              <a:t>决定属性</a:t>
            </a:r>
            <a:r>
              <a:rPr lang="nl-NL" altLang="zh-CN" i="1">
                <a:solidFill>
                  <a:srgbClr val="FF0066"/>
                </a:solidFill>
              </a:rPr>
              <a:t>D</a:t>
            </a:r>
            <a:r>
              <a:rPr lang="zh-CN" altLang="nl-NL">
                <a:solidFill>
                  <a:srgbClr val="FF0066"/>
                </a:solidFill>
              </a:rPr>
              <a:t>不是超码</a:t>
            </a:r>
            <a:r>
              <a:rPr lang="zh-CN" altLang="en-US"/>
              <a:t>）。按上述算法，</a:t>
            </a:r>
            <a:r>
              <a:rPr lang="en-US" altLang="zh-CN" i="1">
                <a:solidFill>
                  <a:schemeClr val="accent2"/>
                </a:solidFill>
              </a:rPr>
              <a:t>r</a:t>
            </a:r>
            <a:r>
              <a:rPr lang="en-US" altLang="zh-CN" baseline="-25000">
                <a:solidFill>
                  <a:schemeClr val="accent2"/>
                </a:solidFill>
              </a:rPr>
              <a:t>2</a:t>
            </a:r>
            <a:r>
              <a:rPr lang="en-US" altLang="zh-CN">
                <a:solidFill>
                  <a:schemeClr val="accent2"/>
                </a:solidFill>
              </a:rPr>
              <a:t>(</a:t>
            </a:r>
            <a:r>
              <a:rPr lang="en-US" altLang="zh-CN" i="1">
                <a:solidFill>
                  <a:schemeClr val="accent2"/>
                </a:solidFill>
              </a:rPr>
              <a:t>R</a:t>
            </a:r>
            <a:r>
              <a:rPr lang="en-US" altLang="zh-CN" baseline="-25000">
                <a:solidFill>
                  <a:schemeClr val="accent2"/>
                </a:solidFill>
              </a:rPr>
              <a:t>2</a:t>
            </a:r>
            <a:r>
              <a:rPr lang="en-US" altLang="zh-CN">
                <a:solidFill>
                  <a:schemeClr val="accent2"/>
                </a:solidFill>
              </a:rPr>
              <a:t>)</a:t>
            </a:r>
            <a:r>
              <a:rPr lang="zh-CN" altLang="en-US"/>
              <a:t>可分解为</a:t>
            </a:r>
          </a:p>
          <a:p>
            <a:pPr lvl="2">
              <a:lnSpc>
                <a:spcPct val="120000"/>
              </a:lnSpc>
              <a:spcBef>
                <a:spcPct val="15000"/>
              </a:spcBef>
            </a:pPr>
            <a:r>
              <a:rPr lang="en-US" altLang="zh-CN" sz="2400" i="1">
                <a:solidFill>
                  <a:srgbClr val="800000"/>
                </a:solidFill>
              </a:rPr>
              <a:t>r</a:t>
            </a:r>
            <a:r>
              <a:rPr lang="en-US" altLang="zh-CN" sz="2400" baseline="-25000">
                <a:solidFill>
                  <a:srgbClr val="800000"/>
                </a:solidFill>
              </a:rPr>
              <a:t>21</a:t>
            </a:r>
            <a:r>
              <a:rPr lang="en-US" altLang="zh-CN" sz="2400">
                <a:solidFill>
                  <a:srgbClr val="800000"/>
                </a:solidFill>
              </a:rPr>
              <a:t>(</a:t>
            </a:r>
            <a:r>
              <a:rPr lang="en-US" altLang="zh-CN" sz="2400" i="1">
                <a:solidFill>
                  <a:srgbClr val="800000"/>
                </a:solidFill>
              </a:rPr>
              <a:t>R</a:t>
            </a:r>
            <a:r>
              <a:rPr lang="en-US" altLang="zh-CN" sz="2400" baseline="-25000">
                <a:solidFill>
                  <a:srgbClr val="800000"/>
                </a:solidFill>
              </a:rPr>
              <a:t>21</a:t>
            </a:r>
            <a:r>
              <a:rPr lang="en-US" altLang="zh-CN" sz="2400">
                <a:solidFill>
                  <a:srgbClr val="800000"/>
                </a:solidFill>
              </a:rPr>
              <a:t>)=</a:t>
            </a:r>
            <a:r>
              <a:rPr lang="en-US" altLang="zh-CN" sz="2400" i="1">
                <a:solidFill>
                  <a:srgbClr val="800000"/>
                </a:solidFill>
              </a:rPr>
              <a:t>r</a:t>
            </a:r>
            <a:r>
              <a:rPr lang="en-US" altLang="zh-CN" sz="2400" baseline="-25000">
                <a:solidFill>
                  <a:srgbClr val="800000"/>
                </a:solidFill>
              </a:rPr>
              <a:t>21</a:t>
            </a:r>
            <a:r>
              <a:rPr lang="en-US" altLang="zh-CN" sz="2400">
                <a:solidFill>
                  <a:srgbClr val="800000"/>
                </a:solidFill>
              </a:rPr>
              <a:t>(</a:t>
            </a:r>
            <a:r>
              <a:rPr lang="en-US" altLang="zh-CN" sz="2400" i="1">
                <a:solidFill>
                  <a:srgbClr val="FF3300"/>
                </a:solidFill>
              </a:rPr>
              <a:t>D</a:t>
            </a:r>
            <a:r>
              <a:rPr lang="en-US" altLang="zh-CN" sz="2400">
                <a:solidFill>
                  <a:srgbClr val="800000"/>
                </a:solidFill>
              </a:rPr>
              <a:t>, </a:t>
            </a:r>
            <a:r>
              <a:rPr lang="en-US" altLang="zh-CN" sz="2400" i="1">
                <a:solidFill>
                  <a:srgbClr val="800000"/>
                </a:solidFill>
              </a:rPr>
              <a:t>A</a:t>
            </a:r>
            <a:r>
              <a:rPr lang="en-US" altLang="zh-CN" sz="2400">
                <a:solidFill>
                  <a:srgbClr val="800000"/>
                </a:solidFill>
              </a:rPr>
              <a:t>)</a:t>
            </a:r>
            <a:r>
              <a:rPr lang="zh-CN" altLang="en-US" sz="2400">
                <a:solidFill>
                  <a:srgbClr val="800000"/>
                </a:solidFill>
              </a:rPr>
              <a:t>，      </a:t>
            </a:r>
            <a:r>
              <a:rPr lang="en-US" altLang="zh-CN" sz="2400" i="1"/>
              <a:t>F</a:t>
            </a:r>
            <a:r>
              <a:rPr lang="en-US" altLang="zh-CN" sz="2400" baseline="-25000"/>
              <a:t>21</a:t>
            </a:r>
            <a:r>
              <a:rPr lang="en-US" altLang="zh-CN" sz="2400"/>
              <a:t>={</a:t>
            </a:r>
            <a:r>
              <a:rPr lang="en-US" altLang="zh-CN" sz="2400" i="1">
                <a:solidFill>
                  <a:srgbClr val="FF0066"/>
                </a:solidFill>
              </a:rPr>
              <a:t>D</a:t>
            </a:r>
            <a:r>
              <a:rPr lang="en-US" altLang="zh-CN" sz="2400">
                <a:solidFill>
                  <a:srgbClr val="FF0066"/>
                </a:solidFill>
              </a:rPr>
              <a:t>→</a:t>
            </a:r>
            <a:r>
              <a:rPr lang="en-US" altLang="zh-CN" sz="2400" i="1">
                <a:solidFill>
                  <a:srgbClr val="FF0066"/>
                </a:solidFill>
              </a:rPr>
              <a:t>A</a:t>
            </a:r>
            <a:r>
              <a:rPr lang="en-US" altLang="zh-CN" sz="2400"/>
              <a:t>}     </a:t>
            </a:r>
            <a:r>
              <a:rPr lang="en-US" altLang="zh-CN" sz="2400">
                <a:solidFill>
                  <a:srgbClr val="800000"/>
                </a:solidFill>
              </a:rPr>
              <a:t>—— </a:t>
            </a:r>
            <a:r>
              <a:rPr lang="en-US" altLang="zh-CN" sz="2400" i="1">
                <a:solidFill>
                  <a:srgbClr val="FF3300"/>
                </a:solidFill>
              </a:rPr>
              <a:t>D</a:t>
            </a:r>
            <a:r>
              <a:rPr lang="zh-CN" altLang="en-US" sz="2400">
                <a:solidFill>
                  <a:srgbClr val="800000"/>
                </a:solidFill>
              </a:rPr>
              <a:t>是候选码</a:t>
            </a:r>
          </a:p>
          <a:p>
            <a:pPr lvl="2">
              <a:lnSpc>
                <a:spcPct val="120000"/>
              </a:lnSpc>
              <a:spcBef>
                <a:spcPct val="15000"/>
              </a:spcBef>
            </a:pPr>
            <a:r>
              <a:rPr lang="en-US" altLang="zh-CN" sz="2400" i="1">
                <a:solidFill>
                  <a:schemeClr val="accent2"/>
                </a:solidFill>
              </a:rPr>
              <a:t>r</a:t>
            </a:r>
            <a:r>
              <a:rPr lang="en-US" altLang="zh-CN" sz="2400" baseline="-25000">
                <a:solidFill>
                  <a:schemeClr val="accent2"/>
                </a:solidFill>
              </a:rPr>
              <a:t>22</a:t>
            </a:r>
            <a:r>
              <a:rPr lang="en-US" altLang="zh-CN" sz="2400">
                <a:solidFill>
                  <a:schemeClr val="accent2"/>
                </a:solidFill>
              </a:rPr>
              <a:t>(</a:t>
            </a:r>
            <a:r>
              <a:rPr lang="en-US" altLang="zh-CN" sz="2400" i="1">
                <a:solidFill>
                  <a:schemeClr val="accent2"/>
                </a:solidFill>
              </a:rPr>
              <a:t>R</a:t>
            </a:r>
            <a:r>
              <a:rPr lang="en-US" altLang="zh-CN" sz="2400" baseline="-25000">
                <a:solidFill>
                  <a:schemeClr val="accent2"/>
                </a:solidFill>
              </a:rPr>
              <a:t>22</a:t>
            </a:r>
            <a:r>
              <a:rPr lang="en-US" altLang="zh-CN" sz="2400">
                <a:solidFill>
                  <a:schemeClr val="accent2"/>
                </a:solidFill>
              </a:rPr>
              <a:t>)=</a:t>
            </a:r>
            <a:r>
              <a:rPr lang="en-US" altLang="zh-CN" sz="2400" i="1">
                <a:solidFill>
                  <a:schemeClr val="accent2"/>
                </a:solidFill>
              </a:rPr>
              <a:t>r</a:t>
            </a:r>
            <a:r>
              <a:rPr lang="en-US" altLang="zh-CN" sz="2400" baseline="-25000">
                <a:solidFill>
                  <a:schemeClr val="accent2"/>
                </a:solidFill>
              </a:rPr>
              <a:t>22</a:t>
            </a:r>
            <a:r>
              <a:rPr lang="en-US" altLang="zh-CN" sz="2400">
                <a:solidFill>
                  <a:schemeClr val="accent2"/>
                </a:solidFill>
              </a:rPr>
              <a:t>(</a:t>
            </a:r>
            <a:r>
              <a:rPr lang="en-US" altLang="zh-CN" sz="2400" i="1">
                <a:solidFill>
                  <a:srgbClr val="FF3300"/>
                </a:solidFill>
              </a:rPr>
              <a:t>D</a:t>
            </a:r>
            <a:r>
              <a:rPr lang="en-US" altLang="zh-CN" sz="2400">
                <a:solidFill>
                  <a:schemeClr val="accent2"/>
                </a:solidFill>
              </a:rPr>
              <a:t>, </a:t>
            </a:r>
            <a:r>
              <a:rPr lang="en-US" altLang="zh-CN" sz="2400" i="1">
                <a:solidFill>
                  <a:schemeClr val="accent2"/>
                </a:solidFill>
              </a:rPr>
              <a:t>G</a:t>
            </a:r>
            <a:r>
              <a:rPr lang="en-US" altLang="zh-CN" sz="2400">
                <a:solidFill>
                  <a:schemeClr val="accent2"/>
                </a:solidFill>
              </a:rPr>
              <a:t>, </a:t>
            </a:r>
            <a:r>
              <a:rPr lang="en-US" altLang="zh-CN" sz="2400" i="1">
                <a:solidFill>
                  <a:schemeClr val="accent2"/>
                </a:solidFill>
              </a:rPr>
              <a:t>H</a:t>
            </a:r>
            <a:r>
              <a:rPr lang="en-US" altLang="zh-CN" sz="2400">
                <a:solidFill>
                  <a:schemeClr val="accent2"/>
                </a:solidFill>
              </a:rPr>
              <a:t>)</a:t>
            </a:r>
            <a:r>
              <a:rPr lang="zh-CN" altLang="en-US" sz="2400">
                <a:solidFill>
                  <a:schemeClr val="accent2"/>
                </a:solidFill>
              </a:rPr>
              <a:t>， </a:t>
            </a:r>
            <a:r>
              <a:rPr lang="en-US" altLang="zh-CN" sz="2400" i="1">
                <a:solidFill>
                  <a:schemeClr val="accent2"/>
                </a:solidFill>
              </a:rPr>
              <a:t>F</a:t>
            </a:r>
            <a:r>
              <a:rPr lang="en-US" altLang="zh-CN" sz="2400" baseline="-25000">
                <a:solidFill>
                  <a:schemeClr val="accent2"/>
                </a:solidFill>
              </a:rPr>
              <a:t>22</a:t>
            </a:r>
            <a:r>
              <a:rPr lang="en-US" altLang="zh-CN" sz="2400">
                <a:solidFill>
                  <a:schemeClr val="accent2"/>
                </a:solidFill>
              </a:rPr>
              <a:t>={</a:t>
            </a:r>
            <a:r>
              <a:rPr lang="en-US" altLang="zh-CN" sz="2400" i="1">
                <a:solidFill>
                  <a:schemeClr val="accent2"/>
                </a:solidFill>
              </a:rPr>
              <a:t>DG</a:t>
            </a:r>
            <a:r>
              <a:rPr lang="en-US" altLang="zh-CN" sz="2400">
                <a:solidFill>
                  <a:schemeClr val="accent2"/>
                </a:solidFill>
              </a:rPr>
              <a:t>→</a:t>
            </a:r>
            <a:r>
              <a:rPr lang="en-US" altLang="zh-CN" sz="2400" i="1">
                <a:solidFill>
                  <a:schemeClr val="accent2"/>
                </a:solidFill>
              </a:rPr>
              <a:t>H</a:t>
            </a:r>
            <a:r>
              <a:rPr lang="en-US" altLang="zh-CN" sz="2400">
                <a:solidFill>
                  <a:schemeClr val="accent2"/>
                </a:solidFill>
              </a:rPr>
              <a:t>}</a:t>
            </a:r>
            <a:r>
              <a:rPr lang="en-US" altLang="zh-CN" sz="2400">
                <a:solidFill>
                  <a:srgbClr val="800000"/>
                </a:solidFill>
              </a:rPr>
              <a:t>  </a:t>
            </a:r>
            <a:r>
              <a:rPr lang="en-US" altLang="zh-CN" sz="2400">
                <a:solidFill>
                  <a:schemeClr val="accent2"/>
                </a:solidFill>
              </a:rPr>
              <a:t>——</a:t>
            </a:r>
            <a:r>
              <a:rPr lang="en-US" altLang="zh-CN" sz="2400">
                <a:solidFill>
                  <a:srgbClr val="800000"/>
                </a:solidFill>
              </a:rPr>
              <a:t> </a:t>
            </a:r>
            <a:r>
              <a:rPr lang="en-US" altLang="zh-CN" sz="2400" i="1">
                <a:solidFill>
                  <a:srgbClr val="FF3300"/>
                </a:solidFill>
              </a:rPr>
              <a:t>DG</a:t>
            </a:r>
            <a:r>
              <a:rPr lang="zh-CN" altLang="en-US" sz="2400">
                <a:solidFill>
                  <a:schemeClr val="accent2"/>
                </a:solidFill>
              </a:rPr>
              <a:t>是候选码</a:t>
            </a:r>
          </a:p>
          <a:p>
            <a:pPr lvl="1">
              <a:lnSpc>
                <a:spcPct val="120000"/>
              </a:lnSpc>
              <a:spcBef>
                <a:spcPct val="15000"/>
              </a:spcBef>
            </a:pPr>
            <a:r>
              <a:rPr lang="zh-CN" altLang="en-US"/>
              <a:t>最后，</a:t>
            </a:r>
            <a:r>
              <a:rPr lang="en-US" altLang="zh-CN" i="1">
                <a:solidFill>
                  <a:srgbClr val="800000"/>
                </a:solidFill>
              </a:rPr>
              <a:t>r</a:t>
            </a:r>
            <a:r>
              <a:rPr lang="en-US" altLang="zh-CN" baseline="-25000">
                <a:solidFill>
                  <a:srgbClr val="800000"/>
                </a:solidFill>
              </a:rPr>
              <a:t>1</a:t>
            </a:r>
            <a:r>
              <a:rPr lang="en-US" altLang="zh-CN">
                <a:solidFill>
                  <a:srgbClr val="800000"/>
                </a:solidFill>
              </a:rPr>
              <a:t>(</a:t>
            </a:r>
            <a:r>
              <a:rPr lang="en-US" altLang="zh-CN" i="1" u="sng">
                <a:solidFill>
                  <a:srgbClr val="800000"/>
                </a:solidFill>
              </a:rPr>
              <a:t>A</a:t>
            </a:r>
            <a:r>
              <a:rPr lang="en-US" altLang="zh-CN">
                <a:solidFill>
                  <a:srgbClr val="800000"/>
                </a:solidFill>
              </a:rPr>
              <a:t>, </a:t>
            </a:r>
            <a:r>
              <a:rPr lang="en-US" altLang="zh-CN" i="1">
                <a:solidFill>
                  <a:srgbClr val="800000"/>
                </a:solidFill>
              </a:rPr>
              <a:t>B</a:t>
            </a:r>
            <a:r>
              <a:rPr lang="en-US" altLang="zh-CN">
                <a:solidFill>
                  <a:srgbClr val="800000"/>
                </a:solidFill>
              </a:rPr>
              <a:t>, </a:t>
            </a:r>
            <a:r>
              <a:rPr lang="en-US" altLang="zh-CN" i="1">
                <a:solidFill>
                  <a:srgbClr val="800000"/>
                </a:solidFill>
              </a:rPr>
              <a:t>C</a:t>
            </a:r>
            <a:r>
              <a:rPr lang="en-US" altLang="zh-CN">
                <a:solidFill>
                  <a:srgbClr val="800000"/>
                </a:solidFill>
              </a:rPr>
              <a:t>)</a:t>
            </a:r>
            <a:r>
              <a:rPr lang="zh-CN" altLang="en-US"/>
              <a:t>、</a:t>
            </a:r>
            <a:r>
              <a:rPr lang="en-US" altLang="zh-CN" i="1">
                <a:solidFill>
                  <a:srgbClr val="800000"/>
                </a:solidFill>
              </a:rPr>
              <a:t>r</a:t>
            </a:r>
            <a:r>
              <a:rPr lang="en-US" altLang="zh-CN" baseline="-25000">
                <a:solidFill>
                  <a:srgbClr val="800000"/>
                </a:solidFill>
              </a:rPr>
              <a:t>21</a:t>
            </a:r>
            <a:r>
              <a:rPr lang="en-US" altLang="zh-CN">
                <a:solidFill>
                  <a:srgbClr val="800000"/>
                </a:solidFill>
              </a:rPr>
              <a:t>(</a:t>
            </a:r>
            <a:r>
              <a:rPr lang="en-US" altLang="zh-CN" i="1" u="sng">
                <a:solidFill>
                  <a:srgbClr val="800000"/>
                </a:solidFill>
              </a:rPr>
              <a:t>D</a:t>
            </a:r>
            <a:r>
              <a:rPr lang="en-US" altLang="zh-CN">
                <a:solidFill>
                  <a:srgbClr val="800000"/>
                </a:solidFill>
              </a:rPr>
              <a:t>, </a:t>
            </a:r>
            <a:r>
              <a:rPr lang="en-US" altLang="zh-CN" i="1">
                <a:solidFill>
                  <a:srgbClr val="800000"/>
                </a:solidFill>
              </a:rPr>
              <a:t>A</a:t>
            </a:r>
            <a:r>
              <a:rPr lang="en-US" altLang="zh-CN">
                <a:solidFill>
                  <a:srgbClr val="800000"/>
                </a:solidFill>
              </a:rPr>
              <a:t>)</a:t>
            </a:r>
            <a:r>
              <a:rPr lang="zh-CN" altLang="en-US"/>
              <a:t>和</a:t>
            </a:r>
            <a:r>
              <a:rPr lang="en-US" altLang="zh-CN" i="1">
                <a:solidFill>
                  <a:srgbClr val="800000"/>
                </a:solidFill>
              </a:rPr>
              <a:t>r</a:t>
            </a:r>
            <a:r>
              <a:rPr lang="en-US" altLang="zh-CN" baseline="-25000">
                <a:solidFill>
                  <a:srgbClr val="800000"/>
                </a:solidFill>
              </a:rPr>
              <a:t>22</a:t>
            </a:r>
            <a:r>
              <a:rPr lang="en-US" altLang="zh-CN">
                <a:solidFill>
                  <a:srgbClr val="800000"/>
                </a:solidFill>
              </a:rPr>
              <a:t>(</a:t>
            </a:r>
            <a:r>
              <a:rPr lang="en-US" altLang="zh-CN" i="1" u="sng">
                <a:solidFill>
                  <a:srgbClr val="800000"/>
                </a:solidFill>
              </a:rPr>
              <a:t>D</a:t>
            </a:r>
            <a:r>
              <a:rPr lang="en-US" altLang="zh-CN">
                <a:solidFill>
                  <a:srgbClr val="800000"/>
                </a:solidFill>
              </a:rPr>
              <a:t>, </a:t>
            </a:r>
            <a:r>
              <a:rPr lang="en-US" altLang="zh-CN" i="1" u="sng">
                <a:solidFill>
                  <a:srgbClr val="800000"/>
                </a:solidFill>
              </a:rPr>
              <a:t>G</a:t>
            </a:r>
            <a:r>
              <a:rPr lang="en-US" altLang="zh-CN">
                <a:solidFill>
                  <a:srgbClr val="800000"/>
                </a:solidFill>
              </a:rPr>
              <a:t>, </a:t>
            </a:r>
            <a:r>
              <a:rPr lang="en-US" altLang="zh-CN" i="1">
                <a:solidFill>
                  <a:srgbClr val="800000"/>
                </a:solidFill>
              </a:rPr>
              <a:t>H</a:t>
            </a:r>
            <a:r>
              <a:rPr lang="en-US" altLang="zh-CN">
                <a:solidFill>
                  <a:srgbClr val="800000"/>
                </a:solidFill>
              </a:rPr>
              <a:t>)</a:t>
            </a:r>
            <a:r>
              <a:rPr lang="zh-CN" altLang="en-US"/>
              <a:t>都属于</a:t>
            </a:r>
            <a:r>
              <a:rPr lang="en-US" altLang="zh-CN"/>
              <a:t>BCNF</a:t>
            </a:r>
            <a:r>
              <a:rPr lang="zh-CN" altLang="en-US"/>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4435">
                                            <p:txEl>
                                              <p:pRg st="1" end="1"/>
                                            </p:txEl>
                                          </p:spTgt>
                                        </p:tgtEl>
                                        <p:attrNameLst>
                                          <p:attrName>style.visibility</p:attrName>
                                        </p:attrNameLst>
                                      </p:cBhvr>
                                      <p:to>
                                        <p:strVal val="visible"/>
                                      </p:to>
                                    </p:set>
                                    <p:animEffect transition="in" filter="wipe(left)">
                                      <p:cBhvr>
                                        <p:cTn id="7" dur="500"/>
                                        <p:tgtEl>
                                          <p:spTgt spid="27443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74435">
                                            <p:txEl>
                                              <p:pRg st="2" end="2"/>
                                            </p:txEl>
                                          </p:spTgt>
                                        </p:tgtEl>
                                        <p:attrNameLst>
                                          <p:attrName>style.visibility</p:attrName>
                                        </p:attrNameLst>
                                      </p:cBhvr>
                                      <p:to>
                                        <p:strVal val="visible"/>
                                      </p:to>
                                    </p:set>
                                    <p:animEffect transition="in" filter="wipe(left)">
                                      <p:cBhvr>
                                        <p:cTn id="12" dur="500"/>
                                        <p:tgtEl>
                                          <p:spTgt spid="274435">
                                            <p:txEl>
                                              <p:pRg st="2" end="2"/>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274435">
                                            <p:txEl>
                                              <p:pRg st="3" end="3"/>
                                            </p:txEl>
                                          </p:spTgt>
                                        </p:tgtEl>
                                        <p:attrNameLst>
                                          <p:attrName>style.visibility</p:attrName>
                                        </p:attrNameLst>
                                      </p:cBhvr>
                                      <p:to>
                                        <p:strVal val="visible"/>
                                      </p:to>
                                    </p:set>
                                    <p:animEffect transition="in" filter="wipe(left)">
                                      <p:cBhvr>
                                        <p:cTn id="15" dur="500"/>
                                        <p:tgtEl>
                                          <p:spTgt spid="274435">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274435">
                                            <p:txEl>
                                              <p:pRg st="4" end="4"/>
                                            </p:txEl>
                                          </p:spTgt>
                                        </p:tgtEl>
                                        <p:attrNameLst>
                                          <p:attrName>style.visibility</p:attrName>
                                        </p:attrNameLst>
                                      </p:cBhvr>
                                      <p:to>
                                        <p:strVal val="visible"/>
                                      </p:to>
                                    </p:set>
                                    <p:animEffect transition="in" filter="wipe(left)">
                                      <p:cBhvr>
                                        <p:cTn id="20" dur="500"/>
                                        <p:tgtEl>
                                          <p:spTgt spid="274435">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274435">
                                            <p:txEl>
                                              <p:pRg st="5" end="5"/>
                                            </p:txEl>
                                          </p:spTgt>
                                        </p:tgtEl>
                                        <p:attrNameLst>
                                          <p:attrName>style.visibility</p:attrName>
                                        </p:attrNameLst>
                                      </p:cBhvr>
                                      <p:to>
                                        <p:strVal val="visible"/>
                                      </p:to>
                                    </p:set>
                                    <p:animEffect transition="in" filter="wipe(left)">
                                      <p:cBhvr>
                                        <p:cTn id="25" dur="500"/>
                                        <p:tgtEl>
                                          <p:spTgt spid="274435">
                                            <p:txEl>
                                              <p:pRg st="5" end="5"/>
                                            </p:txEl>
                                          </p:spTgt>
                                        </p:tgtEl>
                                      </p:cBhvr>
                                    </p:animEffect>
                                  </p:childTnLst>
                                </p:cTn>
                              </p:par>
                              <p:par>
                                <p:cTn id="26" presetID="22" presetClass="entr" presetSubtype="8" fill="hold" nodeType="withEffect">
                                  <p:stCondLst>
                                    <p:cond delay="0"/>
                                  </p:stCondLst>
                                  <p:childTnLst>
                                    <p:set>
                                      <p:cBhvr>
                                        <p:cTn id="27" dur="1" fill="hold">
                                          <p:stCondLst>
                                            <p:cond delay="0"/>
                                          </p:stCondLst>
                                        </p:cTn>
                                        <p:tgtEl>
                                          <p:spTgt spid="274435">
                                            <p:txEl>
                                              <p:pRg st="6" end="6"/>
                                            </p:txEl>
                                          </p:spTgt>
                                        </p:tgtEl>
                                        <p:attrNameLst>
                                          <p:attrName>style.visibility</p:attrName>
                                        </p:attrNameLst>
                                      </p:cBhvr>
                                      <p:to>
                                        <p:strVal val="visible"/>
                                      </p:to>
                                    </p:set>
                                    <p:animEffect transition="in" filter="wipe(left)">
                                      <p:cBhvr>
                                        <p:cTn id="28" dur="500"/>
                                        <p:tgtEl>
                                          <p:spTgt spid="274435">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274435">
                                            <p:txEl>
                                              <p:pRg st="7" end="7"/>
                                            </p:txEl>
                                          </p:spTgt>
                                        </p:tgtEl>
                                        <p:attrNameLst>
                                          <p:attrName>style.visibility</p:attrName>
                                        </p:attrNameLst>
                                      </p:cBhvr>
                                      <p:to>
                                        <p:strVal val="visible"/>
                                      </p:to>
                                    </p:set>
                                    <p:animEffect transition="in" filter="wipe(left)">
                                      <p:cBhvr>
                                        <p:cTn id="33" dur="500"/>
                                        <p:tgtEl>
                                          <p:spTgt spid="27443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a:xfrm>
            <a:off x="609600" y="533400"/>
            <a:ext cx="7772400" cy="609600"/>
          </a:xfrm>
        </p:spPr>
        <p:txBody>
          <a:bodyPr/>
          <a:lstStyle/>
          <a:p>
            <a:r>
              <a:rPr lang="en-US" altLang="zh-CN"/>
              <a:t>BCNF</a:t>
            </a:r>
            <a:r>
              <a:rPr lang="zh-CN" altLang="en-US">
                <a:ea typeface="华文隶书" pitchFamily="2" charset="-122"/>
              </a:rPr>
              <a:t>分解举例</a:t>
            </a:r>
          </a:p>
        </p:txBody>
      </p:sp>
      <p:sp>
        <p:nvSpPr>
          <p:cNvPr id="277507" name="Rectangle 3"/>
          <p:cNvSpPr>
            <a:spLocks noGrp="1" noChangeArrowheads="1"/>
          </p:cNvSpPr>
          <p:nvPr>
            <p:ph type="body" idx="1"/>
          </p:nvPr>
        </p:nvSpPr>
        <p:spPr>
          <a:xfrm>
            <a:off x="76200" y="1143000"/>
            <a:ext cx="9067800" cy="5410200"/>
          </a:xfrm>
        </p:spPr>
        <p:txBody>
          <a:bodyPr/>
          <a:lstStyle/>
          <a:p>
            <a:pPr>
              <a:lnSpc>
                <a:spcPct val="125000"/>
              </a:lnSpc>
            </a:pPr>
            <a:r>
              <a:rPr lang="en-US" altLang="zh-CN" sz="2000">
                <a:solidFill>
                  <a:schemeClr val="accent2"/>
                </a:solidFill>
              </a:rPr>
              <a:t>[</a:t>
            </a:r>
            <a:r>
              <a:rPr lang="zh-CN" altLang="en-US" sz="2000">
                <a:solidFill>
                  <a:schemeClr val="accent2"/>
                </a:solidFill>
              </a:rPr>
              <a:t>例</a:t>
            </a:r>
            <a:r>
              <a:rPr lang="en-US" altLang="zh-CN" sz="2000">
                <a:solidFill>
                  <a:schemeClr val="accent2"/>
                </a:solidFill>
              </a:rPr>
              <a:t>5.26]  </a:t>
            </a:r>
            <a:r>
              <a:rPr lang="en-US" altLang="zh-CN" sz="2000" i="1"/>
              <a:t>r</a:t>
            </a:r>
            <a:r>
              <a:rPr lang="en-US" altLang="zh-CN" sz="2000"/>
              <a:t>(</a:t>
            </a:r>
            <a:r>
              <a:rPr lang="en-US" altLang="zh-CN" sz="2000" i="1"/>
              <a:t>R</a:t>
            </a:r>
            <a:r>
              <a:rPr lang="en-US" altLang="zh-CN" sz="2000"/>
              <a:t>)=</a:t>
            </a:r>
            <a:r>
              <a:rPr lang="en-US" altLang="zh-CN" sz="2000" i="1"/>
              <a:t>r</a:t>
            </a:r>
            <a:r>
              <a:rPr lang="en-US" altLang="zh-CN" sz="2000"/>
              <a:t>(</a:t>
            </a:r>
            <a:r>
              <a:rPr lang="en-US" altLang="zh-CN" sz="2000" i="1"/>
              <a:t>A</a:t>
            </a:r>
            <a:r>
              <a:rPr lang="en-US" altLang="zh-CN" sz="2000"/>
              <a:t>, </a:t>
            </a:r>
            <a:r>
              <a:rPr lang="en-US" altLang="zh-CN" sz="2000" i="1"/>
              <a:t>B</a:t>
            </a:r>
            <a:r>
              <a:rPr lang="en-US" altLang="zh-CN" sz="2000"/>
              <a:t>, </a:t>
            </a:r>
            <a:r>
              <a:rPr lang="en-US" altLang="zh-CN" sz="2000" i="1"/>
              <a:t>C</a:t>
            </a:r>
            <a:r>
              <a:rPr lang="en-US" altLang="zh-CN" sz="2000"/>
              <a:t>, </a:t>
            </a:r>
            <a:r>
              <a:rPr lang="en-US" altLang="zh-CN" sz="2000" i="1"/>
              <a:t>D</a:t>
            </a:r>
            <a:r>
              <a:rPr lang="en-US" altLang="zh-CN" sz="2000"/>
              <a:t>, </a:t>
            </a:r>
            <a:r>
              <a:rPr lang="en-US" altLang="zh-CN" sz="2000" i="1"/>
              <a:t>G</a:t>
            </a:r>
            <a:r>
              <a:rPr lang="en-US" altLang="zh-CN" sz="2000"/>
              <a:t>, </a:t>
            </a:r>
            <a:r>
              <a:rPr lang="en-US" altLang="zh-CN" sz="2000" i="1"/>
              <a:t>H</a:t>
            </a:r>
            <a:r>
              <a:rPr lang="en-US" altLang="zh-CN" sz="2000"/>
              <a:t>)</a:t>
            </a:r>
            <a:r>
              <a:rPr lang="zh-CN" altLang="en-US" sz="2000"/>
              <a:t>， </a:t>
            </a:r>
            <a:r>
              <a:rPr lang="en-US" altLang="zh-CN" sz="2000" i="1"/>
              <a:t>F</a:t>
            </a:r>
            <a:r>
              <a:rPr lang="en-US" altLang="zh-CN" sz="2000"/>
              <a:t>={</a:t>
            </a:r>
            <a:r>
              <a:rPr lang="en-US" altLang="zh-CN" sz="2000" i="1">
                <a:solidFill>
                  <a:srgbClr val="FF0066"/>
                </a:solidFill>
              </a:rPr>
              <a:t>AB</a:t>
            </a:r>
            <a:r>
              <a:rPr lang="en-US" altLang="zh-CN" sz="2000">
                <a:solidFill>
                  <a:srgbClr val="FF0066"/>
                </a:solidFill>
              </a:rPr>
              <a:t>→</a:t>
            </a:r>
            <a:r>
              <a:rPr lang="en-US" altLang="zh-CN" sz="2000" i="1">
                <a:solidFill>
                  <a:srgbClr val="FF0066"/>
                </a:solidFill>
              </a:rPr>
              <a:t>GH</a:t>
            </a:r>
            <a:r>
              <a:rPr lang="en-US" altLang="zh-CN" sz="2000"/>
              <a:t>, </a:t>
            </a:r>
            <a:r>
              <a:rPr lang="en-US" altLang="zh-CN" sz="2000" i="1"/>
              <a:t>CD</a:t>
            </a:r>
            <a:r>
              <a:rPr lang="en-US" altLang="zh-CN" sz="2000"/>
              <a:t>→</a:t>
            </a:r>
            <a:r>
              <a:rPr lang="en-US" altLang="zh-CN" sz="2000" i="1"/>
              <a:t>GH</a:t>
            </a:r>
            <a:r>
              <a:rPr lang="en-US" altLang="zh-CN" sz="2000"/>
              <a:t>, </a:t>
            </a:r>
            <a:r>
              <a:rPr lang="en-US" altLang="zh-CN" sz="2000" i="1"/>
              <a:t>B</a:t>
            </a:r>
            <a:r>
              <a:rPr lang="en-US" altLang="zh-CN" sz="2000"/>
              <a:t>→</a:t>
            </a:r>
            <a:r>
              <a:rPr lang="en-US" altLang="zh-CN" sz="2000" i="1"/>
              <a:t>A</a:t>
            </a:r>
            <a:r>
              <a:rPr lang="en-US" altLang="zh-CN" sz="2000"/>
              <a:t>, </a:t>
            </a:r>
            <a:r>
              <a:rPr lang="en-US" altLang="zh-CN" sz="2000" i="1"/>
              <a:t>D</a:t>
            </a:r>
            <a:r>
              <a:rPr lang="en-US" altLang="zh-CN" sz="2000"/>
              <a:t>→</a:t>
            </a:r>
            <a:r>
              <a:rPr lang="en-US" altLang="zh-CN" sz="2000" i="1"/>
              <a:t>B</a:t>
            </a:r>
            <a:r>
              <a:rPr lang="en-US" altLang="zh-CN" sz="2000"/>
              <a:t>}</a:t>
            </a:r>
            <a:r>
              <a:rPr lang="zh-CN" altLang="en-US" sz="2000"/>
              <a:t>，       关系模式</a:t>
            </a:r>
            <a:r>
              <a:rPr lang="en-US" altLang="zh-CN" sz="2000" i="1"/>
              <a:t>r</a:t>
            </a:r>
            <a:r>
              <a:rPr lang="en-US" altLang="zh-CN" sz="2000"/>
              <a:t>(</a:t>
            </a:r>
            <a:r>
              <a:rPr lang="en-US" altLang="zh-CN" sz="2000" i="1"/>
              <a:t>R</a:t>
            </a:r>
            <a:r>
              <a:rPr lang="en-US" altLang="zh-CN" sz="2000"/>
              <a:t>)</a:t>
            </a:r>
            <a:r>
              <a:rPr lang="zh-CN" altLang="en-US" sz="2000"/>
              <a:t>是否属于</a:t>
            </a:r>
            <a:r>
              <a:rPr lang="en-US" altLang="zh-CN" sz="2000"/>
              <a:t>BCNF</a:t>
            </a:r>
            <a:r>
              <a:rPr lang="zh-CN" altLang="en-US" sz="2000"/>
              <a:t>范式？如果不是，则进行</a:t>
            </a:r>
            <a:r>
              <a:rPr lang="en-US" altLang="zh-CN" sz="2000"/>
              <a:t>BCNF</a:t>
            </a:r>
            <a:r>
              <a:rPr lang="zh-CN" altLang="en-US" sz="2000"/>
              <a:t>分解。</a:t>
            </a:r>
          </a:p>
          <a:p>
            <a:pPr lvl="1">
              <a:lnSpc>
                <a:spcPct val="125000"/>
              </a:lnSpc>
            </a:pPr>
            <a:r>
              <a:rPr lang="en-US" altLang="zh-CN" sz="2000" i="1">
                <a:solidFill>
                  <a:srgbClr val="9900CC"/>
                </a:solidFill>
              </a:rPr>
              <a:t>r</a:t>
            </a:r>
            <a:r>
              <a:rPr lang="en-US" altLang="zh-CN" sz="2000">
                <a:solidFill>
                  <a:srgbClr val="9900CC"/>
                </a:solidFill>
              </a:rPr>
              <a:t>(</a:t>
            </a:r>
            <a:r>
              <a:rPr lang="en-US" altLang="zh-CN" sz="2000" i="1">
                <a:solidFill>
                  <a:srgbClr val="9900CC"/>
                </a:solidFill>
              </a:rPr>
              <a:t>R</a:t>
            </a:r>
            <a:r>
              <a:rPr lang="en-US" altLang="zh-CN" sz="2000">
                <a:solidFill>
                  <a:srgbClr val="9900CC"/>
                </a:solidFill>
              </a:rPr>
              <a:t>)</a:t>
            </a:r>
            <a:r>
              <a:rPr lang="en-US" altLang="zh-CN" sz="2000">
                <a:solidFill>
                  <a:srgbClr val="9900CC"/>
                </a:solidFill>
                <a:sym typeface="Symbol" pitchFamily="18" charset="2"/>
              </a:rPr>
              <a:t></a:t>
            </a:r>
            <a:r>
              <a:rPr lang="en-US" altLang="zh-CN" sz="2000">
                <a:solidFill>
                  <a:srgbClr val="9900CC"/>
                </a:solidFill>
              </a:rPr>
              <a:t>BCNF</a:t>
            </a:r>
            <a:r>
              <a:rPr lang="zh-CN" altLang="en-US" sz="2000"/>
              <a:t>，</a:t>
            </a:r>
            <a:r>
              <a:rPr lang="zh-CN" altLang="nl-NL" sz="2000"/>
              <a:t>因为</a:t>
            </a:r>
            <a:r>
              <a:rPr lang="en-US" altLang="zh-CN" sz="2000" i="1">
                <a:solidFill>
                  <a:srgbClr val="FF0066"/>
                </a:solidFill>
              </a:rPr>
              <a:t>AB</a:t>
            </a:r>
            <a:r>
              <a:rPr lang="en-US" altLang="zh-CN" sz="2000">
                <a:solidFill>
                  <a:srgbClr val="FF0066"/>
                </a:solidFill>
              </a:rPr>
              <a:t>→</a:t>
            </a:r>
            <a:r>
              <a:rPr lang="en-US" altLang="zh-CN" sz="2000" i="1">
                <a:solidFill>
                  <a:srgbClr val="FF0066"/>
                </a:solidFill>
              </a:rPr>
              <a:t>GH</a:t>
            </a:r>
            <a:r>
              <a:rPr lang="zh-CN" altLang="nl-NL" sz="2000"/>
              <a:t>的</a:t>
            </a:r>
            <a:r>
              <a:rPr lang="zh-CN" altLang="nl-NL" sz="2000">
                <a:solidFill>
                  <a:srgbClr val="FF0066"/>
                </a:solidFill>
              </a:rPr>
              <a:t>决定属性</a:t>
            </a:r>
            <a:r>
              <a:rPr lang="nl-NL" altLang="zh-CN" sz="2000" i="1">
                <a:solidFill>
                  <a:srgbClr val="FF0066"/>
                </a:solidFill>
              </a:rPr>
              <a:t>AB</a:t>
            </a:r>
            <a:r>
              <a:rPr lang="zh-CN" altLang="nl-NL" sz="2000">
                <a:solidFill>
                  <a:srgbClr val="FF0066"/>
                </a:solidFill>
              </a:rPr>
              <a:t>不是超码</a:t>
            </a:r>
            <a:r>
              <a:rPr lang="zh-CN" altLang="en-US" sz="2000"/>
              <a:t>。</a:t>
            </a:r>
            <a:r>
              <a:rPr lang="en-US" altLang="zh-CN" sz="2000" i="1"/>
              <a:t>r</a:t>
            </a:r>
            <a:r>
              <a:rPr lang="en-US" altLang="zh-CN" sz="2000"/>
              <a:t>(</a:t>
            </a:r>
            <a:r>
              <a:rPr lang="en-US" altLang="zh-CN" sz="2000" i="1"/>
              <a:t>R</a:t>
            </a:r>
            <a:r>
              <a:rPr lang="en-US" altLang="zh-CN" sz="2000"/>
              <a:t>)</a:t>
            </a:r>
            <a:r>
              <a:rPr lang="zh-CN" altLang="en-US" sz="2000"/>
              <a:t>可分解为：</a:t>
            </a:r>
          </a:p>
          <a:p>
            <a:pPr lvl="2">
              <a:lnSpc>
                <a:spcPct val="125000"/>
              </a:lnSpc>
            </a:pPr>
            <a:r>
              <a:rPr lang="en-US" altLang="zh-CN" i="1">
                <a:solidFill>
                  <a:srgbClr val="800000"/>
                </a:solidFill>
              </a:rPr>
              <a:t>r</a:t>
            </a:r>
            <a:r>
              <a:rPr lang="en-US" altLang="zh-CN" baseline="-25000">
                <a:solidFill>
                  <a:srgbClr val="800000"/>
                </a:solidFill>
              </a:rPr>
              <a:t>1</a:t>
            </a:r>
            <a:r>
              <a:rPr lang="en-US" altLang="zh-CN">
                <a:solidFill>
                  <a:srgbClr val="800000"/>
                </a:solidFill>
              </a:rPr>
              <a:t>(</a:t>
            </a:r>
            <a:r>
              <a:rPr lang="en-US" altLang="zh-CN" i="1">
                <a:solidFill>
                  <a:srgbClr val="800000"/>
                </a:solidFill>
              </a:rPr>
              <a:t>R</a:t>
            </a:r>
            <a:r>
              <a:rPr lang="en-US" altLang="zh-CN" baseline="-25000">
                <a:solidFill>
                  <a:srgbClr val="800000"/>
                </a:solidFill>
              </a:rPr>
              <a:t>1</a:t>
            </a:r>
            <a:r>
              <a:rPr lang="en-US" altLang="zh-CN">
                <a:solidFill>
                  <a:srgbClr val="800000"/>
                </a:solidFill>
              </a:rPr>
              <a:t>)=</a:t>
            </a:r>
            <a:r>
              <a:rPr lang="en-US" altLang="zh-CN" i="1">
                <a:solidFill>
                  <a:srgbClr val="800000"/>
                </a:solidFill>
              </a:rPr>
              <a:t>r</a:t>
            </a:r>
            <a:r>
              <a:rPr lang="en-US" altLang="zh-CN" baseline="-25000">
                <a:solidFill>
                  <a:srgbClr val="800000"/>
                </a:solidFill>
              </a:rPr>
              <a:t>1</a:t>
            </a:r>
            <a:r>
              <a:rPr lang="en-US" altLang="zh-CN">
                <a:solidFill>
                  <a:srgbClr val="800000"/>
                </a:solidFill>
              </a:rPr>
              <a:t>(</a:t>
            </a:r>
            <a:r>
              <a:rPr lang="en-US" altLang="zh-CN" i="1">
                <a:solidFill>
                  <a:srgbClr val="FF3300"/>
                </a:solidFill>
              </a:rPr>
              <a:t>A</a:t>
            </a:r>
            <a:r>
              <a:rPr lang="en-US" altLang="zh-CN">
                <a:solidFill>
                  <a:srgbClr val="800000"/>
                </a:solidFill>
              </a:rPr>
              <a:t>, </a:t>
            </a:r>
            <a:r>
              <a:rPr lang="en-US" altLang="zh-CN" i="1">
                <a:solidFill>
                  <a:srgbClr val="FF3300"/>
                </a:solidFill>
              </a:rPr>
              <a:t>B</a:t>
            </a:r>
            <a:r>
              <a:rPr lang="en-US" altLang="zh-CN">
                <a:solidFill>
                  <a:srgbClr val="800000"/>
                </a:solidFill>
              </a:rPr>
              <a:t>, </a:t>
            </a:r>
            <a:r>
              <a:rPr lang="en-US" altLang="zh-CN" i="1">
                <a:solidFill>
                  <a:srgbClr val="800000"/>
                </a:solidFill>
              </a:rPr>
              <a:t>G</a:t>
            </a:r>
            <a:r>
              <a:rPr lang="en-US" altLang="zh-CN">
                <a:solidFill>
                  <a:srgbClr val="800000"/>
                </a:solidFill>
              </a:rPr>
              <a:t>, </a:t>
            </a:r>
            <a:r>
              <a:rPr lang="en-US" altLang="zh-CN" i="1">
                <a:solidFill>
                  <a:srgbClr val="800000"/>
                </a:solidFill>
              </a:rPr>
              <a:t>H</a:t>
            </a:r>
            <a:r>
              <a:rPr lang="en-US" altLang="zh-CN">
                <a:solidFill>
                  <a:srgbClr val="800000"/>
                </a:solidFill>
              </a:rPr>
              <a:t>)</a:t>
            </a:r>
            <a:r>
              <a:rPr lang="zh-CN" altLang="en-US">
                <a:solidFill>
                  <a:srgbClr val="A50021"/>
                </a:solidFill>
              </a:rPr>
              <a:t>， </a:t>
            </a:r>
            <a:r>
              <a:rPr lang="en-US" altLang="zh-CN" i="1">
                <a:solidFill>
                  <a:srgbClr val="A50021"/>
                </a:solidFill>
              </a:rPr>
              <a:t>F</a:t>
            </a:r>
            <a:r>
              <a:rPr lang="en-US" altLang="zh-CN" baseline="-25000">
                <a:solidFill>
                  <a:srgbClr val="A50021"/>
                </a:solidFill>
              </a:rPr>
              <a:t>1</a:t>
            </a:r>
            <a:r>
              <a:rPr lang="en-US" altLang="zh-CN">
                <a:solidFill>
                  <a:srgbClr val="A50021"/>
                </a:solidFill>
              </a:rPr>
              <a:t>={</a:t>
            </a:r>
            <a:r>
              <a:rPr lang="en-US" altLang="zh-CN" i="1">
                <a:solidFill>
                  <a:srgbClr val="A50021"/>
                </a:solidFill>
              </a:rPr>
              <a:t>AB</a:t>
            </a:r>
            <a:r>
              <a:rPr lang="en-US" altLang="zh-CN">
                <a:solidFill>
                  <a:srgbClr val="A50021"/>
                </a:solidFill>
              </a:rPr>
              <a:t>→</a:t>
            </a:r>
            <a:r>
              <a:rPr lang="en-US" altLang="zh-CN" i="1">
                <a:solidFill>
                  <a:srgbClr val="A50021"/>
                </a:solidFill>
              </a:rPr>
              <a:t>GH</a:t>
            </a:r>
            <a:r>
              <a:rPr lang="en-US" altLang="zh-CN">
                <a:solidFill>
                  <a:srgbClr val="A50021"/>
                </a:solidFill>
              </a:rPr>
              <a:t>}</a:t>
            </a:r>
            <a:r>
              <a:rPr lang="en-US" altLang="zh-CN">
                <a:solidFill>
                  <a:srgbClr val="800000"/>
                </a:solidFill>
              </a:rPr>
              <a:t>      —— </a:t>
            </a:r>
            <a:r>
              <a:rPr lang="en-US" altLang="zh-CN" i="1">
                <a:solidFill>
                  <a:srgbClr val="FF3300"/>
                </a:solidFill>
              </a:rPr>
              <a:t>AB</a:t>
            </a:r>
            <a:r>
              <a:rPr lang="zh-CN" altLang="en-US">
                <a:solidFill>
                  <a:srgbClr val="800000"/>
                </a:solidFill>
              </a:rPr>
              <a:t>是候选码</a:t>
            </a:r>
          </a:p>
          <a:p>
            <a:pPr lvl="2">
              <a:lnSpc>
                <a:spcPct val="125000"/>
              </a:lnSpc>
            </a:pPr>
            <a:r>
              <a:rPr lang="en-US" altLang="zh-CN" i="1">
                <a:solidFill>
                  <a:schemeClr val="accent2"/>
                </a:solidFill>
              </a:rPr>
              <a:t>r</a:t>
            </a:r>
            <a:r>
              <a:rPr lang="en-US" altLang="zh-CN" baseline="-25000">
                <a:solidFill>
                  <a:schemeClr val="accent2"/>
                </a:solidFill>
              </a:rPr>
              <a:t>2</a:t>
            </a:r>
            <a:r>
              <a:rPr lang="en-US" altLang="zh-CN">
                <a:solidFill>
                  <a:schemeClr val="accent2"/>
                </a:solidFill>
              </a:rPr>
              <a:t>(</a:t>
            </a:r>
            <a:r>
              <a:rPr lang="en-US" altLang="zh-CN" i="1">
                <a:solidFill>
                  <a:schemeClr val="accent2"/>
                </a:solidFill>
              </a:rPr>
              <a:t>R</a:t>
            </a:r>
            <a:r>
              <a:rPr lang="en-US" altLang="zh-CN" baseline="-25000">
                <a:solidFill>
                  <a:schemeClr val="accent2"/>
                </a:solidFill>
              </a:rPr>
              <a:t>2</a:t>
            </a:r>
            <a:r>
              <a:rPr lang="en-US" altLang="zh-CN">
                <a:solidFill>
                  <a:schemeClr val="accent2"/>
                </a:solidFill>
              </a:rPr>
              <a:t>)=</a:t>
            </a:r>
            <a:r>
              <a:rPr lang="en-US" altLang="zh-CN" i="1">
                <a:solidFill>
                  <a:schemeClr val="accent2"/>
                </a:solidFill>
              </a:rPr>
              <a:t>r</a:t>
            </a:r>
            <a:r>
              <a:rPr lang="en-US" altLang="zh-CN" baseline="-25000">
                <a:solidFill>
                  <a:schemeClr val="accent2"/>
                </a:solidFill>
              </a:rPr>
              <a:t>2</a:t>
            </a:r>
            <a:r>
              <a:rPr lang="en-US" altLang="zh-CN">
                <a:solidFill>
                  <a:schemeClr val="accent2"/>
                </a:solidFill>
              </a:rPr>
              <a:t>(</a:t>
            </a:r>
            <a:r>
              <a:rPr lang="en-US" altLang="zh-CN" i="1">
                <a:solidFill>
                  <a:srgbClr val="FF3300"/>
                </a:solidFill>
              </a:rPr>
              <a:t>A</a:t>
            </a:r>
            <a:r>
              <a:rPr lang="en-US" altLang="zh-CN">
                <a:solidFill>
                  <a:schemeClr val="accent2"/>
                </a:solidFill>
              </a:rPr>
              <a:t>, </a:t>
            </a:r>
            <a:r>
              <a:rPr lang="en-US" altLang="zh-CN" i="1">
                <a:solidFill>
                  <a:srgbClr val="FF3300"/>
                </a:solidFill>
              </a:rPr>
              <a:t>B</a:t>
            </a:r>
            <a:r>
              <a:rPr lang="en-US" altLang="zh-CN">
                <a:solidFill>
                  <a:schemeClr val="accent2"/>
                </a:solidFill>
              </a:rPr>
              <a:t>, </a:t>
            </a:r>
            <a:r>
              <a:rPr lang="en-US" altLang="zh-CN" i="1">
                <a:solidFill>
                  <a:schemeClr val="accent2"/>
                </a:solidFill>
              </a:rPr>
              <a:t>C</a:t>
            </a:r>
            <a:r>
              <a:rPr lang="en-US" altLang="zh-CN">
                <a:solidFill>
                  <a:schemeClr val="accent2"/>
                </a:solidFill>
              </a:rPr>
              <a:t>, </a:t>
            </a:r>
            <a:r>
              <a:rPr lang="en-US" altLang="zh-CN" i="1">
                <a:solidFill>
                  <a:schemeClr val="accent2"/>
                </a:solidFill>
              </a:rPr>
              <a:t>D</a:t>
            </a:r>
            <a:r>
              <a:rPr lang="en-US" altLang="zh-CN">
                <a:solidFill>
                  <a:schemeClr val="accent2"/>
                </a:solidFill>
              </a:rPr>
              <a:t>)</a:t>
            </a:r>
            <a:r>
              <a:rPr lang="zh-CN" altLang="en-US">
                <a:solidFill>
                  <a:schemeClr val="accent2"/>
                </a:solidFill>
              </a:rPr>
              <a:t>， </a:t>
            </a:r>
            <a:r>
              <a:rPr lang="en-US" altLang="zh-CN" i="1">
                <a:solidFill>
                  <a:srgbClr val="0000CC"/>
                </a:solidFill>
              </a:rPr>
              <a:t>F</a:t>
            </a:r>
            <a:r>
              <a:rPr lang="en-US" altLang="zh-CN" baseline="-25000">
                <a:solidFill>
                  <a:srgbClr val="0000CC"/>
                </a:solidFill>
              </a:rPr>
              <a:t>2</a:t>
            </a:r>
            <a:r>
              <a:rPr lang="en-US" altLang="zh-CN">
                <a:solidFill>
                  <a:srgbClr val="0000CC"/>
                </a:solidFill>
              </a:rPr>
              <a:t>={</a:t>
            </a:r>
            <a:r>
              <a:rPr lang="en-US" altLang="zh-CN" i="1">
                <a:solidFill>
                  <a:srgbClr val="FF0066"/>
                </a:solidFill>
              </a:rPr>
              <a:t>B</a:t>
            </a:r>
            <a:r>
              <a:rPr lang="en-US" altLang="zh-CN">
                <a:solidFill>
                  <a:srgbClr val="FF0066"/>
                </a:solidFill>
              </a:rPr>
              <a:t>→</a:t>
            </a:r>
            <a:r>
              <a:rPr lang="en-US" altLang="zh-CN" i="1">
                <a:solidFill>
                  <a:srgbClr val="FF0066"/>
                </a:solidFill>
              </a:rPr>
              <a:t>A</a:t>
            </a:r>
            <a:r>
              <a:rPr lang="en-US" altLang="zh-CN">
                <a:solidFill>
                  <a:srgbClr val="0000CC"/>
                </a:solidFill>
              </a:rPr>
              <a:t>, </a:t>
            </a:r>
            <a:r>
              <a:rPr lang="en-US" altLang="zh-CN" i="1">
                <a:solidFill>
                  <a:srgbClr val="FF3300"/>
                </a:solidFill>
              </a:rPr>
              <a:t>D</a:t>
            </a:r>
            <a:r>
              <a:rPr lang="en-US" altLang="zh-CN">
                <a:solidFill>
                  <a:srgbClr val="0000CC"/>
                </a:solidFill>
              </a:rPr>
              <a:t>→</a:t>
            </a:r>
            <a:r>
              <a:rPr lang="en-US" altLang="zh-CN" i="1">
                <a:solidFill>
                  <a:srgbClr val="0000CC"/>
                </a:solidFill>
              </a:rPr>
              <a:t>B</a:t>
            </a:r>
            <a:r>
              <a:rPr lang="en-US" altLang="zh-CN">
                <a:solidFill>
                  <a:srgbClr val="0000CC"/>
                </a:solidFill>
              </a:rPr>
              <a:t>}</a:t>
            </a:r>
            <a:r>
              <a:rPr lang="en-US" altLang="zh-CN"/>
              <a:t> </a:t>
            </a:r>
            <a:r>
              <a:rPr lang="en-US" altLang="zh-CN">
                <a:solidFill>
                  <a:srgbClr val="0000CC"/>
                </a:solidFill>
              </a:rPr>
              <a:t>— </a:t>
            </a:r>
            <a:r>
              <a:rPr lang="en-US" altLang="zh-CN" i="1">
                <a:solidFill>
                  <a:srgbClr val="FF3300"/>
                </a:solidFill>
              </a:rPr>
              <a:t>CD</a:t>
            </a:r>
            <a:r>
              <a:rPr lang="zh-CN" altLang="en-US">
                <a:solidFill>
                  <a:srgbClr val="0000CC"/>
                </a:solidFill>
              </a:rPr>
              <a:t>候选码</a:t>
            </a:r>
            <a:r>
              <a:rPr lang="en-US" altLang="zh-CN">
                <a:solidFill>
                  <a:srgbClr val="0000CC"/>
                </a:solidFill>
              </a:rPr>
              <a:t>,</a:t>
            </a:r>
            <a:r>
              <a:rPr lang="en-US" altLang="zh-CN">
                <a:solidFill>
                  <a:srgbClr val="FF3300"/>
                </a:solidFill>
              </a:rPr>
              <a:t> </a:t>
            </a:r>
            <a:r>
              <a:rPr lang="zh-CN" altLang="en-US">
                <a:solidFill>
                  <a:srgbClr val="FF3300"/>
                </a:solidFill>
              </a:rPr>
              <a:t>丢失</a:t>
            </a:r>
            <a:r>
              <a:rPr lang="en-US" altLang="zh-CN" i="1">
                <a:solidFill>
                  <a:srgbClr val="FF3300"/>
                </a:solidFill>
              </a:rPr>
              <a:t>CD</a:t>
            </a:r>
            <a:r>
              <a:rPr lang="en-US" altLang="zh-CN">
                <a:solidFill>
                  <a:srgbClr val="FF3300"/>
                </a:solidFill>
              </a:rPr>
              <a:t>→</a:t>
            </a:r>
            <a:r>
              <a:rPr lang="en-US" altLang="zh-CN" i="1">
                <a:solidFill>
                  <a:srgbClr val="FF3300"/>
                </a:solidFill>
              </a:rPr>
              <a:t>GH </a:t>
            </a:r>
            <a:r>
              <a:rPr lang="en-US" altLang="zh-CN">
                <a:solidFill>
                  <a:srgbClr val="FF3300"/>
                </a:solidFill>
              </a:rPr>
              <a:t>!</a:t>
            </a:r>
            <a:endParaRPr lang="zh-CN" altLang="en-US">
              <a:solidFill>
                <a:srgbClr val="FF3300"/>
              </a:solidFill>
            </a:endParaRPr>
          </a:p>
          <a:p>
            <a:pPr lvl="1">
              <a:lnSpc>
                <a:spcPct val="125000"/>
              </a:lnSpc>
            </a:pPr>
            <a:r>
              <a:rPr lang="en-US" altLang="zh-CN" sz="2000" i="1">
                <a:solidFill>
                  <a:srgbClr val="9900CC"/>
                </a:solidFill>
              </a:rPr>
              <a:t>r</a:t>
            </a:r>
            <a:r>
              <a:rPr lang="en-US" altLang="zh-CN" sz="2000" baseline="-25000">
                <a:solidFill>
                  <a:srgbClr val="9900CC"/>
                </a:solidFill>
              </a:rPr>
              <a:t>2</a:t>
            </a:r>
            <a:r>
              <a:rPr lang="en-US" altLang="zh-CN" sz="2000">
                <a:solidFill>
                  <a:srgbClr val="9900CC"/>
                </a:solidFill>
              </a:rPr>
              <a:t>(</a:t>
            </a:r>
            <a:r>
              <a:rPr lang="en-US" altLang="zh-CN" sz="2000" i="1">
                <a:solidFill>
                  <a:srgbClr val="9900CC"/>
                </a:solidFill>
              </a:rPr>
              <a:t>R</a:t>
            </a:r>
            <a:r>
              <a:rPr lang="en-US" altLang="zh-CN" sz="2000" baseline="-25000">
                <a:solidFill>
                  <a:srgbClr val="9900CC"/>
                </a:solidFill>
              </a:rPr>
              <a:t>2</a:t>
            </a:r>
            <a:r>
              <a:rPr lang="en-US" altLang="zh-CN" sz="2000">
                <a:solidFill>
                  <a:srgbClr val="9900CC"/>
                </a:solidFill>
              </a:rPr>
              <a:t>)</a:t>
            </a:r>
            <a:r>
              <a:rPr lang="en-US" altLang="zh-CN" sz="2000">
                <a:solidFill>
                  <a:srgbClr val="9900CC"/>
                </a:solidFill>
                <a:sym typeface="Symbol" pitchFamily="18" charset="2"/>
              </a:rPr>
              <a:t></a:t>
            </a:r>
            <a:r>
              <a:rPr lang="en-US" altLang="zh-CN" sz="2000">
                <a:solidFill>
                  <a:srgbClr val="9900CC"/>
                </a:solidFill>
              </a:rPr>
              <a:t>BCNF</a:t>
            </a:r>
            <a:r>
              <a:rPr lang="zh-CN" altLang="en-US" sz="2000"/>
              <a:t>（</a:t>
            </a:r>
            <a:r>
              <a:rPr lang="en-US" altLang="zh-CN" sz="2000" i="1">
                <a:solidFill>
                  <a:srgbClr val="FF0066"/>
                </a:solidFill>
              </a:rPr>
              <a:t>B</a:t>
            </a:r>
            <a:r>
              <a:rPr lang="en-US" altLang="zh-CN" sz="2000">
                <a:solidFill>
                  <a:srgbClr val="FF0066"/>
                </a:solidFill>
              </a:rPr>
              <a:t>→</a:t>
            </a:r>
            <a:r>
              <a:rPr lang="en-US" altLang="zh-CN" sz="2000" i="1">
                <a:solidFill>
                  <a:srgbClr val="FF0066"/>
                </a:solidFill>
              </a:rPr>
              <a:t>A</a:t>
            </a:r>
            <a:r>
              <a:rPr lang="zh-CN" altLang="nl-NL" sz="2000"/>
              <a:t>的</a:t>
            </a:r>
            <a:r>
              <a:rPr lang="zh-CN" altLang="nl-NL" sz="2000">
                <a:solidFill>
                  <a:srgbClr val="FF0066"/>
                </a:solidFill>
              </a:rPr>
              <a:t>决定属性</a:t>
            </a:r>
            <a:r>
              <a:rPr lang="nl-NL" altLang="zh-CN" sz="2000" i="1">
                <a:solidFill>
                  <a:srgbClr val="FF0066"/>
                </a:solidFill>
              </a:rPr>
              <a:t>B</a:t>
            </a:r>
            <a:r>
              <a:rPr lang="zh-CN" altLang="nl-NL" sz="2000">
                <a:solidFill>
                  <a:srgbClr val="FF0066"/>
                </a:solidFill>
              </a:rPr>
              <a:t>不是超码</a:t>
            </a:r>
            <a:r>
              <a:rPr lang="zh-CN" altLang="en-US" sz="2000"/>
              <a:t>）。</a:t>
            </a:r>
            <a:r>
              <a:rPr lang="en-US" altLang="zh-CN" sz="2000" i="1">
                <a:solidFill>
                  <a:schemeClr val="accent2"/>
                </a:solidFill>
              </a:rPr>
              <a:t>r</a:t>
            </a:r>
            <a:r>
              <a:rPr lang="en-US" altLang="zh-CN" sz="2000" baseline="-25000">
                <a:solidFill>
                  <a:schemeClr val="accent2"/>
                </a:solidFill>
              </a:rPr>
              <a:t>2</a:t>
            </a:r>
            <a:r>
              <a:rPr lang="en-US" altLang="zh-CN" sz="2000">
                <a:solidFill>
                  <a:schemeClr val="accent2"/>
                </a:solidFill>
              </a:rPr>
              <a:t>(</a:t>
            </a:r>
            <a:r>
              <a:rPr lang="en-US" altLang="zh-CN" sz="2000" i="1">
                <a:solidFill>
                  <a:schemeClr val="accent2"/>
                </a:solidFill>
              </a:rPr>
              <a:t>R</a:t>
            </a:r>
            <a:r>
              <a:rPr lang="en-US" altLang="zh-CN" sz="2000" baseline="-25000">
                <a:solidFill>
                  <a:schemeClr val="accent2"/>
                </a:solidFill>
              </a:rPr>
              <a:t>2</a:t>
            </a:r>
            <a:r>
              <a:rPr lang="en-US" altLang="zh-CN" sz="2000">
                <a:solidFill>
                  <a:schemeClr val="accent2"/>
                </a:solidFill>
              </a:rPr>
              <a:t>)</a:t>
            </a:r>
            <a:r>
              <a:rPr lang="zh-CN" altLang="en-US" sz="2000"/>
              <a:t>可分解为：</a:t>
            </a:r>
          </a:p>
          <a:p>
            <a:pPr lvl="2">
              <a:lnSpc>
                <a:spcPct val="125000"/>
              </a:lnSpc>
            </a:pPr>
            <a:r>
              <a:rPr lang="en-US" altLang="zh-CN" i="1">
                <a:solidFill>
                  <a:srgbClr val="800000"/>
                </a:solidFill>
              </a:rPr>
              <a:t>r</a:t>
            </a:r>
            <a:r>
              <a:rPr lang="en-US" altLang="zh-CN" baseline="-25000">
                <a:solidFill>
                  <a:srgbClr val="800000"/>
                </a:solidFill>
              </a:rPr>
              <a:t>21</a:t>
            </a:r>
            <a:r>
              <a:rPr lang="en-US" altLang="zh-CN">
                <a:solidFill>
                  <a:srgbClr val="800000"/>
                </a:solidFill>
              </a:rPr>
              <a:t>(</a:t>
            </a:r>
            <a:r>
              <a:rPr lang="en-US" altLang="zh-CN" i="1">
                <a:solidFill>
                  <a:srgbClr val="800000"/>
                </a:solidFill>
              </a:rPr>
              <a:t>R</a:t>
            </a:r>
            <a:r>
              <a:rPr lang="en-US" altLang="zh-CN" baseline="-25000">
                <a:solidFill>
                  <a:srgbClr val="800000"/>
                </a:solidFill>
              </a:rPr>
              <a:t>21</a:t>
            </a:r>
            <a:r>
              <a:rPr lang="en-US" altLang="zh-CN">
                <a:solidFill>
                  <a:srgbClr val="800000"/>
                </a:solidFill>
              </a:rPr>
              <a:t>)=</a:t>
            </a:r>
            <a:r>
              <a:rPr lang="en-US" altLang="zh-CN" i="1">
                <a:solidFill>
                  <a:srgbClr val="800000"/>
                </a:solidFill>
              </a:rPr>
              <a:t>r</a:t>
            </a:r>
            <a:r>
              <a:rPr lang="en-US" altLang="zh-CN" baseline="-25000">
                <a:solidFill>
                  <a:srgbClr val="800000"/>
                </a:solidFill>
              </a:rPr>
              <a:t>21</a:t>
            </a:r>
            <a:r>
              <a:rPr lang="en-US" altLang="zh-CN">
                <a:solidFill>
                  <a:srgbClr val="800000"/>
                </a:solidFill>
              </a:rPr>
              <a:t>(</a:t>
            </a:r>
            <a:r>
              <a:rPr lang="en-US" altLang="zh-CN" i="1">
                <a:solidFill>
                  <a:srgbClr val="FF3300"/>
                </a:solidFill>
              </a:rPr>
              <a:t>B</a:t>
            </a:r>
            <a:r>
              <a:rPr lang="en-US" altLang="zh-CN">
                <a:solidFill>
                  <a:srgbClr val="800000"/>
                </a:solidFill>
              </a:rPr>
              <a:t>, </a:t>
            </a:r>
            <a:r>
              <a:rPr lang="en-US" altLang="zh-CN" i="1">
                <a:solidFill>
                  <a:srgbClr val="800000"/>
                </a:solidFill>
              </a:rPr>
              <a:t>A</a:t>
            </a:r>
            <a:r>
              <a:rPr lang="en-US" altLang="zh-CN">
                <a:solidFill>
                  <a:srgbClr val="800000"/>
                </a:solidFill>
              </a:rPr>
              <a:t>)</a:t>
            </a:r>
            <a:r>
              <a:rPr lang="zh-CN" altLang="en-US">
                <a:solidFill>
                  <a:srgbClr val="800000"/>
                </a:solidFill>
              </a:rPr>
              <a:t>，      </a:t>
            </a:r>
            <a:r>
              <a:rPr lang="en-US" altLang="zh-CN" i="1">
                <a:solidFill>
                  <a:srgbClr val="A50021"/>
                </a:solidFill>
              </a:rPr>
              <a:t>F</a:t>
            </a:r>
            <a:r>
              <a:rPr lang="en-US" altLang="zh-CN" baseline="-25000">
                <a:solidFill>
                  <a:srgbClr val="A50021"/>
                </a:solidFill>
              </a:rPr>
              <a:t>21</a:t>
            </a:r>
            <a:r>
              <a:rPr lang="en-US" altLang="zh-CN">
                <a:solidFill>
                  <a:srgbClr val="A50021"/>
                </a:solidFill>
              </a:rPr>
              <a:t>={</a:t>
            </a:r>
            <a:r>
              <a:rPr lang="en-US" altLang="zh-CN" i="1">
                <a:solidFill>
                  <a:srgbClr val="FF0066"/>
                </a:solidFill>
              </a:rPr>
              <a:t>B</a:t>
            </a:r>
            <a:r>
              <a:rPr lang="en-US" altLang="zh-CN">
                <a:solidFill>
                  <a:srgbClr val="FF0066"/>
                </a:solidFill>
              </a:rPr>
              <a:t>→</a:t>
            </a:r>
            <a:r>
              <a:rPr lang="en-US" altLang="zh-CN" i="1">
                <a:solidFill>
                  <a:srgbClr val="FF0066"/>
                </a:solidFill>
              </a:rPr>
              <a:t>A</a:t>
            </a:r>
            <a:r>
              <a:rPr lang="en-US" altLang="zh-CN">
                <a:solidFill>
                  <a:srgbClr val="A50021"/>
                </a:solidFill>
              </a:rPr>
              <a:t>}</a:t>
            </a:r>
            <a:r>
              <a:rPr lang="en-US" altLang="zh-CN">
                <a:solidFill>
                  <a:srgbClr val="0000CC"/>
                </a:solidFill>
              </a:rPr>
              <a:t>      </a:t>
            </a:r>
            <a:r>
              <a:rPr lang="zh-CN" altLang="en-US">
                <a:solidFill>
                  <a:srgbClr val="800000"/>
                </a:solidFill>
              </a:rPr>
              <a:t>    </a:t>
            </a:r>
            <a:r>
              <a:rPr lang="en-US" altLang="zh-CN">
                <a:solidFill>
                  <a:srgbClr val="800000"/>
                </a:solidFill>
              </a:rPr>
              <a:t>—— </a:t>
            </a:r>
            <a:r>
              <a:rPr lang="en-US" altLang="zh-CN" i="1">
                <a:solidFill>
                  <a:srgbClr val="FF3300"/>
                </a:solidFill>
              </a:rPr>
              <a:t>B</a:t>
            </a:r>
            <a:r>
              <a:rPr lang="zh-CN" altLang="en-US">
                <a:solidFill>
                  <a:srgbClr val="800000"/>
                </a:solidFill>
              </a:rPr>
              <a:t>是候选码</a:t>
            </a:r>
          </a:p>
          <a:p>
            <a:pPr lvl="2">
              <a:lnSpc>
                <a:spcPct val="125000"/>
              </a:lnSpc>
            </a:pPr>
            <a:r>
              <a:rPr lang="en-US" altLang="zh-CN" i="1">
                <a:solidFill>
                  <a:srgbClr val="0000CC"/>
                </a:solidFill>
              </a:rPr>
              <a:t>r</a:t>
            </a:r>
            <a:r>
              <a:rPr lang="en-US" altLang="zh-CN" baseline="-25000">
                <a:solidFill>
                  <a:srgbClr val="0000CC"/>
                </a:solidFill>
              </a:rPr>
              <a:t>22</a:t>
            </a:r>
            <a:r>
              <a:rPr lang="en-US" altLang="zh-CN">
                <a:solidFill>
                  <a:srgbClr val="0000CC"/>
                </a:solidFill>
              </a:rPr>
              <a:t>(</a:t>
            </a:r>
            <a:r>
              <a:rPr lang="en-US" altLang="zh-CN" i="1">
                <a:solidFill>
                  <a:srgbClr val="0000CC"/>
                </a:solidFill>
              </a:rPr>
              <a:t>R</a:t>
            </a:r>
            <a:r>
              <a:rPr lang="en-US" altLang="zh-CN" baseline="-25000">
                <a:solidFill>
                  <a:srgbClr val="0000CC"/>
                </a:solidFill>
              </a:rPr>
              <a:t>22</a:t>
            </a:r>
            <a:r>
              <a:rPr lang="en-US" altLang="zh-CN">
                <a:solidFill>
                  <a:srgbClr val="0000CC"/>
                </a:solidFill>
              </a:rPr>
              <a:t>)=</a:t>
            </a:r>
            <a:r>
              <a:rPr lang="en-US" altLang="zh-CN" i="1">
                <a:solidFill>
                  <a:srgbClr val="0000CC"/>
                </a:solidFill>
              </a:rPr>
              <a:t>r</a:t>
            </a:r>
            <a:r>
              <a:rPr lang="en-US" altLang="zh-CN" baseline="-25000">
                <a:solidFill>
                  <a:srgbClr val="0000CC"/>
                </a:solidFill>
              </a:rPr>
              <a:t>22</a:t>
            </a:r>
            <a:r>
              <a:rPr lang="en-US" altLang="zh-CN">
                <a:solidFill>
                  <a:srgbClr val="0000CC"/>
                </a:solidFill>
              </a:rPr>
              <a:t>(</a:t>
            </a:r>
            <a:r>
              <a:rPr lang="en-US" altLang="zh-CN" i="1">
                <a:solidFill>
                  <a:srgbClr val="FF3300"/>
                </a:solidFill>
              </a:rPr>
              <a:t>B</a:t>
            </a:r>
            <a:r>
              <a:rPr lang="en-US" altLang="zh-CN">
                <a:solidFill>
                  <a:srgbClr val="0000CC"/>
                </a:solidFill>
              </a:rPr>
              <a:t>, </a:t>
            </a:r>
            <a:r>
              <a:rPr lang="en-US" altLang="zh-CN" i="1">
                <a:solidFill>
                  <a:srgbClr val="0000CC"/>
                </a:solidFill>
              </a:rPr>
              <a:t>C</a:t>
            </a:r>
            <a:r>
              <a:rPr lang="en-US" altLang="zh-CN">
                <a:solidFill>
                  <a:srgbClr val="0000CC"/>
                </a:solidFill>
              </a:rPr>
              <a:t>, </a:t>
            </a:r>
            <a:r>
              <a:rPr lang="en-US" altLang="zh-CN" i="1">
                <a:solidFill>
                  <a:srgbClr val="0000CC"/>
                </a:solidFill>
              </a:rPr>
              <a:t>D</a:t>
            </a:r>
            <a:r>
              <a:rPr lang="en-US" altLang="zh-CN">
                <a:solidFill>
                  <a:srgbClr val="0000CC"/>
                </a:solidFill>
              </a:rPr>
              <a:t>)</a:t>
            </a:r>
            <a:r>
              <a:rPr lang="zh-CN" altLang="en-US">
                <a:solidFill>
                  <a:srgbClr val="0000CC"/>
                </a:solidFill>
              </a:rPr>
              <a:t>， </a:t>
            </a:r>
            <a:r>
              <a:rPr lang="en-US" altLang="zh-CN" i="1">
                <a:solidFill>
                  <a:srgbClr val="0000CC"/>
                </a:solidFill>
              </a:rPr>
              <a:t>F</a:t>
            </a:r>
            <a:r>
              <a:rPr lang="en-US" altLang="zh-CN" baseline="-25000">
                <a:solidFill>
                  <a:srgbClr val="0000CC"/>
                </a:solidFill>
              </a:rPr>
              <a:t>22</a:t>
            </a:r>
            <a:r>
              <a:rPr lang="en-US" altLang="zh-CN">
                <a:solidFill>
                  <a:srgbClr val="0000CC"/>
                </a:solidFill>
              </a:rPr>
              <a:t>={</a:t>
            </a:r>
            <a:r>
              <a:rPr lang="en-US" altLang="zh-CN" i="1">
                <a:solidFill>
                  <a:srgbClr val="FF0066"/>
                </a:solidFill>
              </a:rPr>
              <a:t>D</a:t>
            </a:r>
            <a:r>
              <a:rPr lang="en-US" altLang="zh-CN">
                <a:solidFill>
                  <a:srgbClr val="FF0066"/>
                </a:solidFill>
              </a:rPr>
              <a:t>→</a:t>
            </a:r>
            <a:r>
              <a:rPr lang="en-US" altLang="zh-CN" i="1">
                <a:solidFill>
                  <a:srgbClr val="FF0066"/>
                </a:solidFill>
              </a:rPr>
              <a:t>B</a:t>
            </a:r>
            <a:r>
              <a:rPr lang="en-US" altLang="zh-CN">
                <a:solidFill>
                  <a:srgbClr val="0000CC"/>
                </a:solidFill>
              </a:rPr>
              <a:t>}          </a:t>
            </a:r>
            <a:r>
              <a:rPr lang="en-US" altLang="zh-CN">
                <a:solidFill>
                  <a:srgbClr val="800000"/>
                </a:solidFill>
              </a:rPr>
              <a:t>—— </a:t>
            </a:r>
            <a:r>
              <a:rPr lang="en-US" altLang="zh-CN" i="1">
                <a:solidFill>
                  <a:srgbClr val="FF3300"/>
                </a:solidFill>
              </a:rPr>
              <a:t>CD</a:t>
            </a:r>
            <a:r>
              <a:rPr lang="zh-CN" altLang="en-US">
                <a:solidFill>
                  <a:srgbClr val="800000"/>
                </a:solidFill>
              </a:rPr>
              <a:t>是候选码</a:t>
            </a:r>
            <a:endParaRPr lang="zh-CN" altLang="en-US">
              <a:solidFill>
                <a:srgbClr val="0000CC"/>
              </a:solidFill>
            </a:endParaRPr>
          </a:p>
          <a:p>
            <a:pPr lvl="1">
              <a:lnSpc>
                <a:spcPct val="125000"/>
              </a:lnSpc>
            </a:pPr>
            <a:r>
              <a:rPr lang="en-US" altLang="zh-CN" sz="2000" i="1">
                <a:solidFill>
                  <a:srgbClr val="9900CC"/>
                </a:solidFill>
              </a:rPr>
              <a:t>r</a:t>
            </a:r>
            <a:r>
              <a:rPr lang="en-US" altLang="zh-CN" sz="2000" baseline="-25000">
                <a:solidFill>
                  <a:srgbClr val="9900CC"/>
                </a:solidFill>
              </a:rPr>
              <a:t>22</a:t>
            </a:r>
            <a:r>
              <a:rPr lang="en-US" altLang="zh-CN" sz="2000">
                <a:solidFill>
                  <a:srgbClr val="9900CC"/>
                </a:solidFill>
              </a:rPr>
              <a:t>(</a:t>
            </a:r>
            <a:r>
              <a:rPr lang="en-US" altLang="zh-CN" sz="2000" i="1">
                <a:solidFill>
                  <a:srgbClr val="9900CC"/>
                </a:solidFill>
              </a:rPr>
              <a:t>R</a:t>
            </a:r>
            <a:r>
              <a:rPr lang="en-US" altLang="zh-CN" sz="2000" baseline="-25000">
                <a:solidFill>
                  <a:srgbClr val="9900CC"/>
                </a:solidFill>
              </a:rPr>
              <a:t>22</a:t>
            </a:r>
            <a:r>
              <a:rPr lang="en-US" altLang="zh-CN" sz="2000">
                <a:solidFill>
                  <a:srgbClr val="9900CC"/>
                </a:solidFill>
              </a:rPr>
              <a:t>)</a:t>
            </a:r>
            <a:r>
              <a:rPr lang="en-US" altLang="zh-CN" sz="2000">
                <a:solidFill>
                  <a:srgbClr val="9900CC"/>
                </a:solidFill>
                <a:sym typeface="Symbol" pitchFamily="18" charset="2"/>
              </a:rPr>
              <a:t></a:t>
            </a:r>
            <a:r>
              <a:rPr lang="en-US" altLang="zh-CN" sz="2000">
                <a:solidFill>
                  <a:srgbClr val="9900CC"/>
                </a:solidFill>
              </a:rPr>
              <a:t>BCNF</a:t>
            </a:r>
            <a:r>
              <a:rPr lang="zh-CN" altLang="en-US" sz="2000"/>
              <a:t>（</a:t>
            </a:r>
            <a:r>
              <a:rPr lang="en-US" altLang="zh-CN" sz="2000" i="1">
                <a:solidFill>
                  <a:srgbClr val="FF0066"/>
                </a:solidFill>
              </a:rPr>
              <a:t>D</a:t>
            </a:r>
            <a:r>
              <a:rPr lang="en-US" altLang="zh-CN" sz="2000">
                <a:solidFill>
                  <a:srgbClr val="FF0066"/>
                </a:solidFill>
              </a:rPr>
              <a:t>→</a:t>
            </a:r>
            <a:r>
              <a:rPr lang="en-US" altLang="zh-CN" sz="2000" i="1">
                <a:solidFill>
                  <a:srgbClr val="FF0066"/>
                </a:solidFill>
              </a:rPr>
              <a:t>B</a:t>
            </a:r>
            <a:r>
              <a:rPr lang="zh-CN" altLang="nl-NL" sz="2000"/>
              <a:t>的</a:t>
            </a:r>
            <a:r>
              <a:rPr lang="zh-CN" altLang="nl-NL" sz="2000">
                <a:solidFill>
                  <a:srgbClr val="FF0066"/>
                </a:solidFill>
              </a:rPr>
              <a:t>决定属性</a:t>
            </a:r>
            <a:r>
              <a:rPr lang="nl-NL" altLang="zh-CN" sz="2000" i="1">
                <a:solidFill>
                  <a:srgbClr val="FF0066"/>
                </a:solidFill>
              </a:rPr>
              <a:t>D</a:t>
            </a:r>
            <a:r>
              <a:rPr lang="zh-CN" altLang="nl-NL" sz="2000">
                <a:solidFill>
                  <a:srgbClr val="FF0066"/>
                </a:solidFill>
              </a:rPr>
              <a:t>不是超码</a:t>
            </a:r>
            <a:r>
              <a:rPr lang="zh-CN" altLang="en-US" sz="2000"/>
              <a:t>）。</a:t>
            </a:r>
            <a:r>
              <a:rPr lang="en-US" altLang="zh-CN" sz="2000" i="1">
                <a:solidFill>
                  <a:schemeClr val="accent2"/>
                </a:solidFill>
              </a:rPr>
              <a:t>r</a:t>
            </a:r>
            <a:r>
              <a:rPr lang="en-US" altLang="zh-CN" sz="2000" baseline="-25000">
                <a:solidFill>
                  <a:schemeClr val="accent2"/>
                </a:solidFill>
              </a:rPr>
              <a:t>22</a:t>
            </a:r>
            <a:r>
              <a:rPr lang="en-US" altLang="zh-CN" sz="2000">
                <a:solidFill>
                  <a:schemeClr val="accent2"/>
                </a:solidFill>
              </a:rPr>
              <a:t>(</a:t>
            </a:r>
            <a:r>
              <a:rPr lang="en-US" altLang="zh-CN" sz="2000" i="1">
                <a:solidFill>
                  <a:schemeClr val="accent2"/>
                </a:solidFill>
              </a:rPr>
              <a:t>R</a:t>
            </a:r>
            <a:r>
              <a:rPr lang="en-US" altLang="zh-CN" sz="2000" baseline="-25000">
                <a:solidFill>
                  <a:schemeClr val="accent2"/>
                </a:solidFill>
              </a:rPr>
              <a:t>22</a:t>
            </a:r>
            <a:r>
              <a:rPr lang="en-US" altLang="zh-CN" sz="2000">
                <a:solidFill>
                  <a:schemeClr val="accent2"/>
                </a:solidFill>
              </a:rPr>
              <a:t>)</a:t>
            </a:r>
            <a:r>
              <a:rPr lang="zh-CN" altLang="en-US" sz="2000"/>
              <a:t>分解为：</a:t>
            </a:r>
          </a:p>
          <a:p>
            <a:pPr lvl="2">
              <a:lnSpc>
                <a:spcPct val="125000"/>
              </a:lnSpc>
            </a:pPr>
            <a:r>
              <a:rPr lang="en-US" altLang="zh-CN" i="1">
                <a:solidFill>
                  <a:srgbClr val="800000"/>
                </a:solidFill>
              </a:rPr>
              <a:t>r</a:t>
            </a:r>
            <a:r>
              <a:rPr lang="en-US" altLang="zh-CN" baseline="-25000">
                <a:solidFill>
                  <a:srgbClr val="800000"/>
                </a:solidFill>
              </a:rPr>
              <a:t>221</a:t>
            </a:r>
            <a:r>
              <a:rPr lang="en-US" altLang="zh-CN">
                <a:solidFill>
                  <a:srgbClr val="800000"/>
                </a:solidFill>
              </a:rPr>
              <a:t>(</a:t>
            </a:r>
            <a:r>
              <a:rPr lang="en-US" altLang="zh-CN" i="1">
                <a:solidFill>
                  <a:srgbClr val="800000"/>
                </a:solidFill>
              </a:rPr>
              <a:t>R</a:t>
            </a:r>
            <a:r>
              <a:rPr lang="en-US" altLang="zh-CN" baseline="-25000">
                <a:solidFill>
                  <a:srgbClr val="800000"/>
                </a:solidFill>
              </a:rPr>
              <a:t>221</a:t>
            </a:r>
            <a:r>
              <a:rPr lang="en-US" altLang="zh-CN">
                <a:solidFill>
                  <a:srgbClr val="800000"/>
                </a:solidFill>
              </a:rPr>
              <a:t>)=</a:t>
            </a:r>
            <a:r>
              <a:rPr lang="en-US" altLang="zh-CN" i="1">
                <a:solidFill>
                  <a:srgbClr val="800000"/>
                </a:solidFill>
              </a:rPr>
              <a:t>r</a:t>
            </a:r>
            <a:r>
              <a:rPr lang="en-US" altLang="zh-CN" baseline="-25000">
                <a:solidFill>
                  <a:srgbClr val="800000"/>
                </a:solidFill>
              </a:rPr>
              <a:t>221</a:t>
            </a:r>
            <a:r>
              <a:rPr lang="en-US" altLang="zh-CN">
                <a:solidFill>
                  <a:srgbClr val="800000"/>
                </a:solidFill>
              </a:rPr>
              <a:t>(</a:t>
            </a:r>
            <a:r>
              <a:rPr lang="en-US" altLang="zh-CN" i="1">
                <a:solidFill>
                  <a:srgbClr val="FF3300"/>
                </a:solidFill>
              </a:rPr>
              <a:t>D</a:t>
            </a:r>
            <a:r>
              <a:rPr lang="en-US" altLang="zh-CN">
                <a:solidFill>
                  <a:srgbClr val="800000"/>
                </a:solidFill>
              </a:rPr>
              <a:t>, </a:t>
            </a:r>
            <a:r>
              <a:rPr lang="en-US" altLang="zh-CN" i="1">
                <a:solidFill>
                  <a:srgbClr val="800000"/>
                </a:solidFill>
              </a:rPr>
              <a:t>B</a:t>
            </a:r>
            <a:r>
              <a:rPr lang="en-US" altLang="zh-CN">
                <a:solidFill>
                  <a:srgbClr val="800000"/>
                </a:solidFill>
              </a:rPr>
              <a:t>)</a:t>
            </a:r>
            <a:r>
              <a:rPr lang="zh-CN" altLang="en-US">
                <a:solidFill>
                  <a:srgbClr val="800000"/>
                </a:solidFill>
              </a:rPr>
              <a:t>， </a:t>
            </a:r>
            <a:r>
              <a:rPr lang="en-US" altLang="zh-CN" i="1">
                <a:solidFill>
                  <a:srgbClr val="A50021"/>
                </a:solidFill>
              </a:rPr>
              <a:t>F</a:t>
            </a:r>
            <a:r>
              <a:rPr lang="en-US" altLang="zh-CN" baseline="-25000">
                <a:solidFill>
                  <a:srgbClr val="A50021"/>
                </a:solidFill>
              </a:rPr>
              <a:t>221</a:t>
            </a:r>
            <a:r>
              <a:rPr lang="en-US" altLang="zh-CN">
                <a:solidFill>
                  <a:srgbClr val="A50021"/>
                </a:solidFill>
              </a:rPr>
              <a:t>={</a:t>
            </a:r>
            <a:r>
              <a:rPr lang="en-US" altLang="zh-CN" i="1">
                <a:solidFill>
                  <a:srgbClr val="FF0066"/>
                </a:solidFill>
              </a:rPr>
              <a:t>D</a:t>
            </a:r>
            <a:r>
              <a:rPr lang="en-US" altLang="zh-CN">
                <a:solidFill>
                  <a:srgbClr val="FF0066"/>
                </a:solidFill>
              </a:rPr>
              <a:t>→</a:t>
            </a:r>
            <a:r>
              <a:rPr lang="en-US" altLang="zh-CN" i="1">
                <a:solidFill>
                  <a:srgbClr val="FF0066"/>
                </a:solidFill>
              </a:rPr>
              <a:t>B</a:t>
            </a:r>
            <a:r>
              <a:rPr lang="en-US" altLang="zh-CN">
                <a:solidFill>
                  <a:srgbClr val="A50021"/>
                </a:solidFill>
              </a:rPr>
              <a:t>}</a:t>
            </a:r>
            <a:r>
              <a:rPr lang="en-US" altLang="zh-CN">
                <a:solidFill>
                  <a:srgbClr val="0000CC"/>
                </a:solidFill>
              </a:rPr>
              <a:t>     </a:t>
            </a:r>
            <a:r>
              <a:rPr lang="zh-CN" altLang="en-US">
                <a:solidFill>
                  <a:srgbClr val="800000"/>
                </a:solidFill>
              </a:rPr>
              <a:t> </a:t>
            </a:r>
            <a:r>
              <a:rPr lang="en-US" altLang="zh-CN">
                <a:solidFill>
                  <a:srgbClr val="800000"/>
                </a:solidFill>
              </a:rPr>
              <a:t>—— </a:t>
            </a:r>
            <a:r>
              <a:rPr lang="en-US" altLang="zh-CN" i="1">
                <a:solidFill>
                  <a:srgbClr val="FF3300"/>
                </a:solidFill>
              </a:rPr>
              <a:t>D</a:t>
            </a:r>
            <a:r>
              <a:rPr lang="zh-CN" altLang="en-US">
                <a:solidFill>
                  <a:srgbClr val="800000"/>
                </a:solidFill>
              </a:rPr>
              <a:t>是候选码</a:t>
            </a:r>
          </a:p>
          <a:p>
            <a:pPr lvl="2">
              <a:lnSpc>
                <a:spcPct val="125000"/>
              </a:lnSpc>
            </a:pPr>
            <a:r>
              <a:rPr lang="en-US" altLang="zh-CN" i="1">
                <a:solidFill>
                  <a:srgbClr val="0000CC"/>
                </a:solidFill>
              </a:rPr>
              <a:t>r</a:t>
            </a:r>
            <a:r>
              <a:rPr lang="en-US" altLang="zh-CN" baseline="-25000">
                <a:solidFill>
                  <a:srgbClr val="0000CC"/>
                </a:solidFill>
              </a:rPr>
              <a:t>222</a:t>
            </a:r>
            <a:r>
              <a:rPr lang="en-US" altLang="zh-CN">
                <a:solidFill>
                  <a:srgbClr val="0000CC"/>
                </a:solidFill>
              </a:rPr>
              <a:t>(</a:t>
            </a:r>
            <a:r>
              <a:rPr lang="en-US" altLang="zh-CN" i="1">
                <a:solidFill>
                  <a:srgbClr val="0000CC"/>
                </a:solidFill>
              </a:rPr>
              <a:t>R</a:t>
            </a:r>
            <a:r>
              <a:rPr lang="en-US" altLang="zh-CN" baseline="-25000">
                <a:solidFill>
                  <a:srgbClr val="0000CC"/>
                </a:solidFill>
              </a:rPr>
              <a:t>222</a:t>
            </a:r>
            <a:r>
              <a:rPr lang="en-US" altLang="zh-CN">
                <a:solidFill>
                  <a:srgbClr val="0000CC"/>
                </a:solidFill>
              </a:rPr>
              <a:t>)=</a:t>
            </a:r>
            <a:r>
              <a:rPr lang="en-US" altLang="zh-CN" i="1">
                <a:solidFill>
                  <a:srgbClr val="0000CC"/>
                </a:solidFill>
              </a:rPr>
              <a:t>r</a:t>
            </a:r>
            <a:r>
              <a:rPr lang="en-US" altLang="zh-CN" baseline="-25000">
                <a:solidFill>
                  <a:srgbClr val="0000CC"/>
                </a:solidFill>
              </a:rPr>
              <a:t>222</a:t>
            </a:r>
            <a:r>
              <a:rPr lang="en-US" altLang="zh-CN">
                <a:solidFill>
                  <a:srgbClr val="0000CC"/>
                </a:solidFill>
              </a:rPr>
              <a:t>(</a:t>
            </a:r>
            <a:r>
              <a:rPr lang="en-US" altLang="zh-CN" i="1">
                <a:solidFill>
                  <a:srgbClr val="0000CC"/>
                </a:solidFill>
              </a:rPr>
              <a:t>C</a:t>
            </a:r>
            <a:r>
              <a:rPr lang="en-US" altLang="zh-CN">
                <a:solidFill>
                  <a:srgbClr val="0000CC"/>
                </a:solidFill>
              </a:rPr>
              <a:t>, </a:t>
            </a:r>
            <a:r>
              <a:rPr lang="en-US" altLang="zh-CN" i="1">
                <a:solidFill>
                  <a:srgbClr val="FF3300"/>
                </a:solidFill>
              </a:rPr>
              <a:t>D</a:t>
            </a:r>
            <a:r>
              <a:rPr lang="en-US" altLang="zh-CN">
                <a:solidFill>
                  <a:srgbClr val="0000CC"/>
                </a:solidFill>
              </a:rPr>
              <a:t>)</a:t>
            </a:r>
            <a:r>
              <a:rPr lang="zh-CN" altLang="en-US">
                <a:solidFill>
                  <a:srgbClr val="0000CC"/>
                </a:solidFill>
              </a:rPr>
              <a:t>， </a:t>
            </a:r>
            <a:r>
              <a:rPr lang="en-US" altLang="zh-CN" i="1">
                <a:solidFill>
                  <a:srgbClr val="0000CC"/>
                </a:solidFill>
              </a:rPr>
              <a:t>F</a:t>
            </a:r>
            <a:r>
              <a:rPr lang="en-US" altLang="zh-CN" baseline="-25000">
                <a:solidFill>
                  <a:srgbClr val="0000CC"/>
                </a:solidFill>
              </a:rPr>
              <a:t>222</a:t>
            </a:r>
            <a:r>
              <a:rPr lang="en-US" altLang="zh-CN">
                <a:solidFill>
                  <a:srgbClr val="0000CC"/>
                </a:solidFill>
              </a:rPr>
              <a:t>={</a:t>
            </a:r>
            <a:r>
              <a:rPr lang="en-US" altLang="zh-CN">
                <a:solidFill>
                  <a:srgbClr val="0000CC"/>
                </a:solidFill>
                <a:sym typeface="Symbol" pitchFamily="18" charset="2"/>
              </a:rPr>
              <a:t></a:t>
            </a:r>
            <a:r>
              <a:rPr lang="en-US" altLang="zh-CN">
                <a:solidFill>
                  <a:srgbClr val="0000CC"/>
                </a:solidFill>
              </a:rPr>
              <a:t>}</a:t>
            </a:r>
            <a:r>
              <a:rPr lang="zh-CN" altLang="en-US">
                <a:solidFill>
                  <a:srgbClr val="0000CC"/>
                </a:solidFill>
              </a:rPr>
              <a:t>            </a:t>
            </a:r>
            <a:r>
              <a:rPr lang="en-US" altLang="zh-CN">
                <a:solidFill>
                  <a:srgbClr val="0000CC"/>
                </a:solidFill>
              </a:rPr>
              <a:t>—— </a:t>
            </a:r>
            <a:r>
              <a:rPr lang="en-US" altLang="zh-CN" i="1">
                <a:solidFill>
                  <a:srgbClr val="FF3300"/>
                </a:solidFill>
              </a:rPr>
              <a:t>CD</a:t>
            </a:r>
            <a:r>
              <a:rPr lang="zh-CN" altLang="en-US">
                <a:solidFill>
                  <a:srgbClr val="0000CC"/>
                </a:solidFill>
              </a:rPr>
              <a:t>是候选码</a:t>
            </a:r>
          </a:p>
          <a:p>
            <a:pPr lvl="1">
              <a:lnSpc>
                <a:spcPct val="125000"/>
              </a:lnSpc>
            </a:pPr>
            <a:r>
              <a:rPr lang="zh-CN" altLang="en-US" sz="2000"/>
              <a:t>最后，</a:t>
            </a:r>
            <a:r>
              <a:rPr lang="en-US" altLang="zh-CN" sz="2000" i="1">
                <a:solidFill>
                  <a:srgbClr val="800000"/>
                </a:solidFill>
              </a:rPr>
              <a:t>r</a:t>
            </a:r>
            <a:r>
              <a:rPr lang="en-US" altLang="zh-CN" sz="2000" baseline="-25000">
                <a:solidFill>
                  <a:srgbClr val="800000"/>
                </a:solidFill>
              </a:rPr>
              <a:t>1</a:t>
            </a:r>
            <a:r>
              <a:rPr lang="en-US" altLang="zh-CN" sz="2000">
                <a:solidFill>
                  <a:srgbClr val="800000"/>
                </a:solidFill>
              </a:rPr>
              <a:t>(</a:t>
            </a:r>
            <a:r>
              <a:rPr lang="en-US" altLang="zh-CN" sz="2000" i="1" u="sng">
                <a:solidFill>
                  <a:srgbClr val="800000"/>
                </a:solidFill>
              </a:rPr>
              <a:t>A</a:t>
            </a:r>
            <a:r>
              <a:rPr lang="en-US" altLang="zh-CN" sz="2000">
                <a:solidFill>
                  <a:srgbClr val="800000"/>
                </a:solidFill>
              </a:rPr>
              <a:t>, </a:t>
            </a:r>
            <a:r>
              <a:rPr lang="en-US" altLang="zh-CN" sz="2000" i="1" u="sng">
                <a:solidFill>
                  <a:srgbClr val="800000"/>
                </a:solidFill>
              </a:rPr>
              <a:t>B</a:t>
            </a:r>
            <a:r>
              <a:rPr lang="en-US" altLang="zh-CN" sz="2000">
                <a:solidFill>
                  <a:srgbClr val="800000"/>
                </a:solidFill>
              </a:rPr>
              <a:t>, </a:t>
            </a:r>
            <a:r>
              <a:rPr lang="en-US" altLang="zh-CN" sz="2000" i="1">
                <a:solidFill>
                  <a:srgbClr val="800000"/>
                </a:solidFill>
              </a:rPr>
              <a:t>G</a:t>
            </a:r>
            <a:r>
              <a:rPr lang="en-US" altLang="zh-CN" sz="2000">
                <a:solidFill>
                  <a:srgbClr val="800000"/>
                </a:solidFill>
              </a:rPr>
              <a:t>, </a:t>
            </a:r>
            <a:r>
              <a:rPr lang="en-US" altLang="zh-CN" sz="2000" i="1">
                <a:solidFill>
                  <a:srgbClr val="800000"/>
                </a:solidFill>
              </a:rPr>
              <a:t>H</a:t>
            </a:r>
            <a:r>
              <a:rPr lang="en-US" altLang="zh-CN" sz="2000">
                <a:solidFill>
                  <a:srgbClr val="800000"/>
                </a:solidFill>
              </a:rPr>
              <a:t>)</a:t>
            </a:r>
            <a:r>
              <a:rPr lang="zh-CN" altLang="en-US" sz="2000"/>
              <a:t>、</a:t>
            </a:r>
            <a:r>
              <a:rPr lang="en-US" altLang="zh-CN" sz="2000" i="1">
                <a:solidFill>
                  <a:srgbClr val="800000"/>
                </a:solidFill>
              </a:rPr>
              <a:t>r</a:t>
            </a:r>
            <a:r>
              <a:rPr lang="en-US" altLang="zh-CN" sz="2000" baseline="-25000">
                <a:solidFill>
                  <a:srgbClr val="800000"/>
                </a:solidFill>
              </a:rPr>
              <a:t>21</a:t>
            </a:r>
            <a:r>
              <a:rPr lang="en-US" altLang="zh-CN" sz="2000">
                <a:solidFill>
                  <a:srgbClr val="800000"/>
                </a:solidFill>
              </a:rPr>
              <a:t>(</a:t>
            </a:r>
            <a:r>
              <a:rPr lang="en-US" altLang="zh-CN" sz="2000" i="1" u="sng">
                <a:solidFill>
                  <a:srgbClr val="800000"/>
                </a:solidFill>
              </a:rPr>
              <a:t>B</a:t>
            </a:r>
            <a:r>
              <a:rPr lang="en-US" altLang="zh-CN" sz="2000">
                <a:solidFill>
                  <a:srgbClr val="800000"/>
                </a:solidFill>
              </a:rPr>
              <a:t>, </a:t>
            </a:r>
            <a:r>
              <a:rPr lang="en-US" altLang="zh-CN" sz="2000" i="1">
                <a:solidFill>
                  <a:srgbClr val="800000"/>
                </a:solidFill>
              </a:rPr>
              <a:t>A</a:t>
            </a:r>
            <a:r>
              <a:rPr lang="en-US" altLang="zh-CN" sz="2000">
                <a:solidFill>
                  <a:srgbClr val="800000"/>
                </a:solidFill>
              </a:rPr>
              <a:t>)</a:t>
            </a:r>
            <a:r>
              <a:rPr lang="zh-CN" altLang="en-US" sz="2000"/>
              <a:t>、</a:t>
            </a:r>
            <a:r>
              <a:rPr lang="en-US" altLang="zh-CN" sz="2000" i="1">
                <a:solidFill>
                  <a:srgbClr val="800000"/>
                </a:solidFill>
              </a:rPr>
              <a:t>r</a:t>
            </a:r>
            <a:r>
              <a:rPr lang="en-US" altLang="zh-CN" sz="2000" baseline="-25000">
                <a:solidFill>
                  <a:srgbClr val="800000"/>
                </a:solidFill>
              </a:rPr>
              <a:t>221</a:t>
            </a:r>
            <a:r>
              <a:rPr lang="en-US" altLang="zh-CN" sz="2000">
                <a:solidFill>
                  <a:srgbClr val="800000"/>
                </a:solidFill>
              </a:rPr>
              <a:t>(</a:t>
            </a:r>
            <a:r>
              <a:rPr lang="en-US" altLang="zh-CN" sz="2000" i="1" u="sng">
                <a:solidFill>
                  <a:srgbClr val="800000"/>
                </a:solidFill>
              </a:rPr>
              <a:t>D</a:t>
            </a:r>
            <a:r>
              <a:rPr lang="en-US" altLang="zh-CN" sz="2000">
                <a:solidFill>
                  <a:srgbClr val="800000"/>
                </a:solidFill>
              </a:rPr>
              <a:t>, </a:t>
            </a:r>
            <a:r>
              <a:rPr lang="en-US" altLang="zh-CN" sz="2000" i="1">
                <a:solidFill>
                  <a:srgbClr val="800000"/>
                </a:solidFill>
              </a:rPr>
              <a:t>B</a:t>
            </a:r>
            <a:r>
              <a:rPr lang="en-US" altLang="zh-CN" sz="2000">
                <a:solidFill>
                  <a:srgbClr val="800000"/>
                </a:solidFill>
              </a:rPr>
              <a:t>)</a:t>
            </a:r>
            <a:r>
              <a:rPr lang="zh-CN" altLang="en-US" sz="2000"/>
              <a:t>和</a:t>
            </a:r>
            <a:r>
              <a:rPr lang="en-US" altLang="zh-CN" sz="2000" i="1">
                <a:solidFill>
                  <a:srgbClr val="800000"/>
                </a:solidFill>
              </a:rPr>
              <a:t>r</a:t>
            </a:r>
            <a:r>
              <a:rPr lang="en-US" altLang="zh-CN" sz="2000" baseline="-25000">
                <a:solidFill>
                  <a:srgbClr val="800000"/>
                </a:solidFill>
              </a:rPr>
              <a:t>222</a:t>
            </a:r>
            <a:r>
              <a:rPr lang="en-US" altLang="zh-CN" sz="2000">
                <a:solidFill>
                  <a:srgbClr val="800000"/>
                </a:solidFill>
              </a:rPr>
              <a:t>(</a:t>
            </a:r>
            <a:r>
              <a:rPr lang="en-US" altLang="zh-CN" sz="2000" i="1" u="sng">
                <a:solidFill>
                  <a:srgbClr val="800000"/>
                </a:solidFill>
              </a:rPr>
              <a:t>C</a:t>
            </a:r>
            <a:r>
              <a:rPr lang="en-US" altLang="zh-CN" sz="2000">
                <a:solidFill>
                  <a:srgbClr val="800000"/>
                </a:solidFill>
              </a:rPr>
              <a:t>, </a:t>
            </a:r>
            <a:r>
              <a:rPr lang="en-US" altLang="zh-CN" sz="2000" i="1" u="sng">
                <a:solidFill>
                  <a:srgbClr val="800000"/>
                </a:solidFill>
              </a:rPr>
              <a:t>D</a:t>
            </a:r>
            <a:r>
              <a:rPr lang="en-US" altLang="zh-CN" sz="2000">
                <a:solidFill>
                  <a:srgbClr val="800000"/>
                </a:solidFill>
              </a:rPr>
              <a:t>)</a:t>
            </a:r>
            <a:r>
              <a:rPr lang="zh-CN" altLang="en-US" sz="2000"/>
              <a:t>都属于</a:t>
            </a:r>
            <a:r>
              <a:rPr lang="en-US" altLang="zh-CN" sz="2000"/>
              <a:t>BCNF</a:t>
            </a:r>
            <a:r>
              <a:rPr lang="zh-CN" altLang="en-US" sz="2000"/>
              <a:t>。</a:t>
            </a:r>
          </a:p>
        </p:txBody>
      </p:sp>
      <p:sp>
        <p:nvSpPr>
          <p:cNvPr id="277508" name="AutoShape 4"/>
          <p:cNvSpPr>
            <a:spLocks noChangeArrowheads="1"/>
          </p:cNvSpPr>
          <p:nvPr/>
        </p:nvSpPr>
        <p:spPr bwMode="auto">
          <a:xfrm>
            <a:off x="6477000" y="533400"/>
            <a:ext cx="2362200" cy="457200"/>
          </a:xfrm>
          <a:prstGeom prst="wedgeRoundRectCallout">
            <a:avLst>
              <a:gd name="adj1" fmla="val -63171"/>
              <a:gd name="adj2" fmla="val 111806"/>
              <a:gd name="adj3" fmla="val 16667"/>
            </a:avLst>
          </a:prstGeom>
          <a:solidFill>
            <a:srgbClr val="CCFFFF"/>
          </a:solidFill>
          <a:ln w="9525">
            <a:solidFill>
              <a:schemeClr val="tx1"/>
            </a:solidFill>
            <a:miter lim="800000"/>
            <a:headEnd/>
            <a:tailEnd/>
          </a:ln>
          <a:effectLst/>
        </p:spPr>
        <p:txBody>
          <a:bodyPr/>
          <a:lstStyle/>
          <a:p>
            <a:pPr algn="ctr"/>
            <a:r>
              <a:rPr lang="nl-NL" altLang="zh-CN" sz="2000" b="1" i="1">
                <a:solidFill>
                  <a:srgbClr val="003399"/>
                </a:solidFill>
              </a:rPr>
              <a:t>CD</a:t>
            </a:r>
            <a:r>
              <a:rPr lang="zh-CN" altLang="nl-NL" sz="2000" b="1">
                <a:solidFill>
                  <a:srgbClr val="003399"/>
                </a:solidFill>
              </a:rPr>
              <a:t>是候选码！</a:t>
            </a:r>
            <a:endParaRPr lang="zh-CN" altLang="en-US" sz="2000" b="1">
              <a:solidFill>
                <a:srgbClr val="0033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77508"/>
                                        </p:tgtEl>
                                        <p:attrNameLst>
                                          <p:attrName>style.visibility</p:attrName>
                                        </p:attrNameLst>
                                      </p:cBhvr>
                                      <p:to>
                                        <p:strVal val="visible"/>
                                      </p:to>
                                    </p:set>
                                    <p:anim calcmode="lin" valueType="num">
                                      <p:cBhvr additive="base">
                                        <p:cTn id="7" dur="500" fill="hold"/>
                                        <p:tgtEl>
                                          <p:spTgt spid="277508"/>
                                        </p:tgtEl>
                                        <p:attrNameLst>
                                          <p:attrName>ppt_x</p:attrName>
                                        </p:attrNameLst>
                                      </p:cBhvr>
                                      <p:tavLst>
                                        <p:tav tm="0">
                                          <p:val>
                                            <p:strVal val="1+#ppt_w/2"/>
                                          </p:val>
                                        </p:tav>
                                        <p:tav tm="100000">
                                          <p:val>
                                            <p:strVal val="#ppt_x"/>
                                          </p:val>
                                        </p:tav>
                                      </p:tavLst>
                                    </p:anim>
                                    <p:anim calcmode="lin" valueType="num">
                                      <p:cBhvr additive="base">
                                        <p:cTn id="8" dur="500" fill="hold"/>
                                        <p:tgtEl>
                                          <p:spTgt spid="27750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277507">
                                            <p:txEl>
                                              <p:pRg st="1" end="1"/>
                                            </p:txEl>
                                          </p:spTgt>
                                        </p:tgtEl>
                                        <p:attrNameLst>
                                          <p:attrName>style.visibility</p:attrName>
                                        </p:attrNameLst>
                                      </p:cBhvr>
                                      <p:to>
                                        <p:strVal val="visible"/>
                                      </p:to>
                                    </p:set>
                                    <p:animEffect transition="in" filter="wipe(left)">
                                      <p:cBhvr>
                                        <p:cTn id="13" dur="500"/>
                                        <p:tgtEl>
                                          <p:spTgt spid="277507">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277507">
                                            <p:txEl>
                                              <p:pRg st="2" end="2"/>
                                            </p:txEl>
                                          </p:spTgt>
                                        </p:tgtEl>
                                        <p:attrNameLst>
                                          <p:attrName>style.visibility</p:attrName>
                                        </p:attrNameLst>
                                      </p:cBhvr>
                                      <p:to>
                                        <p:strVal val="visible"/>
                                      </p:to>
                                    </p:set>
                                    <p:animEffect transition="in" filter="wipe(left)">
                                      <p:cBhvr>
                                        <p:cTn id="18" dur="500"/>
                                        <p:tgtEl>
                                          <p:spTgt spid="277507">
                                            <p:txEl>
                                              <p:pRg st="2" end="2"/>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277507">
                                            <p:txEl>
                                              <p:pRg st="3" end="3"/>
                                            </p:txEl>
                                          </p:spTgt>
                                        </p:tgtEl>
                                        <p:attrNameLst>
                                          <p:attrName>style.visibility</p:attrName>
                                        </p:attrNameLst>
                                      </p:cBhvr>
                                      <p:to>
                                        <p:strVal val="visible"/>
                                      </p:to>
                                    </p:set>
                                    <p:animEffect transition="in" filter="wipe(left)">
                                      <p:cBhvr>
                                        <p:cTn id="21" dur="500"/>
                                        <p:tgtEl>
                                          <p:spTgt spid="277507">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77507">
                                            <p:txEl>
                                              <p:pRg st="4" end="4"/>
                                            </p:txEl>
                                          </p:spTgt>
                                        </p:tgtEl>
                                        <p:attrNameLst>
                                          <p:attrName>style.visibility</p:attrName>
                                        </p:attrNameLst>
                                      </p:cBhvr>
                                      <p:to>
                                        <p:strVal val="visible"/>
                                      </p:to>
                                    </p:set>
                                    <p:animEffect transition="in" filter="wipe(left)">
                                      <p:cBhvr>
                                        <p:cTn id="26" dur="500"/>
                                        <p:tgtEl>
                                          <p:spTgt spid="277507">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77507">
                                            <p:txEl>
                                              <p:pRg st="5" end="5"/>
                                            </p:txEl>
                                          </p:spTgt>
                                        </p:tgtEl>
                                        <p:attrNameLst>
                                          <p:attrName>style.visibility</p:attrName>
                                        </p:attrNameLst>
                                      </p:cBhvr>
                                      <p:to>
                                        <p:strVal val="visible"/>
                                      </p:to>
                                    </p:set>
                                    <p:animEffect transition="in" filter="wipe(left)">
                                      <p:cBhvr>
                                        <p:cTn id="31" dur="500"/>
                                        <p:tgtEl>
                                          <p:spTgt spid="277507">
                                            <p:txEl>
                                              <p:pRg st="5" end="5"/>
                                            </p:txEl>
                                          </p:spTgt>
                                        </p:tgtEl>
                                      </p:cBhvr>
                                    </p:animEffect>
                                  </p:childTnLst>
                                </p:cTn>
                              </p:par>
                              <p:par>
                                <p:cTn id="32" presetID="22" presetClass="entr" presetSubtype="8" fill="hold" nodeType="withEffect">
                                  <p:stCondLst>
                                    <p:cond delay="0"/>
                                  </p:stCondLst>
                                  <p:childTnLst>
                                    <p:set>
                                      <p:cBhvr>
                                        <p:cTn id="33" dur="1" fill="hold">
                                          <p:stCondLst>
                                            <p:cond delay="0"/>
                                          </p:stCondLst>
                                        </p:cTn>
                                        <p:tgtEl>
                                          <p:spTgt spid="277507">
                                            <p:txEl>
                                              <p:pRg st="6" end="6"/>
                                            </p:txEl>
                                          </p:spTgt>
                                        </p:tgtEl>
                                        <p:attrNameLst>
                                          <p:attrName>style.visibility</p:attrName>
                                        </p:attrNameLst>
                                      </p:cBhvr>
                                      <p:to>
                                        <p:strVal val="visible"/>
                                      </p:to>
                                    </p:set>
                                    <p:animEffect transition="in" filter="wipe(left)">
                                      <p:cBhvr>
                                        <p:cTn id="34" dur="500"/>
                                        <p:tgtEl>
                                          <p:spTgt spid="277507">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277507">
                                            <p:txEl>
                                              <p:pRg st="7" end="7"/>
                                            </p:txEl>
                                          </p:spTgt>
                                        </p:tgtEl>
                                        <p:attrNameLst>
                                          <p:attrName>style.visibility</p:attrName>
                                        </p:attrNameLst>
                                      </p:cBhvr>
                                      <p:to>
                                        <p:strVal val="visible"/>
                                      </p:to>
                                    </p:set>
                                    <p:animEffect transition="in" filter="wipe(left)">
                                      <p:cBhvr>
                                        <p:cTn id="39" dur="500"/>
                                        <p:tgtEl>
                                          <p:spTgt spid="277507">
                                            <p:txEl>
                                              <p:pRg st="7" end="7"/>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277507">
                                            <p:txEl>
                                              <p:pRg st="8" end="8"/>
                                            </p:txEl>
                                          </p:spTgt>
                                        </p:tgtEl>
                                        <p:attrNameLst>
                                          <p:attrName>style.visibility</p:attrName>
                                        </p:attrNameLst>
                                      </p:cBhvr>
                                      <p:to>
                                        <p:strVal val="visible"/>
                                      </p:to>
                                    </p:set>
                                    <p:animEffect transition="in" filter="wipe(left)">
                                      <p:cBhvr>
                                        <p:cTn id="44" dur="500"/>
                                        <p:tgtEl>
                                          <p:spTgt spid="277507">
                                            <p:txEl>
                                              <p:pRg st="8" end="8"/>
                                            </p:txEl>
                                          </p:spTgt>
                                        </p:tgtEl>
                                      </p:cBhvr>
                                    </p:animEffect>
                                  </p:childTnLst>
                                </p:cTn>
                              </p:par>
                              <p:par>
                                <p:cTn id="45" presetID="22" presetClass="entr" presetSubtype="8" fill="hold" nodeType="withEffect">
                                  <p:stCondLst>
                                    <p:cond delay="0"/>
                                  </p:stCondLst>
                                  <p:childTnLst>
                                    <p:set>
                                      <p:cBhvr>
                                        <p:cTn id="46" dur="1" fill="hold">
                                          <p:stCondLst>
                                            <p:cond delay="0"/>
                                          </p:stCondLst>
                                        </p:cTn>
                                        <p:tgtEl>
                                          <p:spTgt spid="277507">
                                            <p:txEl>
                                              <p:pRg st="9" end="9"/>
                                            </p:txEl>
                                          </p:spTgt>
                                        </p:tgtEl>
                                        <p:attrNameLst>
                                          <p:attrName>style.visibility</p:attrName>
                                        </p:attrNameLst>
                                      </p:cBhvr>
                                      <p:to>
                                        <p:strVal val="visible"/>
                                      </p:to>
                                    </p:set>
                                    <p:animEffect transition="in" filter="wipe(left)">
                                      <p:cBhvr>
                                        <p:cTn id="47" dur="500"/>
                                        <p:tgtEl>
                                          <p:spTgt spid="277507">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77507">
                                            <p:txEl>
                                              <p:pRg st="10" end="10"/>
                                            </p:txEl>
                                          </p:spTgt>
                                        </p:tgtEl>
                                        <p:attrNameLst>
                                          <p:attrName>style.visibility</p:attrName>
                                        </p:attrNameLst>
                                      </p:cBhvr>
                                      <p:to>
                                        <p:strVal val="visible"/>
                                      </p:to>
                                    </p:set>
                                    <p:animEffect transition="in" filter="wipe(left)">
                                      <p:cBhvr>
                                        <p:cTn id="52" dur="500"/>
                                        <p:tgtEl>
                                          <p:spTgt spid="27750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08"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a:xfrm>
            <a:off x="609600" y="533400"/>
            <a:ext cx="7772400" cy="609600"/>
          </a:xfrm>
        </p:spPr>
        <p:txBody>
          <a:bodyPr/>
          <a:lstStyle/>
          <a:p>
            <a:r>
              <a:rPr lang="en-US" altLang="zh-CN"/>
              <a:t>BCNF</a:t>
            </a:r>
            <a:r>
              <a:rPr lang="zh-CN" altLang="en-US">
                <a:ea typeface="华文隶书" pitchFamily="2" charset="-122"/>
              </a:rPr>
              <a:t>分解举例</a:t>
            </a:r>
          </a:p>
        </p:txBody>
      </p:sp>
      <p:sp>
        <p:nvSpPr>
          <p:cNvPr id="278531" name="Rectangle 3"/>
          <p:cNvSpPr>
            <a:spLocks noGrp="1" noChangeArrowheads="1"/>
          </p:cNvSpPr>
          <p:nvPr>
            <p:ph type="body" idx="1"/>
          </p:nvPr>
        </p:nvSpPr>
        <p:spPr>
          <a:xfrm>
            <a:off x="304800" y="1143000"/>
            <a:ext cx="8626475" cy="5410200"/>
          </a:xfrm>
        </p:spPr>
        <p:txBody>
          <a:bodyPr/>
          <a:lstStyle/>
          <a:p>
            <a:pPr>
              <a:lnSpc>
                <a:spcPct val="140000"/>
              </a:lnSpc>
            </a:pPr>
            <a:r>
              <a:rPr lang="zh-CN" altLang="en-US" sz="2300">
                <a:solidFill>
                  <a:schemeClr val="accent2"/>
                </a:solidFill>
              </a:rPr>
              <a:t>例：</a:t>
            </a:r>
            <a:r>
              <a:rPr lang="en-US" altLang="zh-CN" sz="2300" i="1"/>
              <a:t>r</a:t>
            </a:r>
            <a:r>
              <a:rPr lang="en-US" altLang="zh-CN" sz="2300"/>
              <a:t>(</a:t>
            </a:r>
            <a:r>
              <a:rPr lang="en-US" altLang="zh-CN" sz="2300" i="1"/>
              <a:t>R</a:t>
            </a:r>
            <a:r>
              <a:rPr lang="en-US" altLang="zh-CN" sz="2300"/>
              <a:t>)=</a:t>
            </a:r>
            <a:r>
              <a:rPr lang="en-US" altLang="zh-CN" sz="2300" i="1"/>
              <a:t>r</a:t>
            </a:r>
            <a:r>
              <a:rPr lang="en-US" altLang="zh-CN" sz="2300"/>
              <a:t>(</a:t>
            </a:r>
            <a:r>
              <a:rPr lang="en-US" altLang="zh-CN" sz="2300" i="1"/>
              <a:t>A</a:t>
            </a:r>
            <a:r>
              <a:rPr lang="en-US" altLang="zh-CN" sz="2300"/>
              <a:t>, </a:t>
            </a:r>
            <a:r>
              <a:rPr lang="en-US" altLang="zh-CN" sz="2300" i="1"/>
              <a:t>B</a:t>
            </a:r>
            <a:r>
              <a:rPr lang="en-US" altLang="zh-CN" sz="2300"/>
              <a:t>, </a:t>
            </a:r>
            <a:r>
              <a:rPr lang="en-US" altLang="zh-CN" sz="2300" i="1"/>
              <a:t>C</a:t>
            </a:r>
            <a:r>
              <a:rPr lang="en-US" altLang="zh-CN" sz="2300"/>
              <a:t>, </a:t>
            </a:r>
            <a:r>
              <a:rPr lang="en-US" altLang="zh-CN" sz="2300" i="1"/>
              <a:t>D</a:t>
            </a:r>
            <a:r>
              <a:rPr lang="en-US" altLang="zh-CN" sz="2300"/>
              <a:t>, </a:t>
            </a:r>
            <a:r>
              <a:rPr lang="en-US" altLang="zh-CN" sz="2300" i="1"/>
              <a:t>G</a:t>
            </a:r>
            <a:r>
              <a:rPr lang="en-US" altLang="zh-CN" sz="2300"/>
              <a:t>, </a:t>
            </a:r>
            <a:r>
              <a:rPr lang="en-US" altLang="zh-CN" sz="2300" i="1"/>
              <a:t>H</a:t>
            </a:r>
            <a:r>
              <a:rPr lang="en-US" altLang="zh-CN" sz="2300"/>
              <a:t>)</a:t>
            </a:r>
            <a:r>
              <a:rPr lang="zh-CN" altLang="en-US" sz="2300"/>
              <a:t>，</a:t>
            </a:r>
            <a:r>
              <a:rPr lang="en-US" altLang="zh-CN" sz="2300" i="1"/>
              <a:t>F</a:t>
            </a:r>
            <a:r>
              <a:rPr lang="en-US" altLang="zh-CN" sz="2300"/>
              <a:t>={</a:t>
            </a:r>
            <a:r>
              <a:rPr lang="en-US" altLang="zh-CN" sz="2300" i="1">
                <a:solidFill>
                  <a:srgbClr val="FF0066"/>
                </a:solidFill>
              </a:rPr>
              <a:t>AB</a:t>
            </a:r>
            <a:r>
              <a:rPr lang="en-US" altLang="zh-CN" sz="2300">
                <a:solidFill>
                  <a:srgbClr val="FF0066"/>
                </a:solidFill>
              </a:rPr>
              <a:t>→</a:t>
            </a:r>
            <a:r>
              <a:rPr lang="en-US" altLang="zh-CN" sz="2300" i="1">
                <a:solidFill>
                  <a:srgbClr val="FF0066"/>
                </a:solidFill>
              </a:rPr>
              <a:t>GH</a:t>
            </a:r>
            <a:r>
              <a:rPr lang="en-US" altLang="zh-CN" sz="2300"/>
              <a:t>, </a:t>
            </a:r>
            <a:r>
              <a:rPr lang="en-US" altLang="zh-CN" sz="2300" i="1"/>
              <a:t>CD</a:t>
            </a:r>
            <a:r>
              <a:rPr lang="en-US" altLang="zh-CN" sz="2300"/>
              <a:t>→</a:t>
            </a:r>
            <a:r>
              <a:rPr lang="en-US" altLang="zh-CN" sz="2300" i="1"/>
              <a:t>GH</a:t>
            </a:r>
            <a:r>
              <a:rPr lang="en-US" altLang="zh-CN" sz="2300"/>
              <a:t>, </a:t>
            </a:r>
            <a:r>
              <a:rPr lang="en-US" altLang="zh-CN" sz="2300" i="1"/>
              <a:t>D</a:t>
            </a:r>
            <a:r>
              <a:rPr lang="en-US" altLang="zh-CN" sz="2300"/>
              <a:t>→</a:t>
            </a:r>
            <a:r>
              <a:rPr lang="en-US" altLang="zh-CN" sz="2300" i="1"/>
              <a:t>B</a:t>
            </a:r>
            <a:r>
              <a:rPr lang="en-US" altLang="zh-CN" sz="2300"/>
              <a:t>}</a:t>
            </a:r>
            <a:r>
              <a:rPr lang="zh-CN" altLang="en-US" sz="2300"/>
              <a:t>，</a:t>
            </a:r>
            <a:r>
              <a:rPr lang="en-US" altLang="zh-CN" sz="2300" i="1"/>
              <a:t>r</a:t>
            </a:r>
            <a:r>
              <a:rPr lang="en-US" altLang="zh-CN" sz="2300"/>
              <a:t>(</a:t>
            </a:r>
            <a:r>
              <a:rPr lang="en-US" altLang="zh-CN" sz="2300" i="1"/>
              <a:t>R</a:t>
            </a:r>
            <a:r>
              <a:rPr lang="en-US" altLang="zh-CN" sz="2300"/>
              <a:t>)</a:t>
            </a:r>
            <a:r>
              <a:rPr lang="zh-CN" altLang="en-US" sz="2300"/>
              <a:t>是否属于</a:t>
            </a:r>
            <a:r>
              <a:rPr lang="en-US" altLang="zh-CN" sz="2300"/>
              <a:t>BCNF</a:t>
            </a:r>
            <a:r>
              <a:rPr lang="zh-CN" altLang="en-US" sz="2300"/>
              <a:t>范式？如果不是，则进行</a:t>
            </a:r>
            <a:r>
              <a:rPr lang="en-US" altLang="zh-CN" sz="2300"/>
              <a:t>BCNF</a:t>
            </a:r>
            <a:r>
              <a:rPr lang="zh-CN" altLang="en-US" sz="2300"/>
              <a:t>分解。</a:t>
            </a:r>
          </a:p>
          <a:p>
            <a:pPr lvl="1">
              <a:lnSpc>
                <a:spcPct val="140000"/>
              </a:lnSpc>
            </a:pPr>
            <a:r>
              <a:rPr lang="en-US" altLang="zh-CN" sz="2000" i="1">
                <a:solidFill>
                  <a:srgbClr val="9900CC"/>
                </a:solidFill>
              </a:rPr>
              <a:t>r</a:t>
            </a:r>
            <a:r>
              <a:rPr lang="en-US" altLang="zh-CN" sz="2000">
                <a:solidFill>
                  <a:srgbClr val="9900CC"/>
                </a:solidFill>
              </a:rPr>
              <a:t>(</a:t>
            </a:r>
            <a:r>
              <a:rPr lang="en-US" altLang="zh-CN" sz="2000" i="1">
                <a:solidFill>
                  <a:srgbClr val="9900CC"/>
                </a:solidFill>
              </a:rPr>
              <a:t>R</a:t>
            </a:r>
            <a:r>
              <a:rPr lang="en-US" altLang="zh-CN" sz="2000">
                <a:solidFill>
                  <a:srgbClr val="9900CC"/>
                </a:solidFill>
              </a:rPr>
              <a:t>)</a:t>
            </a:r>
            <a:r>
              <a:rPr lang="en-US" altLang="zh-CN" sz="2000">
                <a:solidFill>
                  <a:srgbClr val="9900CC"/>
                </a:solidFill>
                <a:sym typeface="Symbol" pitchFamily="18" charset="2"/>
              </a:rPr>
              <a:t></a:t>
            </a:r>
            <a:r>
              <a:rPr lang="en-US" altLang="zh-CN" sz="2000">
                <a:solidFill>
                  <a:srgbClr val="9900CC"/>
                </a:solidFill>
              </a:rPr>
              <a:t>BCNF</a:t>
            </a:r>
            <a:r>
              <a:rPr lang="zh-CN" altLang="en-US" sz="2000"/>
              <a:t>，</a:t>
            </a:r>
            <a:r>
              <a:rPr lang="zh-CN" altLang="nl-NL" sz="2000"/>
              <a:t>因为</a:t>
            </a:r>
            <a:r>
              <a:rPr lang="en-US" altLang="zh-CN" sz="2000" i="1">
                <a:solidFill>
                  <a:srgbClr val="FF0066"/>
                </a:solidFill>
              </a:rPr>
              <a:t>AB</a:t>
            </a:r>
            <a:r>
              <a:rPr lang="en-US" altLang="zh-CN" sz="2000">
                <a:solidFill>
                  <a:srgbClr val="FF0066"/>
                </a:solidFill>
              </a:rPr>
              <a:t>→</a:t>
            </a:r>
            <a:r>
              <a:rPr lang="en-US" altLang="zh-CN" sz="2000" i="1">
                <a:solidFill>
                  <a:srgbClr val="FF0066"/>
                </a:solidFill>
              </a:rPr>
              <a:t>GH</a:t>
            </a:r>
            <a:r>
              <a:rPr lang="zh-CN" altLang="nl-NL" sz="2000"/>
              <a:t>的</a:t>
            </a:r>
            <a:r>
              <a:rPr lang="zh-CN" altLang="nl-NL" sz="2000">
                <a:solidFill>
                  <a:srgbClr val="FF0066"/>
                </a:solidFill>
              </a:rPr>
              <a:t>决定属性</a:t>
            </a:r>
            <a:r>
              <a:rPr lang="nl-NL" altLang="zh-CN" sz="2000" i="1">
                <a:solidFill>
                  <a:srgbClr val="FF0066"/>
                </a:solidFill>
              </a:rPr>
              <a:t>AB</a:t>
            </a:r>
            <a:r>
              <a:rPr lang="zh-CN" altLang="nl-NL" sz="2000">
                <a:solidFill>
                  <a:srgbClr val="FF0066"/>
                </a:solidFill>
              </a:rPr>
              <a:t>不是超码</a:t>
            </a:r>
            <a:r>
              <a:rPr lang="zh-CN" altLang="en-US" sz="2000"/>
              <a:t>。</a:t>
            </a:r>
            <a:r>
              <a:rPr lang="en-US" altLang="zh-CN" sz="2000" i="1"/>
              <a:t>r</a:t>
            </a:r>
            <a:r>
              <a:rPr lang="en-US" altLang="zh-CN" sz="2000"/>
              <a:t>(</a:t>
            </a:r>
            <a:r>
              <a:rPr lang="en-US" altLang="zh-CN" sz="2000" i="1"/>
              <a:t>R</a:t>
            </a:r>
            <a:r>
              <a:rPr lang="en-US" altLang="zh-CN" sz="2000"/>
              <a:t>)</a:t>
            </a:r>
            <a:r>
              <a:rPr lang="zh-CN" altLang="en-US" sz="2000"/>
              <a:t>可分解为：</a:t>
            </a:r>
          </a:p>
          <a:p>
            <a:pPr lvl="2">
              <a:lnSpc>
                <a:spcPct val="140000"/>
              </a:lnSpc>
            </a:pPr>
            <a:r>
              <a:rPr lang="en-US" altLang="zh-CN" i="1">
                <a:solidFill>
                  <a:srgbClr val="800000"/>
                </a:solidFill>
              </a:rPr>
              <a:t>r</a:t>
            </a:r>
            <a:r>
              <a:rPr lang="en-US" altLang="zh-CN" baseline="-25000">
                <a:solidFill>
                  <a:srgbClr val="800000"/>
                </a:solidFill>
              </a:rPr>
              <a:t>1</a:t>
            </a:r>
            <a:r>
              <a:rPr lang="en-US" altLang="zh-CN">
                <a:solidFill>
                  <a:srgbClr val="800000"/>
                </a:solidFill>
              </a:rPr>
              <a:t>(</a:t>
            </a:r>
            <a:r>
              <a:rPr lang="en-US" altLang="zh-CN" i="1">
                <a:solidFill>
                  <a:srgbClr val="800000"/>
                </a:solidFill>
              </a:rPr>
              <a:t>R</a:t>
            </a:r>
            <a:r>
              <a:rPr lang="en-US" altLang="zh-CN" baseline="-25000">
                <a:solidFill>
                  <a:srgbClr val="800000"/>
                </a:solidFill>
              </a:rPr>
              <a:t>1</a:t>
            </a:r>
            <a:r>
              <a:rPr lang="en-US" altLang="zh-CN">
                <a:solidFill>
                  <a:srgbClr val="800000"/>
                </a:solidFill>
              </a:rPr>
              <a:t>)=</a:t>
            </a:r>
            <a:r>
              <a:rPr lang="en-US" altLang="zh-CN" i="1">
                <a:solidFill>
                  <a:srgbClr val="800000"/>
                </a:solidFill>
              </a:rPr>
              <a:t>r</a:t>
            </a:r>
            <a:r>
              <a:rPr lang="en-US" altLang="zh-CN" baseline="-25000">
                <a:solidFill>
                  <a:srgbClr val="800000"/>
                </a:solidFill>
              </a:rPr>
              <a:t>1</a:t>
            </a:r>
            <a:r>
              <a:rPr lang="en-US" altLang="zh-CN">
                <a:solidFill>
                  <a:srgbClr val="800000"/>
                </a:solidFill>
              </a:rPr>
              <a:t>(</a:t>
            </a:r>
            <a:r>
              <a:rPr lang="en-US" altLang="zh-CN" i="1">
                <a:solidFill>
                  <a:srgbClr val="FF3300"/>
                </a:solidFill>
              </a:rPr>
              <a:t>A</a:t>
            </a:r>
            <a:r>
              <a:rPr lang="en-US" altLang="zh-CN">
                <a:solidFill>
                  <a:srgbClr val="800000"/>
                </a:solidFill>
              </a:rPr>
              <a:t>, </a:t>
            </a:r>
            <a:r>
              <a:rPr lang="en-US" altLang="zh-CN" i="1">
                <a:solidFill>
                  <a:srgbClr val="FF3300"/>
                </a:solidFill>
              </a:rPr>
              <a:t>B</a:t>
            </a:r>
            <a:r>
              <a:rPr lang="en-US" altLang="zh-CN">
                <a:solidFill>
                  <a:srgbClr val="800000"/>
                </a:solidFill>
              </a:rPr>
              <a:t>, </a:t>
            </a:r>
            <a:r>
              <a:rPr lang="en-US" altLang="zh-CN" i="1">
                <a:solidFill>
                  <a:srgbClr val="800000"/>
                </a:solidFill>
              </a:rPr>
              <a:t>G</a:t>
            </a:r>
            <a:r>
              <a:rPr lang="en-US" altLang="zh-CN">
                <a:solidFill>
                  <a:srgbClr val="800000"/>
                </a:solidFill>
              </a:rPr>
              <a:t>, </a:t>
            </a:r>
            <a:r>
              <a:rPr lang="en-US" altLang="zh-CN" i="1">
                <a:solidFill>
                  <a:srgbClr val="800000"/>
                </a:solidFill>
              </a:rPr>
              <a:t>H</a:t>
            </a:r>
            <a:r>
              <a:rPr lang="en-US" altLang="zh-CN">
                <a:solidFill>
                  <a:srgbClr val="800000"/>
                </a:solidFill>
              </a:rPr>
              <a:t>)</a:t>
            </a:r>
            <a:r>
              <a:rPr lang="zh-CN" altLang="en-US">
                <a:solidFill>
                  <a:srgbClr val="A50021"/>
                </a:solidFill>
              </a:rPr>
              <a:t>， </a:t>
            </a:r>
            <a:r>
              <a:rPr lang="en-US" altLang="zh-CN" i="1">
                <a:solidFill>
                  <a:srgbClr val="A50021"/>
                </a:solidFill>
              </a:rPr>
              <a:t>F</a:t>
            </a:r>
            <a:r>
              <a:rPr lang="en-US" altLang="zh-CN" baseline="-25000">
                <a:solidFill>
                  <a:srgbClr val="A50021"/>
                </a:solidFill>
              </a:rPr>
              <a:t>1</a:t>
            </a:r>
            <a:r>
              <a:rPr lang="en-US" altLang="zh-CN">
                <a:solidFill>
                  <a:srgbClr val="A50021"/>
                </a:solidFill>
              </a:rPr>
              <a:t>={</a:t>
            </a:r>
            <a:r>
              <a:rPr lang="en-US" altLang="zh-CN" i="1">
                <a:solidFill>
                  <a:srgbClr val="FF0066"/>
                </a:solidFill>
              </a:rPr>
              <a:t>AB</a:t>
            </a:r>
            <a:r>
              <a:rPr lang="en-US" altLang="zh-CN">
                <a:solidFill>
                  <a:srgbClr val="FF0066"/>
                </a:solidFill>
              </a:rPr>
              <a:t>→</a:t>
            </a:r>
            <a:r>
              <a:rPr lang="en-US" altLang="zh-CN" i="1">
                <a:solidFill>
                  <a:srgbClr val="FF0066"/>
                </a:solidFill>
              </a:rPr>
              <a:t>GH</a:t>
            </a:r>
            <a:r>
              <a:rPr lang="en-US" altLang="zh-CN">
                <a:solidFill>
                  <a:srgbClr val="A50021"/>
                </a:solidFill>
              </a:rPr>
              <a:t>}</a:t>
            </a:r>
            <a:r>
              <a:rPr lang="en-US" altLang="zh-CN">
                <a:solidFill>
                  <a:srgbClr val="800000"/>
                </a:solidFill>
              </a:rPr>
              <a:t>     —— </a:t>
            </a:r>
            <a:r>
              <a:rPr lang="en-US" altLang="zh-CN" i="1">
                <a:solidFill>
                  <a:srgbClr val="800000"/>
                </a:solidFill>
              </a:rPr>
              <a:t>AB</a:t>
            </a:r>
            <a:r>
              <a:rPr lang="zh-CN" altLang="en-US">
                <a:solidFill>
                  <a:srgbClr val="800000"/>
                </a:solidFill>
              </a:rPr>
              <a:t>是候选码</a:t>
            </a:r>
          </a:p>
          <a:p>
            <a:pPr lvl="2">
              <a:lnSpc>
                <a:spcPct val="140000"/>
              </a:lnSpc>
            </a:pPr>
            <a:r>
              <a:rPr lang="en-US" altLang="zh-CN" i="1">
                <a:solidFill>
                  <a:schemeClr val="accent2"/>
                </a:solidFill>
              </a:rPr>
              <a:t>r</a:t>
            </a:r>
            <a:r>
              <a:rPr lang="en-US" altLang="zh-CN" baseline="-25000">
                <a:solidFill>
                  <a:schemeClr val="accent2"/>
                </a:solidFill>
              </a:rPr>
              <a:t>2</a:t>
            </a:r>
            <a:r>
              <a:rPr lang="en-US" altLang="zh-CN">
                <a:solidFill>
                  <a:schemeClr val="accent2"/>
                </a:solidFill>
              </a:rPr>
              <a:t>(</a:t>
            </a:r>
            <a:r>
              <a:rPr lang="en-US" altLang="zh-CN" i="1">
                <a:solidFill>
                  <a:schemeClr val="accent2"/>
                </a:solidFill>
              </a:rPr>
              <a:t>R</a:t>
            </a:r>
            <a:r>
              <a:rPr lang="en-US" altLang="zh-CN" baseline="-25000">
                <a:solidFill>
                  <a:schemeClr val="accent2"/>
                </a:solidFill>
              </a:rPr>
              <a:t>2</a:t>
            </a:r>
            <a:r>
              <a:rPr lang="en-US" altLang="zh-CN">
                <a:solidFill>
                  <a:schemeClr val="accent2"/>
                </a:solidFill>
              </a:rPr>
              <a:t>)=</a:t>
            </a:r>
            <a:r>
              <a:rPr lang="en-US" altLang="zh-CN" i="1">
                <a:solidFill>
                  <a:schemeClr val="accent2"/>
                </a:solidFill>
              </a:rPr>
              <a:t>r</a:t>
            </a:r>
            <a:r>
              <a:rPr lang="en-US" altLang="zh-CN" baseline="-25000">
                <a:solidFill>
                  <a:schemeClr val="accent2"/>
                </a:solidFill>
              </a:rPr>
              <a:t>2</a:t>
            </a:r>
            <a:r>
              <a:rPr lang="en-US" altLang="zh-CN">
                <a:solidFill>
                  <a:schemeClr val="accent2"/>
                </a:solidFill>
              </a:rPr>
              <a:t>(</a:t>
            </a:r>
            <a:r>
              <a:rPr lang="en-US" altLang="zh-CN" i="1">
                <a:solidFill>
                  <a:srgbClr val="FF3300"/>
                </a:solidFill>
              </a:rPr>
              <a:t>A</a:t>
            </a:r>
            <a:r>
              <a:rPr lang="en-US" altLang="zh-CN">
                <a:solidFill>
                  <a:schemeClr val="accent2"/>
                </a:solidFill>
              </a:rPr>
              <a:t>, </a:t>
            </a:r>
            <a:r>
              <a:rPr lang="en-US" altLang="zh-CN" i="1">
                <a:solidFill>
                  <a:srgbClr val="FF3300"/>
                </a:solidFill>
              </a:rPr>
              <a:t>B</a:t>
            </a:r>
            <a:r>
              <a:rPr lang="en-US" altLang="zh-CN">
                <a:solidFill>
                  <a:schemeClr val="accent2"/>
                </a:solidFill>
              </a:rPr>
              <a:t>, </a:t>
            </a:r>
            <a:r>
              <a:rPr lang="en-US" altLang="zh-CN" i="1">
                <a:solidFill>
                  <a:schemeClr val="accent2"/>
                </a:solidFill>
              </a:rPr>
              <a:t>C</a:t>
            </a:r>
            <a:r>
              <a:rPr lang="en-US" altLang="zh-CN">
                <a:solidFill>
                  <a:schemeClr val="accent2"/>
                </a:solidFill>
              </a:rPr>
              <a:t>, </a:t>
            </a:r>
            <a:r>
              <a:rPr lang="en-US" altLang="zh-CN" i="1">
                <a:solidFill>
                  <a:schemeClr val="accent2"/>
                </a:solidFill>
              </a:rPr>
              <a:t>D</a:t>
            </a:r>
            <a:r>
              <a:rPr lang="en-US" altLang="zh-CN">
                <a:solidFill>
                  <a:schemeClr val="accent2"/>
                </a:solidFill>
              </a:rPr>
              <a:t>)</a:t>
            </a:r>
            <a:r>
              <a:rPr lang="zh-CN" altLang="en-US">
                <a:solidFill>
                  <a:schemeClr val="accent2"/>
                </a:solidFill>
              </a:rPr>
              <a:t>， </a:t>
            </a:r>
            <a:r>
              <a:rPr lang="en-US" altLang="zh-CN" i="1">
                <a:solidFill>
                  <a:srgbClr val="0000CC"/>
                </a:solidFill>
              </a:rPr>
              <a:t>F</a:t>
            </a:r>
            <a:r>
              <a:rPr lang="en-US" altLang="zh-CN" baseline="-25000">
                <a:solidFill>
                  <a:srgbClr val="0000CC"/>
                </a:solidFill>
              </a:rPr>
              <a:t>2</a:t>
            </a:r>
            <a:r>
              <a:rPr lang="en-US" altLang="zh-CN">
                <a:solidFill>
                  <a:srgbClr val="0000CC"/>
                </a:solidFill>
              </a:rPr>
              <a:t>={</a:t>
            </a:r>
            <a:r>
              <a:rPr lang="en-US" altLang="zh-CN" i="1">
                <a:solidFill>
                  <a:srgbClr val="FF0066"/>
                </a:solidFill>
              </a:rPr>
              <a:t>D</a:t>
            </a:r>
            <a:r>
              <a:rPr lang="en-US" altLang="zh-CN">
                <a:solidFill>
                  <a:srgbClr val="FF0066"/>
                </a:solidFill>
              </a:rPr>
              <a:t>→</a:t>
            </a:r>
            <a:r>
              <a:rPr lang="en-US" altLang="zh-CN" i="1">
                <a:solidFill>
                  <a:srgbClr val="FF0066"/>
                </a:solidFill>
              </a:rPr>
              <a:t>B</a:t>
            </a:r>
            <a:r>
              <a:rPr lang="en-US" altLang="zh-CN">
                <a:solidFill>
                  <a:srgbClr val="0000CC"/>
                </a:solidFill>
              </a:rPr>
              <a:t>}</a:t>
            </a:r>
            <a:r>
              <a:rPr lang="en-US" altLang="zh-CN"/>
              <a:t>         </a:t>
            </a:r>
            <a:r>
              <a:rPr lang="en-US" altLang="zh-CN">
                <a:solidFill>
                  <a:srgbClr val="0000CC"/>
                </a:solidFill>
              </a:rPr>
              <a:t>—— </a:t>
            </a:r>
            <a:r>
              <a:rPr lang="en-US" altLang="zh-CN" i="1">
                <a:solidFill>
                  <a:srgbClr val="FF3300"/>
                </a:solidFill>
              </a:rPr>
              <a:t>ACD</a:t>
            </a:r>
            <a:r>
              <a:rPr lang="zh-CN" altLang="en-US">
                <a:solidFill>
                  <a:srgbClr val="0000CC"/>
                </a:solidFill>
              </a:rPr>
              <a:t>是候选码</a:t>
            </a:r>
          </a:p>
          <a:p>
            <a:pPr lvl="2">
              <a:lnSpc>
                <a:spcPct val="140000"/>
              </a:lnSpc>
              <a:buFont typeface="Wingdings" pitchFamily="2" charset="2"/>
              <a:buNone/>
            </a:pPr>
            <a:r>
              <a:rPr lang="zh-CN" altLang="en-US">
                <a:solidFill>
                  <a:srgbClr val="FF3300"/>
                </a:solidFill>
              </a:rPr>
              <a:t>     </a:t>
            </a:r>
            <a:r>
              <a:rPr lang="en-US" altLang="zh-CN">
                <a:solidFill>
                  <a:srgbClr val="FF3300"/>
                </a:solidFill>
              </a:rPr>
              <a:t>—— </a:t>
            </a:r>
            <a:r>
              <a:rPr lang="zh-CN" altLang="en-US">
                <a:solidFill>
                  <a:srgbClr val="FF3300"/>
                </a:solidFill>
              </a:rPr>
              <a:t>丢失函数依赖</a:t>
            </a:r>
            <a:r>
              <a:rPr lang="en-US" altLang="zh-CN" i="1">
                <a:solidFill>
                  <a:srgbClr val="FF3300"/>
                </a:solidFill>
              </a:rPr>
              <a:t>CD</a:t>
            </a:r>
            <a:r>
              <a:rPr lang="en-US" altLang="zh-CN">
                <a:solidFill>
                  <a:srgbClr val="FF3300"/>
                </a:solidFill>
              </a:rPr>
              <a:t>→</a:t>
            </a:r>
            <a:r>
              <a:rPr lang="en-US" altLang="zh-CN" i="1">
                <a:solidFill>
                  <a:srgbClr val="FF3300"/>
                </a:solidFill>
              </a:rPr>
              <a:t>GH</a:t>
            </a:r>
            <a:r>
              <a:rPr lang="zh-CN" altLang="en-US">
                <a:solidFill>
                  <a:srgbClr val="FF3300"/>
                </a:solidFill>
              </a:rPr>
              <a:t>！</a:t>
            </a:r>
          </a:p>
          <a:p>
            <a:pPr lvl="1">
              <a:lnSpc>
                <a:spcPct val="140000"/>
              </a:lnSpc>
            </a:pPr>
            <a:r>
              <a:rPr lang="en-US" altLang="zh-CN" sz="2000" i="1">
                <a:solidFill>
                  <a:srgbClr val="9900CC"/>
                </a:solidFill>
              </a:rPr>
              <a:t>r</a:t>
            </a:r>
            <a:r>
              <a:rPr lang="en-US" altLang="zh-CN" sz="2000" baseline="-25000">
                <a:solidFill>
                  <a:srgbClr val="9900CC"/>
                </a:solidFill>
              </a:rPr>
              <a:t>2</a:t>
            </a:r>
            <a:r>
              <a:rPr lang="en-US" altLang="zh-CN" sz="2000">
                <a:solidFill>
                  <a:srgbClr val="9900CC"/>
                </a:solidFill>
              </a:rPr>
              <a:t>(</a:t>
            </a:r>
            <a:r>
              <a:rPr lang="en-US" altLang="zh-CN" sz="2000" i="1">
                <a:solidFill>
                  <a:srgbClr val="9900CC"/>
                </a:solidFill>
              </a:rPr>
              <a:t>R</a:t>
            </a:r>
            <a:r>
              <a:rPr lang="en-US" altLang="zh-CN" sz="2000" baseline="-25000">
                <a:solidFill>
                  <a:srgbClr val="9900CC"/>
                </a:solidFill>
              </a:rPr>
              <a:t>2</a:t>
            </a:r>
            <a:r>
              <a:rPr lang="en-US" altLang="zh-CN" sz="2000">
                <a:solidFill>
                  <a:srgbClr val="9900CC"/>
                </a:solidFill>
              </a:rPr>
              <a:t>)</a:t>
            </a:r>
            <a:r>
              <a:rPr lang="en-US" altLang="zh-CN" sz="2000">
                <a:solidFill>
                  <a:srgbClr val="9900CC"/>
                </a:solidFill>
                <a:sym typeface="Symbol" pitchFamily="18" charset="2"/>
              </a:rPr>
              <a:t></a:t>
            </a:r>
            <a:r>
              <a:rPr lang="en-US" altLang="zh-CN" sz="2000">
                <a:solidFill>
                  <a:srgbClr val="9900CC"/>
                </a:solidFill>
              </a:rPr>
              <a:t>BCNF</a:t>
            </a:r>
            <a:r>
              <a:rPr lang="zh-CN" altLang="en-US" sz="2000"/>
              <a:t>（</a:t>
            </a:r>
            <a:r>
              <a:rPr lang="en-US" altLang="zh-CN" sz="2000" i="1">
                <a:solidFill>
                  <a:srgbClr val="FF0066"/>
                </a:solidFill>
              </a:rPr>
              <a:t>D</a:t>
            </a:r>
            <a:r>
              <a:rPr lang="en-US" altLang="zh-CN" sz="2000">
                <a:solidFill>
                  <a:srgbClr val="FF0066"/>
                </a:solidFill>
              </a:rPr>
              <a:t>→</a:t>
            </a:r>
            <a:r>
              <a:rPr lang="en-US" altLang="zh-CN" sz="2000" i="1">
                <a:solidFill>
                  <a:srgbClr val="FF0066"/>
                </a:solidFill>
              </a:rPr>
              <a:t>B</a:t>
            </a:r>
            <a:r>
              <a:rPr lang="zh-CN" altLang="nl-NL" sz="2000"/>
              <a:t>的</a:t>
            </a:r>
            <a:r>
              <a:rPr lang="zh-CN" altLang="nl-NL" sz="2000">
                <a:solidFill>
                  <a:srgbClr val="FF0066"/>
                </a:solidFill>
              </a:rPr>
              <a:t>决定属性</a:t>
            </a:r>
            <a:r>
              <a:rPr lang="nl-NL" altLang="zh-CN" sz="2000" i="1">
                <a:solidFill>
                  <a:srgbClr val="FF0066"/>
                </a:solidFill>
              </a:rPr>
              <a:t>D</a:t>
            </a:r>
            <a:r>
              <a:rPr lang="zh-CN" altLang="nl-NL" sz="2000">
                <a:solidFill>
                  <a:srgbClr val="FF0066"/>
                </a:solidFill>
              </a:rPr>
              <a:t>不是超码</a:t>
            </a:r>
            <a:r>
              <a:rPr lang="zh-CN" altLang="en-US" sz="2000"/>
              <a:t>）。</a:t>
            </a:r>
            <a:r>
              <a:rPr lang="en-US" altLang="zh-CN" sz="2000" i="1">
                <a:solidFill>
                  <a:schemeClr val="accent2"/>
                </a:solidFill>
              </a:rPr>
              <a:t>r</a:t>
            </a:r>
            <a:r>
              <a:rPr lang="en-US" altLang="zh-CN" sz="2000" baseline="-25000">
                <a:solidFill>
                  <a:schemeClr val="accent2"/>
                </a:solidFill>
              </a:rPr>
              <a:t>2</a:t>
            </a:r>
            <a:r>
              <a:rPr lang="en-US" altLang="zh-CN" sz="2000">
                <a:solidFill>
                  <a:schemeClr val="accent2"/>
                </a:solidFill>
              </a:rPr>
              <a:t>(</a:t>
            </a:r>
            <a:r>
              <a:rPr lang="en-US" altLang="zh-CN" sz="2000" i="1">
                <a:solidFill>
                  <a:schemeClr val="accent2"/>
                </a:solidFill>
              </a:rPr>
              <a:t>R</a:t>
            </a:r>
            <a:r>
              <a:rPr lang="en-US" altLang="zh-CN" sz="2000" baseline="-25000">
                <a:solidFill>
                  <a:schemeClr val="accent2"/>
                </a:solidFill>
              </a:rPr>
              <a:t>2</a:t>
            </a:r>
            <a:r>
              <a:rPr lang="en-US" altLang="zh-CN" sz="2000">
                <a:solidFill>
                  <a:schemeClr val="accent2"/>
                </a:solidFill>
              </a:rPr>
              <a:t>)</a:t>
            </a:r>
            <a:r>
              <a:rPr lang="zh-CN" altLang="en-US" sz="2000"/>
              <a:t>可分解为：</a:t>
            </a:r>
          </a:p>
          <a:p>
            <a:pPr lvl="2">
              <a:lnSpc>
                <a:spcPct val="140000"/>
              </a:lnSpc>
            </a:pPr>
            <a:r>
              <a:rPr lang="en-US" altLang="zh-CN" i="1">
                <a:solidFill>
                  <a:srgbClr val="800000"/>
                </a:solidFill>
              </a:rPr>
              <a:t>r</a:t>
            </a:r>
            <a:r>
              <a:rPr lang="en-US" altLang="zh-CN" baseline="-25000">
                <a:solidFill>
                  <a:srgbClr val="800000"/>
                </a:solidFill>
              </a:rPr>
              <a:t>21</a:t>
            </a:r>
            <a:r>
              <a:rPr lang="en-US" altLang="zh-CN">
                <a:solidFill>
                  <a:srgbClr val="800000"/>
                </a:solidFill>
              </a:rPr>
              <a:t>(</a:t>
            </a:r>
            <a:r>
              <a:rPr lang="en-US" altLang="zh-CN" i="1">
                <a:solidFill>
                  <a:srgbClr val="800000"/>
                </a:solidFill>
              </a:rPr>
              <a:t>R</a:t>
            </a:r>
            <a:r>
              <a:rPr lang="en-US" altLang="zh-CN" baseline="-25000">
                <a:solidFill>
                  <a:srgbClr val="800000"/>
                </a:solidFill>
              </a:rPr>
              <a:t>21</a:t>
            </a:r>
            <a:r>
              <a:rPr lang="en-US" altLang="zh-CN">
                <a:solidFill>
                  <a:srgbClr val="800000"/>
                </a:solidFill>
              </a:rPr>
              <a:t>)=</a:t>
            </a:r>
            <a:r>
              <a:rPr lang="en-US" altLang="zh-CN" i="1">
                <a:solidFill>
                  <a:srgbClr val="800000"/>
                </a:solidFill>
              </a:rPr>
              <a:t>r</a:t>
            </a:r>
            <a:r>
              <a:rPr lang="en-US" altLang="zh-CN" baseline="-25000">
                <a:solidFill>
                  <a:srgbClr val="800000"/>
                </a:solidFill>
              </a:rPr>
              <a:t>21</a:t>
            </a:r>
            <a:r>
              <a:rPr lang="en-US" altLang="zh-CN">
                <a:solidFill>
                  <a:srgbClr val="800000"/>
                </a:solidFill>
              </a:rPr>
              <a:t>(</a:t>
            </a:r>
            <a:r>
              <a:rPr lang="en-US" altLang="zh-CN" i="1">
                <a:solidFill>
                  <a:srgbClr val="FF3300"/>
                </a:solidFill>
              </a:rPr>
              <a:t>D</a:t>
            </a:r>
            <a:r>
              <a:rPr lang="en-US" altLang="zh-CN">
                <a:solidFill>
                  <a:srgbClr val="800000"/>
                </a:solidFill>
              </a:rPr>
              <a:t>, </a:t>
            </a:r>
            <a:r>
              <a:rPr lang="en-US" altLang="zh-CN" i="1">
                <a:solidFill>
                  <a:srgbClr val="800000"/>
                </a:solidFill>
              </a:rPr>
              <a:t>B</a:t>
            </a:r>
            <a:r>
              <a:rPr lang="en-US" altLang="zh-CN">
                <a:solidFill>
                  <a:srgbClr val="800000"/>
                </a:solidFill>
              </a:rPr>
              <a:t>)</a:t>
            </a:r>
            <a:r>
              <a:rPr lang="zh-CN" altLang="en-US">
                <a:solidFill>
                  <a:srgbClr val="800000"/>
                </a:solidFill>
              </a:rPr>
              <a:t>，       </a:t>
            </a:r>
            <a:r>
              <a:rPr lang="en-US" altLang="zh-CN" i="1">
                <a:solidFill>
                  <a:srgbClr val="A50021"/>
                </a:solidFill>
              </a:rPr>
              <a:t>F</a:t>
            </a:r>
            <a:r>
              <a:rPr lang="en-US" altLang="zh-CN" baseline="-25000">
                <a:solidFill>
                  <a:srgbClr val="A50021"/>
                </a:solidFill>
              </a:rPr>
              <a:t>21</a:t>
            </a:r>
            <a:r>
              <a:rPr lang="en-US" altLang="zh-CN">
                <a:solidFill>
                  <a:srgbClr val="A50021"/>
                </a:solidFill>
              </a:rPr>
              <a:t>={</a:t>
            </a:r>
            <a:r>
              <a:rPr lang="en-US" altLang="zh-CN" i="1">
                <a:solidFill>
                  <a:srgbClr val="FF0066"/>
                </a:solidFill>
              </a:rPr>
              <a:t>D</a:t>
            </a:r>
            <a:r>
              <a:rPr lang="en-US" altLang="zh-CN">
                <a:solidFill>
                  <a:srgbClr val="FF0066"/>
                </a:solidFill>
              </a:rPr>
              <a:t>→</a:t>
            </a:r>
            <a:r>
              <a:rPr lang="en-US" altLang="zh-CN" i="1">
                <a:solidFill>
                  <a:srgbClr val="FF0066"/>
                </a:solidFill>
              </a:rPr>
              <a:t>B</a:t>
            </a:r>
            <a:r>
              <a:rPr lang="en-US" altLang="zh-CN">
                <a:solidFill>
                  <a:srgbClr val="A50021"/>
                </a:solidFill>
              </a:rPr>
              <a:t>}</a:t>
            </a:r>
            <a:r>
              <a:rPr lang="zh-CN" altLang="en-US">
                <a:solidFill>
                  <a:srgbClr val="A50021"/>
                </a:solidFill>
              </a:rPr>
              <a:t>       </a:t>
            </a:r>
            <a:r>
              <a:rPr lang="en-US" altLang="zh-CN">
                <a:solidFill>
                  <a:srgbClr val="800000"/>
                </a:solidFill>
              </a:rPr>
              <a:t>—— </a:t>
            </a:r>
            <a:r>
              <a:rPr lang="en-US" altLang="zh-CN" i="1">
                <a:solidFill>
                  <a:srgbClr val="FF3300"/>
                </a:solidFill>
              </a:rPr>
              <a:t>D</a:t>
            </a:r>
            <a:r>
              <a:rPr lang="zh-CN" altLang="en-US">
                <a:solidFill>
                  <a:srgbClr val="800000"/>
                </a:solidFill>
              </a:rPr>
              <a:t>是候选码</a:t>
            </a:r>
          </a:p>
          <a:p>
            <a:pPr lvl="2">
              <a:lnSpc>
                <a:spcPct val="140000"/>
              </a:lnSpc>
            </a:pPr>
            <a:r>
              <a:rPr lang="en-US" altLang="zh-CN" i="1">
                <a:solidFill>
                  <a:srgbClr val="0000CC"/>
                </a:solidFill>
              </a:rPr>
              <a:t>r</a:t>
            </a:r>
            <a:r>
              <a:rPr lang="en-US" altLang="zh-CN" baseline="-25000">
                <a:solidFill>
                  <a:srgbClr val="0000CC"/>
                </a:solidFill>
              </a:rPr>
              <a:t>22</a:t>
            </a:r>
            <a:r>
              <a:rPr lang="en-US" altLang="zh-CN">
                <a:solidFill>
                  <a:srgbClr val="0000CC"/>
                </a:solidFill>
              </a:rPr>
              <a:t>(</a:t>
            </a:r>
            <a:r>
              <a:rPr lang="en-US" altLang="zh-CN" i="1">
                <a:solidFill>
                  <a:srgbClr val="0000CC"/>
                </a:solidFill>
              </a:rPr>
              <a:t>R</a:t>
            </a:r>
            <a:r>
              <a:rPr lang="en-US" altLang="zh-CN" baseline="-25000">
                <a:solidFill>
                  <a:srgbClr val="0000CC"/>
                </a:solidFill>
              </a:rPr>
              <a:t>22</a:t>
            </a:r>
            <a:r>
              <a:rPr lang="en-US" altLang="zh-CN">
                <a:solidFill>
                  <a:srgbClr val="0000CC"/>
                </a:solidFill>
              </a:rPr>
              <a:t>)=</a:t>
            </a:r>
            <a:r>
              <a:rPr lang="en-US" altLang="zh-CN" i="1">
                <a:solidFill>
                  <a:srgbClr val="0000CC"/>
                </a:solidFill>
              </a:rPr>
              <a:t>r</a:t>
            </a:r>
            <a:r>
              <a:rPr lang="en-US" altLang="zh-CN" baseline="-25000">
                <a:solidFill>
                  <a:srgbClr val="0000CC"/>
                </a:solidFill>
              </a:rPr>
              <a:t>22</a:t>
            </a:r>
            <a:r>
              <a:rPr lang="en-US" altLang="zh-CN">
                <a:solidFill>
                  <a:srgbClr val="0000CC"/>
                </a:solidFill>
              </a:rPr>
              <a:t>(</a:t>
            </a:r>
            <a:r>
              <a:rPr lang="en-US" altLang="zh-CN" i="1">
                <a:solidFill>
                  <a:srgbClr val="0000CC"/>
                </a:solidFill>
              </a:rPr>
              <a:t>A</a:t>
            </a:r>
            <a:r>
              <a:rPr lang="en-US" altLang="zh-CN">
                <a:solidFill>
                  <a:srgbClr val="0000CC"/>
                </a:solidFill>
              </a:rPr>
              <a:t>, </a:t>
            </a:r>
            <a:r>
              <a:rPr lang="en-US" altLang="zh-CN" i="1">
                <a:solidFill>
                  <a:srgbClr val="0000CC"/>
                </a:solidFill>
              </a:rPr>
              <a:t>C</a:t>
            </a:r>
            <a:r>
              <a:rPr lang="en-US" altLang="zh-CN">
                <a:solidFill>
                  <a:srgbClr val="0000CC"/>
                </a:solidFill>
              </a:rPr>
              <a:t>, </a:t>
            </a:r>
            <a:r>
              <a:rPr lang="en-US" altLang="zh-CN" i="1">
                <a:solidFill>
                  <a:srgbClr val="FF3300"/>
                </a:solidFill>
              </a:rPr>
              <a:t>D</a:t>
            </a:r>
            <a:r>
              <a:rPr lang="en-US" altLang="zh-CN">
                <a:solidFill>
                  <a:srgbClr val="0000CC"/>
                </a:solidFill>
              </a:rPr>
              <a:t>) </a:t>
            </a:r>
            <a:r>
              <a:rPr lang="zh-CN" altLang="en-US">
                <a:solidFill>
                  <a:srgbClr val="0000CC"/>
                </a:solidFill>
              </a:rPr>
              <a:t>， </a:t>
            </a:r>
            <a:r>
              <a:rPr lang="en-US" altLang="zh-CN" i="1">
                <a:solidFill>
                  <a:srgbClr val="0000CC"/>
                </a:solidFill>
              </a:rPr>
              <a:t>F</a:t>
            </a:r>
            <a:r>
              <a:rPr lang="en-US" altLang="zh-CN" baseline="-25000">
                <a:solidFill>
                  <a:srgbClr val="0000CC"/>
                </a:solidFill>
              </a:rPr>
              <a:t>22</a:t>
            </a:r>
            <a:r>
              <a:rPr lang="en-US" altLang="zh-CN">
                <a:solidFill>
                  <a:srgbClr val="0000CC"/>
                </a:solidFill>
              </a:rPr>
              <a:t>={</a:t>
            </a:r>
            <a:r>
              <a:rPr lang="en-US" altLang="zh-CN">
                <a:solidFill>
                  <a:srgbClr val="0000CC"/>
                </a:solidFill>
                <a:sym typeface="Symbol" pitchFamily="18" charset="2"/>
              </a:rPr>
              <a:t></a:t>
            </a:r>
            <a:r>
              <a:rPr lang="en-US" altLang="zh-CN">
                <a:solidFill>
                  <a:srgbClr val="0000CC"/>
                </a:solidFill>
              </a:rPr>
              <a:t>}             —— </a:t>
            </a:r>
            <a:r>
              <a:rPr lang="en-US" altLang="zh-CN" i="1">
                <a:solidFill>
                  <a:srgbClr val="FF3300"/>
                </a:solidFill>
              </a:rPr>
              <a:t>ACD</a:t>
            </a:r>
            <a:r>
              <a:rPr lang="zh-CN" altLang="en-US">
                <a:solidFill>
                  <a:srgbClr val="0000CC"/>
                </a:solidFill>
              </a:rPr>
              <a:t>是候选码</a:t>
            </a:r>
          </a:p>
          <a:p>
            <a:pPr lvl="1">
              <a:lnSpc>
                <a:spcPct val="140000"/>
              </a:lnSpc>
            </a:pPr>
            <a:r>
              <a:rPr lang="zh-CN" altLang="en-US" sz="2000"/>
              <a:t>最后，</a:t>
            </a:r>
            <a:r>
              <a:rPr lang="en-US" altLang="zh-CN" sz="2000" i="1">
                <a:solidFill>
                  <a:srgbClr val="800000"/>
                </a:solidFill>
              </a:rPr>
              <a:t>r</a:t>
            </a:r>
            <a:r>
              <a:rPr lang="en-US" altLang="zh-CN" sz="2000" baseline="-25000">
                <a:solidFill>
                  <a:srgbClr val="800000"/>
                </a:solidFill>
              </a:rPr>
              <a:t>1</a:t>
            </a:r>
            <a:r>
              <a:rPr lang="en-US" altLang="zh-CN" sz="2000">
                <a:solidFill>
                  <a:srgbClr val="800000"/>
                </a:solidFill>
              </a:rPr>
              <a:t>(</a:t>
            </a:r>
            <a:r>
              <a:rPr lang="en-US" altLang="zh-CN" sz="2000" i="1" u="sng">
                <a:solidFill>
                  <a:srgbClr val="800000"/>
                </a:solidFill>
              </a:rPr>
              <a:t>A</a:t>
            </a:r>
            <a:r>
              <a:rPr lang="en-US" altLang="zh-CN" sz="2000">
                <a:solidFill>
                  <a:srgbClr val="800000"/>
                </a:solidFill>
              </a:rPr>
              <a:t>, </a:t>
            </a:r>
            <a:r>
              <a:rPr lang="en-US" altLang="zh-CN" sz="2000" i="1" u="sng">
                <a:solidFill>
                  <a:srgbClr val="800000"/>
                </a:solidFill>
              </a:rPr>
              <a:t>B</a:t>
            </a:r>
            <a:r>
              <a:rPr lang="en-US" altLang="zh-CN" sz="2000">
                <a:solidFill>
                  <a:srgbClr val="800000"/>
                </a:solidFill>
              </a:rPr>
              <a:t>, </a:t>
            </a:r>
            <a:r>
              <a:rPr lang="en-US" altLang="zh-CN" sz="2000" i="1">
                <a:solidFill>
                  <a:srgbClr val="800000"/>
                </a:solidFill>
              </a:rPr>
              <a:t>G</a:t>
            </a:r>
            <a:r>
              <a:rPr lang="en-US" altLang="zh-CN" sz="2000">
                <a:solidFill>
                  <a:srgbClr val="800000"/>
                </a:solidFill>
              </a:rPr>
              <a:t>, </a:t>
            </a:r>
            <a:r>
              <a:rPr lang="en-US" altLang="zh-CN" sz="2000" i="1">
                <a:solidFill>
                  <a:srgbClr val="800000"/>
                </a:solidFill>
              </a:rPr>
              <a:t>H</a:t>
            </a:r>
            <a:r>
              <a:rPr lang="en-US" altLang="zh-CN" sz="2000">
                <a:solidFill>
                  <a:srgbClr val="800000"/>
                </a:solidFill>
              </a:rPr>
              <a:t>)</a:t>
            </a:r>
            <a:r>
              <a:rPr lang="zh-CN" altLang="en-US" sz="2000"/>
              <a:t>、</a:t>
            </a:r>
            <a:r>
              <a:rPr lang="en-US" altLang="zh-CN" sz="2000" i="1">
                <a:solidFill>
                  <a:srgbClr val="800000"/>
                </a:solidFill>
              </a:rPr>
              <a:t>r</a:t>
            </a:r>
            <a:r>
              <a:rPr lang="en-US" altLang="zh-CN" sz="2000" baseline="-25000">
                <a:solidFill>
                  <a:srgbClr val="800000"/>
                </a:solidFill>
              </a:rPr>
              <a:t>21</a:t>
            </a:r>
            <a:r>
              <a:rPr lang="en-US" altLang="zh-CN" sz="2000">
                <a:solidFill>
                  <a:srgbClr val="800000"/>
                </a:solidFill>
              </a:rPr>
              <a:t>(</a:t>
            </a:r>
            <a:r>
              <a:rPr lang="en-US" altLang="zh-CN" sz="2000" i="1" u="sng">
                <a:solidFill>
                  <a:srgbClr val="800000"/>
                </a:solidFill>
              </a:rPr>
              <a:t>D</a:t>
            </a:r>
            <a:r>
              <a:rPr lang="en-US" altLang="zh-CN" sz="2000">
                <a:solidFill>
                  <a:srgbClr val="800000"/>
                </a:solidFill>
              </a:rPr>
              <a:t>, </a:t>
            </a:r>
            <a:r>
              <a:rPr lang="en-US" altLang="zh-CN" sz="2000" i="1">
                <a:solidFill>
                  <a:srgbClr val="800000"/>
                </a:solidFill>
              </a:rPr>
              <a:t>B</a:t>
            </a:r>
            <a:r>
              <a:rPr lang="en-US" altLang="zh-CN" sz="2000">
                <a:solidFill>
                  <a:srgbClr val="800000"/>
                </a:solidFill>
              </a:rPr>
              <a:t>)</a:t>
            </a:r>
            <a:r>
              <a:rPr lang="zh-CN" altLang="en-US" sz="2000"/>
              <a:t>和</a:t>
            </a:r>
            <a:r>
              <a:rPr lang="en-US" altLang="zh-CN" sz="2000" i="1">
                <a:solidFill>
                  <a:srgbClr val="800000"/>
                </a:solidFill>
              </a:rPr>
              <a:t>r</a:t>
            </a:r>
            <a:r>
              <a:rPr lang="en-US" altLang="zh-CN" sz="2000" baseline="-25000">
                <a:solidFill>
                  <a:srgbClr val="800000"/>
                </a:solidFill>
              </a:rPr>
              <a:t>22</a:t>
            </a:r>
            <a:r>
              <a:rPr lang="en-US" altLang="zh-CN" sz="2000">
                <a:solidFill>
                  <a:srgbClr val="800000"/>
                </a:solidFill>
              </a:rPr>
              <a:t>(</a:t>
            </a:r>
            <a:r>
              <a:rPr lang="en-US" altLang="zh-CN" sz="2000" i="1" u="sng">
                <a:solidFill>
                  <a:srgbClr val="800000"/>
                </a:solidFill>
              </a:rPr>
              <a:t>A</a:t>
            </a:r>
            <a:r>
              <a:rPr lang="en-US" altLang="zh-CN" sz="2000">
                <a:solidFill>
                  <a:srgbClr val="800000"/>
                </a:solidFill>
              </a:rPr>
              <a:t>, </a:t>
            </a:r>
            <a:r>
              <a:rPr lang="en-US" altLang="zh-CN" sz="2000" i="1" u="sng">
                <a:solidFill>
                  <a:srgbClr val="800000"/>
                </a:solidFill>
              </a:rPr>
              <a:t>C</a:t>
            </a:r>
            <a:r>
              <a:rPr lang="en-US" altLang="zh-CN" sz="2000">
                <a:solidFill>
                  <a:srgbClr val="800000"/>
                </a:solidFill>
              </a:rPr>
              <a:t>, </a:t>
            </a:r>
            <a:r>
              <a:rPr lang="en-US" altLang="zh-CN" sz="2000" i="1" u="sng">
                <a:solidFill>
                  <a:srgbClr val="800000"/>
                </a:solidFill>
              </a:rPr>
              <a:t>D</a:t>
            </a:r>
            <a:r>
              <a:rPr lang="en-US" altLang="zh-CN" sz="2000">
                <a:solidFill>
                  <a:srgbClr val="800000"/>
                </a:solidFill>
              </a:rPr>
              <a:t>)</a:t>
            </a:r>
            <a:r>
              <a:rPr lang="zh-CN" altLang="en-US" sz="2000"/>
              <a:t>都属于</a:t>
            </a:r>
            <a:r>
              <a:rPr lang="en-US" altLang="zh-CN" sz="2000"/>
              <a:t>BCNF</a:t>
            </a:r>
            <a:r>
              <a:rPr lang="zh-CN" altLang="en-US" sz="2000"/>
              <a:t>。</a:t>
            </a:r>
          </a:p>
        </p:txBody>
      </p:sp>
      <p:sp>
        <p:nvSpPr>
          <p:cNvPr id="278532" name="AutoShape 4"/>
          <p:cNvSpPr>
            <a:spLocks noChangeArrowheads="1"/>
          </p:cNvSpPr>
          <p:nvPr/>
        </p:nvSpPr>
        <p:spPr bwMode="auto">
          <a:xfrm>
            <a:off x="6372225" y="561975"/>
            <a:ext cx="2362200" cy="457200"/>
          </a:xfrm>
          <a:prstGeom prst="wedgeRoundRectCallout">
            <a:avLst>
              <a:gd name="adj1" fmla="val -63171"/>
              <a:gd name="adj2" fmla="val 111806"/>
              <a:gd name="adj3" fmla="val 16667"/>
            </a:avLst>
          </a:prstGeom>
          <a:solidFill>
            <a:srgbClr val="CCFFFF"/>
          </a:solidFill>
          <a:ln w="9525">
            <a:solidFill>
              <a:schemeClr val="tx1"/>
            </a:solidFill>
            <a:miter lim="800000"/>
            <a:headEnd/>
            <a:tailEnd/>
          </a:ln>
          <a:effectLst/>
        </p:spPr>
        <p:txBody>
          <a:bodyPr/>
          <a:lstStyle/>
          <a:p>
            <a:pPr algn="ctr"/>
            <a:r>
              <a:rPr lang="nl-NL" altLang="zh-CN" sz="2000" b="1" i="1">
                <a:solidFill>
                  <a:srgbClr val="003399"/>
                </a:solidFill>
              </a:rPr>
              <a:t>ACD</a:t>
            </a:r>
            <a:r>
              <a:rPr lang="zh-CN" altLang="nl-NL" sz="2000" b="1">
                <a:solidFill>
                  <a:srgbClr val="003399"/>
                </a:solidFill>
              </a:rPr>
              <a:t>是候选码！</a:t>
            </a:r>
            <a:endParaRPr lang="zh-CN" altLang="en-US" sz="2000" b="1">
              <a:solidFill>
                <a:srgbClr val="0033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78532"/>
                                        </p:tgtEl>
                                        <p:attrNameLst>
                                          <p:attrName>style.visibility</p:attrName>
                                        </p:attrNameLst>
                                      </p:cBhvr>
                                      <p:to>
                                        <p:strVal val="visible"/>
                                      </p:to>
                                    </p:set>
                                    <p:anim calcmode="lin" valueType="num">
                                      <p:cBhvr additive="base">
                                        <p:cTn id="7" dur="500" fill="hold"/>
                                        <p:tgtEl>
                                          <p:spTgt spid="278532"/>
                                        </p:tgtEl>
                                        <p:attrNameLst>
                                          <p:attrName>ppt_x</p:attrName>
                                        </p:attrNameLst>
                                      </p:cBhvr>
                                      <p:tavLst>
                                        <p:tav tm="0">
                                          <p:val>
                                            <p:strVal val="1+#ppt_w/2"/>
                                          </p:val>
                                        </p:tav>
                                        <p:tav tm="100000">
                                          <p:val>
                                            <p:strVal val="#ppt_x"/>
                                          </p:val>
                                        </p:tav>
                                      </p:tavLst>
                                    </p:anim>
                                    <p:anim calcmode="lin" valueType="num">
                                      <p:cBhvr additive="base">
                                        <p:cTn id="8" dur="500" fill="hold"/>
                                        <p:tgtEl>
                                          <p:spTgt spid="27853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278531">
                                            <p:txEl>
                                              <p:pRg st="1" end="1"/>
                                            </p:txEl>
                                          </p:spTgt>
                                        </p:tgtEl>
                                        <p:attrNameLst>
                                          <p:attrName>style.visibility</p:attrName>
                                        </p:attrNameLst>
                                      </p:cBhvr>
                                      <p:to>
                                        <p:strVal val="visible"/>
                                      </p:to>
                                    </p:set>
                                    <p:animEffect transition="in" filter="wipe(left)">
                                      <p:cBhvr>
                                        <p:cTn id="13" dur="500"/>
                                        <p:tgtEl>
                                          <p:spTgt spid="278531">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278531">
                                            <p:txEl>
                                              <p:pRg st="2" end="2"/>
                                            </p:txEl>
                                          </p:spTgt>
                                        </p:tgtEl>
                                        <p:attrNameLst>
                                          <p:attrName>style.visibility</p:attrName>
                                        </p:attrNameLst>
                                      </p:cBhvr>
                                      <p:to>
                                        <p:strVal val="visible"/>
                                      </p:to>
                                    </p:set>
                                    <p:animEffect transition="in" filter="wipe(left)">
                                      <p:cBhvr>
                                        <p:cTn id="18" dur="500"/>
                                        <p:tgtEl>
                                          <p:spTgt spid="278531">
                                            <p:txEl>
                                              <p:pRg st="2" end="2"/>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278531">
                                            <p:txEl>
                                              <p:pRg st="3" end="3"/>
                                            </p:txEl>
                                          </p:spTgt>
                                        </p:tgtEl>
                                        <p:attrNameLst>
                                          <p:attrName>style.visibility</p:attrName>
                                        </p:attrNameLst>
                                      </p:cBhvr>
                                      <p:to>
                                        <p:strVal val="visible"/>
                                      </p:to>
                                    </p:set>
                                    <p:animEffect transition="in" filter="wipe(left)">
                                      <p:cBhvr>
                                        <p:cTn id="21" dur="500"/>
                                        <p:tgtEl>
                                          <p:spTgt spid="278531">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78531">
                                            <p:txEl>
                                              <p:pRg st="4" end="4"/>
                                            </p:txEl>
                                          </p:spTgt>
                                        </p:tgtEl>
                                        <p:attrNameLst>
                                          <p:attrName>style.visibility</p:attrName>
                                        </p:attrNameLst>
                                      </p:cBhvr>
                                      <p:to>
                                        <p:strVal val="visible"/>
                                      </p:to>
                                    </p:set>
                                    <p:animEffect transition="in" filter="wipe(left)">
                                      <p:cBhvr>
                                        <p:cTn id="26" dur="500"/>
                                        <p:tgtEl>
                                          <p:spTgt spid="278531">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78531">
                                            <p:txEl>
                                              <p:pRg st="5" end="5"/>
                                            </p:txEl>
                                          </p:spTgt>
                                        </p:tgtEl>
                                        <p:attrNameLst>
                                          <p:attrName>style.visibility</p:attrName>
                                        </p:attrNameLst>
                                      </p:cBhvr>
                                      <p:to>
                                        <p:strVal val="visible"/>
                                      </p:to>
                                    </p:set>
                                    <p:animEffect transition="in" filter="wipe(left)">
                                      <p:cBhvr>
                                        <p:cTn id="31" dur="500"/>
                                        <p:tgtEl>
                                          <p:spTgt spid="278531">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278531">
                                            <p:txEl>
                                              <p:pRg st="6" end="6"/>
                                            </p:txEl>
                                          </p:spTgt>
                                        </p:tgtEl>
                                        <p:attrNameLst>
                                          <p:attrName>style.visibility</p:attrName>
                                        </p:attrNameLst>
                                      </p:cBhvr>
                                      <p:to>
                                        <p:strVal val="visible"/>
                                      </p:to>
                                    </p:set>
                                    <p:animEffect transition="in" filter="wipe(left)">
                                      <p:cBhvr>
                                        <p:cTn id="36" dur="500"/>
                                        <p:tgtEl>
                                          <p:spTgt spid="278531">
                                            <p:txEl>
                                              <p:pRg st="6" end="6"/>
                                            </p:txEl>
                                          </p:spTgt>
                                        </p:tgtEl>
                                      </p:cBhvr>
                                    </p:animEffect>
                                  </p:childTnLst>
                                </p:cTn>
                              </p:par>
                              <p:par>
                                <p:cTn id="37" presetID="22" presetClass="entr" presetSubtype="8" fill="hold" nodeType="withEffect">
                                  <p:stCondLst>
                                    <p:cond delay="0"/>
                                  </p:stCondLst>
                                  <p:childTnLst>
                                    <p:set>
                                      <p:cBhvr>
                                        <p:cTn id="38" dur="1" fill="hold">
                                          <p:stCondLst>
                                            <p:cond delay="0"/>
                                          </p:stCondLst>
                                        </p:cTn>
                                        <p:tgtEl>
                                          <p:spTgt spid="278531">
                                            <p:txEl>
                                              <p:pRg st="7" end="7"/>
                                            </p:txEl>
                                          </p:spTgt>
                                        </p:tgtEl>
                                        <p:attrNameLst>
                                          <p:attrName>style.visibility</p:attrName>
                                        </p:attrNameLst>
                                      </p:cBhvr>
                                      <p:to>
                                        <p:strVal val="visible"/>
                                      </p:to>
                                    </p:set>
                                    <p:animEffect transition="in" filter="wipe(left)">
                                      <p:cBhvr>
                                        <p:cTn id="39" dur="500"/>
                                        <p:tgtEl>
                                          <p:spTgt spid="278531">
                                            <p:txEl>
                                              <p:pRg st="7" end="7"/>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278531">
                                            <p:txEl>
                                              <p:pRg st="8" end="8"/>
                                            </p:txEl>
                                          </p:spTgt>
                                        </p:tgtEl>
                                        <p:attrNameLst>
                                          <p:attrName>style.visibility</p:attrName>
                                        </p:attrNameLst>
                                      </p:cBhvr>
                                      <p:to>
                                        <p:strVal val="visible"/>
                                      </p:to>
                                    </p:set>
                                    <p:animEffect transition="in" filter="wipe(left)">
                                      <p:cBhvr>
                                        <p:cTn id="44" dur="500"/>
                                        <p:tgtEl>
                                          <p:spTgt spid="27853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2"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a:xfrm>
            <a:off x="533400" y="609600"/>
            <a:ext cx="7772400" cy="609600"/>
          </a:xfrm>
        </p:spPr>
        <p:txBody>
          <a:bodyPr/>
          <a:lstStyle/>
          <a:p>
            <a:r>
              <a:rPr lang="en-US" altLang="zh-CN"/>
              <a:t>BCNF</a:t>
            </a:r>
            <a:r>
              <a:rPr lang="zh-CN" altLang="en-US">
                <a:ea typeface="华文隶书" pitchFamily="2" charset="-122"/>
              </a:rPr>
              <a:t>分解算法</a:t>
            </a:r>
          </a:p>
        </p:txBody>
      </p:sp>
      <p:sp>
        <p:nvSpPr>
          <p:cNvPr id="269315" name="Rectangle 3"/>
          <p:cNvSpPr>
            <a:spLocks noGrp="1" noChangeArrowheads="1"/>
          </p:cNvSpPr>
          <p:nvPr>
            <p:ph type="body" idx="1"/>
          </p:nvPr>
        </p:nvSpPr>
        <p:spPr>
          <a:xfrm>
            <a:off x="533400" y="1676400"/>
            <a:ext cx="8382000" cy="4648200"/>
          </a:xfrm>
        </p:spPr>
        <p:txBody>
          <a:bodyPr/>
          <a:lstStyle/>
          <a:p>
            <a:pPr>
              <a:lnSpc>
                <a:spcPct val="155000"/>
              </a:lnSpc>
              <a:spcBef>
                <a:spcPct val="35000"/>
              </a:spcBef>
            </a:pPr>
            <a:r>
              <a:rPr lang="zh-CN" altLang="en-US"/>
              <a:t>上述算法得到的分解</a:t>
            </a:r>
            <a:r>
              <a:rPr lang="zh-CN" altLang="en-US">
                <a:solidFill>
                  <a:schemeClr val="accent2"/>
                </a:solidFill>
              </a:rPr>
              <a:t>不仅是</a:t>
            </a:r>
            <a:r>
              <a:rPr lang="en-US" altLang="zh-CN">
                <a:solidFill>
                  <a:schemeClr val="accent2"/>
                </a:solidFill>
              </a:rPr>
              <a:t>BCNF</a:t>
            </a:r>
            <a:r>
              <a:rPr lang="zh-CN" altLang="en-US">
                <a:solidFill>
                  <a:schemeClr val="accent2"/>
                </a:solidFill>
              </a:rPr>
              <a:t>分解，而且是</a:t>
            </a:r>
            <a:r>
              <a:rPr lang="zh-CN" altLang="en-US">
                <a:solidFill>
                  <a:schemeClr val="accent2"/>
                </a:solidFill>
                <a:ea typeface="黑体" pitchFamily="49" charset="-122"/>
              </a:rPr>
              <a:t>无损分解</a:t>
            </a:r>
            <a:r>
              <a:rPr lang="zh-CN" altLang="en-US">
                <a:solidFill>
                  <a:schemeClr val="accent2"/>
                </a:solidFill>
              </a:rPr>
              <a:t>（</a:t>
            </a:r>
            <a:r>
              <a:rPr lang="zh-CN" altLang="en-US">
                <a:solidFill>
                  <a:srgbClr val="FF0066"/>
                </a:solidFill>
              </a:rPr>
              <a:t>但可能不是</a:t>
            </a:r>
            <a:r>
              <a:rPr lang="zh-CN" altLang="en-US">
                <a:solidFill>
                  <a:srgbClr val="FF0066"/>
                </a:solidFill>
                <a:ea typeface="黑体" pitchFamily="49" charset="-122"/>
              </a:rPr>
              <a:t>保持函数依赖分解</a:t>
            </a:r>
            <a:r>
              <a:rPr lang="zh-CN" altLang="en-US">
                <a:solidFill>
                  <a:schemeClr val="accent2"/>
                </a:solidFill>
              </a:rPr>
              <a:t>）</a:t>
            </a:r>
            <a:r>
              <a:rPr lang="zh-CN" altLang="en-US"/>
              <a:t>。</a:t>
            </a:r>
          </a:p>
          <a:p>
            <a:pPr>
              <a:lnSpc>
                <a:spcPct val="155000"/>
              </a:lnSpc>
              <a:spcBef>
                <a:spcPct val="35000"/>
              </a:spcBef>
            </a:pPr>
            <a:r>
              <a:rPr lang="zh-CN" altLang="en-US"/>
              <a:t>算法中使用的</a:t>
            </a:r>
            <a:r>
              <a:rPr lang="zh-CN" altLang="en-US">
                <a:solidFill>
                  <a:schemeClr val="accent2"/>
                </a:solidFill>
              </a:rPr>
              <a:t>函数依赖集是</a:t>
            </a:r>
            <a:r>
              <a:rPr lang="en-US" altLang="zh-CN" i="1">
                <a:solidFill>
                  <a:schemeClr val="accent2"/>
                </a:solidFill>
              </a:rPr>
              <a:t>F</a:t>
            </a:r>
            <a:r>
              <a:rPr lang="en-US" altLang="zh-CN" i="1" baseline="30000">
                <a:solidFill>
                  <a:schemeClr val="accent2"/>
                </a:solidFill>
              </a:rPr>
              <a:t>+</a:t>
            </a:r>
            <a:r>
              <a:rPr lang="zh-CN" altLang="en-US">
                <a:solidFill>
                  <a:schemeClr val="accent2"/>
                </a:solidFill>
              </a:rPr>
              <a:t>而不是</a:t>
            </a:r>
            <a:r>
              <a:rPr lang="en-US" altLang="zh-CN" i="1">
                <a:solidFill>
                  <a:schemeClr val="accent2"/>
                </a:solidFill>
              </a:rPr>
              <a:t>F</a:t>
            </a:r>
            <a:r>
              <a:rPr lang="zh-CN" altLang="en-US"/>
              <a:t>。</a:t>
            </a:r>
          </a:p>
          <a:p>
            <a:pPr>
              <a:lnSpc>
                <a:spcPct val="155000"/>
              </a:lnSpc>
              <a:spcBef>
                <a:spcPct val="35000"/>
              </a:spcBef>
            </a:pPr>
            <a:r>
              <a:rPr lang="zh-CN" altLang="en-US"/>
              <a:t>用该算法生成的</a:t>
            </a:r>
            <a:r>
              <a:rPr lang="en-US" altLang="zh-CN"/>
              <a:t>BCNF</a:t>
            </a:r>
            <a:r>
              <a:rPr lang="zh-CN" altLang="en-US">
                <a:solidFill>
                  <a:schemeClr val="accent2"/>
                </a:solidFill>
              </a:rPr>
              <a:t>分解不是唯一的</a:t>
            </a:r>
            <a:r>
              <a:rPr lang="zh-CN" altLang="en-US"/>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69315">
                                            <p:txEl>
                                              <p:pRg st="1" end="1"/>
                                            </p:txEl>
                                          </p:spTgt>
                                        </p:tgtEl>
                                        <p:attrNameLst>
                                          <p:attrName>style.visibility</p:attrName>
                                        </p:attrNameLst>
                                      </p:cBhvr>
                                      <p:to>
                                        <p:strVal val="visible"/>
                                      </p:to>
                                    </p:set>
                                    <p:animEffect transition="in" filter="wipe(left)">
                                      <p:cBhvr>
                                        <p:cTn id="7" dur="500"/>
                                        <p:tgtEl>
                                          <p:spTgt spid="26931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69315">
                                            <p:txEl>
                                              <p:pRg st="2" end="2"/>
                                            </p:txEl>
                                          </p:spTgt>
                                        </p:tgtEl>
                                        <p:attrNameLst>
                                          <p:attrName>style.visibility</p:attrName>
                                        </p:attrNameLst>
                                      </p:cBhvr>
                                      <p:to>
                                        <p:strVal val="visible"/>
                                      </p:to>
                                    </p:set>
                                    <p:animEffect transition="in" filter="wipe(left)">
                                      <p:cBhvr>
                                        <p:cTn id="12" dur="500"/>
                                        <p:tgtEl>
                                          <p:spTgt spid="2693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a:xfrm>
            <a:off x="685800" y="609600"/>
            <a:ext cx="7772400" cy="609600"/>
          </a:xfrm>
        </p:spPr>
        <p:txBody>
          <a:bodyPr/>
          <a:lstStyle/>
          <a:p>
            <a:r>
              <a:rPr lang="en-US" altLang="zh-CN"/>
              <a:t>3NF</a:t>
            </a:r>
            <a:r>
              <a:rPr lang="zh-CN" altLang="en-US">
                <a:ea typeface="华文隶书" pitchFamily="2" charset="-122"/>
              </a:rPr>
              <a:t>分解算法</a:t>
            </a:r>
            <a:r>
              <a:rPr lang="zh-CN" altLang="en-US"/>
              <a:t> </a:t>
            </a:r>
          </a:p>
        </p:txBody>
      </p:sp>
      <p:sp>
        <p:nvSpPr>
          <p:cNvPr id="270339" name="Rectangle 3"/>
          <p:cNvSpPr>
            <a:spLocks noGrp="1" noChangeArrowheads="1"/>
          </p:cNvSpPr>
          <p:nvPr>
            <p:ph type="body" idx="1"/>
          </p:nvPr>
        </p:nvSpPr>
        <p:spPr>
          <a:xfrm>
            <a:off x="498475" y="1600200"/>
            <a:ext cx="8112125" cy="4876800"/>
          </a:xfrm>
        </p:spPr>
        <p:txBody>
          <a:bodyPr/>
          <a:lstStyle/>
          <a:p>
            <a:pPr>
              <a:lnSpc>
                <a:spcPct val="80000"/>
              </a:lnSpc>
            </a:pPr>
            <a:r>
              <a:rPr lang="en-US" altLang="zh-CN"/>
              <a:t>3NF</a:t>
            </a:r>
            <a:r>
              <a:rPr lang="zh-CN" altLang="en-US"/>
              <a:t>分解算法形式化描述如下：</a:t>
            </a:r>
          </a:p>
        </p:txBody>
      </p:sp>
      <p:sp>
        <p:nvSpPr>
          <p:cNvPr id="270340" name="Rectangle 4"/>
          <p:cNvSpPr>
            <a:spLocks noChangeArrowheads="1"/>
          </p:cNvSpPr>
          <p:nvPr/>
        </p:nvSpPr>
        <p:spPr bwMode="auto">
          <a:xfrm>
            <a:off x="990600" y="2209800"/>
            <a:ext cx="6781800" cy="3657600"/>
          </a:xfrm>
          <a:prstGeom prst="rect">
            <a:avLst/>
          </a:prstGeom>
          <a:solidFill>
            <a:srgbClr val="FFFFFF"/>
          </a:solidFill>
          <a:ln w="9525">
            <a:solidFill>
              <a:srgbClr val="000000"/>
            </a:solidFill>
            <a:miter lim="800000"/>
            <a:headEnd/>
            <a:tailEnd/>
          </a:ln>
        </p:spPr>
        <p:txBody>
          <a:bodyPr tIns="118800"/>
          <a:lstStyle/>
          <a:p>
            <a:pPr algn="just">
              <a:lnSpc>
                <a:spcPct val="110000"/>
              </a:lnSpc>
            </a:pPr>
            <a:r>
              <a:rPr lang="zh-CN" altLang="en-US" sz="2000" b="1">
                <a:latin typeface="Times New Roman" pitchFamily="18" charset="0"/>
              </a:rPr>
              <a:t>计算</a:t>
            </a:r>
            <a:r>
              <a:rPr lang="en-US" altLang="zh-CN" sz="2000" b="1" i="1">
                <a:latin typeface="Times New Roman" pitchFamily="18" charset="0"/>
              </a:rPr>
              <a:t>F</a:t>
            </a:r>
            <a:r>
              <a:rPr lang="zh-CN" altLang="en-US" sz="2000" b="1">
                <a:latin typeface="Times New Roman" pitchFamily="18" charset="0"/>
              </a:rPr>
              <a:t>的一个</a:t>
            </a:r>
            <a:r>
              <a:rPr lang="zh-CN" altLang="en-US" sz="2000" b="1">
                <a:solidFill>
                  <a:srgbClr val="FF3300"/>
                </a:solidFill>
                <a:latin typeface="Times New Roman" pitchFamily="18" charset="0"/>
              </a:rPr>
              <a:t>正则覆盖</a:t>
            </a:r>
            <a:r>
              <a:rPr lang="en-US" altLang="zh-CN" sz="2000" b="1" i="1">
                <a:solidFill>
                  <a:srgbClr val="FF3300"/>
                </a:solidFill>
                <a:latin typeface="Times New Roman" pitchFamily="18" charset="0"/>
              </a:rPr>
              <a:t>F</a:t>
            </a:r>
            <a:r>
              <a:rPr lang="en-US" altLang="zh-CN" sz="2000" b="1" i="1" baseline="-25000">
                <a:solidFill>
                  <a:srgbClr val="FF3300"/>
                </a:solidFill>
                <a:latin typeface="Times New Roman" pitchFamily="18" charset="0"/>
              </a:rPr>
              <a:t>c</a:t>
            </a:r>
            <a:r>
              <a:rPr lang="en-US" altLang="zh-CN" sz="2000" b="1">
                <a:latin typeface="Times New Roman" pitchFamily="18" charset="0"/>
              </a:rPr>
              <a:t>;</a:t>
            </a:r>
          </a:p>
          <a:p>
            <a:pPr algn="just">
              <a:lnSpc>
                <a:spcPct val="110000"/>
              </a:lnSpc>
            </a:pPr>
            <a:r>
              <a:rPr lang="en-US" altLang="zh-CN" sz="2000" b="1" i="1">
                <a:latin typeface="Times New Roman" pitchFamily="18" charset="0"/>
              </a:rPr>
              <a:t>i</a:t>
            </a:r>
            <a:r>
              <a:rPr lang="en-US" altLang="zh-CN" sz="2000" b="1">
                <a:latin typeface="Times New Roman" pitchFamily="18" charset="0"/>
              </a:rPr>
              <a:t>:=0;</a:t>
            </a:r>
            <a:endParaRPr lang="en-US" altLang="zh-CN" sz="2000" b="1" i="1">
              <a:latin typeface="Times New Roman" pitchFamily="18" charset="0"/>
            </a:endParaRPr>
          </a:p>
          <a:p>
            <a:pPr algn="just">
              <a:lnSpc>
                <a:spcPct val="110000"/>
              </a:lnSpc>
            </a:pPr>
            <a:r>
              <a:rPr lang="en-US" altLang="zh-CN" sz="2000" b="1">
                <a:solidFill>
                  <a:schemeClr val="accent2"/>
                </a:solidFill>
                <a:latin typeface="Times New Roman" pitchFamily="18" charset="0"/>
              </a:rPr>
              <a:t>for</a:t>
            </a:r>
            <a:r>
              <a:rPr lang="en-US" altLang="zh-CN" sz="2000" b="1">
                <a:latin typeface="Times New Roman" pitchFamily="18" charset="0"/>
              </a:rPr>
              <a:t>  </a:t>
            </a:r>
            <a:r>
              <a:rPr lang="en-US" altLang="zh-CN" sz="2000" b="1">
                <a:solidFill>
                  <a:schemeClr val="accent2"/>
                </a:solidFill>
                <a:latin typeface="Times New Roman" pitchFamily="18" charset="0"/>
              </a:rPr>
              <a:t>each</a:t>
            </a:r>
            <a:r>
              <a:rPr lang="en-US" altLang="zh-CN" sz="2000" b="1">
                <a:latin typeface="Times New Roman" pitchFamily="18" charset="0"/>
              </a:rPr>
              <a:t> </a:t>
            </a:r>
            <a:r>
              <a:rPr lang="en-US" altLang="zh-CN" sz="2000" b="1" i="1">
                <a:latin typeface="Times New Roman" pitchFamily="18" charset="0"/>
                <a:sym typeface="Symbol" pitchFamily="18" charset="2"/>
              </a:rPr>
              <a:t></a:t>
            </a:r>
            <a:r>
              <a:rPr lang="en-US" altLang="zh-CN" sz="2000" b="1">
                <a:latin typeface="Times New Roman" pitchFamily="18" charset="0"/>
                <a:sym typeface="Symbol" pitchFamily="18" charset="2"/>
              </a:rPr>
              <a:t></a:t>
            </a:r>
            <a:r>
              <a:rPr lang="en-US" altLang="zh-CN" sz="2000" b="1" i="1">
                <a:latin typeface="Times New Roman" pitchFamily="18" charset="0"/>
                <a:sym typeface="Symbol" pitchFamily="18" charset="2"/>
              </a:rPr>
              <a:t></a:t>
            </a:r>
            <a:r>
              <a:rPr lang="en-US" altLang="zh-CN" sz="2000" b="1">
                <a:latin typeface="Times New Roman" pitchFamily="18" charset="0"/>
                <a:sym typeface="Symbol" pitchFamily="18" charset="2"/>
              </a:rPr>
              <a:t></a:t>
            </a:r>
            <a:r>
              <a:rPr lang="en-US" altLang="zh-CN" sz="2000" b="1" i="1">
                <a:latin typeface="Times New Roman" pitchFamily="18" charset="0"/>
              </a:rPr>
              <a:t>F</a:t>
            </a:r>
            <a:r>
              <a:rPr lang="en-US" altLang="zh-CN" sz="2000" b="1" i="1" baseline="-25000">
                <a:latin typeface="Times New Roman" pitchFamily="18" charset="0"/>
              </a:rPr>
              <a:t>c</a:t>
            </a:r>
            <a:r>
              <a:rPr lang="en-US" altLang="zh-CN" sz="2000" b="1">
                <a:latin typeface="Times New Roman" pitchFamily="18" charset="0"/>
              </a:rPr>
              <a:t> </a:t>
            </a:r>
            <a:r>
              <a:rPr lang="en-US" altLang="zh-CN" sz="2000" b="1">
                <a:solidFill>
                  <a:schemeClr val="accent2"/>
                </a:solidFill>
                <a:latin typeface="Times New Roman" pitchFamily="18" charset="0"/>
              </a:rPr>
              <a:t>do</a:t>
            </a:r>
          </a:p>
          <a:p>
            <a:pPr algn="just">
              <a:lnSpc>
                <a:spcPct val="110000"/>
              </a:lnSpc>
            </a:pPr>
            <a:r>
              <a:rPr lang="en-US" altLang="zh-CN" sz="2000" b="1">
                <a:latin typeface="Times New Roman" pitchFamily="18" charset="0"/>
              </a:rPr>
              <a:t>     </a:t>
            </a:r>
            <a:r>
              <a:rPr lang="en-US" altLang="zh-CN" sz="2000" b="1">
                <a:solidFill>
                  <a:schemeClr val="accent2"/>
                </a:solidFill>
                <a:latin typeface="Times New Roman" pitchFamily="18" charset="0"/>
              </a:rPr>
              <a:t>if</a:t>
            </a:r>
            <a:r>
              <a:rPr lang="en-US" altLang="zh-CN" sz="2000" b="1">
                <a:latin typeface="Times New Roman" pitchFamily="18" charset="0"/>
              </a:rPr>
              <a:t>  </a:t>
            </a:r>
            <a:r>
              <a:rPr lang="en-US" altLang="zh-CN" sz="2000" b="1" i="1">
                <a:latin typeface="Times New Roman" pitchFamily="18" charset="0"/>
                <a:sym typeface="Symbol" pitchFamily="18" charset="2"/>
              </a:rPr>
              <a:t></a:t>
            </a:r>
            <a:r>
              <a:rPr lang="en-US" altLang="zh-CN" sz="2000" b="1">
                <a:latin typeface="Times New Roman" pitchFamily="18" charset="0"/>
                <a:sym typeface="Symbol" pitchFamily="18" charset="2"/>
              </a:rPr>
              <a:t></a:t>
            </a:r>
            <a:r>
              <a:rPr lang="en-US" altLang="zh-CN" sz="2000" b="1" i="1">
                <a:latin typeface="Times New Roman" pitchFamily="18" charset="0"/>
              </a:rPr>
              <a:t>R</a:t>
            </a:r>
            <a:r>
              <a:rPr lang="en-US" altLang="zh-CN" sz="2000" b="1" i="1" baseline="-25000">
                <a:latin typeface="Times New Roman" pitchFamily="18" charset="0"/>
              </a:rPr>
              <a:t>j</a:t>
            </a:r>
            <a:r>
              <a:rPr lang="en-US" altLang="zh-CN" sz="2000" b="1">
                <a:latin typeface="Times New Roman" pitchFamily="18" charset="0"/>
              </a:rPr>
              <a:t>, </a:t>
            </a:r>
            <a:r>
              <a:rPr lang="en-US" altLang="zh-CN" sz="2000" b="1" i="1">
                <a:latin typeface="Times New Roman" pitchFamily="18" charset="0"/>
              </a:rPr>
              <a:t>j</a:t>
            </a:r>
            <a:r>
              <a:rPr lang="en-US" altLang="zh-CN" sz="2000" b="1">
                <a:latin typeface="Times New Roman" pitchFamily="18" charset="0"/>
              </a:rPr>
              <a:t>=1,2,…,</a:t>
            </a:r>
            <a:r>
              <a:rPr lang="en-US" altLang="zh-CN" sz="2000" b="1" i="1">
                <a:latin typeface="Times New Roman" pitchFamily="18" charset="0"/>
              </a:rPr>
              <a:t>i</a:t>
            </a:r>
          </a:p>
          <a:p>
            <a:pPr algn="just">
              <a:lnSpc>
                <a:spcPct val="110000"/>
              </a:lnSpc>
            </a:pPr>
            <a:r>
              <a:rPr lang="en-US" altLang="zh-CN" sz="2000" b="1" i="1">
                <a:latin typeface="Times New Roman" pitchFamily="18" charset="0"/>
              </a:rPr>
              <a:t>          i</a:t>
            </a:r>
            <a:r>
              <a:rPr lang="en-US" altLang="zh-CN" sz="2000" b="1">
                <a:latin typeface="Times New Roman" pitchFamily="18" charset="0"/>
              </a:rPr>
              <a:t> := </a:t>
            </a:r>
            <a:r>
              <a:rPr lang="en-US" altLang="zh-CN" sz="2000" b="1" i="1">
                <a:latin typeface="Times New Roman" pitchFamily="18" charset="0"/>
              </a:rPr>
              <a:t>i</a:t>
            </a:r>
            <a:r>
              <a:rPr lang="en-US" altLang="zh-CN" sz="2000" b="1">
                <a:latin typeface="Times New Roman" pitchFamily="18" charset="0"/>
              </a:rPr>
              <a:t>+1;</a:t>
            </a:r>
            <a:endParaRPr lang="en-US" altLang="zh-CN" sz="2000" b="1" i="1">
              <a:latin typeface="Times New Roman" pitchFamily="18" charset="0"/>
            </a:endParaRPr>
          </a:p>
          <a:p>
            <a:pPr algn="just">
              <a:lnSpc>
                <a:spcPct val="110000"/>
              </a:lnSpc>
            </a:pPr>
            <a:r>
              <a:rPr lang="en-US" altLang="zh-CN" sz="2000" b="1" i="1">
                <a:latin typeface="Times New Roman" pitchFamily="18" charset="0"/>
              </a:rPr>
              <a:t>          R</a:t>
            </a:r>
            <a:r>
              <a:rPr lang="en-US" altLang="zh-CN" sz="2000" b="1" i="1" baseline="-25000">
                <a:latin typeface="Times New Roman" pitchFamily="18" charset="0"/>
              </a:rPr>
              <a:t>i</a:t>
            </a:r>
            <a:r>
              <a:rPr lang="en-US" altLang="zh-CN" sz="2000" b="1">
                <a:latin typeface="Times New Roman" pitchFamily="18" charset="0"/>
              </a:rPr>
              <a:t> := </a:t>
            </a:r>
            <a:r>
              <a:rPr lang="en-US" altLang="zh-CN" sz="2000" b="1" i="1">
                <a:latin typeface="Times New Roman" pitchFamily="18" charset="0"/>
                <a:sym typeface="Symbol" pitchFamily="18" charset="2"/>
              </a:rPr>
              <a:t></a:t>
            </a:r>
            <a:r>
              <a:rPr lang="en-US" altLang="zh-CN" sz="2000" b="1">
                <a:latin typeface="Times New Roman" pitchFamily="18" charset="0"/>
              </a:rPr>
              <a:t>;</a:t>
            </a:r>
          </a:p>
          <a:p>
            <a:pPr algn="just">
              <a:lnSpc>
                <a:spcPct val="110000"/>
              </a:lnSpc>
            </a:pPr>
            <a:r>
              <a:rPr lang="en-US" altLang="zh-CN" sz="2000" b="1">
                <a:solidFill>
                  <a:schemeClr val="accent2"/>
                </a:solidFill>
                <a:latin typeface="Times New Roman" pitchFamily="18" charset="0"/>
              </a:rPr>
              <a:t>if </a:t>
            </a:r>
            <a:r>
              <a:rPr lang="en-US" altLang="zh-CN" sz="2000" b="1">
                <a:latin typeface="Times New Roman" pitchFamily="18" charset="0"/>
              </a:rPr>
              <a:t> </a:t>
            </a:r>
            <a:r>
              <a:rPr lang="zh-CN" altLang="en-US" sz="2000" b="1">
                <a:latin typeface="Times New Roman" pitchFamily="18" charset="0"/>
              </a:rPr>
              <a:t>没有任何</a:t>
            </a:r>
            <a:r>
              <a:rPr lang="en-US" altLang="zh-CN" sz="2000" b="1" i="1">
                <a:latin typeface="Times New Roman" pitchFamily="18" charset="0"/>
              </a:rPr>
              <a:t>R</a:t>
            </a:r>
            <a:r>
              <a:rPr lang="en-US" altLang="zh-CN" sz="2000" b="1" i="1" baseline="-25000">
                <a:latin typeface="Times New Roman" pitchFamily="18" charset="0"/>
              </a:rPr>
              <a:t>j</a:t>
            </a:r>
            <a:r>
              <a:rPr lang="en-US" altLang="zh-CN" sz="2000" b="1">
                <a:latin typeface="Times New Roman" pitchFamily="18" charset="0"/>
              </a:rPr>
              <a:t>(</a:t>
            </a:r>
            <a:r>
              <a:rPr lang="en-US" altLang="zh-CN" sz="2000" b="1" i="1">
                <a:latin typeface="Times New Roman" pitchFamily="18" charset="0"/>
              </a:rPr>
              <a:t>j</a:t>
            </a:r>
            <a:r>
              <a:rPr lang="en-US" altLang="zh-CN" sz="2000" b="1">
                <a:latin typeface="Times New Roman" pitchFamily="18" charset="0"/>
              </a:rPr>
              <a:t>=1,2,…, </a:t>
            </a:r>
            <a:r>
              <a:rPr lang="en-US" altLang="zh-CN" sz="2000" b="1" i="1">
                <a:latin typeface="Times New Roman" pitchFamily="18" charset="0"/>
              </a:rPr>
              <a:t>i</a:t>
            </a:r>
            <a:r>
              <a:rPr lang="en-US" altLang="zh-CN" sz="2000" b="1">
                <a:latin typeface="Times New Roman" pitchFamily="18" charset="0"/>
              </a:rPr>
              <a:t>)</a:t>
            </a:r>
            <a:r>
              <a:rPr lang="zh-CN" altLang="en-US" sz="2000" b="1">
                <a:latin typeface="Times New Roman" pitchFamily="18" charset="0"/>
              </a:rPr>
              <a:t>包含</a:t>
            </a:r>
            <a:r>
              <a:rPr lang="en-US" altLang="zh-CN" sz="2000" b="1" i="1">
                <a:latin typeface="Times New Roman" pitchFamily="18" charset="0"/>
              </a:rPr>
              <a:t>r</a:t>
            </a:r>
            <a:r>
              <a:rPr lang="en-US" altLang="zh-CN" sz="2000" b="1">
                <a:latin typeface="Times New Roman" pitchFamily="18" charset="0"/>
              </a:rPr>
              <a:t>(</a:t>
            </a:r>
            <a:r>
              <a:rPr lang="en-US" altLang="zh-CN" sz="2000" b="1" i="1">
                <a:latin typeface="Times New Roman" pitchFamily="18" charset="0"/>
              </a:rPr>
              <a:t>R</a:t>
            </a:r>
            <a:r>
              <a:rPr lang="en-US" altLang="zh-CN" sz="2000" b="1">
                <a:latin typeface="Times New Roman" pitchFamily="18" charset="0"/>
              </a:rPr>
              <a:t>)</a:t>
            </a:r>
            <a:r>
              <a:rPr lang="zh-CN" altLang="en-US" sz="2000" b="1">
                <a:latin typeface="Times New Roman" pitchFamily="18" charset="0"/>
              </a:rPr>
              <a:t>的候选码</a:t>
            </a:r>
            <a:endParaRPr lang="zh-CN" altLang="en-US" sz="2000" b="1" i="1">
              <a:latin typeface="Times New Roman" pitchFamily="18" charset="0"/>
            </a:endParaRPr>
          </a:p>
          <a:p>
            <a:pPr algn="just">
              <a:lnSpc>
                <a:spcPct val="110000"/>
              </a:lnSpc>
            </a:pPr>
            <a:r>
              <a:rPr lang="zh-CN" altLang="en-US" sz="2000" b="1" i="1">
                <a:latin typeface="Times New Roman" pitchFamily="18" charset="0"/>
              </a:rPr>
              <a:t>      </a:t>
            </a:r>
            <a:r>
              <a:rPr lang="en-US" altLang="zh-CN" sz="2000" b="1" i="1">
                <a:latin typeface="Times New Roman" pitchFamily="18" charset="0"/>
              </a:rPr>
              <a:t>i</a:t>
            </a:r>
            <a:r>
              <a:rPr lang="en-US" altLang="zh-CN" sz="2000" b="1">
                <a:latin typeface="Times New Roman" pitchFamily="18" charset="0"/>
              </a:rPr>
              <a:t> := </a:t>
            </a:r>
            <a:r>
              <a:rPr lang="en-US" altLang="zh-CN" sz="2000" b="1" i="1">
                <a:latin typeface="Times New Roman" pitchFamily="18" charset="0"/>
              </a:rPr>
              <a:t>i</a:t>
            </a:r>
            <a:r>
              <a:rPr lang="en-US" altLang="zh-CN" sz="2000" b="1">
                <a:latin typeface="Times New Roman" pitchFamily="18" charset="0"/>
              </a:rPr>
              <a:t>+1;</a:t>
            </a:r>
            <a:endParaRPr lang="en-US" altLang="zh-CN" sz="2000" b="1" i="1">
              <a:latin typeface="Times New Roman" pitchFamily="18" charset="0"/>
            </a:endParaRPr>
          </a:p>
          <a:p>
            <a:pPr algn="just">
              <a:lnSpc>
                <a:spcPct val="110000"/>
              </a:lnSpc>
            </a:pPr>
            <a:r>
              <a:rPr lang="en-US" altLang="zh-CN" sz="2000" b="1" i="1">
                <a:latin typeface="Times New Roman" pitchFamily="18" charset="0"/>
              </a:rPr>
              <a:t>     R</a:t>
            </a:r>
            <a:r>
              <a:rPr lang="en-US" altLang="zh-CN" sz="2000" b="1" i="1" baseline="-25000">
                <a:latin typeface="Times New Roman" pitchFamily="18" charset="0"/>
              </a:rPr>
              <a:t>i</a:t>
            </a:r>
            <a:r>
              <a:rPr lang="en-US" altLang="zh-CN" sz="2000" b="1">
                <a:latin typeface="Times New Roman" pitchFamily="18" charset="0"/>
              </a:rPr>
              <a:t> := </a:t>
            </a:r>
            <a:r>
              <a:rPr lang="en-US" altLang="zh-CN" sz="2000" b="1" i="1">
                <a:latin typeface="Times New Roman" pitchFamily="18" charset="0"/>
              </a:rPr>
              <a:t>r</a:t>
            </a:r>
            <a:r>
              <a:rPr lang="en-US" altLang="zh-CN" sz="2000" b="1">
                <a:latin typeface="Times New Roman" pitchFamily="18" charset="0"/>
              </a:rPr>
              <a:t>(</a:t>
            </a:r>
            <a:r>
              <a:rPr lang="en-US" altLang="zh-CN" sz="2000" b="1" i="1">
                <a:latin typeface="Times New Roman" pitchFamily="18" charset="0"/>
              </a:rPr>
              <a:t>R</a:t>
            </a:r>
            <a:r>
              <a:rPr lang="en-US" altLang="zh-CN" sz="2000" b="1">
                <a:latin typeface="Times New Roman" pitchFamily="18" charset="0"/>
              </a:rPr>
              <a:t>)</a:t>
            </a:r>
            <a:r>
              <a:rPr lang="zh-CN" altLang="en-US" sz="2000" b="1">
                <a:latin typeface="Times New Roman" pitchFamily="18" charset="0"/>
              </a:rPr>
              <a:t>的任一候选码</a:t>
            </a:r>
            <a:r>
              <a:rPr lang="en-US" altLang="zh-CN" sz="2000" b="1">
                <a:latin typeface="Times New Roman" pitchFamily="18" charset="0"/>
              </a:rPr>
              <a:t>;</a:t>
            </a:r>
          </a:p>
          <a:p>
            <a:pPr algn="just">
              <a:lnSpc>
                <a:spcPct val="110000"/>
              </a:lnSpc>
            </a:pPr>
            <a:r>
              <a:rPr lang="en-US" altLang="zh-CN" sz="2000" b="1">
                <a:latin typeface="Times New Roman" pitchFamily="18" charset="0"/>
              </a:rPr>
              <a:t>return (</a:t>
            </a:r>
            <a:r>
              <a:rPr lang="en-US" altLang="zh-CN" sz="2000" b="1" i="1">
                <a:latin typeface="Times New Roman" pitchFamily="18" charset="0"/>
              </a:rPr>
              <a:t>R</a:t>
            </a:r>
            <a:r>
              <a:rPr lang="en-US" altLang="zh-CN" sz="2000" b="1" baseline="-25000">
                <a:latin typeface="Times New Roman" pitchFamily="18" charset="0"/>
              </a:rPr>
              <a:t>1</a:t>
            </a:r>
            <a:r>
              <a:rPr lang="en-US" altLang="zh-CN" sz="2000" b="1">
                <a:latin typeface="Times New Roman" pitchFamily="18" charset="0"/>
              </a:rPr>
              <a:t>,</a:t>
            </a:r>
            <a:r>
              <a:rPr lang="en-US" altLang="zh-CN" sz="2000" b="1" i="1">
                <a:latin typeface="Times New Roman" pitchFamily="18" charset="0"/>
              </a:rPr>
              <a:t>R</a:t>
            </a:r>
            <a:r>
              <a:rPr lang="en-US" altLang="zh-CN" sz="2000" b="1" baseline="-25000">
                <a:latin typeface="Times New Roman" pitchFamily="18" charset="0"/>
              </a:rPr>
              <a:t>2</a:t>
            </a:r>
            <a:r>
              <a:rPr lang="en-US" altLang="zh-CN" sz="2000" b="1">
                <a:latin typeface="Times New Roman" pitchFamily="18" charset="0"/>
              </a:rPr>
              <a:t>,</a:t>
            </a:r>
            <a:r>
              <a:rPr lang="en-US" altLang="zh-CN" sz="2000" b="1" i="1">
                <a:latin typeface="Times New Roman" pitchFamily="18" charset="0"/>
              </a:rPr>
              <a:t> ...</a:t>
            </a:r>
            <a:r>
              <a:rPr lang="en-US" altLang="zh-CN" sz="2000" b="1">
                <a:latin typeface="Times New Roman" pitchFamily="18" charset="0"/>
              </a:rPr>
              <a:t> ,</a:t>
            </a:r>
            <a:r>
              <a:rPr lang="en-US" altLang="zh-CN" sz="2000" b="1" i="1">
                <a:latin typeface="Times New Roman" pitchFamily="18" charset="0"/>
              </a:rPr>
              <a:t> R</a:t>
            </a:r>
            <a:r>
              <a:rPr lang="en-US" altLang="zh-CN" sz="2000" b="1" baseline="-25000">
                <a:latin typeface="Times New Roman" pitchFamily="18" charset="0"/>
              </a:rPr>
              <a:t>i</a:t>
            </a:r>
            <a:r>
              <a:rPr lang="en-US" altLang="zh-CN" sz="2000" b="1">
                <a:latin typeface="Times New Roman" pitchFamily="18" charset="0"/>
              </a:rPr>
              <a:t>)</a:t>
            </a:r>
          </a:p>
        </p:txBody>
      </p:sp>
      <p:sp>
        <p:nvSpPr>
          <p:cNvPr id="270341" name="Text Box 5"/>
          <p:cNvSpPr txBox="1">
            <a:spLocks noChangeArrowheads="1"/>
          </p:cNvSpPr>
          <p:nvPr/>
        </p:nvSpPr>
        <p:spPr bwMode="auto">
          <a:xfrm>
            <a:off x="3048000" y="5943600"/>
            <a:ext cx="2971800" cy="366713"/>
          </a:xfrm>
          <a:prstGeom prst="rect">
            <a:avLst/>
          </a:prstGeom>
          <a:noFill/>
          <a:ln w="9525">
            <a:noFill/>
            <a:miter lim="800000"/>
            <a:headEnd/>
            <a:tailEnd/>
          </a:ln>
          <a:effectLst/>
        </p:spPr>
        <p:txBody>
          <a:bodyPr>
            <a:spAutoFit/>
          </a:bodyPr>
          <a:lstStyle/>
          <a:p>
            <a:pPr>
              <a:spcBef>
                <a:spcPct val="50000"/>
              </a:spcBef>
            </a:pPr>
            <a:r>
              <a:rPr lang="zh-CN" altLang="en-US" b="1"/>
              <a:t>图</a:t>
            </a:r>
            <a:r>
              <a:rPr lang="en-US" altLang="zh-CN" b="1"/>
              <a:t>5-16   3NF</a:t>
            </a:r>
            <a:r>
              <a:rPr lang="zh-CN" altLang="en-US" b="1"/>
              <a:t>分解算法</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a:xfrm>
            <a:off x="685800" y="685800"/>
            <a:ext cx="7772400" cy="609600"/>
          </a:xfrm>
        </p:spPr>
        <p:txBody>
          <a:bodyPr/>
          <a:lstStyle/>
          <a:p>
            <a:r>
              <a:rPr lang="en-US" altLang="zh-CN"/>
              <a:t>3NF</a:t>
            </a:r>
            <a:r>
              <a:rPr lang="zh-CN" altLang="en-US">
                <a:ea typeface="华文隶书" pitchFamily="2" charset="-122"/>
              </a:rPr>
              <a:t>分解算法</a:t>
            </a:r>
            <a:r>
              <a:rPr lang="zh-CN" altLang="en-US"/>
              <a:t> </a:t>
            </a:r>
          </a:p>
        </p:txBody>
      </p:sp>
      <p:sp>
        <p:nvSpPr>
          <p:cNvPr id="239619" name="Rectangle 3"/>
          <p:cNvSpPr>
            <a:spLocks noGrp="1" noChangeArrowheads="1"/>
          </p:cNvSpPr>
          <p:nvPr>
            <p:ph type="body" idx="1"/>
          </p:nvPr>
        </p:nvSpPr>
        <p:spPr>
          <a:xfrm>
            <a:off x="304800" y="1752600"/>
            <a:ext cx="8534400" cy="4572000"/>
          </a:xfrm>
        </p:spPr>
        <p:txBody>
          <a:bodyPr/>
          <a:lstStyle/>
          <a:p>
            <a:pPr>
              <a:lnSpc>
                <a:spcPct val="155000"/>
              </a:lnSpc>
              <a:spcBef>
                <a:spcPct val="40000"/>
              </a:spcBef>
            </a:pPr>
            <a:r>
              <a:rPr lang="zh-CN" altLang="en-US" sz="2400"/>
              <a:t>对</a:t>
            </a:r>
            <a:r>
              <a:rPr lang="en-US" altLang="zh-CN" sz="2400"/>
              <a:t>3NF</a:t>
            </a:r>
            <a:r>
              <a:rPr lang="zh-CN" altLang="en-US" sz="2400"/>
              <a:t>分解算法做如下说明：</a:t>
            </a:r>
          </a:p>
          <a:p>
            <a:pPr lvl="1">
              <a:lnSpc>
                <a:spcPct val="155000"/>
              </a:lnSpc>
              <a:spcBef>
                <a:spcPct val="40000"/>
              </a:spcBef>
            </a:pPr>
            <a:r>
              <a:rPr lang="zh-CN" altLang="en-US"/>
              <a:t>该算法能保证</a:t>
            </a:r>
            <a:r>
              <a:rPr lang="en-US" altLang="zh-CN"/>
              <a:t>3NF</a:t>
            </a:r>
            <a:r>
              <a:rPr lang="zh-CN" altLang="en-US"/>
              <a:t>分解是</a:t>
            </a:r>
            <a:r>
              <a:rPr lang="zh-CN" altLang="en-US">
                <a:solidFill>
                  <a:schemeClr val="accent2"/>
                </a:solidFill>
                <a:ea typeface="黑体" pitchFamily="49" charset="-122"/>
              </a:rPr>
              <a:t>无损连接分解</a:t>
            </a:r>
            <a:r>
              <a:rPr lang="zh-CN" altLang="en-US">
                <a:solidFill>
                  <a:schemeClr val="accent2"/>
                </a:solidFill>
              </a:rPr>
              <a:t>和</a:t>
            </a:r>
            <a:r>
              <a:rPr lang="zh-CN" altLang="en-US">
                <a:solidFill>
                  <a:schemeClr val="accent2"/>
                </a:solidFill>
                <a:ea typeface="黑体" pitchFamily="49" charset="-122"/>
              </a:rPr>
              <a:t>保持依赖分解</a:t>
            </a:r>
            <a:r>
              <a:rPr lang="zh-CN" altLang="en-US"/>
              <a:t>。</a:t>
            </a:r>
          </a:p>
          <a:p>
            <a:pPr lvl="1">
              <a:lnSpc>
                <a:spcPct val="155000"/>
              </a:lnSpc>
              <a:spcBef>
                <a:spcPct val="40000"/>
              </a:spcBef>
            </a:pPr>
            <a:r>
              <a:rPr lang="zh-CN" altLang="en-US"/>
              <a:t>该算法是基于</a:t>
            </a:r>
            <a:r>
              <a:rPr lang="en-US" altLang="zh-CN" i="1"/>
              <a:t>F</a:t>
            </a:r>
            <a:r>
              <a:rPr lang="zh-CN" altLang="en-US"/>
              <a:t>的</a:t>
            </a:r>
            <a:r>
              <a:rPr lang="zh-CN" altLang="en-US">
                <a:solidFill>
                  <a:srgbClr val="0000CC"/>
                </a:solidFill>
              </a:rPr>
              <a:t>正则覆盖</a:t>
            </a:r>
            <a:r>
              <a:rPr lang="en-US" altLang="zh-CN" i="1">
                <a:solidFill>
                  <a:srgbClr val="0000CC"/>
                </a:solidFill>
              </a:rPr>
              <a:t>F</a:t>
            </a:r>
            <a:r>
              <a:rPr lang="en-US" altLang="zh-CN" i="1" baseline="-25000">
                <a:solidFill>
                  <a:srgbClr val="0000CC"/>
                </a:solidFill>
              </a:rPr>
              <a:t>c</a:t>
            </a:r>
            <a:r>
              <a:rPr lang="zh-CN" altLang="en-US"/>
              <a:t>中的函数依赖集进行的。</a:t>
            </a:r>
          </a:p>
          <a:p>
            <a:pPr lvl="1">
              <a:lnSpc>
                <a:spcPct val="155000"/>
              </a:lnSpc>
              <a:spcBef>
                <a:spcPct val="40000"/>
              </a:spcBef>
            </a:pPr>
            <a:r>
              <a:rPr lang="zh-CN" altLang="en-US"/>
              <a:t>一方面</a:t>
            </a:r>
            <a:r>
              <a:rPr lang="zh-CN" altLang="en-US">
                <a:solidFill>
                  <a:srgbClr val="0000CC"/>
                </a:solidFill>
              </a:rPr>
              <a:t>正则覆盖可能有多个</a:t>
            </a:r>
            <a:r>
              <a:rPr lang="zh-CN" altLang="en-US"/>
              <a:t>，另一方面算法执行的结果是</a:t>
            </a:r>
            <a:r>
              <a:rPr lang="zh-CN" altLang="en-US">
                <a:solidFill>
                  <a:schemeClr val="accent2"/>
                </a:solidFill>
              </a:rPr>
              <a:t>依赖于</a:t>
            </a:r>
            <a:r>
              <a:rPr lang="en-US" altLang="zh-CN" i="1">
                <a:solidFill>
                  <a:schemeClr val="accent2"/>
                </a:solidFill>
              </a:rPr>
              <a:t>F</a:t>
            </a:r>
            <a:r>
              <a:rPr lang="en-US" altLang="zh-CN" i="1" baseline="-25000">
                <a:solidFill>
                  <a:schemeClr val="accent2"/>
                </a:solidFill>
              </a:rPr>
              <a:t>c</a:t>
            </a:r>
            <a:r>
              <a:rPr lang="zh-CN" altLang="en-US">
                <a:solidFill>
                  <a:schemeClr val="accent2"/>
                </a:solidFill>
              </a:rPr>
              <a:t>中函数依赖的考虑顺序</a:t>
            </a:r>
            <a:r>
              <a:rPr lang="zh-CN" altLang="en-US"/>
              <a:t>，因此</a:t>
            </a:r>
            <a:r>
              <a:rPr lang="zh-CN" altLang="en-US">
                <a:solidFill>
                  <a:srgbClr val="FF0066"/>
                </a:solidFill>
              </a:rPr>
              <a:t>分解结果可能不唯一</a:t>
            </a:r>
            <a:r>
              <a:rPr lang="zh-CN" altLang="en-US"/>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9619">
                                            <p:txEl>
                                              <p:pRg st="2" end="2"/>
                                            </p:txEl>
                                          </p:spTgt>
                                        </p:tgtEl>
                                        <p:attrNameLst>
                                          <p:attrName>style.visibility</p:attrName>
                                        </p:attrNameLst>
                                      </p:cBhvr>
                                      <p:to>
                                        <p:strVal val="visible"/>
                                      </p:to>
                                    </p:set>
                                    <p:animEffect transition="in" filter="wipe(left)">
                                      <p:cBhvr>
                                        <p:cTn id="7" dur="500"/>
                                        <p:tgtEl>
                                          <p:spTgt spid="23961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39619">
                                            <p:txEl>
                                              <p:pRg st="3" end="3"/>
                                            </p:txEl>
                                          </p:spTgt>
                                        </p:tgtEl>
                                        <p:attrNameLst>
                                          <p:attrName>style.visibility</p:attrName>
                                        </p:attrNameLst>
                                      </p:cBhvr>
                                      <p:to>
                                        <p:strVal val="visible"/>
                                      </p:to>
                                    </p:set>
                                    <p:animEffect transition="in" filter="wipe(left)">
                                      <p:cBhvr>
                                        <p:cTn id="12" dur="500"/>
                                        <p:tgtEl>
                                          <p:spTgt spid="2396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p:txBody>
          <a:bodyPr/>
          <a:lstStyle/>
          <a:p>
            <a:r>
              <a:rPr lang="en-US" altLang="zh-CN"/>
              <a:t>3NF</a:t>
            </a:r>
            <a:r>
              <a:rPr lang="zh-CN" altLang="en-US">
                <a:ea typeface="华文隶书" pitchFamily="2" charset="-122"/>
              </a:rPr>
              <a:t>分解举例</a:t>
            </a:r>
          </a:p>
        </p:txBody>
      </p:sp>
      <p:sp>
        <p:nvSpPr>
          <p:cNvPr id="260099" name="Rectangle 3"/>
          <p:cNvSpPr>
            <a:spLocks noGrp="1" noChangeArrowheads="1"/>
          </p:cNvSpPr>
          <p:nvPr>
            <p:ph type="body" idx="1"/>
          </p:nvPr>
        </p:nvSpPr>
        <p:spPr>
          <a:xfrm>
            <a:off x="304800" y="1143000"/>
            <a:ext cx="8382000" cy="5410200"/>
          </a:xfrm>
        </p:spPr>
        <p:txBody>
          <a:bodyPr/>
          <a:lstStyle/>
          <a:p>
            <a:pPr>
              <a:lnSpc>
                <a:spcPct val="105000"/>
              </a:lnSpc>
            </a:pPr>
            <a:r>
              <a:rPr lang="en-US" altLang="zh-CN" sz="2400">
                <a:solidFill>
                  <a:schemeClr val="accent2"/>
                </a:solidFill>
              </a:rPr>
              <a:t>[</a:t>
            </a:r>
            <a:r>
              <a:rPr lang="zh-CN" altLang="en-US" sz="2400">
                <a:solidFill>
                  <a:schemeClr val="accent2"/>
                </a:solidFill>
              </a:rPr>
              <a:t>例</a:t>
            </a:r>
            <a:r>
              <a:rPr lang="en-US" altLang="zh-CN" sz="2400">
                <a:solidFill>
                  <a:schemeClr val="accent2"/>
                </a:solidFill>
              </a:rPr>
              <a:t>5.27]</a:t>
            </a:r>
            <a:r>
              <a:rPr lang="en-US" altLang="zh-CN" sz="2400"/>
              <a:t>  </a:t>
            </a:r>
            <a:r>
              <a:rPr lang="en-US" altLang="zh-CN" sz="2400" i="1"/>
              <a:t>r</a:t>
            </a:r>
            <a:r>
              <a:rPr lang="en-US" altLang="zh-CN" sz="2400"/>
              <a:t>(</a:t>
            </a:r>
            <a:r>
              <a:rPr lang="en-US" altLang="zh-CN" sz="2400" i="1"/>
              <a:t>R</a:t>
            </a:r>
            <a:r>
              <a:rPr lang="en-US" altLang="zh-CN" sz="2400"/>
              <a:t>)=</a:t>
            </a:r>
            <a:r>
              <a:rPr lang="en-US" altLang="zh-CN" sz="2400" i="1"/>
              <a:t>r</a:t>
            </a:r>
            <a:r>
              <a:rPr lang="en-US" altLang="zh-CN" sz="2400"/>
              <a:t>(</a:t>
            </a:r>
            <a:r>
              <a:rPr lang="en-US" altLang="zh-CN" sz="2400" i="1"/>
              <a:t>A</a:t>
            </a:r>
            <a:r>
              <a:rPr lang="en-US" altLang="zh-CN" sz="2400"/>
              <a:t>,</a:t>
            </a:r>
            <a:r>
              <a:rPr lang="en-US" altLang="zh-CN" sz="2400" i="1"/>
              <a:t> B</a:t>
            </a:r>
            <a:r>
              <a:rPr lang="en-US" altLang="zh-CN" sz="2400"/>
              <a:t>,</a:t>
            </a:r>
            <a:r>
              <a:rPr lang="en-US" altLang="zh-CN" sz="2400" i="1"/>
              <a:t> C</a:t>
            </a:r>
            <a:r>
              <a:rPr lang="en-US" altLang="zh-CN" sz="2400"/>
              <a:t>,</a:t>
            </a:r>
            <a:r>
              <a:rPr lang="en-US" altLang="zh-CN" sz="2400" i="1"/>
              <a:t> D</a:t>
            </a:r>
            <a:r>
              <a:rPr lang="en-US" altLang="zh-CN" sz="2400"/>
              <a:t>)</a:t>
            </a:r>
            <a:r>
              <a:rPr lang="zh-CN" altLang="en-US" sz="2400"/>
              <a:t>，</a:t>
            </a:r>
            <a:r>
              <a:rPr lang="en-US" altLang="zh-CN" sz="2400" i="1"/>
              <a:t>F</a:t>
            </a:r>
            <a:r>
              <a:rPr lang="en-US" altLang="zh-CN" sz="2400"/>
              <a:t>={</a:t>
            </a:r>
            <a:r>
              <a:rPr lang="en-US" altLang="zh-CN" sz="2400" i="1">
                <a:solidFill>
                  <a:srgbClr val="0000CC"/>
                </a:solidFill>
              </a:rPr>
              <a:t>AB</a:t>
            </a:r>
            <a:r>
              <a:rPr lang="en-US" altLang="zh-CN" sz="2400">
                <a:sym typeface="Symbol" pitchFamily="18" charset="2"/>
              </a:rPr>
              <a:t></a:t>
            </a:r>
            <a:r>
              <a:rPr lang="en-US" altLang="zh-CN" sz="2400" i="1"/>
              <a:t>CD</a:t>
            </a:r>
            <a:r>
              <a:rPr lang="en-US" altLang="zh-CN" sz="2400"/>
              <a:t>,</a:t>
            </a:r>
            <a:r>
              <a:rPr lang="en-US" altLang="zh-CN" sz="2400" i="1"/>
              <a:t> </a:t>
            </a:r>
            <a:r>
              <a:rPr lang="en-US" altLang="zh-CN" sz="2400" i="1">
                <a:solidFill>
                  <a:srgbClr val="003399"/>
                </a:solidFill>
              </a:rPr>
              <a:t>B</a:t>
            </a:r>
            <a:r>
              <a:rPr lang="en-US" altLang="zh-CN" sz="2400">
                <a:sym typeface="Symbol" pitchFamily="18" charset="2"/>
              </a:rPr>
              <a:t></a:t>
            </a:r>
            <a:r>
              <a:rPr lang="en-US" altLang="zh-CN" sz="2400" i="1">
                <a:solidFill>
                  <a:srgbClr val="FF0066"/>
                </a:solidFill>
              </a:rPr>
              <a:t>C</a:t>
            </a:r>
            <a:r>
              <a:rPr lang="en-US" altLang="zh-CN" sz="2400"/>
              <a:t>,</a:t>
            </a:r>
            <a:r>
              <a:rPr lang="en-US" altLang="zh-CN" sz="2400" i="1"/>
              <a:t> </a:t>
            </a:r>
            <a:r>
              <a:rPr lang="en-US" altLang="zh-CN" sz="2400" i="1">
                <a:solidFill>
                  <a:srgbClr val="0000CC"/>
                </a:solidFill>
              </a:rPr>
              <a:t>AC</a:t>
            </a:r>
            <a:r>
              <a:rPr lang="en-US" altLang="zh-CN" sz="2400">
                <a:sym typeface="Symbol" pitchFamily="18" charset="2"/>
              </a:rPr>
              <a:t></a:t>
            </a:r>
            <a:r>
              <a:rPr lang="en-US" altLang="zh-CN" sz="2400" i="1"/>
              <a:t>B</a:t>
            </a:r>
            <a:r>
              <a:rPr lang="en-US" altLang="zh-CN" sz="2400"/>
              <a:t>}</a:t>
            </a:r>
            <a:r>
              <a:rPr lang="zh-CN" altLang="en-US" sz="2400"/>
              <a:t>，判断关系模式</a:t>
            </a:r>
            <a:r>
              <a:rPr lang="en-US" altLang="zh-CN" sz="2400" i="1"/>
              <a:t>r</a:t>
            </a:r>
            <a:r>
              <a:rPr lang="en-US" altLang="zh-CN" sz="2400"/>
              <a:t>(</a:t>
            </a:r>
            <a:r>
              <a:rPr lang="en-US" altLang="zh-CN" sz="2400" i="1"/>
              <a:t>R</a:t>
            </a:r>
            <a:r>
              <a:rPr lang="en-US" altLang="zh-CN" sz="2400"/>
              <a:t>)</a:t>
            </a:r>
            <a:r>
              <a:rPr lang="zh-CN" altLang="en-US" sz="2400"/>
              <a:t>是否属于</a:t>
            </a:r>
            <a:r>
              <a:rPr lang="en-US" altLang="zh-CN" sz="2400"/>
              <a:t>3NF</a:t>
            </a:r>
            <a:r>
              <a:rPr lang="zh-CN" altLang="en-US" sz="2400"/>
              <a:t>范式？并进行</a:t>
            </a:r>
            <a:r>
              <a:rPr lang="en-US" altLang="zh-CN" sz="2400"/>
              <a:t>3NF</a:t>
            </a:r>
            <a:r>
              <a:rPr lang="zh-CN" altLang="en-US" sz="2400"/>
              <a:t>分解。</a:t>
            </a:r>
            <a:endParaRPr lang="zh-CN" altLang="en-US" sz="2400" i="1"/>
          </a:p>
          <a:p>
            <a:pPr lvl="1">
              <a:lnSpc>
                <a:spcPct val="105000"/>
              </a:lnSpc>
            </a:pPr>
            <a:r>
              <a:rPr lang="en-US" altLang="zh-CN" sz="2000" i="1">
                <a:solidFill>
                  <a:srgbClr val="0000CC"/>
                </a:solidFill>
              </a:rPr>
              <a:t>AB</a:t>
            </a:r>
            <a:r>
              <a:rPr lang="zh-CN" altLang="en-US" sz="2000"/>
              <a:t>和</a:t>
            </a:r>
            <a:r>
              <a:rPr lang="en-US" altLang="zh-CN" sz="2000" i="1">
                <a:solidFill>
                  <a:srgbClr val="0000CC"/>
                </a:solidFill>
              </a:rPr>
              <a:t>AC</a:t>
            </a:r>
            <a:r>
              <a:rPr lang="zh-CN" altLang="en-US" sz="2000"/>
              <a:t>都为</a:t>
            </a:r>
            <a:r>
              <a:rPr lang="en-US" altLang="zh-CN" sz="2000" i="1"/>
              <a:t>r</a:t>
            </a:r>
            <a:r>
              <a:rPr lang="en-US" altLang="zh-CN" sz="2000"/>
              <a:t>(</a:t>
            </a:r>
            <a:r>
              <a:rPr lang="en-US" altLang="zh-CN" sz="2000" i="1"/>
              <a:t>R</a:t>
            </a:r>
            <a:r>
              <a:rPr lang="en-US" altLang="zh-CN" sz="2000"/>
              <a:t>)</a:t>
            </a:r>
            <a:r>
              <a:rPr lang="zh-CN" altLang="en-US" sz="2000"/>
              <a:t>的</a:t>
            </a:r>
            <a:r>
              <a:rPr lang="zh-CN" altLang="en-US" sz="2000">
                <a:solidFill>
                  <a:srgbClr val="FF3300"/>
                </a:solidFill>
              </a:rPr>
              <a:t>候选码</a:t>
            </a:r>
            <a:r>
              <a:rPr lang="zh-CN" altLang="en-US" sz="2000"/>
              <a:t>，故</a:t>
            </a:r>
            <a:r>
              <a:rPr lang="en-US" altLang="zh-CN" sz="2000" i="1"/>
              <a:t>F</a:t>
            </a:r>
            <a:r>
              <a:rPr lang="zh-CN" altLang="en-US" sz="2000"/>
              <a:t>中全部依赖都满足</a:t>
            </a:r>
            <a:r>
              <a:rPr lang="en-US" altLang="zh-CN" sz="2000"/>
              <a:t>3NF</a:t>
            </a:r>
            <a:r>
              <a:rPr lang="zh-CN" altLang="en-US" sz="2000"/>
              <a:t>定义中的条件，因此</a:t>
            </a:r>
            <a:r>
              <a:rPr lang="en-US" altLang="zh-CN" sz="2000" i="1">
                <a:solidFill>
                  <a:srgbClr val="9900CC"/>
                </a:solidFill>
              </a:rPr>
              <a:t>r</a:t>
            </a:r>
            <a:r>
              <a:rPr lang="en-US" altLang="zh-CN" sz="2000">
                <a:solidFill>
                  <a:srgbClr val="9900CC"/>
                </a:solidFill>
              </a:rPr>
              <a:t>(</a:t>
            </a:r>
            <a:r>
              <a:rPr lang="en-US" altLang="zh-CN" sz="2000" i="1">
                <a:solidFill>
                  <a:srgbClr val="9900CC"/>
                </a:solidFill>
              </a:rPr>
              <a:t>R</a:t>
            </a:r>
            <a:r>
              <a:rPr lang="en-US" altLang="zh-CN" sz="2000">
                <a:solidFill>
                  <a:srgbClr val="9900CC"/>
                </a:solidFill>
              </a:rPr>
              <a:t>)</a:t>
            </a:r>
            <a:r>
              <a:rPr lang="en-US" altLang="zh-CN" sz="2000">
                <a:solidFill>
                  <a:srgbClr val="9900CC"/>
                </a:solidFill>
                <a:sym typeface="Symbol" pitchFamily="18" charset="2"/>
              </a:rPr>
              <a:t></a:t>
            </a:r>
            <a:r>
              <a:rPr lang="en-US" altLang="zh-CN" sz="2000">
                <a:solidFill>
                  <a:srgbClr val="9900CC"/>
                </a:solidFill>
              </a:rPr>
              <a:t>3NF</a:t>
            </a:r>
            <a:r>
              <a:rPr lang="zh-CN" altLang="en-US" sz="2000"/>
              <a:t>。可根据</a:t>
            </a:r>
            <a:r>
              <a:rPr lang="en-US" altLang="zh-CN" sz="2000"/>
              <a:t>3NF</a:t>
            </a:r>
            <a:r>
              <a:rPr lang="zh-CN" altLang="en-US" sz="2000"/>
              <a:t>算法将</a:t>
            </a:r>
            <a:r>
              <a:rPr lang="en-US" altLang="zh-CN" sz="2000" i="1"/>
              <a:t>r</a:t>
            </a:r>
            <a:r>
              <a:rPr lang="en-US" altLang="zh-CN" sz="2000"/>
              <a:t>(</a:t>
            </a:r>
            <a:r>
              <a:rPr lang="en-US" altLang="zh-CN" sz="2000" i="1"/>
              <a:t>R</a:t>
            </a:r>
            <a:r>
              <a:rPr lang="en-US" altLang="zh-CN" sz="2000"/>
              <a:t>)</a:t>
            </a:r>
            <a:r>
              <a:rPr lang="zh-CN" altLang="en-US" sz="2000"/>
              <a:t>分解成满足</a:t>
            </a:r>
            <a:r>
              <a:rPr lang="en-US" altLang="zh-CN" sz="2000"/>
              <a:t>3NF</a:t>
            </a:r>
            <a:r>
              <a:rPr lang="zh-CN" altLang="en-US" sz="2000"/>
              <a:t>范式的</a:t>
            </a:r>
            <a:r>
              <a:rPr lang="zh-CN" altLang="en-US" sz="2000">
                <a:solidFill>
                  <a:schemeClr val="accent2"/>
                </a:solidFill>
              </a:rPr>
              <a:t>较小关系模式</a:t>
            </a:r>
            <a:r>
              <a:rPr lang="zh-CN" altLang="en-US" sz="2000"/>
              <a:t>：</a:t>
            </a:r>
          </a:p>
          <a:p>
            <a:pPr lvl="2">
              <a:lnSpc>
                <a:spcPct val="105000"/>
              </a:lnSpc>
            </a:pPr>
            <a:r>
              <a:rPr lang="zh-CN" altLang="en-US"/>
              <a:t>步骤</a:t>
            </a:r>
            <a:r>
              <a:rPr lang="en-US" altLang="zh-CN"/>
              <a:t>1. </a:t>
            </a:r>
            <a:r>
              <a:rPr lang="zh-CN" altLang="en-US">
                <a:solidFill>
                  <a:srgbClr val="FF3300"/>
                </a:solidFill>
              </a:rPr>
              <a:t>计算</a:t>
            </a:r>
            <a:r>
              <a:rPr lang="en-US" altLang="zh-CN" i="1">
                <a:solidFill>
                  <a:srgbClr val="FF3300"/>
                </a:solidFill>
              </a:rPr>
              <a:t>F</a:t>
            </a:r>
            <a:r>
              <a:rPr lang="en-US" altLang="zh-CN" i="1" baseline="-25000">
                <a:solidFill>
                  <a:srgbClr val="FF3300"/>
                </a:solidFill>
              </a:rPr>
              <a:t>c</a:t>
            </a:r>
            <a:r>
              <a:rPr lang="zh-CN" altLang="en-US"/>
              <a:t>：经检测知， </a:t>
            </a:r>
            <a:r>
              <a:rPr lang="en-US" altLang="zh-CN" i="1"/>
              <a:t>AB</a:t>
            </a:r>
            <a:r>
              <a:rPr lang="en-US" altLang="zh-CN" i="1">
                <a:sym typeface="Symbol" pitchFamily="18" charset="2"/>
              </a:rPr>
              <a:t></a:t>
            </a:r>
            <a:r>
              <a:rPr lang="en-US" altLang="zh-CN" i="1"/>
              <a:t>CD</a:t>
            </a:r>
            <a:r>
              <a:rPr lang="zh-CN" altLang="en-US"/>
              <a:t>中的</a:t>
            </a:r>
            <a:r>
              <a:rPr lang="en-US" altLang="zh-CN" i="1">
                <a:solidFill>
                  <a:srgbClr val="FF33CC"/>
                </a:solidFill>
              </a:rPr>
              <a:t>C</a:t>
            </a:r>
            <a:r>
              <a:rPr lang="zh-CN" altLang="en-US">
                <a:solidFill>
                  <a:srgbClr val="FF33CC"/>
                </a:solidFill>
              </a:rPr>
              <a:t>是右无关属性</a:t>
            </a:r>
            <a:r>
              <a:rPr lang="zh-CN" altLang="en-US"/>
              <a:t>，去除后得</a:t>
            </a:r>
            <a:r>
              <a:rPr lang="en-US" altLang="zh-CN" i="1"/>
              <a:t>F</a:t>
            </a:r>
            <a:r>
              <a:rPr lang="en-US" altLang="zh-CN" i="1" baseline="-25000"/>
              <a:t>c</a:t>
            </a:r>
            <a:r>
              <a:rPr lang="en-US" altLang="zh-CN"/>
              <a:t>={</a:t>
            </a:r>
            <a:r>
              <a:rPr lang="en-US" altLang="zh-CN" i="1">
                <a:solidFill>
                  <a:srgbClr val="0000CC"/>
                </a:solidFill>
              </a:rPr>
              <a:t>AB</a:t>
            </a:r>
            <a:r>
              <a:rPr lang="en-US" altLang="zh-CN">
                <a:sym typeface="Symbol" pitchFamily="18" charset="2"/>
              </a:rPr>
              <a:t></a:t>
            </a:r>
            <a:r>
              <a:rPr lang="en-US" altLang="zh-CN" i="1"/>
              <a:t>D</a:t>
            </a:r>
            <a:r>
              <a:rPr lang="en-US" altLang="zh-CN"/>
              <a:t>, </a:t>
            </a:r>
            <a:r>
              <a:rPr lang="en-US" altLang="zh-CN" i="1">
                <a:solidFill>
                  <a:srgbClr val="003399"/>
                </a:solidFill>
              </a:rPr>
              <a:t>B</a:t>
            </a:r>
            <a:r>
              <a:rPr lang="en-US" altLang="zh-CN">
                <a:sym typeface="Symbol" pitchFamily="18" charset="2"/>
              </a:rPr>
              <a:t></a:t>
            </a:r>
            <a:r>
              <a:rPr lang="en-US" altLang="zh-CN" i="1">
                <a:solidFill>
                  <a:srgbClr val="FF0066"/>
                </a:solidFill>
              </a:rPr>
              <a:t>C</a:t>
            </a:r>
            <a:r>
              <a:rPr lang="en-US" altLang="zh-CN"/>
              <a:t>, </a:t>
            </a:r>
            <a:r>
              <a:rPr lang="en-US" altLang="zh-CN" i="1">
                <a:solidFill>
                  <a:srgbClr val="0000CC"/>
                </a:solidFill>
              </a:rPr>
              <a:t>AC</a:t>
            </a:r>
            <a:r>
              <a:rPr lang="en-US" altLang="zh-CN">
                <a:sym typeface="Symbol" pitchFamily="18" charset="2"/>
              </a:rPr>
              <a:t></a:t>
            </a:r>
            <a:r>
              <a:rPr lang="en-US" altLang="zh-CN" i="1"/>
              <a:t>B</a:t>
            </a:r>
            <a:r>
              <a:rPr lang="en-US" altLang="zh-CN"/>
              <a:t>}</a:t>
            </a:r>
            <a:r>
              <a:rPr lang="zh-CN" altLang="en-US"/>
              <a:t>。</a:t>
            </a:r>
          </a:p>
          <a:p>
            <a:pPr lvl="2">
              <a:lnSpc>
                <a:spcPct val="105000"/>
              </a:lnSpc>
            </a:pPr>
            <a:r>
              <a:rPr lang="zh-CN" altLang="en-US"/>
              <a:t>步骤</a:t>
            </a:r>
            <a:r>
              <a:rPr lang="en-US" altLang="zh-CN"/>
              <a:t>2. </a:t>
            </a:r>
            <a:r>
              <a:rPr lang="zh-CN" altLang="en-US"/>
              <a:t>根据上述三个函数依赖依次进行分解得：</a:t>
            </a:r>
            <a:endParaRPr lang="zh-CN" altLang="en-US" i="1"/>
          </a:p>
          <a:p>
            <a:pPr lvl="3">
              <a:lnSpc>
                <a:spcPct val="105000"/>
              </a:lnSpc>
            </a:pPr>
            <a:r>
              <a:rPr lang="en-US" altLang="zh-CN" sz="2000" i="1">
                <a:solidFill>
                  <a:srgbClr val="800000"/>
                </a:solidFill>
              </a:rPr>
              <a:t>r</a:t>
            </a:r>
            <a:r>
              <a:rPr lang="en-US" altLang="zh-CN" sz="2000" baseline="-25000">
                <a:solidFill>
                  <a:srgbClr val="800000"/>
                </a:solidFill>
              </a:rPr>
              <a:t>1</a:t>
            </a:r>
            <a:r>
              <a:rPr lang="en-US" altLang="zh-CN" sz="2000">
                <a:solidFill>
                  <a:srgbClr val="800000"/>
                </a:solidFill>
              </a:rPr>
              <a:t>(</a:t>
            </a:r>
            <a:r>
              <a:rPr lang="en-US" altLang="zh-CN" sz="2000" i="1">
                <a:solidFill>
                  <a:srgbClr val="800000"/>
                </a:solidFill>
              </a:rPr>
              <a:t>R</a:t>
            </a:r>
            <a:r>
              <a:rPr lang="en-US" altLang="zh-CN" sz="2000" baseline="-25000">
                <a:solidFill>
                  <a:srgbClr val="800000"/>
                </a:solidFill>
              </a:rPr>
              <a:t>1</a:t>
            </a:r>
            <a:r>
              <a:rPr lang="en-US" altLang="zh-CN" sz="2000">
                <a:solidFill>
                  <a:srgbClr val="800000"/>
                </a:solidFill>
              </a:rPr>
              <a:t>)=</a:t>
            </a:r>
            <a:r>
              <a:rPr lang="en-US" altLang="zh-CN" sz="2000" i="1">
                <a:solidFill>
                  <a:srgbClr val="800000"/>
                </a:solidFill>
              </a:rPr>
              <a:t> r</a:t>
            </a:r>
            <a:r>
              <a:rPr lang="en-US" altLang="zh-CN" sz="2000" baseline="-25000">
                <a:solidFill>
                  <a:srgbClr val="800000"/>
                </a:solidFill>
              </a:rPr>
              <a:t>1</a:t>
            </a:r>
            <a:r>
              <a:rPr lang="en-US" altLang="zh-CN" sz="2000">
                <a:solidFill>
                  <a:srgbClr val="800000"/>
                </a:solidFill>
              </a:rPr>
              <a:t>(</a:t>
            </a:r>
            <a:r>
              <a:rPr lang="en-US" altLang="zh-CN" sz="2000" i="1" u="sng">
                <a:solidFill>
                  <a:srgbClr val="800000"/>
                </a:solidFill>
              </a:rPr>
              <a:t>A</a:t>
            </a:r>
            <a:r>
              <a:rPr lang="en-US" altLang="zh-CN" sz="2000">
                <a:solidFill>
                  <a:srgbClr val="800000"/>
                </a:solidFill>
              </a:rPr>
              <a:t>,</a:t>
            </a:r>
            <a:r>
              <a:rPr lang="en-US" altLang="zh-CN" sz="2000" i="1">
                <a:solidFill>
                  <a:srgbClr val="800000"/>
                </a:solidFill>
              </a:rPr>
              <a:t> </a:t>
            </a:r>
            <a:r>
              <a:rPr lang="en-US" altLang="zh-CN" sz="2000" i="1" u="sng">
                <a:solidFill>
                  <a:srgbClr val="800000"/>
                </a:solidFill>
              </a:rPr>
              <a:t>B</a:t>
            </a:r>
            <a:r>
              <a:rPr lang="en-US" altLang="zh-CN" sz="2000">
                <a:solidFill>
                  <a:srgbClr val="800000"/>
                </a:solidFill>
              </a:rPr>
              <a:t>,</a:t>
            </a:r>
            <a:r>
              <a:rPr lang="en-US" altLang="zh-CN" sz="2000" i="1">
                <a:solidFill>
                  <a:srgbClr val="800000"/>
                </a:solidFill>
              </a:rPr>
              <a:t> D</a:t>
            </a:r>
            <a:r>
              <a:rPr lang="en-US" altLang="zh-CN" sz="2000">
                <a:solidFill>
                  <a:srgbClr val="800000"/>
                </a:solidFill>
              </a:rPr>
              <a:t>)</a:t>
            </a:r>
            <a:r>
              <a:rPr lang="zh-CN" altLang="en-US" sz="2000">
                <a:solidFill>
                  <a:srgbClr val="800000"/>
                </a:solidFill>
              </a:rPr>
              <a:t>， </a:t>
            </a:r>
            <a:r>
              <a:rPr lang="en-US" altLang="zh-CN" sz="2000" i="1">
                <a:solidFill>
                  <a:srgbClr val="A50021"/>
                </a:solidFill>
              </a:rPr>
              <a:t>F</a:t>
            </a:r>
            <a:r>
              <a:rPr lang="en-US" altLang="zh-CN" sz="2000" baseline="-25000">
                <a:solidFill>
                  <a:srgbClr val="A50021"/>
                </a:solidFill>
              </a:rPr>
              <a:t>c1</a:t>
            </a:r>
            <a:r>
              <a:rPr lang="en-US" altLang="zh-CN" sz="2000">
                <a:solidFill>
                  <a:srgbClr val="A50021"/>
                </a:solidFill>
              </a:rPr>
              <a:t>={</a:t>
            </a:r>
            <a:r>
              <a:rPr lang="en-US" altLang="zh-CN" sz="2000" i="1">
                <a:solidFill>
                  <a:srgbClr val="FF0066"/>
                </a:solidFill>
              </a:rPr>
              <a:t>AB</a:t>
            </a:r>
            <a:r>
              <a:rPr lang="en-US" altLang="zh-CN" sz="2000">
                <a:solidFill>
                  <a:srgbClr val="FF0066"/>
                </a:solidFill>
              </a:rPr>
              <a:t>→</a:t>
            </a:r>
            <a:r>
              <a:rPr lang="en-US" altLang="zh-CN" sz="2000" i="1">
                <a:solidFill>
                  <a:srgbClr val="FF0066"/>
                </a:solidFill>
              </a:rPr>
              <a:t>D</a:t>
            </a:r>
            <a:r>
              <a:rPr lang="en-US" altLang="zh-CN" sz="2000">
                <a:solidFill>
                  <a:srgbClr val="A50021"/>
                </a:solidFill>
              </a:rPr>
              <a:t>}  </a:t>
            </a:r>
            <a:r>
              <a:rPr lang="zh-CN" altLang="en-US" sz="2000">
                <a:solidFill>
                  <a:srgbClr val="800000"/>
                </a:solidFill>
              </a:rPr>
              <a:t> </a:t>
            </a:r>
            <a:r>
              <a:rPr lang="en-US" altLang="zh-CN" sz="2000">
                <a:solidFill>
                  <a:srgbClr val="800000"/>
                </a:solidFill>
              </a:rPr>
              <a:t>—— </a:t>
            </a:r>
            <a:r>
              <a:rPr lang="en-US" altLang="zh-CN" sz="2000" i="1">
                <a:solidFill>
                  <a:srgbClr val="FF3300"/>
                </a:solidFill>
              </a:rPr>
              <a:t>AB</a:t>
            </a:r>
            <a:r>
              <a:rPr lang="zh-CN" altLang="en-US" sz="2000">
                <a:solidFill>
                  <a:srgbClr val="800000"/>
                </a:solidFill>
              </a:rPr>
              <a:t>为候选码</a:t>
            </a:r>
            <a:endParaRPr lang="zh-CN" altLang="en-US" sz="2000" i="1">
              <a:solidFill>
                <a:srgbClr val="800000"/>
              </a:solidFill>
            </a:endParaRPr>
          </a:p>
          <a:p>
            <a:pPr lvl="3">
              <a:lnSpc>
                <a:spcPct val="105000"/>
              </a:lnSpc>
            </a:pPr>
            <a:r>
              <a:rPr lang="en-US" altLang="zh-CN" sz="2000" i="1">
                <a:solidFill>
                  <a:srgbClr val="800000"/>
                </a:solidFill>
              </a:rPr>
              <a:t>r</a:t>
            </a:r>
            <a:r>
              <a:rPr lang="en-US" altLang="zh-CN" sz="2000" baseline="-25000">
                <a:solidFill>
                  <a:srgbClr val="800000"/>
                </a:solidFill>
              </a:rPr>
              <a:t>2</a:t>
            </a:r>
            <a:r>
              <a:rPr lang="en-US" altLang="zh-CN" sz="2000">
                <a:solidFill>
                  <a:srgbClr val="800000"/>
                </a:solidFill>
              </a:rPr>
              <a:t>(</a:t>
            </a:r>
            <a:r>
              <a:rPr lang="en-US" altLang="zh-CN" sz="2000" i="1">
                <a:solidFill>
                  <a:srgbClr val="800000"/>
                </a:solidFill>
              </a:rPr>
              <a:t>R</a:t>
            </a:r>
            <a:r>
              <a:rPr lang="en-US" altLang="zh-CN" sz="2000" baseline="-25000">
                <a:solidFill>
                  <a:srgbClr val="800000"/>
                </a:solidFill>
              </a:rPr>
              <a:t>2</a:t>
            </a:r>
            <a:r>
              <a:rPr lang="en-US" altLang="zh-CN" sz="2000">
                <a:solidFill>
                  <a:srgbClr val="800000"/>
                </a:solidFill>
              </a:rPr>
              <a:t>)=</a:t>
            </a:r>
            <a:r>
              <a:rPr lang="en-US" altLang="zh-CN" sz="2000" i="1">
                <a:solidFill>
                  <a:srgbClr val="800000"/>
                </a:solidFill>
              </a:rPr>
              <a:t> r</a:t>
            </a:r>
            <a:r>
              <a:rPr lang="en-US" altLang="zh-CN" sz="2000" baseline="-25000">
                <a:solidFill>
                  <a:srgbClr val="800000"/>
                </a:solidFill>
              </a:rPr>
              <a:t>2</a:t>
            </a:r>
            <a:r>
              <a:rPr lang="en-US" altLang="zh-CN" sz="2000">
                <a:solidFill>
                  <a:srgbClr val="800000"/>
                </a:solidFill>
              </a:rPr>
              <a:t>(</a:t>
            </a:r>
            <a:r>
              <a:rPr lang="en-US" altLang="zh-CN" sz="2000" i="1" u="sng">
                <a:solidFill>
                  <a:srgbClr val="800000"/>
                </a:solidFill>
              </a:rPr>
              <a:t>B</a:t>
            </a:r>
            <a:r>
              <a:rPr lang="en-US" altLang="zh-CN" sz="2000">
                <a:solidFill>
                  <a:srgbClr val="800000"/>
                </a:solidFill>
              </a:rPr>
              <a:t>,</a:t>
            </a:r>
            <a:r>
              <a:rPr lang="en-US" altLang="zh-CN" sz="2000" i="1">
                <a:solidFill>
                  <a:srgbClr val="800000"/>
                </a:solidFill>
              </a:rPr>
              <a:t> C</a:t>
            </a:r>
            <a:r>
              <a:rPr lang="en-US" altLang="zh-CN" sz="2000">
                <a:solidFill>
                  <a:srgbClr val="800000"/>
                </a:solidFill>
              </a:rPr>
              <a:t>)</a:t>
            </a:r>
            <a:r>
              <a:rPr lang="zh-CN" altLang="en-US" sz="2000">
                <a:solidFill>
                  <a:srgbClr val="800000"/>
                </a:solidFill>
              </a:rPr>
              <a:t>，      </a:t>
            </a:r>
            <a:r>
              <a:rPr lang="en-US" altLang="zh-CN" sz="2000" i="1">
                <a:solidFill>
                  <a:srgbClr val="A50021"/>
                </a:solidFill>
              </a:rPr>
              <a:t>F</a:t>
            </a:r>
            <a:r>
              <a:rPr lang="en-US" altLang="zh-CN" sz="2000" baseline="-25000">
                <a:solidFill>
                  <a:srgbClr val="A50021"/>
                </a:solidFill>
              </a:rPr>
              <a:t>c2</a:t>
            </a:r>
            <a:r>
              <a:rPr lang="en-US" altLang="zh-CN" sz="2000">
                <a:solidFill>
                  <a:srgbClr val="A50021"/>
                </a:solidFill>
              </a:rPr>
              <a:t>={</a:t>
            </a:r>
            <a:r>
              <a:rPr lang="en-US" altLang="zh-CN" sz="2000" i="1">
                <a:solidFill>
                  <a:srgbClr val="FF0066"/>
                </a:solidFill>
              </a:rPr>
              <a:t>B</a:t>
            </a:r>
            <a:r>
              <a:rPr lang="en-US" altLang="zh-CN" sz="2000">
                <a:solidFill>
                  <a:srgbClr val="FF0066"/>
                </a:solidFill>
              </a:rPr>
              <a:t>→</a:t>
            </a:r>
            <a:r>
              <a:rPr lang="en-US" altLang="zh-CN" sz="2000" i="1">
                <a:solidFill>
                  <a:srgbClr val="FF0066"/>
                </a:solidFill>
              </a:rPr>
              <a:t>C</a:t>
            </a:r>
            <a:r>
              <a:rPr lang="en-US" altLang="zh-CN" sz="2000">
                <a:solidFill>
                  <a:srgbClr val="A50021"/>
                </a:solidFill>
              </a:rPr>
              <a:t>}     </a:t>
            </a:r>
            <a:r>
              <a:rPr lang="en-US" altLang="zh-CN" sz="2000">
                <a:solidFill>
                  <a:srgbClr val="800000"/>
                </a:solidFill>
              </a:rPr>
              <a:t> —— </a:t>
            </a:r>
            <a:r>
              <a:rPr lang="zh-CN" altLang="en-US" sz="2000">
                <a:solidFill>
                  <a:srgbClr val="FF3300"/>
                </a:solidFill>
              </a:rPr>
              <a:t> </a:t>
            </a:r>
            <a:r>
              <a:rPr lang="en-US" altLang="zh-CN" sz="2000" i="1">
                <a:solidFill>
                  <a:srgbClr val="FF3300"/>
                </a:solidFill>
              </a:rPr>
              <a:t>B</a:t>
            </a:r>
            <a:r>
              <a:rPr lang="zh-CN" altLang="en-US" sz="2000">
                <a:solidFill>
                  <a:srgbClr val="800000"/>
                </a:solidFill>
              </a:rPr>
              <a:t>为候选码</a:t>
            </a:r>
            <a:endParaRPr lang="en-US" altLang="zh-CN" sz="2000" i="1">
              <a:solidFill>
                <a:srgbClr val="800000"/>
              </a:solidFill>
            </a:endParaRPr>
          </a:p>
          <a:p>
            <a:pPr lvl="3">
              <a:lnSpc>
                <a:spcPct val="105000"/>
              </a:lnSpc>
            </a:pPr>
            <a:r>
              <a:rPr lang="en-US" altLang="zh-CN" sz="2000" i="1">
                <a:solidFill>
                  <a:srgbClr val="800000"/>
                </a:solidFill>
              </a:rPr>
              <a:t>r</a:t>
            </a:r>
            <a:r>
              <a:rPr lang="en-US" altLang="zh-CN" sz="2000" baseline="-25000">
                <a:solidFill>
                  <a:srgbClr val="800000"/>
                </a:solidFill>
              </a:rPr>
              <a:t>3</a:t>
            </a:r>
            <a:r>
              <a:rPr lang="en-US" altLang="zh-CN" sz="2000">
                <a:solidFill>
                  <a:srgbClr val="800000"/>
                </a:solidFill>
              </a:rPr>
              <a:t>(</a:t>
            </a:r>
            <a:r>
              <a:rPr lang="en-US" altLang="zh-CN" sz="2000" i="1">
                <a:solidFill>
                  <a:srgbClr val="800000"/>
                </a:solidFill>
              </a:rPr>
              <a:t>R</a:t>
            </a:r>
            <a:r>
              <a:rPr lang="en-US" altLang="zh-CN" sz="2000" baseline="-25000">
                <a:solidFill>
                  <a:srgbClr val="800000"/>
                </a:solidFill>
              </a:rPr>
              <a:t>3</a:t>
            </a:r>
            <a:r>
              <a:rPr lang="en-US" altLang="zh-CN" sz="2000">
                <a:solidFill>
                  <a:srgbClr val="800000"/>
                </a:solidFill>
              </a:rPr>
              <a:t>)=</a:t>
            </a:r>
            <a:r>
              <a:rPr lang="en-US" altLang="zh-CN" sz="2000" i="1">
                <a:solidFill>
                  <a:srgbClr val="800000"/>
                </a:solidFill>
              </a:rPr>
              <a:t> r</a:t>
            </a:r>
            <a:r>
              <a:rPr lang="en-US" altLang="zh-CN" sz="2000" baseline="-25000">
                <a:solidFill>
                  <a:srgbClr val="800000"/>
                </a:solidFill>
              </a:rPr>
              <a:t>3</a:t>
            </a:r>
            <a:r>
              <a:rPr lang="en-US" altLang="zh-CN" sz="2000">
                <a:solidFill>
                  <a:srgbClr val="800000"/>
                </a:solidFill>
              </a:rPr>
              <a:t>(</a:t>
            </a:r>
            <a:r>
              <a:rPr lang="en-US" altLang="zh-CN" sz="2000" i="1" u="sng">
                <a:solidFill>
                  <a:srgbClr val="800000"/>
                </a:solidFill>
              </a:rPr>
              <a:t>A</a:t>
            </a:r>
            <a:r>
              <a:rPr lang="en-US" altLang="zh-CN" sz="2000">
                <a:solidFill>
                  <a:srgbClr val="800000"/>
                </a:solidFill>
              </a:rPr>
              <a:t>,</a:t>
            </a:r>
            <a:r>
              <a:rPr lang="en-US" altLang="zh-CN" sz="2000" i="1">
                <a:solidFill>
                  <a:srgbClr val="800000"/>
                </a:solidFill>
              </a:rPr>
              <a:t> </a:t>
            </a:r>
            <a:r>
              <a:rPr lang="en-US" altLang="zh-CN" sz="2000" i="1" u="sng">
                <a:solidFill>
                  <a:srgbClr val="800000"/>
                </a:solidFill>
              </a:rPr>
              <a:t>C</a:t>
            </a:r>
            <a:r>
              <a:rPr lang="en-US" altLang="zh-CN" sz="2000">
                <a:solidFill>
                  <a:srgbClr val="800000"/>
                </a:solidFill>
              </a:rPr>
              <a:t>,</a:t>
            </a:r>
            <a:r>
              <a:rPr lang="en-US" altLang="zh-CN" sz="2000" i="1">
                <a:solidFill>
                  <a:srgbClr val="800000"/>
                </a:solidFill>
              </a:rPr>
              <a:t> B</a:t>
            </a:r>
            <a:r>
              <a:rPr lang="en-US" altLang="zh-CN" sz="2000">
                <a:solidFill>
                  <a:srgbClr val="800000"/>
                </a:solidFill>
              </a:rPr>
              <a:t>)</a:t>
            </a:r>
            <a:r>
              <a:rPr lang="zh-CN" altLang="en-US" sz="2000">
                <a:solidFill>
                  <a:srgbClr val="800000"/>
                </a:solidFill>
              </a:rPr>
              <a:t>， </a:t>
            </a:r>
            <a:r>
              <a:rPr lang="en-US" altLang="zh-CN" sz="2000" i="1">
                <a:solidFill>
                  <a:srgbClr val="A50021"/>
                </a:solidFill>
              </a:rPr>
              <a:t>F</a:t>
            </a:r>
            <a:r>
              <a:rPr lang="en-US" altLang="zh-CN" sz="2000" baseline="-25000">
                <a:solidFill>
                  <a:srgbClr val="A50021"/>
                </a:solidFill>
              </a:rPr>
              <a:t>c3</a:t>
            </a:r>
            <a:r>
              <a:rPr lang="en-US" altLang="zh-CN" sz="2000">
                <a:solidFill>
                  <a:srgbClr val="A50021"/>
                </a:solidFill>
              </a:rPr>
              <a:t>={</a:t>
            </a:r>
            <a:r>
              <a:rPr lang="en-US" altLang="zh-CN" sz="2000" i="1">
                <a:solidFill>
                  <a:srgbClr val="FF0066"/>
                </a:solidFill>
              </a:rPr>
              <a:t>AC</a:t>
            </a:r>
            <a:r>
              <a:rPr lang="en-US" altLang="zh-CN" sz="2000">
                <a:solidFill>
                  <a:srgbClr val="FF0066"/>
                </a:solidFill>
              </a:rPr>
              <a:t>→</a:t>
            </a:r>
            <a:r>
              <a:rPr lang="en-US" altLang="zh-CN" sz="2000" i="1">
                <a:solidFill>
                  <a:srgbClr val="FF0066"/>
                </a:solidFill>
              </a:rPr>
              <a:t>B</a:t>
            </a:r>
            <a:r>
              <a:rPr lang="en-US" altLang="zh-CN" sz="2000">
                <a:solidFill>
                  <a:srgbClr val="A50021"/>
                </a:solidFill>
              </a:rPr>
              <a:t>}   </a:t>
            </a:r>
            <a:r>
              <a:rPr lang="en-US" altLang="zh-CN" sz="2000">
                <a:solidFill>
                  <a:srgbClr val="800000"/>
                </a:solidFill>
              </a:rPr>
              <a:t> —— </a:t>
            </a:r>
            <a:r>
              <a:rPr lang="zh-CN" altLang="en-US" sz="2000">
                <a:solidFill>
                  <a:srgbClr val="FF3300"/>
                </a:solidFill>
              </a:rPr>
              <a:t> </a:t>
            </a:r>
            <a:r>
              <a:rPr lang="en-US" altLang="zh-CN" sz="2000" i="1">
                <a:solidFill>
                  <a:srgbClr val="FF3300"/>
                </a:solidFill>
              </a:rPr>
              <a:t>AC</a:t>
            </a:r>
            <a:r>
              <a:rPr lang="zh-CN" altLang="en-US" sz="2000">
                <a:solidFill>
                  <a:srgbClr val="800000"/>
                </a:solidFill>
              </a:rPr>
              <a:t>为候选码</a:t>
            </a:r>
            <a:endParaRPr lang="en-US" altLang="zh-CN" sz="2000">
              <a:solidFill>
                <a:srgbClr val="800000"/>
              </a:solidFill>
            </a:endParaRPr>
          </a:p>
          <a:p>
            <a:pPr lvl="2">
              <a:lnSpc>
                <a:spcPct val="105000"/>
              </a:lnSpc>
            </a:pPr>
            <a:r>
              <a:rPr lang="zh-CN" altLang="en-US"/>
              <a:t>步骤</a:t>
            </a:r>
            <a:r>
              <a:rPr lang="en-US" altLang="zh-CN"/>
              <a:t>3. </a:t>
            </a:r>
            <a:r>
              <a:rPr lang="zh-CN" altLang="en-US"/>
              <a:t>由于</a:t>
            </a:r>
            <a:r>
              <a:rPr lang="en-US" altLang="zh-CN" i="1"/>
              <a:t>r</a:t>
            </a:r>
            <a:r>
              <a:rPr lang="en-US" altLang="zh-CN"/>
              <a:t>(</a:t>
            </a:r>
            <a:r>
              <a:rPr lang="en-US" altLang="zh-CN" i="1"/>
              <a:t>R</a:t>
            </a:r>
            <a:r>
              <a:rPr lang="en-US" altLang="zh-CN"/>
              <a:t>)</a:t>
            </a:r>
            <a:r>
              <a:rPr lang="zh-CN" altLang="en-US"/>
              <a:t>的候选码</a:t>
            </a:r>
            <a:r>
              <a:rPr lang="en-US" altLang="zh-CN" i="1"/>
              <a:t>AB</a:t>
            </a:r>
            <a:r>
              <a:rPr lang="zh-CN" altLang="en-US"/>
              <a:t>已被</a:t>
            </a:r>
            <a:r>
              <a:rPr lang="en-US" altLang="zh-CN" i="1"/>
              <a:t>r</a:t>
            </a:r>
            <a:r>
              <a:rPr lang="en-US" altLang="zh-CN" baseline="-25000"/>
              <a:t>1</a:t>
            </a:r>
            <a:r>
              <a:rPr lang="en-US" altLang="zh-CN"/>
              <a:t>(</a:t>
            </a:r>
            <a:r>
              <a:rPr lang="en-US" altLang="zh-CN" i="1"/>
              <a:t>R</a:t>
            </a:r>
            <a:r>
              <a:rPr lang="en-US" altLang="zh-CN" baseline="-25000"/>
              <a:t>1</a:t>
            </a:r>
            <a:r>
              <a:rPr lang="en-US" altLang="zh-CN"/>
              <a:t>)</a:t>
            </a:r>
            <a:r>
              <a:rPr lang="zh-CN" altLang="en-US"/>
              <a:t>包含，或</a:t>
            </a:r>
            <a:r>
              <a:rPr lang="en-US" altLang="zh-CN" i="1"/>
              <a:t>r</a:t>
            </a:r>
            <a:r>
              <a:rPr lang="en-US" altLang="zh-CN"/>
              <a:t>(</a:t>
            </a:r>
            <a:r>
              <a:rPr lang="en-US" altLang="zh-CN" i="1"/>
              <a:t>R</a:t>
            </a:r>
            <a:r>
              <a:rPr lang="en-US" altLang="zh-CN"/>
              <a:t>)</a:t>
            </a:r>
            <a:r>
              <a:rPr lang="zh-CN" altLang="en-US"/>
              <a:t>的候选码</a:t>
            </a:r>
            <a:r>
              <a:rPr lang="en-US" altLang="zh-CN" i="1"/>
              <a:t>AC</a:t>
            </a:r>
            <a:r>
              <a:rPr lang="zh-CN" altLang="en-US"/>
              <a:t>已被</a:t>
            </a:r>
            <a:r>
              <a:rPr lang="en-US" altLang="zh-CN" i="1"/>
              <a:t>r</a:t>
            </a:r>
            <a:r>
              <a:rPr lang="en-US" altLang="zh-CN" baseline="-25000"/>
              <a:t>3</a:t>
            </a:r>
            <a:r>
              <a:rPr lang="en-US" altLang="zh-CN"/>
              <a:t>(</a:t>
            </a:r>
            <a:r>
              <a:rPr lang="en-US" altLang="zh-CN" i="1"/>
              <a:t>R</a:t>
            </a:r>
            <a:r>
              <a:rPr lang="en-US" altLang="zh-CN" baseline="-25000"/>
              <a:t>3</a:t>
            </a:r>
            <a:r>
              <a:rPr lang="en-US" altLang="zh-CN"/>
              <a:t>)</a:t>
            </a:r>
            <a:r>
              <a:rPr lang="zh-CN" altLang="en-US"/>
              <a:t>包含，故分解结束。</a:t>
            </a:r>
          </a:p>
          <a:p>
            <a:pPr lvl="1">
              <a:lnSpc>
                <a:spcPct val="105000"/>
              </a:lnSpc>
              <a:spcBef>
                <a:spcPct val="40000"/>
              </a:spcBef>
            </a:pPr>
            <a:r>
              <a:rPr lang="zh-CN" altLang="en-US" sz="2000"/>
              <a:t>因此，</a:t>
            </a:r>
            <a:r>
              <a:rPr lang="en-US" altLang="zh-CN" sz="2000" i="1"/>
              <a:t>r</a:t>
            </a:r>
            <a:r>
              <a:rPr lang="en-US" altLang="zh-CN" sz="2000"/>
              <a:t>(</a:t>
            </a:r>
            <a:r>
              <a:rPr lang="en-US" altLang="zh-CN" sz="2000" i="1"/>
              <a:t>R</a:t>
            </a:r>
            <a:r>
              <a:rPr lang="en-US" altLang="zh-CN" sz="2000"/>
              <a:t>)</a:t>
            </a:r>
            <a:r>
              <a:rPr lang="zh-CN" altLang="en-US" sz="2000"/>
              <a:t>的分解结果为</a:t>
            </a:r>
            <a:r>
              <a:rPr lang="en-US" altLang="zh-CN" sz="2000" i="1">
                <a:solidFill>
                  <a:srgbClr val="800000"/>
                </a:solidFill>
              </a:rPr>
              <a:t>r</a:t>
            </a:r>
            <a:r>
              <a:rPr lang="en-US" altLang="zh-CN" sz="2000" baseline="-25000">
                <a:solidFill>
                  <a:srgbClr val="800000"/>
                </a:solidFill>
              </a:rPr>
              <a:t>1</a:t>
            </a:r>
            <a:r>
              <a:rPr lang="en-US" altLang="zh-CN" sz="2000">
                <a:solidFill>
                  <a:srgbClr val="800000"/>
                </a:solidFill>
              </a:rPr>
              <a:t>(</a:t>
            </a:r>
            <a:r>
              <a:rPr lang="en-US" altLang="zh-CN" sz="2000" i="1" u="sng">
                <a:solidFill>
                  <a:srgbClr val="800000"/>
                </a:solidFill>
              </a:rPr>
              <a:t>A</a:t>
            </a:r>
            <a:r>
              <a:rPr lang="en-US" altLang="zh-CN" sz="2000">
                <a:solidFill>
                  <a:srgbClr val="800000"/>
                </a:solidFill>
              </a:rPr>
              <a:t>,</a:t>
            </a:r>
            <a:r>
              <a:rPr lang="en-US" altLang="zh-CN" sz="2000" i="1">
                <a:solidFill>
                  <a:srgbClr val="800000"/>
                </a:solidFill>
              </a:rPr>
              <a:t> </a:t>
            </a:r>
            <a:r>
              <a:rPr lang="en-US" altLang="zh-CN" sz="2000" i="1" u="sng">
                <a:solidFill>
                  <a:srgbClr val="800000"/>
                </a:solidFill>
              </a:rPr>
              <a:t>B</a:t>
            </a:r>
            <a:r>
              <a:rPr lang="en-US" altLang="zh-CN" sz="2000" i="1">
                <a:solidFill>
                  <a:srgbClr val="800000"/>
                </a:solidFill>
              </a:rPr>
              <a:t>, D</a:t>
            </a:r>
            <a:r>
              <a:rPr lang="en-US" altLang="zh-CN" sz="2000">
                <a:solidFill>
                  <a:srgbClr val="800000"/>
                </a:solidFill>
              </a:rPr>
              <a:t>)</a:t>
            </a:r>
            <a:r>
              <a:rPr lang="zh-CN" altLang="en-US" sz="2000"/>
              <a:t>、</a:t>
            </a:r>
            <a:r>
              <a:rPr lang="en-US" altLang="zh-CN" sz="2000" i="1">
                <a:solidFill>
                  <a:srgbClr val="800000"/>
                </a:solidFill>
              </a:rPr>
              <a:t>r</a:t>
            </a:r>
            <a:r>
              <a:rPr lang="en-US" altLang="zh-CN" sz="2000" baseline="-25000">
                <a:solidFill>
                  <a:srgbClr val="800000"/>
                </a:solidFill>
              </a:rPr>
              <a:t>2</a:t>
            </a:r>
            <a:r>
              <a:rPr lang="en-US" altLang="zh-CN" sz="2000">
                <a:solidFill>
                  <a:srgbClr val="800000"/>
                </a:solidFill>
              </a:rPr>
              <a:t>(</a:t>
            </a:r>
            <a:r>
              <a:rPr lang="en-US" altLang="zh-CN" sz="2000" i="1" u="sng">
                <a:solidFill>
                  <a:srgbClr val="800000"/>
                </a:solidFill>
              </a:rPr>
              <a:t>B</a:t>
            </a:r>
            <a:r>
              <a:rPr lang="en-US" altLang="zh-CN" sz="2000">
                <a:solidFill>
                  <a:srgbClr val="800000"/>
                </a:solidFill>
              </a:rPr>
              <a:t>,</a:t>
            </a:r>
            <a:r>
              <a:rPr lang="en-US" altLang="zh-CN" sz="2000" i="1">
                <a:solidFill>
                  <a:srgbClr val="800000"/>
                </a:solidFill>
              </a:rPr>
              <a:t> C</a:t>
            </a:r>
            <a:r>
              <a:rPr lang="en-US" altLang="zh-CN" sz="2000">
                <a:solidFill>
                  <a:srgbClr val="800000"/>
                </a:solidFill>
              </a:rPr>
              <a:t>)</a:t>
            </a:r>
            <a:r>
              <a:rPr lang="zh-CN" altLang="en-US" sz="2000"/>
              <a:t>和</a:t>
            </a:r>
            <a:r>
              <a:rPr lang="en-US" altLang="zh-CN" sz="2000" i="1">
                <a:solidFill>
                  <a:srgbClr val="800000"/>
                </a:solidFill>
              </a:rPr>
              <a:t>r</a:t>
            </a:r>
            <a:r>
              <a:rPr lang="en-US" altLang="zh-CN" sz="2000" baseline="-25000">
                <a:solidFill>
                  <a:srgbClr val="800000"/>
                </a:solidFill>
              </a:rPr>
              <a:t>3</a:t>
            </a:r>
            <a:r>
              <a:rPr lang="en-US" altLang="zh-CN" sz="2000">
                <a:solidFill>
                  <a:srgbClr val="800000"/>
                </a:solidFill>
              </a:rPr>
              <a:t>(</a:t>
            </a:r>
            <a:r>
              <a:rPr lang="en-US" altLang="zh-CN" sz="2000" i="1" u="sng">
                <a:solidFill>
                  <a:srgbClr val="800000"/>
                </a:solidFill>
              </a:rPr>
              <a:t>A</a:t>
            </a:r>
            <a:r>
              <a:rPr lang="en-US" altLang="zh-CN" sz="2000">
                <a:solidFill>
                  <a:srgbClr val="800000"/>
                </a:solidFill>
              </a:rPr>
              <a:t>,</a:t>
            </a:r>
            <a:r>
              <a:rPr lang="en-US" altLang="zh-CN" sz="2000" i="1">
                <a:solidFill>
                  <a:srgbClr val="800000"/>
                </a:solidFill>
              </a:rPr>
              <a:t> </a:t>
            </a:r>
            <a:r>
              <a:rPr lang="en-US" altLang="zh-CN" sz="2000" i="1" u="sng">
                <a:solidFill>
                  <a:srgbClr val="800000"/>
                </a:solidFill>
              </a:rPr>
              <a:t>C</a:t>
            </a:r>
            <a:r>
              <a:rPr lang="en-US" altLang="zh-CN" sz="2000">
                <a:solidFill>
                  <a:srgbClr val="800000"/>
                </a:solidFill>
              </a:rPr>
              <a:t>,</a:t>
            </a:r>
            <a:r>
              <a:rPr lang="en-US" altLang="zh-CN" sz="2000" i="1">
                <a:solidFill>
                  <a:srgbClr val="800000"/>
                </a:solidFill>
              </a:rPr>
              <a:t> B</a:t>
            </a:r>
            <a:r>
              <a:rPr lang="en-US" altLang="zh-CN" sz="2000">
                <a:solidFill>
                  <a:srgbClr val="800000"/>
                </a:solidFill>
              </a:rPr>
              <a:t>)</a:t>
            </a:r>
            <a:r>
              <a:rPr lang="zh-CN" altLang="en-US" sz="200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60099">
                                            <p:txEl>
                                              <p:pRg st="1" end="1"/>
                                            </p:txEl>
                                          </p:spTgt>
                                        </p:tgtEl>
                                        <p:attrNameLst>
                                          <p:attrName>style.visibility</p:attrName>
                                        </p:attrNameLst>
                                      </p:cBhvr>
                                      <p:to>
                                        <p:strVal val="visible"/>
                                      </p:to>
                                    </p:set>
                                    <p:animEffect transition="in" filter="wipe(left)">
                                      <p:cBhvr>
                                        <p:cTn id="7" dur="500"/>
                                        <p:tgtEl>
                                          <p:spTgt spid="26009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60099">
                                            <p:txEl>
                                              <p:pRg st="2" end="2"/>
                                            </p:txEl>
                                          </p:spTgt>
                                        </p:tgtEl>
                                        <p:attrNameLst>
                                          <p:attrName>style.visibility</p:attrName>
                                        </p:attrNameLst>
                                      </p:cBhvr>
                                      <p:to>
                                        <p:strVal val="visible"/>
                                      </p:to>
                                    </p:set>
                                    <p:animEffect transition="in" filter="wipe(left)">
                                      <p:cBhvr>
                                        <p:cTn id="12" dur="500"/>
                                        <p:tgtEl>
                                          <p:spTgt spid="26009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60099">
                                            <p:txEl>
                                              <p:pRg st="3" end="3"/>
                                            </p:txEl>
                                          </p:spTgt>
                                        </p:tgtEl>
                                        <p:attrNameLst>
                                          <p:attrName>style.visibility</p:attrName>
                                        </p:attrNameLst>
                                      </p:cBhvr>
                                      <p:to>
                                        <p:strVal val="visible"/>
                                      </p:to>
                                    </p:set>
                                    <p:animEffect transition="in" filter="wipe(left)">
                                      <p:cBhvr>
                                        <p:cTn id="17" dur="500"/>
                                        <p:tgtEl>
                                          <p:spTgt spid="260099">
                                            <p:txEl>
                                              <p:pRg st="3" end="3"/>
                                            </p:txEl>
                                          </p:spTgt>
                                        </p:tgtEl>
                                      </p:cBhvr>
                                    </p:animEffect>
                                  </p:childTnLst>
                                </p:cTn>
                              </p:par>
                              <p:par>
                                <p:cTn id="18" presetID="22" presetClass="entr" presetSubtype="8" fill="hold" nodeType="withEffect">
                                  <p:stCondLst>
                                    <p:cond delay="0"/>
                                  </p:stCondLst>
                                  <p:childTnLst>
                                    <p:set>
                                      <p:cBhvr>
                                        <p:cTn id="19" dur="1" fill="hold">
                                          <p:stCondLst>
                                            <p:cond delay="0"/>
                                          </p:stCondLst>
                                        </p:cTn>
                                        <p:tgtEl>
                                          <p:spTgt spid="260099">
                                            <p:txEl>
                                              <p:pRg st="4" end="4"/>
                                            </p:txEl>
                                          </p:spTgt>
                                        </p:tgtEl>
                                        <p:attrNameLst>
                                          <p:attrName>style.visibility</p:attrName>
                                        </p:attrNameLst>
                                      </p:cBhvr>
                                      <p:to>
                                        <p:strVal val="visible"/>
                                      </p:to>
                                    </p:set>
                                    <p:animEffect transition="in" filter="wipe(left)">
                                      <p:cBhvr>
                                        <p:cTn id="20" dur="500"/>
                                        <p:tgtEl>
                                          <p:spTgt spid="260099">
                                            <p:txEl>
                                              <p:pRg st="4" end="4"/>
                                            </p:txEl>
                                          </p:spTgt>
                                        </p:tgtEl>
                                      </p:cBhvr>
                                    </p:animEffect>
                                  </p:childTnLst>
                                </p:cTn>
                              </p:par>
                              <p:par>
                                <p:cTn id="21" presetID="22" presetClass="entr" presetSubtype="8" fill="hold" nodeType="withEffect">
                                  <p:stCondLst>
                                    <p:cond delay="0"/>
                                  </p:stCondLst>
                                  <p:childTnLst>
                                    <p:set>
                                      <p:cBhvr>
                                        <p:cTn id="22" dur="1" fill="hold">
                                          <p:stCondLst>
                                            <p:cond delay="0"/>
                                          </p:stCondLst>
                                        </p:cTn>
                                        <p:tgtEl>
                                          <p:spTgt spid="260099">
                                            <p:txEl>
                                              <p:pRg st="5" end="5"/>
                                            </p:txEl>
                                          </p:spTgt>
                                        </p:tgtEl>
                                        <p:attrNameLst>
                                          <p:attrName>style.visibility</p:attrName>
                                        </p:attrNameLst>
                                      </p:cBhvr>
                                      <p:to>
                                        <p:strVal val="visible"/>
                                      </p:to>
                                    </p:set>
                                    <p:animEffect transition="in" filter="wipe(left)">
                                      <p:cBhvr>
                                        <p:cTn id="23" dur="500"/>
                                        <p:tgtEl>
                                          <p:spTgt spid="260099">
                                            <p:txEl>
                                              <p:pRg st="5" end="5"/>
                                            </p:txEl>
                                          </p:spTgt>
                                        </p:tgtEl>
                                      </p:cBhvr>
                                    </p:animEffect>
                                  </p:childTnLst>
                                </p:cTn>
                              </p:par>
                              <p:par>
                                <p:cTn id="24" presetID="22" presetClass="entr" presetSubtype="8" fill="hold" nodeType="withEffect">
                                  <p:stCondLst>
                                    <p:cond delay="0"/>
                                  </p:stCondLst>
                                  <p:childTnLst>
                                    <p:set>
                                      <p:cBhvr>
                                        <p:cTn id="25" dur="1" fill="hold">
                                          <p:stCondLst>
                                            <p:cond delay="0"/>
                                          </p:stCondLst>
                                        </p:cTn>
                                        <p:tgtEl>
                                          <p:spTgt spid="260099">
                                            <p:txEl>
                                              <p:pRg st="6" end="6"/>
                                            </p:txEl>
                                          </p:spTgt>
                                        </p:tgtEl>
                                        <p:attrNameLst>
                                          <p:attrName>style.visibility</p:attrName>
                                        </p:attrNameLst>
                                      </p:cBhvr>
                                      <p:to>
                                        <p:strVal val="visible"/>
                                      </p:to>
                                    </p:set>
                                    <p:animEffect transition="in" filter="wipe(left)">
                                      <p:cBhvr>
                                        <p:cTn id="26" dur="500"/>
                                        <p:tgtEl>
                                          <p:spTgt spid="260099">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60099">
                                            <p:txEl>
                                              <p:pRg st="7" end="7"/>
                                            </p:txEl>
                                          </p:spTgt>
                                        </p:tgtEl>
                                        <p:attrNameLst>
                                          <p:attrName>style.visibility</p:attrName>
                                        </p:attrNameLst>
                                      </p:cBhvr>
                                      <p:to>
                                        <p:strVal val="visible"/>
                                      </p:to>
                                    </p:set>
                                    <p:animEffect transition="in" filter="wipe(left)">
                                      <p:cBhvr>
                                        <p:cTn id="31" dur="500"/>
                                        <p:tgtEl>
                                          <p:spTgt spid="260099">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260099">
                                            <p:txEl>
                                              <p:pRg st="8" end="8"/>
                                            </p:txEl>
                                          </p:spTgt>
                                        </p:tgtEl>
                                        <p:attrNameLst>
                                          <p:attrName>style.visibility</p:attrName>
                                        </p:attrNameLst>
                                      </p:cBhvr>
                                      <p:to>
                                        <p:strVal val="visible"/>
                                      </p:to>
                                    </p:set>
                                    <p:animEffect transition="in" filter="wipe(left)">
                                      <p:cBhvr>
                                        <p:cTn id="36" dur="500"/>
                                        <p:tgtEl>
                                          <p:spTgt spid="26009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p:txBody>
          <a:bodyPr/>
          <a:lstStyle/>
          <a:p>
            <a:r>
              <a:rPr lang="en-US" altLang="zh-CN"/>
              <a:t>3NF</a:t>
            </a:r>
            <a:r>
              <a:rPr lang="zh-CN" altLang="en-US">
                <a:ea typeface="华文隶书" pitchFamily="2" charset="-122"/>
              </a:rPr>
              <a:t>分解举例</a:t>
            </a:r>
          </a:p>
        </p:txBody>
      </p:sp>
      <p:sp>
        <p:nvSpPr>
          <p:cNvPr id="276483" name="Rectangle 3"/>
          <p:cNvSpPr>
            <a:spLocks noGrp="1" noChangeArrowheads="1"/>
          </p:cNvSpPr>
          <p:nvPr>
            <p:ph type="body" idx="1"/>
          </p:nvPr>
        </p:nvSpPr>
        <p:spPr>
          <a:xfrm>
            <a:off x="304800" y="1143000"/>
            <a:ext cx="8653463" cy="5410200"/>
          </a:xfrm>
        </p:spPr>
        <p:txBody>
          <a:bodyPr/>
          <a:lstStyle/>
          <a:p>
            <a:pPr>
              <a:lnSpc>
                <a:spcPct val="135000"/>
              </a:lnSpc>
            </a:pPr>
            <a:r>
              <a:rPr lang="zh-CN" altLang="en-US" sz="2400">
                <a:solidFill>
                  <a:schemeClr val="accent2"/>
                </a:solidFill>
              </a:rPr>
              <a:t>例：</a:t>
            </a:r>
            <a:r>
              <a:rPr lang="en-US" altLang="zh-CN" sz="2400" i="1"/>
              <a:t>r</a:t>
            </a:r>
            <a:r>
              <a:rPr lang="en-US" altLang="zh-CN" sz="2400"/>
              <a:t>(</a:t>
            </a:r>
            <a:r>
              <a:rPr lang="en-US" altLang="zh-CN" sz="2400" i="1"/>
              <a:t>R</a:t>
            </a:r>
            <a:r>
              <a:rPr lang="en-US" altLang="zh-CN" sz="2400"/>
              <a:t>)=</a:t>
            </a:r>
            <a:r>
              <a:rPr lang="en-US" altLang="zh-CN" sz="2400" i="1"/>
              <a:t>r</a:t>
            </a:r>
            <a:r>
              <a:rPr lang="en-US" altLang="zh-CN" sz="2400"/>
              <a:t>(</a:t>
            </a:r>
            <a:r>
              <a:rPr lang="en-US" altLang="zh-CN" sz="2400" i="1"/>
              <a:t>A</a:t>
            </a:r>
            <a:r>
              <a:rPr lang="en-US" altLang="zh-CN" sz="2400"/>
              <a:t>,</a:t>
            </a:r>
            <a:r>
              <a:rPr lang="en-US" altLang="zh-CN" sz="2400" i="1"/>
              <a:t> B</a:t>
            </a:r>
            <a:r>
              <a:rPr lang="en-US" altLang="zh-CN" sz="2400"/>
              <a:t>,</a:t>
            </a:r>
            <a:r>
              <a:rPr lang="en-US" altLang="zh-CN" sz="2400" i="1"/>
              <a:t> C</a:t>
            </a:r>
            <a:r>
              <a:rPr lang="en-US" altLang="zh-CN" sz="2400"/>
              <a:t>,</a:t>
            </a:r>
            <a:r>
              <a:rPr lang="en-US" altLang="zh-CN" sz="2400" i="1"/>
              <a:t> D</a:t>
            </a:r>
            <a:r>
              <a:rPr lang="en-US" altLang="zh-CN" sz="2400"/>
              <a:t>,</a:t>
            </a:r>
            <a:r>
              <a:rPr lang="en-US" altLang="zh-CN" sz="2400" i="1"/>
              <a:t> G</a:t>
            </a:r>
            <a:r>
              <a:rPr lang="en-US" altLang="zh-CN" sz="2400"/>
              <a:t>,</a:t>
            </a:r>
            <a:r>
              <a:rPr lang="en-US" altLang="zh-CN" sz="2400" i="1"/>
              <a:t> H</a:t>
            </a:r>
            <a:r>
              <a:rPr lang="en-US" altLang="zh-CN" sz="2400"/>
              <a:t>)</a:t>
            </a:r>
            <a:r>
              <a:rPr lang="zh-CN" altLang="en-US" sz="2400"/>
              <a:t>，</a:t>
            </a:r>
            <a:r>
              <a:rPr lang="en-US" altLang="zh-CN" sz="2400" i="1">
                <a:solidFill>
                  <a:srgbClr val="FF3300"/>
                </a:solidFill>
              </a:rPr>
              <a:t>F</a:t>
            </a:r>
            <a:r>
              <a:rPr lang="en-US" altLang="zh-CN" sz="2400" i="1" baseline="-25000">
                <a:solidFill>
                  <a:srgbClr val="FF3300"/>
                </a:solidFill>
              </a:rPr>
              <a:t>c</a:t>
            </a:r>
            <a:r>
              <a:rPr lang="en-US" altLang="zh-CN" sz="2400"/>
              <a:t>={</a:t>
            </a:r>
            <a:r>
              <a:rPr lang="en-US" altLang="zh-CN" sz="2400" i="1">
                <a:solidFill>
                  <a:srgbClr val="0000CC"/>
                </a:solidFill>
              </a:rPr>
              <a:t>A</a:t>
            </a:r>
            <a:r>
              <a:rPr lang="en-US" altLang="zh-CN" sz="2400">
                <a:sym typeface="Symbol" pitchFamily="18" charset="2"/>
              </a:rPr>
              <a:t></a:t>
            </a:r>
            <a:r>
              <a:rPr lang="en-US" altLang="zh-CN" sz="2400" i="1"/>
              <a:t>BC</a:t>
            </a:r>
            <a:r>
              <a:rPr lang="en-US" altLang="zh-CN" sz="2400"/>
              <a:t>,</a:t>
            </a:r>
            <a:r>
              <a:rPr lang="en-US" altLang="zh-CN" sz="2400" i="1"/>
              <a:t> </a:t>
            </a:r>
            <a:r>
              <a:rPr lang="en-US" altLang="zh-CN" sz="2400" i="1">
                <a:solidFill>
                  <a:srgbClr val="0000CC"/>
                </a:solidFill>
              </a:rPr>
              <a:t>DG</a:t>
            </a:r>
            <a:r>
              <a:rPr lang="en-US" altLang="zh-CN" sz="2400">
                <a:sym typeface="Symbol" pitchFamily="18" charset="2"/>
              </a:rPr>
              <a:t></a:t>
            </a:r>
            <a:r>
              <a:rPr lang="en-US" altLang="zh-CN" sz="2400" i="1">
                <a:solidFill>
                  <a:srgbClr val="FF0066"/>
                </a:solidFill>
              </a:rPr>
              <a:t>H</a:t>
            </a:r>
            <a:r>
              <a:rPr lang="en-US" altLang="zh-CN" sz="2400"/>
              <a:t>,</a:t>
            </a:r>
            <a:r>
              <a:rPr lang="en-US" altLang="zh-CN" sz="2400" i="1"/>
              <a:t> </a:t>
            </a:r>
            <a:r>
              <a:rPr lang="en-US" altLang="zh-CN" sz="2400" i="1">
                <a:solidFill>
                  <a:srgbClr val="0000CC"/>
                </a:solidFill>
              </a:rPr>
              <a:t>D</a:t>
            </a:r>
            <a:r>
              <a:rPr lang="en-US" altLang="zh-CN" sz="2400">
                <a:sym typeface="Symbol" pitchFamily="18" charset="2"/>
              </a:rPr>
              <a:t></a:t>
            </a:r>
            <a:r>
              <a:rPr lang="en-US" altLang="zh-CN" sz="2400" i="1"/>
              <a:t>A</a:t>
            </a:r>
            <a:r>
              <a:rPr lang="en-US" altLang="zh-CN" sz="2400"/>
              <a:t>}</a:t>
            </a:r>
            <a:r>
              <a:rPr lang="zh-CN" altLang="en-US" sz="2400"/>
              <a:t>，判断</a:t>
            </a:r>
            <a:r>
              <a:rPr lang="en-US" altLang="zh-CN" sz="2400" i="1"/>
              <a:t>r</a:t>
            </a:r>
            <a:r>
              <a:rPr lang="en-US" altLang="zh-CN" sz="2400"/>
              <a:t>(</a:t>
            </a:r>
            <a:r>
              <a:rPr lang="en-US" altLang="zh-CN" sz="2400" i="1"/>
              <a:t>R</a:t>
            </a:r>
            <a:r>
              <a:rPr lang="en-US" altLang="zh-CN" sz="2400"/>
              <a:t>)</a:t>
            </a:r>
            <a:r>
              <a:rPr lang="zh-CN" altLang="en-US" sz="2400"/>
              <a:t>是否属于</a:t>
            </a:r>
            <a:r>
              <a:rPr lang="en-US" altLang="zh-CN" sz="2400"/>
              <a:t>3NF</a:t>
            </a:r>
            <a:r>
              <a:rPr lang="zh-CN" altLang="en-US" sz="2400"/>
              <a:t>范式？如果不是，则进行</a:t>
            </a:r>
            <a:r>
              <a:rPr lang="en-US" altLang="zh-CN" sz="2400"/>
              <a:t>3NF</a:t>
            </a:r>
            <a:r>
              <a:rPr lang="zh-CN" altLang="en-US" sz="2400"/>
              <a:t>分解。</a:t>
            </a:r>
            <a:endParaRPr lang="zh-CN" altLang="en-US" sz="2400" i="1"/>
          </a:p>
          <a:p>
            <a:pPr lvl="1">
              <a:lnSpc>
                <a:spcPct val="135000"/>
              </a:lnSpc>
            </a:pPr>
            <a:r>
              <a:rPr lang="zh-CN" altLang="en-US" sz="2200"/>
              <a:t>由于</a:t>
            </a:r>
            <a:r>
              <a:rPr lang="en-US" altLang="zh-CN" sz="2200" i="1"/>
              <a:t>F</a:t>
            </a:r>
            <a:r>
              <a:rPr lang="en-US" altLang="zh-CN" sz="2200" i="1" baseline="-25000"/>
              <a:t>c</a:t>
            </a:r>
            <a:r>
              <a:rPr lang="zh-CN" altLang="en-US" sz="2200"/>
              <a:t>中存在部分依赖和传递依赖，故</a:t>
            </a:r>
            <a:r>
              <a:rPr lang="en-US" altLang="zh-CN" sz="2200" i="1">
                <a:solidFill>
                  <a:srgbClr val="9900CC"/>
                </a:solidFill>
              </a:rPr>
              <a:t>r</a:t>
            </a:r>
            <a:r>
              <a:rPr lang="en-US" altLang="zh-CN" sz="2200">
                <a:solidFill>
                  <a:srgbClr val="9900CC"/>
                </a:solidFill>
              </a:rPr>
              <a:t>(</a:t>
            </a:r>
            <a:r>
              <a:rPr lang="en-US" altLang="zh-CN" sz="2200" i="1">
                <a:solidFill>
                  <a:srgbClr val="9900CC"/>
                </a:solidFill>
              </a:rPr>
              <a:t>R</a:t>
            </a:r>
            <a:r>
              <a:rPr lang="en-US" altLang="zh-CN" sz="2200">
                <a:solidFill>
                  <a:srgbClr val="9900CC"/>
                </a:solidFill>
              </a:rPr>
              <a:t>)</a:t>
            </a:r>
            <a:r>
              <a:rPr lang="en-US" altLang="zh-CN" sz="2200">
                <a:solidFill>
                  <a:srgbClr val="9900CC"/>
                </a:solidFill>
                <a:sym typeface="Symbol" pitchFamily="18" charset="2"/>
              </a:rPr>
              <a:t></a:t>
            </a:r>
            <a:r>
              <a:rPr lang="en-US" altLang="zh-CN" sz="2200">
                <a:solidFill>
                  <a:srgbClr val="9900CC"/>
                </a:solidFill>
              </a:rPr>
              <a:t>3NF</a:t>
            </a:r>
            <a:r>
              <a:rPr lang="zh-CN" altLang="en-US" sz="2200"/>
              <a:t>。可根据</a:t>
            </a:r>
            <a:r>
              <a:rPr lang="en-US" altLang="zh-CN" sz="2200"/>
              <a:t>3NF</a:t>
            </a:r>
            <a:r>
              <a:rPr lang="zh-CN" altLang="en-US" sz="2200"/>
              <a:t>算法将</a:t>
            </a:r>
            <a:r>
              <a:rPr lang="en-US" altLang="zh-CN" sz="2200" i="1"/>
              <a:t>r</a:t>
            </a:r>
            <a:r>
              <a:rPr lang="en-US" altLang="zh-CN" sz="2200"/>
              <a:t>(</a:t>
            </a:r>
            <a:r>
              <a:rPr lang="en-US" altLang="zh-CN" sz="2200" i="1"/>
              <a:t>R</a:t>
            </a:r>
            <a:r>
              <a:rPr lang="en-US" altLang="zh-CN" sz="2200"/>
              <a:t>)</a:t>
            </a:r>
            <a:r>
              <a:rPr lang="zh-CN" altLang="en-US" sz="2200"/>
              <a:t>分解成满足</a:t>
            </a:r>
            <a:r>
              <a:rPr lang="en-US" altLang="zh-CN" sz="2200"/>
              <a:t>3NF</a:t>
            </a:r>
            <a:r>
              <a:rPr lang="zh-CN" altLang="en-US" sz="2200"/>
              <a:t>范式的</a:t>
            </a:r>
            <a:r>
              <a:rPr lang="zh-CN" altLang="en-US" sz="2200">
                <a:solidFill>
                  <a:schemeClr val="accent2"/>
                </a:solidFill>
              </a:rPr>
              <a:t>关系模式</a:t>
            </a:r>
            <a:r>
              <a:rPr lang="zh-CN" altLang="en-US" sz="2200"/>
              <a:t>：</a:t>
            </a:r>
          </a:p>
          <a:p>
            <a:pPr lvl="2">
              <a:lnSpc>
                <a:spcPct val="135000"/>
              </a:lnSpc>
            </a:pPr>
            <a:r>
              <a:rPr lang="zh-CN" altLang="en-US"/>
              <a:t>步骤</a:t>
            </a:r>
            <a:r>
              <a:rPr lang="en-US" altLang="zh-CN"/>
              <a:t>1. </a:t>
            </a:r>
            <a:r>
              <a:rPr lang="zh-CN" altLang="en-US"/>
              <a:t>根据上述三个函数依赖依次进行分解得：</a:t>
            </a:r>
            <a:endParaRPr lang="zh-CN" altLang="en-US" i="1"/>
          </a:p>
          <a:p>
            <a:pPr lvl="3">
              <a:lnSpc>
                <a:spcPct val="135000"/>
              </a:lnSpc>
            </a:pPr>
            <a:r>
              <a:rPr lang="en-US" altLang="zh-CN" sz="2000" i="1">
                <a:solidFill>
                  <a:srgbClr val="800000"/>
                </a:solidFill>
              </a:rPr>
              <a:t>r</a:t>
            </a:r>
            <a:r>
              <a:rPr lang="en-US" altLang="zh-CN" sz="2000" baseline="-25000">
                <a:solidFill>
                  <a:srgbClr val="800000"/>
                </a:solidFill>
              </a:rPr>
              <a:t>1</a:t>
            </a:r>
            <a:r>
              <a:rPr lang="en-US" altLang="zh-CN" sz="2000">
                <a:solidFill>
                  <a:srgbClr val="800000"/>
                </a:solidFill>
              </a:rPr>
              <a:t>(</a:t>
            </a:r>
            <a:r>
              <a:rPr lang="en-US" altLang="zh-CN" sz="2000" i="1">
                <a:solidFill>
                  <a:srgbClr val="800000"/>
                </a:solidFill>
              </a:rPr>
              <a:t>R</a:t>
            </a:r>
            <a:r>
              <a:rPr lang="en-US" altLang="zh-CN" sz="2000" baseline="-25000">
                <a:solidFill>
                  <a:srgbClr val="800000"/>
                </a:solidFill>
              </a:rPr>
              <a:t>1</a:t>
            </a:r>
            <a:r>
              <a:rPr lang="en-US" altLang="zh-CN" sz="2000">
                <a:solidFill>
                  <a:srgbClr val="800000"/>
                </a:solidFill>
              </a:rPr>
              <a:t>)=</a:t>
            </a:r>
            <a:r>
              <a:rPr lang="en-US" altLang="zh-CN" sz="2000" i="1">
                <a:solidFill>
                  <a:srgbClr val="800000"/>
                </a:solidFill>
              </a:rPr>
              <a:t> r</a:t>
            </a:r>
            <a:r>
              <a:rPr lang="en-US" altLang="zh-CN" sz="2000" baseline="-25000">
                <a:solidFill>
                  <a:srgbClr val="800000"/>
                </a:solidFill>
              </a:rPr>
              <a:t>1</a:t>
            </a:r>
            <a:r>
              <a:rPr lang="en-US" altLang="zh-CN" sz="2000">
                <a:solidFill>
                  <a:srgbClr val="800000"/>
                </a:solidFill>
              </a:rPr>
              <a:t>(</a:t>
            </a:r>
            <a:r>
              <a:rPr lang="en-US" altLang="zh-CN" sz="2000" i="1" u="sng">
                <a:solidFill>
                  <a:srgbClr val="800000"/>
                </a:solidFill>
              </a:rPr>
              <a:t>A</a:t>
            </a:r>
            <a:r>
              <a:rPr lang="en-US" altLang="zh-CN" sz="2000">
                <a:solidFill>
                  <a:srgbClr val="800000"/>
                </a:solidFill>
              </a:rPr>
              <a:t>,</a:t>
            </a:r>
            <a:r>
              <a:rPr lang="en-US" altLang="zh-CN" sz="2000" i="1">
                <a:solidFill>
                  <a:srgbClr val="800000"/>
                </a:solidFill>
              </a:rPr>
              <a:t> B</a:t>
            </a:r>
            <a:r>
              <a:rPr lang="en-US" altLang="zh-CN" sz="2000">
                <a:solidFill>
                  <a:srgbClr val="800000"/>
                </a:solidFill>
              </a:rPr>
              <a:t>,</a:t>
            </a:r>
            <a:r>
              <a:rPr lang="en-US" altLang="zh-CN" sz="2000" i="1">
                <a:solidFill>
                  <a:srgbClr val="800000"/>
                </a:solidFill>
              </a:rPr>
              <a:t> C</a:t>
            </a:r>
            <a:r>
              <a:rPr lang="en-US" altLang="zh-CN" sz="2000">
                <a:solidFill>
                  <a:srgbClr val="800000"/>
                </a:solidFill>
              </a:rPr>
              <a:t>)</a:t>
            </a:r>
            <a:r>
              <a:rPr lang="zh-CN" altLang="en-US" sz="2000">
                <a:solidFill>
                  <a:srgbClr val="800000"/>
                </a:solidFill>
              </a:rPr>
              <a:t>， </a:t>
            </a:r>
            <a:r>
              <a:rPr lang="en-US" altLang="zh-CN" sz="2000" i="1">
                <a:solidFill>
                  <a:srgbClr val="A50021"/>
                </a:solidFill>
              </a:rPr>
              <a:t>F</a:t>
            </a:r>
            <a:r>
              <a:rPr lang="en-US" altLang="zh-CN" sz="2000" baseline="-25000">
                <a:solidFill>
                  <a:srgbClr val="A50021"/>
                </a:solidFill>
              </a:rPr>
              <a:t>c1</a:t>
            </a:r>
            <a:r>
              <a:rPr lang="en-US" altLang="zh-CN" sz="2000">
                <a:solidFill>
                  <a:srgbClr val="A50021"/>
                </a:solidFill>
              </a:rPr>
              <a:t>={</a:t>
            </a:r>
            <a:r>
              <a:rPr lang="en-US" altLang="zh-CN" sz="2000" i="1">
                <a:solidFill>
                  <a:srgbClr val="FF0066"/>
                </a:solidFill>
              </a:rPr>
              <a:t>A</a:t>
            </a:r>
            <a:r>
              <a:rPr lang="en-US" altLang="zh-CN" sz="2000">
                <a:solidFill>
                  <a:srgbClr val="FF0066"/>
                </a:solidFill>
              </a:rPr>
              <a:t>→</a:t>
            </a:r>
            <a:r>
              <a:rPr lang="en-US" altLang="zh-CN" sz="2000" i="1">
                <a:solidFill>
                  <a:srgbClr val="FF0066"/>
                </a:solidFill>
              </a:rPr>
              <a:t>BC</a:t>
            </a:r>
            <a:r>
              <a:rPr lang="en-US" altLang="zh-CN" sz="2000">
                <a:solidFill>
                  <a:srgbClr val="A50021"/>
                </a:solidFill>
              </a:rPr>
              <a:t>}   </a:t>
            </a:r>
            <a:r>
              <a:rPr lang="en-US" altLang="zh-CN" sz="2000">
                <a:solidFill>
                  <a:srgbClr val="800000"/>
                </a:solidFill>
              </a:rPr>
              <a:t> —— </a:t>
            </a:r>
            <a:r>
              <a:rPr lang="zh-CN" altLang="en-US" sz="2000">
                <a:solidFill>
                  <a:srgbClr val="800000"/>
                </a:solidFill>
              </a:rPr>
              <a:t> </a:t>
            </a:r>
            <a:r>
              <a:rPr lang="en-US" altLang="zh-CN" sz="2000" i="1">
                <a:solidFill>
                  <a:srgbClr val="FF3300"/>
                </a:solidFill>
              </a:rPr>
              <a:t>A</a:t>
            </a:r>
            <a:r>
              <a:rPr lang="zh-CN" altLang="en-US" sz="2000">
                <a:solidFill>
                  <a:srgbClr val="800000"/>
                </a:solidFill>
              </a:rPr>
              <a:t>为主码</a:t>
            </a:r>
            <a:endParaRPr lang="zh-CN" altLang="en-US" sz="2000" i="1">
              <a:solidFill>
                <a:srgbClr val="800000"/>
              </a:solidFill>
            </a:endParaRPr>
          </a:p>
          <a:p>
            <a:pPr lvl="3">
              <a:lnSpc>
                <a:spcPct val="135000"/>
              </a:lnSpc>
            </a:pPr>
            <a:r>
              <a:rPr lang="en-US" altLang="zh-CN" sz="2000" i="1">
                <a:solidFill>
                  <a:srgbClr val="800000"/>
                </a:solidFill>
              </a:rPr>
              <a:t>r</a:t>
            </a:r>
            <a:r>
              <a:rPr lang="en-US" altLang="zh-CN" sz="2000" baseline="-25000">
                <a:solidFill>
                  <a:srgbClr val="800000"/>
                </a:solidFill>
              </a:rPr>
              <a:t>2</a:t>
            </a:r>
            <a:r>
              <a:rPr lang="en-US" altLang="zh-CN" sz="2000">
                <a:solidFill>
                  <a:srgbClr val="800000"/>
                </a:solidFill>
              </a:rPr>
              <a:t>(</a:t>
            </a:r>
            <a:r>
              <a:rPr lang="en-US" altLang="zh-CN" sz="2000" i="1">
                <a:solidFill>
                  <a:srgbClr val="800000"/>
                </a:solidFill>
              </a:rPr>
              <a:t>R</a:t>
            </a:r>
            <a:r>
              <a:rPr lang="en-US" altLang="zh-CN" sz="2000" baseline="-25000">
                <a:solidFill>
                  <a:srgbClr val="800000"/>
                </a:solidFill>
              </a:rPr>
              <a:t>2</a:t>
            </a:r>
            <a:r>
              <a:rPr lang="en-US" altLang="zh-CN" sz="2000">
                <a:solidFill>
                  <a:srgbClr val="800000"/>
                </a:solidFill>
              </a:rPr>
              <a:t>)=</a:t>
            </a:r>
            <a:r>
              <a:rPr lang="en-US" altLang="zh-CN" sz="2000" i="1">
                <a:solidFill>
                  <a:srgbClr val="800000"/>
                </a:solidFill>
              </a:rPr>
              <a:t> r</a:t>
            </a:r>
            <a:r>
              <a:rPr lang="en-US" altLang="zh-CN" sz="2000" baseline="-25000">
                <a:solidFill>
                  <a:srgbClr val="800000"/>
                </a:solidFill>
              </a:rPr>
              <a:t>2</a:t>
            </a:r>
            <a:r>
              <a:rPr lang="en-US" altLang="zh-CN" sz="2000">
                <a:solidFill>
                  <a:srgbClr val="800000"/>
                </a:solidFill>
              </a:rPr>
              <a:t>(</a:t>
            </a:r>
            <a:r>
              <a:rPr lang="en-US" altLang="zh-CN" sz="2000" i="1" u="sng">
                <a:solidFill>
                  <a:srgbClr val="800000"/>
                </a:solidFill>
              </a:rPr>
              <a:t>D</a:t>
            </a:r>
            <a:r>
              <a:rPr lang="en-US" altLang="zh-CN" sz="2000">
                <a:solidFill>
                  <a:srgbClr val="800000"/>
                </a:solidFill>
              </a:rPr>
              <a:t>,</a:t>
            </a:r>
            <a:r>
              <a:rPr lang="en-US" altLang="zh-CN" sz="2000" i="1">
                <a:solidFill>
                  <a:srgbClr val="800000"/>
                </a:solidFill>
              </a:rPr>
              <a:t> </a:t>
            </a:r>
            <a:r>
              <a:rPr lang="en-US" altLang="zh-CN" sz="2000" i="1" u="sng">
                <a:solidFill>
                  <a:srgbClr val="800000"/>
                </a:solidFill>
              </a:rPr>
              <a:t>G</a:t>
            </a:r>
            <a:r>
              <a:rPr lang="en-US" altLang="zh-CN" sz="2000">
                <a:solidFill>
                  <a:srgbClr val="800000"/>
                </a:solidFill>
              </a:rPr>
              <a:t>,</a:t>
            </a:r>
            <a:r>
              <a:rPr lang="en-US" altLang="zh-CN" sz="2000" i="1">
                <a:solidFill>
                  <a:srgbClr val="800000"/>
                </a:solidFill>
              </a:rPr>
              <a:t> H</a:t>
            </a:r>
            <a:r>
              <a:rPr lang="en-US" altLang="zh-CN" sz="2000">
                <a:solidFill>
                  <a:srgbClr val="800000"/>
                </a:solidFill>
              </a:rPr>
              <a:t>)</a:t>
            </a:r>
            <a:r>
              <a:rPr lang="zh-CN" altLang="en-US" sz="2000">
                <a:solidFill>
                  <a:srgbClr val="800000"/>
                </a:solidFill>
              </a:rPr>
              <a:t>， </a:t>
            </a:r>
            <a:r>
              <a:rPr lang="en-US" altLang="zh-CN" sz="2000" i="1">
                <a:solidFill>
                  <a:srgbClr val="A50021"/>
                </a:solidFill>
              </a:rPr>
              <a:t>F</a:t>
            </a:r>
            <a:r>
              <a:rPr lang="en-US" altLang="zh-CN" sz="2000" baseline="-25000">
                <a:solidFill>
                  <a:srgbClr val="A50021"/>
                </a:solidFill>
              </a:rPr>
              <a:t>c2</a:t>
            </a:r>
            <a:r>
              <a:rPr lang="en-US" altLang="zh-CN" sz="2000">
                <a:solidFill>
                  <a:srgbClr val="A50021"/>
                </a:solidFill>
              </a:rPr>
              <a:t>={</a:t>
            </a:r>
            <a:r>
              <a:rPr lang="en-US" altLang="zh-CN" sz="2000" i="1">
                <a:solidFill>
                  <a:srgbClr val="FF0066"/>
                </a:solidFill>
              </a:rPr>
              <a:t>DG</a:t>
            </a:r>
            <a:r>
              <a:rPr lang="en-US" altLang="zh-CN" sz="2000">
                <a:solidFill>
                  <a:srgbClr val="FF0066"/>
                </a:solidFill>
              </a:rPr>
              <a:t>→</a:t>
            </a:r>
            <a:r>
              <a:rPr lang="en-US" altLang="zh-CN" sz="2000" i="1">
                <a:solidFill>
                  <a:srgbClr val="FF0066"/>
                </a:solidFill>
              </a:rPr>
              <a:t>H</a:t>
            </a:r>
            <a:r>
              <a:rPr lang="en-US" altLang="zh-CN" sz="2000">
                <a:solidFill>
                  <a:srgbClr val="A50021"/>
                </a:solidFill>
              </a:rPr>
              <a:t>}</a:t>
            </a:r>
            <a:r>
              <a:rPr lang="en-US" altLang="zh-CN" sz="2000">
                <a:solidFill>
                  <a:srgbClr val="800000"/>
                </a:solidFill>
              </a:rPr>
              <a:t>    —— </a:t>
            </a:r>
            <a:r>
              <a:rPr lang="zh-CN" altLang="en-US" sz="2000">
                <a:solidFill>
                  <a:srgbClr val="800000"/>
                </a:solidFill>
              </a:rPr>
              <a:t> </a:t>
            </a:r>
            <a:r>
              <a:rPr lang="en-US" altLang="zh-CN" sz="2000" i="1">
                <a:solidFill>
                  <a:srgbClr val="FF3300"/>
                </a:solidFill>
              </a:rPr>
              <a:t>DG</a:t>
            </a:r>
            <a:r>
              <a:rPr lang="zh-CN" altLang="en-US" sz="2000">
                <a:solidFill>
                  <a:srgbClr val="800000"/>
                </a:solidFill>
              </a:rPr>
              <a:t>为主码</a:t>
            </a:r>
            <a:endParaRPr lang="en-US" altLang="zh-CN" sz="2000" i="1">
              <a:solidFill>
                <a:srgbClr val="800000"/>
              </a:solidFill>
            </a:endParaRPr>
          </a:p>
          <a:p>
            <a:pPr lvl="3">
              <a:lnSpc>
                <a:spcPct val="135000"/>
              </a:lnSpc>
            </a:pPr>
            <a:r>
              <a:rPr lang="en-US" altLang="zh-CN" sz="2000" i="1">
                <a:solidFill>
                  <a:srgbClr val="800000"/>
                </a:solidFill>
              </a:rPr>
              <a:t>r</a:t>
            </a:r>
            <a:r>
              <a:rPr lang="en-US" altLang="zh-CN" sz="2000" baseline="-25000">
                <a:solidFill>
                  <a:srgbClr val="800000"/>
                </a:solidFill>
              </a:rPr>
              <a:t>3</a:t>
            </a:r>
            <a:r>
              <a:rPr lang="en-US" altLang="zh-CN" sz="2000">
                <a:solidFill>
                  <a:srgbClr val="800000"/>
                </a:solidFill>
              </a:rPr>
              <a:t>(</a:t>
            </a:r>
            <a:r>
              <a:rPr lang="en-US" altLang="zh-CN" sz="2000" i="1">
                <a:solidFill>
                  <a:srgbClr val="800000"/>
                </a:solidFill>
              </a:rPr>
              <a:t>R</a:t>
            </a:r>
            <a:r>
              <a:rPr lang="en-US" altLang="zh-CN" sz="2000" baseline="-25000">
                <a:solidFill>
                  <a:srgbClr val="800000"/>
                </a:solidFill>
              </a:rPr>
              <a:t>3</a:t>
            </a:r>
            <a:r>
              <a:rPr lang="en-US" altLang="zh-CN" sz="2000">
                <a:solidFill>
                  <a:srgbClr val="800000"/>
                </a:solidFill>
              </a:rPr>
              <a:t>)=</a:t>
            </a:r>
            <a:r>
              <a:rPr lang="en-US" altLang="zh-CN" sz="2000" i="1">
                <a:solidFill>
                  <a:srgbClr val="800000"/>
                </a:solidFill>
              </a:rPr>
              <a:t> r</a:t>
            </a:r>
            <a:r>
              <a:rPr lang="en-US" altLang="zh-CN" sz="2000" baseline="-25000">
                <a:solidFill>
                  <a:srgbClr val="800000"/>
                </a:solidFill>
              </a:rPr>
              <a:t>3</a:t>
            </a:r>
            <a:r>
              <a:rPr lang="en-US" altLang="zh-CN" sz="2000">
                <a:solidFill>
                  <a:srgbClr val="800000"/>
                </a:solidFill>
              </a:rPr>
              <a:t>(</a:t>
            </a:r>
            <a:r>
              <a:rPr lang="en-US" altLang="zh-CN" sz="2000" i="1" u="sng">
                <a:solidFill>
                  <a:srgbClr val="800000"/>
                </a:solidFill>
              </a:rPr>
              <a:t>D</a:t>
            </a:r>
            <a:r>
              <a:rPr lang="en-US" altLang="zh-CN" sz="2000">
                <a:solidFill>
                  <a:srgbClr val="800000"/>
                </a:solidFill>
              </a:rPr>
              <a:t>,</a:t>
            </a:r>
            <a:r>
              <a:rPr lang="en-US" altLang="zh-CN" sz="2000" i="1">
                <a:solidFill>
                  <a:srgbClr val="800000"/>
                </a:solidFill>
              </a:rPr>
              <a:t> A</a:t>
            </a:r>
            <a:r>
              <a:rPr lang="en-US" altLang="zh-CN" sz="2000">
                <a:solidFill>
                  <a:srgbClr val="800000"/>
                </a:solidFill>
              </a:rPr>
              <a:t>)</a:t>
            </a:r>
            <a:r>
              <a:rPr lang="zh-CN" altLang="en-US" sz="2000">
                <a:solidFill>
                  <a:srgbClr val="800000"/>
                </a:solidFill>
              </a:rPr>
              <a:t>，      </a:t>
            </a:r>
            <a:r>
              <a:rPr lang="en-US" altLang="zh-CN" sz="2000" i="1">
                <a:solidFill>
                  <a:srgbClr val="A50021"/>
                </a:solidFill>
              </a:rPr>
              <a:t>F</a:t>
            </a:r>
            <a:r>
              <a:rPr lang="en-US" altLang="zh-CN" sz="2000" baseline="-25000">
                <a:solidFill>
                  <a:srgbClr val="A50021"/>
                </a:solidFill>
              </a:rPr>
              <a:t>c3</a:t>
            </a:r>
            <a:r>
              <a:rPr lang="en-US" altLang="zh-CN" sz="2000">
                <a:solidFill>
                  <a:srgbClr val="A50021"/>
                </a:solidFill>
              </a:rPr>
              <a:t>={</a:t>
            </a:r>
            <a:r>
              <a:rPr lang="en-US" altLang="zh-CN" sz="2000" i="1">
                <a:solidFill>
                  <a:srgbClr val="FF0066"/>
                </a:solidFill>
              </a:rPr>
              <a:t>D</a:t>
            </a:r>
            <a:r>
              <a:rPr lang="en-US" altLang="zh-CN" sz="2000">
                <a:solidFill>
                  <a:srgbClr val="FF0066"/>
                </a:solidFill>
              </a:rPr>
              <a:t>→</a:t>
            </a:r>
            <a:r>
              <a:rPr lang="en-US" altLang="zh-CN" sz="2000" i="1">
                <a:solidFill>
                  <a:srgbClr val="FF0066"/>
                </a:solidFill>
              </a:rPr>
              <a:t>A</a:t>
            </a:r>
            <a:r>
              <a:rPr lang="en-US" altLang="zh-CN" sz="2000">
                <a:solidFill>
                  <a:srgbClr val="A50021"/>
                </a:solidFill>
              </a:rPr>
              <a:t>}</a:t>
            </a:r>
            <a:r>
              <a:rPr lang="en-US" altLang="zh-CN" sz="2000">
                <a:solidFill>
                  <a:srgbClr val="800000"/>
                </a:solidFill>
              </a:rPr>
              <a:t>       —— </a:t>
            </a:r>
            <a:r>
              <a:rPr lang="zh-CN" altLang="en-US" sz="2000">
                <a:solidFill>
                  <a:srgbClr val="800000"/>
                </a:solidFill>
              </a:rPr>
              <a:t> </a:t>
            </a:r>
            <a:r>
              <a:rPr lang="en-US" altLang="zh-CN" sz="2000" i="1">
                <a:solidFill>
                  <a:srgbClr val="FF3300"/>
                </a:solidFill>
              </a:rPr>
              <a:t>D</a:t>
            </a:r>
            <a:r>
              <a:rPr lang="zh-CN" altLang="en-US" sz="2000">
                <a:solidFill>
                  <a:srgbClr val="800000"/>
                </a:solidFill>
              </a:rPr>
              <a:t>为主码</a:t>
            </a:r>
            <a:endParaRPr lang="en-US" altLang="zh-CN" sz="2000">
              <a:solidFill>
                <a:srgbClr val="800000"/>
              </a:solidFill>
            </a:endParaRPr>
          </a:p>
          <a:p>
            <a:pPr lvl="2">
              <a:lnSpc>
                <a:spcPct val="135000"/>
              </a:lnSpc>
            </a:pPr>
            <a:r>
              <a:rPr lang="zh-CN" altLang="en-US"/>
              <a:t>步骤</a:t>
            </a:r>
            <a:r>
              <a:rPr lang="en-US" altLang="zh-CN"/>
              <a:t>2. </a:t>
            </a:r>
            <a:r>
              <a:rPr lang="zh-CN" altLang="en-US"/>
              <a:t>由于</a:t>
            </a:r>
            <a:r>
              <a:rPr lang="en-US" altLang="zh-CN" i="1"/>
              <a:t>r</a:t>
            </a:r>
            <a:r>
              <a:rPr lang="en-US" altLang="zh-CN"/>
              <a:t>(</a:t>
            </a:r>
            <a:r>
              <a:rPr lang="en-US" altLang="zh-CN" i="1"/>
              <a:t>R</a:t>
            </a:r>
            <a:r>
              <a:rPr lang="en-US" altLang="zh-CN"/>
              <a:t>)</a:t>
            </a:r>
            <a:r>
              <a:rPr lang="zh-CN" altLang="en-US"/>
              <a:t>的</a:t>
            </a:r>
            <a:r>
              <a:rPr lang="zh-CN" altLang="en-US">
                <a:solidFill>
                  <a:srgbClr val="FF3300"/>
                </a:solidFill>
              </a:rPr>
              <a:t>候选码</a:t>
            </a:r>
            <a:r>
              <a:rPr lang="en-US" altLang="zh-CN" i="1">
                <a:solidFill>
                  <a:srgbClr val="FF3300"/>
                </a:solidFill>
              </a:rPr>
              <a:t>DG</a:t>
            </a:r>
            <a:r>
              <a:rPr lang="zh-CN" altLang="en-US"/>
              <a:t>已被</a:t>
            </a:r>
            <a:r>
              <a:rPr lang="en-US" altLang="zh-CN" i="1"/>
              <a:t>r</a:t>
            </a:r>
            <a:r>
              <a:rPr lang="en-US" altLang="zh-CN" baseline="-25000"/>
              <a:t>2</a:t>
            </a:r>
            <a:r>
              <a:rPr lang="en-US" altLang="zh-CN"/>
              <a:t>(</a:t>
            </a:r>
            <a:r>
              <a:rPr lang="en-US" altLang="zh-CN" i="1" u="sng"/>
              <a:t>D</a:t>
            </a:r>
            <a:r>
              <a:rPr lang="en-US" altLang="zh-CN"/>
              <a:t>,</a:t>
            </a:r>
            <a:r>
              <a:rPr lang="en-US" altLang="zh-CN" i="1"/>
              <a:t> </a:t>
            </a:r>
            <a:r>
              <a:rPr lang="en-US" altLang="zh-CN" i="1" u="sng"/>
              <a:t>G</a:t>
            </a:r>
            <a:r>
              <a:rPr lang="en-US" altLang="zh-CN"/>
              <a:t>,</a:t>
            </a:r>
            <a:r>
              <a:rPr lang="en-US" altLang="zh-CN" i="1"/>
              <a:t> H</a:t>
            </a:r>
            <a:r>
              <a:rPr lang="en-US" altLang="zh-CN"/>
              <a:t>)</a:t>
            </a:r>
            <a:r>
              <a:rPr lang="zh-CN" altLang="en-US"/>
              <a:t>包含，故分解结束。</a:t>
            </a:r>
          </a:p>
          <a:p>
            <a:pPr lvl="1">
              <a:lnSpc>
                <a:spcPct val="135000"/>
              </a:lnSpc>
              <a:spcBef>
                <a:spcPct val="40000"/>
              </a:spcBef>
            </a:pPr>
            <a:r>
              <a:rPr lang="zh-CN" altLang="en-US" sz="2200"/>
              <a:t>因此，</a:t>
            </a:r>
            <a:r>
              <a:rPr lang="en-US" altLang="zh-CN" sz="2200" i="1"/>
              <a:t>r</a:t>
            </a:r>
            <a:r>
              <a:rPr lang="en-US" altLang="zh-CN" sz="2200"/>
              <a:t>(</a:t>
            </a:r>
            <a:r>
              <a:rPr lang="en-US" altLang="zh-CN" sz="2200" i="1"/>
              <a:t>R</a:t>
            </a:r>
            <a:r>
              <a:rPr lang="en-US" altLang="zh-CN" sz="2200"/>
              <a:t>)</a:t>
            </a:r>
            <a:r>
              <a:rPr lang="zh-CN" altLang="en-US" sz="2200"/>
              <a:t>的分解结果为</a:t>
            </a:r>
            <a:r>
              <a:rPr lang="en-US" altLang="zh-CN" sz="2200" i="1">
                <a:solidFill>
                  <a:srgbClr val="800000"/>
                </a:solidFill>
              </a:rPr>
              <a:t>r</a:t>
            </a:r>
            <a:r>
              <a:rPr lang="en-US" altLang="zh-CN" sz="2200" baseline="-25000">
                <a:solidFill>
                  <a:srgbClr val="800000"/>
                </a:solidFill>
              </a:rPr>
              <a:t>1</a:t>
            </a:r>
            <a:r>
              <a:rPr lang="en-US" altLang="zh-CN" sz="2200">
                <a:solidFill>
                  <a:srgbClr val="800000"/>
                </a:solidFill>
              </a:rPr>
              <a:t>(</a:t>
            </a:r>
            <a:r>
              <a:rPr lang="en-US" altLang="zh-CN" sz="2200" i="1" u="sng">
                <a:solidFill>
                  <a:srgbClr val="800000"/>
                </a:solidFill>
              </a:rPr>
              <a:t>A</a:t>
            </a:r>
            <a:r>
              <a:rPr lang="en-US" altLang="zh-CN" sz="2200">
                <a:solidFill>
                  <a:srgbClr val="800000"/>
                </a:solidFill>
              </a:rPr>
              <a:t>,</a:t>
            </a:r>
            <a:r>
              <a:rPr lang="en-US" altLang="zh-CN" sz="2200" i="1">
                <a:solidFill>
                  <a:srgbClr val="800000"/>
                </a:solidFill>
              </a:rPr>
              <a:t> B, C</a:t>
            </a:r>
            <a:r>
              <a:rPr lang="en-US" altLang="zh-CN" sz="2200">
                <a:solidFill>
                  <a:srgbClr val="800000"/>
                </a:solidFill>
              </a:rPr>
              <a:t>)</a:t>
            </a:r>
            <a:r>
              <a:rPr lang="zh-CN" altLang="en-US" sz="2200"/>
              <a:t>、</a:t>
            </a:r>
            <a:r>
              <a:rPr lang="en-US" altLang="zh-CN" sz="2200" i="1">
                <a:solidFill>
                  <a:srgbClr val="800000"/>
                </a:solidFill>
              </a:rPr>
              <a:t>r</a:t>
            </a:r>
            <a:r>
              <a:rPr lang="en-US" altLang="zh-CN" sz="2200" baseline="-25000">
                <a:solidFill>
                  <a:srgbClr val="800000"/>
                </a:solidFill>
              </a:rPr>
              <a:t>2</a:t>
            </a:r>
            <a:r>
              <a:rPr lang="en-US" altLang="zh-CN" sz="2200">
                <a:solidFill>
                  <a:srgbClr val="800000"/>
                </a:solidFill>
              </a:rPr>
              <a:t>(</a:t>
            </a:r>
            <a:r>
              <a:rPr lang="en-US" altLang="zh-CN" sz="2200" i="1" u="sng">
                <a:solidFill>
                  <a:srgbClr val="800000"/>
                </a:solidFill>
              </a:rPr>
              <a:t>D</a:t>
            </a:r>
            <a:r>
              <a:rPr lang="en-US" altLang="zh-CN" sz="2200">
                <a:solidFill>
                  <a:srgbClr val="800000"/>
                </a:solidFill>
              </a:rPr>
              <a:t>,</a:t>
            </a:r>
            <a:r>
              <a:rPr lang="en-US" altLang="zh-CN" sz="2200" i="1">
                <a:solidFill>
                  <a:srgbClr val="800000"/>
                </a:solidFill>
              </a:rPr>
              <a:t> </a:t>
            </a:r>
            <a:r>
              <a:rPr lang="en-US" altLang="zh-CN" sz="2200" i="1" u="sng">
                <a:solidFill>
                  <a:srgbClr val="800000"/>
                </a:solidFill>
              </a:rPr>
              <a:t>G</a:t>
            </a:r>
            <a:r>
              <a:rPr lang="en-US" altLang="zh-CN" sz="2200">
                <a:solidFill>
                  <a:srgbClr val="800000"/>
                </a:solidFill>
              </a:rPr>
              <a:t>,</a:t>
            </a:r>
            <a:r>
              <a:rPr lang="en-US" altLang="zh-CN" sz="2200" i="1">
                <a:solidFill>
                  <a:srgbClr val="800000"/>
                </a:solidFill>
              </a:rPr>
              <a:t> H</a:t>
            </a:r>
            <a:r>
              <a:rPr lang="en-US" altLang="zh-CN" sz="2200">
                <a:solidFill>
                  <a:srgbClr val="800000"/>
                </a:solidFill>
              </a:rPr>
              <a:t>)</a:t>
            </a:r>
            <a:r>
              <a:rPr lang="zh-CN" altLang="en-US" sz="2200"/>
              <a:t>和</a:t>
            </a:r>
            <a:r>
              <a:rPr lang="en-US" altLang="zh-CN" sz="2200" i="1">
                <a:solidFill>
                  <a:srgbClr val="800000"/>
                </a:solidFill>
              </a:rPr>
              <a:t>r</a:t>
            </a:r>
            <a:r>
              <a:rPr lang="en-US" altLang="zh-CN" sz="2200" baseline="-25000">
                <a:solidFill>
                  <a:srgbClr val="800000"/>
                </a:solidFill>
              </a:rPr>
              <a:t>3</a:t>
            </a:r>
            <a:r>
              <a:rPr lang="en-US" altLang="zh-CN" sz="2200">
                <a:solidFill>
                  <a:srgbClr val="800000"/>
                </a:solidFill>
              </a:rPr>
              <a:t>(</a:t>
            </a:r>
            <a:r>
              <a:rPr lang="en-US" altLang="zh-CN" sz="2200" i="1" u="sng">
                <a:solidFill>
                  <a:srgbClr val="800000"/>
                </a:solidFill>
              </a:rPr>
              <a:t>D</a:t>
            </a:r>
            <a:r>
              <a:rPr lang="en-US" altLang="zh-CN" sz="2200">
                <a:solidFill>
                  <a:srgbClr val="800000"/>
                </a:solidFill>
              </a:rPr>
              <a:t>,</a:t>
            </a:r>
            <a:r>
              <a:rPr lang="en-US" altLang="zh-CN" sz="2200" i="1">
                <a:solidFill>
                  <a:srgbClr val="800000"/>
                </a:solidFill>
              </a:rPr>
              <a:t> A</a:t>
            </a:r>
            <a:r>
              <a:rPr lang="en-US" altLang="zh-CN" sz="2200">
                <a:solidFill>
                  <a:srgbClr val="800000"/>
                </a:solidFill>
              </a:rPr>
              <a:t>)</a:t>
            </a:r>
            <a:r>
              <a:rPr lang="zh-CN" altLang="en-US" sz="2200"/>
              <a:t>。</a:t>
            </a:r>
          </a:p>
        </p:txBody>
      </p:sp>
      <p:sp>
        <p:nvSpPr>
          <p:cNvPr id="276484" name="AutoShape 4"/>
          <p:cNvSpPr>
            <a:spLocks noChangeArrowheads="1"/>
          </p:cNvSpPr>
          <p:nvPr/>
        </p:nvSpPr>
        <p:spPr bwMode="auto">
          <a:xfrm>
            <a:off x="6562725" y="590550"/>
            <a:ext cx="2362200" cy="457200"/>
          </a:xfrm>
          <a:prstGeom prst="wedgeRoundRectCallout">
            <a:avLst>
              <a:gd name="adj1" fmla="val -46440"/>
              <a:gd name="adj2" fmla="val 109028"/>
              <a:gd name="adj3" fmla="val 16667"/>
            </a:avLst>
          </a:prstGeom>
          <a:solidFill>
            <a:schemeClr val="accent1"/>
          </a:solidFill>
          <a:ln w="9525">
            <a:solidFill>
              <a:schemeClr val="tx1"/>
            </a:solidFill>
            <a:miter lim="800000"/>
            <a:headEnd/>
            <a:tailEnd/>
          </a:ln>
          <a:effectLst/>
        </p:spPr>
        <p:txBody>
          <a:bodyPr/>
          <a:lstStyle/>
          <a:p>
            <a:pPr algn="ctr"/>
            <a:r>
              <a:rPr lang="nl-NL" altLang="zh-CN" sz="2000" b="1" i="1">
                <a:solidFill>
                  <a:srgbClr val="003399"/>
                </a:solidFill>
              </a:rPr>
              <a:t>DG</a:t>
            </a:r>
            <a:r>
              <a:rPr lang="zh-CN" altLang="nl-NL" sz="2000" b="1">
                <a:solidFill>
                  <a:srgbClr val="003399"/>
                </a:solidFill>
              </a:rPr>
              <a:t>是候选码！</a:t>
            </a:r>
            <a:endParaRPr lang="zh-CN" altLang="en-US" sz="2000" b="1">
              <a:solidFill>
                <a:srgbClr val="0033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6483">
                                            <p:txEl>
                                              <p:pRg st="1" end="1"/>
                                            </p:txEl>
                                          </p:spTgt>
                                        </p:tgtEl>
                                        <p:attrNameLst>
                                          <p:attrName>style.visibility</p:attrName>
                                        </p:attrNameLst>
                                      </p:cBhvr>
                                      <p:to>
                                        <p:strVal val="visible"/>
                                      </p:to>
                                    </p:set>
                                    <p:animEffect transition="in" filter="wipe(left)">
                                      <p:cBhvr>
                                        <p:cTn id="7" dur="500"/>
                                        <p:tgtEl>
                                          <p:spTgt spid="27648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76483">
                                            <p:txEl>
                                              <p:pRg st="2" end="2"/>
                                            </p:txEl>
                                          </p:spTgt>
                                        </p:tgtEl>
                                        <p:attrNameLst>
                                          <p:attrName>style.visibility</p:attrName>
                                        </p:attrNameLst>
                                      </p:cBhvr>
                                      <p:to>
                                        <p:strVal val="visible"/>
                                      </p:to>
                                    </p:set>
                                    <p:animEffect transition="in" filter="wipe(left)">
                                      <p:cBhvr>
                                        <p:cTn id="12" dur="500"/>
                                        <p:tgtEl>
                                          <p:spTgt spid="276483">
                                            <p:txEl>
                                              <p:pRg st="2" end="2"/>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276483">
                                            <p:txEl>
                                              <p:pRg st="3" end="3"/>
                                            </p:txEl>
                                          </p:spTgt>
                                        </p:tgtEl>
                                        <p:attrNameLst>
                                          <p:attrName>style.visibility</p:attrName>
                                        </p:attrNameLst>
                                      </p:cBhvr>
                                      <p:to>
                                        <p:strVal val="visible"/>
                                      </p:to>
                                    </p:set>
                                    <p:animEffect transition="in" filter="wipe(left)">
                                      <p:cBhvr>
                                        <p:cTn id="15" dur="500"/>
                                        <p:tgtEl>
                                          <p:spTgt spid="276483">
                                            <p:txEl>
                                              <p:pRg st="3" end="3"/>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276483">
                                            <p:txEl>
                                              <p:pRg st="4" end="4"/>
                                            </p:txEl>
                                          </p:spTgt>
                                        </p:tgtEl>
                                        <p:attrNameLst>
                                          <p:attrName>style.visibility</p:attrName>
                                        </p:attrNameLst>
                                      </p:cBhvr>
                                      <p:to>
                                        <p:strVal val="visible"/>
                                      </p:to>
                                    </p:set>
                                    <p:animEffect transition="in" filter="wipe(left)">
                                      <p:cBhvr>
                                        <p:cTn id="18" dur="500"/>
                                        <p:tgtEl>
                                          <p:spTgt spid="276483">
                                            <p:txEl>
                                              <p:pRg st="4" end="4"/>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276483">
                                            <p:txEl>
                                              <p:pRg st="5" end="5"/>
                                            </p:txEl>
                                          </p:spTgt>
                                        </p:tgtEl>
                                        <p:attrNameLst>
                                          <p:attrName>style.visibility</p:attrName>
                                        </p:attrNameLst>
                                      </p:cBhvr>
                                      <p:to>
                                        <p:strVal val="visible"/>
                                      </p:to>
                                    </p:set>
                                    <p:animEffect transition="in" filter="wipe(left)">
                                      <p:cBhvr>
                                        <p:cTn id="21" dur="500"/>
                                        <p:tgtEl>
                                          <p:spTgt spid="27648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76483">
                                            <p:txEl>
                                              <p:pRg st="6" end="6"/>
                                            </p:txEl>
                                          </p:spTgt>
                                        </p:tgtEl>
                                        <p:attrNameLst>
                                          <p:attrName>style.visibility</p:attrName>
                                        </p:attrNameLst>
                                      </p:cBhvr>
                                      <p:to>
                                        <p:strVal val="visible"/>
                                      </p:to>
                                    </p:set>
                                    <p:animEffect transition="in" filter="wipe(left)">
                                      <p:cBhvr>
                                        <p:cTn id="26" dur="500"/>
                                        <p:tgtEl>
                                          <p:spTgt spid="27648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76483">
                                            <p:txEl>
                                              <p:pRg st="7" end="7"/>
                                            </p:txEl>
                                          </p:spTgt>
                                        </p:tgtEl>
                                        <p:attrNameLst>
                                          <p:attrName>style.visibility</p:attrName>
                                        </p:attrNameLst>
                                      </p:cBhvr>
                                      <p:to>
                                        <p:strVal val="visible"/>
                                      </p:to>
                                    </p:set>
                                    <p:animEffect transition="in" filter="wipe(left)">
                                      <p:cBhvr>
                                        <p:cTn id="31" dur="500"/>
                                        <p:tgtEl>
                                          <p:spTgt spid="27648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a:xfrm>
            <a:off x="609600" y="533400"/>
            <a:ext cx="7772400" cy="609600"/>
          </a:xfrm>
        </p:spPr>
        <p:txBody>
          <a:bodyPr/>
          <a:lstStyle/>
          <a:p>
            <a:r>
              <a:rPr lang="en-US" altLang="zh-CN"/>
              <a:t>3NF</a:t>
            </a:r>
            <a:r>
              <a:rPr lang="zh-CN" altLang="en-US">
                <a:ea typeface="华文隶书" pitchFamily="2" charset="-122"/>
              </a:rPr>
              <a:t>分解举例</a:t>
            </a:r>
          </a:p>
        </p:txBody>
      </p:sp>
      <p:sp>
        <p:nvSpPr>
          <p:cNvPr id="279555" name="Rectangle 3"/>
          <p:cNvSpPr>
            <a:spLocks noGrp="1" noChangeArrowheads="1"/>
          </p:cNvSpPr>
          <p:nvPr>
            <p:ph type="body" idx="1"/>
          </p:nvPr>
        </p:nvSpPr>
        <p:spPr>
          <a:xfrm>
            <a:off x="304800" y="1143000"/>
            <a:ext cx="8736013" cy="5334000"/>
          </a:xfrm>
        </p:spPr>
        <p:txBody>
          <a:bodyPr/>
          <a:lstStyle/>
          <a:p>
            <a:pPr>
              <a:lnSpc>
                <a:spcPct val="125000"/>
              </a:lnSpc>
            </a:pPr>
            <a:r>
              <a:rPr lang="en-US" altLang="zh-CN" sz="2200">
                <a:solidFill>
                  <a:schemeClr val="accent2"/>
                </a:solidFill>
              </a:rPr>
              <a:t>[</a:t>
            </a:r>
            <a:r>
              <a:rPr lang="zh-CN" altLang="en-US" sz="2200">
                <a:solidFill>
                  <a:schemeClr val="accent2"/>
                </a:solidFill>
              </a:rPr>
              <a:t>例</a:t>
            </a:r>
            <a:r>
              <a:rPr lang="en-US" altLang="zh-CN" sz="2200">
                <a:solidFill>
                  <a:schemeClr val="accent2"/>
                </a:solidFill>
              </a:rPr>
              <a:t>5.28]  </a:t>
            </a:r>
            <a:r>
              <a:rPr lang="en-US" altLang="zh-CN" sz="2200" i="1"/>
              <a:t>r</a:t>
            </a:r>
            <a:r>
              <a:rPr lang="en-US" altLang="zh-CN" sz="2200"/>
              <a:t>(</a:t>
            </a:r>
            <a:r>
              <a:rPr lang="en-US" altLang="zh-CN" sz="2200" i="1"/>
              <a:t>R</a:t>
            </a:r>
            <a:r>
              <a:rPr lang="en-US" altLang="zh-CN" sz="2200"/>
              <a:t>)=</a:t>
            </a:r>
            <a:r>
              <a:rPr lang="en-US" altLang="zh-CN" sz="2200" i="1"/>
              <a:t>r</a:t>
            </a:r>
            <a:r>
              <a:rPr lang="en-US" altLang="zh-CN" sz="2200"/>
              <a:t>(</a:t>
            </a:r>
            <a:r>
              <a:rPr lang="en-US" altLang="zh-CN" sz="2200" i="1"/>
              <a:t>A</a:t>
            </a:r>
            <a:r>
              <a:rPr lang="en-US" altLang="zh-CN" sz="2200"/>
              <a:t>, </a:t>
            </a:r>
            <a:r>
              <a:rPr lang="en-US" altLang="zh-CN" sz="2200" i="1"/>
              <a:t>B</a:t>
            </a:r>
            <a:r>
              <a:rPr lang="en-US" altLang="zh-CN" sz="2200"/>
              <a:t>, </a:t>
            </a:r>
            <a:r>
              <a:rPr lang="en-US" altLang="zh-CN" sz="2200" i="1"/>
              <a:t>C</a:t>
            </a:r>
            <a:r>
              <a:rPr lang="en-US" altLang="zh-CN" sz="2200"/>
              <a:t>, </a:t>
            </a:r>
            <a:r>
              <a:rPr lang="en-US" altLang="zh-CN" sz="2200" i="1"/>
              <a:t>D</a:t>
            </a:r>
            <a:r>
              <a:rPr lang="en-US" altLang="zh-CN" sz="2200"/>
              <a:t>, </a:t>
            </a:r>
            <a:r>
              <a:rPr lang="en-US" altLang="zh-CN" sz="2200" i="1"/>
              <a:t>G</a:t>
            </a:r>
            <a:r>
              <a:rPr lang="en-US" altLang="zh-CN" sz="2200"/>
              <a:t>, </a:t>
            </a:r>
            <a:r>
              <a:rPr lang="en-US" altLang="zh-CN" sz="2200" i="1"/>
              <a:t>H</a:t>
            </a:r>
            <a:r>
              <a:rPr lang="en-US" altLang="zh-CN" sz="2200"/>
              <a:t>), </a:t>
            </a:r>
            <a:r>
              <a:rPr lang="en-US" altLang="zh-CN" sz="2200" i="1"/>
              <a:t>F</a:t>
            </a:r>
            <a:r>
              <a:rPr lang="en-US" altLang="zh-CN" sz="2200"/>
              <a:t>={</a:t>
            </a:r>
            <a:r>
              <a:rPr lang="en-US" altLang="zh-CN" sz="2200" i="1">
                <a:solidFill>
                  <a:srgbClr val="FF0066"/>
                </a:solidFill>
              </a:rPr>
              <a:t>AB</a:t>
            </a:r>
            <a:r>
              <a:rPr lang="en-US" altLang="zh-CN" sz="2200">
                <a:solidFill>
                  <a:srgbClr val="FF0066"/>
                </a:solidFill>
              </a:rPr>
              <a:t>→</a:t>
            </a:r>
            <a:r>
              <a:rPr lang="en-US" altLang="zh-CN" sz="2200" i="1">
                <a:solidFill>
                  <a:srgbClr val="FF0066"/>
                </a:solidFill>
              </a:rPr>
              <a:t>GH</a:t>
            </a:r>
            <a:r>
              <a:rPr lang="en-US" altLang="zh-CN" sz="2200"/>
              <a:t>, </a:t>
            </a:r>
            <a:r>
              <a:rPr lang="en-US" altLang="zh-CN" sz="2200" i="1"/>
              <a:t>CD</a:t>
            </a:r>
            <a:r>
              <a:rPr lang="en-US" altLang="zh-CN" sz="2200"/>
              <a:t>→</a:t>
            </a:r>
            <a:r>
              <a:rPr lang="en-US" altLang="zh-CN" sz="2200" i="1"/>
              <a:t>GH</a:t>
            </a:r>
            <a:r>
              <a:rPr lang="en-US" altLang="zh-CN" sz="2200"/>
              <a:t>, </a:t>
            </a:r>
            <a:r>
              <a:rPr lang="en-US" altLang="zh-CN" sz="2200" i="1"/>
              <a:t>B</a:t>
            </a:r>
            <a:r>
              <a:rPr lang="en-US" altLang="zh-CN" sz="2200"/>
              <a:t>→</a:t>
            </a:r>
            <a:r>
              <a:rPr lang="en-US" altLang="zh-CN" sz="2200" i="1"/>
              <a:t>A</a:t>
            </a:r>
            <a:r>
              <a:rPr lang="en-US" altLang="zh-CN" sz="2200"/>
              <a:t>, </a:t>
            </a:r>
            <a:r>
              <a:rPr lang="en-US" altLang="zh-CN" sz="2200" i="1"/>
              <a:t>D</a:t>
            </a:r>
            <a:r>
              <a:rPr lang="en-US" altLang="zh-CN" sz="2200"/>
              <a:t>→</a:t>
            </a:r>
            <a:r>
              <a:rPr lang="en-US" altLang="zh-CN" sz="2200" i="1"/>
              <a:t>B</a:t>
            </a:r>
            <a:r>
              <a:rPr lang="en-US" altLang="zh-CN" sz="2200"/>
              <a:t>}, </a:t>
            </a:r>
            <a:r>
              <a:rPr lang="en-US" altLang="zh-CN" sz="2200" i="1"/>
              <a:t>r</a:t>
            </a:r>
            <a:r>
              <a:rPr lang="en-US" altLang="zh-CN" sz="2200"/>
              <a:t>(</a:t>
            </a:r>
            <a:r>
              <a:rPr lang="en-US" altLang="zh-CN" sz="2200" i="1"/>
              <a:t>R</a:t>
            </a:r>
            <a:r>
              <a:rPr lang="en-US" altLang="zh-CN" sz="2200"/>
              <a:t>)</a:t>
            </a:r>
            <a:r>
              <a:rPr lang="zh-CN" altLang="en-US" sz="2200"/>
              <a:t>是否属于</a:t>
            </a:r>
            <a:r>
              <a:rPr lang="en-US" altLang="zh-CN" sz="2200"/>
              <a:t>3NF</a:t>
            </a:r>
            <a:r>
              <a:rPr lang="zh-CN" altLang="en-US" sz="2200"/>
              <a:t>范式？如果不是，则进行</a:t>
            </a:r>
            <a:r>
              <a:rPr lang="en-US" altLang="zh-CN" sz="2200"/>
              <a:t>3NF</a:t>
            </a:r>
            <a:r>
              <a:rPr lang="zh-CN" altLang="en-US" sz="2200"/>
              <a:t>分解。</a:t>
            </a:r>
          </a:p>
          <a:p>
            <a:pPr lvl="1">
              <a:lnSpc>
                <a:spcPct val="125000"/>
              </a:lnSpc>
              <a:spcBef>
                <a:spcPct val="15000"/>
              </a:spcBef>
            </a:pPr>
            <a:r>
              <a:rPr lang="zh-CN" altLang="en-US" sz="2200">
                <a:solidFill>
                  <a:srgbClr val="FF3300"/>
                </a:solidFill>
              </a:rPr>
              <a:t>计算</a:t>
            </a:r>
            <a:r>
              <a:rPr lang="en-US" altLang="zh-CN" sz="2200" i="1">
                <a:solidFill>
                  <a:srgbClr val="FF3300"/>
                </a:solidFill>
              </a:rPr>
              <a:t>F</a:t>
            </a:r>
            <a:r>
              <a:rPr lang="en-US" altLang="zh-CN" sz="2200" i="1" baseline="-25000">
                <a:solidFill>
                  <a:srgbClr val="FF3300"/>
                </a:solidFill>
              </a:rPr>
              <a:t>c</a:t>
            </a:r>
            <a:r>
              <a:rPr lang="zh-CN" altLang="en-US" sz="2200"/>
              <a:t>： </a:t>
            </a:r>
            <a:r>
              <a:rPr lang="en-US" altLang="zh-CN" sz="2200" i="1"/>
              <a:t>F</a:t>
            </a:r>
            <a:r>
              <a:rPr lang="en-US" altLang="zh-CN" sz="2200" i="1" baseline="-25000"/>
              <a:t>c</a:t>
            </a:r>
            <a:r>
              <a:rPr lang="en-US" altLang="zh-CN" sz="2200"/>
              <a:t>={</a:t>
            </a:r>
            <a:r>
              <a:rPr lang="en-US" altLang="zh-CN" sz="2200" i="1">
                <a:solidFill>
                  <a:srgbClr val="FF0066"/>
                </a:solidFill>
              </a:rPr>
              <a:t>B</a:t>
            </a:r>
            <a:r>
              <a:rPr lang="en-US" altLang="zh-CN" sz="2200">
                <a:solidFill>
                  <a:srgbClr val="FF0066"/>
                </a:solidFill>
              </a:rPr>
              <a:t>→</a:t>
            </a:r>
            <a:r>
              <a:rPr lang="en-US" altLang="zh-CN" sz="2200" i="1">
                <a:solidFill>
                  <a:srgbClr val="FF0066"/>
                </a:solidFill>
              </a:rPr>
              <a:t>AGH</a:t>
            </a:r>
            <a:r>
              <a:rPr lang="zh-CN" altLang="en-US" sz="2200"/>
              <a:t>，</a:t>
            </a:r>
            <a:r>
              <a:rPr lang="en-US" altLang="zh-CN" sz="2200" i="1">
                <a:solidFill>
                  <a:srgbClr val="0000CC"/>
                </a:solidFill>
              </a:rPr>
              <a:t>D</a:t>
            </a:r>
            <a:r>
              <a:rPr lang="en-US" altLang="zh-CN" sz="2200">
                <a:solidFill>
                  <a:srgbClr val="0000CC"/>
                </a:solidFill>
              </a:rPr>
              <a:t>→</a:t>
            </a:r>
            <a:r>
              <a:rPr lang="en-US" altLang="zh-CN" sz="2200" i="1">
                <a:solidFill>
                  <a:srgbClr val="0000CC"/>
                </a:solidFill>
              </a:rPr>
              <a:t>B</a:t>
            </a:r>
            <a:r>
              <a:rPr lang="en-US" altLang="zh-CN" sz="2200"/>
              <a:t>} </a:t>
            </a:r>
            <a:endParaRPr lang="zh-CN" altLang="en-US" sz="2200"/>
          </a:p>
          <a:p>
            <a:pPr lvl="2">
              <a:lnSpc>
                <a:spcPct val="135000"/>
              </a:lnSpc>
              <a:spcBef>
                <a:spcPct val="15000"/>
              </a:spcBef>
            </a:pPr>
            <a:r>
              <a:rPr lang="en-US" altLang="zh-CN" i="1">
                <a:solidFill>
                  <a:srgbClr val="FF3300"/>
                </a:solidFill>
              </a:rPr>
              <a:t>A</a:t>
            </a:r>
            <a:r>
              <a:rPr lang="en-US" altLang="zh-CN" i="1"/>
              <a:t>B</a:t>
            </a:r>
            <a:r>
              <a:rPr lang="en-US" altLang="zh-CN" i="1">
                <a:sym typeface="Symbol" pitchFamily="18" charset="2"/>
              </a:rPr>
              <a:t></a:t>
            </a:r>
            <a:r>
              <a:rPr lang="en-US" altLang="zh-CN" i="1"/>
              <a:t>GH</a:t>
            </a:r>
            <a:r>
              <a:rPr lang="zh-CN" altLang="en-US"/>
              <a:t>中的</a:t>
            </a:r>
            <a:r>
              <a:rPr lang="en-US" altLang="zh-CN" i="1">
                <a:solidFill>
                  <a:srgbClr val="FF0066"/>
                </a:solidFill>
              </a:rPr>
              <a:t>A</a:t>
            </a:r>
            <a:r>
              <a:rPr lang="zh-CN" altLang="en-US">
                <a:solidFill>
                  <a:srgbClr val="FF0066"/>
                </a:solidFill>
              </a:rPr>
              <a:t>是左无关属性</a:t>
            </a:r>
            <a:r>
              <a:rPr lang="zh-CN" altLang="en-US"/>
              <a:t>（因为在</a:t>
            </a:r>
            <a:r>
              <a:rPr lang="zh-CN" altLang="en-US" i="1"/>
              <a:t> </a:t>
            </a:r>
            <a:r>
              <a:rPr lang="en-US" altLang="zh-CN" i="1"/>
              <a:t>F</a:t>
            </a:r>
            <a:r>
              <a:rPr lang="zh-CN" altLang="en-US"/>
              <a:t>下有</a:t>
            </a:r>
            <a:r>
              <a:rPr lang="en-US" altLang="zh-CN" i="1"/>
              <a:t>B</a:t>
            </a:r>
            <a:r>
              <a:rPr lang="en-US" altLang="zh-CN" baseline="30000"/>
              <a:t>+</a:t>
            </a:r>
            <a:r>
              <a:rPr lang="en-US" altLang="zh-CN"/>
              <a:t>=</a:t>
            </a:r>
            <a:r>
              <a:rPr lang="en-US" altLang="zh-CN" i="1"/>
              <a:t>AB</a:t>
            </a:r>
            <a:r>
              <a:rPr lang="en-US" altLang="zh-CN" i="1">
                <a:solidFill>
                  <a:srgbClr val="FF3300"/>
                </a:solidFill>
              </a:rPr>
              <a:t>GH</a:t>
            </a:r>
            <a:r>
              <a:rPr lang="zh-CN" altLang="en-US"/>
              <a:t>），去掉</a:t>
            </a:r>
            <a:r>
              <a:rPr lang="zh-CN" altLang="en-US">
                <a:solidFill>
                  <a:srgbClr val="FF0066"/>
                </a:solidFill>
              </a:rPr>
              <a:t>无关属性</a:t>
            </a:r>
            <a:r>
              <a:rPr lang="en-US" altLang="zh-CN" i="1">
                <a:solidFill>
                  <a:srgbClr val="FF0066"/>
                </a:solidFill>
              </a:rPr>
              <a:t>A</a:t>
            </a:r>
            <a:r>
              <a:rPr lang="zh-CN" altLang="en-US"/>
              <a:t>后：</a:t>
            </a:r>
            <a:r>
              <a:rPr lang="en-US" altLang="zh-CN" i="1"/>
              <a:t>F</a:t>
            </a:r>
            <a:r>
              <a:rPr lang="en-US" altLang="zh-CN"/>
              <a:t>={</a:t>
            </a:r>
            <a:r>
              <a:rPr lang="en-US" altLang="zh-CN" i="1">
                <a:solidFill>
                  <a:srgbClr val="0000CC"/>
                </a:solidFill>
              </a:rPr>
              <a:t>B</a:t>
            </a:r>
            <a:r>
              <a:rPr lang="en-US" altLang="zh-CN">
                <a:solidFill>
                  <a:srgbClr val="0000CC"/>
                </a:solidFill>
                <a:sym typeface="Symbol" pitchFamily="18" charset="2"/>
              </a:rPr>
              <a:t></a:t>
            </a:r>
            <a:r>
              <a:rPr lang="en-US" altLang="zh-CN" i="1">
                <a:solidFill>
                  <a:srgbClr val="0000CC"/>
                </a:solidFill>
              </a:rPr>
              <a:t>GH</a:t>
            </a:r>
            <a:r>
              <a:rPr lang="en-US" altLang="zh-CN"/>
              <a:t>, </a:t>
            </a:r>
            <a:r>
              <a:rPr lang="en-US" altLang="zh-CN" i="1">
                <a:solidFill>
                  <a:srgbClr val="FF0066"/>
                </a:solidFill>
              </a:rPr>
              <a:t>CD</a:t>
            </a:r>
            <a:r>
              <a:rPr lang="en-US" altLang="zh-CN">
                <a:solidFill>
                  <a:srgbClr val="FF0066"/>
                </a:solidFill>
                <a:sym typeface="Symbol" pitchFamily="18" charset="2"/>
              </a:rPr>
              <a:t></a:t>
            </a:r>
            <a:r>
              <a:rPr lang="en-US" altLang="zh-CN" i="1">
                <a:solidFill>
                  <a:srgbClr val="FF0066"/>
                </a:solidFill>
              </a:rPr>
              <a:t>GH</a:t>
            </a:r>
            <a:r>
              <a:rPr lang="en-US" altLang="zh-CN"/>
              <a:t>, </a:t>
            </a:r>
            <a:r>
              <a:rPr lang="en-US" altLang="zh-CN" i="1"/>
              <a:t>B</a:t>
            </a:r>
            <a:r>
              <a:rPr lang="en-US" altLang="zh-CN">
                <a:sym typeface="Symbol" pitchFamily="18" charset="2"/>
              </a:rPr>
              <a:t></a:t>
            </a:r>
            <a:r>
              <a:rPr lang="en-US" altLang="zh-CN" i="1"/>
              <a:t>A</a:t>
            </a:r>
            <a:r>
              <a:rPr lang="en-US" altLang="zh-CN"/>
              <a:t>, </a:t>
            </a:r>
            <a:r>
              <a:rPr lang="en-US" altLang="zh-CN" i="1"/>
              <a:t>D</a:t>
            </a:r>
            <a:r>
              <a:rPr lang="en-US" altLang="zh-CN">
                <a:sym typeface="Symbol" pitchFamily="18" charset="2"/>
              </a:rPr>
              <a:t></a:t>
            </a:r>
            <a:r>
              <a:rPr lang="en-US" altLang="zh-CN" i="1"/>
              <a:t>B</a:t>
            </a:r>
            <a:r>
              <a:rPr lang="en-US" altLang="zh-CN"/>
              <a:t>}</a:t>
            </a:r>
            <a:r>
              <a:rPr lang="zh-CN" altLang="en-US"/>
              <a:t>。</a:t>
            </a:r>
          </a:p>
          <a:p>
            <a:pPr lvl="2">
              <a:lnSpc>
                <a:spcPct val="135000"/>
              </a:lnSpc>
              <a:spcBef>
                <a:spcPct val="15000"/>
              </a:spcBef>
            </a:pPr>
            <a:r>
              <a:rPr lang="en-US" altLang="zh-CN" i="1">
                <a:solidFill>
                  <a:srgbClr val="FF3300"/>
                </a:solidFill>
              </a:rPr>
              <a:t>C</a:t>
            </a:r>
            <a:r>
              <a:rPr lang="en-US" altLang="zh-CN" i="1"/>
              <a:t>D</a:t>
            </a:r>
            <a:r>
              <a:rPr lang="en-US" altLang="zh-CN"/>
              <a:t>→</a:t>
            </a:r>
            <a:r>
              <a:rPr lang="en-US" altLang="zh-CN" i="1"/>
              <a:t>GH</a:t>
            </a:r>
            <a:r>
              <a:rPr lang="zh-CN" altLang="en-US"/>
              <a:t>中的</a:t>
            </a:r>
            <a:r>
              <a:rPr lang="en-US" altLang="zh-CN" i="1">
                <a:solidFill>
                  <a:srgbClr val="FF0066"/>
                </a:solidFill>
              </a:rPr>
              <a:t>C</a:t>
            </a:r>
            <a:r>
              <a:rPr lang="zh-CN" altLang="en-US">
                <a:solidFill>
                  <a:srgbClr val="FF0066"/>
                </a:solidFill>
              </a:rPr>
              <a:t>是左无关属性</a:t>
            </a:r>
            <a:r>
              <a:rPr lang="zh-CN" altLang="en-US"/>
              <a:t>（因为在 </a:t>
            </a:r>
            <a:r>
              <a:rPr lang="en-US" altLang="zh-CN" i="1"/>
              <a:t>F</a:t>
            </a:r>
            <a:r>
              <a:rPr lang="zh-CN" altLang="en-US"/>
              <a:t>下有</a:t>
            </a:r>
            <a:r>
              <a:rPr lang="en-US" altLang="zh-CN" i="1"/>
              <a:t>D</a:t>
            </a:r>
            <a:r>
              <a:rPr lang="en-US" altLang="zh-CN" baseline="30000"/>
              <a:t>+</a:t>
            </a:r>
            <a:r>
              <a:rPr lang="en-US" altLang="zh-CN"/>
              <a:t>=</a:t>
            </a:r>
            <a:r>
              <a:rPr lang="en-US" altLang="zh-CN" i="1"/>
              <a:t>DBA</a:t>
            </a:r>
            <a:r>
              <a:rPr lang="en-US" altLang="zh-CN" i="1">
                <a:solidFill>
                  <a:srgbClr val="FF3300"/>
                </a:solidFill>
              </a:rPr>
              <a:t>GH</a:t>
            </a:r>
            <a:r>
              <a:rPr lang="zh-CN" altLang="en-US"/>
              <a:t>），去掉</a:t>
            </a:r>
            <a:r>
              <a:rPr lang="zh-CN" altLang="en-US">
                <a:solidFill>
                  <a:srgbClr val="FF0066"/>
                </a:solidFill>
              </a:rPr>
              <a:t>无关属性</a:t>
            </a:r>
            <a:r>
              <a:rPr lang="en-US" altLang="zh-CN" i="1">
                <a:solidFill>
                  <a:srgbClr val="FF0066"/>
                </a:solidFill>
              </a:rPr>
              <a:t>C</a:t>
            </a:r>
            <a:r>
              <a:rPr lang="zh-CN" altLang="en-US"/>
              <a:t>后：</a:t>
            </a:r>
            <a:r>
              <a:rPr lang="en-US" altLang="zh-CN" i="1"/>
              <a:t>F</a:t>
            </a:r>
            <a:r>
              <a:rPr lang="en-US" altLang="zh-CN"/>
              <a:t>={</a:t>
            </a:r>
            <a:r>
              <a:rPr lang="en-US" altLang="zh-CN" i="1"/>
              <a:t>B</a:t>
            </a:r>
            <a:r>
              <a:rPr lang="en-US" altLang="zh-CN"/>
              <a:t>→</a:t>
            </a:r>
            <a:r>
              <a:rPr lang="en-US" altLang="zh-CN" i="1"/>
              <a:t>GH</a:t>
            </a:r>
            <a:r>
              <a:rPr lang="zh-CN" altLang="en-US"/>
              <a:t>，</a:t>
            </a:r>
            <a:r>
              <a:rPr lang="en-US" altLang="zh-CN" i="1">
                <a:solidFill>
                  <a:srgbClr val="0000CC"/>
                </a:solidFill>
              </a:rPr>
              <a:t>D</a:t>
            </a:r>
            <a:r>
              <a:rPr lang="en-US" altLang="zh-CN">
                <a:solidFill>
                  <a:srgbClr val="0000CC"/>
                </a:solidFill>
              </a:rPr>
              <a:t>→</a:t>
            </a:r>
            <a:r>
              <a:rPr lang="en-US" altLang="zh-CN" i="1">
                <a:solidFill>
                  <a:srgbClr val="0000CC"/>
                </a:solidFill>
              </a:rPr>
              <a:t>GH</a:t>
            </a:r>
            <a:r>
              <a:rPr lang="zh-CN" altLang="en-US"/>
              <a:t>，</a:t>
            </a:r>
            <a:r>
              <a:rPr lang="en-US" altLang="zh-CN" i="1"/>
              <a:t>B</a:t>
            </a:r>
            <a:r>
              <a:rPr lang="en-US" altLang="zh-CN"/>
              <a:t>→</a:t>
            </a:r>
            <a:r>
              <a:rPr lang="en-US" altLang="zh-CN" i="1"/>
              <a:t>A</a:t>
            </a:r>
            <a:r>
              <a:rPr lang="zh-CN" altLang="en-US"/>
              <a:t>，</a:t>
            </a:r>
            <a:r>
              <a:rPr lang="en-US" altLang="zh-CN" i="1"/>
              <a:t>D</a:t>
            </a:r>
            <a:r>
              <a:rPr lang="en-US" altLang="zh-CN"/>
              <a:t>→</a:t>
            </a:r>
            <a:r>
              <a:rPr lang="en-US" altLang="zh-CN" i="1"/>
              <a:t>B</a:t>
            </a:r>
            <a:r>
              <a:rPr lang="en-US" altLang="zh-CN"/>
              <a:t>}</a:t>
            </a:r>
          </a:p>
          <a:p>
            <a:pPr lvl="2">
              <a:lnSpc>
                <a:spcPct val="135000"/>
              </a:lnSpc>
              <a:spcBef>
                <a:spcPct val="15000"/>
              </a:spcBef>
            </a:pPr>
            <a:r>
              <a:rPr lang="en-US" altLang="zh-CN" i="1"/>
              <a:t>D</a:t>
            </a:r>
            <a:r>
              <a:rPr lang="en-US" altLang="zh-CN"/>
              <a:t>→</a:t>
            </a:r>
            <a:r>
              <a:rPr lang="en-US" altLang="zh-CN" i="1">
                <a:solidFill>
                  <a:srgbClr val="FF3300"/>
                </a:solidFill>
              </a:rPr>
              <a:t>G</a:t>
            </a:r>
            <a:r>
              <a:rPr lang="en-US" altLang="zh-CN" i="1"/>
              <a:t>H</a:t>
            </a:r>
            <a:r>
              <a:rPr lang="zh-CN" altLang="en-US"/>
              <a:t>中的</a:t>
            </a:r>
            <a:r>
              <a:rPr lang="en-US" altLang="zh-CN" i="1">
                <a:solidFill>
                  <a:srgbClr val="0000CC"/>
                </a:solidFill>
              </a:rPr>
              <a:t>G</a:t>
            </a:r>
            <a:r>
              <a:rPr lang="zh-CN" altLang="en-US">
                <a:solidFill>
                  <a:srgbClr val="0000CC"/>
                </a:solidFill>
              </a:rPr>
              <a:t>是右无关属性</a:t>
            </a:r>
            <a:r>
              <a:rPr lang="zh-CN" altLang="en-US"/>
              <a:t>（因为在 </a:t>
            </a:r>
            <a:r>
              <a:rPr lang="en-US" altLang="zh-CN" i="1"/>
              <a:t>F</a:t>
            </a:r>
            <a:r>
              <a:rPr lang="en-US" altLang="zh-CN" i="1">
                <a:latin typeface="宋体"/>
              </a:rPr>
              <a:t>’</a:t>
            </a:r>
            <a:r>
              <a:rPr lang="zh-CN" altLang="en-US"/>
              <a:t>下</a:t>
            </a:r>
            <a:r>
              <a:rPr lang="en-US" altLang="zh-CN" i="1"/>
              <a:t>D</a:t>
            </a:r>
            <a:r>
              <a:rPr lang="en-US" altLang="zh-CN" baseline="30000"/>
              <a:t>+</a:t>
            </a:r>
            <a:r>
              <a:rPr lang="en-US" altLang="zh-CN"/>
              <a:t>=</a:t>
            </a:r>
            <a:r>
              <a:rPr lang="en-US" altLang="zh-CN" i="1"/>
              <a:t>DBA</a:t>
            </a:r>
            <a:r>
              <a:rPr lang="en-US" altLang="zh-CN" i="1">
                <a:solidFill>
                  <a:srgbClr val="FF3300"/>
                </a:solidFill>
              </a:rPr>
              <a:t>G</a:t>
            </a:r>
            <a:r>
              <a:rPr lang="en-US" altLang="zh-CN" i="1"/>
              <a:t>H</a:t>
            </a:r>
            <a:r>
              <a:rPr lang="zh-CN" altLang="en-US"/>
              <a:t>），去掉</a:t>
            </a:r>
            <a:r>
              <a:rPr lang="zh-CN" altLang="en-US">
                <a:solidFill>
                  <a:srgbClr val="0000CC"/>
                </a:solidFill>
              </a:rPr>
              <a:t>无关属性</a:t>
            </a:r>
            <a:r>
              <a:rPr lang="en-US" altLang="zh-CN" i="1">
                <a:solidFill>
                  <a:srgbClr val="0000CC"/>
                </a:solidFill>
              </a:rPr>
              <a:t>G</a:t>
            </a:r>
            <a:r>
              <a:rPr lang="zh-CN" altLang="en-US"/>
              <a:t>后：</a:t>
            </a:r>
            <a:r>
              <a:rPr lang="en-US" altLang="zh-CN" i="1"/>
              <a:t>F</a:t>
            </a:r>
            <a:r>
              <a:rPr lang="en-US" altLang="zh-CN"/>
              <a:t>={</a:t>
            </a:r>
            <a:r>
              <a:rPr lang="en-US" altLang="zh-CN" i="1"/>
              <a:t>B</a:t>
            </a:r>
            <a:r>
              <a:rPr lang="en-US" altLang="zh-CN"/>
              <a:t>→</a:t>
            </a:r>
            <a:r>
              <a:rPr lang="en-US" altLang="zh-CN" i="1"/>
              <a:t>GH</a:t>
            </a:r>
            <a:r>
              <a:rPr lang="zh-CN" altLang="en-US"/>
              <a:t>，</a:t>
            </a:r>
            <a:r>
              <a:rPr lang="en-US" altLang="zh-CN" i="1">
                <a:solidFill>
                  <a:srgbClr val="0000CC"/>
                </a:solidFill>
              </a:rPr>
              <a:t>D</a:t>
            </a:r>
            <a:r>
              <a:rPr lang="en-US" altLang="zh-CN">
                <a:solidFill>
                  <a:srgbClr val="0000CC"/>
                </a:solidFill>
              </a:rPr>
              <a:t>→</a:t>
            </a:r>
            <a:r>
              <a:rPr lang="en-US" altLang="zh-CN" i="1">
                <a:solidFill>
                  <a:srgbClr val="0000CC"/>
                </a:solidFill>
              </a:rPr>
              <a:t>H</a:t>
            </a:r>
            <a:r>
              <a:rPr lang="zh-CN" altLang="en-US"/>
              <a:t>，</a:t>
            </a:r>
            <a:r>
              <a:rPr lang="en-US" altLang="zh-CN" i="1"/>
              <a:t>B</a:t>
            </a:r>
            <a:r>
              <a:rPr lang="en-US" altLang="zh-CN"/>
              <a:t>→</a:t>
            </a:r>
            <a:r>
              <a:rPr lang="en-US" altLang="zh-CN" i="1"/>
              <a:t>A</a:t>
            </a:r>
            <a:r>
              <a:rPr lang="zh-CN" altLang="en-US"/>
              <a:t>，</a:t>
            </a:r>
            <a:r>
              <a:rPr lang="en-US" altLang="zh-CN" i="1"/>
              <a:t>D</a:t>
            </a:r>
            <a:r>
              <a:rPr lang="en-US" altLang="zh-CN"/>
              <a:t>→</a:t>
            </a:r>
            <a:r>
              <a:rPr lang="en-US" altLang="zh-CN" i="1"/>
              <a:t>B</a:t>
            </a:r>
            <a:r>
              <a:rPr lang="en-US" altLang="zh-CN"/>
              <a:t>} </a:t>
            </a:r>
          </a:p>
          <a:p>
            <a:pPr lvl="2">
              <a:lnSpc>
                <a:spcPct val="135000"/>
              </a:lnSpc>
              <a:spcBef>
                <a:spcPct val="15000"/>
              </a:spcBef>
            </a:pPr>
            <a:r>
              <a:rPr lang="zh-CN" altLang="en-US"/>
              <a:t>合并左边相同依赖后：</a:t>
            </a:r>
            <a:r>
              <a:rPr lang="en-US" altLang="zh-CN" i="1"/>
              <a:t>F</a:t>
            </a:r>
            <a:r>
              <a:rPr lang="en-US" altLang="zh-CN"/>
              <a:t>={</a:t>
            </a:r>
            <a:r>
              <a:rPr lang="en-US" altLang="zh-CN" i="1">
                <a:solidFill>
                  <a:srgbClr val="FF0066"/>
                </a:solidFill>
              </a:rPr>
              <a:t>B</a:t>
            </a:r>
            <a:r>
              <a:rPr lang="en-US" altLang="zh-CN">
                <a:solidFill>
                  <a:srgbClr val="FF0066"/>
                </a:solidFill>
              </a:rPr>
              <a:t>→</a:t>
            </a:r>
            <a:r>
              <a:rPr lang="en-US" altLang="zh-CN" i="1">
                <a:solidFill>
                  <a:srgbClr val="FF0066"/>
                </a:solidFill>
              </a:rPr>
              <a:t>AGH</a:t>
            </a:r>
            <a:r>
              <a:rPr lang="zh-CN" altLang="en-US"/>
              <a:t>，</a:t>
            </a:r>
            <a:r>
              <a:rPr lang="en-US" altLang="zh-CN" i="1">
                <a:solidFill>
                  <a:srgbClr val="0000CC"/>
                </a:solidFill>
              </a:rPr>
              <a:t>D</a:t>
            </a:r>
            <a:r>
              <a:rPr lang="en-US" altLang="zh-CN">
                <a:solidFill>
                  <a:srgbClr val="0000CC"/>
                </a:solidFill>
              </a:rPr>
              <a:t>→</a:t>
            </a:r>
            <a:r>
              <a:rPr lang="en-US" altLang="zh-CN" i="1">
                <a:solidFill>
                  <a:srgbClr val="0000CC"/>
                </a:solidFill>
              </a:rPr>
              <a:t>BH</a:t>
            </a:r>
            <a:r>
              <a:rPr lang="en-US" altLang="zh-CN"/>
              <a:t>} </a:t>
            </a:r>
          </a:p>
          <a:p>
            <a:pPr lvl="2">
              <a:lnSpc>
                <a:spcPct val="135000"/>
              </a:lnSpc>
              <a:spcBef>
                <a:spcPct val="15000"/>
              </a:spcBef>
            </a:pPr>
            <a:r>
              <a:rPr lang="en-US" altLang="zh-CN" i="1"/>
              <a:t>D</a:t>
            </a:r>
            <a:r>
              <a:rPr lang="en-US" altLang="zh-CN"/>
              <a:t>→</a:t>
            </a:r>
            <a:r>
              <a:rPr lang="en-US" altLang="zh-CN" i="1"/>
              <a:t>B</a:t>
            </a:r>
            <a:r>
              <a:rPr lang="en-US" altLang="zh-CN" i="1">
                <a:solidFill>
                  <a:srgbClr val="FF3300"/>
                </a:solidFill>
              </a:rPr>
              <a:t>H</a:t>
            </a:r>
            <a:r>
              <a:rPr lang="zh-CN" altLang="en-US"/>
              <a:t>中的</a:t>
            </a:r>
            <a:r>
              <a:rPr lang="en-US" altLang="zh-CN" i="1">
                <a:solidFill>
                  <a:srgbClr val="0000CC"/>
                </a:solidFill>
              </a:rPr>
              <a:t>H</a:t>
            </a:r>
            <a:r>
              <a:rPr lang="zh-CN" altLang="en-US">
                <a:solidFill>
                  <a:srgbClr val="0000CC"/>
                </a:solidFill>
              </a:rPr>
              <a:t>是右无关属性</a:t>
            </a:r>
            <a:r>
              <a:rPr lang="zh-CN" altLang="en-US"/>
              <a:t>（因为在 </a:t>
            </a:r>
            <a:r>
              <a:rPr lang="en-US" altLang="zh-CN" i="1"/>
              <a:t>F</a:t>
            </a:r>
            <a:r>
              <a:rPr lang="en-US" altLang="zh-CN" i="1">
                <a:latin typeface="宋体"/>
              </a:rPr>
              <a:t>’</a:t>
            </a:r>
            <a:r>
              <a:rPr lang="zh-CN" altLang="en-US"/>
              <a:t>下</a:t>
            </a:r>
            <a:r>
              <a:rPr lang="en-US" altLang="zh-CN" i="1"/>
              <a:t>D</a:t>
            </a:r>
            <a:r>
              <a:rPr lang="en-US" altLang="zh-CN" baseline="30000"/>
              <a:t>+</a:t>
            </a:r>
            <a:r>
              <a:rPr lang="en-US" altLang="zh-CN"/>
              <a:t>=</a:t>
            </a:r>
            <a:r>
              <a:rPr lang="en-US" altLang="zh-CN" i="1"/>
              <a:t>DBAG</a:t>
            </a:r>
            <a:r>
              <a:rPr lang="en-US" altLang="zh-CN" i="1">
                <a:solidFill>
                  <a:srgbClr val="FF3300"/>
                </a:solidFill>
              </a:rPr>
              <a:t>H</a:t>
            </a:r>
            <a:r>
              <a:rPr lang="zh-CN" altLang="en-US"/>
              <a:t>），去掉</a:t>
            </a:r>
            <a:r>
              <a:rPr lang="zh-CN" altLang="en-US">
                <a:solidFill>
                  <a:srgbClr val="0000CC"/>
                </a:solidFill>
              </a:rPr>
              <a:t>无关属性</a:t>
            </a:r>
            <a:r>
              <a:rPr lang="en-US" altLang="zh-CN" i="1">
                <a:solidFill>
                  <a:srgbClr val="0000CC"/>
                </a:solidFill>
              </a:rPr>
              <a:t>H</a:t>
            </a:r>
            <a:r>
              <a:rPr lang="zh-CN" altLang="en-US"/>
              <a:t>后：</a:t>
            </a:r>
            <a:r>
              <a:rPr lang="en-US" altLang="zh-CN" i="1"/>
              <a:t>F</a:t>
            </a:r>
            <a:r>
              <a:rPr lang="en-US" altLang="zh-CN" i="1" baseline="-25000"/>
              <a:t>c</a:t>
            </a:r>
            <a:r>
              <a:rPr lang="en-US" altLang="zh-CN"/>
              <a:t>={</a:t>
            </a:r>
            <a:r>
              <a:rPr lang="en-US" altLang="zh-CN" i="1">
                <a:solidFill>
                  <a:srgbClr val="FF0066"/>
                </a:solidFill>
              </a:rPr>
              <a:t>B</a:t>
            </a:r>
            <a:r>
              <a:rPr lang="en-US" altLang="zh-CN">
                <a:solidFill>
                  <a:srgbClr val="FF0066"/>
                </a:solidFill>
              </a:rPr>
              <a:t>→</a:t>
            </a:r>
            <a:r>
              <a:rPr lang="en-US" altLang="zh-CN" i="1">
                <a:solidFill>
                  <a:srgbClr val="FF0066"/>
                </a:solidFill>
              </a:rPr>
              <a:t>AGH</a:t>
            </a:r>
            <a:r>
              <a:rPr lang="zh-CN" altLang="en-US"/>
              <a:t>，</a:t>
            </a:r>
            <a:r>
              <a:rPr lang="en-US" altLang="zh-CN" i="1">
                <a:solidFill>
                  <a:srgbClr val="0000CC"/>
                </a:solidFill>
              </a:rPr>
              <a:t>D</a:t>
            </a:r>
            <a:r>
              <a:rPr lang="en-US" altLang="zh-CN">
                <a:solidFill>
                  <a:srgbClr val="0000CC"/>
                </a:solidFill>
              </a:rPr>
              <a:t>→</a:t>
            </a:r>
            <a:r>
              <a:rPr lang="en-US" altLang="zh-CN" i="1">
                <a:solidFill>
                  <a:srgbClr val="0000CC"/>
                </a:solidFill>
              </a:rPr>
              <a:t>B</a:t>
            </a:r>
            <a:r>
              <a:rPr lang="en-US" altLang="zh-CN"/>
              <a:t>} </a:t>
            </a:r>
          </a:p>
        </p:txBody>
      </p:sp>
      <p:sp>
        <p:nvSpPr>
          <p:cNvPr id="279556" name="AutoShape 4"/>
          <p:cNvSpPr>
            <a:spLocks noChangeArrowheads="1"/>
          </p:cNvSpPr>
          <p:nvPr/>
        </p:nvSpPr>
        <p:spPr bwMode="auto">
          <a:xfrm>
            <a:off x="6324600" y="533400"/>
            <a:ext cx="2362200" cy="457200"/>
          </a:xfrm>
          <a:prstGeom prst="wedgeRoundRectCallout">
            <a:avLst>
              <a:gd name="adj1" fmla="val -46440"/>
              <a:gd name="adj2" fmla="val 109028"/>
              <a:gd name="adj3" fmla="val 16667"/>
            </a:avLst>
          </a:prstGeom>
          <a:solidFill>
            <a:schemeClr val="accent1"/>
          </a:solidFill>
          <a:ln w="9525">
            <a:solidFill>
              <a:schemeClr val="tx1"/>
            </a:solidFill>
            <a:miter lim="800000"/>
            <a:headEnd/>
            <a:tailEnd/>
          </a:ln>
          <a:effectLst/>
        </p:spPr>
        <p:txBody>
          <a:bodyPr/>
          <a:lstStyle/>
          <a:p>
            <a:pPr algn="ctr"/>
            <a:r>
              <a:rPr lang="nl-NL" altLang="zh-CN" sz="2000" b="1" i="1">
                <a:solidFill>
                  <a:srgbClr val="003399"/>
                </a:solidFill>
              </a:rPr>
              <a:t>CD</a:t>
            </a:r>
            <a:r>
              <a:rPr lang="zh-CN" altLang="nl-NL" sz="2000" b="1">
                <a:solidFill>
                  <a:srgbClr val="003399"/>
                </a:solidFill>
              </a:rPr>
              <a:t>是候选码！</a:t>
            </a:r>
            <a:endParaRPr lang="zh-CN" altLang="en-US" sz="2000" b="1">
              <a:solidFill>
                <a:srgbClr val="0033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9555">
                                            <p:txEl>
                                              <p:pRg st="1" end="1"/>
                                            </p:txEl>
                                          </p:spTgt>
                                        </p:tgtEl>
                                        <p:attrNameLst>
                                          <p:attrName>style.visibility</p:attrName>
                                        </p:attrNameLst>
                                      </p:cBhvr>
                                      <p:to>
                                        <p:strVal val="visible"/>
                                      </p:to>
                                    </p:set>
                                    <p:animEffect transition="in" filter="wipe(left)">
                                      <p:cBhvr>
                                        <p:cTn id="7" dur="500"/>
                                        <p:tgtEl>
                                          <p:spTgt spid="27955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79555">
                                            <p:txEl>
                                              <p:pRg st="2" end="2"/>
                                            </p:txEl>
                                          </p:spTgt>
                                        </p:tgtEl>
                                        <p:attrNameLst>
                                          <p:attrName>style.visibility</p:attrName>
                                        </p:attrNameLst>
                                      </p:cBhvr>
                                      <p:to>
                                        <p:strVal val="visible"/>
                                      </p:to>
                                    </p:set>
                                    <p:animEffect transition="in" filter="wipe(left)">
                                      <p:cBhvr>
                                        <p:cTn id="12" dur="500"/>
                                        <p:tgtEl>
                                          <p:spTgt spid="27955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79555">
                                            <p:txEl>
                                              <p:pRg st="3" end="3"/>
                                            </p:txEl>
                                          </p:spTgt>
                                        </p:tgtEl>
                                        <p:attrNameLst>
                                          <p:attrName>style.visibility</p:attrName>
                                        </p:attrNameLst>
                                      </p:cBhvr>
                                      <p:to>
                                        <p:strVal val="visible"/>
                                      </p:to>
                                    </p:set>
                                    <p:animEffect transition="in" filter="wipe(left)">
                                      <p:cBhvr>
                                        <p:cTn id="17" dur="500"/>
                                        <p:tgtEl>
                                          <p:spTgt spid="27955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79555">
                                            <p:txEl>
                                              <p:pRg st="4" end="4"/>
                                            </p:txEl>
                                          </p:spTgt>
                                        </p:tgtEl>
                                        <p:attrNameLst>
                                          <p:attrName>style.visibility</p:attrName>
                                        </p:attrNameLst>
                                      </p:cBhvr>
                                      <p:to>
                                        <p:strVal val="visible"/>
                                      </p:to>
                                    </p:set>
                                    <p:animEffect transition="in" filter="wipe(left)">
                                      <p:cBhvr>
                                        <p:cTn id="22" dur="500"/>
                                        <p:tgtEl>
                                          <p:spTgt spid="27955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79555">
                                            <p:txEl>
                                              <p:pRg st="5" end="5"/>
                                            </p:txEl>
                                          </p:spTgt>
                                        </p:tgtEl>
                                        <p:attrNameLst>
                                          <p:attrName>style.visibility</p:attrName>
                                        </p:attrNameLst>
                                      </p:cBhvr>
                                      <p:to>
                                        <p:strVal val="visible"/>
                                      </p:to>
                                    </p:set>
                                    <p:animEffect transition="in" filter="wipe(left)">
                                      <p:cBhvr>
                                        <p:cTn id="27" dur="500"/>
                                        <p:tgtEl>
                                          <p:spTgt spid="27955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79555">
                                            <p:txEl>
                                              <p:pRg st="6" end="6"/>
                                            </p:txEl>
                                          </p:spTgt>
                                        </p:tgtEl>
                                        <p:attrNameLst>
                                          <p:attrName>style.visibility</p:attrName>
                                        </p:attrNameLst>
                                      </p:cBhvr>
                                      <p:to>
                                        <p:strVal val="visible"/>
                                      </p:to>
                                    </p:set>
                                    <p:animEffect transition="in" filter="wipe(left)">
                                      <p:cBhvr>
                                        <p:cTn id="32" dur="500"/>
                                        <p:tgtEl>
                                          <p:spTgt spid="27955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a:xfrm>
            <a:off x="457200" y="609600"/>
            <a:ext cx="7772400" cy="609600"/>
          </a:xfrm>
        </p:spPr>
        <p:txBody>
          <a:bodyPr/>
          <a:lstStyle/>
          <a:p>
            <a:r>
              <a:rPr lang="zh-CN" altLang="en-US"/>
              <a:t> </a:t>
            </a:r>
            <a:r>
              <a:rPr lang="zh-CN" altLang="en-US">
                <a:ea typeface="华文隶书" pitchFamily="2" charset="-122"/>
              </a:rPr>
              <a:t>模式分解导致的问题</a:t>
            </a:r>
            <a:r>
              <a:rPr lang="zh-CN" altLang="en-US"/>
              <a:t> </a:t>
            </a:r>
          </a:p>
        </p:txBody>
      </p:sp>
      <p:sp>
        <p:nvSpPr>
          <p:cNvPr id="177155" name="Rectangle 3"/>
          <p:cNvSpPr>
            <a:spLocks noGrp="1" noChangeArrowheads="1"/>
          </p:cNvSpPr>
          <p:nvPr>
            <p:ph type="body" idx="1"/>
          </p:nvPr>
        </p:nvSpPr>
        <p:spPr>
          <a:xfrm>
            <a:off x="304800" y="1524000"/>
            <a:ext cx="8534400" cy="4800600"/>
          </a:xfrm>
        </p:spPr>
        <p:txBody>
          <a:bodyPr/>
          <a:lstStyle/>
          <a:p>
            <a:pPr>
              <a:lnSpc>
                <a:spcPct val="130000"/>
              </a:lnSpc>
              <a:spcBef>
                <a:spcPct val="30000"/>
              </a:spcBef>
            </a:pPr>
            <a:r>
              <a:rPr lang="zh-CN" altLang="en-US"/>
              <a:t>将一个关系模式分解为较小关系模式集可解决冗余问题。但由此可能产生两个新的问题：</a:t>
            </a:r>
          </a:p>
          <a:p>
            <a:pPr lvl="1">
              <a:lnSpc>
                <a:spcPct val="130000"/>
              </a:lnSpc>
              <a:spcBef>
                <a:spcPct val="30000"/>
              </a:spcBef>
            </a:pPr>
            <a:r>
              <a:rPr lang="zh-CN" altLang="en-US" sz="2800">
                <a:solidFill>
                  <a:schemeClr val="accent2"/>
                </a:solidFill>
              </a:rPr>
              <a:t>什么样的关系模式需要进一步分解为较小的关系模式集？</a:t>
            </a:r>
          </a:p>
          <a:p>
            <a:pPr lvl="2">
              <a:lnSpc>
                <a:spcPct val="130000"/>
              </a:lnSpc>
              <a:spcBef>
                <a:spcPct val="30000"/>
              </a:spcBef>
            </a:pPr>
            <a:r>
              <a:rPr lang="zh-CN" altLang="en-US" sz="2800">
                <a:solidFill>
                  <a:srgbClr val="FF3300"/>
                </a:solidFill>
              </a:rPr>
              <a:t>根据范式要求决定（后面讨论）</a:t>
            </a:r>
          </a:p>
          <a:p>
            <a:pPr lvl="1">
              <a:lnSpc>
                <a:spcPct val="130000"/>
              </a:lnSpc>
              <a:spcBef>
                <a:spcPct val="30000"/>
              </a:spcBef>
            </a:pPr>
            <a:r>
              <a:rPr lang="zh-CN" altLang="en-US" sz="2800">
                <a:solidFill>
                  <a:schemeClr val="accent2"/>
                </a:solidFill>
              </a:rPr>
              <a:t>是否所有的模式分解都是有益的？</a:t>
            </a:r>
          </a:p>
          <a:p>
            <a:pPr lvl="2">
              <a:lnSpc>
                <a:spcPct val="130000"/>
              </a:lnSpc>
              <a:spcBef>
                <a:spcPct val="30000"/>
              </a:spcBef>
            </a:pPr>
            <a:r>
              <a:rPr lang="zh-CN" altLang="en-US" sz="2800">
                <a:solidFill>
                  <a:srgbClr val="FF3300"/>
                </a:solidFill>
              </a:rPr>
              <a:t>实例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7155">
                                            <p:txEl>
                                              <p:pRg st="1" end="1"/>
                                            </p:txEl>
                                          </p:spTgt>
                                        </p:tgtEl>
                                        <p:attrNameLst>
                                          <p:attrName>style.visibility</p:attrName>
                                        </p:attrNameLst>
                                      </p:cBhvr>
                                      <p:to>
                                        <p:strVal val="visible"/>
                                      </p:to>
                                    </p:set>
                                    <p:animEffect transition="in" filter="wipe(left)">
                                      <p:cBhvr>
                                        <p:cTn id="7" dur="500"/>
                                        <p:tgtEl>
                                          <p:spTgt spid="177155">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177155">
                                            <p:txEl>
                                              <p:pRg st="2" end="2"/>
                                            </p:txEl>
                                          </p:spTgt>
                                        </p:tgtEl>
                                        <p:attrNameLst>
                                          <p:attrName>style.visibility</p:attrName>
                                        </p:attrNameLst>
                                      </p:cBhvr>
                                      <p:to>
                                        <p:strVal val="visible"/>
                                      </p:to>
                                    </p:set>
                                    <p:animEffect transition="in" filter="wipe(left)">
                                      <p:cBhvr>
                                        <p:cTn id="10" dur="500"/>
                                        <p:tgtEl>
                                          <p:spTgt spid="177155">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77155">
                                            <p:txEl>
                                              <p:pRg st="3" end="3"/>
                                            </p:txEl>
                                          </p:spTgt>
                                        </p:tgtEl>
                                        <p:attrNameLst>
                                          <p:attrName>style.visibility</p:attrName>
                                        </p:attrNameLst>
                                      </p:cBhvr>
                                      <p:to>
                                        <p:strVal val="visible"/>
                                      </p:to>
                                    </p:set>
                                    <p:animEffect transition="in" filter="wipe(left)">
                                      <p:cBhvr>
                                        <p:cTn id="15" dur="500"/>
                                        <p:tgtEl>
                                          <p:spTgt spid="177155">
                                            <p:txEl>
                                              <p:pRg st="3" end="3"/>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177155">
                                            <p:txEl>
                                              <p:pRg st="4" end="4"/>
                                            </p:txEl>
                                          </p:spTgt>
                                        </p:tgtEl>
                                        <p:attrNameLst>
                                          <p:attrName>style.visibility</p:attrName>
                                        </p:attrNameLst>
                                      </p:cBhvr>
                                      <p:to>
                                        <p:strVal val="visible"/>
                                      </p:to>
                                    </p:set>
                                    <p:animEffect transition="in" filter="wipe(left)">
                                      <p:cBhvr>
                                        <p:cTn id="18" dur="500"/>
                                        <p:tgtEl>
                                          <p:spTgt spid="17715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a:xfrm>
            <a:off x="609600" y="533400"/>
            <a:ext cx="7772400" cy="609600"/>
          </a:xfrm>
        </p:spPr>
        <p:txBody>
          <a:bodyPr/>
          <a:lstStyle/>
          <a:p>
            <a:r>
              <a:rPr lang="en-US" altLang="zh-CN"/>
              <a:t>3NF</a:t>
            </a:r>
            <a:r>
              <a:rPr lang="zh-CN" altLang="en-US">
                <a:ea typeface="华文隶书" pitchFamily="2" charset="-122"/>
              </a:rPr>
              <a:t>分解举例</a:t>
            </a:r>
          </a:p>
        </p:txBody>
      </p:sp>
      <p:sp>
        <p:nvSpPr>
          <p:cNvPr id="299011" name="Rectangle 3"/>
          <p:cNvSpPr>
            <a:spLocks noGrp="1" noChangeArrowheads="1"/>
          </p:cNvSpPr>
          <p:nvPr>
            <p:ph type="body" idx="1"/>
          </p:nvPr>
        </p:nvSpPr>
        <p:spPr>
          <a:xfrm>
            <a:off x="304800" y="1143000"/>
            <a:ext cx="8736013" cy="5334000"/>
          </a:xfrm>
        </p:spPr>
        <p:txBody>
          <a:bodyPr/>
          <a:lstStyle/>
          <a:p>
            <a:pPr>
              <a:lnSpc>
                <a:spcPct val="125000"/>
              </a:lnSpc>
            </a:pPr>
            <a:r>
              <a:rPr lang="en-US" altLang="zh-CN" sz="2200">
                <a:solidFill>
                  <a:schemeClr val="accent2"/>
                </a:solidFill>
              </a:rPr>
              <a:t>[</a:t>
            </a:r>
            <a:r>
              <a:rPr lang="zh-CN" altLang="en-US" sz="2200">
                <a:solidFill>
                  <a:schemeClr val="accent2"/>
                </a:solidFill>
              </a:rPr>
              <a:t>例</a:t>
            </a:r>
            <a:r>
              <a:rPr lang="en-US" altLang="zh-CN" sz="2200">
                <a:solidFill>
                  <a:schemeClr val="accent2"/>
                </a:solidFill>
              </a:rPr>
              <a:t>5.28]  </a:t>
            </a:r>
            <a:r>
              <a:rPr lang="en-US" altLang="zh-CN" sz="2200" i="1"/>
              <a:t>r</a:t>
            </a:r>
            <a:r>
              <a:rPr lang="en-US" altLang="zh-CN" sz="2200"/>
              <a:t>(</a:t>
            </a:r>
            <a:r>
              <a:rPr lang="en-US" altLang="zh-CN" sz="2200" i="1"/>
              <a:t>R</a:t>
            </a:r>
            <a:r>
              <a:rPr lang="en-US" altLang="zh-CN" sz="2200"/>
              <a:t>)=</a:t>
            </a:r>
            <a:r>
              <a:rPr lang="en-US" altLang="zh-CN" sz="2200" i="1"/>
              <a:t>r</a:t>
            </a:r>
            <a:r>
              <a:rPr lang="en-US" altLang="zh-CN" sz="2200"/>
              <a:t>(</a:t>
            </a:r>
            <a:r>
              <a:rPr lang="en-US" altLang="zh-CN" sz="2200" i="1"/>
              <a:t>A</a:t>
            </a:r>
            <a:r>
              <a:rPr lang="en-US" altLang="zh-CN" sz="2200"/>
              <a:t>, </a:t>
            </a:r>
            <a:r>
              <a:rPr lang="en-US" altLang="zh-CN" sz="2200" i="1"/>
              <a:t>B</a:t>
            </a:r>
            <a:r>
              <a:rPr lang="en-US" altLang="zh-CN" sz="2200"/>
              <a:t>, </a:t>
            </a:r>
            <a:r>
              <a:rPr lang="en-US" altLang="zh-CN" sz="2200" i="1"/>
              <a:t>C</a:t>
            </a:r>
            <a:r>
              <a:rPr lang="en-US" altLang="zh-CN" sz="2200"/>
              <a:t>, </a:t>
            </a:r>
            <a:r>
              <a:rPr lang="en-US" altLang="zh-CN" sz="2200" i="1"/>
              <a:t>D</a:t>
            </a:r>
            <a:r>
              <a:rPr lang="en-US" altLang="zh-CN" sz="2200"/>
              <a:t>, </a:t>
            </a:r>
            <a:r>
              <a:rPr lang="en-US" altLang="zh-CN" sz="2200" i="1"/>
              <a:t>G</a:t>
            </a:r>
            <a:r>
              <a:rPr lang="en-US" altLang="zh-CN" sz="2200"/>
              <a:t>, </a:t>
            </a:r>
            <a:r>
              <a:rPr lang="en-US" altLang="zh-CN" sz="2200" i="1"/>
              <a:t>H</a:t>
            </a:r>
            <a:r>
              <a:rPr lang="en-US" altLang="zh-CN" sz="2200"/>
              <a:t>), </a:t>
            </a:r>
            <a:r>
              <a:rPr lang="en-US" altLang="zh-CN" sz="2200" i="1"/>
              <a:t>F</a:t>
            </a:r>
            <a:r>
              <a:rPr lang="en-US" altLang="zh-CN" sz="2200"/>
              <a:t>={</a:t>
            </a:r>
            <a:r>
              <a:rPr lang="en-US" altLang="zh-CN" sz="2200" i="1">
                <a:solidFill>
                  <a:srgbClr val="FF0066"/>
                </a:solidFill>
              </a:rPr>
              <a:t>AB</a:t>
            </a:r>
            <a:r>
              <a:rPr lang="en-US" altLang="zh-CN" sz="2200">
                <a:solidFill>
                  <a:srgbClr val="FF0066"/>
                </a:solidFill>
              </a:rPr>
              <a:t>→</a:t>
            </a:r>
            <a:r>
              <a:rPr lang="en-US" altLang="zh-CN" sz="2200" i="1">
                <a:solidFill>
                  <a:srgbClr val="FF0066"/>
                </a:solidFill>
              </a:rPr>
              <a:t>GH</a:t>
            </a:r>
            <a:r>
              <a:rPr lang="en-US" altLang="zh-CN" sz="2200"/>
              <a:t>, </a:t>
            </a:r>
            <a:r>
              <a:rPr lang="en-US" altLang="zh-CN" sz="2200" i="1"/>
              <a:t>CD</a:t>
            </a:r>
            <a:r>
              <a:rPr lang="en-US" altLang="zh-CN" sz="2200"/>
              <a:t>→</a:t>
            </a:r>
            <a:r>
              <a:rPr lang="en-US" altLang="zh-CN" sz="2200" i="1"/>
              <a:t>GH</a:t>
            </a:r>
            <a:r>
              <a:rPr lang="en-US" altLang="zh-CN" sz="2200"/>
              <a:t>, </a:t>
            </a:r>
            <a:r>
              <a:rPr lang="en-US" altLang="zh-CN" sz="2200" i="1"/>
              <a:t>B</a:t>
            </a:r>
            <a:r>
              <a:rPr lang="en-US" altLang="zh-CN" sz="2200"/>
              <a:t>→</a:t>
            </a:r>
            <a:r>
              <a:rPr lang="en-US" altLang="zh-CN" sz="2200" i="1"/>
              <a:t>A</a:t>
            </a:r>
            <a:r>
              <a:rPr lang="en-US" altLang="zh-CN" sz="2200"/>
              <a:t>, </a:t>
            </a:r>
            <a:r>
              <a:rPr lang="en-US" altLang="zh-CN" sz="2200" i="1"/>
              <a:t>D</a:t>
            </a:r>
            <a:r>
              <a:rPr lang="en-US" altLang="zh-CN" sz="2200"/>
              <a:t>→</a:t>
            </a:r>
            <a:r>
              <a:rPr lang="en-US" altLang="zh-CN" sz="2200" i="1"/>
              <a:t>B</a:t>
            </a:r>
            <a:r>
              <a:rPr lang="en-US" altLang="zh-CN" sz="2200"/>
              <a:t>}, </a:t>
            </a:r>
            <a:r>
              <a:rPr lang="en-US" altLang="zh-CN" sz="2200" i="1"/>
              <a:t>r</a:t>
            </a:r>
            <a:r>
              <a:rPr lang="en-US" altLang="zh-CN" sz="2200"/>
              <a:t>(</a:t>
            </a:r>
            <a:r>
              <a:rPr lang="en-US" altLang="zh-CN" sz="2200" i="1"/>
              <a:t>R</a:t>
            </a:r>
            <a:r>
              <a:rPr lang="en-US" altLang="zh-CN" sz="2200"/>
              <a:t>)</a:t>
            </a:r>
            <a:r>
              <a:rPr lang="zh-CN" altLang="en-US" sz="2200"/>
              <a:t>是否属于</a:t>
            </a:r>
            <a:r>
              <a:rPr lang="en-US" altLang="zh-CN" sz="2200"/>
              <a:t>3NF</a:t>
            </a:r>
            <a:r>
              <a:rPr lang="zh-CN" altLang="en-US" sz="2200"/>
              <a:t>范式？如果不是，则进行</a:t>
            </a:r>
            <a:r>
              <a:rPr lang="en-US" altLang="zh-CN" sz="2200"/>
              <a:t>3NF</a:t>
            </a:r>
            <a:r>
              <a:rPr lang="zh-CN" altLang="en-US" sz="2200"/>
              <a:t>分解。</a:t>
            </a:r>
          </a:p>
          <a:p>
            <a:pPr lvl="1">
              <a:lnSpc>
                <a:spcPct val="125000"/>
              </a:lnSpc>
              <a:spcBef>
                <a:spcPct val="15000"/>
              </a:spcBef>
            </a:pPr>
            <a:r>
              <a:rPr lang="zh-CN" altLang="en-US" sz="2200">
                <a:solidFill>
                  <a:srgbClr val="FF3300"/>
                </a:solidFill>
              </a:rPr>
              <a:t>计算</a:t>
            </a:r>
            <a:r>
              <a:rPr lang="en-US" altLang="zh-CN" sz="2200" i="1">
                <a:solidFill>
                  <a:srgbClr val="FF3300"/>
                </a:solidFill>
              </a:rPr>
              <a:t>F</a:t>
            </a:r>
            <a:r>
              <a:rPr lang="en-US" altLang="zh-CN" sz="2200" i="1" baseline="-25000">
                <a:solidFill>
                  <a:srgbClr val="FF3300"/>
                </a:solidFill>
              </a:rPr>
              <a:t>c</a:t>
            </a:r>
            <a:r>
              <a:rPr lang="zh-CN" altLang="en-US" sz="2200"/>
              <a:t>： </a:t>
            </a:r>
            <a:r>
              <a:rPr lang="en-US" altLang="zh-CN" sz="2200" i="1"/>
              <a:t>F</a:t>
            </a:r>
            <a:r>
              <a:rPr lang="en-US" altLang="zh-CN" sz="2200" i="1" baseline="-25000"/>
              <a:t>c</a:t>
            </a:r>
            <a:r>
              <a:rPr lang="en-US" altLang="zh-CN" sz="2200"/>
              <a:t>={</a:t>
            </a:r>
            <a:r>
              <a:rPr lang="en-US" altLang="zh-CN" sz="2200" i="1">
                <a:solidFill>
                  <a:srgbClr val="FF0066"/>
                </a:solidFill>
              </a:rPr>
              <a:t>B</a:t>
            </a:r>
            <a:r>
              <a:rPr lang="en-US" altLang="zh-CN" sz="2200">
                <a:solidFill>
                  <a:srgbClr val="FF0066"/>
                </a:solidFill>
              </a:rPr>
              <a:t>→</a:t>
            </a:r>
            <a:r>
              <a:rPr lang="en-US" altLang="zh-CN" sz="2200" i="1">
                <a:solidFill>
                  <a:srgbClr val="FF0066"/>
                </a:solidFill>
              </a:rPr>
              <a:t>AGH</a:t>
            </a:r>
            <a:r>
              <a:rPr lang="zh-CN" altLang="en-US" sz="2200"/>
              <a:t>，</a:t>
            </a:r>
            <a:r>
              <a:rPr lang="en-US" altLang="zh-CN" sz="2200" i="1">
                <a:solidFill>
                  <a:srgbClr val="0000CC"/>
                </a:solidFill>
              </a:rPr>
              <a:t>D</a:t>
            </a:r>
            <a:r>
              <a:rPr lang="en-US" altLang="zh-CN" sz="2200">
                <a:solidFill>
                  <a:srgbClr val="0000CC"/>
                </a:solidFill>
              </a:rPr>
              <a:t>→</a:t>
            </a:r>
            <a:r>
              <a:rPr lang="en-US" altLang="zh-CN" sz="2200" i="1">
                <a:solidFill>
                  <a:srgbClr val="0000CC"/>
                </a:solidFill>
              </a:rPr>
              <a:t>B</a:t>
            </a:r>
            <a:r>
              <a:rPr lang="en-US" altLang="zh-CN" sz="2200"/>
              <a:t>} </a:t>
            </a:r>
            <a:endParaRPr lang="zh-CN" altLang="en-US" sz="2200"/>
          </a:p>
          <a:p>
            <a:pPr lvl="2">
              <a:lnSpc>
                <a:spcPct val="135000"/>
              </a:lnSpc>
              <a:spcBef>
                <a:spcPct val="15000"/>
              </a:spcBef>
            </a:pPr>
            <a:r>
              <a:rPr lang="en-US" altLang="zh-CN" i="1">
                <a:solidFill>
                  <a:srgbClr val="FF3300"/>
                </a:solidFill>
              </a:rPr>
              <a:t>A</a:t>
            </a:r>
            <a:r>
              <a:rPr lang="en-US" altLang="zh-CN" i="1"/>
              <a:t>B</a:t>
            </a:r>
            <a:r>
              <a:rPr lang="en-US" altLang="zh-CN" i="1">
                <a:sym typeface="Symbol" pitchFamily="18" charset="2"/>
              </a:rPr>
              <a:t></a:t>
            </a:r>
            <a:r>
              <a:rPr lang="en-US" altLang="zh-CN" i="1"/>
              <a:t>GH</a:t>
            </a:r>
            <a:r>
              <a:rPr lang="zh-CN" altLang="en-US"/>
              <a:t>中的</a:t>
            </a:r>
            <a:r>
              <a:rPr lang="en-US" altLang="zh-CN" i="1">
                <a:solidFill>
                  <a:srgbClr val="FF0066"/>
                </a:solidFill>
              </a:rPr>
              <a:t>A</a:t>
            </a:r>
            <a:r>
              <a:rPr lang="zh-CN" altLang="en-US">
                <a:solidFill>
                  <a:srgbClr val="FF0066"/>
                </a:solidFill>
              </a:rPr>
              <a:t>是左无关属性</a:t>
            </a:r>
            <a:r>
              <a:rPr lang="zh-CN" altLang="en-US"/>
              <a:t>（因为在</a:t>
            </a:r>
            <a:r>
              <a:rPr lang="zh-CN" altLang="en-US" i="1"/>
              <a:t> </a:t>
            </a:r>
            <a:r>
              <a:rPr lang="en-US" altLang="zh-CN" i="1"/>
              <a:t>F</a:t>
            </a:r>
            <a:r>
              <a:rPr lang="zh-CN" altLang="en-US"/>
              <a:t>下有</a:t>
            </a:r>
            <a:r>
              <a:rPr lang="en-US" altLang="zh-CN" i="1"/>
              <a:t>B</a:t>
            </a:r>
            <a:r>
              <a:rPr lang="en-US" altLang="zh-CN" baseline="30000"/>
              <a:t>+</a:t>
            </a:r>
            <a:r>
              <a:rPr lang="en-US" altLang="zh-CN"/>
              <a:t>=</a:t>
            </a:r>
            <a:r>
              <a:rPr lang="en-US" altLang="zh-CN" i="1"/>
              <a:t>AB</a:t>
            </a:r>
            <a:r>
              <a:rPr lang="en-US" altLang="zh-CN" i="1">
                <a:solidFill>
                  <a:srgbClr val="FF3300"/>
                </a:solidFill>
              </a:rPr>
              <a:t>GH</a:t>
            </a:r>
            <a:r>
              <a:rPr lang="zh-CN" altLang="en-US"/>
              <a:t>），去掉</a:t>
            </a:r>
            <a:r>
              <a:rPr lang="zh-CN" altLang="en-US">
                <a:solidFill>
                  <a:srgbClr val="FF0066"/>
                </a:solidFill>
              </a:rPr>
              <a:t>无关属性</a:t>
            </a:r>
            <a:r>
              <a:rPr lang="en-US" altLang="zh-CN" i="1">
                <a:solidFill>
                  <a:srgbClr val="FF0066"/>
                </a:solidFill>
              </a:rPr>
              <a:t>A</a:t>
            </a:r>
            <a:r>
              <a:rPr lang="zh-CN" altLang="en-US"/>
              <a:t>后：</a:t>
            </a:r>
            <a:r>
              <a:rPr lang="en-US" altLang="zh-CN" i="1"/>
              <a:t>F</a:t>
            </a:r>
            <a:r>
              <a:rPr lang="en-US" altLang="zh-CN"/>
              <a:t>={</a:t>
            </a:r>
            <a:r>
              <a:rPr lang="en-US" altLang="zh-CN" i="1">
                <a:solidFill>
                  <a:srgbClr val="0000CC"/>
                </a:solidFill>
              </a:rPr>
              <a:t>B</a:t>
            </a:r>
            <a:r>
              <a:rPr lang="en-US" altLang="zh-CN">
                <a:solidFill>
                  <a:srgbClr val="0000CC"/>
                </a:solidFill>
                <a:sym typeface="Symbol" pitchFamily="18" charset="2"/>
              </a:rPr>
              <a:t></a:t>
            </a:r>
            <a:r>
              <a:rPr lang="en-US" altLang="zh-CN" i="1">
                <a:solidFill>
                  <a:srgbClr val="0000CC"/>
                </a:solidFill>
              </a:rPr>
              <a:t>GH</a:t>
            </a:r>
            <a:r>
              <a:rPr lang="en-US" altLang="zh-CN"/>
              <a:t>, </a:t>
            </a:r>
            <a:r>
              <a:rPr lang="en-US" altLang="zh-CN" i="1">
                <a:solidFill>
                  <a:srgbClr val="FF0066"/>
                </a:solidFill>
              </a:rPr>
              <a:t>CD</a:t>
            </a:r>
            <a:r>
              <a:rPr lang="en-US" altLang="zh-CN">
                <a:solidFill>
                  <a:srgbClr val="FF0066"/>
                </a:solidFill>
                <a:sym typeface="Symbol" pitchFamily="18" charset="2"/>
              </a:rPr>
              <a:t></a:t>
            </a:r>
            <a:r>
              <a:rPr lang="en-US" altLang="zh-CN" i="1">
                <a:solidFill>
                  <a:srgbClr val="FF0066"/>
                </a:solidFill>
              </a:rPr>
              <a:t>GH</a:t>
            </a:r>
            <a:r>
              <a:rPr lang="en-US" altLang="zh-CN"/>
              <a:t>, </a:t>
            </a:r>
            <a:r>
              <a:rPr lang="en-US" altLang="zh-CN" i="1"/>
              <a:t>B</a:t>
            </a:r>
            <a:r>
              <a:rPr lang="en-US" altLang="zh-CN">
                <a:sym typeface="Symbol" pitchFamily="18" charset="2"/>
              </a:rPr>
              <a:t></a:t>
            </a:r>
            <a:r>
              <a:rPr lang="en-US" altLang="zh-CN" i="1"/>
              <a:t>A</a:t>
            </a:r>
            <a:r>
              <a:rPr lang="en-US" altLang="zh-CN"/>
              <a:t>, </a:t>
            </a:r>
            <a:r>
              <a:rPr lang="en-US" altLang="zh-CN" i="1"/>
              <a:t>D</a:t>
            </a:r>
            <a:r>
              <a:rPr lang="en-US" altLang="zh-CN">
                <a:sym typeface="Symbol" pitchFamily="18" charset="2"/>
              </a:rPr>
              <a:t></a:t>
            </a:r>
            <a:r>
              <a:rPr lang="en-US" altLang="zh-CN" i="1"/>
              <a:t>B</a:t>
            </a:r>
            <a:r>
              <a:rPr lang="en-US" altLang="zh-CN"/>
              <a:t>}</a:t>
            </a:r>
            <a:r>
              <a:rPr lang="zh-CN" altLang="en-US"/>
              <a:t>。</a:t>
            </a:r>
          </a:p>
          <a:p>
            <a:pPr lvl="2">
              <a:lnSpc>
                <a:spcPct val="135000"/>
              </a:lnSpc>
              <a:spcBef>
                <a:spcPct val="15000"/>
              </a:spcBef>
            </a:pPr>
            <a:r>
              <a:rPr lang="en-US" altLang="zh-CN" i="1">
                <a:solidFill>
                  <a:srgbClr val="FF3300"/>
                </a:solidFill>
              </a:rPr>
              <a:t>C</a:t>
            </a:r>
            <a:r>
              <a:rPr lang="en-US" altLang="zh-CN" i="1"/>
              <a:t>D</a:t>
            </a:r>
            <a:r>
              <a:rPr lang="en-US" altLang="zh-CN"/>
              <a:t>→</a:t>
            </a:r>
            <a:r>
              <a:rPr lang="en-US" altLang="zh-CN" i="1"/>
              <a:t>GH</a:t>
            </a:r>
            <a:r>
              <a:rPr lang="zh-CN" altLang="en-US"/>
              <a:t>中的</a:t>
            </a:r>
            <a:r>
              <a:rPr lang="en-US" altLang="zh-CN" i="1">
                <a:solidFill>
                  <a:srgbClr val="FF0066"/>
                </a:solidFill>
              </a:rPr>
              <a:t>C</a:t>
            </a:r>
            <a:r>
              <a:rPr lang="zh-CN" altLang="en-US">
                <a:solidFill>
                  <a:srgbClr val="FF0066"/>
                </a:solidFill>
              </a:rPr>
              <a:t>是左无关属性</a:t>
            </a:r>
            <a:r>
              <a:rPr lang="zh-CN" altLang="en-US"/>
              <a:t>（因为在 </a:t>
            </a:r>
            <a:r>
              <a:rPr lang="en-US" altLang="zh-CN" i="1"/>
              <a:t>F</a:t>
            </a:r>
            <a:r>
              <a:rPr lang="zh-CN" altLang="en-US"/>
              <a:t>下有</a:t>
            </a:r>
            <a:r>
              <a:rPr lang="en-US" altLang="zh-CN" i="1"/>
              <a:t>D</a:t>
            </a:r>
            <a:r>
              <a:rPr lang="en-US" altLang="zh-CN" baseline="30000"/>
              <a:t>+</a:t>
            </a:r>
            <a:r>
              <a:rPr lang="en-US" altLang="zh-CN"/>
              <a:t>=</a:t>
            </a:r>
            <a:r>
              <a:rPr lang="en-US" altLang="zh-CN" i="1"/>
              <a:t>DBA</a:t>
            </a:r>
            <a:r>
              <a:rPr lang="en-US" altLang="zh-CN" i="1">
                <a:solidFill>
                  <a:srgbClr val="FF3300"/>
                </a:solidFill>
              </a:rPr>
              <a:t>GH</a:t>
            </a:r>
            <a:r>
              <a:rPr lang="zh-CN" altLang="en-US"/>
              <a:t>），去掉</a:t>
            </a:r>
            <a:r>
              <a:rPr lang="zh-CN" altLang="en-US">
                <a:solidFill>
                  <a:srgbClr val="FF0066"/>
                </a:solidFill>
              </a:rPr>
              <a:t>无关属性</a:t>
            </a:r>
            <a:r>
              <a:rPr lang="en-US" altLang="zh-CN" i="1">
                <a:solidFill>
                  <a:srgbClr val="FF0066"/>
                </a:solidFill>
              </a:rPr>
              <a:t>C</a:t>
            </a:r>
            <a:r>
              <a:rPr lang="zh-CN" altLang="en-US"/>
              <a:t>后：</a:t>
            </a:r>
            <a:r>
              <a:rPr lang="en-US" altLang="zh-CN" i="1"/>
              <a:t>F</a:t>
            </a:r>
            <a:r>
              <a:rPr lang="en-US" altLang="zh-CN"/>
              <a:t>={</a:t>
            </a:r>
            <a:r>
              <a:rPr lang="en-US" altLang="zh-CN" i="1"/>
              <a:t>B</a:t>
            </a:r>
            <a:r>
              <a:rPr lang="en-US" altLang="zh-CN"/>
              <a:t>→</a:t>
            </a:r>
            <a:r>
              <a:rPr lang="en-US" altLang="zh-CN" i="1"/>
              <a:t>GH</a:t>
            </a:r>
            <a:r>
              <a:rPr lang="zh-CN" altLang="en-US"/>
              <a:t>，</a:t>
            </a:r>
            <a:r>
              <a:rPr lang="en-US" altLang="zh-CN" i="1">
                <a:solidFill>
                  <a:srgbClr val="0000CC"/>
                </a:solidFill>
              </a:rPr>
              <a:t>D</a:t>
            </a:r>
            <a:r>
              <a:rPr lang="en-US" altLang="zh-CN">
                <a:solidFill>
                  <a:srgbClr val="0000CC"/>
                </a:solidFill>
              </a:rPr>
              <a:t>→</a:t>
            </a:r>
            <a:r>
              <a:rPr lang="en-US" altLang="zh-CN" i="1">
                <a:solidFill>
                  <a:srgbClr val="0000CC"/>
                </a:solidFill>
              </a:rPr>
              <a:t>GH</a:t>
            </a:r>
            <a:r>
              <a:rPr lang="zh-CN" altLang="en-US"/>
              <a:t>，</a:t>
            </a:r>
            <a:r>
              <a:rPr lang="en-US" altLang="zh-CN" i="1"/>
              <a:t>B</a:t>
            </a:r>
            <a:r>
              <a:rPr lang="en-US" altLang="zh-CN"/>
              <a:t>→</a:t>
            </a:r>
            <a:r>
              <a:rPr lang="en-US" altLang="zh-CN" i="1"/>
              <a:t>A</a:t>
            </a:r>
            <a:r>
              <a:rPr lang="zh-CN" altLang="en-US"/>
              <a:t>，</a:t>
            </a:r>
            <a:r>
              <a:rPr lang="en-US" altLang="zh-CN" i="1"/>
              <a:t>D</a:t>
            </a:r>
            <a:r>
              <a:rPr lang="en-US" altLang="zh-CN"/>
              <a:t>→</a:t>
            </a:r>
            <a:r>
              <a:rPr lang="en-US" altLang="zh-CN" i="1"/>
              <a:t>B</a:t>
            </a:r>
            <a:r>
              <a:rPr lang="en-US" altLang="zh-CN"/>
              <a:t>}</a:t>
            </a:r>
          </a:p>
          <a:p>
            <a:pPr lvl="2">
              <a:lnSpc>
                <a:spcPct val="135000"/>
              </a:lnSpc>
              <a:spcBef>
                <a:spcPct val="15000"/>
              </a:spcBef>
            </a:pPr>
            <a:r>
              <a:rPr lang="en-US" altLang="zh-CN" i="1"/>
              <a:t>D</a:t>
            </a:r>
            <a:r>
              <a:rPr lang="en-US" altLang="zh-CN"/>
              <a:t>→</a:t>
            </a:r>
            <a:r>
              <a:rPr lang="en-US" altLang="zh-CN" i="1">
                <a:solidFill>
                  <a:srgbClr val="FF3300"/>
                </a:solidFill>
              </a:rPr>
              <a:t>G</a:t>
            </a:r>
            <a:r>
              <a:rPr lang="en-US" altLang="zh-CN" i="1"/>
              <a:t>H</a:t>
            </a:r>
            <a:r>
              <a:rPr lang="zh-CN" altLang="en-US"/>
              <a:t>中的</a:t>
            </a:r>
            <a:r>
              <a:rPr lang="en-US" altLang="zh-CN" i="1">
                <a:solidFill>
                  <a:srgbClr val="0000CC"/>
                </a:solidFill>
              </a:rPr>
              <a:t>G</a:t>
            </a:r>
            <a:r>
              <a:rPr lang="zh-CN" altLang="en-US">
                <a:solidFill>
                  <a:srgbClr val="0000CC"/>
                </a:solidFill>
              </a:rPr>
              <a:t>是右无关属性</a:t>
            </a:r>
            <a:r>
              <a:rPr lang="zh-CN" altLang="en-US"/>
              <a:t>（因为在 </a:t>
            </a:r>
            <a:r>
              <a:rPr lang="en-US" altLang="zh-CN" i="1"/>
              <a:t>F</a:t>
            </a:r>
            <a:r>
              <a:rPr lang="en-US" altLang="zh-CN" i="1">
                <a:latin typeface="宋体"/>
              </a:rPr>
              <a:t>’</a:t>
            </a:r>
            <a:r>
              <a:rPr lang="zh-CN" altLang="en-US"/>
              <a:t>下</a:t>
            </a:r>
            <a:r>
              <a:rPr lang="en-US" altLang="zh-CN" i="1"/>
              <a:t>D</a:t>
            </a:r>
            <a:r>
              <a:rPr lang="en-US" altLang="zh-CN" baseline="30000"/>
              <a:t>+</a:t>
            </a:r>
            <a:r>
              <a:rPr lang="en-US" altLang="zh-CN"/>
              <a:t>=</a:t>
            </a:r>
            <a:r>
              <a:rPr lang="en-US" altLang="zh-CN" i="1"/>
              <a:t>DBA</a:t>
            </a:r>
            <a:r>
              <a:rPr lang="en-US" altLang="zh-CN" i="1">
                <a:solidFill>
                  <a:srgbClr val="FF3300"/>
                </a:solidFill>
              </a:rPr>
              <a:t>G</a:t>
            </a:r>
            <a:r>
              <a:rPr lang="en-US" altLang="zh-CN" i="1"/>
              <a:t>H</a:t>
            </a:r>
            <a:r>
              <a:rPr lang="zh-CN" altLang="en-US"/>
              <a:t>），去掉</a:t>
            </a:r>
            <a:r>
              <a:rPr lang="zh-CN" altLang="en-US">
                <a:solidFill>
                  <a:srgbClr val="0000CC"/>
                </a:solidFill>
              </a:rPr>
              <a:t>无关属性</a:t>
            </a:r>
            <a:r>
              <a:rPr lang="en-US" altLang="zh-CN" i="1">
                <a:solidFill>
                  <a:srgbClr val="0000CC"/>
                </a:solidFill>
              </a:rPr>
              <a:t>G</a:t>
            </a:r>
            <a:r>
              <a:rPr lang="zh-CN" altLang="en-US"/>
              <a:t>后：</a:t>
            </a:r>
            <a:r>
              <a:rPr lang="en-US" altLang="zh-CN" i="1"/>
              <a:t>F</a:t>
            </a:r>
            <a:r>
              <a:rPr lang="en-US" altLang="zh-CN"/>
              <a:t>={</a:t>
            </a:r>
            <a:r>
              <a:rPr lang="en-US" altLang="zh-CN" i="1"/>
              <a:t>B</a:t>
            </a:r>
            <a:r>
              <a:rPr lang="en-US" altLang="zh-CN"/>
              <a:t>→</a:t>
            </a:r>
            <a:r>
              <a:rPr lang="en-US" altLang="zh-CN" i="1"/>
              <a:t>GH</a:t>
            </a:r>
            <a:r>
              <a:rPr lang="zh-CN" altLang="en-US"/>
              <a:t>，</a:t>
            </a:r>
            <a:r>
              <a:rPr lang="en-US" altLang="zh-CN" i="1">
                <a:solidFill>
                  <a:srgbClr val="0000CC"/>
                </a:solidFill>
              </a:rPr>
              <a:t>D</a:t>
            </a:r>
            <a:r>
              <a:rPr lang="en-US" altLang="zh-CN">
                <a:solidFill>
                  <a:srgbClr val="0000CC"/>
                </a:solidFill>
              </a:rPr>
              <a:t>→</a:t>
            </a:r>
            <a:r>
              <a:rPr lang="en-US" altLang="zh-CN" i="1">
                <a:solidFill>
                  <a:srgbClr val="0000CC"/>
                </a:solidFill>
              </a:rPr>
              <a:t>H</a:t>
            </a:r>
            <a:r>
              <a:rPr lang="zh-CN" altLang="en-US"/>
              <a:t>，</a:t>
            </a:r>
            <a:r>
              <a:rPr lang="en-US" altLang="zh-CN" i="1"/>
              <a:t>B</a:t>
            </a:r>
            <a:r>
              <a:rPr lang="en-US" altLang="zh-CN"/>
              <a:t>→</a:t>
            </a:r>
            <a:r>
              <a:rPr lang="en-US" altLang="zh-CN" i="1"/>
              <a:t>A</a:t>
            </a:r>
            <a:r>
              <a:rPr lang="zh-CN" altLang="en-US"/>
              <a:t>，</a:t>
            </a:r>
            <a:r>
              <a:rPr lang="en-US" altLang="zh-CN" i="1"/>
              <a:t>D</a:t>
            </a:r>
            <a:r>
              <a:rPr lang="en-US" altLang="zh-CN"/>
              <a:t>→</a:t>
            </a:r>
            <a:r>
              <a:rPr lang="en-US" altLang="zh-CN" i="1"/>
              <a:t>B</a:t>
            </a:r>
            <a:r>
              <a:rPr lang="en-US" altLang="zh-CN"/>
              <a:t>} </a:t>
            </a:r>
          </a:p>
          <a:p>
            <a:pPr lvl="2">
              <a:lnSpc>
                <a:spcPct val="135000"/>
              </a:lnSpc>
              <a:spcBef>
                <a:spcPct val="15000"/>
              </a:spcBef>
            </a:pPr>
            <a:r>
              <a:rPr lang="zh-CN" altLang="en-US"/>
              <a:t>合并左边相同依赖后：</a:t>
            </a:r>
            <a:r>
              <a:rPr lang="en-US" altLang="zh-CN" i="1"/>
              <a:t>F</a:t>
            </a:r>
            <a:r>
              <a:rPr lang="en-US" altLang="zh-CN"/>
              <a:t>={</a:t>
            </a:r>
            <a:r>
              <a:rPr lang="en-US" altLang="zh-CN" i="1">
                <a:solidFill>
                  <a:srgbClr val="FF0066"/>
                </a:solidFill>
              </a:rPr>
              <a:t>B</a:t>
            </a:r>
            <a:r>
              <a:rPr lang="en-US" altLang="zh-CN">
                <a:solidFill>
                  <a:srgbClr val="FF0066"/>
                </a:solidFill>
              </a:rPr>
              <a:t>→</a:t>
            </a:r>
            <a:r>
              <a:rPr lang="en-US" altLang="zh-CN" i="1">
                <a:solidFill>
                  <a:srgbClr val="FF0066"/>
                </a:solidFill>
              </a:rPr>
              <a:t>AGH</a:t>
            </a:r>
            <a:r>
              <a:rPr lang="zh-CN" altLang="en-US"/>
              <a:t>，</a:t>
            </a:r>
            <a:r>
              <a:rPr lang="en-US" altLang="zh-CN" i="1">
                <a:solidFill>
                  <a:srgbClr val="0000CC"/>
                </a:solidFill>
              </a:rPr>
              <a:t>D</a:t>
            </a:r>
            <a:r>
              <a:rPr lang="en-US" altLang="zh-CN">
                <a:solidFill>
                  <a:srgbClr val="0000CC"/>
                </a:solidFill>
              </a:rPr>
              <a:t>→</a:t>
            </a:r>
            <a:r>
              <a:rPr lang="en-US" altLang="zh-CN" i="1">
                <a:solidFill>
                  <a:srgbClr val="0000CC"/>
                </a:solidFill>
              </a:rPr>
              <a:t>BH</a:t>
            </a:r>
            <a:r>
              <a:rPr lang="en-US" altLang="zh-CN"/>
              <a:t>} </a:t>
            </a:r>
          </a:p>
          <a:p>
            <a:pPr lvl="2">
              <a:lnSpc>
                <a:spcPct val="135000"/>
              </a:lnSpc>
              <a:spcBef>
                <a:spcPct val="15000"/>
              </a:spcBef>
            </a:pPr>
            <a:r>
              <a:rPr lang="en-US" altLang="zh-CN" i="1"/>
              <a:t>D</a:t>
            </a:r>
            <a:r>
              <a:rPr lang="en-US" altLang="zh-CN"/>
              <a:t>→</a:t>
            </a:r>
            <a:r>
              <a:rPr lang="en-US" altLang="zh-CN" i="1"/>
              <a:t>B</a:t>
            </a:r>
            <a:r>
              <a:rPr lang="en-US" altLang="zh-CN" i="1">
                <a:solidFill>
                  <a:srgbClr val="FF3300"/>
                </a:solidFill>
              </a:rPr>
              <a:t>H</a:t>
            </a:r>
            <a:r>
              <a:rPr lang="zh-CN" altLang="en-US"/>
              <a:t>中的</a:t>
            </a:r>
            <a:r>
              <a:rPr lang="en-US" altLang="zh-CN" i="1">
                <a:solidFill>
                  <a:srgbClr val="0000CC"/>
                </a:solidFill>
              </a:rPr>
              <a:t>H</a:t>
            </a:r>
            <a:r>
              <a:rPr lang="zh-CN" altLang="en-US">
                <a:solidFill>
                  <a:srgbClr val="0000CC"/>
                </a:solidFill>
              </a:rPr>
              <a:t>是右无关属性</a:t>
            </a:r>
            <a:r>
              <a:rPr lang="zh-CN" altLang="en-US"/>
              <a:t>（因为在 </a:t>
            </a:r>
            <a:r>
              <a:rPr lang="en-US" altLang="zh-CN" i="1"/>
              <a:t>F</a:t>
            </a:r>
            <a:r>
              <a:rPr lang="en-US" altLang="zh-CN" i="1">
                <a:latin typeface="宋体"/>
              </a:rPr>
              <a:t>’</a:t>
            </a:r>
            <a:r>
              <a:rPr lang="zh-CN" altLang="en-US"/>
              <a:t>下</a:t>
            </a:r>
            <a:r>
              <a:rPr lang="en-US" altLang="zh-CN" i="1"/>
              <a:t>D</a:t>
            </a:r>
            <a:r>
              <a:rPr lang="en-US" altLang="zh-CN" baseline="30000"/>
              <a:t>+</a:t>
            </a:r>
            <a:r>
              <a:rPr lang="en-US" altLang="zh-CN"/>
              <a:t>=</a:t>
            </a:r>
            <a:r>
              <a:rPr lang="en-US" altLang="zh-CN" i="1"/>
              <a:t>DBAG</a:t>
            </a:r>
            <a:r>
              <a:rPr lang="en-US" altLang="zh-CN" i="1">
                <a:solidFill>
                  <a:srgbClr val="FF3300"/>
                </a:solidFill>
              </a:rPr>
              <a:t>H</a:t>
            </a:r>
            <a:r>
              <a:rPr lang="zh-CN" altLang="en-US"/>
              <a:t>），去掉</a:t>
            </a:r>
            <a:r>
              <a:rPr lang="zh-CN" altLang="en-US">
                <a:solidFill>
                  <a:srgbClr val="0000CC"/>
                </a:solidFill>
              </a:rPr>
              <a:t>无关属性</a:t>
            </a:r>
            <a:r>
              <a:rPr lang="en-US" altLang="zh-CN" i="1">
                <a:solidFill>
                  <a:srgbClr val="0000CC"/>
                </a:solidFill>
              </a:rPr>
              <a:t>H</a:t>
            </a:r>
            <a:r>
              <a:rPr lang="zh-CN" altLang="en-US"/>
              <a:t>后：</a:t>
            </a:r>
            <a:r>
              <a:rPr lang="en-US" altLang="zh-CN" i="1"/>
              <a:t>F</a:t>
            </a:r>
            <a:r>
              <a:rPr lang="en-US" altLang="zh-CN" i="1" baseline="-25000"/>
              <a:t>c</a:t>
            </a:r>
            <a:r>
              <a:rPr lang="en-US" altLang="zh-CN"/>
              <a:t>={</a:t>
            </a:r>
            <a:r>
              <a:rPr lang="en-US" altLang="zh-CN" i="1">
                <a:solidFill>
                  <a:srgbClr val="FF0066"/>
                </a:solidFill>
              </a:rPr>
              <a:t>B</a:t>
            </a:r>
            <a:r>
              <a:rPr lang="en-US" altLang="zh-CN">
                <a:solidFill>
                  <a:srgbClr val="FF0066"/>
                </a:solidFill>
              </a:rPr>
              <a:t>→</a:t>
            </a:r>
            <a:r>
              <a:rPr lang="en-US" altLang="zh-CN" i="1">
                <a:solidFill>
                  <a:srgbClr val="FF0066"/>
                </a:solidFill>
              </a:rPr>
              <a:t>AGH</a:t>
            </a:r>
            <a:r>
              <a:rPr lang="zh-CN" altLang="en-US"/>
              <a:t>，</a:t>
            </a:r>
            <a:r>
              <a:rPr lang="en-US" altLang="zh-CN" i="1">
                <a:solidFill>
                  <a:srgbClr val="0000CC"/>
                </a:solidFill>
              </a:rPr>
              <a:t>D</a:t>
            </a:r>
            <a:r>
              <a:rPr lang="en-US" altLang="zh-CN">
                <a:solidFill>
                  <a:srgbClr val="0000CC"/>
                </a:solidFill>
              </a:rPr>
              <a:t>→</a:t>
            </a:r>
            <a:r>
              <a:rPr lang="en-US" altLang="zh-CN" i="1">
                <a:solidFill>
                  <a:srgbClr val="0000CC"/>
                </a:solidFill>
              </a:rPr>
              <a:t>B</a:t>
            </a:r>
            <a:r>
              <a:rPr lang="en-US" altLang="zh-CN"/>
              <a:t>} </a:t>
            </a:r>
          </a:p>
        </p:txBody>
      </p:sp>
      <p:sp>
        <p:nvSpPr>
          <p:cNvPr id="299012" name="AutoShape 4"/>
          <p:cNvSpPr>
            <a:spLocks noChangeArrowheads="1"/>
          </p:cNvSpPr>
          <p:nvPr/>
        </p:nvSpPr>
        <p:spPr bwMode="auto">
          <a:xfrm>
            <a:off x="6324600" y="533400"/>
            <a:ext cx="2362200" cy="457200"/>
          </a:xfrm>
          <a:prstGeom prst="wedgeRoundRectCallout">
            <a:avLst>
              <a:gd name="adj1" fmla="val -46440"/>
              <a:gd name="adj2" fmla="val 109028"/>
              <a:gd name="adj3" fmla="val 16667"/>
            </a:avLst>
          </a:prstGeom>
          <a:solidFill>
            <a:schemeClr val="accent1"/>
          </a:solidFill>
          <a:ln w="9525">
            <a:solidFill>
              <a:schemeClr val="tx1"/>
            </a:solidFill>
            <a:miter lim="800000"/>
            <a:headEnd/>
            <a:tailEnd/>
          </a:ln>
          <a:effectLst/>
        </p:spPr>
        <p:txBody>
          <a:bodyPr/>
          <a:lstStyle/>
          <a:p>
            <a:pPr algn="ctr"/>
            <a:r>
              <a:rPr lang="nl-NL" altLang="zh-CN" sz="2000" b="1" i="1">
                <a:solidFill>
                  <a:srgbClr val="003399"/>
                </a:solidFill>
              </a:rPr>
              <a:t>CD</a:t>
            </a:r>
            <a:r>
              <a:rPr lang="zh-CN" altLang="nl-NL" sz="2000" b="1">
                <a:solidFill>
                  <a:srgbClr val="003399"/>
                </a:solidFill>
              </a:rPr>
              <a:t>是候选码！</a:t>
            </a:r>
            <a:endParaRPr lang="zh-CN" altLang="en-US" sz="2000" b="1">
              <a:solidFill>
                <a:srgbClr val="003399"/>
              </a:solidFill>
            </a:endParaRPr>
          </a:p>
        </p:txBody>
      </p:sp>
      <p:sp>
        <p:nvSpPr>
          <p:cNvPr id="299013" name="Rectangle 5"/>
          <p:cNvSpPr>
            <a:spLocks noChangeArrowheads="1"/>
          </p:cNvSpPr>
          <p:nvPr/>
        </p:nvSpPr>
        <p:spPr bwMode="auto">
          <a:xfrm>
            <a:off x="304800" y="2590800"/>
            <a:ext cx="8610600" cy="3962400"/>
          </a:xfrm>
          <a:prstGeom prst="rect">
            <a:avLst/>
          </a:prstGeom>
          <a:gradFill rotWithShape="1">
            <a:gsLst>
              <a:gs pos="0">
                <a:srgbClr val="E8E8E8"/>
              </a:gs>
              <a:gs pos="100000">
                <a:srgbClr val="F0F0F0"/>
              </a:gs>
            </a:gsLst>
            <a:lin ang="5400000" scaled="1"/>
          </a:gradFill>
          <a:ln w="9525">
            <a:noFill/>
            <a:miter lim="800000"/>
            <a:headEnd/>
            <a:tailEnd/>
          </a:ln>
        </p:spPr>
        <p:txBody>
          <a:bodyPr/>
          <a:lstStyle/>
          <a:p>
            <a:pPr marL="742950" lvl="1" indent="-285750" eaLnBrk="0" hangingPunct="0">
              <a:lnSpc>
                <a:spcPct val="140000"/>
              </a:lnSpc>
              <a:spcBef>
                <a:spcPct val="20000"/>
              </a:spcBef>
              <a:buFont typeface="Wingdings" pitchFamily="2" charset="2"/>
              <a:buChar char="l"/>
            </a:pPr>
            <a:r>
              <a:rPr lang="en-US" altLang="zh-CN" sz="2200" b="1" i="1">
                <a:solidFill>
                  <a:srgbClr val="9900CC"/>
                </a:solidFill>
                <a:latin typeface="Times New Roman" pitchFamily="18" charset="0"/>
              </a:rPr>
              <a:t>r</a:t>
            </a:r>
            <a:r>
              <a:rPr lang="en-US" altLang="zh-CN" sz="2200" b="1">
                <a:solidFill>
                  <a:srgbClr val="9900CC"/>
                </a:solidFill>
                <a:latin typeface="Times New Roman" pitchFamily="18" charset="0"/>
              </a:rPr>
              <a:t>(</a:t>
            </a:r>
            <a:r>
              <a:rPr lang="en-US" altLang="zh-CN" sz="2200" b="1" i="1">
                <a:solidFill>
                  <a:srgbClr val="9900CC"/>
                </a:solidFill>
                <a:latin typeface="Times New Roman" pitchFamily="18" charset="0"/>
              </a:rPr>
              <a:t>R</a:t>
            </a:r>
            <a:r>
              <a:rPr lang="en-US" altLang="zh-CN" sz="2200" b="1">
                <a:solidFill>
                  <a:srgbClr val="9900CC"/>
                </a:solidFill>
                <a:latin typeface="Times New Roman" pitchFamily="18" charset="0"/>
              </a:rPr>
              <a:t>)</a:t>
            </a:r>
            <a:r>
              <a:rPr lang="en-US" altLang="zh-CN" sz="2200" b="1">
                <a:solidFill>
                  <a:srgbClr val="9900CC"/>
                </a:solidFill>
                <a:latin typeface="Times New Roman" pitchFamily="18" charset="0"/>
                <a:sym typeface="Symbol" pitchFamily="18" charset="2"/>
              </a:rPr>
              <a:t></a:t>
            </a:r>
            <a:r>
              <a:rPr lang="en-US" altLang="zh-CN" sz="2200" b="1">
                <a:solidFill>
                  <a:srgbClr val="9900CC"/>
                </a:solidFill>
                <a:latin typeface="Times New Roman" pitchFamily="18" charset="0"/>
              </a:rPr>
              <a:t>3NF</a:t>
            </a:r>
            <a:r>
              <a:rPr lang="zh-CN" altLang="en-US" sz="2200" b="1">
                <a:latin typeface="Times New Roman" pitchFamily="18" charset="0"/>
              </a:rPr>
              <a:t>，</a:t>
            </a:r>
            <a:r>
              <a:rPr lang="zh-CN" altLang="nl-NL" sz="2200" b="1">
                <a:latin typeface="Times New Roman" pitchFamily="18" charset="0"/>
              </a:rPr>
              <a:t>因为存在部分和传递函数依赖</a:t>
            </a:r>
            <a:r>
              <a:rPr lang="zh-CN" altLang="en-US" sz="2200" b="1">
                <a:latin typeface="Times New Roman" pitchFamily="18" charset="0"/>
              </a:rPr>
              <a:t>。</a:t>
            </a:r>
            <a:r>
              <a:rPr lang="en-US" altLang="zh-CN" sz="2200" b="1" i="1">
                <a:latin typeface="Times New Roman" pitchFamily="18" charset="0"/>
              </a:rPr>
              <a:t>r</a:t>
            </a:r>
            <a:r>
              <a:rPr lang="en-US" altLang="zh-CN" sz="2200" b="1">
                <a:latin typeface="Times New Roman" pitchFamily="18" charset="0"/>
              </a:rPr>
              <a:t>(</a:t>
            </a:r>
            <a:r>
              <a:rPr lang="en-US" altLang="zh-CN" sz="2200" b="1" i="1">
                <a:latin typeface="Times New Roman" pitchFamily="18" charset="0"/>
              </a:rPr>
              <a:t>R</a:t>
            </a:r>
            <a:r>
              <a:rPr lang="en-US" altLang="zh-CN" sz="2200" b="1">
                <a:latin typeface="Times New Roman" pitchFamily="18" charset="0"/>
              </a:rPr>
              <a:t>)</a:t>
            </a:r>
            <a:r>
              <a:rPr lang="zh-CN" altLang="en-US" sz="2200" b="1">
                <a:latin typeface="Times New Roman" pitchFamily="18" charset="0"/>
              </a:rPr>
              <a:t>可分解为：</a:t>
            </a:r>
          </a:p>
          <a:p>
            <a:pPr marL="1143000" lvl="2" indent="-228600" eaLnBrk="0" hangingPunct="0">
              <a:lnSpc>
                <a:spcPct val="140000"/>
              </a:lnSpc>
              <a:spcBef>
                <a:spcPct val="20000"/>
              </a:spcBef>
              <a:buFont typeface="Wingdings" pitchFamily="2" charset="2"/>
              <a:buChar char="Ø"/>
            </a:pPr>
            <a:r>
              <a:rPr lang="en-US" altLang="zh-CN" sz="2000" b="1" i="1">
                <a:solidFill>
                  <a:srgbClr val="800000"/>
                </a:solidFill>
                <a:latin typeface="Times New Roman" pitchFamily="18" charset="0"/>
              </a:rPr>
              <a:t>r</a:t>
            </a:r>
            <a:r>
              <a:rPr lang="en-US" altLang="zh-CN" sz="2000" b="1" baseline="-25000">
                <a:solidFill>
                  <a:srgbClr val="800000"/>
                </a:solidFill>
                <a:latin typeface="Times New Roman" pitchFamily="18" charset="0"/>
              </a:rPr>
              <a:t>1</a:t>
            </a:r>
            <a:r>
              <a:rPr lang="en-US" altLang="zh-CN" sz="2000" b="1">
                <a:solidFill>
                  <a:srgbClr val="800000"/>
                </a:solidFill>
                <a:latin typeface="Times New Roman" pitchFamily="18" charset="0"/>
              </a:rPr>
              <a:t>(</a:t>
            </a:r>
            <a:r>
              <a:rPr lang="en-US" altLang="zh-CN" sz="2000" b="1" i="1">
                <a:solidFill>
                  <a:srgbClr val="800000"/>
                </a:solidFill>
                <a:latin typeface="Times New Roman" pitchFamily="18" charset="0"/>
              </a:rPr>
              <a:t>R</a:t>
            </a:r>
            <a:r>
              <a:rPr lang="en-US" altLang="zh-CN" sz="2000" b="1" baseline="-25000">
                <a:solidFill>
                  <a:srgbClr val="800000"/>
                </a:solidFill>
                <a:latin typeface="Times New Roman" pitchFamily="18" charset="0"/>
              </a:rPr>
              <a:t>1</a:t>
            </a:r>
            <a:r>
              <a:rPr lang="en-US" altLang="zh-CN" sz="2000" b="1">
                <a:solidFill>
                  <a:srgbClr val="800000"/>
                </a:solidFill>
                <a:latin typeface="Times New Roman" pitchFamily="18" charset="0"/>
              </a:rPr>
              <a:t>)=</a:t>
            </a:r>
            <a:r>
              <a:rPr lang="en-US" altLang="zh-CN" sz="2000" b="1" i="1">
                <a:solidFill>
                  <a:srgbClr val="800000"/>
                </a:solidFill>
                <a:latin typeface="Times New Roman" pitchFamily="18" charset="0"/>
              </a:rPr>
              <a:t>r</a:t>
            </a:r>
            <a:r>
              <a:rPr lang="en-US" altLang="zh-CN" sz="2000" b="1" baseline="-25000">
                <a:solidFill>
                  <a:srgbClr val="800000"/>
                </a:solidFill>
                <a:latin typeface="Times New Roman" pitchFamily="18" charset="0"/>
              </a:rPr>
              <a:t>1</a:t>
            </a:r>
            <a:r>
              <a:rPr lang="en-US" altLang="zh-CN" sz="2000" b="1">
                <a:solidFill>
                  <a:srgbClr val="800000"/>
                </a:solidFill>
                <a:latin typeface="Times New Roman" pitchFamily="18" charset="0"/>
              </a:rPr>
              <a:t>(</a:t>
            </a:r>
            <a:r>
              <a:rPr lang="en-US" altLang="zh-CN" sz="2000" b="1" i="1" u="sng">
                <a:solidFill>
                  <a:srgbClr val="800000"/>
                </a:solidFill>
                <a:latin typeface="Times New Roman" pitchFamily="18" charset="0"/>
              </a:rPr>
              <a:t>B</a:t>
            </a:r>
            <a:r>
              <a:rPr lang="en-US" altLang="zh-CN" sz="2000" b="1">
                <a:solidFill>
                  <a:srgbClr val="800000"/>
                </a:solidFill>
                <a:latin typeface="Times New Roman" pitchFamily="18" charset="0"/>
              </a:rPr>
              <a:t>, </a:t>
            </a:r>
            <a:r>
              <a:rPr lang="en-US" altLang="zh-CN" sz="2000" b="1" i="1">
                <a:solidFill>
                  <a:srgbClr val="800000"/>
                </a:solidFill>
                <a:latin typeface="Times New Roman" pitchFamily="18" charset="0"/>
              </a:rPr>
              <a:t>A</a:t>
            </a:r>
            <a:r>
              <a:rPr lang="en-US" altLang="zh-CN" sz="2000" b="1">
                <a:solidFill>
                  <a:srgbClr val="800000"/>
                </a:solidFill>
                <a:latin typeface="Times New Roman" pitchFamily="18" charset="0"/>
              </a:rPr>
              <a:t>, </a:t>
            </a:r>
            <a:r>
              <a:rPr lang="en-US" altLang="zh-CN" sz="2000" b="1" i="1">
                <a:solidFill>
                  <a:srgbClr val="800000"/>
                </a:solidFill>
                <a:latin typeface="Times New Roman" pitchFamily="18" charset="0"/>
              </a:rPr>
              <a:t>G</a:t>
            </a:r>
            <a:r>
              <a:rPr lang="en-US" altLang="zh-CN" sz="2000" b="1">
                <a:solidFill>
                  <a:srgbClr val="800000"/>
                </a:solidFill>
                <a:latin typeface="Times New Roman" pitchFamily="18" charset="0"/>
              </a:rPr>
              <a:t>, </a:t>
            </a:r>
            <a:r>
              <a:rPr lang="en-US" altLang="zh-CN" sz="2000" b="1" i="1">
                <a:solidFill>
                  <a:srgbClr val="800000"/>
                </a:solidFill>
                <a:latin typeface="Times New Roman" pitchFamily="18" charset="0"/>
              </a:rPr>
              <a:t>H</a:t>
            </a:r>
            <a:r>
              <a:rPr lang="en-US" altLang="zh-CN" sz="2000" b="1">
                <a:solidFill>
                  <a:srgbClr val="800000"/>
                </a:solidFill>
                <a:latin typeface="Times New Roman" pitchFamily="18" charset="0"/>
              </a:rPr>
              <a:t>)</a:t>
            </a:r>
            <a:r>
              <a:rPr lang="zh-CN" altLang="en-US" sz="2000" b="1">
                <a:solidFill>
                  <a:srgbClr val="800000"/>
                </a:solidFill>
                <a:latin typeface="Times New Roman" pitchFamily="18" charset="0"/>
              </a:rPr>
              <a:t>， </a:t>
            </a:r>
            <a:r>
              <a:rPr lang="en-US" altLang="zh-CN" sz="2000" b="1" i="1">
                <a:solidFill>
                  <a:srgbClr val="A50021"/>
                </a:solidFill>
                <a:latin typeface="Times New Roman" pitchFamily="18" charset="0"/>
              </a:rPr>
              <a:t>F</a:t>
            </a:r>
            <a:r>
              <a:rPr lang="en-US" altLang="zh-CN" sz="2000" b="1" baseline="-25000">
                <a:solidFill>
                  <a:srgbClr val="A50021"/>
                </a:solidFill>
                <a:latin typeface="Times New Roman" pitchFamily="18" charset="0"/>
              </a:rPr>
              <a:t>c1</a:t>
            </a:r>
            <a:r>
              <a:rPr lang="en-US" altLang="zh-CN" sz="2000" b="1">
                <a:solidFill>
                  <a:srgbClr val="A50021"/>
                </a:solidFill>
                <a:latin typeface="Times New Roman" pitchFamily="18" charset="0"/>
              </a:rPr>
              <a:t>={</a:t>
            </a:r>
            <a:r>
              <a:rPr lang="en-US" altLang="zh-CN" sz="2000" b="1" i="1">
                <a:solidFill>
                  <a:srgbClr val="FF0066"/>
                </a:solidFill>
                <a:latin typeface="Times New Roman" pitchFamily="18" charset="0"/>
              </a:rPr>
              <a:t>B</a:t>
            </a:r>
            <a:r>
              <a:rPr lang="en-US" altLang="zh-CN" sz="2000" b="1">
                <a:solidFill>
                  <a:srgbClr val="FF0066"/>
                </a:solidFill>
                <a:latin typeface="Times New Roman" pitchFamily="18" charset="0"/>
              </a:rPr>
              <a:t>→</a:t>
            </a:r>
            <a:r>
              <a:rPr lang="en-US" altLang="zh-CN" sz="2000" b="1" i="1">
                <a:solidFill>
                  <a:srgbClr val="FF0066"/>
                </a:solidFill>
                <a:latin typeface="Times New Roman" pitchFamily="18" charset="0"/>
              </a:rPr>
              <a:t>AGH</a:t>
            </a:r>
            <a:r>
              <a:rPr lang="en-US" altLang="zh-CN" sz="2000" b="1">
                <a:solidFill>
                  <a:srgbClr val="A50021"/>
                </a:solidFill>
                <a:latin typeface="Times New Roman" pitchFamily="18" charset="0"/>
              </a:rPr>
              <a:t>}    </a:t>
            </a:r>
            <a:r>
              <a:rPr lang="en-US" altLang="zh-CN" sz="2000" b="1">
                <a:solidFill>
                  <a:srgbClr val="800000"/>
                </a:solidFill>
                <a:latin typeface="Times New Roman" pitchFamily="18" charset="0"/>
              </a:rPr>
              <a:t> ——</a:t>
            </a:r>
            <a:r>
              <a:rPr lang="zh-CN" altLang="en-US" sz="2000" b="1">
                <a:solidFill>
                  <a:srgbClr val="800000"/>
                </a:solidFill>
                <a:latin typeface="Times New Roman" pitchFamily="18" charset="0"/>
              </a:rPr>
              <a:t> </a:t>
            </a:r>
            <a:r>
              <a:rPr lang="en-US" altLang="zh-CN" sz="2000" b="1" i="1">
                <a:solidFill>
                  <a:srgbClr val="FF3300"/>
                </a:solidFill>
                <a:latin typeface="Times New Roman" pitchFamily="18" charset="0"/>
              </a:rPr>
              <a:t>B</a:t>
            </a:r>
            <a:r>
              <a:rPr lang="zh-CN" altLang="en-US" sz="2000" b="1">
                <a:solidFill>
                  <a:srgbClr val="800000"/>
                </a:solidFill>
                <a:latin typeface="Times New Roman" pitchFamily="18" charset="0"/>
              </a:rPr>
              <a:t>是候选码</a:t>
            </a:r>
          </a:p>
          <a:p>
            <a:pPr marL="1143000" lvl="2" indent="-228600" eaLnBrk="0" hangingPunct="0">
              <a:lnSpc>
                <a:spcPct val="140000"/>
              </a:lnSpc>
              <a:spcBef>
                <a:spcPct val="20000"/>
              </a:spcBef>
              <a:buFont typeface="Wingdings" pitchFamily="2" charset="2"/>
              <a:buChar char="Ø"/>
            </a:pPr>
            <a:r>
              <a:rPr lang="en-US" altLang="zh-CN" sz="2000" b="1" i="1">
                <a:solidFill>
                  <a:srgbClr val="800000"/>
                </a:solidFill>
                <a:latin typeface="Times New Roman" pitchFamily="18" charset="0"/>
              </a:rPr>
              <a:t>r</a:t>
            </a:r>
            <a:r>
              <a:rPr lang="en-US" altLang="zh-CN" sz="2000" b="1" baseline="-25000">
                <a:solidFill>
                  <a:srgbClr val="800000"/>
                </a:solidFill>
                <a:latin typeface="Times New Roman" pitchFamily="18" charset="0"/>
              </a:rPr>
              <a:t>2</a:t>
            </a:r>
            <a:r>
              <a:rPr lang="en-US" altLang="zh-CN" sz="2000" b="1">
                <a:solidFill>
                  <a:srgbClr val="800000"/>
                </a:solidFill>
                <a:latin typeface="Times New Roman" pitchFamily="18" charset="0"/>
              </a:rPr>
              <a:t>(</a:t>
            </a:r>
            <a:r>
              <a:rPr lang="en-US" altLang="zh-CN" sz="2000" b="1" i="1">
                <a:solidFill>
                  <a:srgbClr val="800000"/>
                </a:solidFill>
                <a:latin typeface="Times New Roman" pitchFamily="18" charset="0"/>
              </a:rPr>
              <a:t>R</a:t>
            </a:r>
            <a:r>
              <a:rPr lang="en-US" altLang="zh-CN" sz="2000" b="1" baseline="-25000">
                <a:solidFill>
                  <a:srgbClr val="800000"/>
                </a:solidFill>
                <a:latin typeface="Times New Roman" pitchFamily="18" charset="0"/>
              </a:rPr>
              <a:t>2</a:t>
            </a:r>
            <a:r>
              <a:rPr lang="en-US" altLang="zh-CN" sz="2000" b="1">
                <a:solidFill>
                  <a:srgbClr val="800000"/>
                </a:solidFill>
                <a:latin typeface="Times New Roman" pitchFamily="18" charset="0"/>
              </a:rPr>
              <a:t>)=</a:t>
            </a:r>
            <a:r>
              <a:rPr lang="en-US" altLang="zh-CN" sz="2000" b="1" i="1">
                <a:solidFill>
                  <a:srgbClr val="800000"/>
                </a:solidFill>
                <a:latin typeface="Times New Roman" pitchFamily="18" charset="0"/>
              </a:rPr>
              <a:t>r</a:t>
            </a:r>
            <a:r>
              <a:rPr lang="en-US" altLang="zh-CN" sz="2000" b="1" baseline="-25000">
                <a:solidFill>
                  <a:srgbClr val="800000"/>
                </a:solidFill>
                <a:latin typeface="Times New Roman" pitchFamily="18" charset="0"/>
              </a:rPr>
              <a:t>2</a:t>
            </a:r>
            <a:r>
              <a:rPr lang="en-US" altLang="zh-CN" sz="2000" b="1">
                <a:solidFill>
                  <a:srgbClr val="800000"/>
                </a:solidFill>
                <a:latin typeface="Times New Roman" pitchFamily="18" charset="0"/>
              </a:rPr>
              <a:t>(</a:t>
            </a:r>
            <a:r>
              <a:rPr lang="en-US" altLang="zh-CN" sz="2000" b="1" i="1" u="sng">
                <a:solidFill>
                  <a:srgbClr val="800000"/>
                </a:solidFill>
                <a:latin typeface="Times New Roman" pitchFamily="18" charset="0"/>
              </a:rPr>
              <a:t>D</a:t>
            </a:r>
            <a:r>
              <a:rPr lang="en-US" altLang="zh-CN" sz="2000" b="1">
                <a:solidFill>
                  <a:srgbClr val="800000"/>
                </a:solidFill>
                <a:latin typeface="Times New Roman" pitchFamily="18" charset="0"/>
              </a:rPr>
              <a:t>, </a:t>
            </a:r>
            <a:r>
              <a:rPr lang="en-US" altLang="zh-CN" sz="2000" b="1" i="1">
                <a:solidFill>
                  <a:srgbClr val="800000"/>
                </a:solidFill>
                <a:latin typeface="Times New Roman" pitchFamily="18" charset="0"/>
              </a:rPr>
              <a:t>B</a:t>
            </a:r>
            <a:r>
              <a:rPr lang="en-US" altLang="zh-CN" sz="2000" b="1">
                <a:solidFill>
                  <a:srgbClr val="800000"/>
                </a:solidFill>
                <a:latin typeface="Times New Roman" pitchFamily="18" charset="0"/>
              </a:rPr>
              <a:t>)</a:t>
            </a:r>
            <a:r>
              <a:rPr lang="zh-CN" altLang="en-US" sz="2000" b="1">
                <a:solidFill>
                  <a:srgbClr val="800000"/>
                </a:solidFill>
                <a:latin typeface="Times New Roman" pitchFamily="18" charset="0"/>
              </a:rPr>
              <a:t>，           </a:t>
            </a:r>
            <a:r>
              <a:rPr lang="en-US" altLang="zh-CN" sz="2000" b="1" i="1">
                <a:solidFill>
                  <a:srgbClr val="A50021"/>
                </a:solidFill>
                <a:latin typeface="Times New Roman" pitchFamily="18" charset="0"/>
              </a:rPr>
              <a:t>F</a:t>
            </a:r>
            <a:r>
              <a:rPr lang="en-US" altLang="zh-CN" sz="2000" b="1" baseline="-25000">
                <a:solidFill>
                  <a:srgbClr val="A50021"/>
                </a:solidFill>
                <a:latin typeface="Times New Roman" pitchFamily="18" charset="0"/>
              </a:rPr>
              <a:t>c2</a:t>
            </a:r>
            <a:r>
              <a:rPr lang="en-US" altLang="zh-CN" sz="2000" b="1">
                <a:solidFill>
                  <a:srgbClr val="A50021"/>
                </a:solidFill>
                <a:latin typeface="Times New Roman" pitchFamily="18" charset="0"/>
              </a:rPr>
              <a:t>={</a:t>
            </a:r>
            <a:r>
              <a:rPr lang="en-US" altLang="zh-CN" sz="2000" b="1" i="1">
                <a:solidFill>
                  <a:srgbClr val="FF0066"/>
                </a:solidFill>
                <a:latin typeface="Times New Roman" pitchFamily="18" charset="0"/>
              </a:rPr>
              <a:t>D</a:t>
            </a:r>
            <a:r>
              <a:rPr lang="en-US" altLang="zh-CN" sz="2000" b="1">
                <a:solidFill>
                  <a:srgbClr val="FF0066"/>
                </a:solidFill>
                <a:latin typeface="Times New Roman" pitchFamily="18" charset="0"/>
              </a:rPr>
              <a:t>→</a:t>
            </a:r>
            <a:r>
              <a:rPr lang="en-US" altLang="zh-CN" sz="2000" b="1" i="1">
                <a:solidFill>
                  <a:srgbClr val="FF0066"/>
                </a:solidFill>
                <a:latin typeface="Times New Roman" pitchFamily="18" charset="0"/>
              </a:rPr>
              <a:t>B</a:t>
            </a:r>
            <a:r>
              <a:rPr lang="en-US" altLang="zh-CN" sz="2000" b="1">
                <a:solidFill>
                  <a:srgbClr val="A50021"/>
                </a:solidFill>
                <a:latin typeface="Times New Roman" pitchFamily="18" charset="0"/>
              </a:rPr>
              <a:t>}</a:t>
            </a:r>
            <a:r>
              <a:rPr lang="en-US" altLang="zh-CN" sz="2000" b="1">
                <a:solidFill>
                  <a:schemeClr val="accent2"/>
                </a:solidFill>
                <a:latin typeface="Times New Roman" pitchFamily="18" charset="0"/>
              </a:rPr>
              <a:t>      </a:t>
            </a:r>
            <a:r>
              <a:rPr lang="zh-CN" altLang="en-US" sz="2000" b="1">
                <a:solidFill>
                  <a:schemeClr val="accent2"/>
                </a:solidFill>
                <a:latin typeface="Times New Roman" pitchFamily="18" charset="0"/>
              </a:rPr>
              <a:t>     </a:t>
            </a:r>
            <a:r>
              <a:rPr lang="en-US" altLang="zh-CN" sz="2000" b="1">
                <a:solidFill>
                  <a:srgbClr val="800000"/>
                </a:solidFill>
                <a:latin typeface="Times New Roman" pitchFamily="18" charset="0"/>
              </a:rPr>
              <a:t>——</a:t>
            </a:r>
            <a:r>
              <a:rPr lang="zh-CN" altLang="en-US" sz="2000" b="1">
                <a:solidFill>
                  <a:srgbClr val="800000"/>
                </a:solidFill>
                <a:latin typeface="Times New Roman" pitchFamily="18" charset="0"/>
              </a:rPr>
              <a:t> </a:t>
            </a:r>
            <a:r>
              <a:rPr lang="en-US" altLang="zh-CN" sz="2000" b="1" i="1">
                <a:solidFill>
                  <a:srgbClr val="FF3300"/>
                </a:solidFill>
                <a:latin typeface="Times New Roman" pitchFamily="18" charset="0"/>
              </a:rPr>
              <a:t>D</a:t>
            </a:r>
            <a:r>
              <a:rPr lang="zh-CN" altLang="en-US" sz="2000" b="1">
                <a:solidFill>
                  <a:srgbClr val="800000"/>
                </a:solidFill>
                <a:latin typeface="Times New Roman" pitchFamily="18" charset="0"/>
              </a:rPr>
              <a:t>是候选码</a:t>
            </a:r>
          </a:p>
        </p:txBody>
      </p:sp>
      <p:sp>
        <p:nvSpPr>
          <p:cNvPr id="299014" name="Rectangle 6"/>
          <p:cNvSpPr>
            <a:spLocks noChangeArrowheads="1"/>
          </p:cNvSpPr>
          <p:nvPr/>
        </p:nvSpPr>
        <p:spPr bwMode="auto">
          <a:xfrm>
            <a:off x="304800" y="4191000"/>
            <a:ext cx="8610600" cy="2362200"/>
          </a:xfrm>
          <a:prstGeom prst="rect">
            <a:avLst/>
          </a:prstGeom>
          <a:gradFill rotWithShape="1">
            <a:gsLst>
              <a:gs pos="0">
                <a:srgbClr val="ECECEC"/>
              </a:gs>
              <a:gs pos="100000">
                <a:srgbClr val="F0F0F0"/>
              </a:gs>
            </a:gsLst>
            <a:lin ang="5400000" scaled="1"/>
          </a:gradFill>
          <a:ln w="9525">
            <a:noFill/>
            <a:miter lim="800000"/>
            <a:headEnd/>
            <a:tailEnd/>
          </a:ln>
        </p:spPr>
        <p:txBody>
          <a:bodyPr/>
          <a:lstStyle/>
          <a:p>
            <a:pPr marL="742950" lvl="1" indent="-285750" eaLnBrk="0" hangingPunct="0">
              <a:lnSpc>
                <a:spcPct val="140000"/>
              </a:lnSpc>
              <a:spcBef>
                <a:spcPct val="20000"/>
              </a:spcBef>
              <a:buFont typeface="Wingdings" pitchFamily="2" charset="2"/>
              <a:buChar char="l"/>
            </a:pPr>
            <a:r>
              <a:rPr lang="zh-CN" altLang="en-US" sz="2200" b="1">
                <a:latin typeface="Times New Roman" pitchFamily="18" charset="0"/>
              </a:rPr>
              <a:t>由于</a:t>
            </a:r>
            <a:r>
              <a:rPr lang="en-US" altLang="zh-CN" sz="2200" b="1" i="1">
                <a:latin typeface="Times New Roman" pitchFamily="18" charset="0"/>
              </a:rPr>
              <a:t>r</a:t>
            </a:r>
            <a:r>
              <a:rPr lang="en-US" altLang="zh-CN" sz="2200" b="1">
                <a:latin typeface="Times New Roman" pitchFamily="18" charset="0"/>
              </a:rPr>
              <a:t>(</a:t>
            </a:r>
            <a:r>
              <a:rPr lang="en-US" altLang="zh-CN" sz="2200" b="1" i="1">
                <a:latin typeface="Times New Roman" pitchFamily="18" charset="0"/>
              </a:rPr>
              <a:t>R</a:t>
            </a:r>
            <a:r>
              <a:rPr lang="en-US" altLang="zh-CN" sz="2200" b="1">
                <a:latin typeface="Times New Roman" pitchFamily="18" charset="0"/>
              </a:rPr>
              <a:t>)</a:t>
            </a:r>
            <a:r>
              <a:rPr lang="zh-CN" altLang="en-US" sz="2200" b="1">
                <a:latin typeface="Times New Roman" pitchFamily="18" charset="0"/>
              </a:rPr>
              <a:t>的</a:t>
            </a:r>
            <a:r>
              <a:rPr lang="zh-CN" altLang="en-US" sz="2200" b="1">
                <a:solidFill>
                  <a:srgbClr val="FF3300"/>
                </a:solidFill>
                <a:latin typeface="Times New Roman" pitchFamily="18" charset="0"/>
              </a:rPr>
              <a:t>候选码</a:t>
            </a:r>
            <a:r>
              <a:rPr lang="en-US" altLang="zh-CN" sz="2200" b="1" i="1">
                <a:solidFill>
                  <a:srgbClr val="FF3300"/>
                </a:solidFill>
                <a:latin typeface="Times New Roman" pitchFamily="18" charset="0"/>
              </a:rPr>
              <a:t>CD</a:t>
            </a:r>
            <a:r>
              <a:rPr lang="zh-CN" altLang="en-US" sz="2200" b="1">
                <a:latin typeface="Times New Roman" pitchFamily="18" charset="0"/>
              </a:rPr>
              <a:t>没有被</a:t>
            </a:r>
            <a:r>
              <a:rPr lang="en-US" altLang="zh-CN" sz="2200" b="1" i="1">
                <a:latin typeface="Times New Roman" pitchFamily="18" charset="0"/>
              </a:rPr>
              <a:t>r</a:t>
            </a:r>
            <a:r>
              <a:rPr lang="en-US" altLang="zh-CN" sz="2200" b="1" baseline="-25000">
                <a:latin typeface="Times New Roman" pitchFamily="18" charset="0"/>
              </a:rPr>
              <a:t>1</a:t>
            </a:r>
            <a:r>
              <a:rPr lang="zh-CN" altLang="en-US" sz="2200" b="1">
                <a:latin typeface="Times New Roman" pitchFamily="18" charset="0"/>
              </a:rPr>
              <a:t>或</a:t>
            </a:r>
            <a:r>
              <a:rPr lang="en-US" altLang="zh-CN" sz="2200" b="1" i="1">
                <a:latin typeface="Times New Roman" pitchFamily="18" charset="0"/>
              </a:rPr>
              <a:t>r</a:t>
            </a:r>
            <a:r>
              <a:rPr lang="en-US" altLang="zh-CN" sz="2200" b="1" baseline="-25000">
                <a:latin typeface="Times New Roman" pitchFamily="18" charset="0"/>
              </a:rPr>
              <a:t>2</a:t>
            </a:r>
            <a:r>
              <a:rPr lang="zh-CN" altLang="en-US" sz="2200" b="1">
                <a:latin typeface="Times New Roman" pitchFamily="18" charset="0"/>
              </a:rPr>
              <a:t>包含，故增加如下关系：</a:t>
            </a:r>
          </a:p>
          <a:p>
            <a:pPr marL="1143000" lvl="2" indent="-228600" eaLnBrk="0" hangingPunct="0">
              <a:lnSpc>
                <a:spcPct val="140000"/>
              </a:lnSpc>
              <a:spcBef>
                <a:spcPct val="20000"/>
              </a:spcBef>
              <a:buFont typeface="Wingdings" pitchFamily="2" charset="2"/>
              <a:buChar char="Ø"/>
            </a:pPr>
            <a:r>
              <a:rPr lang="en-US" altLang="zh-CN" sz="2000" b="1" i="1">
                <a:solidFill>
                  <a:srgbClr val="800000"/>
                </a:solidFill>
                <a:latin typeface="Times New Roman" pitchFamily="18" charset="0"/>
              </a:rPr>
              <a:t>r</a:t>
            </a:r>
            <a:r>
              <a:rPr lang="en-US" altLang="zh-CN" sz="2000" b="1" baseline="-25000">
                <a:solidFill>
                  <a:srgbClr val="800000"/>
                </a:solidFill>
                <a:latin typeface="Times New Roman" pitchFamily="18" charset="0"/>
              </a:rPr>
              <a:t>3</a:t>
            </a:r>
            <a:r>
              <a:rPr lang="en-US" altLang="zh-CN" sz="2000" b="1">
                <a:solidFill>
                  <a:srgbClr val="800000"/>
                </a:solidFill>
                <a:latin typeface="Times New Roman" pitchFamily="18" charset="0"/>
              </a:rPr>
              <a:t>(</a:t>
            </a:r>
            <a:r>
              <a:rPr lang="en-US" altLang="zh-CN" sz="2000" b="1" i="1">
                <a:solidFill>
                  <a:srgbClr val="800000"/>
                </a:solidFill>
                <a:latin typeface="Times New Roman" pitchFamily="18" charset="0"/>
              </a:rPr>
              <a:t>R</a:t>
            </a:r>
            <a:r>
              <a:rPr lang="en-US" altLang="zh-CN" sz="2000" b="1" baseline="-25000">
                <a:solidFill>
                  <a:srgbClr val="800000"/>
                </a:solidFill>
                <a:latin typeface="Times New Roman" pitchFamily="18" charset="0"/>
              </a:rPr>
              <a:t>3</a:t>
            </a:r>
            <a:r>
              <a:rPr lang="en-US" altLang="zh-CN" sz="2000" b="1">
                <a:solidFill>
                  <a:srgbClr val="800000"/>
                </a:solidFill>
                <a:latin typeface="Times New Roman" pitchFamily="18" charset="0"/>
              </a:rPr>
              <a:t>)=</a:t>
            </a:r>
            <a:r>
              <a:rPr lang="en-US" altLang="zh-CN" sz="2000" b="1" i="1">
                <a:solidFill>
                  <a:srgbClr val="800000"/>
                </a:solidFill>
                <a:latin typeface="Times New Roman" pitchFamily="18" charset="0"/>
              </a:rPr>
              <a:t>r</a:t>
            </a:r>
            <a:r>
              <a:rPr lang="en-US" altLang="zh-CN" sz="2000" b="1" baseline="-25000">
                <a:solidFill>
                  <a:srgbClr val="800000"/>
                </a:solidFill>
                <a:latin typeface="Times New Roman" pitchFamily="18" charset="0"/>
              </a:rPr>
              <a:t>3</a:t>
            </a:r>
            <a:r>
              <a:rPr lang="en-US" altLang="zh-CN" sz="2000" b="1">
                <a:solidFill>
                  <a:srgbClr val="800000"/>
                </a:solidFill>
                <a:latin typeface="Times New Roman" pitchFamily="18" charset="0"/>
              </a:rPr>
              <a:t>(</a:t>
            </a:r>
            <a:r>
              <a:rPr lang="en-US" altLang="zh-CN" sz="2000" b="1" i="1" u="sng">
                <a:solidFill>
                  <a:srgbClr val="800000"/>
                </a:solidFill>
                <a:latin typeface="Times New Roman" pitchFamily="18" charset="0"/>
              </a:rPr>
              <a:t>C</a:t>
            </a:r>
            <a:r>
              <a:rPr lang="en-US" altLang="zh-CN" sz="2000" b="1">
                <a:solidFill>
                  <a:srgbClr val="800000"/>
                </a:solidFill>
                <a:latin typeface="Times New Roman" pitchFamily="18" charset="0"/>
              </a:rPr>
              <a:t>, </a:t>
            </a:r>
            <a:r>
              <a:rPr lang="en-US" altLang="zh-CN" sz="2000" b="1" i="1" u="sng">
                <a:solidFill>
                  <a:srgbClr val="800000"/>
                </a:solidFill>
                <a:latin typeface="Times New Roman" pitchFamily="18" charset="0"/>
              </a:rPr>
              <a:t>D</a:t>
            </a:r>
            <a:r>
              <a:rPr lang="en-US" altLang="zh-CN" sz="2000" b="1">
                <a:solidFill>
                  <a:srgbClr val="800000"/>
                </a:solidFill>
                <a:latin typeface="Times New Roman" pitchFamily="18" charset="0"/>
              </a:rPr>
              <a:t>)               </a:t>
            </a:r>
            <a:r>
              <a:rPr lang="en-US" altLang="zh-CN" sz="2000" b="1" i="1">
                <a:solidFill>
                  <a:srgbClr val="A50021"/>
                </a:solidFill>
                <a:latin typeface="Times New Roman" pitchFamily="18" charset="0"/>
              </a:rPr>
              <a:t>F</a:t>
            </a:r>
            <a:r>
              <a:rPr lang="en-US" altLang="zh-CN" sz="2000" b="1" baseline="-25000">
                <a:solidFill>
                  <a:srgbClr val="A50021"/>
                </a:solidFill>
                <a:latin typeface="Times New Roman" pitchFamily="18" charset="0"/>
              </a:rPr>
              <a:t>c3</a:t>
            </a:r>
            <a:r>
              <a:rPr lang="en-US" altLang="zh-CN" sz="2000" b="1">
                <a:solidFill>
                  <a:srgbClr val="A50021"/>
                </a:solidFill>
                <a:latin typeface="Times New Roman" pitchFamily="18" charset="0"/>
              </a:rPr>
              <a:t>={</a:t>
            </a:r>
            <a:r>
              <a:rPr lang="en-US" altLang="zh-CN" sz="2000" b="1">
                <a:solidFill>
                  <a:srgbClr val="0000CC"/>
                </a:solidFill>
                <a:latin typeface="Times New Roman" pitchFamily="18" charset="0"/>
                <a:sym typeface="Symbol" pitchFamily="18" charset="2"/>
              </a:rPr>
              <a:t></a:t>
            </a:r>
            <a:r>
              <a:rPr lang="en-US" altLang="zh-CN" sz="2000" b="1">
                <a:solidFill>
                  <a:srgbClr val="A50021"/>
                </a:solidFill>
                <a:latin typeface="Times New Roman" pitchFamily="18" charset="0"/>
              </a:rPr>
              <a:t>}</a:t>
            </a:r>
            <a:r>
              <a:rPr lang="en-US" altLang="zh-CN" sz="2000" b="1">
                <a:solidFill>
                  <a:srgbClr val="800000"/>
                </a:solidFill>
                <a:latin typeface="Times New Roman" pitchFamily="18" charset="0"/>
              </a:rPr>
              <a:t>                 —— </a:t>
            </a:r>
            <a:r>
              <a:rPr lang="en-US" altLang="zh-CN" sz="2000" b="1" i="1">
                <a:solidFill>
                  <a:srgbClr val="FF3300"/>
                </a:solidFill>
                <a:latin typeface="Times New Roman" pitchFamily="18" charset="0"/>
              </a:rPr>
              <a:t>CD</a:t>
            </a:r>
            <a:r>
              <a:rPr lang="zh-CN" altLang="en-US" sz="2000" b="1">
                <a:solidFill>
                  <a:srgbClr val="800000"/>
                </a:solidFill>
                <a:latin typeface="Times New Roman" pitchFamily="18" charset="0"/>
              </a:rPr>
              <a:t>是候选码</a:t>
            </a:r>
          </a:p>
        </p:txBody>
      </p:sp>
      <p:sp>
        <p:nvSpPr>
          <p:cNvPr id="299015" name="Rectangle 7"/>
          <p:cNvSpPr>
            <a:spLocks noChangeArrowheads="1"/>
          </p:cNvSpPr>
          <p:nvPr/>
        </p:nvSpPr>
        <p:spPr bwMode="auto">
          <a:xfrm>
            <a:off x="304800" y="5486400"/>
            <a:ext cx="8610600" cy="1066800"/>
          </a:xfrm>
          <a:prstGeom prst="rect">
            <a:avLst/>
          </a:prstGeom>
          <a:gradFill rotWithShape="1">
            <a:gsLst>
              <a:gs pos="0">
                <a:srgbClr val="EEEEEE"/>
              </a:gs>
              <a:gs pos="100000">
                <a:srgbClr val="F0F0F0"/>
              </a:gs>
            </a:gsLst>
            <a:lin ang="5400000" scaled="1"/>
          </a:gradFill>
          <a:ln w="9525">
            <a:noFill/>
            <a:miter lim="800000"/>
            <a:headEnd/>
            <a:tailEnd/>
          </a:ln>
        </p:spPr>
        <p:txBody>
          <a:bodyPr/>
          <a:lstStyle/>
          <a:p>
            <a:pPr marL="742950" lvl="1" indent="-285750" eaLnBrk="0" hangingPunct="0">
              <a:lnSpc>
                <a:spcPct val="140000"/>
              </a:lnSpc>
              <a:spcBef>
                <a:spcPct val="55000"/>
              </a:spcBef>
              <a:buFont typeface="Wingdings" pitchFamily="2" charset="2"/>
              <a:buChar char="l"/>
            </a:pPr>
            <a:r>
              <a:rPr lang="zh-CN" altLang="en-US" sz="2400" b="1">
                <a:latin typeface="Times New Roman" pitchFamily="18" charset="0"/>
              </a:rPr>
              <a:t>最后，</a:t>
            </a:r>
            <a:r>
              <a:rPr lang="en-US" altLang="zh-CN" sz="2400" b="1" i="1">
                <a:solidFill>
                  <a:srgbClr val="800000"/>
                </a:solidFill>
                <a:latin typeface="Times New Roman" pitchFamily="18" charset="0"/>
              </a:rPr>
              <a:t>r</a:t>
            </a:r>
            <a:r>
              <a:rPr lang="en-US" altLang="zh-CN" sz="2400" b="1" baseline="-25000">
                <a:solidFill>
                  <a:srgbClr val="800000"/>
                </a:solidFill>
                <a:latin typeface="Times New Roman" pitchFamily="18" charset="0"/>
              </a:rPr>
              <a:t>1</a:t>
            </a:r>
            <a:r>
              <a:rPr lang="en-US" altLang="zh-CN" sz="2400" b="1">
                <a:solidFill>
                  <a:srgbClr val="800000"/>
                </a:solidFill>
                <a:latin typeface="Times New Roman" pitchFamily="18" charset="0"/>
              </a:rPr>
              <a:t>(</a:t>
            </a:r>
            <a:r>
              <a:rPr lang="en-US" altLang="zh-CN" sz="2400" b="1" i="1" u="sng">
                <a:solidFill>
                  <a:srgbClr val="800000"/>
                </a:solidFill>
                <a:latin typeface="Times New Roman" pitchFamily="18" charset="0"/>
              </a:rPr>
              <a:t>B</a:t>
            </a:r>
            <a:r>
              <a:rPr lang="en-US" altLang="zh-CN" sz="2400" b="1">
                <a:solidFill>
                  <a:srgbClr val="800000"/>
                </a:solidFill>
                <a:latin typeface="Times New Roman" pitchFamily="18" charset="0"/>
              </a:rPr>
              <a:t>, </a:t>
            </a:r>
            <a:r>
              <a:rPr lang="en-US" altLang="zh-CN" sz="2400" b="1" i="1">
                <a:solidFill>
                  <a:srgbClr val="800000"/>
                </a:solidFill>
                <a:latin typeface="Times New Roman" pitchFamily="18" charset="0"/>
              </a:rPr>
              <a:t>A</a:t>
            </a:r>
            <a:r>
              <a:rPr lang="en-US" altLang="zh-CN" sz="2400" b="1">
                <a:solidFill>
                  <a:srgbClr val="800000"/>
                </a:solidFill>
                <a:latin typeface="Times New Roman" pitchFamily="18" charset="0"/>
              </a:rPr>
              <a:t>, </a:t>
            </a:r>
            <a:r>
              <a:rPr lang="en-US" altLang="zh-CN" sz="2400" b="1" i="1">
                <a:solidFill>
                  <a:srgbClr val="800000"/>
                </a:solidFill>
                <a:latin typeface="Times New Roman" pitchFamily="18" charset="0"/>
              </a:rPr>
              <a:t>G</a:t>
            </a:r>
            <a:r>
              <a:rPr lang="en-US" altLang="zh-CN" sz="2400" b="1">
                <a:solidFill>
                  <a:srgbClr val="800000"/>
                </a:solidFill>
                <a:latin typeface="Times New Roman" pitchFamily="18" charset="0"/>
              </a:rPr>
              <a:t>, </a:t>
            </a:r>
            <a:r>
              <a:rPr lang="en-US" altLang="zh-CN" sz="2400" b="1" i="1">
                <a:solidFill>
                  <a:srgbClr val="800000"/>
                </a:solidFill>
                <a:latin typeface="Times New Roman" pitchFamily="18" charset="0"/>
              </a:rPr>
              <a:t>H</a:t>
            </a:r>
            <a:r>
              <a:rPr lang="en-US" altLang="zh-CN" sz="2400" b="1">
                <a:solidFill>
                  <a:srgbClr val="800000"/>
                </a:solidFill>
                <a:latin typeface="Times New Roman" pitchFamily="18" charset="0"/>
              </a:rPr>
              <a:t>)</a:t>
            </a:r>
            <a:r>
              <a:rPr lang="zh-CN" altLang="en-US" sz="2400" b="1">
                <a:latin typeface="Times New Roman" pitchFamily="18" charset="0"/>
              </a:rPr>
              <a:t>、</a:t>
            </a:r>
            <a:r>
              <a:rPr lang="en-US" altLang="zh-CN" sz="2400" b="1" i="1">
                <a:solidFill>
                  <a:srgbClr val="800000"/>
                </a:solidFill>
                <a:latin typeface="Times New Roman" pitchFamily="18" charset="0"/>
              </a:rPr>
              <a:t>r</a:t>
            </a:r>
            <a:r>
              <a:rPr lang="en-US" altLang="zh-CN" sz="2400" b="1" baseline="-25000">
                <a:solidFill>
                  <a:srgbClr val="800000"/>
                </a:solidFill>
                <a:latin typeface="Times New Roman" pitchFamily="18" charset="0"/>
              </a:rPr>
              <a:t>2</a:t>
            </a:r>
            <a:r>
              <a:rPr lang="en-US" altLang="zh-CN" sz="2400" b="1">
                <a:solidFill>
                  <a:srgbClr val="800000"/>
                </a:solidFill>
                <a:latin typeface="Times New Roman" pitchFamily="18" charset="0"/>
              </a:rPr>
              <a:t>(</a:t>
            </a:r>
            <a:r>
              <a:rPr lang="en-US" altLang="zh-CN" sz="2400" b="1" i="1" u="sng">
                <a:solidFill>
                  <a:srgbClr val="800000"/>
                </a:solidFill>
                <a:latin typeface="Times New Roman" pitchFamily="18" charset="0"/>
              </a:rPr>
              <a:t>D</a:t>
            </a:r>
            <a:r>
              <a:rPr lang="en-US" altLang="zh-CN" sz="2400" b="1">
                <a:solidFill>
                  <a:srgbClr val="800000"/>
                </a:solidFill>
                <a:latin typeface="Times New Roman" pitchFamily="18" charset="0"/>
              </a:rPr>
              <a:t>, </a:t>
            </a:r>
            <a:r>
              <a:rPr lang="en-US" altLang="zh-CN" sz="2400" b="1" i="1">
                <a:solidFill>
                  <a:srgbClr val="800000"/>
                </a:solidFill>
                <a:latin typeface="Times New Roman" pitchFamily="18" charset="0"/>
              </a:rPr>
              <a:t>B</a:t>
            </a:r>
            <a:r>
              <a:rPr lang="en-US" altLang="zh-CN" sz="2400" b="1">
                <a:solidFill>
                  <a:srgbClr val="800000"/>
                </a:solidFill>
                <a:latin typeface="Times New Roman" pitchFamily="18" charset="0"/>
              </a:rPr>
              <a:t>)</a:t>
            </a:r>
            <a:r>
              <a:rPr lang="zh-CN" altLang="en-US" sz="2400" b="1">
                <a:latin typeface="Times New Roman" pitchFamily="18" charset="0"/>
              </a:rPr>
              <a:t>和</a:t>
            </a:r>
            <a:r>
              <a:rPr lang="en-US" altLang="zh-CN" sz="2400" b="1" i="1">
                <a:solidFill>
                  <a:srgbClr val="800000"/>
                </a:solidFill>
                <a:latin typeface="Times New Roman" pitchFamily="18" charset="0"/>
              </a:rPr>
              <a:t>r</a:t>
            </a:r>
            <a:r>
              <a:rPr lang="en-US" altLang="zh-CN" sz="2400" b="1" baseline="-25000">
                <a:solidFill>
                  <a:srgbClr val="800000"/>
                </a:solidFill>
                <a:latin typeface="Times New Roman" pitchFamily="18" charset="0"/>
              </a:rPr>
              <a:t>3</a:t>
            </a:r>
            <a:r>
              <a:rPr lang="en-US" altLang="zh-CN" sz="2400" b="1">
                <a:solidFill>
                  <a:srgbClr val="800000"/>
                </a:solidFill>
                <a:latin typeface="Times New Roman" pitchFamily="18" charset="0"/>
              </a:rPr>
              <a:t>(</a:t>
            </a:r>
            <a:r>
              <a:rPr lang="en-US" altLang="zh-CN" sz="2400" b="1" i="1" u="sng">
                <a:solidFill>
                  <a:srgbClr val="800000"/>
                </a:solidFill>
                <a:latin typeface="Times New Roman" pitchFamily="18" charset="0"/>
              </a:rPr>
              <a:t>C</a:t>
            </a:r>
            <a:r>
              <a:rPr lang="en-US" altLang="zh-CN" sz="2400" b="1">
                <a:solidFill>
                  <a:srgbClr val="800000"/>
                </a:solidFill>
                <a:latin typeface="Times New Roman" pitchFamily="18" charset="0"/>
              </a:rPr>
              <a:t>, </a:t>
            </a:r>
            <a:r>
              <a:rPr lang="en-US" altLang="zh-CN" sz="2400" b="1" i="1" u="sng">
                <a:solidFill>
                  <a:srgbClr val="800000"/>
                </a:solidFill>
                <a:latin typeface="Times New Roman" pitchFamily="18" charset="0"/>
              </a:rPr>
              <a:t>D</a:t>
            </a:r>
            <a:r>
              <a:rPr lang="en-US" altLang="zh-CN" sz="2400" b="1">
                <a:solidFill>
                  <a:srgbClr val="800000"/>
                </a:solidFill>
                <a:latin typeface="Times New Roman" pitchFamily="18" charset="0"/>
              </a:rPr>
              <a:t>)</a:t>
            </a:r>
            <a:r>
              <a:rPr lang="zh-CN" altLang="en-US" sz="2400" b="1">
                <a:latin typeface="Times New Roman" pitchFamily="18" charset="0"/>
              </a:rPr>
              <a:t>都属于</a:t>
            </a:r>
            <a:r>
              <a:rPr lang="en-US" altLang="zh-CN" sz="2400" b="1">
                <a:latin typeface="Times New Roman" pitchFamily="18" charset="0"/>
              </a:rPr>
              <a:t>3NF</a:t>
            </a:r>
            <a:r>
              <a:rPr lang="zh-CN" altLang="en-US" sz="2400" b="1">
                <a:latin typeface="Times New Roman"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99013">
                                            <p:bg/>
                                          </p:spTgt>
                                        </p:tgtEl>
                                        <p:attrNameLst>
                                          <p:attrName>style.visibility</p:attrName>
                                        </p:attrNameLst>
                                      </p:cBhvr>
                                      <p:to>
                                        <p:strVal val="visible"/>
                                      </p:to>
                                    </p:set>
                                    <p:anim calcmode="lin" valueType="num">
                                      <p:cBhvr additive="base">
                                        <p:cTn id="7" dur="500" fill="hold"/>
                                        <p:tgtEl>
                                          <p:spTgt spid="29901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299013">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99013">
                                            <p:txEl>
                                              <p:pRg st="0" end="0"/>
                                            </p:txEl>
                                          </p:spTgt>
                                        </p:tgtEl>
                                        <p:attrNameLst>
                                          <p:attrName>style.visibility</p:attrName>
                                        </p:attrNameLst>
                                      </p:cBhvr>
                                      <p:to>
                                        <p:strVal val="visible"/>
                                      </p:to>
                                    </p:set>
                                    <p:anim calcmode="lin" valueType="num">
                                      <p:cBhvr additive="base">
                                        <p:cTn id="11" dur="500" fill="hold"/>
                                        <p:tgtEl>
                                          <p:spTgt spid="29901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99013">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99013">
                                            <p:txEl>
                                              <p:pRg st="1" end="1"/>
                                            </p:txEl>
                                          </p:spTgt>
                                        </p:tgtEl>
                                        <p:attrNameLst>
                                          <p:attrName>style.visibility</p:attrName>
                                        </p:attrNameLst>
                                      </p:cBhvr>
                                      <p:to>
                                        <p:strVal val="visible"/>
                                      </p:to>
                                    </p:set>
                                    <p:anim calcmode="lin" valueType="num">
                                      <p:cBhvr additive="base">
                                        <p:cTn id="15" dur="500" fill="hold"/>
                                        <p:tgtEl>
                                          <p:spTgt spid="299013">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99013">
                                            <p:txEl>
                                              <p:pRg st="1" end="1"/>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99013">
                                            <p:txEl>
                                              <p:pRg st="2" end="2"/>
                                            </p:txEl>
                                          </p:spTgt>
                                        </p:tgtEl>
                                        <p:attrNameLst>
                                          <p:attrName>style.visibility</p:attrName>
                                        </p:attrNameLst>
                                      </p:cBhvr>
                                      <p:to>
                                        <p:strVal val="visible"/>
                                      </p:to>
                                    </p:set>
                                    <p:anim calcmode="lin" valueType="num">
                                      <p:cBhvr additive="base">
                                        <p:cTn id="19" dur="500" fill="hold"/>
                                        <p:tgtEl>
                                          <p:spTgt spid="29901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9901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99014">
                                            <p:bg/>
                                          </p:spTgt>
                                        </p:tgtEl>
                                        <p:attrNameLst>
                                          <p:attrName>style.visibility</p:attrName>
                                        </p:attrNameLst>
                                      </p:cBhvr>
                                      <p:to>
                                        <p:strVal val="visible"/>
                                      </p:to>
                                    </p:set>
                                    <p:anim calcmode="lin" valueType="num">
                                      <p:cBhvr additive="base">
                                        <p:cTn id="25" dur="500" fill="hold"/>
                                        <p:tgtEl>
                                          <p:spTgt spid="299014">
                                            <p:bg/>
                                          </p:spTgt>
                                        </p:tgtEl>
                                        <p:attrNameLst>
                                          <p:attrName>ppt_x</p:attrName>
                                        </p:attrNameLst>
                                      </p:cBhvr>
                                      <p:tavLst>
                                        <p:tav tm="0">
                                          <p:val>
                                            <p:strVal val="#ppt_x"/>
                                          </p:val>
                                        </p:tav>
                                        <p:tav tm="100000">
                                          <p:val>
                                            <p:strVal val="#ppt_x"/>
                                          </p:val>
                                        </p:tav>
                                      </p:tavLst>
                                    </p:anim>
                                    <p:anim calcmode="lin" valueType="num">
                                      <p:cBhvr additive="base">
                                        <p:cTn id="26" dur="500" fill="hold"/>
                                        <p:tgtEl>
                                          <p:spTgt spid="299014">
                                            <p:bg/>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99014">
                                            <p:txEl>
                                              <p:pRg st="0" end="0"/>
                                            </p:txEl>
                                          </p:spTgt>
                                        </p:tgtEl>
                                        <p:attrNameLst>
                                          <p:attrName>style.visibility</p:attrName>
                                        </p:attrNameLst>
                                      </p:cBhvr>
                                      <p:to>
                                        <p:strVal val="visible"/>
                                      </p:to>
                                    </p:set>
                                    <p:anim calcmode="lin" valueType="num">
                                      <p:cBhvr additive="base">
                                        <p:cTn id="29" dur="500" fill="hold"/>
                                        <p:tgtEl>
                                          <p:spTgt spid="299014">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99014">
                                            <p:txEl>
                                              <p:pRg st="0" end="0"/>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99014">
                                            <p:txEl>
                                              <p:pRg st="1" end="1"/>
                                            </p:txEl>
                                          </p:spTgt>
                                        </p:tgtEl>
                                        <p:attrNameLst>
                                          <p:attrName>style.visibility</p:attrName>
                                        </p:attrNameLst>
                                      </p:cBhvr>
                                      <p:to>
                                        <p:strVal val="visible"/>
                                      </p:to>
                                    </p:set>
                                    <p:anim calcmode="lin" valueType="num">
                                      <p:cBhvr additive="base">
                                        <p:cTn id="33" dur="500" fill="hold"/>
                                        <p:tgtEl>
                                          <p:spTgt spid="299014">
                                            <p:txEl>
                                              <p:pRg st="1" end="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9901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299015">
                                            <p:bg/>
                                          </p:spTgt>
                                        </p:tgtEl>
                                        <p:attrNameLst>
                                          <p:attrName>style.visibility</p:attrName>
                                        </p:attrNameLst>
                                      </p:cBhvr>
                                      <p:to>
                                        <p:strVal val="visible"/>
                                      </p:to>
                                    </p:set>
                                    <p:anim calcmode="lin" valueType="num">
                                      <p:cBhvr additive="base">
                                        <p:cTn id="39" dur="500" fill="hold"/>
                                        <p:tgtEl>
                                          <p:spTgt spid="299015">
                                            <p:bg/>
                                          </p:spTgt>
                                        </p:tgtEl>
                                        <p:attrNameLst>
                                          <p:attrName>ppt_x</p:attrName>
                                        </p:attrNameLst>
                                      </p:cBhvr>
                                      <p:tavLst>
                                        <p:tav tm="0">
                                          <p:val>
                                            <p:strVal val="#ppt_x"/>
                                          </p:val>
                                        </p:tav>
                                        <p:tav tm="100000">
                                          <p:val>
                                            <p:strVal val="#ppt_x"/>
                                          </p:val>
                                        </p:tav>
                                      </p:tavLst>
                                    </p:anim>
                                    <p:anim calcmode="lin" valueType="num">
                                      <p:cBhvr additive="base">
                                        <p:cTn id="40" dur="500" fill="hold"/>
                                        <p:tgtEl>
                                          <p:spTgt spid="299015">
                                            <p:bg/>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99015">
                                            <p:txEl>
                                              <p:pRg st="0" end="0"/>
                                            </p:txEl>
                                          </p:spTgt>
                                        </p:tgtEl>
                                        <p:attrNameLst>
                                          <p:attrName>style.visibility</p:attrName>
                                        </p:attrNameLst>
                                      </p:cBhvr>
                                      <p:to>
                                        <p:strVal val="visible"/>
                                      </p:to>
                                    </p:set>
                                    <p:anim calcmode="lin" valueType="num">
                                      <p:cBhvr additive="base">
                                        <p:cTn id="43" dur="500" fill="hold"/>
                                        <p:tgtEl>
                                          <p:spTgt spid="299015">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9901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3" grpId="0" build="allAtOnce" animBg="1"/>
      <p:bldP spid="299014" grpId="0" build="allAtOnce" animBg="1"/>
      <p:bldP spid="299015" grpId="0" build="allAtOnce"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a:xfrm>
            <a:off x="609600" y="533400"/>
            <a:ext cx="7772400" cy="609600"/>
          </a:xfrm>
        </p:spPr>
        <p:txBody>
          <a:bodyPr/>
          <a:lstStyle/>
          <a:p>
            <a:r>
              <a:rPr lang="en-US" altLang="zh-CN"/>
              <a:t>3NF</a:t>
            </a:r>
            <a:r>
              <a:rPr lang="zh-CN" altLang="en-US">
                <a:ea typeface="华文隶书" pitchFamily="2" charset="-122"/>
              </a:rPr>
              <a:t>分解举例</a:t>
            </a:r>
            <a:r>
              <a:rPr lang="zh-CN" altLang="en-US"/>
              <a:t>？？？</a:t>
            </a:r>
          </a:p>
        </p:txBody>
      </p:sp>
      <p:sp>
        <p:nvSpPr>
          <p:cNvPr id="280579" name="Rectangle 3"/>
          <p:cNvSpPr>
            <a:spLocks noGrp="1" noChangeArrowheads="1"/>
          </p:cNvSpPr>
          <p:nvPr>
            <p:ph type="body" idx="1"/>
          </p:nvPr>
        </p:nvSpPr>
        <p:spPr>
          <a:xfrm>
            <a:off x="304800" y="1143000"/>
            <a:ext cx="8626475" cy="5410200"/>
          </a:xfrm>
        </p:spPr>
        <p:txBody>
          <a:bodyPr/>
          <a:lstStyle/>
          <a:p>
            <a:pPr>
              <a:lnSpc>
                <a:spcPct val="120000"/>
              </a:lnSpc>
              <a:spcBef>
                <a:spcPct val="15000"/>
              </a:spcBef>
            </a:pPr>
            <a:r>
              <a:rPr lang="zh-CN" altLang="en-US" sz="2200">
                <a:solidFill>
                  <a:schemeClr val="accent2"/>
                </a:solidFill>
              </a:rPr>
              <a:t>例：</a:t>
            </a:r>
            <a:r>
              <a:rPr lang="en-US" altLang="zh-CN" sz="2200" i="1"/>
              <a:t>r</a:t>
            </a:r>
            <a:r>
              <a:rPr lang="en-US" altLang="zh-CN" sz="2200"/>
              <a:t>(</a:t>
            </a:r>
            <a:r>
              <a:rPr lang="en-US" altLang="zh-CN" sz="2200" i="1"/>
              <a:t>R</a:t>
            </a:r>
            <a:r>
              <a:rPr lang="en-US" altLang="zh-CN" sz="2200"/>
              <a:t>)=</a:t>
            </a:r>
            <a:r>
              <a:rPr lang="en-US" altLang="zh-CN" sz="2200" i="1"/>
              <a:t>r</a:t>
            </a:r>
            <a:r>
              <a:rPr lang="en-US" altLang="zh-CN" sz="2200"/>
              <a:t>(</a:t>
            </a:r>
            <a:r>
              <a:rPr lang="en-US" altLang="zh-CN" sz="2200" i="1"/>
              <a:t>A</a:t>
            </a:r>
            <a:r>
              <a:rPr lang="en-US" altLang="zh-CN" sz="2200"/>
              <a:t>, </a:t>
            </a:r>
            <a:r>
              <a:rPr lang="en-US" altLang="zh-CN" sz="2200" i="1"/>
              <a:t>B</a:t>
            </a:r>
            <a:r>
              <a:rPr lang="en-US" altLang="zh-CN" sz="2200"/>
              <a:t>, </a:t>
            </a:r>
            <a:r>
              <a:rPr lang="en-US" altLang="zh-CN" sz="2200" i="1"/>
              <a:t>C</a:t>
            </a:r>
            <a:r>
              <a:rPr lang="en-US" altLang="zh-CN" sz="2200"/>
              <a:t>, </a:t>
            </a:r>
            <a:r>
              <a:rPr lang="en-US" altLang="zh-CN" sz="2200" i="1"/>
              <a:t>D</a:t>
            </a:r>
            <a:r>
              <a:rPr lang="en-US" altLang="zh-CN" sz="2200"/>
              <a:t>, </a:t>
            </a:r>
            <a:r>
              <a:rPr lang="en-US" altLang="zh-CN" sz="2200" i="1"/>
              <a:t>G</a:t>
            </a:r>
            <a:r>
              <a:rPr lang="en-US" altLang="zh-CN" sz="2200"/>
              <a:t>, </a:t>
            </a:r>
            <a:r>
              <a:rPr lang="en-US" altLang="zh-CN" sz="2200" i="1"/>
              <a:t>H</a:t>
            </a:r>
            <a:r>
              <a:rPr lang="en-US" altLang="zh-CN" sz="2200"/>
              <a:t>)</a:t>
            </a:r>
            <a:r>
              <a:rPr lang="zh-CN" altLang="en-US" sz="2200"/>
              <a:t>， </a:t>
            </a:r>
            <a:r>
              <a:rPr lang="en-US" altLang="zh-CN" sz="2200" i="1"/>
              <a:t>F </a:t>
            </a:r>
            <a:r>
              <a:rPr lang="en-US" altLang="zh-CN" sz="2200"/>
              <a:t>= { </a:t>
            </a:r>
            <a:r>
              <a:rPr lang="en-US" altLang="zh-CN" sz="2200" i="1">
                <a:solidFill>
                  <a:srgbClr val="FF0066"/>
                </a:solidFill>
              </a:rPr>
              <a:t>AB</a:t>
            </a:r>
            <a:r>
              <a:rPr lang="en-US" altLang="zh-CN" sz="2200">
                <a:solidFill>
                  <a:srgbClr val="FF0066"/>
                </a:solidFill>
              </a:rPr>
              <a:t>→</a:t>
            </a:r>
            <a:r>
              <a:rPr lang="en-US" altLang="zh-CN" sz="2200" i="1">
                <a:solidFill>
                  <a:srgbClr val="FF0066"/>
                </a:solidFill>
              </a:rPr>
              <a:t>GH</a:t>
            </a:r>
            <a:r>
              <a:rPr lang="en-US" altLang="zh-CN" sz="2200"/>
              <a:t>, </a:t>
            </a:r>
            <a:r>
              <a:rPr lang="en-US" altLang="zh-CN" sz="2200" i="1"/>
              <a:t>CD</a:t>
            </a:r>
            <a:r>
              <a:rPr lang="en-US" altLang="zh-CN" sz="2200"/>
              <a:t>→</a:t>
            </a:r>
            <a:r>
              <a:rPr lang="en-US" altLang="zh-CN" sz="2200" i="1"/>
              <a:t>GH</a:t>
            </a:r>
            <a:r>
              <a:rPr lang="en-US" altLang="zh-CN" sz="2200"/>
              <a:t>, </a:t>
            </a:r>
            <a:r>
              <a:rPr lang="en-US" altLang="zh-CN" sz="2200" i="1"/>
              <a:t>D</a:t>
            </a:r>
            <a:r>
              <a:rPr lang="en-US" altLang="zh-CN" sz="2200"/>
              <a:t>→</a:t>
            </a:r>
            <a:r>
              <a:rPr lang="en-US" altLang="zh-CN" sz="2200" i="1"/>
              <a:t>B </a:t>
            </a:r>
            <a:r>
              <a:rPr lang="en-US" altLang="zh-CN" sz="2200"/>
              <a:t>}</a:t>
            </a:r>
            <a:r>
              <a:rPr lang="zh-CN" altLang="en-US" sz="2200"/>
              <a:t>，</a:t>
            </a:r>
            <a:r>
              <a:rPr lang="en-US" altLang="zh-CN" sz="2200" i="1"/>
              <a:t>r</a:t>
            </a:r>
            <a:r>
              <a:rPr lang="en-US" altLang="zh-CN" sz="2200"/>
              <a:t>(</a:t>
            </a:r>
            <a:r>
              <a:rPr lang="en-US" altLang="zh-CN" sz="2200" i="1"/>
              <a:t>R</a:t>
            </a:r>
            <a:r>
              <a:rPr lang="en-US" altLang="zh-CN" sz="2200"/>
              <a:t>)</a:t>
            </a:r>
            <a:r>
              <a:rPr lang="zh-CN" altLang="en-US" sz="2200"/>
              <a:t>是否属于</a:t>
            </a:r>
            <a:r>
              <a:rPr lang="en-US" altLang="zh-CN" sz="2200"/>
              <a:t>3NF</a:t>
            </a:r>
            <a:r>
              <a:rPr lang="zh-CN" altLang="en-US" sz="2200"/>
              <a:t>范式？如果不是，则进行</a:t>
            </a:r>
            <a:r>
              <a:rPr lang="en-US" altLang="zh-CN" sz="2200"/>
              <a:t>3NF</a:t>
            </a:r>
            <a:r>
              <a:rPr lang="zh-CN" altLang="en-US" sz="2200"/>
              <a:t>分解。</a:t>
            </a:r>
          </a:p>
          <a:p>
            <a:pPr lvl="1">
              <a:lnSpc>
                <a:spcPct val="120000"/>
              </a:lnSpc>
              <a:spcBef>
                <a:spcPct val="15000"/>
              </a:spcBef>
            </a:pPr>
            <a:r>
              <a:rPr lang="zh-CN" altLang="en-US" sz="2000">
                <a:solidFill>
                  <a:srgbClr val="FF3300"/>
                </a:solidFill>
              </a:rPr>
              <a:t>计算</a:t>
            </a:r>
            <a:r>
              <a:rPr lang="en-US" altLang="zh-CN" sz="2000" i="1">
                <a:solidFill>
                  <a:srgbClr val="FF3300"/>
                </a:solidFill>
              </a:rPr>
              <a:t>F</a:t>
            </a:r>
            <a:r>
              <a:rPr lang="en-US" altLang="zh-CN" sz="2000" i="1" baseline="-25000">
                <a:solidFill>
                  <a:srgbClr val="FF3300"/>
                </a:solidFill>
              </a:rPr>
              <a:t>c</a:t>
            </a:r>
            <a:r>
              <a:rPr lang="zh-CN" altLang="en-US" sz="2000"/>
              <a:t>： </a:t>
            </a:r>
            <a:r>
              <a:rPr lang="en-US" altLang="zh-CN" sz="2000" i="1"/>
              <a:t>F</a:t>
            </a:r>
            <a:r>
              <a:rPr lang="en-US" altLang="zh-CN" sz="2000" i="1" baseline="-25000"/>
              <a:t>c</a:t>
            </a:r>
            <a:r>
              <a:rPr lang="en-US" altLang="zh-CN" sz="2000"/>
              <a:t>=</a:t>
            </a:r>
            <a:r>
              <a:rPr lang="en-US" altLang="zh-CN" sz="2000" i="1"/>
              <a:t>F</a:t>
            </a:r>
            <a:r>
              <a:rPr lang="en-US" altLang="zh-CN" sz="2000"/>
              <a:t>={</a:t>
            </a:r>
            <a:r>
              <a:rPr lang="en-US" altLang="zh-CN" sz="2000" i="1">
                <a:solidFill>
                  <a:srgbClr val="FF0066"/>
                </a:solidFill>
              </a:rPr>
              <a:t>AB</a:t>
            </a:r>
            <a:r>
              <a:rPr lang="en-US" altLang="zh-CN" sz="2000">
                <a:solidFill>
                  <a:srgbClr val="FF0066"/>
                </a:solidFill>
              </a:rPr>
              <a:t>→</a:t>
            </a:r>
            <a:r>
              <a:rPr lang="en-US" altLang="zh-CN" sz="2000" i="1">
                <a:solidFill>
                  <a:srgbClr val="FF0066"/>
                </a:solidFill>
              </a:rPr>
              <a:t>GH</a:t>
            </a:r>
            <a:r>
              <a:rPr lang="en-US" altLang="zh-CN" sz="2000"/>
              <a:t>, </a:t>
            </a:r>
            <a:r>
              <a:rPr lang="en-US" altLang="zh-CN" sz="2000" i="1"/>
              <a:t>CD</a:t>
            </a:r>
            <a:r>
              <a:rPr lang="en-US" altLang="zh-CN" sz="2000"/>
              <a:t>→</a:t>
            </a:r>
            <a:r>
              <a:rPr lang="en-US" altLang="zh-CN" sz="2000" i="1"/>
              <a:t>GH</a:t>
            </a:r>
            <a:r>
              <a:rPr lang="en-US" altLang="zh-CN" sz="2000"/>
              <a:t>, </a:t>
            </a:r>
            <a:r>
              <a:rPr lang="en-US" altLang="zh-CN" sz="2000" i="1"/>
              <a:t>D</a:t>
            </a:r>
            <a:r>
              <a:rPr lang="en-US" altLang="zh-CN" sz="2000"/>
              <a:t>→</a:t>
            </a:r>
            <a:r>
              <a:rPr lang="en-US" altLang="zh-CN" sz="2000" i="1"/>
              <a:t>B</a:t>
            </a:r>
            <a:r>
              <a:rPr lang="en-US" altLang="zh-CN" sz="2000"/>
              <a:t>} </a:t>
            </a:r>
            <a:endParaRPr lang="zh-CN" altLang="en-US" sz="2000"/>
          </a:p>
          <a:p>
            <a:pPr lvl="2">
              <a:lnSpc>
                <a:spcPct val="120000"/>
              </a:lnSpc>
              <a:spcBef>
                <a:spcPct val="15000"/>
              </a:spcBef>
            </a:pPr>
            <a:r>
              <a:rPr lang="en-US" altLang="zh-CN" i="1"/>
              <a:t>F</a:t>
            </a:r>
            <a:r>
              <a:rPr lang="zh-CN" altLang="en-US"/>
              <a:t>中没有无关属性，且所有依赖左边无相同属性 </a:t>
            </a:r>
            <a:endParaRPr lang="en-US" altLang="zh-CN" i="1"/>
          </a:p>
          <a:p>
            <a:pPr lvl="1">
              <a:lnSpc>
                <a:spcPct val="120000"/>
              </a:lnSpc>
              <a:spcBef>
                <a:spcPct val="15000"/>
              </a:spcBef>
            </a:pPr>
            <a:r>
              <a:rPr lang="en-US" altLang="zh-CN" sz="2000" i="1"/>
              <a:t>r</a:t>
            </a:r>
            <a:r>
              <a:rPr lang="en-US" altLang="zh-CN" sz="2000"/>
              <a:t>(</a:t>
            </a:r>
            <a:r>
              <a:rPr lang="en-US" altLang="zh-CN" sz="2000" i="1"/>
              <a:t>R</a:t>
            </a:r>
            <a:r>
              <a:rPr lang="en-US" altLang="zh-CN" sz="2000"/>
              <a:t>)</a:t>
            </a:r>
            <a:r>
              <a:rPr lang="en-US" altLang="zh-CN" sz="2000">
                <a:sym typeface="Symbol" pitchFamily="18" charset="2"/>
              </a:rPr>
              <a:t></a:t>
            </a:r>
            <a:r>
              <a:rPr lang="en-US" altLang="zh-CN" sz="2000"/>
              <a:t>3NF</a:t>
            </a:r>
            <a:r>
              <a:rPr lang="zh-CN" altLang="en-US" sz="2000"/>
              <a:t>，</a:t>
            </a:r>
            <a:r>
              <a:rPr lang="zh-CN" altLang="nl-NL" sz="2000"/>
              <a:t>因为存在部分函数依赖</a:t>
            </a:r>
            <a:r>
              <a:rPr lang="zh-CN" altLang="en-US" sz="2000"/>
              <a:t>。</a:t>
            </a:r>
            <a:r>
              <a:rPr lang="en-US" altLang="zh-CN" sz="2000" i="1"/>
              <a:t>r</a:t>
            </a:r>
            <a:r>
              <a:rPr lang="en-US" altLang="zh-CN" sz="2000"/>
              <a:t>(</a:t>
            </a:r>
            <a:r>
              <a:rPr lang="en-US" altLang="zh-CN" sz="2000" i="1"/>
              <a:t>R</a:t>
            </a:r>
            <a:r>
              <a:rPr lang="en-US" altLang="zh-CN" sz="2000"/>
              <a:t>)</a:t>
            </a:r>
            <a:r>
              <a:rPr lang="zh-CN" altLang="en-US" sz="2000"/>
              <a:t>可分解为：</a:t>
            </a:r>
          </a:p>
          <a:p>
            <a:pPr lvl="2">
              <a:lnSpc>
                <a:spcPct val="115000"/>
              </a:lnSpc>
              <a:spcBef>
                <a:spcPct val="15000"/>
              </a:spcBef>
            </a:pPr>
            <a:r>
              <a:rPr lang="en-US" altLang="zh-CN" i="1">
                <a:solidFill>
                  <a:srgbClr val="800000"/>
                </a:solidFill>
              </a:rPr>
              <a:t>r</a:t>
            </a:r>
            <a:r>
              <a:rPr lang="en-US" altLang="zh-CN" baseline="-25000">
                <a:solidFill>
                  <a:srgbClr val="800000"/>
                </a:solidFill>
              </a:rPr>
              <a:t>1</a:t>
            </a:r>
            <a:r>
              <a:rPr lang="en-US" altLang="zh-CN">
                <a:solidFill>
                  <a:srgbClr val="800000"/>
                </a:solidFill>
              </a:rPr>
              <a:t>(</a:t>
            </a:r>
            <a:r>
              <a:rPr lang="en-US" altLang="zh-CN" i="1">
                <a:solidFill>
                  <a:srgbClr val="800000"/>
                </a:solidFill>
              </a:rPr>
              <a:t>R</a:t>
            </a:r>
            <a:r>
              <a:rPr lang="en-US" altLang="zh-CN" baseline="-25000">
                <a:solidFill>
                  <a:srgbClr val="800000"/>
                </a:solidFill>
              </a:rPr>
              <a:t>1</a:t>
            </a:r>
            <a:r>
              <a:rPr lang="en-US" altLang="zh-CN">
                <a:solidFill>
                  <a:srgbClr val="800000"/>
                </a:solidFill>
              </a:rPr>
              <a:t>)=</a:t>
            </a:r>
            <a:r>
              <a:rPr lang="en-US" altLang="zh-CN" i="1">
                <a:solidFill>
                  <a:srgbClr val="800000"/>
                </a:solidFill>
              </a:rPr>
              <a:t>r</a:t>
            </a:r>
            <a:r>
              <a:rPr lang="en-US" altLang="zh-CN" baseline="-25000">
                <a:solidFill>
                  <a:srgbClr val="800000"/>
                </a:solidFill>
              </a:rPr>
              <a:t>1</a:t>
            </a:r>
            <a:r>
              <a:rPr lang="en-US" altLang="zh-CN">
                <a:solidFill>
                  <a:srgbClr val="800000"/>
                </a:solidFill>
              </a:rPr>
              <a:t>(</a:t>
            </a:r>
            <a:r>
              <a:rPr lang="en-US" altLang="zh-CN" i="1" u="sng">
                <a:solidFill>
                  <a:srgbClr val="800000"/>
                </a:solidFill>
              </a:rPr>
              <a:t>A</a:t>
            </a:r>
            <a:r>
              <a:rPr lang="en-US" altLang="zh-CN">
                <a:solidFill>
                  <a:srgbClr val="800000"/>
                </a:solidFill>
              </a:rPr>
              <a:t>, </a:t>
            </a:r>
            <a:r>
              <a:rPr lang="en-US" altLang="zh-CN" i="1" u="sng">
                <a:solidFill>
                  <a:srgbClr val="800000"/>
                </a:solidFill>
              </a:rPr>
              <a:t>B</a:t>
            </a:r>
            <a:r>
              <a:rPr lang="en-US" altLang="zh-CN">
                <a:solidFill>
                  <a:srgbClr val="800000"/>
                </a:solidFill>
              </a:rPr>
              <a:t>, </a:t>
            </a:r>
            <a:r>
              <a:rPr lang="en-US" altLang="zh-CN" i="1">
                <a:solidFill>
                  <a:srgbClr val="800000"/>
                </a:solidFill>
              </a:rPr>
              <a:t>G</a:t>
            </a:r>
            <a:r>
              <a:rPr lang="en-US" altLang="zh-CN">
                <a:solidFill>
                  <a:srgbClr val="800000"/>
                </a:solidFill>
              </a:rPr>
              <a:t>, </a:t>
            </a:r>
            <a:r>
              <a:rPr lang="en-US" altLang="zh-CN" i="1">
                <a:solidFill>
                  <a:srgbClr val="800000"/>
                </a:solidFill>
              </a:rPr>
              <a:t>H</a:t>
            </a:r>
            <a:r>
              <a:rPr lang="en-US" altLang="zh-CN">
                <a:solidFill>
                  <a:srgbClr val="800000"/>
                </a:solidFill>
              </a:rPr>
              <a:t>)</a:t>
            </a:r>
            <a:r>
              <a:rPr lang="zh-CN" altLang="en-US">
                <a:solidFill>
                  <a:srgbClr val="800000"/>
                </a:solidFill>
              </a:rPr>
              <a:t>， </a:t>
            </a:r>
            <a:r>
              <a:rPr lang="en-US" altLang="zh-CN" i="1">
                <a:solidFill>
                  <a:srgbClr val="A50021"/>
                </a:solidFill>
              </a:rPr>
              <a:t>F</a:t>
            </a:r>
            <a:r>
              <a:rPr lang="en-US" altLang="zh-CN" baseline="-25000">
                <a:solidFill>
                  <a:srgbClr val="A50021"/>
                </a:solidFill>
              </a:rPr>
              <a:t>c1</a:t>
            </a:r>
            <a:r>
              <a:rPr lang="en-US" altLang="zh-CN">
                <a:solidFill>
                  <a:srgbClr val="A50021"/>
                </a:solidFill>
              </a:rPr>
              <a:t>={</a:t>
            </a:r>
            <a:r>
              <a:rPr lang="en-US" altLang="zh-CN" i="1">
                <a:solidFill>
                  <a:srgbClr val="FF0066"/>
                </a:solidFill>
              </a:rPr>
              <a:t>AB</a:t>
            </a:r>
            <a:r>
              <a:rPr lang="en-US" altLang="zh-CN">
                <a:solidFill>
                  <a:srgbClr val="FF0066"/>
                </a:solidFill>
              </a:rPr>
              <a:t>→</a:t>
            </a:r>
            <a:r>
              <a:rPr lang="en-US" altLang="zh-CN" i="1">
                <a:solidFill>
                  <a:srgbClr val="FF0066"/>
                </a:solidFill>
              </a:rPr>
              <a:t>GH</a:t>
            </a:r>
            <a:r>
              <a:rPr lang="en-US" altLang="zh-CN">
                <a:solidFill>
                  <a:srgbClr val="A50021"/>
                </a:solidFill>
              </a:rPr>
              <a:t>}         </a:t>
            </a:r>
            <a:r>
              <a:rPr lang="en-US" altLang="zh-CN">
                <a:solidFill>
                  <a:srgbClr val="800000"/>
                </a:solidFill>
              </a:rPr>
              <a:t>——</a:t>
            </a:r>
            <a:r>
              <a:rPr lang="zh-CN" altLang="en-US">
                <a:solidFill>
                  <a:srgbClr val="800000"/>
                </a:solidFill>
              </a:rPr>
              <a:t> </a:t>
            </a:r>
            <a:r>
              <a:rPr lang="en-US" altLang="zh-CN" i="1">
                <a:solidFill>
                  <a:srgbClr val="FF3300"/>
                </a:solidFill>
              </a:rPr>
              <a:t>AB</a:t>
            </a:r>
            <a:r>
              <a:rPr lang="zh-CN" altLang="en-US">
                <a:solidFill>
                  <a:srgbClr val="800000"/>
                </a:solidFill>
              </a:rPr>
              <a:t>是候选码</a:t>
            </a:r>
          </a:p>
          <a:p>
            <a:pPr lvl="2">
              <a:lnSpc>
                <a:spcPct val="115000"/>
              </a:lnSpc>
              <a:spcBef>
                <a:spcPct val="15000"/>
              </a:spcBef>
            </a:pPr>
            <a:r>
              <a:rPr lang="en-US" altLang="zh-CN" i="1">
                <a:solidFill>
                  <a:srgbClr val="800000"/>
                </a:solidFill>
              </a:rPr>
              <a:t>r</a:t>
            </a:r>
            <a:r>
              <a:rPr lang="en-US" altLang="zh-CN" baseline="-25000">
                <a:solidFill>
                  <a:srgbClr val="800000"/>
                </a:solidFill>
              </a:rPr>
              <a:t>2</a:t>
            </a:r>
            <a:r>
              <a:rPr lang="en-US" altLang="zh-CN">
                <a:solidFill>
                  <a:srgbClr val="800000"/>
                </a:solidFill>
              </a:rPr>
              <a:t>(</a:t>
            </a:r>
            <a:r>
              <a:rPr lang="en-US" altLang="zh-CN" i="1">
                <a:solidFill>
                  <a:srgbClr val="800000"/>
                </a:solidFill>
              </a:rPr>
              <a:t>R</a:t>
            </a:r>
            <a:r>
              <a:rPr lang="en-US" altLang="zh-CN" baseline="-25000">
                <a:solidFill>
                  <a:srgbClr val="800000"/>
                </a:solidFill>
              </a:rPr>
              <a:t>2</a:t>
            </a:r>
            <a:r>
              <a:rPr lang="en-US" altLang="zh-CN">
                <a:solidFill>
                  <a:srgbClr val="800000"/>
                </a:solidFill>
              </a:rPr>
              <a:t>)=</a:t>
            </a:r>
            <a:r>
              <a:rPr lang="en-US" altLang="zh-CN" i="1">
                <a:solidFill>
                  <a:srgbClr val="800000"/>
                </a:solidFill>
              </a:rPr>
              <a:t>r</a:t>
            </a:r>
            <a:r>
              <a:rPr lang="en-US" altLang="zh-CN" baseline="-25000">
                <a:solidFill>
                  <a:srgbClr val="800000"/>
                </a:solidFill>
              </a:rPr>
              <a:t>2</a:t>
            </a:r>
            <a:r>
              <a:rPr lang="en-US" altLang="zh-CN">
                <a:solidFill>
                  <a:srgbClr val="800000"/>
                </a:solidFill>
              </a:rPr>
              <a:t>(</a:t>
            </a:r>
            <a:r>
              <a:rPr lang="en-US" altLang="zh-CN" i="1" u="sng">
                <a:solidFill>
                  <a:srgbClr val="800000"/>
                </a:solidFill>
              </a:rPr>
              <a:t>C</a:t>
            </a:r>
            <a:r>
              <a:rPr lang="en-US" altLang="zh-CN">
                <a:solidFill>
                  <a:srgbClr val="800000"/>
                </a:solidFill>
              </a:rPr>
              <a:t>, </a:t>
            </a:r>
            <a:r>
              <a:rPr lang="en-US" altLang="zh-CN" i="1" u="sng">
                <a:solidFill>
                  <a:srgbClr val="800000"/>
                </a:solidFill>
              </a:rPr>
              <a:t>D</a:t>
            </a:r>
            <a:r>
              <a:rPr lang="en-US" altLang="zh-CN">
                <a:solidFill>
                  <a:srgbClr val="800000"/>
                </a:solidFill>
              </a:rPr>
              <a:t>, </a:t>
            </a:r>
            <a:r>
              <a:rPr lang="en-US" altLang="zh-CN" i="1">
                <a:solidFill>
                  <a:srgbClr val="800000"/>
                </a:solidFill>
              </a:rPr>
              <a:t>G</a:t>
            </a:r>
            <a:r>
              <a:rPr lang="en-US" altLang="zh-CN">
                <a:solidFill>
                  <a:srgbClr val="800000"/>
                </a:solidFill>
              </a:rPr>
              <a:t>, </a:t>
            </a:r>
            <a:r>
              <a:rPr lang="en-US" altLang="zh-CN" i="1">
                <a:solidFill>
                  <a:srgbClr val="800000"/>
                </a:solidFill>
              </a:rPr>
              <a:t>H</a:t>
            </a:r>
            <a:r>
              <a:rPr lang="en-US" altLang="zh-CN">
                <a:solidFill>
                  <a:srgbClr val="800000"/>
                </a:solidFill>
              </a:rPr>
              <a:t>)</a:t>
            </a:r>
            <a:r>
              <a:rPr lang="zh-CN" altLang="en-US">
                <a:solidFill>
                  <a:srgbClr val="800000"/>
                </a:solidFill>
              </a:rPr>
              <a:t>， </a:t>
            </a:r>
            <a:r>
              <a:rPr lang="en-US" altLang="zh-CN" i="1">
                <a:solidFill>
                  <a:srgbClr val="A50021"/>
                </a:solidFill>
              </a:rPr>
              <a:t>F</a:t>
            </a:r>
            <a:r>
              <a:rPr lang="en-US" altLang="zh-CN" baseline="-25000">
                <a:solidFill>
                  <a:srgbClr val="A50021"/>
                </a:solidFill>
              </a:rPr>
              <a:t>c2</a:t>
            </a:r>
            <a:r>
              <a:rPr lang="en-US" altLang="zh-CN">
                <a:solidFill>
                  <a:srgbClr val="A50021"/>
                </a:solidFill>
              </a:rPr>
              <a:t>={</a:t>
            </a:r>
            <a:r>
              <a:rPr lang="en-US" altLang="zh-CN" i="1">
                <a:solidFill>
                  <a:srgbClr val="FF0066"/>
                </a:solidFill>
              </a:rPr>
              <a:t>CD</a:t>
            </a:r>
            <a:r>
              <a:rPr lang="en-US" altLang="zh-CN">
                <a:solidFill>
                  <a:srgbClr val="FF0066"/>
                </a:solidFill>
              </a:rPr>
              <a:t>→</a:t>
            </a:r>
            <a:r>
              <a:rPr lang="en-US" altLang="zh-CN" i="1">
                <a:solidFill>
                  <a:srgbClr val="FF0066"/>
                </a:solidFill>
              </a:rPr>
              <a:t>GH</a:t>
            </a:r>
            <a:r>
              <a:rPr lang="en-US" altLang="zh-CN">
                <a:solidFill>
                  <a:srgbClr val="A50021"/>
                </a:solidFill>
              </a:rPr>
              <a:t>}        </a:t>
            </a:r>
            <a:r>
              <a:rPr lang="en-US" altLang="zh-CN">
                <a:solidFill>
                  <a:srgbClr val="800000"/>
                </a:solidFill>
              </a:rPr>
              <a:t>——</a:t>
            </a:r>
            <a:r>
              <a:rPr lang="zh-CN" altLang="en-US">
                <a:solidFill>
                  <a:srgbClr val="800000"/>
                </a:solidFill>
              </a:rPr>
              <a:t> </a:t>
            </a:r>
            <a:r>
              <a:rPr lang="en-US" altLang="zh-CN" i="1">
                <a:solidFill>
                  <a:srgbClr val="FF3300"/>
                </a:solidFill>
              </a:rPr>
              <a:t>CD</a:t>
            </a:r>
            <a:r>
              <a:rPr lang="zh-CN" altLang="en-US">
                <a:solidFill>
                  <a:srgbClr val="800000"/>
                </a:solidFill>
              </a:rPr>
              <a:t>是候选码</a:t>
            </a:r>
          </a:p>
          <a:p>
            <a:pPr lvl="2">
              <a:lnSpc>
                <a:spcPct val="115000"/>
              </a:lnSpc>
              <a:spcBef>
                <a:spcPct val="15000"/>
              </a:spcBef>
            </a:pPr>
            <a:r>
              <a:rPr lang="en-US" altLang="zh-CN" i="1">
                <a:solidFill>
                  <a:srgbClr val="800000"/>
                </a:solidFill>
              </a:rPr>
              <a:t>r</a:t>
            </a:r>
            <a:r>
              <a:rPr lang="en-US" altLang="zh-CN" baseline="-25000">
                <a:solidFill>
                  <a:srgbClr val="800000"/>
                </a:solidFill>
              </a:rPr>
              <a:t>3</a:t>
            </a:r>
            <a:r>
              <a:rPr lang="en-US" altLang="zh-CN">
                <a:solidFill>
                  <a:srgbClr val="800000"/>
                </a:solidFill>
              </a:rPr>
              <a:t>(</a:t>
            </a:r>
            <a:r>
              <a:rPr lang="en-US" altLang="zh-CN" i="1">
                <a:solidFill>
                  <a:srgbClr val="800000"/>
                </a:solidFill>
              </a:rPr>
              <a:t>R</a:t>
            </a:r>
            <a:r>
              <a:rPr lang="en-US" altLang="zh-CN" baseline="-25000">
                <a:solidFill>
                  <a:srgbClr val="800000"/>
                </a:solidFill>
              </a:rPr>
              <a:t>3</a:t>
            </a:r>
            <a:r>
              <a:rPr lang="en-US" altLang="zh-CN">
                <a:solidFill>
                  <a:srgbClr val="800000"/>
                </a:solidFill>
              </a:rPr>
              <a:t>)=</a:t>
            </a:r>
            <a:r>
              <a:rPr lang="en-US" altLang="zh-CN" i="1">
                <a:solidFill>
                  <a:srgbClr val="800000"/>
                </a:solidFill>
              </a:rPr>
              <a:t>r</a:t>
            </a:r>
            <a:r>
              <a:rPr lang="en-US" altLang="zh-CN" baseline="-25000">
                <a:solidFill>
                  <a:srgbClr val="800000"/>
                </a:solidFill>
              </a:rPr>
              <a:t>3</a:t>
            </a:r>
            <a:r>
              <a:rPr lang="en-US" altLang="zh-CN">
                <a:solidFill>
                  <a:srgbClr val="800000"/>
                </a:solidFill>
              </a:rPr>
              <a:t>(</a:t>
            </a:r>
            <a:r>
              <a:rPr lang="en-US" altLang="zh-CN" i="1" u="sng">
                <a:solidFill>
                  <a:srgbClr val="800000"/>
                </a:solidFill>
              </a:rPr>
              <a:t>D</a:t>
            </a:r>
            <a:r>
              <a:rPr lang="en-US" altLang="zh-CN">
                <a:solidFill>
                  <a:srgbClr val="800000"/>
                </a:solidFill>
              </a:rPr>
              <a:t>, </a:t>
            </a:r>
            <a:r>
              <a:rPr lang="en-US" altLang="zh-CN" i="1">
                <a:solidFill>
                  <a:srgbClr val="800000"/>
                </a:solidFill>
              </a:rPr>
              <a:t>B</a:t>
            </a:r>
            <a:r>
              <a:rPr lang="en-US" altLang="zh-CN">
                <a:solidFill>
                  <a:srgbClr val="800000"/>
                </a:solidFill>
              </a:rPr>
              <a:t>)</a:t>
            </a:r>
            <a:r>
              <a:rPr lang="zh-CN" altLang="en-US">
                <a:solidFill>
                  <a:srgbClr val="800000"/>
                </a:solidFill>
              </a:rPr>
              <a:t>，          </a:t>
            </a:r>
            <a:r>
              <a:rPr lang="en-US" altLang="zh-CN" i="1">
                <a:solidFill>
                  <a:srgbClr val="A50021"/>
                </a:solidFill>
              </a:rPr>
              <a:t>F</a:t>
            </a:r>
            <a:r>
              <a:rPr lang="en-US" altLang="zh-CN" baseline="-25000">
                <a:solidFill>
                  <a:srgbClr val="A50021"/>
                </a:solidFill>
              </a:rPr>
              <a:t>c3</a:t>
            </a:r>
            <a:r>
              <a:rPr lang="en-US" altLang="zh-CN">
                <a:solidFill>
                  <a:srgbClr val="A50021"/>
                </a:solidFill>
              </a:rPr>
              <a:t>={</a:t>
            </a:r>
            <a:r>
              <a:rPr lang="en-US" altLang="zh-CN" i="1">
                <a:solidFill>
                  <a:srgbClr val="FF0066"/>
                </a:solidFill>
              </a:rPr>
              <a:t>D</a:t>
            </a:r>
            <a:r>
              <a:rPr lang="en-US" altLang="zh-CN">
                <a:solidFill>
                  <a:srgbClr val="FF0066"/>
                </a:solidFill>
              </a:rPr>
              <a:t>→</a:t>
            </a:r>
            <a:r>
              <a:rPr lang="en-US" altLang="zh-CN" i="1">
                <a:solidFill>
                  <a:srgbClr val="FF0066"/>
                </a:solidFill>
              </a:rPr>
              <a:t>B</a:t>
            </a:r>
            <a:r>
              <a:rPr lang="en-US" altLang="zh-CN">
                <a:solidFill>
                  <a:srgbClr val="A50021"/>
                </a:solidFill>
              </a:rPr>
              <a:t>}              </a:t>
            </a:r>
            <a:r>
              <a:rPr lang="en-US" altLang="zh-CN">
                <a:solidFill>
                  <a:srgbClr val="800000"/>
                </a:solidFill>
              </a:rPr>
              <a:t> ——</a:t>
            </a:r>
            <a:r>
              <a:rPr lang="zh-CN" altLang="en-US">
                <a:solidFill>
                  <a:srgbClr val="800000"/>
                </a:solidFill>
              </a:rPr>
              <a:t> </a:t>
            </a:r>
            <a:r>
              <a:rPr lang="en-US" altLang="zh-CN" i="1">
                <a:solidFill>
                  <a:srgbClr val="FF3300"/>
                </a:solidFill>
              </a:rPr>
              <a:t>D</a:t>
            </a:r>
            <a:r>
              <a:rPr lang="zh-CN" altLang="en-US">
                <a:solidFill>
                  <a:srgbClr val="800000"/>
                </a:solidFill>
              </a:rPr>
              <a:t>是候选码</a:t>
            </a:r>
          </a:p>
          <a:p>
            <a:pPr lvl="1">
              <a:lnSpc>
                <a:spcPct val="120000"/>
              </a:lnSpc>
              <a:spcBef>
                <a:spcPct val="15000"/>
              </a:spcBef>
            </a:pPr>
            <a:r>
              <a:rPr lang="zh-CN" altLang="en-US" sz="2000"/>
              <a:t>由于</a:t>
            </a:r>
            <a:r>
              <a:rPr lang="en-US" altLang="zh-CN" sz="2000" i="1"/>
              <a:t>r</a:t>
            </a:r>
            <a:r>
              <a:rPr lang="en-US" altLang="zh-CN" sz="2000"/>
              <a:t>(</a:t>
            </a:r>
            <a:r>
              <a:rPr lang="en-US" altLang="zh-CN" sz="2000" i="1"/>
              <a:t>R</a:t>
            </a:r>
            <a:r>
              <a:rPr lang="en-US" altLang="zh-CN" sz="2000"/>
              <a:t>)</a:t>
            </a:r>
            <a:r>
              <a:rPr lang="zh-CN" altLang="en-US" sz="2000"/>
              <a:t>的</a:t>
            </a:r>
            <a:r>
              <a:rPr lang="zh-CN" altLang="en-US" sz="2000">
                <a:solidFill>
                  <a:srgbClr val="FF3300"/>
                </a:solidFill>
              </a:rPr>
              <a:t>候选码</a:t>
            </a:r>
            <a:r>
              <a:rPr lang="en-US" altLang="zh-CN" sz="2000" i="1">
                <a:solidFill>
                  <a:srgbClr val="FF3300"/>
                </a:solidFill>
              </a:rPr>
              <a:t>ACD</a:t>
            </a:r>
            <a:r>
              <a:rPr lang="zh-CN" altLang="en-US" sz="2000"/>
              <a:t>没有被</a:t>
            </a:r>
            <a:r>
              <a:rPr lang="en-US" altLang="zh-CN" sz="2000" i="1"/>
              <a:t>r</a:t>
            </a:r>
            <a:r>
              <a:rPr lang="en-US" altLang="zh-CN" sz="2000" baseline="-25000"/>
              <a:t>1</a:t>
            </a:r>
            <a:r>
              <a:rPr lang="zh-CN" altLang="en-US" sz="2000"/>
              <a:t>或</a:t>
            </a:r>
            <a:r>
              <a:rPr lang="en-US" altLang="zh-CN" sz="2000" i="1"/>
              <a:t>r</a:t>
            </a:r>
            <a:r>
              <a:rPr lang="en-US" altLang="zh-CN" sz="2000" baseline="-25000"/>
              <a:t>2</a:t>
            </a:r>
            <a:r>
              <a:rPr lang="zh-CN" altLang="en-US" sz="2000"/>
              <a:t>或</a:t>
            </a:r>
            <a:r>
              <a:rPr lang="en-US" altLang="zh-CN" sz="2000" i="1"/>
              <a:t>r</a:t>
            </a:r>
            <a:r>
              <a:rPr lang="en-US" altLang="zh-CN" sz="2000" baseline="-25000"/>
              <a:t>3</a:t>
            </a:r>
            <a:r>
              <a:rPr lang="zh-CN" altLang="en-US" sz="2000"/>
              <a:t>包含，故增加如下关系：</a:t>
            </a:r>
          </a:p>
          <a:p>
            <a:pPr lvl="2">
              <a:lnSpc>
                <a:spcPct val="115000"/>
              </a:lnSpc>
              <a:spcBef>
                <a:spcPct val="15000"/>
              </a:spcBef>
            </a:pPr>
            <a:r>
              <a:rPr lang="en-US" altLang="zh-CN" i="1">
                <a:solidFill>
                  <a:srgbClr val="800000"/>
                </a:solidFill>
              </a:rPr>
              <a:t>r</a:t>
            </a:r>
            <a:r>
              <a:rPr lang="en-US" altLang="zh-CN" baseline="-25000">
                <a:solidFill>
                  <a:srgbClr val="800000"/>
                </a:solidFill>
              </a:rPr>
              <a:t>4</a:t>
            </a:r>
            <a:r>
              <a:rPr lang="en-US" altLang="zh-CN">
                <a:solidFill>
                  <a:srgbClr val="800000"/>
                </a:solidFill>
              </a:rPr>
              <a:t>(</a:t>
            </a:r>
            <a:r>
              <a:rPr lang="en-US" altLang="zh-CN" i="1">
                <a:solidFill>
                  <a:srgbClr val="800000"/>
                </a:solidFill>
              </a:rPr>
              <a:t>R</a:t>
            </a:r>
            <a:r>
              <a:rPr lang="en-US" altLang="zh-CN" baseline="-25000">
                <a:solidFill>
                  <a:srgbClr val="800000"/>
                </a:solidFill>
              </a:rPr>
              <a:t>4</a:t>
            </a:r>
            <a:r>
              <a:rPr lang="en-US" altLang="zh-CN">
                <a:solidFill>
                  <a:srgbClr val="800000"/>
                </a:solidFill>
              </a:rPr>
              <a:t>)=</a:t>
            </a:r>
            <a:r>
              <a:rPr lang="en-US" altLang="zh-CN" i="1">
                <a:solidFill>
                  <a:srgbClr val="800000"/>
                </a:solidFill>
              </a:rPr>
              <a:t>r</a:t>
            </a:r>
            <a:r>
              <a:rPr lang="en-US" altLang="zh-CN" baseline="-25000">
                <a:solidFill>
                  <a:srgbClr val="800000"/>
                </a:solidFill>
              </a:rPr>
              <a:t>4</a:t>
            </a:r>
            <a:r>
              <a:rPr lang="en-US" altLang="zh-CN">
                <a:solidFill>
                  <a:srgbClr val="800000"/>
                </a:solidFill>
              </a:rPr>
              <a:t>(</a:t>
            </a:r>
            <a:r>
              <a:rPr lang="en-US" altLang="zh-CN" i="1" u="sng">
                <a:solidFill>
                  <a:srgbClr val="800000"/>
                </a:solidFill>
              </a:rPr>
              <a:t>A</a:t>
            </a:r>
            <a:r>
              <a:rPr lang="en-US" altLang="zh-CN">
                <a:solidFill>
                  <a:srgbClr val="800000"/>
                </a:solidFill>
              </a:rPr>
              <a:t>, </a:t>
            </a:r>
            <a:r>
              <a:rPr lang="en-US" altLang="zh-CN" i="1" u="sng">
                <a:solidFill>
                  <a:srgbClr val="800000"/>
                </a:solidFill>
              </a:rPr>
              <a:t>C</a:t>
            </a:r>
            <a:r>
              <a:rPr lang="en-US" altLang="zh-CN">
                <a:solidFill>
                  <a:srgbClr val="800000"/>
                </a:solidFill>
              </a:rPr>
              <a:t>, </a:t>
            </a:r>
            <a:r>
              <a:rPr lang="en-US" altLang="zh-CN" i="1" u="sng">
                <a:solidFill>
                  <a:srgbClr val="800000"/>
                </a:solidFill>
              </a:rPr>
              <a:t>D</a:t>
            </a:r>
            <a:r>
              <a:rPr lang="en-US" altLang="zh-CN">
                <a:solidFill>
                  <a:srgbClr val="800000"/>
                </a:solidFill>
              </a:rPr>
              <a:t>)                                            </a:t>
            </a:r>
            <a:r>
              <a:rPr lang="zh-CN" altLang="en-US">
                <a:solidFill>
                  <a:srgbClr val="800000"/>
                </a:solidFill>
              </a:rPr>
              <a:t> </a:t>
            </a:r>
            <a:r>
              <a:rPr lang="en-US" altLang="zh-CN">
                <a:solidFill>
                  <a:srgbClr val="800000"/>
                </a:solidFill>
              </a:rPr>
              <a:t>——</a:t>
            </a:r>
            <a:r>
              <a:rPr lang="zh-CN" altLang="en-US">
                <a:solidFill>
                  <a:srgbClr val="800000"/>
                </a:solidFill>
              </a:rPr>
              <a:t> </a:t>
            </a:r>
            <a:r>
              <a:rPr lang="en-US" altLang="zh-CN" i="1">
                <a:solidFill>
                  <a:srgbClr val="FF3300"/>
                </a:solidFill>
              </a:rPr>
              <a:t>ACD</a:t>
            </a:r>
            <a:r>
              <a:rPr lang="zh-CN" altLang="en-US">
                <a:solidFill>
                  <a:srgbClr val="800000"/>
                </a:solidFill>
              </a:rPr>
              <a:t>是候选码</a:t>
            </a:r>
            <a:endParaRPr lang="zh-CN" altLang="en-US"/>
          </a:p>
          <a:p>
            <a:pPr lvl="1">
              <a:lnSpc>
                <a:spcPct val="115000"/>
              </a:lnSpc>
              <a:spcBef>
                <a:spcPct val="15000"/>
              </a:spcBef>
            </a:pPr>
            <a:r>
              <a:rPr lang="zh-CN" altLang="en-US" sz="2000"/>
              <a:t>最后，</a:t>
            </a:r>
            <a:r>
              <a:rPr lang="en-US" altLang="zh-CN" sz="2000" i="1">
                <a:solidFill>
                  <a:srgbClr val="800000"/>
                </a:solidFill>
              </a:rPr>
              <a:t>r</a:t>
            </a:r>
            <a:r>
              <a:rPr lang="en-US" altLang="zh-CN" sz="2000" baseline="-25000">
                <a:solidFill>
                  <a:srgbClr val="800000"/>
                </a:solidFill>
              </a:rPr>
              <a:t>1</a:t>
            </a:r>
            <a:r>
              <a:rPr lang="en-US" altLang="zh-CN" sz="2000">
                <a:solidFill>
                  <a:srgbClr val="800000"/>
                </a:solidFill>
              </a:rPr>
              <a:t>(</a:t>
            </a:r>
            <a:r>
              <a:rPr lang="en-US" altLang="zh-CN" sz="2000" i="1" u="sng">
                <a:solidFill>
                  <a:srgbClr val="800000"/>
                </a:solidFill>
              </a:rPr>
              <a:t>A</a:t>
            </a:r>
            <a:r>
              <a:rPr lang="en-US" altLang="zh-CN" sz="2000">
                <a:solidFill>
                  <a:srgbClr val="800000"/>
                </a:solidFill>
              </a:rPr>
              <a:t>, </a:t>
            </a:r>
            <a:r>
              <a:rPr lang="en-US" altLang="zh-CN" sz="2000" i="1" u="sng">
                <a:solidFill>
                  <a:srgbClr val="800000"/>
                </a:solidFill>
              </a:rPr>
              <a:t>B</a:t>
            </a:r>
            <a:r>
              <a:rPr lang="en-US" altLang="zh-CN" sz="2000">
                <a:solidFill>
                  <a:srgbClr val="800000"/>
                </a:solidFill>
              </a:rPr>
              <a:t>, </a:t>
            </a:r>
            <a:r>
              <a:rPr lang="en-US" altLang="zh-CN" sz="2000" i="1">
                <a:solidFill>
                  <a:srgbClr val="800000"/>
                </a:solidFill>
              </a:rPr>
              <a:t>G</a:t>
            </a:r>
            <a:r>
              <a:rPr lang="en-US" altLang="zh-CN" sz="2000">
                <a:solidFill>
                  <a:srgbClr val="800000"/>
                </a:solidFill>
              </a:rPr>
              <a:t>, </a:t>
            </a:r>
            <a:r>
              <a:rPr lang="en-US" altLang="zh-CN" sz="2000" i="1">
                <a:solidFill>
                  <a:srgbClr val="800000"/>
                </a:solidFill>
              </a:rPr>
              <a:t>H</a:t>
            </a:r>
            <a:r>
              <a:rPr lang="en-US" altLang="zh-CN" sz="2000">
                <a:solidFill>
                  <a:srgbClr val="800000"/>
                </a:solidFill>
              </a:rPr>
              <a:t>)</a:t>
            </a:r>
            <a:r>
              <a:rPr lang="zh-CN" altLang="en-US" sz="2000"/>
              <a:t>、</a:t>
            </a:r>
            <a:r>
              <a:rPr lang="en-US" altLang="zh-CN" sz="2000" i="1">
                <a:solidFill>
                  <a:srgbClr val="800000"/>
                </a:solidFill>
              </a:rPr>
              <a:t>r</a:t>
            </a:r>
            <a:r>
              <a:rPr lang="en-US" altLang="zh-CN" sz="2000" baseline="-25000">
                <a:solidFill>
                  <a:srgbClr val="800000"/>
                </a:solidFill>
              </a:rPr>
              <a:t>2</a:t>
            </a:r>
            <a:r>
              <a:rPr lang="en-US" altLang="zh-CN" sz="2000">
                <a:solidFill>
                  <a:srgbClr val="800000"/>
                </a:solidFill>
              </a:rPr>
              <a:t>(</a:t>
            </a:r>
            <a:r>
              <a:rPr lang="en-US" altLang="zh-CN" sz="2000" i="1" u="sng">
                <a:solidFill>
                  <a:srgbClr val="800000"/>
                </a:solidFill>
              </a:rPr>
              <a:t>C</a:t>
            </a:r>
            <a:r>
              <a:rPr lang="en-US" altLang="zh-CN" sz="2000">
                <a:solidFill>
                  <a:srgbClr val="800000"/>
                </a:solidFill>
              </a:rPr>
              <a:t>, </a:t>
            </a:r>
            <a:r>
              <a:rPr lang="en-US" altLang="zh-CN" sz="2000" i="1" u="sng">
                <a:solidFill>
                  <a:srgbClr val="800000"/>
                </a:solidFill>
              </a:rPr>
              <a:t>D</a:t>
            </a:r>
            <a:r>
              <a:rPr lang="en-US" altLang="zh-CN" sz="2000">
                <a:solidFill>
                  <a:srgbClr val="800000"/>
                </a:solidFill>
              </a:rPr>
              <a:t>, </a:t>
            </a:r>
            <a:r>
              <a:rPr lang="en-US" altLang="zh-CN" sz="2000" i="1">
                <a:solidFill>
                  <a:srgbClr val="800000"/>
                </a:solidFill>
              </a:rPr>
              <a:t>G</a:t>
            </a:r>
            <a:r>
              <a:rPr lang="en-US" altLang="zh-CN" sz="2000">
                <a:solidFill>
                  <a:srgbClr val="800000"/>
                </a:solidFill>
              </a:rPr>
              <a:t>, </a:t>
            </a:r>
            <a:r>
              <a:rPr lang="en-US" altLang="zh-CN" sz="2000" i="1">
                <a:solidFill>
                  <a:srgbClr val="800000"/>
                </a:solidFill>
              </a:rPr>
              <a:t>H</a:t>
            </a:r>
            <a:r>
              <a:rPr lang="en-US" altLang="zh-CN" sz="2000">
                <a:solidFill>
                  <a:srgbClr val="800000"/>
                </a:solidFill>
              </a:rPr>
              <a:t>)</a:t>
            </a:r>
            <a:r>
              <a:rPr lang="zh-CN" altLang="en-US" sz="2000"/>
              <a:t>、</a:t>
            </a:r>
            <a:r>
              <a:rPr lang="en-US" altLang="zh-CN" sz="2000" i="1">
                <a:solidFill>
                  <a:srgbClr val="800000"/>
                </a:solidFill>
              </a:rPr>
              <a:t>r</a:t>
            </a:r>
            <a:r>
              <a:rPr lang="en-US" altLang="zh-CN" sz="2000" baseline="-25000">
                <a:solidFill>
                  <a:srgbClr val="800000"/>
                </a:solidFill>
              </a:rPr>
              <a:t>3</a:t>
            </a:r>
            <a:r>
              <a:rPr lang="en-US" altLang="zh-CN" sz="2000">
                <a:solidFill>
                  <a:srgbClr val="800000"/>
                </a:solidFill>
              </a:rPr>
              <a:t>(</a:t>
            </a:r>
            <a:r>
              <a:rPr lang="en-US" altLang="zh-CN" sz="2000" i="1" u="sng">
                <a:solidFill>
                  <a:srgbClr val="800000"/>
                </a:solidFill>
              </a:rPr>
              <a:t>D</a:t>
            </a:r>
            <a:r>
              <a:rPr lang="en-US" altLang="zh-CN" sz="2000">
                <a:solidFill>
                  <a:srgbClr val="800000"/>
                </a:solidFill>
              </a:rPr>
              <a:t>, </a:t>
            </a:r>
            <a:r>
              <a:rPr lang="en-US" altLang="zh-CN" sz="2000" i="1">
                <a:solidFill>
                  <a:srgbClr val="800000"/>
                </a:solidFill>
              </a:rPr>
              <a:t>B</a:t>
            </a:r>
            <a:r>
              <a:rPr lang="en-US" altLang="zh-CN" sz="2000">
                <a:solidFill>
                  <a:srgbClr val="800000"/>
                </a:solidFill>
              </a:rPr>
              <a:t>)</a:t>
            </a:r>
            <a:r>
              <a:rPr lang="zh-CN" altLang="en-US" sz="2000"/>
              <a:t>和</a:t>
            </a:r>
            <a:r>
              <a:rPr lang="en-US" altLang="zh-CN" sz="2000" i="1">
                <a:solidFill>
                  <a:srgbClr val="800000"/>
                </a:solidFill>
              </a:rPr>
              <a:t>r</a:t>
            </a:r>
            <a:r>
              <a:rPr lang="en-US" altLang="zh-CN" sz="2000" baseline="-25000">
                <a:solidFill>
                  <a:srgbClr val="800000"/>
                </a:solidFill>
              </a:rPr>
              <a:t>4</a:t>
            </a:r>
            <a:r>
              <a:rPr lang="en-US" altLang="zh-CN" sz="2000">
                <a:solidFill>
                  <a:srgbClr val="800000"/>
                </a:solidFill>
              </a:rPr>
              <a:t>(</a:t>
            </a:r>
            <a:r>
              <a:rPr lang="en-US" altLang="zh-CN" sz="2000" i="1" u="sng">
                <a:solidFill>
                  <a:srgbClr val="800000"/>
                </a:solidFill>
              </a:rPr>
              <a:t>A</a:t>
            </a:r>
            <a:r>
              <a:rPr lang="en-US" altLang="zh-CN" sz="2000">
                <a:solidFill>
                  <a:srgbClr val="800000"/>
                </a:solidFill>
              </a:rPr>
              <a:t>, </a:t>
            </a:r>
            <a:r>
              <a:rPr lang="en-US" altLang="zh-CN" sz="2000" i="1" u="sng">
                <a:solidFill>
                  <a:srgbClr val="800000"/>
                </a:solidFill>
              </a:rPr>
              <a:t>C</a:t>
            </a:r>
            <a:r>
              <a:rPr lang="en-US" altLang="zh-CN" sz="2000">
                <a:solidFill>
                  <a:srgbClr val="800000"/>
                </a:solidFill>
              </a:rPr>
              <a:t>, </a:t>
            </a:r>
            <a:r>
              <a:rPr lang="en-US" altLang="zh-CN" sz="2000" i="1" u="sng">
                <a:solidFill>
                  <a:srgbClr val="800000"/>
                </a:solidFill>
              </a:rPr>
              <a:t>D</a:t>
            </a:r>
            <a:r>
              <a:rPr lang="en-US" altLang="zh-CN" sz="2000">
                <a:solidFill>
                  <a:srgbClr val="800000"/>
                </a:solidFill>
              </a:rPr>
              <a:t>)</a:t>
            </a:r>
            <a:r>
              <a:rPr lang="zh-CN" altLang="en-US" sz="2000"/>
              <a:t>都属于</a:t>
            </a:r>
            <a:r>
              <a:rPr lang="en-US" altLang="zh-CN" sz="2000"/>
              <a:t>3NF</a:t>
            </a:r>
          </a:p>
          <a:p>
            <a:pPr>
              <a:lnSpc>
                <a:spcPct val="125000"/>
              </a:lnSpc>
            </a:pPr>
            <a:r>
              <a:rPr lang="zh-CN" altLang="en-US" sz="2000">
                <a:solidFill>
                  <a:srgbClr val="FF3300"/>
                </a:solidFill>
              </a:rPr>
              <a:t>问题：</a:t>
            </a:r>
            <a:r>
              <a:rPr lang="en-US" altLang="zh-CN" sz="2000" i="1">
                <a:solidFill>
                  <a:srgbClr val="FF3300"/>
                </a:solidFill>
              </a:rPr>
              <a:t>G</a:t>
            </a:r>
            <a:r>
              <a:rPr lang="zh-CN" altLang="en-US" sz="2000">
                <a:solidFill>
                  <a:srgbClr val="FF3300"/>
                </a:solidFill>
              </a:rPr>
              <a:t>、</a:t>
            </a:r>
            <a:r>
              <a:rPr lang="en-US" altLang="zh-CN" sz="2000" i="1">
                <a:solidFill>
                  <a:srgbClr val="FF3300"/>
                </a:solidFill>
              </a:rPr>
              <a:t>H</a:t>
            </a:r>
            <a:r>
              <a:rPr lang="zh-CN" altLang="en-US" sz="2000">
                <a:solidFill>
                  <a:srgbClr val="FF3300"/>
                </a:solidFill>
              </a:rPr>
              <a:t>冗余了！</a:t>
            </a:r>
            <a:r>
              <a:rPr lang="zh-CN" altLang="en-US" sz="2000">
                <a:solidFill>
                  <a:schemeClr val="accent2"/>
                </a:solidFill>
              </a:rPr>
              <a:t>（由于</a:t>
            </a:r>
            <a:r>
              <a:rPr lang="en-US" altLang="zh-CN" sz="2000" i="1">
                <a:solidFill>
                  <a:schemeClr val="accent2"/>
                </a:solidFill>
              </a:rPr>
              <a:t>AB</a:t>
            </a:r>
            <a:r>
              <a:rPr lang="zh-CN" altLang="en-US" sz="2000">
                <a:solidFill>
                  <a:schemeClr val="accent2"/>
                </a:solidFill>
              </a:rPr>
              <a:t>和</a:t>
            </a:r>
            <a:r>
              <a:rPr lang="en-US" altLang="zh-CN" sz="2000" i="1">
                <a:solidFill>
                  <a:schemeClr val="accent2"/>
                </a:solidFill>
              </a:rPr>
              <a:t>CD</a:t>
            </a:r>
            <a:r>
              <a:rPr lang="zh-CN" altLang="en-US" sz="2000">
                <a:solidFill>
                  <a:schemeClr val="accent2"/>
                </a:solidFill>
              </a:rPr>
              <a:t>都可以决定</a:t>
            </a:r>
            <a:r>
              <a:rPr lang="en-US" altLang="zh-CN" sz="2000" i="1">
                <a:solidFill>
                  <a:schemeClr val="accent2"/>
                </a:solidFill>
              </a:rPr>
              <a:t>GH</a:t>
            </a:r>
            <a:r>
              <a:rPr lang="zh-CN" altLang="en-US" sz="2000">
                <a:solidFill>
                  <a:schemeClr val="accent2"/>
                </a:solidFill>
              </a:rPr>
              <a:t>，而</a:t>
            </a:r>
            <a:r>
              <a:rPr lang="en-US" altLang="zh-CN" sz="2000" i="1">
                <a:solidFill>
                  <a:schemeClr val="accent2"/>
                </a:solidFill>
              </a:rPr>
              <a:t>F</a:t>
            </a:r>
            <a:r>
              <a:rPr lang="zh-CN" altLang="en-US" sz="2000">
                <a:solidFill>
                  <a:schemeClr val="accent2"/>
                </a:solidFill>
              </a:rPr>
              <a:t>中并没有关于</a:t>
            </a:r>
            <a:r>
              <a:rPr lang="en-US" altLang="zh-CN" sz="2000" i="1">
                <a:solidFill>
                  <a:schemeClr val="accent2"/>
                </a:solidFill>
              </a:rPr>
              <a:t>AB</a:t>
            </a:r>
            <a:r>
              <a:rPr lang="zh-CN" altLang="en-US" sz="2000">
                <a:solidFill>
                  <a:schemeClr val="accent2"/>
                </a:solidFill>
              </a:rPr>
              <a:t>与</a:t>
            </a:r>
            <a:r>
              <a:rPr lang="en-US" altLang="zh-CN" sz="2000" i="1">
                <a:solidFill>
                  <a:schemeClr val="accent2"/>
                </a:solidFill>
              </a:rPr>
              <a:t>CD</a:t>
            </a:r>
            <a:r>
              <a:rPr lang="zh-CN" altLang="en-US" sz="2000">
                <a:solidFill>
                  <a:schemeClr val="accent2"/>
                </a:solidFill>
              </a:rPr>
              <a:t>之间的函数依赖关系，因此这是由于</a:t>
            </a:r>
            <a:r>
              <a:rPr lang="en-US" altLang="zh-CN" sz="2000" i="1">
                <a:solidFill>
                  <a:schemeClr val="accent2"/>
                </a:solidFill>
              </a:rPr>
              <a:t>F</a:t>
            </a:r>
            <a:r>
              <a:rPr lang="zh-CN" altLang="en-US" sz="2000">
                <a:solidFill>
                  <a:schemeClr val="accent2"/>
                </a:solidFill>
              </a:rPr>
              <a:t>不完备所导致的！）</a:t>
            </a:r>
          </a:p>
        </p:txBody>
      </p:sp>
      <p:sp>
        <p:nvSpPr>
          <p:cNvPr id="280580" name="AutoShape 4"/>
          <p:cNvSpPr>
            <a:spLocks noChangeArrowheads="1"/>
          </p:cNvSpPr>
          <p:nvPr/>
        </p:nvSpPr>
        <p:spPr bwMode="auto">
          <a:xfrm>
            <a:off x="6248400" y="533400"/>
            <a:ext cx="2362200" cy="457200"/>
          </a:xfrm>
          <a:prstGeom prst="wedgeRoundRectCallout">
            <a:avLst>
              <a:gd name="adj1" fmla="val -44690"/>
              <a:gd name="adj2" fmla="val 123611"/>
              <a:gd name="adj3" fmla="val 16667"/>
            </a:avLst>
          </a:prstGeom>
          <a:solidFill>
            <a:schemeClr val="accent1"/>
          </a:solidFill>
          <a:ln w="9525">
            <a:solidFill>
              <a:schemeClr val="tx1"/>
            </a:solidFill>
            <a:miter lim="800000"/>
            <a:headEnd/>
            <a:tailEnd/>
          </a:ln>
          <a:effectLst/>
        </p:spPr>
        <p:txBody>
          <a:bodyPr/>
          <a:lstStyle/>
          <a:p>
            <a:pPr algn="ctr"/>
            <a:r>
              <a:rPr lang="nl-NL" altLang="zh-CN" sz="2000" b="1" i="1">
                <a:solidFill>
                  <a:srgbClr val="003399"/>
                </a:solidFill>
              </a:rPr>
              <a:t>ACD</a:t>
            </a:r>
            <a:r>
              <a:rPr lang="zh-CN" altLang="nl-NL" sz="2000" b="1">
                <a:solidFill>
                  <a:srgbClr val="003399"/>
                </a:solidFill>
              </a:rPr>
              <a:t>是候选码！</a:t>
            </a:r>
            <a:endParaRPr lang="zh-CN" altLang="en-US" sz="2000" b="1">
              <a:solidFill>
                <a:srgbClr val="0033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80579">
                                            <p:txEl>
                                              <p:pRg st="1" end="1"/>
                                            </p:txEl>
                                          </p:spTgt>
                                        </p:tgtEl>
                                        <p:attrNameLst>
                                          <p:attrName>style.visibility</p:attrName>
                                        </p:attrNameLst>
                                      </p:cBhvr>
                                      <p:to>
                                        <p:strVal val="visible"/>
                                      </p:to>
                                    </p:set>
                                    <p:animEffect transition="in" filter="wipe(left)">
                                      <p:cBhvr>
                                        <p:cTn id="7" dur="500"/>
                                        <p:tgtEl>
                                          <p:spTgt spid="280579">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280579">
                                            <p:txEl>
                                              <p:pRg st="2" end="2"/>
                                            </p:txEl>
                                          </p:spTgt>
                                        </p:tgtEl>
                                        <p:attrNameLst>
                                          <p:attrName>style.visibility</p:attrName>
                                        </p:attrNameLst>
                                      </p:cBhvr>
                                      <p:to>
                                        <p:strVal val="visible"/>
                                      </p:to>
                                    </p:set>
                                    <p:animEffect transition="in" filter="wipe(left)">
                                      <p:cBhvr>
                                        <p:cTn id="10" dur="500"/>
                                        <p:tgtEl>
                                          <p:spTgt spid="280579">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80579">
                                            <p:txEl>
                                              <p:pRg st="3" end="3"/>
                                            </p:txEl>
                                          </p:spTgt>
                                        </p:tgtEl>
                                        <p:attrNameLst>
                                          <p:attrName>style.visibility</p:attrName>
                                        </p:attrNameLst>
                                      </p:cBhvr>
                                      <p:to>
                                        <p:strVal val="visible"/>
                                      </p:to>
                                    </p:set>
                                    <p:animEffect transition="in" filter="wipe(left)">
                                      <p:cBhvr>
                                        <p:cTn id="15" dur="500"/>
                                        <p:tgtEl>
                                          <p:spTgt spid="280579">
                                            <p:txEl>
                                              <p:pRg st="3" end="3"/>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280579">
                                            <p:txEl>
                                              <p:pRg st="4" end="4"/>
                                            </p:txEl>
                                          </p:spTgt>
                                        </p:tgtEl>
                                        <p:attrNameLst>
                                          <p:attrName>style.visibility</p:attrName>
                                        </p:attrNameLst>
                                      </p:cBhvr>
                                      <p:to>
                                        <p:strVal val="visible"/>
                                      </p:to>
                                    </p:set>
                                    <p:animEffect transition="in" filter="wipe(left)">
                                      <p:cBhvr>
                                        <p:cTn id="18" dur="500"/>
                                        <p:tgtEl>
                                          <p:spTgt spid="280579">
                                            <p:txEl>
                                              <p:pRg st="4" end="4"/>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280579">
                                            <p:txEl>
                                              <p:pRg st="5" end="5"/>
                                            </p:txEl>
                                          </p:spTgt>
                                        </p:tgtEl>
                                        <p:attrNameLst>
                                          <p:attrName>style.visibility</p:attrName>
                                        </p:attrNameLst>
                                      </p:cBhvr>
                                      <p:to>
                                        <p:strVal val="visible"/>
                                      </p:to>
                                    </p:set>
                                    <p:animEffect transition="in" filter="wipe(left)">
                                      <p:cBhvr>
                                        <p:cTn id="21" dur="500"/>
                                        <p:tgtEl>
                                          <p:spTgt spid="280579">
                                            <p:txEl>
                                              <p:pRg st="5" end="5"/>
                                            </p:txEl>
                                          </p:spTgt>
                                        </p:tgtEl>
                                      </p:cBhvr>
                                    </p:animEffect>
                                  </p:childTnLst>
                                </p:cTn>
                              </p:par>
                              <p:par>
                                <p:cTn id="22" presetID="22" presetClass="entr" presetSubtype="8" fill="hold" nodeType="withEffect">
                                  <p:stCondLst>
                                    <p:cond delay="0"/>
                                  </p:stCondLst>
                                  <p:childTnLst>
                                    <p:set>
                                      <p:cBhvr>
                                        <p:cTn id="23" dur="1" fill="hold">
                                          <p:stCondLst>
                                            <p:cond delay="0"/>
                                          </p:stCondLst>
                                        </p:cTn>
                                        <p:tgtEl>
                                          <p:spTgt spid="280579">
                                            <p:txEl>
                                              <p:pRg st="6" end="6"/>
                                            </p:txEl>
                                          </p:spTgt>
                                        </p:tgtEl>
                                        <p:attrNameLst>
                                          <p:attrName>style.visibility</p:attrName>
                                        </p:attrNameLst>
                                      </p:cBhvr>
                                      <p:to>
                                        <p:strVal val="visible"/>
                                      </p:to>
                                    </p:set>
                                    <p:animEffect transition="in" filter="wipe(left)">
                                      <p:cBhvr>
                                        <p:cTn id="24" dur="500"/>
                                        <p:tgtEl>
                                          <p:spTgt spid="280579">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280579">
                                            <p:txEl>
                                              <p:pRg st="7" end="7"/>
                                            </p:txEl>
                                          </p:spTgt>
                                        </p:tgtEl>
                                        <p:attrNameLst>
                                          <p:attrName>style.visibility</p:attrName>
                                        </p:attrNameLst>
                                      </p:cBhvr>
                                      <p:to>
                                        <p:strVal val="visible"/>
                                      </p:to>
                                    </p:set>
                                    <p:animEffect transition="in" filter="wipe(left)">
                                      <p:cBhvr>
                                        <p:cTn id="29" dur="500"/>
                                        <p:tgtEl>
                                          <p:spTgt spid="280579">
                                            <p:txEl>
                                              <p:pRg st="7" end="7"/>
                                            </p:txEl>
                                          </p:spTgt>
                                        </p:tgtEl>
                                      </p:cBhvr>
                                    </p:animEffect>
                                  </p:childTnLst>
                                </p:cTn>
                              </p:par>
                              <p:par>
                                <p:cTn id="30" presetID="22" presetClass="entr" presetSubtype="8" fill="hold" nodeType="withEffect">
                                  <p:stCondLst>
                                    <p:cond delay="0"/>
                                  </p:stCondLst>
                                  <p:childTnLst>
                                    <p:set>
                                      <p:cBhvr>
                                        <p:cTn id="31" dur="1" fill="hold">
                                          <p:stCondLst>
                                            <p:cond delay="0"/>
                                          </p:stCondLst>
                                        </p:cTn>
                                        <p:tgtEl>
                                          <p:spTgt spid="280579">
                                            <p:txEl>
                                              <p:pRg st="8" end="8"/>
                                            </p:txEl>
                                          </p:spTgt>
                                        </p:tgtEl>
                                        <p:attrNameLst>
                                          <p:attrName>style.visibility</p:attrName>
                                        </p:attrNameLst>
                                      </p:cBhvr>
                                      <p:to>
                                        <p:strVal val="visible"/>
                                      </p:to>
                                    </p:set>
                                    <p:animEffect transition="in" filter="wipe(left)">
                                      <p:cBhvr>
                                        <p:cTn id="32" dur="500"/>
                                        <p:tgtEl>
                                          <p:spTgt spid="280579">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80579">
                                            <p:txEl>
                                              <p:pRg st="9" end="9"/>
                                            </p:txEl>
                                          </p:spTgt>
                                        </p:tgtEl>
                                        <p:attrNameLst>
                                          <p:attrName>style.visibility</p:attrName>
                                        </p:attrNameLst>
                                      </p:cBhvr>
                                      <p:to>
                                        <p:strVal val="visible"/>
                                      </p:to>
                                    </p:set>
                                    <p:animEffect transition="in" filter="wipe(left)">
                                      <p:cBhvr>
                                        <p:cTn id="37" dur="500"/>
                                        <p:tgtEl>
                                          <p:spTgt spid="280579">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80579">
                                            <p:txEl>
                                              <p:pRg st="10" end="10"/>
                                            </p:txEl>
                                          </p:spTgt>
                                        </p:tgtEl>
                                        <p:attrNameLst>
                                          <p:attrName>style.visibility</p:attrName>
                                        </p:attrNameLst>
                                      </p:cBhvr>
                                      <p:to>
                                        <p:strVal val="visible"/>
                                      </p:to>
                                    </p:set>
                                    <p:animEffect transition="in" filter="wipe(left)">
                                      <p:cBhvr>
                                        <p:cTn id="42" dur="500"/>
                                        <p:tgtEl>
                                          <p:spTgt spid="28057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idx="4294967295"/>
          </p:nvPr>
        </p:nvSpPr>
        <p:spPr>
          <a:xfrm>
            <a:off x="685800" y="457200"/>
            <a:ext cx="7772400" cy="609600"/>
          </a:xfrm>
        </p:spPr>
        <p:txBody>
          <a:bodyPr/>
          <a:lstStyle/>
          <a:p>
            <a:pPr eaLnBrk="1" hangingPunct="1"/>
            <a:r>
              <a:rPr lang="zh-CN" altLang="en-US">
                <a:latin typeface="华文隶书" pitchFamily="2" charset="-122"/>
                <a:ea typeface="华文隶书" pitchFamily="2" charset="-122"/>
              </a:rPr>
              <a:t>目   录</a:t>
            </a:r>
          </a:p>
        </p:txBody>
      </p:sp>
      <p:sp>
        <p:nvSpPr>
          <p:cNvPr id="267267" name="Line 229"/>
          <p:cNvSpPr>
            <a:spLocks noChangeShapeType="1"/>
          </p:cNvSpPr>
          <p:nvPr/>
        </p:nvSpPr>
        <p:spPr bwMode="gray">
          <a:xfrm>
            <a:off x="2209800" y="4419600"/>
            <a:ext cx="4800600" cy="0"/>
          </a:xfrm>
          <a:prstGeom prst="line">
            <a:avLst/>
          </a:prstGeom>
          <a:noFill/>
          <a:ln w="25400">
            <a:solidFill>
              <a:srgbClr val="969696"/>
            </a:solidFill>
            <a:prstDash val="sysDot"/>
            <a:round/>
            <a:headEnd/>
            <a:tailEnd type="oval" w="med" len="med"/>
          </a:ln>
        </p:spPr>
        <p:txBody>
          <a:bodyPr wrap="none" anchor="ctr"/>
          <a:lstStyle/>
          <a:p>
            <a:endParaRPr lang="zh-CN" altLang="en-US"/>
          </a:p>
        </p:txBody>
      </p:sp>
      <p:sp>
        <p:nvSpPr>
          <p:cNvPr id="267268" name="Text Box 231"/>
          <p:cNvSpPr txBox="1">
            <a:spLocks noChangeArrowheads="1"/>
          </p:cNvSpPr>
          <p:nvPr/>
        </p:nvSpPr>
        <p:spPr bwMode="gray">
          <a:xfrm>
            <a:off x="2971800" y="3930650"/>
            <a:ext cx="3352800" cy="457200"/>
          </a:xfrm>
          <a:prstGeom prst="rect">
            <a:avLst/>
          </a:prstGeom>
          <a:noFill/>
          <a:ln w="9525" algn="ctr">
            <a:noFill/>
            <a:miter lim="800000"/>
            <a:headEnd/>
            <a:tailEnd/>
          </a:ln>
        </p:spPr>
        <p:txBody>
          <a:bodyPr>
            <a:spAutoFit/>
          </a:bodyPr>
          <a:lstStyle/>
          <a:p>
            <a:pPr eaLnBrk="0" hangingPunct="0"/>
            <a:r>
              <a:rPr lang="zh-CN" altLang="en-US" sz="2400" b="1">
                <a:solidFill>
                  <a:schemeClr val="bg2"/>
                </a:solidFill>
              </a:rPr>
              <a:t>范式</a:t>
            </a:r>
            <a:r>
              <a:rPr lang="zh-CN" altLang="en-US"/>
              <a:t> </a:t>
            </a:r>
          </a:p>
        </p:txBody>
      </p:sp>
      <p:grpSp>
        <p:nvGrpSpPr>
          <p:cNvPr id="2" name="Group 5"/>
          <p:cNvGrpSpPr>
            <a:grpSpLocks/>
          </p:cNvGrpSpPr>
          <p:nvPr/>
        </p:nvGrpSpPr>
        <p:grpSpPr bwMode="auto">
          <a:xfrm>
            <a:off x="1855788" y="3863975"/>
            <a:ext cx="608012" cy="479425"/>
            <a:chOff x="1169" y="2516"/>
            <a:chExt cx="383" cy="302"/>
          </a:xfrm>
        </p:grpSpPr>
        <p:sp>
          <p:nvSpPr>
            <p:cNvPr id="267270" name="Rectangle 230"/>
            <p:cNvSpPr>
              <a:spLocks noChangeArrowheads="1"/>
            </p:cNvSpPr>
            <p:nvPr/>
          </p:nvSpPr>
          <p:spPr bwMode="gray">
            <a:xfrm rot="3419336">
              <a:off x="1213" y="2503"/>
              <a:ext cx="302" cy="328"/>
            </a:xfrm>
            <a:prstGeom prst="rect">
              <a:avLst/>
            </a:prstGeom>
            <a:gradFill rotWithShape="1">
              <a:gsLst>
                <a:gs pos="0">
                  <a:srgbClr val="FF7C80"/>
                </a:gs>
                <a:gs pos="100000">
                  <a:srgbClr val="76393B"/>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FF7C80"/>
              </a:extrusionClr>
            </a:sp3d>
          </p:spPr>
          <p:txBody>
            <a:bodyPr wrap="none" anchor="ctr">
              <a:flatTx/>
            </a:bodyPr>
            <a:lstStyle/>
            <a:p>
              <a:endParaRPr lang="zh-CN" altLang="en-US"/>
            </a:p>
          </p:txBody>
        </p:sp>
        <p:sp>
          <p:nvSpPr>
            <p:cNvPr id="267271" name="Text Box 232"/>
            <p:cNvSpPr txBox="1">
              <a:spLocks noChangeArrowheads="1"/>
            </p:cNvSpPr>
            <p:nvPr/>
          </p:nvSpPr>
          <p:spPr bwMode="gray">
            <a:xfrm>
              <a:off x="1169" y="2530"/>
              <a:ext cx="383" cy="288"/>
            </a:xfrm>
            <a:prstGeom prst="rect">
              <a:avLst/>
            </a:prstGeom>
            <a:noFill/>
            <a:ln w="9525" algn="ctr">
              <a:noFill/>
              <a:miter lim="800000"/>
              <a:headEnd/>
              <a:tailEnd/>
            </a:ln>
          </p:spPr>
          <p:txBody>
            <a:bodyPr wrap="none">
              <a:spAutoFit/>
            </a:bodyPr>
            <a:lstStyle/>
            <a:p>
              <a:pPr algn="ctr" eaLnBrk="0" hangingPunct="0"/>
              <a:r>
                <a:rPr lang="en-US" altLang="zh-CN" sz="2400" b="1">
                  <a:solidFill>
                    <a:srgbClr val="FFFFFF"/>
                  </a:solidFill>
                </a:rPr>
                <a:t>5.4</a:t>
              </a:r>
            </a:p>
          </p:txBody>
        </p:sp>
      </p:grpSp>
      <p:sp>
        <p:nvSpPr>
          <p:cNvPr id="267272" name="Line 234"/>
          <p:cNvSpPr>
            <a:spLocks noChangeShapeType="1"/>
          </p:cNvSpPr>
          <p:nvPr/>
        </p:nvSpPr>
        <p:spPr bwMode="gray">
          <a:xfrm>
            <a:off x="2209800" y="1905000"/>
            <a:ext cx="4800600" cy="0"/>
          </a:xfrm>
          <a:prstGeom prst="line">
            <a:avLst/>
          </a:prstGeom>
          <a:noFill/>
          <a:ln w="25400">
            <a:solidFill>
              <a:srgbClr val="969696"/>
            </a:solidFill>
            <a:prstDash val="sysDot"/>
            <a:round/>
            <a:headEnd/>
            <a:tailEnd type="oval" w="med" len="med"/>
          </a:ln>
        </p:spPr>
        <p:txBody>
          <a:bodyPr wrap="none" anchor="ctr"/>
          <a:lstStyle/>
          <a:p>
            <a:endParaRPr lang="zh-CN" altLang="en-US"/>
          </a:p>
        </p:txBody>
      </p:sp>
      <p:sp>
        <p:nvSpPr>
          <p:cNvPr id="267273" name="Text Box 236"/>
          <p:cNvSpPr txBox="1">
            <a:spLocks noChangeArrowheads="1"/>
          </p:cNvSpPr>
          <p:nvPr/>
        </p:nvSpPr>
        <p:spPr bwMode="gray">
          <a:xfrm>
            <a:off x="2971800" y="1447800"/>
            <a:ext cx="4038600" cy="457200"/>
          </a:xfrm>
          <a:prstGeom prst="rect">
            <a:avLst/>
          </a:prstGeom>
          <a:noFill/>
          <a:ln w="9525" algn="ctr">
            <a:noFill/>
            <a:miter lim="800000"/>
            <a:headEnd/>
            <a:tailEnd/>
          </a:ln>
        </p:spPr>
        <p:txBody>
          <a:bodyPr>
            <a:spAutoFit/>
          </a:bodyPr>
          <a:lstStyle/>
          <a:p>
            <a:pPr eaLnBrk="0" hangingPunct="0"/>
            <a:r>
              <a:rPr lang="zh-CN" altLang="en-US" sz="2400" b="1">
                <a:solidFill>
                  <a:schemeClr val="bg2"/>
                </a:solidFill>
              </a:rPr>
              <a:t>问题提出 </a:t>
            </a:r>
            <a:endParaRPr lang="en-US" altLang="zh-CN" sz="2400" b="1">
              <a:solidFill>
                <a:schemeClr val="bg2"/>
              </a:solidFill>
            </a:endParaRPr>
          </a:p>
        </p:txBody>
      </p:sp>
      <p:grpSp>
        <p:nvGrpSpPr>
          <p:cNvPr id="3" name="Group 10"/>
          <p:cNvGrpSpPr>
            <a:grpSpLocks/>
          </p:cNvGrpSpPr>
          <p:nvPr/>
        </p:nvGrpSpPr>
        <p:grpSpPr bwMode="auto">
          <a:xfrm>
            <a:off x="1855788" y="1349375"/>
            <a:ext cx="608012" cy="479425"/>
            <a:chOff x="1169" y="932"/>
            <a:chExt cx="383" cy="302"/>
          </a:xfrm>
        </p:grpSpPr>
        <p:sp>
          <p:nvSpPr>
            <p:cNvPr id="267275" name="Rectangle 235"/>
            <p:cNvSpPr>
              <a:spLocks noChangeArrowheads="1"/>
            </p:cNvSpPr>
            <p:nvPr/>
          </p:nvSpPr>
          <p:spPr bwMode="gray">
            <a:xfrm rot="3419336">
              <a:off x="1213" y="919"/>
              <a:ext cx="302" cy="328"/>
            </a:xfrm>
            <a:prstGeom prst="rect">
              <a:avLst/>
            </a:prstGeom>
            <a:gradFill rotWithShape="1">
              <a:gsLst>
                <a:gs pos="0">
                  <a:srgbClr val="99CC00"/>
                </a:gs>
                <a:gs pos="100000">
                  <a:srgbClr val="475E00"/>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99CC00"/>
              </a:extrusionClr>
            </a:sp3d>
          </p:spPr>
          <p:txBody>
            <a:bodyPr wrap="none" anchor="ctr">
              <a:flatTx/>
            </a:bodyPr>
            <a:lstStyle/>
            <a:p>
              <a:endParaRPr lang="zh-CN" altLang="en-US"/>
            </a:p>
          </p:txBody>
        </p:sp>
        <p:sp>
          <p:nvSpPr>
            <p:cNvPr id="267276" name="Text Box 237"/>
            <p:cNvSpPr txBox="1">
              <a:spLocks noChangeArrowheads="1"/>
            </p:cNvSpPr>
            <p:nvPr/>
          </p:nvSpPr>
          <p:spPr bwMode="gray">
            <a:xfrm>
              <a:off x="1169" y="946"/>
              <a:ext cx="383" cy="288"/>
            </a:xfrm>
            <a:prstGeom prst="rect">
              <a:avLst/>
            </a:prstGeom>
            <a:noFill/>
            <a:ln w="9525" algn="ctr">
              <a:noFill/>
              <a:miter lim="800000"/>
              <a:headEnd/>
              <a:tailEnd/>
            </a:ln>
          </p:spPr>
          <p:txBody>
            <a:bodyPr wrap="none">
              <a:spAutoFit/>
            </a:bodyPr>
            <a:lstStyle/>
            <a:p>
              <a:pPr algn="ctr" eaLnBrk="0" hangingPunct="0"/>
              <a:r>
                <a:rPr lang="en-US" altLang="zh-CN" sz="2400" b="1">
                  <a:solidFill>
                    <a:srgbClr val="FFFFFF"/>
                  </a:solidFill>
                </a:rPr>
                <a:t>5.1</a:t>
              </a:r>
            </a:p>
          </p:txBody>
        </p:sp>
      </p:grpSp>
      <p:sp>
        <p:nvSpPr>
          <p:cNvPr id="267277" name="Line 239"/>
          <p:cNvSpPr>
            <a:spLocks noChangeShapeType="1"/>
          </p:cNvSpPr>
          <p:nvPr/>
        </p:nvSpPr>
        <p:spPr bwMode="gray">
          <a:xfrm>
            <a:off x="2209800" y="2743200"/>
            <a:ext cx="4800600" cy="0"/>
          </a:xfrm>
          <a:prstGeom prst="line">
            <a:avLst/>
          </a:prstGeom>
          <a:noFill/>
          <a:ln w="25400">
            <a:solidFill>
              <a:srgbClr val="969696"/>
            </a:solidFill>
            <a:prstDash val="sysDot"/>
            <a:round/>
            <a:headEnd/>
            <a:tailEnd type="oval" w="med" len="med"/>
          </a:ln>
        </p:spPr>
        <p:txBody>
          <a:bodyPr wrap="none" anchor="ctr"/>
          <a:lstStyle/>
          <a:p>
            <a:endParaRPr lang="zh-CN" altLang="en-US"/>
          </a:p>
        </p:txBody>
      </p:sp>
      <p:sp>
        <p:nvSpPr>
          <p:cNvPr id="267278" name="Text Box 241"/>
          <p:cNvSpPr txBox="1">
            <a:spLocks noChangeArrowheads="1"/>
          </p:cNvSpPr>
          <p:nvPr/>
        </p:nvSpPr>
        <p:spPr bwMode="gray">
          <a:xfrm>
            <a:off x="2971800" y="2254250"/>
            <a:ext cx="3429000" cy="457200"/>
          </a:xfrm>
          <a:prstGeom prst="rect">
            <a:avLst/>
          </a:prstGeom>
          <a:noFill/>
          <a:ln w="9525" algn="ctr">
            <a:noFill/>
            <a:miter lim="800000"/>
            <a:headEnd/>
            <a:tailEnd/>
          </a:ln>
        </p:spPr>
        <p:txBody>
          <a:bodyPr>
            <a:spAutoFit/>
          </a:bodyPr>
          <a:lstStyle/>
          <a:p>
            <a:pPr eaLnBrk="0" hangingPunct="0"/>
            <a:r>
              <a:rPr lang="zh-CN" altLang="en-US" sz="2400" b="1">
                <a:solidFill>
                  <a:schemeClr val="bg2"/>
                </a:solidFill>
              </a:rPr>
              <a:t>函数依赖定义 </a:t>
            </a:r>
          </a:p>
        </p:txBody>
      </p:sp>
      <p:grpSp>
        <p:nvGrpSpPr>
          <p:cNvPr id="4" name="Group 15"/>
          <p:cNvGrpSpPr>
            <a:grpSpLocks/>
          </p:cNvGrpSpPr>
          <p:nvPr/>
        </p:nvGrpSpPr>
        <p:grpSpPr bwMode="auto">
          <a:xfrm>
            <a:off x="1855788" y="2187575"/>
            <a:ext cx="608012" cy="479425"/>
            <a:chOff x="1169" y="1460"/>
            <a:chExt cx="383" cy="302"/>
          </a:xfrm>
        </p:grpSpPr>
        <p:sp>
          <p:nvSpPr>
            <p:cNvPr id="267280" name="Rectangle 240"/>
            <p:cNvSpPr>
              <a:spLocks noChangeArrowheads="1"/>
            </p:cNvSpPr>
            <p:nvPr/>
          </p:nvSpPr>
          <p:spPr bwMode="gray">
            <a:xfrm rot="3419336">
              <a:off x="1213" y="1447"/>
              <a:ext cx="302" cy="328"/>
            </a:xfrm>
            <a:prstGeom prst="rect">
              <a:avLst/>
            </a:prstGeom>
            <a:gradFill rotWithShape="1">
              <a:gsLst>
                <a:gs pos="0">
                  <a:srgbClr val="006699"/>
                </a:gs>
                <a:gs pos="100000">
                  <a:srgbClr val="002F47"/>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006699"/>
              </a:extrusionClr>
            </a:sp3d>
          </p:spPr>
          <p:txBody>
            <a:bodyPr wrap="none" anchor="ctr">
              <a:flatTx/>
            </a:bodyPr>
            <a:lstStyle/>
            <a:p>
              <a:endParaRPr lang="zh-CN" altLang="en-US"/>
            </a:p>
          </p:txBody>
        </p:sp>
        <p:sp>
          <p:nvSpPr>
            <p:cNvPr id="267281" name="Text Box 242"/>
            <p:cNvSpPr txBox="1">
              <a:spLocks noChangeArrowheads="1"/>
            </p:cNvSpPr>
            <p:nvPr/>
          </p:nvSpPr>
          <p:spPr bwMode="gray">
            <a:xfrm>
              <a:off x="1169" y="1474"/>
              <a:ext cx="383" cy="288"/>
            </a:xfrm>
            <a:prstGeom prst="rect">
              <a:avLst/>
            </a:prstGeom>
            <a:noFill/>
            <a:ln w="9525" algn="ctr">
              <a:noFill/>
              <a:miter lim="800000"/>
              <a:headEnd/>
              <a:tailEnd/>
            </a:ln>
          </p:spPr>
          <p:txBody>
            <a:bodyPr wrap="none">
              <a:spAutoFit/>
            </a:bodyPr>
            <a:lstStyle/>
            <a:p>
              <a:pPr algn="ctr" eaLnBrk="0" hangingPunct="0"/>
              <a:r>
                <a:rPr lang="en-US" altLang="zh-CN" sz="2400" b="1">
                  <a:solidFill>
                    <a:srgbClr val="FFFFFF"/>
                  </a:solidFill>
                </a:rPr>
                <a:t>5.2</a:t>
              </a:r>
            </a:p>
          </p:txBody>
        </p:sp>
      </p:grpSp>
      <p:sp>
        <p:nvSpPr>
          <p:cNvPr id="267282" name="Line 244"/>
          <p:cNvSpPr>
            <a:spLocks noChangeShapeType="1"/>
          </p:cNvSpPr>
          <p:nvPr/>
        </p:nvSpPr>
        <p:spPr bwMode="gray">
          <a:xfrm>
            <a:off x="2211388" y="3579813"/>
            <a:ext cx="4799012" cy="1587"/>
          </a:xfrm>
          <a:prstGeom prst="line">
            <a:avLst/>
          </a:prstGeom>
          <a:noFill/>
          <a:ln w="25400">
            <a:solidFill>
              <a:srgbClr val="969696"/>
            </a:solidFill>
            <a:prstDash val="sysDot"/>
            <a:round/>
            <a:headEnd/>
            <a:tailEnd type="oval" w="med" len="med"/>
          </a:ln>
        </p:spPr>
        <p:txBody>
          <a:bodyPr wrap="none" anchor="ctr"/>
          <a:lstStyle/>
          <a:p>
            <a:endParaRPr lang="zh-CN" altLang="en-US"/>
          </a:p>
        </p:txBody>
      </p:sp>
      <p:sp>
        <p:nvSpPr>
          <p:cNvPr id="267283" name="Text Box 246"/>
          <p:cNvSpPr txBox="1">
            <a:spLocks noChangeArrowheads="1"/>
          </p:cNvSpPr>
          <p:nvPr/>
        </p:nvSpPr>
        <p:spPr bwMode="gray">
          <a:xfrm>
            <a:off x="2971800" y="3092450"/>
            <a:ext cx="4191000" cy="457200"/>
          </a:xfrm>
          <a:prstGeom prst="rect">
            <a:avLst/>
          </a:prstGeom>
          <a:noFill/>
          <a:ln w="9525" algn="ctr">
            <a:noFill/>
            <a:miter lim="800000"/>
            <a:headEnd/>
            <a:tailEnd/>
          </a:ln>
        </p:spPr>
        <p:txBody>
          <a:bodyPr>
            <a:spAutoFit/>
          </a:bodyPr>
          <a:lstStyle/>
          <a:p>
            <a:pPr eaLnBrk="0" hangingPunct="0"/>
            <a:r>
              <a:rPr lang="zh-CN" altLang="en-US" sz="2400" b="1">
                <a:solidFill>
                  <a:schemeClr val="bg2"/>
                </a:solidFill>
              </a:rPr>
              <a:t>函数依赖理论 </a:t>
            </a:r>
          </a:p>
        </p:txBody>
      </p:sp>
      <p:grpSp>
        <p:nvGrpSpPr>
          <p:cNvPr id="5" name="Group 20"/>
          <p:cNvGrpSpPr>
            <a:grpSpLocks/>
          </p:cNvGrpSpPr>
          <p:nvPr/>
        </p:nvGrpSpPr>
        <p:grpSpPr bwMode="auto">
          <a:xfrm>
            <a:off x="1855788" y="3025775"/>
            <a:ext cx="608012" cy="479425"/>
            <a:chOff x="1169" y="1988"/>
            <a:chExt cx="383" cy="302"/>
          </a:xfrm>
        </p:grpSpPr>
        <p:sp>
          <p:nvSpPr>
            <p:cNvPr id="267285" name="Rectangle 245"/>
            <p:cNvSpPr>
              <a:spLocks noChangeArrowheads="1"/>
            </p:cNvSpPr>
            <p:nvPr/>
          </p:nvSpPr>
          <p:spPr bwMode="gray">
            <a:xfrm rot="3419336">
              <a:off x="1213" y="1975"/>
              <a:ext cx="302" cy="328"/>
            </a:xfrm>
            <a:prstGeom prst="rect">
              <a:avLst/>
            </a:prstGeom>
            <a:gradFill rotWithShape="1">
              <a:gsLst>
                <a:gs pos="0">
                  <a:srgbClr val="FF9933"/>
                </a:gs>
                <a:gs pos="100000">
                  <a:srgbClr val="764718"/>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FF9933"/>
              </a:extrusionClr>
            </a:sp3d>
          </p:spPr>
          <p:txBody>
            <a:bodyPr wrap="none" anchor="ctr">
              <a:flatTx/>
            </a:bodyPr>
            <a:lstStyle/>
            <a:p>
              <a:endParaRPr lang="zh-CN" altLang="en-US"/>
            </a:p>
          </p:txBody>
        </p:sp>
        <p:sp>
          <p:nvSpPr>
            <p:cNvPr id="267286" name="Text Box 247"/>
            <p:cNvSpPr txBox="1">
              <a:spLocks noChangeArrowheads="1"/>
            </p:cNvSpPr>
            <p:nvPr/>
          </p:nvSpPr>
          <p:spPr bwMode="gray">
            <a:xfrm>
              <a:off x="1169" y="2002"/>
              <a:ext cx="383" cy="288"/>
            </a:xfrm>
            <a:prstGeom prst="rect">
              <a:avLst/>
            </a:prstGeom>
            <a:noFill/>
            <a:ln w="9525" algn="ctr">
              <a:noFill/>
              <a:miter lim="800000"/>
              <a:headEnd/>
              <a:tailEnd/>
            </a:ln>
          </p:spPr>
          <p:txBody>
            <a:bodyPr wrap="none">
              <a:spAutoFit/>
            </a:bodyPr>
            <a:lstStyle/>
            <a:p>
              <a:pPr algn="ctr" eaLnBrk="0" hangingPunct="0"/>
              <a:r>
                <a:rPr lang="en-US" altLang="zh-CN" sz="2400" b="1">
                  <a:solidFill>
                    <a:srgbClr val="FFFFFF"/>
                  </a:solidFill>
                </a:rPr>
                <a:t>5.3</a:t>
              </a:r>
            </a:p>
          </p:txBody>
        </p:sp>
      </p:grpSp>
      <p:sp>
        <p:nvSpPr>
          <p:cNvPr id="267287" name="Line 229"/>
          <p:cNvSpPr>
            <a:spLocks noChangeShapeType="1"/>
          </p:cNvSpPr>
          <p:nvPr/>
        </p:nvSpPr>
        <p:spPr bwMode="gray">
          <a:xfrm>
            <a:off x="2182813" y="6172200"/>
            <a:ext cx="4800600" cy="0"/>
          </a:xfrm>
          <a:prstGeom prst="line">
            <a:avLst/>
          </a:prstGeom>
          <a:noFill/>
          <a:ln w="25400">
            <a:solidFill>
              <a:srgbClr val="969696"/>
            </a:solidFill>
            <a:prstDash val="sysDot"/>
            <a:round/>
            <a:headEnd/>
            <a:tailEnd type="oval" w="med" len="med"/>
          </a:ln>
        </p:spPr>
        <p:txBody>
          <a:bodyPr wrap="none" anchor="ctr"/>
          <a:lstStyle/>
          <a:p>
            <a:endParaRPr lang="zh-CN" altLang="en-US"/>
          </a:p>
        </p:txBody>
      </p:sp>
      <p:sp>
        <p:nvSpPr>
          <p:cNvPr id="267288" name="Text Box 231"/>
          <p:cNvSpPr txBox="1">
            <a:spLocks noChangeArrowheads="1"/>
          </p:cNvSpPr>
          <p:nvPr/>
        </p:nvSpPr>
        <p:spPr bwMode="gray">
          <a:xfrm>
            <a:off x="2944813" y="5683250"/>
            <a:ext cx="3352800" cy="519113"/>
          </a:xfrm>
          <a:prstGeom prst="rect">
            <a:avLst/>
          </a:prstGeom>
          <a:noFill/>
          <a:ln w="9525" algn="ctr">
            <a:noFill/>
            <a:miter lim="800000"/>
            <a:headEnd/>
            <a:tailEnd/>
          </a:ln>
        </p:spPr>
        <p:txBody>
          <a:bodyPr>
            <a:spAutoFit/>
          </a:bodyPr>
          <a:lstStyle/>
          <a:p>
            <a:pPr eaLnBrk="0" hangingPunct="0"/>
            <a:r>
              <a:rPr lang="zh-CN" altLang="en-US" sz="2800" b="1">
                <a:solidFill>
                  <a:srgbClr val="FF0066"/>
                </a:solidFill>
              </a:rPr>
              <a:t>数据库模式求精  </a:t>
            </a:r>
          </a:p>
        </p:txBody>
      </p:sp>
      <p:sp>
        <p:nvSpPr>
          <p:cNvPr id="267289" name="Line 244"/>
          <p:cNvSpPr>
            <a:spLocks noChangeShapeType="1"/>
          </p:cNvSpPr>
          <p:nvPr/>
        </p:nvSpPr>
        <p:spPr bwMode="gray">
          <a:xfrm>
            <a:off x="2184400" y="5332413"/>
            <a:ext cx="4799013" cy="1587"/>
          </a:xfrm>
          <a:prstGeom prst="line">
            <a:avLst/>
          </a:prstGeom>
          <a:noFill/>
          <a:ln w="25400">
            <a:solidFill>
              <a:srgbClr val="969696"/>
            </a:solidFill>
            <a:prstDash val="sysDot"/>
            <a:round/>
            <a:headEnd/>
            <a:tailEnd type="oval" w="med" len="med"/>
          </a:ln>
        </p:spPr>
        <p:txBody>
          <a:bodyPr wrap="none" anchor="ctr"/>
          <a:lstStyle/>
          <a:p>
            <a:endParaRPr lang="zh-CN" altLang="en-US"/>
          </a:p>
        </p:txBody>
      </p:sp>
      <p:sp>
        <p:nvSpPr>
          <p:cNvPr id="267290" name="Text Box 246"/>
          <p:cNvSpPr txBox="1">
            <a:spLocks noChangeArrowheads="1"/>
          </p:cNvSpPr>
          <p:nvPr/>
        </p:nvSpPr>
        <p:spPr bwMode="gray">
          <a:xfrm>
            <a:off x="2944813" y="4845050"/>
            <a:ext cx="4191000" cy="457200"/>
          </a:xfrm>
          <a:prstGeom prst="rect">
            <a:avLst/>
          </a:prstGeom>
          <a:noFill/>
          <a:ln w="9525" algn="ctr">
            <a:noFill/>
            <a:miter lim="800000"/>
            <a:headEnd/>
            <a:tailEnd/>
          </a:ln>
        </p:spPr>
        <p:txBody>
          <a:bodyPr>
            <a:spAutoFit/>
          </a:bodyPr>
          <a:lstStyle/>
          <a:p>
            <a:pPr eaLnBrk="0" hangingPunct="0"/>
            <a:r>
              <a:rPr lang="zh-CN" altLang="en-US" sz="2400" b="1">
                <a:solidFill>
                  <a:schemeClr val="bg2"/>
                </a:solidFill>
              </a:rPr>
              <a:t>模式分解算法 </a:t>
            </a:r>
          </a:p>
        </p:txBody>
      </p:sp>
      <p:sp>
        <p:nvSpPr>
          <p:cNvPr id="267291" name="Rectangle 245"/>
          <p:cNvSpPr>
            <a:spLocks noChangeArrowheads="1"/>
          </p:cNvSpPr>
          <p:nvPr/>
        </p:nvSpPr>
        <p:spPr bwMode="gray">
          <a:xfrm rot="3419336">
            <a:off x="1925637" y="5618163"/>
            <a:ext cx="479425" cy="520700"/>
          </a:xfrm>
          <a:prstGeom prst="rect">
            <a:avLst/>
          </a:prstGeom>
          <a:gradFill rotWithShape="1">
            <a:gsLst>
              <a:gs pos="0">
                <a:srgbClr val="CCFFFF"/>
              </a:gs>
              <a:gs pos="100000">
                <a:srgbClr val="CCFFFF">
                  <a:gamma/>
                  <a:shade val="46275"/>
                  <a:invGamma/>
                </a:srgbClr>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FF9933"/>
            </a:extrusionClr>
          </a:sp3d>
        </p:spPr>
        <p:txBody>
          <a:bodyPr wrap="none" anchor="ctr">
            <a:flatTx/>
          </a:bodyPr>
          <a:lstStyle/>
          <a:p>
            <a:endParaRPr lang="zh-CN" altLang="en-US"/>
          </a:p>
        </p:txBody>
      </p:sp>
      <p:sp>
        <p:nvSpPr>
          <p:cNvPr id="267292" name="Text Box 247"/>
          <p:cNvSpPr txBox="1">
            <a:spLocks noChangeArrowheads="1"/>
          </p:cNvSpPr>
          <p:nvPr/>
        </p:nvSpPr>
        <p:spPr bwMode="gray">
          <a:xfrm>
            <a:off x="1830388" y="5715000"/>
            <a:ext cx="608012" cy="457200"/>
          </a:xfrm>
          <a:prstGeom prst="rect">
            <a:avLst/>
          </a:prstGeom>
          <a:noFill/>
          <a:ln w="9525" algn="ctr">
            <a:noFill/>
            <a:miter lim="800000"/>
            <a:headEnd/>
            <a:tailEnd/>
          </a:ln>
        </p:spPr>
        <p:txBody>
          <a:bodyPr wrap="none">
            <a:spAutoFit/>
          </a:bodyPr>
          <a:lstStyle/>
          <a:p>
            <a:pPr algn="ctr" eaLnBrk="0" hangingPunct="0"/>
            <a:r>
              <a:rPr lang="en-US" altLang="zh-CN" sz="2400" b="1">
                <a:solidFill>
                  <a:srgbClr val="FFFFFF"/>
                </a:solidFill>
              </a:rPr>
              <a:t>5.6</a:t>
            </a:r>
          </a:p>
        </p:txBody>
      </p:sp>
      <p:sp>
        <p:nvSpPr>
          <p:cNvPr id="267293" name="Rectangle 240"/>
          <p:cNvSpPr>
            <a:spLocks noChangeArrowheads="1"/>
          </p:cNvSpPr>
          <p:nvPr/>
        </p:nvSpPr>
        <p:spPr bwMode="gray">
          <a:xfrm rot="3419336">
            <a:off x="1924050" y="4703763"/>
            <a:ext cx="479425" cy="520700"/>
          </a:xfrm>
          <a:prstGeom prst="rect">
            <a:avLst/>
          </a:prstGeom>
          <a:gradFill rotWithShape="1">
            <a:gsLst>
              <a:gs pos="0">
                <a:srgbClr val="00CCFF"/>
              </a:gs>
              <a:gs pos="100000">
                <a:srgbClr val="00CCFF">
                  <a:gamma/>
                  <a:shade val="46275"/>
                  <a:invGamma/>
                </a:srgbClr>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006699"/>
            </a:extrusionClr>
          </a:sp3d>
        </p:spPr>
        <p:txBody>
          <a:bodyPr wrap="none" anchor="ctr">
            <a:flatTx/>
          </a:bodyPr>
          <a:lstStyle/>
          <a:p>
            <a:endParaRPr lang="zh-CN" altLang="en-US"/>
          </a:p>
        </p:txBody>
      </p:sp>
      <p:sp>
        <p:nvSpPr>
          <p:cNvPr id="267294" name="Text Box 242"/>
          <p:cNvSpPr txBox="1">
            <a:spLocks noChangeArrowheads="1"/>
          </p:cNvSpPr>
          <p:nvPr/>
        </p:nvSpPr>
        <p:spPr bwMode="gray">
          <a:xfrm>
            <a:off x="1828800" y="4724400"/>
            <a:ext cx="608013" cy="457200"/>
          </a:xfrm>
          <a:prstGeom prst="rect">
            <a:avLst/>
          </a:prstGeom>
          <a:noFill/>
          <a:ln w="9525" algn="ctr">
            <a:noFill/>
            <a:miter lim="800000"/>
            <a:headEnd/>
            <a:tailEnd/>
          </a:ln>
        </p:spPr>
        <p:txBody>
          <a:bodyPr wrap="none">
            <a:spAutoFit/>
          </a:bodyPr>
          <a:lstStyle/>
          <a:p>
            <a:pPr algn="ctr" eaLnBrk="0" hangingPunct="0"/>
            <a:r>
              <a:rPr lang="en-US" altLang="zh-CN" sz="2400" b="1">
                <a:solidFill>
                  <a:srgbClr val="FFFFFF"/>
                </a:solidFill>
              </a:rPr>
              <a:t>5.5</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a:xfrm>
            <a:off x="685800" y="533400"/>
            <a:ext cx="7772400" cy="609600"/>
          </a:xfrm>
        </p:spPr>
        <p:txBody>
          <a:bodyPr/>
          <a:lstStyle/>
          <a:p>
            <a:r>
              <a:rPr lang="zh-CN" altLang="en-US">
                <a:ea typeface="华文隶书" pitchFamily="2" charset="-122"/>
              </a:rPr>
              <a:t>模式求精的必要性</a:t>
            </a:r>
            <a:r>
              <a:rPr lang="zh-CN" altLang="en-US"/>
              <a:t> </a:t>
            </a:r>
          </a:p>
        </p:txBody>
      </p:sp>
      <p:sp>
        <p:nvSpPr>
          <p:cNvPr id="241667" name="Rectangle 3"/>
          <p:cNvSpPr>
            <a:spLocks noGrp="1" noChangeArrowheads="1"/>
          </p:cNvSpPr>
          <p:nvPr>
            <p:ph type="body" idx="1"/>
          </p:nvPr>
        </p:nvSpPr>
        <p:spPr>
          <a:xfrm>
            <a:off x="152400" y="1371600"/>
            <a:ext cx="8763000" cy="5181600"/>
          </a:xfrm>
        </p:spPr>
        <p:txBody>
          <a:bodyPr/>
          <a:lstStyle/>
          <a:p>
            <a:pPr>
              <a:lnSpc>
                <a:spcPct val="120000"/>
              </a:lnSpc>
            </a:pPr>
            <a:r>
              <a:rPr lang="en-US" altLang="zh-CN" sz="2600"/>
              <a:t>E-R</a:t>
            </a:r>
            <a:r>
              <a:rPr lang="zh-CN" altLang="en-US" sz="2600"/>
              <a:t>图设计是一个复杂且主观的过程，并且</a:t>
            </a:r>
            <a:r>
              <a:rPr lang="zh-CN" altLang="en-US" sz="2600">
                <a:solidFill>
                  <a:srgbClr val="009900"/>
                </a:solidFill>
              </a:rPr>
              <a:t>有些约束关系</a:t>
            </a:r>
            <a:r>
              <a:rPr lang="zh-CN" altLang="en-US" sz="2600">
                <a:solidFill>
                  <a:srgbClr val="FF33CC"/>
                </a:solidFill>
              </a:rPr>
              <a:t>并不能通过</a:t>
            </a:r>
            <a:r>
              <a:rPr lang="en-US" altLang="zh-CN" sz="2600">
                <a:solidFill>
                  <a:srgbClr val="FF33CC"/>
                </a:solidFill>
              </a:rPr>
              <a:t>E-R</a:t>
            </a:r>
            <a:r>
              <a:rPr lang="zh-CN" altLang="en-US" sz="2600">
                <a:solidFill>
                  <a:srgbClr val="FF33CC"/>
                </a:solidFill>
              </a:rPr>
              <a:t>图来表达</a:t>
            </a:r>
            <a:r>
              <a:rPr lang="zh-CN" altLang="en-US" sz="2600"/>
              <a:t>。一些不“好”的关系模式可能</a:t>
            </a:r>
            <a:r>
              <a:rPr lang="zh-CN" altLang="en-US" sz="2600">
                <a:solidFill>
                  <a:srgbClr val="FF3300"/>
                </a:solidFill>
              </a:rPr>
              <a:t>忽略数据之间的</a:t>
            </a:r>
            <a:r>
              <a:rPr lang="zh-CN" altLang="en-US" sz="2600">
                <a:solidFill>
                  <a:srgbClr val="009900"/>
                </a:solidFill>
              </a:rPr>
              <a:t>约束关系</a:t>
            </a:r>
            <a:r>
              <a:rPr lang="zh-CN" altLang="en-US" sz="2600"/>
              <a:t>而产生冗余，特别是在大型数据库模式设计时更是如此。</a:t>
            </a:r>
          </a:p>
          <a:p>
            <a:pPr>
              <a:lnSpc>
                <a:spcPct val="120000"/>
              </a:lnSpc>
            </a:pPr>
            <a:r>
              <a:rPr lang="zh-CN" altLang="en-US" sz="2600"/>
              <a:t>另外，关系模式不一定都是严格地由</a:t>
            </a:r>
            <a:r>
              <a:rPr lang="en-US" altLang="zh-CN" sz="2600"/>
              <a:t>E-R</a:t>
            </a:r>
            <a:r>
              <a:rPr lang="zh-CN" altLang="en-US" sz="2600"/>
              <a:t>图转换得到，</a:t>
            </a:r>
            <a:r>
              <a:rPr lang="zh-CN" altLang="en-US" sz="2600">
                <a:ea typeface="楷体_GB2312" pitchFamily="49" charset="-122"/>
              </a:rPr>
              <a:t>也可能是设计者的即席产生</a:t>
            </a:r>
            <a:r>
              <a:rPr lang="zh-CN" altLang="en-US" sz="2600"/>
              <a:t>。因此，有必要对关系模式进行模式求精。</a:t>
            </a:r>
          </a:p>
          <a:p>
            <a:pPr>
              <a:lnSpc>
                <a:spcPct val="120000"/>
              </a:lnSpc>
            </a:pPr>
            <a:r>
              <a:rPr lang="zh-CN" altLang="en-US" sz="2600">
                <a:solidFill>
                  <a:srgbClr val="FF0000"/>
                </a:solidFill>
              </a:rPr>
              <a:t>模式求精</a:t>
            </a:r>
            <a:r>
              <a:rPr lang="zh-CN" altLang="en-US" sz="2600"/>
              <a:t>是</a:t>
            </a:r>
            <a:r>
              <a:rPr lang="zh-CN" altLang="en-US" sz="2600">
                <a:solidFill>
                  <a:schemeClr val="accent2"/>
                </a:solidFill>
              </a:rPr>
              <a:t>运用关系理论（</a:t>
            </a:r>
            <a:r>
              <a:rPr lang="zh-CN" altLang="en-US" sz="2600">
                <a:solidFill>
                  <a:schemeClr val="accent2"/>
                </a:solidFill>
                <a:ea typeface="楷体_GB2312" pitchFamily="49" charset="-122"/>
              </a:rPr>
              <a:t>如</a:t>
            </a:r>
            <a:r>
              <a:rPr lang="zh-CN" altLang="en-US" sz="2600">
                <a:solidFill>
                  <a:srgbClr val="009900"/>
                </a:solidFill>
                <a:ea typeface="楷体_GB2312" pitchFamily="49" charset="-122"/>
              </a:rPr>
              <a:t>函数依赖理论</a:t>
            </a:r>
            <a:r>
              <a:rPr lang="zh-CN" altLang="en-US" sz="2600">
                <a:solidFill>
                  <a:schemeClr val="accent2"/>
                </a:solidFill>
                <a:ea typeface="楷体_GB2312" pitchFamily="49" charset="-122"/>
              </a:rPr>
              <a:t>、多值依赖理论等</a:t>
            </a:r>
            <a:r>
              <a:rPr lang="zh-CN" altLang="en-US" sz="2600">
                <a:solidFill>
                  <a:schemeClr val="accent2"/>
                </a:solidFill>
              </a:rPr>
              <a:t>）对已有关系模式进行结构调整、分解、合并和优化，以满足应用系统的功能及性能等需求</a:t>
            </a:r>
            <a:r>
              <a:rPr lang="zh-CN" altLang="en-US" sz="260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41667">
                                            <p:txEl>
                                              <p:pRg st="2" end="2"/>
                                            </p:txEl>
                                          </p:spTgt>
                                        </p:tgtEl>
                                        <p:attrNameLst>
                                          <p:attrName>style.visibility</p:attrName>
                                        </p:attrNameLst>
                                      </p:cBhvr>
                                      <p:to>
                                        <p:strVal val="visible"/>
                                      </p:to>
                                    </p:set>
                                    <p:animEffect transition="in" filter="wipe(left)">
                                      <p:cBhvr>
                                        <p:cTn id="7" dur="500"/>
                                        <p:tgtEl>
                                          <p:spTgt spid="24166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a:xfrm>
            <a:off x="685800" y="533400"/>
            <a:ext cx="7772400" cy="609600"/>
          </a:xfrm>
        </p:spPr>
        <p:txBody>
          <a:bodyPr/>
          <a:lstStyle/>
          <a:p>
            <a:r>
              <a:rPr lang="zh-CN" altLang="en-US">
                <a:ea typeface="华文隶书" pitchFamily="2" charset="-122"/>
              </a:rPr>
              <a:t>模式求精步骤</a:t>
            </a:r>
            <a:r>
              <a:rPr lang="zh-CN" altLang="en-US"/>
              <a:t> </a:t>
            </a:r>
          </a:p>
        </p:txBody>
      </p:sp>
      <p:sp>
        <p:nvSpPr>
          <p:cNvPr id="259075" name="Rectangle 3"/>
          <p:cNvSpPr>
            <a:spLocks noGrp="1" noChangeArrowheads="1"/>
          </p:cNvSpPr>
          <p:nvPr>
            <p:ph type="body" idx="1"/>
          </p:nvPr>
        </p:nvSpPr>
        <p:spPr>
          <a:xfrm>
            <a:off x="228600" y="1143000"/>
            <a:ext cx="8645525" cy="5410200"/>
          </a:xfrm>
        </p:spPr>
        <p:txBody>
          <a:bodyPr/>
          <a:lstStyle/>
          <a:p>
            <a:pPr>
              <a:lnSpc>
                <a:spcPct val="120000"/>
              </a:lnSpc>
            </a:pPr>
            <a:r>
              <a:rPr lang="zh-CN" altLang="en-US" sz="2400"/>
              <a:t>基于</a:t>
            </a:r>
            <a:r>
              <a:rPr lang="zh-CN" altLang="en-US" sz="2400">
                <a:solidFill>
                  <a:srgbClr val="009900"/>
                </a:solidFill>
                <a:ea typeface="黑体" pitchFamily="49" charset="-122"/>
              </a:rPr>
              <a:t>函数依赖理论</a:t>
            </a:r>
            <a:r>
              <a:rPr lang="zh-CN" altLang="en-US" sz="2400"/>
              <a:t>的模式求精步骤：</a:t>
            </a:r>
          </a:p>
          <a:p>
            <a:pPr lvl="1">
              <a:lnSpc>
                <a:spcPct val="130000"/>
              </a:lnSpc>
              <a:spcBef>
                <a:spcPct val="25000"/>
              </a:spcBef>
            </a:pPr>
            <a:r>
              <a:rPr lang="zh-CN" altLang="en-US" sz="2000">
                <a:solidFill>
                  <a:schemeClr val="accent2"/>
                </a:solidFill>
                <a:ea typeface="黑体" pitchFamily="49" charset="-122"/>
              </a:rPr>
              <a:t>确定函数依赖</a:t>
            </a:r>
            <a:r>
              <a:rPr lang="zh-CN" altLang="en-US" sz="2000">
                <a:solidFill>
                  <a:schemeClr val="accent2"/>
                </a:solidFill>
              </a:rPr>
              <a:t>。</a:t>
            </a:r>
            <a:r>
              <a:rPr lang="zh-CN" altLang="en-US" sz="2000"/>
              <a:t>根据需求分析得到的数据需求，</a:t>
            </a:r>
            <a:r>
              <a:rPr lang="zh-CN" altLang="en-US" sz="2000">
                <a:solidFill>
                  <a:srgbClr val="FF0000"/>
                </a:solidFill>
              </a:rPr>
              <a:t>确定关系模式内部各属性之间以及不同关系模式的属性之间存在的数据依赖关系</a:t>
            </a:r>
            <a:r>
              <a:rPr lang="zh-CN" altLang="en-US" sz="2000"/>
              <a:t>。</a:t>
            </a:r>
          </a:p>
          <a:p>
            <a:pPr lvl="1">
              <a:lnSpc>
                <a:spcPct val="130000"/>
              </a:lnSpc>
              <a:spcBef>
                <a:spcPct val="25000"/>
              </a:spcBef>
            </a:pPr>
            <a:r>
              <a:rPr lang="zh-CN" altLang="en-US" sz="2000">
                <a:solidFill>
                  <a:schemeClr val="accent2"/>
                </a:solidFill>
                <a:ea typeface="黑体" pitchFamily="49" charset="-122"/>
              </a:rPr>
              <a:t>确定关系模式所属范式</a:t>
            </a:r>
            <a:r>
              <a:rPr lang="zh-CN" altLang="en-US" sz="2000">
                <a:solidFill>
                  <a:schemeClr val="accent2"/>
                </a:solidFill>
              </a:rPr>
              <a:t>。</a:t>
            </a:r>
            <a:r>
              <a:rPr lang="zh-CN" altLang="en-US" sz="2000"/>
              <a:t>按照数据依赖关系对关系模式进行分析，检测是否存在部分依赖或传递依赖，以</a:t>
            </a:r>
            <a:r>
              <a:rPr lang="zh-CN" altLang="en-US" sz="2000">
                <a:solidFill>
                  <a:srgbClr val="FF0000"/>
                </a:solidFill>
              </a:rPr>
              <a:t>确定该模式属于第几范式</a:t>
            </a:r>
            <a:r>
              <a:rPr lang="zh-CN" altLang="en-US" sz="2000"/>
              <a:t>。</a:t>
            </a:r>
          </a:p>
          <a:p>
            <a:pPr lvl="1">
              <a:lnSpc>
                <a:spcPct val="130000"/>
              </a:lnSpc>
              <a:spcBef>
                <a:spcPct val="25000"/>
              </a:spcBef>
            </a:pPr>
            <a:r>
              <a:rPr lang="zh-CN" altLang="en-US" sz="2000">
                <a:solidFill>
                  <a:schemeClr val="accent2"/>
                </a:solidFill>
                <a:ea typeface="黑体" pitchFamily="49" charset="-122"/>
              </a:rPr>
              <a:t>分析是否满足应用需求</a:t>
            </a:r>
            <a:r>
              <a:rPr lang="zh-CN" altLang="en-US" sz="2000">
                <a:solidFill>
                  <a:schemeClr val="accent2"/>
                </a:solidFill>
              </a:rPr>
              <a:t>。</a:t>
            </a:r>
            <a:r>
              <a:rPr lang="zh-CN" altLang="en-US" sz="2000"/>
              <a:t>按照需求分析得到的数据处理要求，分析现有模式是否满足应用需求，</a:t>
            </a:r>
            <a:r>
              <a:rPr lang="zh-CN" altLang="en-US" sz="2000">
                <a:solidFill>
                  <a:srgbClr val="FF0000"/>
                </a:solidFill>
              </a:rPr>
              <a:t>并决定是否需要进行模式合并或分解</a:t>
            </a:r>
            <a:r>
              <a:rPr lang="zh-CN" altLang="en-US" sz="2000"/>
              <a:t>。</a:t>
            </a:r>
          </a:p>
          <a:p>
            <a:pPr lvl="1">
              <a:lnSpc>
                <a:spcPct val="130000"/>
              </a:lnSpc>
              <a:spcBef>
                <a:spcPct val="25000"/>
              </a:spcBef>
            </a:pPr>
            <a:r>
              <a:rPr lang="zh-CN" altLang="en-US" sz="2000">
                <a:solidFill>
                  <a:schemeClr val="accent2"/>
                </a:solidFill>
                <a:ea typeface="黑体" pitchFamily="49" charset="-122"/>
              </a:rPr>
              <a:t>模式分解</a:t>
            </a:r>
            <a:r>
              <a:rPr lang="zh-CN" altLang="en-US" sz="2000">
                <a:solidFill>
                  <a:schemeClr val="accent2"/>
                </a:solidFill>
              </a:rPr>
              <a:t>。</a:t>
            </a:r>
            <a:r>
              <a:rPr lang="zh-CN" altLang="en-US" sz="2000"/>
              <a:t>根据范式要求</a:t>
            </a:r>
            <a:r>
              <a:rPr lang="en-US" altLang="zh-CN" sz="2000"/>
              <a:t>(</a:t>
            </a:r>
            <a:r>
              <a:rPr lang="zh-CN" altLang="en-US" sz="2000"/>
              <a:t>是选择</a:t>
            </a:r>
            <a:r>
              <a:rPr lang="en-US" altLang="zh-CN" sz="2000"/>
              <a:t>BCNF</a:t>
            </a:r>
            <a:r>
              <a:rPr lang="zh-CN" altLang="en-US" sz="2000"/>
              <a:t>还是</a:t>
            </a:r>
            <a:r>
              <a:rPr lang="en-US" altLang="zh-CN" sz="2000"/>
              <a:t>3NF)</a:t>
            </a:r>
            <a:r>
              <a:rPr lang="zh-CN" altLang="en-US" sz="2000"/>
              <a:t>，运用</a:t>
            </a:r>
            <a:r>
              <a:rPr lang="zh-CN" altLang="en-US" sz="2000">
                <a:solidFill>
                  <a:srgbClr val="FF0000"/>
                </a:solidFill>
              </a:rPr>
              <a:t>规范化方法将关系模式分解成所要求的关系模式</a:t>
            </a:r>
            <a:r>
              <a:rPr lang="zh-CN" altLang="en-US" sz="2000"/>
              <a:t>。</a:t>
            </a:r>
          </a:p>
          <a:p>
            <a:pPr lvl="1">
              <a:lnSpc>
                <a:spcPct val="130000"/>
              </a:lnSpc>
              <a:spcBef>
                <a:spcPct val="25000"/>
              </a:spcBef>
            </a:pPr>
            <a:r>
              <a:rPr lang="zh-CN" altLang="en-US" sz="2000">
                <a:solidFill>
                  <a:schemeClr val="accent2"/>
                </a:solidFill>
                <a:ea typeface="黑体" pitchFamily="49" charset="-122"/>
              </a:rPr>
              <a:t>模式合并</a:t>
            </a:r>
            <a:r>
              <a:rPr lang="zh-CN" altLang="en-US" sz="2000">
                <a:solidFill>
                  <a:schemeClr val="accent2"/>
                </a:solidFill>
              </a:rPr>
              <a:t>。</a:t>
            </a:r>
            <a:r>
              <a:rPr lang="zh-CN" altLang="en-US" sz="2000"/>
              <a:t>在分解过程中可能进行模式合并。</a:t>
            </a:r>
            <a:r>
              <a:rPr lang="zh-CN" altLang="en-US" sz="2000">
                <a:ea typeface="楷体_GB2312" pitchFamily="49" charset="-122"/>
              </a:rPr>
              <a:t>如当查询经常涉及到多个关系模式的属性时，系统将经常进行连接操作，而连接运算的代价是相当高的</a:t>
            </a:r>
            <a:r>
              <a:rPr lang="zh-CN" altLang="en-US" sz="2000"/>
              <a:t>。此时，可</a:t>
            </a:r>
            <a:r>
              <a:rPr lang="zh-CN" altLang="en-US" sz="2000">
                <a:solidFill>
                  <a:srgbClr val="FF0000"/>
                </a:solidFill>
              </a:rPr>
              <a:t>考虑将这几个关系合并为一个关系</a:t>
            </a:r>
            <a:r>
              <a:rPr lang="zh-CN" altLang="en-US" sz="200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59075">
                                            <p:txEl>
                                              <p:pRg st="1" end="1"/>
                                            </p:txEl>
                                          </p:spTgt>
                                        </p:tgtEl>
                                        <p:attrNameLst>
                                          <p:attrName>style.visibility</p:attrName>
                                        </p:attrNameLst>
                                      </p:cBhvr>
                                      <p:to>
                                        <p:strVal val="visible"/>
                                      </p:to>
                                    </p:set>
                                    <p:animEffect transition="in" filter="wipe(left)">
                                      <p:cBhvr>
                                        <p:cTn id="7" dur="500"/>
                                        <p:tgtEl>
                                          <p:spTgt spid="25907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59075">
                                            <p:txEl>
                                              <p:pRg st="2" end="2"/>
                                            </p:txEl>
                                          </p:spTgt>
                                        </p:tgtEl>
                                        <p:attrNameLst>
                                          <p:attrName>style.visibility</p:attrName>
                                        </p:attrNameLst>
                                      </p:cBhvr>
                                      <p:to>
                                        <p:strVal val="visible"/>
                                      </p:to>
                                    </p:set>
                                    <p:animEffect transition="in" filter="wipe(left)">
                                      <p:cBhvr>
                                        <p:cTn id="12" dur="500"/>
                                        <p:tgtEl>
                                          <p:spTgt spid="25907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59075">
                                            <p:txEl>
                                              <p:pRg st="3" end="3"/>
                                            </p:txEl>
                                          </p:spTgt>
                                        </p:tgtEl>
                                        <p:attrNameLst>
                                          <p:attrName>style.visibility</p:attrName>
                                        </p:attrNameLst>
                                      </p:cBhvr>
                                      <p:to>
                                        <p:strVal val="visible"/>
                                      </p:to>
                                    </p:set>
                                    <p:animEffect transition="in" filter="wipe(left)">
                                      <p:cBhvr>
                                        <p:cTn id="17" dur="500"/>
                                        <p:tgtEl>
                                          <p:spTgt spid="25907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59075">
                                            <p:txEl>
                                              <p:pRg st="4" end="4"/>
                                            </p:txEl>
                                          </p:spTgt>
                                        </p:tgtEl>
                                        <p:attrNameLst>
                                          <p:attrName>style.visibility</p:attrName>
                                        </p:attrNameLst>
                                      </p:cBhvr>
                                      <p:to>
                                        <p:strVal val="visible"/>
                                      </p:to>
                                    </p:set>
                                    <p:animEffect transition="in" filter="wipe(left)">
                                      <p:cBhvr>
                                        <p:cTn id="22" dur="500"/>
                                        <p:tgtEl>
                                          <p:spTgt spid="25907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59075">
                                            <p:txEl>
                                              <p:pRg st="5" end="5"/>
                                            </p:txEl>
                                          </p:spTgt>
                                        </p:tgtEl>
                                        <p:attrNameLst>
                                          <p:attrName>style.visibility</p:attrName>
                                        </p:attrNameLst>
                                      </p:cBhvr>
                                      <p:to>
                                        <p:strVal val="visible"/>
                                      </p:to>
                                    </p:set>
                                    <p:animEffect transition="in" filter="wipe(left)">
                                      <p:cBhvr>
                                        <p:cTn id="27" dur="500"/>
                                        <p:tgtEl>
                                          <p:spTgt spid="25907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lstStyle/>
          <a:p>
            <a:r>
              <a:rPr lang="zh-CN" altLang="en-US">
                <a:ea typeface="华文隶书" pitchFamily="2" charset="-122"/>
              </a:rPr>
              <a:t>模式求精举例</a:t>
            </a:r>
          </a:p>
        </p:txBody>
      </p:sp>
      <p:sp>
        <p:nvSpPr>
          <p:cNvPr id="243715" name="Rectangle 3"/>
          <p:cNvSpPr>
            <a:spLocks noGrp="1" noChangeArrowheads="1"/>
          </p:cNvSpPr>
          <p:nvPr>
            <p:ph type="body" idx="1"/>
          </p:nvPr>
        </p:nvSpPr>
        <p:spPr>
          <a:xfrm>
            <a:off x="304800" y="1219200"/>
            <a:ext cx="8569325" cy="5334000"/>
          </a:xfrm>
        </p:spPr>
        <p:txBody>
          <a:bodyPr/>
          <a:lstStyle/>
          <a:p>
            <a:r>
              <a:rPr lang="en-US" altLang="zh-CN" sz="2400">
                <a:solidFill>
                  <a:schemeClr val="accent2"/>
                </a:solidFill>
              </a:rPr>
              <a:t>[</a:t>
            </a:r>
            <a:r>
              <a:rPr lang="zh-CN" altLang="en-US" sz="2400">
                <a:solidFill>
                  <a:schemeClr val="accent2"/>
                </a:solidFill>
              </a:rPr>
              <a:t>例</a:t>
            </a:r>
            <a:r>
              <a:rPr lang="en-US" altLang="zh-CN" sz="2400">
                <a:solidFill>
                  <a:schemeClr val="accent2"/>
                </a:solidFill>
              </a:rPr>
              <a:t>5.29]</a:t>
            </a:r>
            <a:r>
              <a:rPr lang="en-US" altLang="zh-CN" sz="2400"/>
              <a:t>  </a:t>
            </a:r>
            <a:r>
              <a:rPr lang="zh-CN" altLang="en-US" sz="2400"/>
              <a:t>假设大学选课系统中</a:t>
            </a:r>
            <a:r>
              <a:rPr lang="zh-CN" altLang="en-US" sz="2400">
                <a:solidFill>
                  <a:schemeClr val="accent2"/>
                </a:solidFill>
                <a:ea typeface="黑体" pitchFamily="49" charset="-122"/>
              </a:rPr>
              <a:t>课程</a:t>
            </a:r>
            <a:r>
              <a:rPr lang="zh-CN" altLang="en-US" sz="2400"/>
              <a:t>与</a:t>
            </a:r>
            <a:r>
              <a:rPr lang="zh-CN" altLang="en-US" sz="2400">
                <a:solidFill>
                  <a:srgbClr val="008000"/>
                </a:solidFill>
                <a:ea typeface="黑体" pitchFamily="49" charset="-122"/>
              </a:rPr>
              <a:t>教师</a:t>
            </a:r>
            <a:r>
              <a:rPr lang="zh-CN" altLang="en-US" sz="2400"/>
              <a:t>的关系模式设计为</a:t>
            </a:r>
            <a:r>
              <a:rPr lang="en-US" altLang="zh-CN" sz="2400"/>
              <a:t>:</a:t>
            </a:r>
          </a:p>
          <a:p>
            <a:pPr lvl="1">
              <a:lnSpc>
                <a:spcPct val="115000"/>
              </a:lnSpc>
            </a:pPr>
            <a:r>
              <a:rPr lang="en-US" altLang="zh-CN" sz="2000"/>
              <a:t>CourseTeacher (</a:t>
            </a:r>
            <a:r>
              <a:rPr lang="en-US" altLang="zh-CN" sz="2000" u="sng">
                <a:solidFill>
                  <a:schemeClr val="accent2"/>
                </a:solidFill>
              </a:rPr>
              <a:t>courseNo</a:t>
            </a:r>
            <a:r>
              <a:rPr lang="en-US" altLang="zh-CN" sz="2000"/>
              <a:t>, courseName, creditHour, courseHour, </a:t>
            </a:r>
            <a:endParaRPr lang="en-US" altLang="zh-CN" sz="2000" u="sng"/>
          </a:p>
          <a:p>
            <a:pPr lvl="1">
              <a:lnSpc>
                <a:spcPct val="115000"/>
              </a:lnSpc>
              <a:buFont typeface="Wingdings" pitchFamily="2" charset="2"/>
              <a:buNone/>
            </a:pPr>
            <a:r>
              <a:rPr lang="en-US" altLang="zh-CN" sz="2000"/>
              <a:t>                                 </a:t>
            </a:r>
            <a:r>
              <a:rPr lang="en-US" altLang="zh-CN" sz="2000" u="sng">
                <a:solidFill>
                  <a:srgbClr val="008000"/>
                </a:solidFill>
              </a:rPr>
              <a:t>teacherNo</a:t>
            </a:r>
            <a:r>
              <a:rPr lang="en-US" altLang="zh-CN" sz="2000"/>
              <a:t>, teacherName, title, degree, </a:t>
            </a:r>
            <a:r>
              <a:rPr lang="en-US" altLang="zh-CN" sz="2000">
                <a:solidFill>
                  <a:srgbClr val="FF0066"/>
                </a:solidFill>
              </a:rPr>
              <a:t>teachNumber</a:t>
            </a:r>
            <a:r>
              <a:rPr lang="en-US" altLang="zh-CN" sz="2000"/>
              <a:t>)</a:t>
            </a:r>
          </a:p>
          <a:p>
            <a:pPr>
              <a:lnSpc>
                <a:spcPct val="115000"/>
              </a:lnSpc>
              <a:buFont typeface="Wingdings" pitchFamily="2" charset="2"/>
              <a:buNone/>
            </a:pPr>
            <a:r>
              <a:rPr lang="zh-CN" altLang="en-US" sz="2400"/>
              <a:t>     其中属性集</a:t>
            </a:r>
            <a:r>
              <a:rPr lang="en-US" altLang="zh-CN" sz="2400"/>
              <a:t>{</a:t>
            </a:r>
            <a:r>
              <a:rPr lang="en-US" altLang="zh-CN" sz="2400">
                <a:solidFill>
                  <a:schemeClr val="accent2"/>
                </a:solidFill>
              </a:rPr>
              <a:t>courseNo</a:t>
            </a:r>
            <a:r>
              <a:rPr lang="en-US" altLang="zh-CN" sz="2400"/>
              <a:t>, </a:t>
            </a:r>
            <a:r>
              <a:rPr lang="en-US" altLang="zh-CN" sz="2400">
                <a:solidFill>
                  <a:srgbClr val="008000"/>
                </a:solidFill>
              </a:rPr>
              <a:t>teacherNo</a:t>
            </a:r>
            <a:r>
              <a:rPr lang="en-US" altLang="zh-CN" sz="2400"/>
              <a:t>}</a:t>
            </a:r>
            <a:r>
              <a:rPr lang="zh-CN" altLang="en-US" sz="2400"/>
              <a:t>是</a:t>
            </a:r>
            <a:r>
              <a:rPr lang="zh-CN" altLang="en-US" sz="2400">
                <a:solidFill>
                  <a:srgbClr val="FF0000"/>
                </a:solidFill>
                <a:ea typeface="黑体" pitchFamily="49" charset="-122"/>
              </a:rPr>
              <a:t>主码</a:t>
            </a:r>
            <a:r>
              <a:rPr lang="zh-CN" altLang="en-US" sz="2400"/>
              <a:t>。试对该模式进行模式求精，以达到</a:t>
            </a:r>
            <a:r>
              <a:rPr lang="en-US" altLang="zh-CN" sz="2400"/>
              <a:t>BCNF/3NF</a:t>
            </a:r>
            <a:r>
              <a:rPr lang="zh-CN" altLang="en-US" sz="2400"/>
              <a:t>范式要求。</a:t>
            </a:r>
          </a:p>
          <a:p>
            <a:pPr>
              <a:lnSpc>
                <a:spcPct val="115000"/>
              </a:lnSpc>
            </a:pPr>
            <a:r>
              <a:rPr lang="zh-CN" altLang="en-US" sz="2400">
                <a:solidFill>
                  <a:srgbClr val="009999"/>
                </a:solidFill>
              </a:rPr>
              <a:t>步骤</a:t>
            </a:r>
            <a:r>
              <a:rPr lang="en-US" altLang="zh-CN" sz="2400">
                <a:solidFill>
                  <a:srgbClr val="009999"/>
                </a:solidFill>
              </a:rPr>
              <a:t>1.   </a:t>
            </a:r>
            <a:r>
              <a:rPr lang="zh-CN" altLang="en-US" sz="2400">
                <a:solidFill>
                  <a:srgbClr val="009999"/>
                </a:solidFill>
              </a:rPr>
              <a:t>分析函数依赖关系及判断范式</a:t>
            </a:r>
          </a:p>
          <a:p>
            <a:pPr lvl="1">
              <a:lnSpc>
                <a:spcPct val="115000"/>
              </a:lnSpc>
            </a:pPr>
            <a:r>
              <a:rPr lang="zh-CN" altLang="en-US"/>
              <a:t>关系模式</a:t>
            </a:r>
            <a:r>
              <a:rPr lang="en-US" altLang="zh-CN"/>
              <a:t>CourseTeacher</a:t>
            </a:r>
            <a:r>
              <a:rPr lang="zh-CN" altLang="en-US"/>
              <a:t>存在以下函数依赖：</a:t>
            </a:r>
          </a:p>
          <a:p>
            <a:pPr lvl="2">
              <a:lnSpc>
                <a:spcPct val="105000"/>
              </a:lnSpc>
            </a:pPr>
            <a:r>
              <a:rPr lang="en-US" altLang="zh-CN">
                <a:solidFill>
                  <a:schemeClr val="accent2"/>
                </a:solidFill>
              </a:rPr>
              <a:t>courseNo </a:t>
            </a:r>
            <a:r>
              <a:rPr lang="en-US" altLang="zh-CN">
                <a:sym typeface="Symbol" pitchFamily="18" charset="2"/>
              </a:rPr>
              <a:t></a:t>
            </a:r>
            <a:r>
              <a:rPr lang="en-US" altLang="zh-CN"/>
              <a:t> courseName, creditHour, courseHour</a:t>
            </a:r>
          </a:p>
          <a:p>
            <a:pPr lvl="2">
              <a:lnSpc>
                <a:spcPct val="105000"/>
              </a:lnSpc>
            </a:pPr>
            <a:r>
              <a:rPr lang="en-US" altLang="zh-CN">
                <a:solidFill>
                  <a:srgbClr val="008000"/>
                </a:solidFill>
              </a:rPr>
              <a:t>teacherNo</a:t>
            </a:r>
            <a:r>
              <a:rPr lang="en-US" altLang="zh-CN">
                <a:sym typeface="Symbol" pitchFamily="18" charset="2"/>
              </a:rPr>
              <a:t></a:t>
            </a:r>
            <a:r>
              <a:rPr lang="en-US" altLang="zh-CN"/>
              <a:t> teacherName, title, degree</a:t>
            </a:r>
          </a:p>
          <a:p>
            <a:pPr lvl="2">
              <a:lnSpc>
                <a:spcPct val="105000"/>
              </a:lnSpc>
            </a:pPr>
            <a:r>
              <a:rPr lang="en-US" altLang="zh-CN"/>
              <a:t>{</a:t>
            </a:r>
            <a:r>
              <a:rPr lang="en-US" altLang="zh-CN">
                <a:solidFill>
                  <a:schemeClr val="accent2"/>
                </a:solidFill>
              </a:rPr>
              <a:t>courseNo</a:t>
            </a:r>
            <a:r>
              <a:rPr lang="en-US" altLang="zh-CN">
                <a:solidFill>
                  <a:srgbClr val="FF33CC"/>
                </a:solidFill>
              </a:rPr>
              <a:t>, </a:t>
            </a:r>
            <a:r>
              <a:rPr lang="en-US" altLang="zh-CN">
                <a:solidFill>
                  <a:srgbClr val="008000"/>
                </a:solidFill>
              </a:rPr>
              <a:t>teacherNo</a:t>
            </a:r>
            <a:r>
              <a:rPr lang="en-US" altLang="zh-CN"/>
              <a:t>} </a:t>
            </a:r>
            <a:r>
              <a:rPr lang="en-US" altLang="zh-CN">
                <a:sym typeface="Symbol" pitchFamily="18" charset="2"/>
              </a:rPr>
              <a:t> </a:t>
            </a:r>
            <a:r>
              <a:rPr lang="en-US" altLang="zh-CN">
                <a:solidFill>
                  <a:srgbClr val="FF0066"/>
                </a:solidFill>
              </a:rPr>
              <a:t>teachNumber</a:t>
            </a:r>
            <a:endParaRPr lang="en-US" altLang="zh-CN"/>
          </a:p>
          <a:p>
            <a:pPr lvl="1">
              <a:lnSpc>
                <a:spcPct val="115000"/>
              </a:lnSpc>
            </a:pPr>
            <a:r>
              <a:rPr lang="zh-CN" altLang="en-US"/>
              <a:t>显然，存在</a:t>
            </a:r>
            <a:r>
              <a:rPr lang="zh-CN" altLang="en-US">
                <a:solidFill>
                  <a:srgbClr val="FF0066"/>
                </a:solidFill>
              </a:rPr>
              <a:t>非主属性</a:t>
            </a:r>
            <a:r>
              <a:rPr lang="zh-CN" altLang="en-US"/>
              <a:t>对</a:t>
            </a:r>
            <a:r>
              <a:rPr lang="zh-CN" altLang="en-US">
                <a:solidFill>
                  <a:srgbClr val="FF0000"/>
                </a:solidFill>
                <a:ea typeface="黑体" pitchFamily="49" charset="-122"/>
              </a:rPr>
              <a:t>主码</a:t>
            </a:r>
            <a:r>
              <a:rPr lang="zh-CN" altLang="en-US"/>
              <a:t>的</a:t>
            </a:r>
            <a:r>
              <a:rPr lang="zh-CN" altLang="en-US">
                <a:solidFill>
                  <a:srgbClr val="FF0066"/>
                </a:solidFill>
              </a:rPr>
              <a:t>部分依赖</a:t>
            </a:r>
            <a:r>
              <a:rPr lang="zh-CN" altLang="en-US"/>
              <a:t>，故</a:t>
            </a:r>
            <a:r>
              <a:rPr lang="en-US" altLang="zh-CN"/>
              <a:t>CourseTeacher</a:t>
            </a:r>
            <a:r>
              <a:rPr lang="zh-CN" altLang="en-US">
                <a:solidFill>
                  <a:schemeClr val="accent2"/>
                </a:solidFill>
              </a:rPr>
              <a:t>不属于</a:t>
            </a:r>
            <a:r>
              <a:rPr lang="en-US" altLang="zh-CN">
                <a:solidFill>
                  <a:schemeClr val="accent2"/>
                </a:solidFill>
              </a:rPr>
              <a:t>3NF</a:t>
            </a:r>
            <a:r>
              <a:rPr lang="zh-CN" altLang="en-US">
                <a:solidFill>
                  <a:schemeClr val="accent2"/>
                </a:solidFill>
              </a:rPr>
              <a:t>范式，更不属于</a:t>
            </a:r>
            <a:r>
              <a:rPr lang="en-US" altLang="zh-CN">
                <a:solidFill>
                  <a:schemeClr val="accent2"/>
                </a:solidFill>
              </a:rPr>
              <a:t>BCNF</a:t>
            </a:r>
            <a:r>
              <a:rPr lang="zh-CN" altLang="en-US">
                <a:solidFill>
                  <a:schemeClr val="accent2"/>
                </a:solidFill>
              </a:rPr>
              <a:t>范式</a:t>
            </a:r>
            <a:r>
              <a:rPr lang="zh-CN" altLang="en-US"/>
              <a:t>。 </a:t>
            </a:r>
          </a:p>
        </p:txBody>
      </p:sp>
      <p:sp>
        <p:nvSpPr>
          <p:cNvPr id="243716" name="AutoShape 4"/>
          <p:cNvSpPr>
            <a:spLocks noChangeArrowheads="1"/>
          </p:cNvSpPr>
          <p:nvPr/>
        </p:nvSpPr>
        <p:spPr bwMode="auto">
          <a:xfrm>
            <a:off x="7086600" y="2667000"/>
            <a:ext cx="1905000" cy="533400"/>
          </a:xfrm>
          <a:prstGeom prst="wedgeEllipseCallout">
            <a:avLst>
              <a:gd name="adj1" fmla="val -18833"/>
              <a:gd name="adj2" fmla="val -87500"/>
            </a:avLst>
          </a:prstGeom>
          <a:solidFill>
            <a:srgbClr val="CCFFFF"/>
          </a:solidFill>
          <a:ln w="9525">
            <a:solidFill>
              <a:schemeClr val="tx1"/>
            </a:solidFill>
            <a:miter lim="800000"/>
            <a:headEnd/>
            <a:tailEnd/>
          </a:ln>
          <a:effectLst/>
        </p:spPr>
        <p:txBody>
          <a:bodyPr lIns="18000" tIns="10800" rIns="18000" bIns="10800"/>
          <a:lstStyle/>
          <a:p>
            <a:pPr algn="ctr"/>
            <a:r>
              <a:rPr lang="zh-CN" altLang="en-US" sz="2400" b="1">
                <a:solidFill>
                  <a:srgbClr val="FF0066"/>
                </a:solidFill>
                <a:ea typeface="楷体_GB2312" pitchFamily="49" charset="-122"/>
              </a:rPr>
              <a:t>讲授次数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43716"/>
                                        </p:tgtEl>
                                        <p:attrNameLst>
                                          <p:attrName>style.visibility</p:attrName>
                                        </p:attrNameLst>
                                      </p:cBhvr>
                                      <p:to>
                                        <p:strVal val="visible"/>
                                      </p:to>
                                    </p:set>
                                    <p:anim calcmode="lin" valueType="num">
                                      <p:cBhvr additive="base">
                                        <p:cTn id="7" dur="500" fill="hold"/>
                                        <p:tgtEl>
                                          <p:spTgt spid="243716"/>
                                        </p:tgtEl>
                                        <p:attrNameLst>
                                          <p:attrName>ppt_x</p:attrName>
                                        </p:attrNameLst>
                                      </p:cBhvr>
                                      <p:tavLst>
                                        <p:tav tm="0">
                                          <p:val>
                                            <p:strVal val="1+#ppt_w/2"/>
                                          </p:val>
                                        </p:tav>
                                        <p:tav tm="100000">
                                          <p:val>
                                            <p:strVal val="#ppt_x"/>
                                          </p:val>
                                        </p:tav>
                                      </p:tavLst>
                                    </p:anim>
                                    <p:anim calcmode="lin" valueType="num">
                                      <p:cBhvr additive="base">
                                        <p:cTn id="8" dur="500" fill="hold"/>
                                        <p:tgtEl>
                                          <p:spTgt spid="243716"/>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243716"/>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243715">
                                            <p:txEl>
                                              <p:pRg st="3" end="3"/>
                                            </p:txEl>
                                          </p:spTgt>
                                        </p:tgtEl>
                                        <p:attrNameLst>
                                          <p:attrName>style.visibility</p:attrName>
                                        </p:attrNameLst>
                                      </p:cBhvr>
                                      <p:to>
                                        <p:strVal val="visible"/>
                                      </p:to>
                                    </p:set>
                                    <p:animEffect transition="in" filter="wipe(left)">
                                      <p:cBhvr>
                                        <p:cTn id="13" dur="500"/>
                                        <p:tgtEl>
                                          <p:spTgt spid="243715">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243715">
                                            <p:txEl>
                                              <p:pRg st="4" end="4"/>
                                            </p:txEl>
                                          </p:spTgt>
                                        </p:tgtEl>
                                        <p:attrNameLst>
                                          <p:attrName>style.visibility</p:attrName>
                                        </p:attrNameLst>
                                      </p:cBhvr>
                                      <p:to>
                                        <p:strVal val="visible"/>
                                      </p:to>
                                    </p:set>
                                    <p:animEffect transition="in" filter="wipe(left)">
                                      <p:cBhvr>
                                        <p:cTn id="18" dur="500"/>
                                        <p:tgtEl>
                                          <p:spTgt spid="243715">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243715">
                                            <p:txEl>
                                              <p:pRg st="5" end="5"/>
                                            </p:txEl>
                                          </p:spTgt>
                                        </p:tgtEl>
                                        <p:attrNameLst>
                                          <p:attrName>style.visibility</p:attrName>
                                        </p:attrNameLst>
                                      </p:cBhvr>
                                      <p:to>
                                        <p:strVal val="visible"/>
                                      </p:to>
                                    </p:set>
                                    <p:animEffect transition="in" filter="wipe(left)">
                                      <p:cBhvr>
                                        <p:cTn id="23" dur="500"/>
                                        <p:tgtEl>
                                          <p:spTgt spid="243715">
                                            <p:txEl>
                                              <p:pRg st="5" end="5"/>
                                            </p:txEl>
                                          </p:spTgt>
                                        </p:tgtEl>
                                      </p:cBhvr>
                                    </p:animEffect>
                                  </p:childTnLst>
                                </p:cTn>
                              </p:par>
                              <p:par>
                                <p:cTn id="24" presetID="22" presetClass="entr" presetSubtype="8" fill="hold" nodeType="withEffect">
                                  <p:stCondLst>
                                    <p:cond delay="0"/>
                                  </p:stCondLst>
                                  <p:childTnLst>
                                    <p:set>
                                      <p:cBhvr>
                                        <p:cTn id="25" dur="1" fill="hold">
                                          <p:stCondLst>
                                            <p:cond delay="0"/>
                                          </p:stCondLst>
                                        </p:cTn>
                                        <p:tgtEl>
                                          <p:spTgt spid="243715">
                                            <p:txEl>
                                              <p:pRg st="6" end="6"/>
                                            </p:txEl>
                                          </p:spTgt>
                                        </p:tgtEl>
                                        <p:attrNameLst>
                                          <p:attrName>style.visibility</p:attrName>
                                        </p:attrNameLst>
                                      </p:cBhvr>
                                      <p:to>
                                        <p:strVal val="visible"/>
                                      </p:to>
                                    </p:set>
                                    <p:animEffect transition="in" filter="wipe(left)">
                                      <p:cBhvr>
                                        <p:cTn id="26" dur="500"/>
                                        <p:tgtEl>
                                          <p:spTgt spid="243715">
                                            <p:txEl>
                                              <p:pRg st="6" end="6"/>
                                            </p:txEl>
                                          </p:spTgt>
                                        </p:tgtEl>
                                      </p:cBhvr>
                                    </p:animEffect>
                                  </p:childTnLst>
                                </p:cTn>
                              </p:par>
                              <p:par>
                                <p:cTn id="27" presetID="22" presetClass="entr" presetSubtype="8" fill="hold" nodeType="withEffect">
                                  <p:stCondLst>
                                    <p:cond delay="0"/>
                                  </p:stCondLst>
                                  <p:childTnLst>
                                    <p:set>
                                      <p:cBhvr>
                                        <p:cTn id="28" dur="1" fill="hold">
                                          <p:stCondLst>
                                            <p:cond delay="0"/>
                                          </p:stCondLst>
                                        </p:cTn>
                                        <p:tgtEl>
                                          <p:spTgt spid="243715">
                                            <p:txEl>
                                              <p:pRg st="7" end="7"/>
                                            </p:txEl>
                                          </p:spTgt>
                                        </p:tgtEl>
                                        <p:attrNameLst>
                                          <p:attrName>style.visibility</p:attrName>
                                        </p:attrNameLst>
                                      </p:cBhvr>
                                      <p:to>
                                        <p:strVal val="visible"/>
                                      </p:to>
                                    </p:set>
                                    <p:animEffect transition="in" filter="wipe(left)">
                                      <p:cBhvr>
                                        <p:cTn id="29" dur="500"/>
                                        <p:tgtEl>
                                          <p:spTgt spid="243715">
                                            <p:txEl>
                                              <p:pRg st="7" end="7"/>
                                            </p:txEl>
                                          </p:spTgt>
                                        </p:tgtEl>
                                      </p:cBhvr>
                                    </p:animEffect>
                                  </p:childTnLst>
                                </p:cTn>
                              </p:par>
                              <p:par>
                                <p:cTn id="30" presetID="22" presetClass="entr" presetSubtype="8" fill="hold" nodeType="withEffect">
                                  <p:stCondLst>
                                    <p:cond delay="0"/>
                                  </p:stCondLst>
                                  <p:childTnLst>
                                    <p:set>
                                      <p:cBhvr>
                                        <p:cTn id="31" dur="1" fill="hold">
                                          <p:stCondLst>
                                            <p:cond delay="0"/>
                                          </p:stCondLst>
                                        </p:cTn>
                                        <p:tgtEl>
                                          <p:spTgt spid="243715">
                                            <p:txEl>
                                              <p:pRg st="8" end="8"/>
                                            </p:txEl>
                                          </p:spTgt>
                                        </p:tgtEl>
                                        <p:attrNameLst>
                                          <p:attrName>style.visibility</p:attrName>
                                        </p:attrNameLst>
                                      </p:cBhvr>
                                      <p:to>
                                        <p:strVal val="visible"/>
                                      </p:to>
                                    </p:set>
                                    <p:animEffect transition="in" filter="wipe(left)">
                                      <p:cBhvr>
                                        <p:cTn id="32" dur="500"/>
                                        <p:tgtEl>
                                          <p:spTgt spid="243715">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43715">
                                            <p:txEl>
                                              <p:pRg st="9" end="9"/>
                                            </p:txEl>
                                          </p:spTgt>
                                        </p:tgtEl>
                                        <p:attrNameLst>
                                          <p:attrName>style.visibility</p:attrName>
                                        </p:attrNameLst>
                                      </p:cBhvr>
                                      <p:to>
                                        <p:strVal val="visible"/>
                                      </p:to>
                                    </p:set>
                                    <p:animEffect transition="in" filter="wipe(left)">
                                      <p:cBhvr>
                                        <p:cTn id="37" dur="500"/>
                                        <p:tgtEl>
                                          <p:spTgt spid="24371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6"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p:txBody>
          <a:bodyPr/>
          <a:lstStyle/>
          <a:p>
            <a:r>
              <a:rPr lang="zh-CN" altLang="en-US">
                <a:ea typeface="华文隶书" pitchFamily="2" charset="-122"/>
              </a:rPr>
              <a:t>模式求精举例</a:t>
            </a:r>
          </a:p>
        </p:txBody>
      </p:sp>
      <p:sp>
        <p:nvSpPr>
          <p:cNvPr id="244739" name="Rectangle 3"/>
          <p:cNvSpPr>
            <a:spLocks noGrp="1" noChangeArrowheads="1"/>
          </p:cNvSpPr>
          <p:nvPr>
            <p:ph type="body" idx="1"/>
          </p:nvPr>
        </p:nvSpPr>
        <p:spPr>
          <a:xfrm>
            <a:off x="304800" y="1295400"/>
            <a:ext cx="8675688" cy="5257800"/>
          </a:xfrm>
        </p:spPr>
        <p:txBody>
          <a:bodyPr/>
          <a:lstStyle/>
          <a:p>
            <a:pPr>
              <a:lnSpc>
                <a:spcPct val="110000"/>
              </a:lnSpc>
            </a:pPr>
            <a:r>
              <a:rPr lang="zh-CN" altLang="en-US" sz="2400">
                <a:solidFill>
                  <a:srgbClr val="009999"/>
                </a:solidFill>
              </a:rPr>
              <a:t>步骤</a:t>
            </a:r>
            <a:r>
              <a:rPr lang="en-US" altLang="zh-CN" sz="2400">
                <a:solidFill>
                  <a:srgbClr val="009999"/>
                </a:solidFill>
              </a:rPr>
              <a:t>2.   </a:t>
            </a:r>
            <a:r>
              <a:rPr lang="zh-CN" altLang="en-US" sz="2400">
                <a:solidFill>
                  <a:srgbClr val="009999"/>
                </a:solidFill>
              </a:rPr>
              <a:t>模式分解</a:t>
            </a:r>
          </a:p>
          <a:p>
            <a:pPr lvl="1">
              <a:lnSpc>
                <a:spcPct val="110000"/>
              </a:lnSpc>
            </a:pPr>
            <a:r>
              <a:rPr lang="zh-CN" altLang="en-US" sz="2000"/>
              <a:t>由于存在部分函数依赖：</a:t>
            </a:r>
            <a:r>
              <a:rPr lang="en-US" altLang="zh-CN" sz="2000">
                <a:solidFill>
                  <a:schemeClr val="accent2"/>
                </a:solidFill>
              </a:rPr>
              <a:t>courseNo</a:t>
            </a:r>
            <a:r>
              <a:rPr lang="en-US" altLang="zh-CN" sz="2000">
                <a:solidFill>
                  <a:srgbClr val="FF3300"/>
                </a:solidFill>
              </a:rPr>
              <a:t> </a:t>
            </a:r>
            <a:r>
              <a:rPr lang="en-US" altLang="zh-CN" sz="2000">
                <a:sym typeface="Symbol" pitchFamily="18" charset="2"/>
              </a:rPr>
              <a:t></a:t>
            </a:r>
            <a:r>
              <a:rPr lang="en-US" altLang="zh-CN" sz="2000"/>
              <a:t> courseName, creditHour, courseHour</a:t>
            </a:r>
            <a:r>
              <a:rPr lang="zh-CN" altLang="en-US" sz="2000"/>
              <a:t>，违背了</a:t>
            </a:r>
            <a:r>
              <a:rPr lang="en-US" altLang="zh-CN" sz="2000"/>
              <a:t>BCNF/3NF</a:t>
            </a:r>
            <a:r>
              <a:rPr lang="zh-CN" altLang="en-US" sz="2000"/>
              <a:t>条件，依</a:t>
            </a:r>
            <a:r>
              <a:rPr lang="en-US" altLang="zh-CN" sz="2000"/>
              <a:t>BCNF/3NF</a:t>
            </a:r>
            <a:r>
              <a:rPr lang="zh-CN" altLang="en-US" sz="2000"/>
              <a:t>分解算法，可将关系模式</a:t>
            </a:r>
            <a:r>
              <a:rPr lang="en-US" altLang="zh-CN" sz="2000"/>
              <a:t>CourseTeacher</a:t>
            </a:r>
            <a:r>
              <a:rPr lang="zh-CN" altLang="en-US" sz="2000"/>
              <a:t>分解为以下两个关系模式：</a:t>
            </a:r>
          </a:p>
          <a:p>
            <a:pPr lvl="2">
              <a:lnSpc>
                <a:spcPct val="110000"/>
              </a:lnSpc>
            </a:pPr>
            <a:r>
              <a:rPr lang="en-US" altLang="zh-CN" sz="1800"/>
              <a:t>Course (</a:t>
            </a:r>
            <a:r>
              <a:rPr lang="en-US" altLang="zh-CN" sz="1800" u="sng">
                <a:solidFill>
                  <a:schemeClr val="accent2"/>
                </a:solidFill>
              </a:rPr>
              <a:t>courseNo</a:t>
            </a:r>
            <a:r>
              <a:rPr lang="en-US" altLang="zh-CN" sz="1800"/>
              <a:t>, courseName, creditHour, courseHour)</a:t>
            </a:r>
            <a:r>
              <a:rPr lang="zh-CN" altLang="en-US" sz="1800"/>
              <a:t>；</a:t>
            </a:r>
          </a:p>
          <a:p>
            <a:pPr lvl="2">
              <a:lnSpc>
                <a:spcPct val="110000"/>
              </a:lnSpc>
            </a:pPr>
            <a:r>
              <a:rPr lang="en-US" altLang="zh-CN" sz="1800"/>
              <a:t>Teaching (</a:t>
            </a:r>
            <a:r>
              <a:rPr lang="en-US" altLang="zh-CN" sz="1800" i="1" u="sng">
                <a:solidFill>
                  <a:schemeClr val="accent2"/>
                </a:solidFill>
              </a:rPr>
              <a:t>courseNo</a:t>
            </a:r>
            <a:r>
              <a:rPr lang="en-US" altLang="zh-CN" sz="1800"/>
              <a:t>, </a:t>
            </a:r>
            <a:r>
              <a:rPr lang="en-US" altLang="zh-CN" sz="1800" u="sng">
                <a:solidFill>
                  <a:srgbClr val="008000"/>
                </a:solidFill>
              </a:rPr>
              <a:t>teacherNo</a:t>
            </a:r>
            <a:r>
              <a:rPr lang="en-US" altLang="zh-CN" sz="1800"/>
              <a:t>, teacherName, title, degree, </a:t>
            </a:r>
            <a:r>
              <a:rPr lang="en-US" altLang="zh-CN" sz="1800">
                <a:solidFill>
                  <a:srgbClr val="FF0066"/>
                </a:solidFill>
              </a:rPr>
              <a:t>teachNumber</a:t>
            </a:r>
            <a:r>
              <a:rPr lang="en-US" altLang="zh-CN" sz="1800"/>
              <a:t>)</a:t>
            </a:r>
          </a:p>
          <a:p>
            <a:pPr lvl="1">
              <a:lnSpc>
                <a:spcPct val="110000"/>
              </a:lnSpc>
            </a:pPr>
            <a:r>
              <a:rPr lang="zh-CN" altLang="en-US" sz="2000"/>
              <a:t>可验证关系模式</a:t>
            </a:r>
            <a:r>
              <a:rPr lang="en-US" altLang="zh-CN" sz="2000">
                <a:solidFill>
                  <a:schemeClr val="accent2"/>
                </a:solidFill>
              </a:rPr>
              <a:t>Course</a:t>
            </a:r>
            <a:r>
              <a:rPr lang="zh-CN" altLang="en-US" sz="2000"/>
              <a:t>已满足</a:t>
            </a:r>
            <a:r>
              <a:rPr lang="en-US" altLang="zh-CN" sz="2000"/>
              <a:t>BCNF/3NF</a:t>
            </a:r>
            <a:r>
              <a:rPr lang="zh-CN" altLang="en-US" sz="2000"/>
              <a:t>要求，且是无损分解（因为公共属性</a:t>
            </a:r>
            <a:r>
              <a:rPr lang="en-US" altLang="zh-CN" sz="2000">
                <a:solidFill>
                  <a:schemeClr val="accent2"/>
                </a:solidFill>
              </a:rPr>
              <a:t>courseNo</a:t>
            </a:r>
            <a:r>
              <a:rPr lang="zh-CN" altLang="en-US" sz="2000"/>
              <a:t>是关系模式</a:t>
            </a:r>
            <a:r>
              <a:rPr lang="en-US" altLang="zh-CN" sz="2000"/>
              <a:t>Course</a:t>
            </a:r>
            <a:r>
              <a:rPr lang="zh-CN" altLang="en-US" sz="2000"/>
              <a:t>的</a:t>
            </a:r>
            <a:r>
              <a:rPr lang="zh-CN" altLang="en-US" sz="2000">
                <a:solidFill>
                  <a:srgbClr val="FF0000"/>
                </a:solidFill>
              </a:rPr>
              <a:t>主码</a:t>
            </a:r>
            <a:r>
              <a:rPr lang="zh-CN" altLang="en-US" sz="2000"/>
              <a:t>）。</a:t>
            </a:r>
          </a:p>
          <a:p>
            <a:pPr lvl="1">
              <a:lnSpc>
                <a:spcPct val="110000"/>
              </a:lnSpc>
            </a:pPr>
            <a:r>
              <a:rPr lang="zh-CN" altLang="en-US" sz="2000"/>
              <a:t>而在关系模式</a:t>
            </a:r>
            <a:r>
              <a:rPr lang="en-US" altLang="zh-CN" sz="2000"/>
              <a:t>Teaching</a:t>
            </a:r>
            <a:r>
              <a:rPr lang="zh-CN" altLang="en-US" sz="2000"/>
              <a:t>中，由于存在部分函数依赖：</a:t>
            </a:r>
            <a:r>
              <a:rPr lang="en-US" altLang="zh-CN" sz="2000">
                <a:solidFill>
                  <a:srgbClr val="008000"/>
                </a:solidFill>
              </a:rPr>
              <a:t>teacherNo</a:t>
            </a:r>
            <a:r>
              <a:rPr lang="en-US" altLang="zh-CN" sz="2000">
                <a:sym typeface="Symbol" pitchFamily="18" charset="2"/>
              </a:rPr>
              <a:t></a:t>
            </a:r>
            <a:r>
              <a:rPr lang="en-US" altLang="zh-CN" sz="2000"/>
              <a:t> teacherName, title, degree</a:t>
            </a:r>
            <a:r>
              <a:rPr lang="zh-CN" altLang="en-US" sz="2000"/>
              <a:t>，因此可以进一步分解为：</a:t>
            </a:r>
          </a:p>
          <a:p>
            <a:pPr lvl="2">
              <a:lnSpc>
                <a:spcPct val="110000"/>
              </a:lnSpc>
            </a:pPr>
            <a:r>
              <a:rPr lang="en-US" altLang="zh-CN" sz="1800"/>
              <a:t>Teacher (</a:t>
            </a:r>
            <a:r>
              <a:rPr lang="en-US" altLang="zh-CN" sz="1800" u="sng">
                <a:solidFill>
                  <a:srgbClr val="008000"/>
                </a:solidFill>
              </a:rPr>
              <a:t>teacherNo</a:t>
            </a:r>
            <a:r>
              <a:rPr lang="en-US" altLang="zh-CN" sz="1800"/>
              <a:t>, teacherName, title, degree)</a:t>
            </a:r>
          </a:p>
          <a:p>
            <a:pPr lvl="2">
              <a:lnSpc>
                <a:spcPct val="110000"/>
              </a:lnSpc>
            </a:pPr>
            <a:r>
              <a:rPr lang="en-US" altLang="zh-CN" sz="1800"/>
              <a:t>NewTeaching (</a:t>
            </a:r>
            <a:r>
              <a:rPr lang="en-US" altLang="zh-CN" sz="1800" i="1" u="sng">
                <a:solidFill>
                  <a:schemeClr val="accent2"/>
                </a:solidFill>
              </a:rPr>
              <a:t>courseNo</a:t>
            </a:r>
            <a:r>
              <a:rPr lang="en-US" altLang="zh-CN" sz="1800"/>
              <a:t>, </a:t>
            </a:r>
            <a:r>
              <a:rPr lang="en-US" altLang="zh-CN" sz="1800" i="1" u="sng">
                <a:solidFill>
                  <a:srgbClr val="008000"/>
                </a:solidFill>
              </a:rPr>
              <a:t>teacherNo</a:t>
            </a:r>
            <a:r>
              <a:rPr lang="en-US" altLang="zh-CN" sz="1800"/>
              <a:t>, </a:t>
            </a:r>
            <a:r>
              <a:rPr lang="en-US" altLang="zh-CN" sz="1800">
                <a:solidFill>
                  <a:srgbClr val="FF0066"/>
                </a:solidFill>
              </a:rPr>
              <a:t>teachNumber</a:t>
            </a:r>
            <a:r>
              <a:rPr lang="en-US" altLang="zh-CN" sz="1800"/>
              <a:t>)</a:t>
            </a:r>
          </a:p>
          <a:p>
            <a:pPr lvl="1">
              <a:lnSpc>
                <a:spcPct val="110000"/>
              </a:lnSpc>
            </a:pPr>
            <a:r>
              <a:rPr lang="zh-CN" altLang="en-US" sz="2000"/>
              <a:t>可验证关系模式</a:t>
            </a:r>
            <a:r>
              <a:rPr lang="en-US" altLang="zh-CN" sz="2000">
                <a:solidFill>
                  <a:srgbClr val="008000"/>
                </a:solidFill>
              </a:rPr>
              <a:t>Teacher</a:t>
            </a:r>
            <a:r>
              <a:rPr lang="zh-CN" altLang="en-US" sz="2000"/>
              <a:t>和</a:t>
            </a:r>
            <a:r>
              <a:rPr lang="en-US" altLang="zh-CN" sz="2000">
                <a:solidFill>
                  <a:srgbClr val="FF0066"/>
                </a:solidFill>
              </a:rPr>
              <a:t>NewTeaching</a:t>
            </a:r>
            <a:r>
              <a:rPr lang="zh-CN" altLang="en-US" sz="2000"/>
              <a:t>都已满足</a:t>
            </a:r>
            <a:r>
              <a:rPr lang="en-US" altLang="zh-CN" sz="2000"/>
              <a:t>BCNF/3NF</a:t>
            </a:r>
            <a:r>
              <a:rPr lang="zh-CN" altLang="en-US" sz="2000"/>
              <a:t>要求，且是无损分解（因为公共属性</a:t>
            </a:r>
            <a:r>
              <a:rPr lang="en-US" altLang="zh-CN" sz="2000">
                <a:solidFill>
                  <a:srgbClr val="008000"/>
                </a:solidFill>
              </a:rPr>
              <a:t>teacherNo</a:t>
            </a:r>
            <a:r>
              <a:rPr lang="zh-CN" altLang="en-US" sz="2000"/>
              <a:t>是关系模式</a:t>
            </a:r>
            <a:r>
              <a:rPr lang="en-US" altLang="zh-CN" sz="2000">
                <a:solidFill>
                  <a:srgbClr val="008000"/>
                </a:solidFill>
              </a:rPr>
              <a:t>Teacher</a:t>
            </a:r>
            <a:r>
              <a:rPr lang="zh-CN" altLang="en-US" sz="2000"/>
              <a:t>的</a:t>
            </a:r>
            <a:r>
              <a:rPr lang="zh-CN" altLang="en-US" sz="2000">
                <a:solidFill>
                  <a:srgbClr val="FF0000"/>
                </a:solidFill>
              </a:rPr>
              <a:t>主码</a:t>
            </a:r>
            <a:r>
              <a:rPr lang="zh-CN" altLang="en-US" sz="200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44739">
                                            <p:txEl>
                                              <p:pRg st="1" end="1"/>
                                            </p:txEl>
                                          </p:spTgt>
                                        </p:tgtEl>
                                        <p:attrNameLst>
                                          <p:attrName>style.visibility</p:attrName>
                                        </p:attrNameLst>
                                      </p:cBhvr>
                                      <p:to>
                                        <p:strVal val="visible"/>
                                      </p:to>
                                    </p:set>
                                    <p:animEffect transition="in" filter="wipe(left)">
                                      <p:cBhvr>
                                        <p:cTn id="7" dur="500"/>
                                        <p:tgtEl>
                                          <p:spTgt spid="244739">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244739">
                                            <p:txEl>
                                              <p:pRg st="2" end="2"/>
                                            </p:txEl>
                                          </p:spTgt>
                                        </p:tgtEl>
                                        <p:attrNameLst>
                                          <p:attrName>style.visibility</p:attrName>
                                        </p:attrNameLst>
                                      </p:cBhvr>
                                      <p:to>
                                        <p:strVal val="visible"/>
                                      </p:to>
                                    </p:set>
                                    <p:animEffect transition="in" filter="wipe(left)">
                                      <p:cBhvr>
                                        <p:cTn id="10" dur="500"/>
                                        <p:tgtEl>
                                          <p:spTgt spid="244739">
                                            <p:txEl>
                                              <p:pRg st="2" end="2"/>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244739">
                                            <p:txEl>
                                              <p:pRg st="3" end="3"/>
                                            </p:txEl>
                                          </p:spTgt>
                                        </p:tgtEl>
                                        <p:attrNameLst>
                                          <p:attrName>style.visibility</p:attrName>
                                        </p:attrNameLst>
                                      </p:cBhvr>
                                      <p:to>
                                        <p:strVal val="visible"/>
                                      </p:to>
                                    </p:set>
                                    <p:animEffect transition="in" filter="wipe(left)">
                                      <p:cBhvr>
                                        <p:cTn id="13" dur="500"/>
                                        <p:tgtEl>
                                          <p:spTgt spid="244739">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244739">
                                            <p:txEl>
                                              <p:pRg st="4" end="4"/>
                                            </p:txEl>
                                          </p:spTgt>
                                        </p:tgtEl>
                                        <p:attrNameLst>
                                          <p:attrName>style.visibility</p:attrName>
                                        </p:attrNameLst>
                                      </p:cBhvr>
                                      <p:to>
                                        <p:strVal val="visible"/>
                                      </p:to>
                                    </p:set>
                                    <p:animEffect transition="in" filter="wipe(left)">
                                      <p:cBhvr>
                                        <p:cTn id="18" dur="500"/>
                                        <p:tgtEl>
                                          <p:spTgt spid="244739">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244739">
                                            <p:txEl>
                                              <p:pRg st="5" end="5"/>
                                            </p:txEl>
                                          </p:spTgt>
                                        </p:tgtEl>
                                        <p:attrNameLst>
                                          <p:attrName>style.visibility</p:attrName>
                                        </p:attrNameLst>
                                      </p:cBhvr>
                                      <p:to>
                                        <p:strVal val="visible"/>
                                      </p:to>
                                    </p:set>
                                    <p:animEffect transition="in" filter="wipe(left)">
                                      <p:cBhvr>
                                        <p:cTn id="23" dur="500"/>
                                        <p:tgtEl>
                                          <p:spTgt spid="244739">
                                            <p:txEl>
                                              <p:pRg st="5" end="5"/>
                                            </p:txEl>
                                          </p:spTgt>
                                        </p:tgtEl>
                                      </p:cBhvr>
                                    </p:animEffect>
                                  </p:childTnLst>
                                </p:cTn>
                              </p:par>
                              <p:par>
                                <p:cTn id="24" presetID="22" presetClass="entr" presetSubtype="8" fill="hold" nodeType="withEffect">
                                  <p:stCondLst>
                                    <p:cond delay="0"/>
                                  </p:stCondLst>
                                  <p:childTnLst>
                                    <p:set>
                                      <p:cBhvr>
                                        <p:cTn id="25" dur="1" fill="hold">
                                          <p:stCondLst>
                                            <p:cond delay="0"/>
                                          </p:stCondLst>
                                        </p:cTn>
                                        <p:tgtEl>
                                          <p:spTgt spid="244739">
                                            <p:txEl>
                                              <p:pRg st="6" end="6"/>
                                            </p:txEl>
                                          </p:spTgt>
                                        </p:tgtEl>
                                        <p:attrNameLst>
                                          <p:attrName>style.visibility</p:attrName>
                                        </p:attrNameLst>
                                      </p:cBhvr>
                                      <p:to>
                                        <p:strVal val="visible"/>
                                      </p:to>
                                    </p:set>
                                    <p:animEffect transition="in" filter="wipe(left)">
                                      <p:cBhvr>
                                        <p:cTn id="26" dur="500"/>
                                        <p:tgtEl>
                                          <p:spTgt spid="244739">
                                            <p:txEl>
                                              <p:pRg st="6" end="6"/>
                                            </p:txEl>
                                          </p:spTgt>
                                        </p:tgtEl>
                                      </p:cBhvr>
                                    </p:animEffect>
                                  </p:childTnLst>
                                </p:cTn>
                              </p:par>
                              <p:par>
                                <p:cTn id="27" presetID="22" presetClass="entr" presetSubtype="8" fill="hold" nodeType="withEffect">
                                  <p:stCondLst>
                                    <p:cond delay="0"/>
                                  </p:stCondLst>
                                  <p:childTnLst>
                                    <p:set>
                                      <p:cBhvr>
                                        <p:cTn id="28" dur="1" fill="hold">
                                          <p:stCondLst>
                                            <p:cond delay="0"/>
                                          </p:stCondLst>
                                        </p:cTn>
                                        <p:tgtEl>
                                          <p:spTgt spid="244739">
                                            <p:txEl>
                                              <p:pRg st="7" end="7"/>
                                            </p:txEl>
                                          </p:spTgt>
                                        </p:tgtEl>
                                        <p:attrNameLst>
                                          <p:attrName>style.visibility</p:attrName>
                                        </p:attrNameLst>
                                      </p:cBhvr>
                                      <p:to>
                                        <p:strVal val="visible"/>
                                      </p:to>
                                    </p:set>
                                    <p:animEffect transition="in" filter="wipe(left)">
                                      <p:cBhvr>
                                        <p:cTn id="29" dur="500"/>
                                        <p:tgtEl>
                                          <p:spTgt spid="244739">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244739">
                                            <p:txEl>
                                              <p:pRg st="8" end="8"/>
                                            </p:txEl>
                                          </p:spTgt>
                                        </p:tgtEl>
                                        <p:attrNameLst>
                                          <p:attrName>style.visibility</p:attrName>
                                        </p:attrNameLst>
                                      </p:cBhvr>
                                      <p:to>
                                        <p:strVal val="visible"/>
                                      </p:to>
                                    </p:set>
                                    <p:animEffect transition="in" filter="wipe(left)">
                                      <p:cBhvr>
                                        <p:cTn id="34" dur="500"/>
                                        <p:tgtEl>
                                          <p:spTgt spid="24473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a:xfrm>
            <a:off x="533400" y="685800"/>
            <a:ext cx="7772400" cy="609600"/>
          </a:xfrm>
        </p:spPr>
        <p:txBody>
          <a:bodyPr/>
          <a:lstStyle/>
          <a:p>
            <a:r>
              <a:rPr lang="zh-CN" altLang="en-US">
                <a:ea typeface="华文隶书" pitchFamily="2" charset="-122"/>
              </a:rPr>
              <a:t>模式求精举例</a:t>
            </a:r>
          </a:p>
        </p:txBody>
      </p:sp>
      <p:sp>
        <p:nvSpPr>
          <p:cNvPr id="245763" name="Rectangle 3"/>
          <p:cNvSpPr>
            <a:spLocks noGrp="1" noChangeArrowheads="1"/>
          </p:cNvSpPr>
          <p:nvPr>
            <p:ph type="body" idx="1"/>
          </p:nvPr>
        </p:nvSpPr>
        <p:spPr>
          <a:xfrm>
            <a:off x="381000" y="1676400"/>
            <a:ext cx="8569325" cy="4724400"/>
          </a:xfrm>
        </p:spPr>
        <p:txBody>
          <a:bodyPr/>
          <a:lstStyle/>
          <a:p>
            <a:pPr>
              <a:lnSpc>
                <a:spcPct val="130000"/>
              </a:lnSpc>
            </a:pPr>
            <a:r>
              <a:rPr lang="zh-CN" altLang="en-US" sz="2400"/>
              <a:t>综合上述分解结果，关系模式</a:t>
            </a:r>
            <a:r>
              <a:rPr lang="en-US" altLang="zh-CN" sz="2400"/>
              <a:t>CourseTeacher</a:t>
            </a:r>
            <a:r>
              <a:rPr lang="zh-CN" altLang="en-US" sz="2400"/>
              <a:t>可以分解为如下满足</a:t>
            </a:r>
            <a:r>
              <a:rPr lang="en-US" altLang="zh-CN" sz="2400"/>
              <a:t>BCNF/3NF</a:t>
            </a:r>
            <a:r>
              <a:rPr lang="zh-CN" altLang="en-US" sz="2400"/>
              <a:t>要求的三个关系模式：</a:t>
            </a:r>
          </a:p>
          <a:p>
            <a:pPr lvl="1">
              <a:lnSpc>
                <a:spcPct val="130000"/>
              </a:lnSpc>
            </a:pPr>
            <a:r>
              <a:rPr lang="en-US" altLang="zh-CN" sz="2200"/>
              <a:t>Course (</a:t>
            </a:r>
            <a:r>
              <a:rPr lang="en-US" altLang="zh-CN" sz="2200" u="sng">
                <a:solidFill>
                  <a:schemeClr val="accent2"/>
                </a:solidFill>
              </a:rPr>
              <a:t>courseNo</a:t>
            </a:r>
            <a:r>
              <a:rPr lang="en-US" altLang="zh-CN" sz="2200"/>
              <a:t>, courseName, creditHour, courseHour)</a:t>
            </a:r>
          </a:p>
          <a:p>
            <a:pPr lvl="1">
              <a:lnSpc>
                <a:spcPct val="130000"/>
              </a:lnSpc>
            </a:pPr>
            <a:r>
              <a:rPr lang="en-US" altLang="zh-CN" sz="2200"/>
              <a:t>Teacher (</a:t>
            </a:r>
            <a:r>
              <a:rPr lang="en-US" altLang="zh-CN" sz="2200" u="sng">
                <a:solidFill>
                  <a:srgbClr val="008000"/>
                </a:solidFill>
              </a:rPr>
              <a:t>teacherNo</a:t>
            </a:r>
            <a:r>
              <a:rPr lang="en-US" altLang="zh-CN" sz="2200"/>
              <a:t>, teacherName, title, degree)</a:t>
            </a:r>
          </a:p>
          <a:p>
            <a:pPr lvl="1">
              <a:lnSpc>
                <a:spcPct val="130000"/>
              </a:lnSpc>
            </a:pPr>
            <a:r>
              <a:rPr lang="en-US" altLang="zh-CN" sz="2200"/>
              <a:t>NewTeaching (</a:t>
            </a:r>
            <a:r>
              <a:rPr lang="en-US" altLang="zh-CN" sz="2200" i="1" u="sng">
                <a:solidFill>
                  <a:schemeClr val="accent2"/>
                </a:solidFill>
              </a:rPr>
              <a:t>courseNo</a:t>
            </a:r>
            <a:r>
              <a:rPr lang="en-US" altLang="zh-CN" sz="2200"/>
              <a:t>, </a:t>
            </a:r>
            <a:r>
              <a:rPr lang="en-US" altLang="zh-CN" sz="2200" i="1" u="sng">
                <a:solidFill>
                  <a:srgbClr val="008000"/>
                </a:solidFill>
              </a:rPr>
              <a:t>teacherNo</a:t>
            </a:r>
            <a:r>
              <a:rPr lang="en-US" altLang="zh-CN" sz="2200"/>
              <a:t>, </a:t>
            </a:r>
            <a:r>
              <a:rPr lang="en-US" altLang="zh-CN" sz="2200">
                <a:solidFill>
                  <a:srgbClr val="FF0066"/>
                </a:solidFill>
              </a:rPr>
              <a:t>teachNumber</a:t>
            </a:r>
            <a:r>
              <a:rPr lang="en-US" altLang="zh-CN" sz="2200"/>
              <a:t>)</a:t>
            </a:r>
            <a:endParaRPr lang="zh-CN" altLang="en-US" sz="2200"/>
          </a:p>
        </p:txBody>
      </p:sp>
      <p:sp>
        <p:nvSpPr>
          <p:cNvPr id="245764" name="Text Box 4"/>
          <p:cNvSpPr txBox="1">
            <a:spLocks noChangeArrowheads="1"/>
          </p:cNvSpPr>
          <p:nvPr/>
        </p:nvSpPr>
        <p:spPr bwMode="auto">
          <a:xfrm>
            <a:off x="533400" y="4503738"/>
            <a:ext cx="8077200" cy="1516062"/>
          </a:xfrm>
          <a:prstGeom prst="rect">
            <a:avLst/>
          </a:prstGeom>
          <a:noFill/>
          <a:ln w="9525">
            <a:noFill/>
            <a:miter lim="800000"/>
            <a:headEnd/>
            <a:tailEnd/>
          </a:ln>
          <a:effectLst/>
        </p:spPr>
        <p:txBody>
          <a:bodyPr>
            <a:spAutoFit/>
          </a:bodyPr>
          <a:lstStyle/>
          <a:p>
            <a:pPr>
              <a:lnSpc>
                <a:spcPct val="130000"/>
              </a:lnSpc>
              <a:spcBef>
                <a:spcPct val="50000"/>
              </a:spcBef>
            </a:pPr>
            <a:r>
              <a:rPr lang="zh-CN" altLang="en-US" sz="2400" b="1">
                <a:solidFill>
                  <a:srgbClr val="FF0000"/>
                </a:solidFill>
                <a:latin typeface="楷体_GB2312" pitchFamily="49" charset="-122"/>
                <a:ea typeface="楷体_GB2312" pitchFamily="49" charset="-122"/>
              </a:rPr>
              <a:t>模式求精是数据库设计过程中非常重要的一步，设计者应在关系数据理论的指导下检查和改进设计中存在的不足和缺陷，以保证最终的设计结果尽可能地满足应用需求。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5764"/>
                                        </p:tgtEl>
                                        <p:attrNameLst>
                                          <p:attrName>style.visibility</p:attrName>
                                        </p:attrNameLst>
                                      </p:cBhvr>
                                      <p:to>
                                        <p:strVal val="visible"/>
                                      </p:to>
                                    </p:set>
                                    <p:animEffect transition="in" filter="wipe(left)">
                                      <p:cBhvr>
                                        <p:cTn id="7" dur="500"/>
                                        <p:tgtEl>
                                          <p:spTgt spid="2457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a:xfrm>
            <a:off x="685800" y="533400"/>
            <a:ext cx="7772400" cy="609600"/>
          </a:xfrm>
        </p:spPr>
        <p:txBody>
          <a:bodyPr/>
          <a:lstStyle/>
          <a:p>
            <a:r>
              <a:rPr lang="zh-CN" altLang="en-US"/>
              <a:t> </a:t>
            </a:r>
            <a:r>
              <a:rPr lang="zh-CN" altLang="en-US">
                <a:ea typeface="华文隶书" pitchFamily="2" charset="-122"/>
              </a:rPr>
              <a:t>模式分解问题举例</a:t>
            </a:r>
          </a:p>
        </p:txBody>
      </p:sp>
      <p:sp>
        <p:nvSpPr>
          <p:cNvPr id="262147" name="Rectangle 3"/>
          <p:cNvSpPr>
            <a:spLocks noGrp="1" noChangeArrowheads="1"/>
          </p:cNvSpPr>
          <p:nvPr>
            <p:ph type="body" idx="1"/>
          </p:nvPr>
        </p:nvSpPr>
        <p:spPr>
          <a:xfrm>
            <a:off x="304800" y="1295400"/>
            <a:ext cx="8839200" cy="4191000"/>
          </a:xfrm>
        </p:spPr>
        <p:txBody>
          <a:bodyPr/>
          <a:lstStyle/>
          <a:p>
            <a:pPr>
              <a:lnSpc>
                <a:spcPct val="130000"/>
              </a:lnSpc>
              <a:spcBef>
                <a:spcPct val="30000"/>
              </a:spcBef>
            </a:pPr>
            <a:r>
              <a:rPr lang="en-US" altLang="zh-CN" sz="2600">
                <a:solidFill>
                  <a:schemeClr val="accent2"/>
                </a:solidFill>
              </a:rPr>
              <a:t>[</a:t>
            </a:r>
            <a:r>
              <a:rPr lang="zh-CN" altLang="en-US" sz="2600">
                <a:solidFill>
                  <a:schemeClr val="accent2"/>
                </a:solidFill>
              </a:rPr>
              <a:t>例</a:t>
            </a:r>
            <a:r>
              <a:rPr lang="en-US" altLang="zh-CN" sz="2600">
                <a:solidFill>
                  <a:schemeClr val="accent2"/>
                </a:solidFill>
              </a:rPr>
              <a:t>5.2]</a:t>
            </a:r>
            <a:r>
              <a:rPr lang="en-US" altLang="zh-CN" sz="2600"/>
              <a:t> </a:t>
            </a:r>
            <a:r>
              <a:rPr lang="zh-CN" altLang="en-US" sz="2600"/>
              <a:t>设一关系模式</a:t>
            </a:r>
          </a:p>
          <a:p>
            <a:pPr>
              <a:lnSpc>
                <a:spcPct val="130000"/>
              </a:lnSpc>
              <a:spcBef>
                <a:spcPct val="30000"/>
              </a:spcBef>
              <a:buFont typeface="Wingdings" pitchFamily="2" charset="2"/>
              <a:buNone/>
            </a:pPr>
            <a:r>
              <a:rPr lang="en-US" altLang="zh-CN" sz="2400"/>
              <a:t>     STU (</a:t>
            </a:r>
            <a:r>
              <a:rPr lang="en-US" altLang="zh-CN" sz="2400">
                <a:solidFill>
                  <a:srgbClr val="FF3300"/>
                </a:solidFill>
              </a:rPr>
              <a:t>studentNo</a:t>
            </a:r>
            <a:r>
              <a:rPr lang="en-US" altLang="zh-CN" sz="2400"/>
              <a:t>, studentName, sex, birthday, native, classNo),</a:t>
            </a:r>
            <a:endParaRPr lang="en-US" altLang="zh-CN" sz="2300"/>
          </a:p>
          <a:p>
            <a:pPr>
              <a:lnSpc>
                <a:spcPct val="130000"/>
              </a:lnSpc>
              <a:spcBef>
                <a:spcPct val="30000"/>
              </a:spcBef>
              <a:buFont typeface="Wingdings" pitchFamily="2" charset="2"/>
              <a:buNone/>
            </a:pPr>
            <a:r>
              <a:rPr lang="zh-CN" altLang="en-US" sz="2600"/>
              <a:t>    其中，</a:t>
            </a:r>
            <a:r>
              <a:rPr lang="en-US" altLang="zh-CN" sz="2600">
                <a:solidFill>
                  <a:srgbClr val="FF3300"/>
                </a:solidFill>
              </a:rPr>
              <a:t>studentNo</a:t>
            </a:r>
            <a:r>
              <a:rPr lang="zh-CN" altLang="en-US" sz="2600"/>
              <a:t>为</a:t>
            </a:r>
            <a:r>
              <a:rPr lang="zh-CN" altLang="en-US" sz="2600">
                <a:solidFill>
                  <a:srgbClr val="008000"/>
                </a:solidFill>
                <a:ea typeface="黑体" pitchFamily="49" charset="-122"/>
              </a:rPr>
              <a:t>主码</a:t>
            </a:r>
            <a:r>
              <a:rPr lang="zh-CN" altLang="en-US" sz="2600"/>
              <a:t>。</a:t>
            </a:r>
          </a:p>
          <a:p>
            <a:pPr>
              <a:lnSpc>
                <a:spcPct val="130000"/>
              </a:lnSpc>
              <a:spcBef>
                <a:spcPct val="30000"/>
              </a:spcBef>
            </a:pPr>
            <a:r>
              <a:rPr lang="zh-CN" altLang="en-US" sz="2600"/>
              <a:t>假设将</a:t>
            </a:r>
            <a:r>
              <a:rPr lang="en-US" altLang="zh-CN" sz="2600"/>
              <a:t>STU</a:t>
            </a:r>
            <a:r>
              <a:rPr lang="zh-CN" altLang="en-US" sz="2600"/>
              <a:t>分解为以下两个子模式：</a:t>
            </a:r>
          </a:p>
          <a:p>
            <a:pPr lvl="1">
              <a:lnSpc>
                <a:spcPct val="120000"/>
              </a:lnSpc>
            </a:pPr>
            <a:r>
              <a:rPr lang="en-US" altLang="zh-CN" sz="2600">
                <a:solidFill>
                  <a:schemeClr val="accent2"/>
                </a:solidFill>
              </a:rPr>
              <a:t>STU1 (</a:t>
            </a:r>
            <a:r>
              <a:rPr lang="en-US" altLang="zh-CN" sz="2600">
                <a:solidFill>
                  <a:srgbClr val="FF3300"/>
                </a:solidFill>
              </a:rPr>
              <a:t>studentNo</a:t>
            </a:r>
            <a:r>
              <a:rPr lang="en-US" altLang="zh-CN" sz="2600">
                <a:solidFill>
                  <a:schemeClr val="accent2"/>
                </a:solidFill>
              </a:rPr>
              <a:t>, </a:t>
            </a:r>
            <a:r>
              <a:rPr lang="en-US" altLang="zh-CN" sz="2600">
                <a:solidFill>
                  <a:srgbClr val="FF00FF"/>
                </a:solidFill>
              </a:rPr>
              <a:t>studentName</a:t>
            </a:r>
            <a:r>
              <a:rPr lang="en-US" altLang="zh-CN" sz="2600">
                <a:solidFill>
                  <a:schemeClr val="accent2"/>
                </a:solidFill>
              </a:rPr>
              <a:t>)</a:t>
            </a:r>
          </a:p>
          <a:p>
            <a:pPr lvl="1">
              <a:lnSpc>
                <a:spcPct val="120000"/>
              </a:lnSpc>
            </a:pPr>
            <a:r>
              <a:rPr lang="en-US" altLang="zh-CN" sz="2600">
                <a:solidFill>
                  <a:schemeClr val="accent2"/>
                </a:solidFill>
              </a:rPr>
              <a:t>STU2 (</a:t>
            </a:r>
            <a:r>
              <a:rPr lang="en-US" altLang="zh-CN" sz="2600">
                <a:solidFill>
                  <a:srgbClr val="FF00FF"/>
                </a:solidFill>
              </a:rPr>
              <a:t>studentName</a:t>
            </a:r>
            <a:r>
              <a:rPr lang="en-US" altLang="zh-CN" sz="2600">
                <a:solidFill>
                  <a:schemeClr val="accent2"/>
                </a:solidFill>
              </a:rPr>
              <a:t>, sex, birthday, native, classNo)</a:t>
            </a:r>
            <a:endParaRPr lang="zh-CN" altLang="en-US" sz="2600">
              <a:solidFill>
                <a:schemeClr val="accent2"/>
              </a:solidFill>
            </a:endParaRPr>
          </a:p>
          <a:p>
            <a:pPr>
              <a:lnSpc>
                <a:spcPct val="120000"/>
              </a:lnSpc>
            </a:pPr>
            <a:endParaRPr lang="zh-CN" altLang="en-US" sz="2600">
              <a:solidFill>
                <a:schemeClr val="accent2"/>
              </a:solidFill>
            </a:endParaRPr>
          </a:p>
        </p:txBody>
      </p:sp>
      <p:sp>
        <p:nvSpPr>
          <p:cNvPr id="262148" name="AutoShape 4"/>
          <p:cNvSpPr>
            <a:spLocks noChangeArrowheads="1"/>
          </p:cNvSpPr>
          <p:nvPr/>
        </p:nvSpPr>
        <p:spPr bwMode="auto">
          <a:xfrm>
            <a:off x="2362200" y="5362575"/>
            <a:ext cx="6400800" cy="1219200"/>
          </a:xfrm>
          <a:prstGeom prst="cloudCallout">
            <a:avLst>
              <a:gd name="adj1" fmla="val -13444"/>
              <a:gd name="adj2" fmla="val -90884"/>
            </a:avLst>
          </a:prstGeom>
          <a:solidFill>
            <a:srgbClr val="CCFFFF"/>
          </a:solidFill>
          <a:ln w="9525">
            <a:solidFill>
              <a:schemeClr val="tx1"/>
            </a:solidFill>
            <a:round/>
            <a:headEnd/>
            <a:tailEnd/>
          </a:ln>
          <a:effectLst/>
        </p:spPr>
        <p:txBody>
          <a:bodyPr tIns="190800"/>
          <a:lstStyle/>
          <a:p>
            <a:pPr algn="ctr"/>
            <a:r>
              <a:rPr lang="zh-CN" altLang="en-US" sz="2800" b="1">
                <a:solidFill>
                  <a:srgbClr val="FF3300"/>
                </a:solidFill>
                <a:ea typeface="楷体_GB2312" pitchFamily="49" charset="-122"/>
              </a:rPr>
              <a:t>分解后会发生什么问题？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62147">
                                            <p:txEl>
                                              <p:pRg st="3" end="3"/>
                                            </p:txEl>
                                          </p:spTgt>
                                        </p:tgtEl>
                                        <p:attrNameLst>
                                          <p:attrName>style.visibility</p:attrName>
                                        </p:attrNameLst>
                                      </p:cBhvr>
                                      <p:to>
                                        <p:strVal val="visible"/>
                                      </p:to>
                                    </p:set>
                                    <p:animEffect transition="in" filter="wipe(left)">
                                      <p:cBhvr>
                                        <p:cTn id="7" dur="500"/>
                                        <p:tgtEl>
                                          <p:spTgt spid="262147">
                                            <p:txEl>
                                              <p:pRg st="3" end="3"/>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262147">
                                            <p:txEl>
                                              <p:pRg st="4" end="4"/>
                                            </p:txEl>
                                          </p:spTgt>
                                        </p:tgtEl>
                                        <p:attrNameLst>
                                          <p:attrName>style.visibility</p:attrName>
                                        </p:attrNameLst>
                                      </p:cBhvr>
                                      <p:to>
                                        <p:strVal val="visible"/>
                                      </p:to>
                                    </p:set>
                                    <p:animEffect transition="in" filter="wipe(left)">
                                      <p:cBhvr>
                                        <p:cTn id="10" dur="500"/>
                                        <p:tgtEl>
                                          <p:spTgt spid="262147">
                                            <p:txEl>
                                              <p:pRg st="4" end="4"/>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262147">
                                            <p:txEl>
                                              <p:pRg st="5" end="5"/>
                                            </p:txEl>
                                          </p:spTgt>
                                        </p:tgtEl>
                                        <p:attrNameLst>
                                          <p:attrName>style.visibility</p:attrName>
                                        </p:attrNameLst>
                                      </p:cBhvr>
                                      <p:to>
                                        <p:strVal val="visible"/>
                                      </p:to>
                                    </p:set>
                                    <p:animEffect transition="in" filter="wipe(left)">
                                      <p:cBhvr>
                                        <p:cTn id="13" dur="500"/>
                                        <p:tgtEl>
                                          <p:spTgt spid="262147">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62148"/>
                                        </p:tgtEl>
                                        <p:attrNameLst>
                                          <p:attrName>style.visibility</p:attrName>
                                        </p:attrNameLst>
                                      </p:cBhvr>
                                      <p:to>
                                        <p:strVal val="visible"/>
                                      </p:to>
                                    </p:set>
                                    <p:animEffect transition="in" filter="blinds(horizontal)">
                                      <p:cBhvr>
                                        <p:cTn id="18" dur="500"/>
                                        <p:tgtEl>
                                          <p:spTgt spid="262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48"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11439</Words>
  <Application>Microsoft Office PowerPoint</Application>
  <PresentationFormat>全屏显示(4:3)</PresentationFormat>
  <Paragraphs>899</Paragraphs>
  <Slides>87</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87</vt:i4>
      </vt:variant>
    </vt:vector>
  </HeadingPairs>
  <TitlesOfParts>
    <vt:vector size="89" baseType="lpstr">
      <vt:lpstr>Office 主题</vt:lpstr>
      <vt:lpstr>Microsoft 公式 3.0</vt:lpstr>
      <vt:lpstr>第5章  关系数据理论及求精</vt:lpstr>
      <vt:lpstr>目   录</vt:lpstr>
      <vt:lpstr>本章要解决的两个问题</vt:lpstr>
      <vt:lpstr>数据冗余导致的问题</vt:lpstr>
      <vt:lpstr>数据冗余关系举例</vt:lpstr>
      <vt:lpstr>数据冗余关系举例</vt:lpstr>
      <vt:lpstr>数据冗余产生原因及解决方法</vt:lpstr>
      <vt:lpstr> 模式分解导致的问题 </vt:lpstr>
      <vt:lpstr> 模式分解问题举例</vt:lpstr>
      <vt:lpstr> 模式分解问题举例</vt:lpstr>
      <vt:lpstr> 模式分解问题举例</vt:lpstr>
      <vt:lpstr>小    结</vt:lpstr>
      <vt:lpstr>目   录</vt:lpstr>
      <vt:lpstr>函数依赖定义 </vt:lpstr>
      <vt:lpstr>函数依赖举例</vt:lpstr>
      <vt:lpstr>函数依赖说明</vt:lpstr>
      <vt:lpstr>平凡与非平凡函数依赖 </vt:lpstr>
      <vt:lpstr>完全函数依赖和部分函数依赖 </vt:lpstr>
      <vt:lpstr>完全函数依赖和部分函数依赖举例</vt:lpstr>
      <vt:lpstr>传递函数依赖</vt:lpstr>
      <vt:lpstr>传递函数依赖举例</vt:lpstr>
      <vt:lpstr>函数依赖小结</vt:lpstr>
      <vt:lpstr>目   录</vt:lpstr>
      <vt:lpstr>函数依赖集闭包 </vt:lpstr>
      <vt:lpstr>函数依赖集闭包</vt:lpstr>
      <vt:lpstr>Armstrong公理及推论</vt:lpstr>
      <vt:lpstr>函数依赖集闭包计算举例</vt:lpstr>
      <vt:lpstr> 属性集闭包 </vt:lpstr>
      <vt:lpstr> 属性集闭包计算举例</vt:lpstr>
      <vt:lpstr>计算属性集闭包的作用</vt:lpstr>
      <vt:lpstr>判断属性集是否为候选码举例</vt:lpstr>
      <vt:lpstr>判断属性集是否为候选码</vt:lpstr>
      <vt:lpstr>判断属性集是否为候选码举例</vt:lpstr>
      <vt:lpstr>判断属性集是否为候选码举例</vt:lpstr>
      <vt:lpstr>判断属性集是否为候选码举例</vt:lpstr>
      <vt:lpstr>无关属性定义 </vt:lpstr>
      <vt:lpstr>无关属性检测算法</vt:lpstr>
      <vt:lpstr>无关属性检测举例</vt:lpstr>
      <vt:lpstr>正则覆盖定义和计算方法</vt:lpstr>
      <vt:lpstr>计算正则覆盖举例</vt:lpstr>
      <vt:lpstr>正则覆盖说明</vt:lpstr>
      <vt:lpstr>无损连接分解 </vt:lpstr>
      <vt:lpstr>无损连接分解判断方法</vt:lpstr>
      <vt:lpstr>无损连接分解判断举例</vt:lpstr>
      <vt:lpstr>保持依赖分解 </vt:lpstr>
      <vt:lpstr>保持依赖分解判断举例</vt:lpstr>
      <vt:lpstr>目   录</vt:lpstr>
      <vt:lpstr>范式概述</vt:lpstr>
      <vt:lpstr>第一范式(1NF) ——码 </vt:lpstr>
      <vt:lpstr>第二范式(2NF) ——全部是码 </vt:lpstr>
      <vt:lpstr>第二范式(2NF) ——全部是码 </vt:lpstr>
      <vt:lpstr>第二范式(2NF) ——全部是码</vt:lpstr>
      <vt:lpstr>第三范式(3NF) ——仅仅是码</vt:lpstr>
      <vt:lpstr>第三范式(3NF) ——仅仅是码</vt:lpstr>
      <vt:lpstr>第三范式(3NF) ——仅仅是码</vt:lpstr>
      <vt:lpstr>Boyce-Codd范式(BCNF) </vt:lpstr>
      <vt:lpstr>Boyce-Codd范式(BCNF)</vt:lpstr>
      <vt:lpstr>Boyce-Codd范式(BCNF)</vt:lpstr>
      <vt:lpstr>Boyce-Codd范式判断举例</vt:lpstr>
      <vt:lpstr>Boyce-Codd范式存在问题</vt:lpstr>
      <vt:lpstr>第三范式(3NF) ——仅仅是码</vt:lpstr>
      <vt:lpstr>第三范式(3NF) ——仅仅是码</vt:lpstr>
      <vt:lpstr>第三范式(3NF) ——仅仅是码</vt:lpstr>
      <vt:lpstr>第三范式(3NF) ——仅仅是码</vt:lpstr>
      <vt:lpstr>3NF与BCNF比较</vt:lpstr>
      <vt:lpstr>目   录</vt:lpstr>
      <vt:lpstr>模式分解算法 </vt:lpstr>
      <vt:lpstr>BCNF分解方法 </vt:lpstr>
      <vt:lpstr>BCNF分解举例</vt:lpstr>
      <vt:lpstr>BCNF分解算法</vt:lpstr>
      <vt:lpstr>BCNF分解举例</vt:lpstr>
      <vt:lpstr>BCNF分解举例</vt:lpstr>
      <vt:lpstr>BCNF分解举例</vt:lpstr>
      <vt:lpstr>BCNF分解算法</vt:lpstr>
      <vt:lpstr>3NF分解算法 </vt:lpstr>
      <vt:lpstr>3NF分解算法 </vt:lpstr>
      <vt:lpstr>3NF分解举例</vt:lpstr>
      <vt:lpstr>3NF分解举例</vt:lpstr>
      <vt:lpstr>3NF分解举例</vt:lpstr>
      <vt:lpstr>3NF分解举例</vt:lpstr>
      <vt:lpstr>3NF分解举例？？？</vt:lpstr>
      <vt:lpstr>目   录</vt:lpstr>
      <vt:lpstr>模式求精的必要性 </vt:lpstr>
      <vt:lpstr>模式求精步骤 </vt:lpstr>
      <vt:lpstr>模式求精举例</vt:lpstr>
      <vt:lpstr>模式求精举例</vt:lpstr>
      <vt:lpstr>模式求精举例</vt:lpstr>
    </vt:vector>
  </TitlesOfParts>
  <Company>zhuyu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第5章  关系数据理论及求精</dc:title>
  <dc:creator>admin</dc:creator>
  <cp:lastModifiedBy>admin</cp:lastModifiedBy>
  <cp:revision>1</cp:revision>
  <dcterms:created xsi:type="dcterms:W3CDTF">2014-05-22T16:28:47Z</dcterms:created>
  <dcterms:modified xsi:type="dcterms:W3CDTF">2014-05-22T16:29:34Z</dcterms:modified>
</cp:coreProperties>
</file>