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7" r:id="rId2"/>
    <p:sldId id="294" r:id="rId3"/>
    <p:sldId id="295" r:id="rId4"/>
    <p:sldId id="296" r:id="rId5"/>
    <p:sldId id="298" r:id="rId6"/>
    <p:sldId id="300" r:id="rId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33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571" autoAdjust="0"/>
  </p:normalViewPr>
  <p:slideViewPr>
    <p:cSldViewPr>
      <p:cViewPr varScale="1">
        <p:scale>
          <a:sx n="100" d="100"/>
          <a:sy n="100" d="100"/>
        </p:scale>
        <p:origin x="19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 algn="r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ACD6471-26E6-4839-98D1-38E5FCA4A82B}" type="datetime3">
              <a:rPr lang="zh-CN" altLang="en-US"/>
              <a:pPr>
                <a:defRPr/>
              </a:pPr>
              <a:t>2022年2月5日星期六</a:t>
            </a:fld>
            <a:endParaRPr lang="en-US" altLang="zh-CN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b" anchorCtr="0" compatLnSpc="1"/>
          <a:lstStyle>
            <a:lvl1pPr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前言</a:t>
            </a:r>
            <a:endParaRPr lang="en-US" altLang="zh-CN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fld id="{2984952C-7DBA-46BF-B1BB-E1CCDF0C3E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8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 algn="r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437140-5BF9-40FF-BD57-A68360EEC23F}" type="datetime3">
              <a:rPr lang="zh-CN" altLang="en-US"/>
              <a:pPr>
                <a:defRPr/>
              </a:pPr>
              <a:t>2022年2月5日星期六</a:t>
            </a:fld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b" anchorCtr="0" compatLnSpc="1"/>
          <a:lstStyle>
            <a:lvl1pPr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前言</a:t>
            </a:r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E63FDE-97C1-4C7C-AEE0-882D6AC91B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95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25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FC9B09-9BC1-4F51-AF8A-143BDC9323CB}" type="slidenum">
              <a:rPr lang="zh-CN" altLang="en-US" sz="1200"/>
              <a:pPr eaLnBrk="1" hangingPunct="1"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4913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583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83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lIns="91440" tIns="45720" rIns="91440" bIns="45720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wrap="square" lIns="91440" tIns="45720" rIns="91440" bIns="45720" anchor="b"/>
          <a:lstStyle>
            <a:lvl1pPr>
              <a:defRPr kumimoji="0" sz="1400">
                <a:solidFill>
                  <a:schemeClr val="bg2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DFEBEBE-EC8E-4A58-A397-88DCCA8027CD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前言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4B7351C2-51BD-44D6-8D9A-2417BD2084D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85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5BCE0-2A86-4C03-A051-D34D18DB09E8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078AB-ACA6-4424-B199-8830BB399936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前言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67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381000"/>
            <a:ext cx="1962150" cy="5867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E357-B601-4800-904E-D04B9ADE852E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31C317-6DA1-4416-84AB-8683EB7B6957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前言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75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7FA82-8CF9-49AF-AF23-39EC7D1AB6FE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D6DC5C-4455-4462-A2FD-79D46DCDA4D4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前言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74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32473-D96D-4470-A68E-E156E03543A2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5F23DC-E170-4A74-AA7E-38F5C006A160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前言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06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2F27A-3834-41BE-894D-2D989B082D76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10BC8-64B4-436F-92EF-C8BE1C9741DF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前言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67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7E3AB-1843-4F5F-9A48-DB6743B779DE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ECE848-DE33-4F45-A5D9-8F494C27EEFD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前言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79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8501C-82DD-4F05-881C-34CFAA8C4B12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676AF-3691-4C76-80C3-20219F140507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前言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84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97768-E40B-419D-8549-94BD0295BFF2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723D5-DE04-49AE-93E3-722DD6AB93A4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前言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39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A6F3F-96BC-4D69-8859-EAFD2B571ADA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20E190-BCDA-445A-8A3E-23702B2A0C08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前言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16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D090C-706F-44F1-8539-D49FFB148C35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A5B4BA-DD61-42D0-96E7-4BE0FAD7F206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前言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74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77724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grpSp>
        <p:nvGrpSpPr>
          <p:cNvPr id="1027" name="Group 15"/>
          <p:cNvGrpSpPr>
            <a:grpSpLocks/>
          </p:cNvGrpSpPr>
          <p:nvPr userDrawn="1"/>
        </p:nvGrpSpPr>
        <p:grpSpPr bwMode="auto">
          <a:xfrm>
            <a:off x="381000" y="1066800"/>
            <a:ext cx="8305800" cy="381000"/>
            <a:chOff x="240" y="672"/>
            <a:chExt cx="5232" cy="240"/>
          </a:xfrm>
        </p:grpSpPr>
        <p:sp>
          <p:nvSpPr>
            <p:cNvPr id="1032" name="Rectangle 16"/>
            <p:cNvSpPr>
              <a:spLocks noChangeArrowheads="1"/>
            </p:cNvSpPr>
            <p:nvPr/>
          </p:nvSpPr>
          <p:spPr bwMode="auto">
            <a:xfrm>
              <a:off x="384" y="816"/>
              <a:ext cx="5088" cy="96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6C6C6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" name="Rectangle 17"/>
            <p:cNvSpPr>
              <a:spLocks noChangeArrowheads="1"/>
            </p:cNvSpPr>
            <p:nvPr/>
          </p:nvSpPr>
          <p:spPr bwMode="auto">
            <a:xfrm>
              <a:off x="240" y="672"/>
              <a:ext cx="5088" cy="96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5736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2743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eaLnBrk="1" hangingPunct="1">
              <a:defRPr kumimoji="1" sz="1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60E3471D-9CAB-4FB4-BF38-61DC5C86388E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5736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9906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fld id="{2FB4432F-CEDA-4D27-AA95-F65E4CD31894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477000"/>
            <a:ext cx="37338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800">
                <a:solidFill>
                  <a:srgbClr val="003399"/>
                </a:solidFill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</a:t>
            </a:r>
            <a:r>
              <a:rPr lang="zh-CN" altLang="en-US" smtClean="0"/>
              <a:t>前言</a:t>
            </a:r>
            <a:endParaRPr lang="en-US" altLang="zh-CN"/>
          </a:p>
        </p:txBody>
      </p:sp>
      <p:sp>
        <p:nvSpPr>
          <p:cNvPr id="1031" name="Rectangle 2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3716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华文新魏" panose="0201080004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+mn-lt"/>
          <a:ea typeface="华文新魏" panose="020108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华文新魏" panose="020108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华文新魏" panose="0201080004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华文新魏" panose="0201080004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华文新魏" panose="0201080004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华文新魏" panose="0201080004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华文新魏" panose="0201080004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3"/>
          <p:cNvSpPr>
            <a:spLocks noChangeArrowheads="1" noChangeShapeType="1" noTextEdit="1"/>
          </p:cNvSpPr>
          <p:nvPr/>
        </p:nvSpPr>
        <p:spPr bwMode="auto">
          <a:xfrm>
            <a:off x="304800" y="1219200"/>
            <a:ext cx="8610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333300"/>
              </a:contourClr>
            </a:sp3d>
          </a:bodyPr>
          <a:lstStyle/>
          <a:p>
            <a:pPr algn="ctr"/>
            <a:r>
              <a:rPr lang="en-US" altLang="zh-CN" sz="3200" b="1" kern="10">
                <a:ln w="9525">
                  <a:round/>
                  <a:headEnd/>
                  <a:tailEnd/>
                </a:ln>
                <a:solidFill>
                  <a:srgbClr val="33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DATABASE  SYSTEM  CONCEPTS</a:t>
            </a:r>
            <a:endParaRPr lang="zh-CN" altLang="en-US" sz="3200" b="1" kern="10">
              <a:ln w="9525">
                <a:round/>
                <a:headEnd/>
                <a:tailEnd/>
              </a:ln>
              <a:solidFill>
                <a:srgbClr val="33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5" name="WordArt 5"/>
          <p:cNvSpPr>
            <a:spLocks noChangeArrowheads="1" noChangeShapeType="1" noTextEdit="1"/>
          </p:cNvSpPr>
          <p:nvPr/>
        </p:nvSpPr>
        <p:spPr bwMode="auto">
          <a:xfrm>
            <a:off x="2590800" y="3581400"/>
            <a:ext cx="35814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262673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solidFill>
                  <a:srgbClr val="26267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前言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EFB123-A3E3-4D57-8C3E-390897F2D0D1}" type="slidenum"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pPr eaLnBrk="1" hangingPunct="1"/>
              <a:t>2</a:t>
            </a:fld>
            <a:endParaRPr lang="zh-CN" altLang="en-US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123" name="页脚占位符 5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smtClean="0">
                <a:solidFill>
                  <a:srgbClr val="003399"/>
                </a:solidFill>
                <a:ea typeface="华文新魏" panose="02010800040101010101" pitchFamily="2" charset="-122"/>
              </a:rPr>
              <a:t>数据库系统</a:t>
            </a:r>
            <a:r>
              <a:rPr lang="en-US" altLang="zh-CN" sz="1800" smtClean="0">
                <a:solidFill>
                  <a:srgbClr val="003399"/>
                </a:solidFill>
                <a:ea typeface="华文新魏" panose="02010800040101010101" pitchFamily="2" charset="-122"/>
              </a:rPr>
              <a:t>----</a:t>
            </a:r>
            <a:r>
              <a:rPr lang="zh-CN" altLang="en-US" sz="1800" smtClean="0">
                <a:solidFill>
                  <a:srgbClr val="003399"/>
                </a:solidFill>
                <a:ea typeface="华文新魏" panose="02010800040101010101" pitchFamily="2" charset="-122"/>
              </a:rPr>
              <a:t>前言</a:t>
            </a:r>
            <a:endParaRPr lang="en-US" altLang="zh-CN" sz="1800">
              <a:solidFill>
                <a:srgbClr val="003399"/>
              </a:solidFill>
              <a:ea typeface="华文新魏" panose="02010800040101010101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>
                <a:effectLst/>
              </a:rPr>
              <a:t>课程目标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7772400" cy="4876800"/>
          </a:xfrm>
        </p:spPr>
        <p:txBody>
          <a:bodyPr/>
          <a:lstStyle/>
          <a:p>
            <a:pPr eaLnBrk="1" hangingPunct="1">
              <a:buClr>
                <a:srgbClr val="993300"/>
              </a:buClr>
              <a:buFontTx/>
              <a:buChar char="•"/>
            </a:pPr>
            <a:r>
              <a:rPr kumimoji="1" lang="zh-CN" altLang="en-US" sz="2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理解数据库系统的基本概念、原理和方法</a:t>
            </a:r>
          </a:p>
          <a:p>
            <a:pPr eaLnBrk="1" hangingPunct="1">
              <a:buClr>
                <a:srgbClr val="993300"/>
              </a:buClr>
              <a:buFontTx/>
              <a:buChar char="•"/>
            </a:pPr>
            <a:r>
              <a:rPr kumimoji="1" lang="zh-CN" altLang="en-US" sz="2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掌握关系数据模型及关系数据语言，能熟练应用</a:t>
            </a:r>
            <a:r>
              <a:rPr kumimoji="1" lang="en-US" altLang="zh-CN" sz="2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kumimoji="1" lang="zh-CN" altLang="en-US" sz="2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语言表达各种数据操作；通过上机实习的训练，初步具备进行数据库应用系统开发的能力</a:t>
            </a:r>
          </a:p>
          <a:p>
            <a:pPr eaLnBrk="1" hangingPunct="1">
              <a:buClr>
                <a:srgbClr val="993300"/>
              </a:buClr>
              <a:buFontTx/>
              <a:buChar char="•"/>
            </a:pPr>
            <a:r>
              <a:rPr kumimoji="1" lang="zh-CN" altLang="en-US" sz="2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掌握</a:t>
            </a:r>
            <a:r>
              <a:rPr kumimoji="1" lang="en-US" altLang="zh-CN" sz="2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E-R</a:t>
            </a:r>
            <a:r>
              <a:rPr kumimoji="1" lang="zh-CN" altLang="en-US" sz="2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模型的概念和方法，关系数据库规范化理论和数据库设计方法</a:t>
            </a:r>
          </a:p>
          <a:p>
            <a:pPr eaLnBrk="1" hangingPunct="1">
              <a:buClr>
                <a:srgbClr val="993300"/>
              </a:buClr>
              <a:buFontTx/>
              <a:buChar char="•"/>
            </a:pPr>
            <a:r>
              <a:rPr kumimoji="1" lang="zh-CN" altLang="en-US" sz="26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数据库存储、查询，能够了解数据库底层的数据组织和查询优化</a:t>
            </a:r>
            <a:endParaRPr kumimoji="1" lang="en-US" altLang="zh-CN" sz="2600" b="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Clr>
                <a:srgbClr val="993300"/>
              </a:buClr>
              <a:buFontTx/>
              <a:buChar char="•"/>
            </a:pPr>
            <a:r>
              <a:rPr kumimoji="1" lang="zh-CN" altLang="en-US" sz="26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事务管理，了解事务的基本概念、数据库的并发控制和数据恢复</a:t>
            </a:r>
            <a:endParaRPr kumimoji="1" lang="zh-CN" altLang="en-US" sz="26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D5CC6D-422E-447C-8F01-C13462C6FDB9}" type="slidenum"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pPr eaLnBrk="1" hangingPunct="1"/>
              <a:t>3</a:t>
            </a:fld>
            <a:endParaRPr lang="zh-CN" altLang="en-US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147" name="页脚占位符 5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smtClean="0">
                <a:solidFill>
                  <a:srgbClr val="003399"/>
                </a:solidFill>
                <a:ea typeface="华文新魏" panose="02010800040101010101" pitchFamily="2" charset="-122"/>
              </a:rPr>
              <a:t>数据库系统</a:t>
            </a:r>
            <a:r>
              <a:rPr lang="en-US" altLang="zh-CN" sz="1800" smtClean="0">
                <a:solidFill>
                  <a:srgbClr val="003399"/>
                </a:solidFill>
                <a:ea typeface="华文新魏" panose="02010800040101010101" pitchFamily="2" charset="-122"/>
              </a:rPr>
              <a:t>----</a:t>
            </a:r>
            <a:r>
              <a:rPr lang="zh-CN" altLang="en-US" sz="1800" smtClean="0">
                <a:solidFill>
                  <a:srgbClr val="003399"/>
                </a:solidFill>
                <a:ea typeface="华文新魏" panose="02010800040101010101" pitchFamily="2" charset="-122"/>
              </a:rPr>
              <a:t>前言</a:t>
            </a:r>
            <a:endParaRPr lang="en-US" altLang="zh-CN" sz="1800">
              <a:solidFill>
                <a:srgbClr val="003399"/>
              </a:solidFill>
              <a:ea typeface="华文新魏" panose="02010800040101010101" pitchFamily="2" charset="-12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>
                <a:effectLst/>
              </a:rPr>
              <a:t>课程教参</a:t>
            </a:r>
            <a:endParaRPr lang="en-US" altLang="zh-CN" sz="4000">
              <a:effectLst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3252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993300"/>
              </a:buClr>
              <a:buFontTx/>
              <a:buChar char="•"/>
            </a:pPr>
            <a:r>
              <a:rPr lang="zh-CN" altLang="en-US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教材  </a:t>
            </a:r>
          </a:p>
          <a:p>
            <a:pPr lvl="1" eaLnBrk="1" hangingPunct="1">
              <a:lnSpc>
                <a:spcPct val="90000"/>
              </a:lnSpc>
              <a:buClr>
                <a:srgbClr val="993300"/>
              </a:buClr>
              <a:buFontTx/>
              <a:buChar char="•"/>
            </a:pPr>
            <a:r>
              <a:rPr lang="en-US" altLang="zh-CN" sz="2400" b="0" dirty="0">
                <a:latin typeface="华文新魏" panose="02010800040101010101" pitchFamily="2" charset="-122"/>
              </a:rPr>
              <a:t>Database Systems Concepts (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第七版</a:t>
            </a:r>
            <a:r>
              <a:rPr lang="en-US" altLang="zh-CN" sz="2400" b="0" dirty="0">
                <a:latin typeface="华文新魏" panose="02010800040101010101" pitchFamily="2" charset="-122"/>
              </a:rPr>
              <a:t>) ，Abraham， </a:t>
            </a:r>
            <a:r>
              <a:rPr lang="en-US" altLang="zh-CN" sz="2400" b="0" dirty="0" err="1">
                <a:latin typeface="华文新魏" panose="02010800040101010101" pitchFamily="2" charset="-122"/>
              </a:rPr>
              <a:t>Silberschatz</a:t>
            </a:r>
            <a:r>
              <a:rPr lang="zh-CN" altLang="en-US" sz="2400" b="0" dirty="0">
                <a:latin typeface="华文新魏" panose="02010800040101010101" pitchFamily="2" charset="-122"/>
              </a:rPr>
              <a:t>等著，机械工业出版社，</a:t>
            </a:r>
            <a:r>
              <a:rPr lang="en-US" altLang="zh-CN" sz="2400" b="0" dirty="0" smtClean="0">
                <a:latin typeface="华文新魏" panose="02010800040101010101" pitchFamily="2" charset="-122"/>
              </a:rPr>
              <a:t>2021.03</a:t>
            </a:r>
            <a:endParaRPr lang="en-US" altLang="zh-CN" sz="2400" b="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rgbClr val="993300"/>
              </a:buClr>
              <a:buFontTx/>
              <a:buChar char="•"/>
            </a:pPr>
            <a:r>
              <a:rPr lang="zh-CN" altLang="en-US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参考书</a:t>
            </a:r>
          </a:p>
          <a:p>
            <a:pPr lvl="1" eaLnBrk="1" hangingPunct="1">
              <a:lnSpc>
                <a:spcPct val="90000"/>
              </a:lnSpc>
              <a:buClr>
                <a:srgbClr val="993300"/>
              </a:buClr>
              <a:buFontTx/>
              <a:buChar char="•"/>
            </a:pPr>
            <a:r>
              <a:rPr lang="zh-CN" altLang="en-US" sz="2400" b="0" dirty="0">
                <a:latin typeface="华文新魏" panose="02010800040101010101" pitchFamily="2" charset="-122"/>
              </a:rPr>
              <a:t>数据库系统概论</a:t>
            </a:r>
            <a:r>
              <a:rPr lang="en-US" altLang="zh-CN" sz="2400" b="0" dirty="0">
                <a:latin typeface="华文新魏" panose="02010800040101010101" pitchFamily="2" charset="-122"/>
              </a:rPr>
              <a:t>(</a:t>
            </a:r>
            <a:r>
              <a:rPr lang="zh-CN" altLang="en-US" sz="2400" b="0" dirty="0">
                <a:latin typeface="华文新魏" panose="02010800040101010101" pitchFamily="2" charset="-122"/>
              </a:rPr>
              <a:t>第五版</a:t>
            </a:r>
            <a:r>
              <a:rPr lang="en-US" altLang="zh-CN" sz="2400" b="0" dirty="0">
                <a:latin typeface="华文新魏" panose="02010800040101010101" pitchFamily="2" charset="-122"/>
              </a:rPr>
              <a:t>)</a:t>
            </a:r>
            <a:r>
              <a:rPr lang="zh-CN" altLang="en-US" sz="2400" b="0" dirty="0">
                <a:latin typeface="华文新魏" panose="02010800040101010101" pitchFamily="2" charset="-122"/>
              </a:rPr>
              <a:t> ，王珊、萨师煊 ，高等教育出版社，</a:t>
            </a:r>
            <a:r>
              <a:rPr lang="en-US" altLang="zh-CN" sz="2400" b="0" dirty="0">
                <a:latin typeface="华文新魏" panose="02010800040101010101" pitchFamily="2" charset="-122"/>
              </a:rPr>
              <a:t>2014</a:t>
            </a:r>
          </a:p>
          <a:p>
            <a:pPr lvl="1" eaLnBrk="1" hangingPunct="1">
              <a:lnSpc>
                <a:spcPct val="90000"/>
              </a:lnSpc>
              <a:buClr>
                <a:srgbClr val="993300"/>
              </a:buClr>
              <a:buFontTx/>
              <a:buChar char="•"/>
            </a:pPr>
            <a:r>
              <a:rPr lang="en-US" altLang="zh-CN" sz="2400" b="0" dirty="0">
                <a:latin typeface="华文新魏" panose="02010800040101010101" pitchFamily="2" charset="-122"/>
              </a:rPr>
              <a:t>First Course in Database Systems(</a:t>
            </a:r>
            <a:r>
              <a:rPr lang="zh-CN" altLang="en-US" sz="2400" b="0" dirty="0">
                <a:latin typeface="华文新魏" panose="02010800040101010101" pitchFamily="2" charset="-122"/>
              </a:rPr>
              <a:t>第三版</a:t>
            </a:r>
            <a:r>
              <a:rPr lang="en-US" altLang="zh-CN" sz="2400" b="0" dirty="0">
                <a:latin typeface="华文新魏" panose="02010800040101010101" pitchFamily="2" charset="-122"/>
              </a:rPr>
              <a:t>) </a:t>
            </a:r>
            <a:r>
              <a:rPr lang="zh-CN" altLang="en-US" sz="2400" b="0" dirty="0">
                <a:latin typeface="华文新魏" panose="02010800040101010101" pitchFamily="2" charset="-122"/>
              </a:rPr>
              <a:t>，</a:t>
            </a:r>
            <a:r>
              <a:rPr lang="en-US" altLang="zh-CN" sz="2400" b="0" dirty="0">
                <a:latin typeface="华文新魏" panose="02010800040101010101" pitchFamily="2" charset="-122"/>
              </a:rPr>
              <a:t>Jeffrey D. Ullman</a:t>
            </a:r>
            <a:r>
              <a:rPr lang="en-US" altLang="zh-CN" sz="2400" b="0" dirty="0" smtClean="0">
                <a:latin typeface="华文新魏" panose="02010800040101010101" pitchFamily="2" charset="-122"/>
              </a:rPr>
              <a:t>; Jennifer </a:t>
            </a:r>
            <a:r>
              <a:rPr lang="en-US" altLang="zh-CN" sz="2400" b="0" dirty="0" err="1">
                <a:latin typeface="华文新魏" panose="02010800040101010101" pitchFamily="2" charset="-122"/>
              </a:rPr>
              <a:t>Widom</a:t>
            </a:r>
            <a:r>
              <a:rPr lang="en-US" altLang="zh-CN" sz="2400" b="0" dirty="0">
                <a:latin typeface="华文新魏" panose="02010800040101010101" pitchFamily="2" charset="-122"/>
              </a:rPr>
              <a:t> </a:t>
            </a:r>
            <a:r>
              <a:rPr lang="zh-CN" altLang="en-US" sz="2400" b="0" dirty="0">
                <a:latin typeface="华文新魏" panose="02010800040101010101" pitchFamily="2" charset="-122"/>
              </a:rPr>
              <a:t>，机械工业出版社，</a:t>
            </a:r>
            <a:r>
              <a:rPr lang="en-US" altLang="zh-CN" sz="2400" b="0" dirty="0">
                <a:latin typeface="华文新魏" panose="02010800040101010101" pitchFamily="2" charset="-122"/>
              </a:rPr>
              <a:t>2009</a:t>
            </a:r>
          </a:p>
          <a:p>
            <a:pPr eaLnBrk="1" hangingPunct="1">
              <a:lnSpc>
                <a:spcPct val="90000"/>
              </a:lnSpc>
              <a:buClr>
                <a:srgbClr val="993300"/>
              </a:buClr>
              <a:buFontTx/>
              <a:buChar char="•"/>
            </a:pPr>
            <a:r>
              <a:rPr lang="zh-CN" altLang="en-US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先行课</a:t>
            </a:r>
          </a:p>
          <a:p>
            <a:pPr lvl="1" eaLnBrk="1" hangingPunct="1">
              <a:lnSpc>
                <a:spcPct val="90000"/>
              </a:lnSpc>
              <a:buClr>
                <a:srgbClr val="993300"/>
              </a:buClr>
              <a:buFontTx/>
              <a:buChar char="•"/>
            </a:pPr>
            <a:r>
              <a:rPr lang="zh-CN" altLang="en-US" sz="2400" b="0" dirty="0">
                <a:latin typeface="华文新魏" panose="02010800040101010101" pitchFamily="2" charset="-122"/>
              </a:rPr>
              <a:t>离散数学、数据结构、高级程序设计语言</a:t>
            </a:r>
            <a:endParaRPr lang="en-US" altLang="zh-CN" sz="2400" b="0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23D607-7B9E-4B3F-ACD6-F10174839A51}" type="slidenum"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pPr eaLnBrk="1" hangingPunct="1"/>
              <a:t>4</a:t>
            </a:fld>
            <a:endParaRPr lang="zh-CN" altLang="en-US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171" name="页脚占位符 5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smtClean="0">
                <a:solidFill>
                  <a:srgbClr val="003399"/>
                </a:solidFill>
                <a:ea typeface="华文新魏" panose="02010800040101010101" pitchFamily="2" charset="-122"/>
              </a:rPr>
              <a:t>数据库系统</a:t>
            </a:r>
            <a:r>
              <a:rPr lang="en-US" altLang="zh-CN" sz="1800" smtClean="0">
                <a:solidFill>
                  <a:srgbClr val="003399"/>
                </a:solidFill>
                <a:ea typeface="华文新魏" panose="02010800040101010101" pitchFamily="2" charset="-122"/>
              </a:rPr>
              <a:t>----</a:t>
            </a:r>
            <a:r>
              <a:rPr lang="zh-CN" altLang="en-US" sz="1800" smtClean="0">
                <a:solidFill>
                  <a:srgbClr val="003399"/>
                </a:solidFill>
                <a:ea typeface="华文新魏" panose="02010800040101010101" pitchFamily="2" charset="-122"/>
              </a:rPr>
              <a:t>前言</a:t>
            </a:r>
            <a:endParaRPr lang="en-US" altLang="zh-CN" sz="1800">
              <a:solidFill>
                <a:srgbClr val="003399"/>
              </a:solidFill>
              <a:ea typeface="华文新魏" panose="02010800040101010101" pitchFamily="2" charset="-122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>
                <a:effectLst/>
              </a:rPr>
              <a:t>课程内容</a:t>
            </a:r>
            <a:endParaRPr lang="en-US" altLang="zh-CN" sz="4000">
              <a:effectLst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56792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993300"/>
              </a:buClr>
              <a:buFontTx/>
              <a:buChar char="•"/>
            </a:pP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章     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引言</a:t>
            </a:r>
          </a:p>
          <a:p>
            <a:pPr eaLnBrk="1" hangingPunct="1">
              <a:lnSpc>
                <a:spcPct val="80000"/>
              </a:lnSpc>
              <a:buClr>
                <a:srgbClr val="993300"/>
              </a:buClr>
              <a:buFontTx/>
              <a:buChar char="•"/>
            </a:pP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章     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关系</a:t>
            </a: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模型介绍</a:t>
            </a:r>
            <a:endParaRPr lang="zh-CN" altLang="en-US" sz="22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rgbClr val="993300"/>
              </a:buClr>
              <a:buFontTx/>
              <a:buChar char="•"/>
            </a:pP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章     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</a:t>
            </a:r>
            <a:endParaRPr lang="en-US" altLang="zh-CN" sz="22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rgbClr val="993300"/>
              </a:buClr>
              <a:buFontTx/>
              <a:buChar char="•"/>
            </a:pP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章     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中级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endParaRPr lang="zh-CN" altLang="en-US" sz="22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rgbClr val="993300"/>
              </a:buClr>
              <a:buFontTx/>
              <a:buChar char="•"/>
            </a:pP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章     </a:t>
            </a:r>
            <a:r>
              <a:rPr lang="zh-CN" altLang="en-US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高级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</a:p>
          <a:p>
            <a:pPr eaLnBrk="1" hangingPunct="1">
              <a:lnSpc>
                <a:spcPct val="80000"/>
              </a:lnSpc>
              <a:buClr>
                <a:srgbClr val="993300"/>
              </a:buClr>
              <a:buFontTx/>
              <a:buChar char="•"/>
            </a:pP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章     使用</a:t>
            </a:r>
            <a:r>
              <a:rPr lang="en-US" altLang="zh-CN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E-R</a:t>
            </a: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模型的数据库设计</a:t>
            </a:r>
            <a:endParaRPr lang="zh-CN" altLang="en-US" sz="22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rgbClr val="993300"/>
              </a:buClr>
              <a:buFontTx/>
              <a:buChar char="•"/>
            </a:pP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章     关系数据库设计</a:t>
            </a:r>
            <a:endParaRPr lang="zh-CN" altLang="en-US" sz="22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rgbClr val="993300"/>
              </a:buClr>
              <a:buFontTx/>
              <a:buChar char="•"/>
            </a:pP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章    物理存储系统     </a:t>
            </a:r>
            <a:endParaRPr lang="en-US" altLang="zh-CN" sz="2200" b="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rgbClr val="993300"/>
              </a:buClr>
              <a:buFontTx/>
              <a:buChar char="•"/>
            </a:pP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13</a:t>
            </a: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章     数据存储结构</a:t>
            </a:r>
            <a:endParaRPr lang="en-US" altLang="zh-CN" sz="22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rgbClr val="993300"/>
              </a:buClr>
              <a:buFontTx/>
              <a:buChar char="•"/>
            </a:pP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14</a:t>
            </a: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章</a:t>
            </a:r>
            <a:r>
              <a:rPr lang="en-US" altLang="zh-CN" sz="2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索引</a:t>
            </a:r>
            <a:endParaRPr lang="zh-CN" altLang="en-US" sz="22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rgbClr val="993300"/>
              </a:buClr>
              <a:buFontTx/>
              <a:buChar char="•"/>
            </a:pP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15</a:t>
            </a: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章     查询处理</a:t>
            </a:r>
            <a:endParaRPr lang="en-US" altLang="zh-CN" sz="2200" b="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rgbClr val="993300"/>
              </a:buClr>
              <a:buFontTx/>
              <a:buChar char="•"/>
            </a:pP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章     查询优化</a:t>
            </a:r>
            <a:endParaRPr lang="en-US" altLang="zh-CN" sz="2200" b="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rgbClr val="993300"/>
              </a:buClr>
              <a:buFontTx/>
              <a:buChar char="•"/>
            </a:pP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17</a:t>
            </a: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章     事务</a:t>
            </a:r>
            <a:endParaRPr lang="en-US" altLang="zh-CN" sz="2200" b="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rgbClr val="993300"/>
              </a:buClr>
              <a:buFontTx/>
              <a:buChar char="•"/>
            </a:pP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18</a:t>
            </a: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章      并发控制</a:t>
            </a:r>
            <a:endParaRPr lang="en-US" altLang="zh-CN" sz="2200" b="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rgbClr val="993300"/>
              </a:buClr>
              <a:buFontTx/>
              <a:buChar char="•"/>
            </a:pP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19</a:t>
            </a:r>
            <a:r>
              <a:rPr lang="zh-CN" altLang="en-US" sz="2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章      恢复系统</a:t>
            </a:r>
            <a:endParaRPr lang="zh-CN" altLang="en-US" sz="22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71989C-E725-4137-9EE4-077F8DF52688}" type="slidenum"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pPr eaLnBrk="1" hangingPunct="1"/>
              <a:t>5</a:t>
            </a:fld>
            <a:endParaRPr lang="zh-CN" altLang="en-US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195" name="页脚占位符 5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smtClean="0">
                <a:solidFill>
                  <a:srgbClr val="003399"/>
                </a:solidFill>
                <a:ea typeface="华文新魏" panose="02010800040101010101" pitchFamily="2" charset="-122"/>
              </a:rPr>
              <a:t>数据库系统</a:t>
            </a:r>
            <a:r>
              <a:rPr lang="en-US" altLang="zh-CN" sz="1800" smtClean="0">
                <a:solidFill>
                  <a:srgbClr val="003399"/>
                </a:solidFill>
                <a:ea typeface="华文新魏" panose="02010800040101010101" pitchFamily="2" charset="-122"/>
              </a:rPr>
              <a:t>----</a:t>
            </a:r>
            <a:r>
              <a:rPr lang="zh-CN" altLang="en-US" sz="1800" smtClean="0">
                <a:solidFill>
                  <a:srgbClr val="003399"/>
                </a:solidFill>
                <a:ea typeface="华文新魏" panose="02010800040101010101" pitchFamily="2" charset="-122"/>
              </a:rPr>
              <a:t>前言</a:t>
            </a:r>
            <a:endParaRPr lang="en-US" altLang="zh-CN" sz="1800">
              <a:solidFill>
                <a:srgbClr val="003399"/>
              </a:solidFill>
              <a:ea typeface="华文新魏" panose="02010800040101010101" pitchFamily="2" charset="-12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 dirty="0">
                <a:effectLst/>
              </a:rPr>
              <a:t>成绩组成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56792"/>
            <a:ext cx="7772400" cy="4609107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Clr>
                <a:srgbClr val="993300"/>
              </a:buClr>
              <a:buFontTx/>
              <a:buChar char="•"/>
            </a:pP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实验、作业成绩：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30%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；期末考试成绩：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70%</a:t>
            </a:r>
          </a:p>
          <a:p>
            <a:pPr eaLnBrk="1" hangingPunct="1">
              <a:spcBef>
                <a:spcPts val="600"/>
              </a:spcBef>
              <a:buClr>
                <a:srgbClr val="993300"/>
              </a:buClr>
              <a:buFontTx/>
              <a:buChar char="•"/>
            </a:pPr>
            <a:r>
              <a:rPr lang="zh-CN" altLang="en-US" sz="24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实验安排：</a:t>
            </a:r>
            <a:endParaRPr lang="en-US" altLang="zh-CN" sz="2400" b="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993300"/>
              </a:buClr>
              <a:buFontTx/>
              <a:buChar char="•"/>
            </a:pPr>
            <a:r>
              <a:rPr lang="en-US" altLang="zh-CN" sz="2000" b="0" dirty="0" smtClean="0">
                <a:latin typeface="华文新魏" panose="02010800040101010101" pitchFamily="2" charset="-122"/>
              </a:rPr>
              <a:t>6-13</a:t>
            </a:r>
            <a:r>
              <a:rPr lang="zh-CN" altLang="en-US" sz="2000" b="0" dirty="0">
                <a:latin typeface="华文新魏" panose="02010800040101010101" pitchFamily="2" charset="-122"/>
              </a:rPr>
              <a:t>周   </a:t>
            </a:r>
            <a:r>
              <a:rPr lang="en-US" altLang="zh-CN" sz="2000" b="0" dirty="0">
                <a:latin typeface="华文新魏" panose="02010800040101010101" pitchFamily="2" charset="-122"/>
              </a:rPr>
              <a:t>16</a:t>
            </a:r>
            <a:r>
              <a:rPr lang="zh-CN" altLang="en-US" sz="2000" b="0" dirty="0" smtClean="0">
                <a:latin typeface="华文新魏" panose="02010800040101010101" pitchFamily="2" charset="-122"/>
              </a:rPr>
              <a:t>机时</a:t>
            </a:r>
            <a:endParaRPr lang="en-US" altLang="zh-CN" sz="2000" b="0" dirty="0" smtClean="0">
              <a:latin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993300"/>
              </a:buClr>
              <a:buFontTx/>
              <a:buChar char="•"/>
            </a:pPr>
            <a:r>
              <a:rPr lang="en-US" altLang="zh-CN" sz="2000" b="0" dirty="0" smtClean="0">
                <a:latin typeface="华文新魏" panose="02010800040101010101" pitchFamily="2" charset="-122"/>
              </a:rPr>
              <a:t>303</a:t>
            </a:r>
            <a:r>
              <a:rPr lang="zh-CN" altLang="en-US" sz="2000" b="0" dirty="0" smtClean="0">
                <a:latin typeface="华文新魏" panose="02010800040101010101" pitchFamily="2" charset="-122"/>
              </a:rPr>
              <a:t>机房</a:t>
            </a:r>
            <a:endParaRPr lang="en-US" altLang="zh-CN" sz="2000" b="0" dirty="0" smtClean="0">
              <a:latin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993300"/>
              </a:buClr>
              <a:buFontTx/>
              <a:buChar char="•"/>
            </a:pPr>
            <a:r>
              <a:rPr lang="zh-CN" altLang="en-US" sz="2000" b="0" dirty="0" smtClean="0">
                <a:latin typeface="华文新魏" panose="02010800040101010101" pitchFamily="2" charset="-122"/>
              </a:rPr>
              <a:t>周一</a:t>
            </a:r>
            <a:r>
              <a:rPr lang="en-US" altLang="zh-CN" sz="2000" b="0" dirty="0">
                <a:latin typeface="华文新魏" panose="02010800040101010101" pitchFamily="2" charset="-122"/>
              </a:rPr>
              <a:t>12</a:t>
            </a:r>
            <a:r>
              <a:rPr lang="zh-CN" altLang="en-US" sz="2000" b="0" dirty="0">
                <a:latin typeface="华文新魏" panose="02010800040101010101" pitchFamily="2" charset="-122"/>
              </a:rPr>
              <a:t>节 软件</a:t>
            </a:r>
            <a:r>
              <a:rPr lang="en-US" altLang="zh-CN" sz="2000" b="0" dirty="0">
                <a:latin typeface="华文新魏" panose="02010800040101010101" pitchFamily="2" charset="-122"/>
              </a:rPr>
              <a:t>20.34</a:t>
            </a:r>
            <a:r>
              <a:rPr lang="zh-CN" altLang="en-US" sz="2000" b="0" dirty="0" smtClean="0">
                <a:latin typeface="华文新魏" panose="02010800040101010101" pitchFamily="2" charset="-122"/>
              </a:rPr>
              <a:t>班</a:t>
            </a:r>
            <a:endParaRPr lang="en-US" altLang="zh-CN" sz="2000" b="0" dirty="0" smtClean="0">
              <a:latin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993300"/>
              </a:buClr>
              <a:buFontTx/>
              <a:buChar char="•"/>
            </a:pPr>
            <a:r>
              <a:rPr lang="zh-CN" altLang="en-US" sz="2000" b="0" dirty="0" smtClean="0">
                <a:latin typeface="华文新魏" panose="02010800040101010101" pitchFamily="2" charset="-122"/>
              </a:rPr>
              <a:t>周二</a:t>
            </a:r>
            <a:r>
              <a:rPr lang="en-US" altLang="zh-CN" sz="2000" b="0" dirty="0">
                <a:latin typeface="华文新魏" panose="02010800040101010101" pitchFamily="2" charset="-122"/>
              </a:rPr>
              <a:t>12</a:t>
            </a:r>
            <a:r>
              <a:rPr lang="zh-CN" altLang="en-US" sz="2000" b="0" dirty="0">
                <a:latin typeface="华文新魏" panose="02010800040101010101" pitchFamily="2" charset="-122"/>
              </a:rPr>
              <a:t>节 软件</a:t>
            </a:r>
            <a:r>
              <a:rPr lang="en-US" altLang="zh-CN" sz="2000" b="0" dirty="0">
                <a:latin typeface="华文新魏" panose="02010800040101010101" pitchFamily="2" charset="-122"/>
              </a:rPr>
              <a:t>20.78</a:t>
            </a:r>
            <a:r>
              <a:rPr lang="zh-CN" altLang="en-US" sz="2000" b="0" dirty="0" smtClean="0">
                <a:latin typeface="华文新魏" panose="02010800040101010101" pitchFamily="2" charset="-122"/>
              </a:rPr>
              <a:t>班</a:t>
            </a:r>
            <a:endParaRPr lang="en-US" altLang="zh-CN" sz="2000" b="0" dirty="0" smtClean="0">
              <a:latin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993300"/>
              </a:buClr>
              <a:buFontTx/>
              <a:buChar char="•"/>
            </a:pPr>
            <a:r>
              <a:rPr lang="zh-CN" altLang="en-US" sz="2000" b="0" dirty="0" smtClean="0">
                <a:latin typeface="华文新魏" panose="02010800040101010101" pitchFamily="2" charset="-122"/>
              </a:rPr>
              <a:t>周二</a:t>
            </a:r>
            <a:r>
              <a:rPr lang="en-US" altLang="zh-CN" sz="2000" b="0" dirty="0">
                <a:latin typeface="华文新魏" panose="02010800040101010101" pitchFamily="2" charset="-122"/>
              </a:rPr>
              <a:t>34</a:t>
            </a:r>
            <a:r>
              <a:rPr lang="zh-CN" altLang="en-US" sz="2000" b="0" dirty="0">
                <a:latin typeface="华文新魏" panose="02010800040101010101" pitchFamily="2" charset="-122"/>
              </a:rPr>
              <a:t>节 软件</a:t>
            </a:r>
            <a:r>
              <a:rPr lang="en-US" altLang="zh-CN" sz="2000" b="0" dirty="0">
                <a:latin typeface="华文新魏" panose="02010800040101010101" pitchFamily="2" charset="-122"/>
              </a:rPr>
              <a:t>20.12</a:t>
            </a:r>
            <a:r>
              <a:rPr lang="zh-CN" altLang="en-US" sz="2000" b="0" dirty="0" smtClean="0">
                <a:latin typeface="华文新魏" panose="02010800040101010101" pitchFamily="2" charset="-122"/>
              </a:rPr>
              <a:t>班</a:t>
            </a:r>
            <a:endParaRPr lang="en-US" altLang="zh-CN" sz="2000" b="0" dirty="0" smtClean="0">
              <a:latin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993300"/>
              </a:buClr>
              <a:buFontTx/>
              <a:buChar char="•"/>
            </a:pPr>
            <a:r>
              <a:rPr lang="zh-CN" altLang="en-US" sz="2000" b="0" dirty="0" smtClean="0">
                <a:latin typeface="华文新魏" panose="02010800040101010101" pitchFamily="2" charset="-122"/>
              </a:rPr>
              <a:t>周二</a:t>
            </a:r>
            <a:r>
              <a:rPr lang="en-US" altLang="zh-CN" sz="2000" b="0" dirty="0">
                <a:latin typeface="华文新魏" panose="02010800040101010101" pitchFamily="2" charset="-122"/>
              </a:rPr>
              <a:t>78</a:t>
            </a:r>
            <a:r>
              <a:rPr lang="zh-CN" altLang="en-US" sz="2000" b="0" dirty="0">
                <a:latin typeface="华文新魏" panose="02010800040101010101" pitchFamily="2" charset="-122"/>
              </a:rPr>
              <a:t>节 大数据</a:t>
            </a:r>
            <a:r>
              <a:rPr lang="en-US" altLang="zh-CN" sz="2000" b="0" dirty="0" smtClean="0">
                <a:latin typeface="华文新魏" panose="02010800040101010101" pitchFamily="2" charset="-122"/>
              </a:rPr>
              <a:t>20</a:t>
            </a:r>
          </a:p>
          <a:p>
            <a:pPr lvl="1" eaLnBrk="1" hangingPunct="1">
              <a:spcBef>
                <a:spcPts val="600"/>
              </a:spcBef>
              <a:buClr>
                <a:srgbClr val="993300"/>
              </a:buClr>
              <a:buFontTx/>
              <a:buChar char="•"/>
            </a:pPr>
            <a:r>
              <a:rPr lang="zh-CN" altLang="en-US" sz="2000" b="0" dirty="0" smtClean="0">
                <a:latin typeface="华文新魏" panose="02010800040101010101" pitchFamily="2" charset="-122"/>
              </a:rPr>
              <a:t>周四</a:t>
            </a:r>
            <a:r>
              <a:rPr lang="en-US" altLang="zh-CN" sz="2000" b="0" dirty="0">
                <a:latin typeface="华文新魏" panose="02010800040101010101" pitchFamily="2" charset="-122"/>
              </a:rPr>
              <a:t>56</a:t>
            </a:r>
            <a:r>
              <a:rPr lang="zh-CN" altLang="en-US" sz="2000" b="0" dirty="0">
                <a:latin typeface="华文新魏" panose="02010800040101010101" pitchFamily="2" charset="-122"/>
              </a:rPr>
              <a:t>节 软件</a:t>
            </a:r>
            <a:r>
              <a:rPr lang="en-US" altLang="zh-CN" sz="2000" b="0" dirty="0">
                <a:latin typeface="华文新魏" panose="02010800040101010101" pitchFamily="2" charset="-122"/>
              </a:rPr>
              <a:t>20.56</a:t>
            </a:r>
            <a:r>
              <a:rPr lang="zh-CN" altLang="en-US" sz="2000" b="0" dirty="0" smtClean="0">
                <a:latin typeface="华文新魏" panose="02010800040101010101" pitchFamily="2" charset="-122"/>
              </a:rPr>
              <a:t>班</a:t>
            </a:r>
            <a:endParaRPr lang="en-US" altLang="zh-CN" sz="2000" b="0" dirty="0" smtClean="0">
              <a:latin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993300"/>
              </a:buClr>
              <a:buFontTx/>
              <a:buChar char="•"/>
            </a:pPr>
            <a:r>
              <a:rPr lang="zh-CN" altLang="en-US" sz="2000" b="0" dirty="0" smtClean="0">
                <a:latin typeface="华文新魏" panose="02010800040101010101" pitchFamily="2" charset="-122"/>
              </a:rPr>
              <a:t>周五</a:t>
            </a:r>
            <a:r>
              <a:rPr lang="en-US" altLang="zh-CN" sz="2000" b="0" dirty="0">
                <a:latin typeface="华文新魏" panose="02010800040101010101" pitchFamily="2" charset="-122"/>
              </a:rPr>
              <a:t>34</a:t>
            </a:r>
            <a:r>
              <a:rPr lang="zh-CN" altLang="en-US" sz="2000" b="0" dirty="0">
                <a:latin typeface="华文新魏" panose="02010800040101010101" pitchFamily="2" charset="-122"/>
              </a:rPr>
              <a:t>节 网安</a:t>
            </a:r>
            <a:r>
              <a:rPr lang="en-US" altLang="zh-CN" sz="2000" b="0" dirty="0">
                <a:latin typeface="华文新魏" panose="02010800040101010101" pitchFamily="2" charset="-122"/>
              </a:rPr>
              <a:t>20+AI20</a:t>
            </a:r>
            <a:endParaRPr lang="en-US" altLang="zh-CN" sz="2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71989C-E725-4137-9EE4-077F8DF52688}" type="slidenum"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pPr eaLnBrk="1" hangingPunct="1"/>
              <a:t>6</a:t>
            </a:fld>
            <a:endParaRPr lang="zh-CN" altLang="en-US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195" name="页脚占位符 5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smtClean="0">
                <a:solidFill>
                  <a:srgbClr val="003399"/>
                </a:solidFill>
                <a:ea typeface="华文新魏" panose="02010800040101010101" pitchFamily="2" charset="-122"/>
              </a:rPr>
              <a:t>数据库系统</a:t>
            </a:r>
            <a:r>
              <a:rPr lang="en-US" altLang="zh-CN" sz="1800" smtClean="0">
                <a:solidFill>
                  <a:srgbClr val="003399"/>
                </a:solidFill>
                <a:ea typeface="华文新魏" panose="02010800040101010101" pitchFamily="2" charset="-122"/>
              </a:rPr>
              <a:t>----</a:t>
            </a:r>
            <a:r>
              <a:rPr lang="zh-CN" altLang="en-US" sz="1800" smtClean="0">
                <a:solidFill>
                  <a:srgbClr val="003399"/>
                </a:solidFill>
                <a:ea typeface="华文新魏" panose="02010800040101010101" pitchFamily="2" charset="-122"/>
              </a:rPr>
              <a:t>前言</a:t>
            </a:r>
            <a:endParaRPr lang="en-US" altLang="zh-CN" sz="1800">
              <a:solidFill>
                <a:srgbClr val="003399"/>
              </a:solidFill>
              <a:ea typeface="华文新魏" panose="02010800040101010101" pitchFamily="2" charset="-12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 dirty="0" smtClean="0">
                <a:effectLst/>
              </a:rPr>
              <a:t>其他</a:t>
            </a:r>
            <a:endParaRPr lang="zh-CN" altLang="en-US" sz="4000" dirty="0">
              <a:effectLst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56792"/>
            <a:ext cx="7772400" cy="4609107"/>
          </a:xfrm>
        </p:spPr>
        <p:txBody>
          <a:bodyPr/>
          <a:lstStyle/>
          <a:p>
            <a:pPr eaLnBrk="1" hangingPunct="1">
              <a:spcBef>
                <a:spcPts val="0"/>
              </a:spcBef>
              <a:buClr>
                <a:srgbClr val="993300"/>
              </a:buClr>
              <a:buFontTx/>
              <a:buChar char="•"/>
            </a:pPr>
            <a:r>
              <a:rPr lang="zh-CN" altLang="en-US" sz="2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本课程</a:t>
            </a:r>
            <a:r>
              <a:rPr lang="en-US" altLang="zh-CN" sz="2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QQ</a:t>
            </a:r>
            <a:r>
              <a:rPr lang="zh-CN" altLang="en-US" sz="2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群</a:t>
            </a:r>
            <a:endParaRPr lang="en-US" altLang="zh-CN" sz="2000" b="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0"/>
              </a:spcBef>
              <a:buClr>
                <a:srgbClr val="993300"/>
              </a:buClr>
              <a:buFontTx/>
              <a:buChar char="•"/>
            </a:pPr>
            <a:r>
              <a:rPr lang="en-US" altLang="zh-CN" sz="2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56</a:t>
            </a:r>
            <a:r>
              <a:rPr lang="zh-CN" altLang="en-US" sz="2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班：</a:t>
            </a:r>
            <a:endParaRPr lang="en-US" altLang="zh-CN" sz="2000" b="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eaLnBrk="1" hangingPunct="1">
              <a:spcBef>
                <a:spcPts val="0"/>
              </a:spcBef>
              <a:buClr>
                <a:srgbClr val="993300"/>
              </a:buClr>
              <a:buFontTx/>
              <a:buChar char="•"/>
            </a:pPr>
            <a:r>
              <a:rPr lang="zh-CN" altLang="en-US" sz="1600" b="0" dirty="0">
                <a:latin typeface="华文新魏" panose="02010800040101010101" pitchFamily="2" charset="-122"/>
              </a:rPr>
              <a:t>群名称：</a:t>
            </a:r>
            <a:r>
              <a:rPr lang="en-US" altLang="zh-CN" sz="1600" b="0" dirty="0">
                <a:latin typeface="华文新魏" panose="02010800040101010101" pitchFamily="2" charset="-122"/>
              </a:rPr>
              <a:t>20</a:t>
            </a:r>
            <a:r>
              <a:rPr lang="zh-CN" altLang="en-US" sz="1600" b="0" dirty="0">
                <a:latin typeface="华文新魏" panose="02010800040101010101" pitchFamily="2" charset="-122"/>
              </a:rPr>
              <a:t>级</a:t>
            </a:r>
            <a:r>
              <a:rPr lang="en-US" altLang="zh-CN" sz="1600" b="0" dirty="0">
                <a:latin typeface="华文新魏" panose="02010800040101010101" pitchFamily="2" charset="-122"/>
              </a:rPr>
              <a:t>56</a:t>
            </a:r>
            <a:r>
              <a:rPr lang="zh-CN" altLang="en-US" sz="1600" b="0" dirty="0">
                <a:latin typeface="华文新魏" panose="02010800040101010101" pitchFamily="2" charset="-122"/>
              </a:rPr>
              <a:t>班数据库系统</a:t>
            </a:r>
          </a:p>
          <a:p>
            <a:pPr lvl="2" eaLnBrk="1" hangingPunct="1">
              <a:spcBef>
                <a:spcPts val="0"/>
              </a:spcBef>
              <a:buClr>
                <a:srgbClr val="993300"/>
              </a:buClr>
              <a:buFontTx/>
              <a:buChar char="•"/>
            </a:pPr>
            <a:r>
              <a:rPr lang="zh-CN" altLang="en-US" sz="1600" b="0" dirty="0">
                <a:latin typeface="华文新魏" panose="02010800040101010101" pitchFamily="2" charset="-122"/>
              </a:rPr>
              <a:t>群   号：</a:t>
            </a:r>
            <a:r>
              <a:rPr lang="en-US" altLang="zh-CN" sz="1600" b="0" dirty="0">
                <a:latin typeface="华文新魏" panose="02010800040101010101" pitchFamily="2" charset="-122"/>
              </a:rPr>
              <a:t>863706490</a:t>
            </a:r>
            <a:endParaRPr lang="en-US" altLang="zh-CN" sz="1600" b="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0"/>
              </a:spcBef>
              <a:buClr>
                <a:srgbClr val="993300"/>
              </a:buClr>
              <a:buFontTx/>
              <a:buChar char="•"/>
            </a:pPr>
            <a:r>
              <a:rPr lang="en-US" altLang="zh-CN" sz="2000" b="0" dirty="0" smtClean="0">
                <a:latin typeface="华文新魏" panose="02010800040101010101" pitchFamily="2" charset="-122"/>
              </a:rPr>
              <a:t>78</a:t>
            </a:r>
            <a:r>
              <a:rPr lang="zh-CN" altLang="en-US" sz="2000" b="0" dirty="0" smtClean="0">
                <a:latin typeface="华文新魏" panose="02010800040101010101" pitchFamily="2" charset="-122"/>
              </a:rPr>
              <a:t>班：</a:t>
            </a:r>
            <a:endParaRPr lang="en-US" altLang="zh-CN" sz="2000" b="0" dirty="0" smtClean="0">
              <a:latin typeface="华文新魏" panose="02010800040101010101" pitchFamily="2" charset="-122"/>
            </a:endParaRPr>
          </a:p>
          <a:p>
            <a:pPr lvl="2" eaLnBrk="1" hangingPunct="1">
              <a:spcBef>
                <a:spcPts val="0"/>
              </a:spcBef>
              <a:buClr>
                <a:srgbClr val="993300"/>
              </a:buClr>
              <a:buFontTx/>
              <a:buChar char="•"/>
            </a:pPr>
            <a:r>
              <a:rPr lang="zh-CN" altLang="en-US" sz="1600" b="0" dirty="0">
                <a:latin typeface="华文新魏" panose="02010800040101010101" pitchFamily="2" charset="-122"/>
              </a:rPr>
              <a:t>群名称：</a:t>
            </a:r>
            <a:r>
              <a:rPr lang="en-US" altLang="zh-CN" sz="1600" b="0" dirty="0">
                <a:latin typeface="华文新魏" panose="02010800040101010101" pitchFamily="2" charset="-122"/>
              </a:rPr>
              <a:t>20</a:t>
            </a:r>
            <a:r>
              <a:rPr lang="zh-CN" altLang="en-US" sz="1600" b="0" dirty="0">
                <a:latin typeface="华文新魏" panose="02010800040101010101" pitchFamily="2" charset="-122"/>
              </a:rPr>
              <a:t>级</a:t>
            </a:r>
            <a:r>
              <a:rPr lang="en-US" altLang="zh-CN" sz="1600" b="0" dirty="0">
                <a:latin typeface="华文新魏" panose="02010800040101010101" pitchFamily="2" charset="-122"/>
              </a:rPr>
              <a:t>78</a:t>
            </a:r>
            <a:r>
              <a:rPr lang="zh-CN" altLang="en-US" sz="1600" b="0" dirty="0">
                <a:latin typeface="华文新魏" panose="02010800040101010101" pitchFamily="2" charset="-122"/>
              </a:rPr>
              <a:t>班数据库系统</a:t>
            </a:r>
          </a:p>
          <a:p>
            <a:pPr lvl="2" eaLnBrk="1" hangingPunct="1">
              <a:spcBef>
                <a:spcPts val="0"/>
              </a:spcBef>
              <a:buClr>
                <a:srgbClr val="993300"/>
              </a:buClr>
              <a:buFontTx/>
              <a:buChar char="•"/>
            </a:pPr>
            <a:r>
              <a:rPr lang="zh-CN" altLang="en-US" sz="1600" b="0" dirty="0">
                <a:latin typeface="华文新魏" panose="02010800040101010101" pitchFamily="2" charset="-122"/>
              </a:rPr>
              <a:t>群   号：</a:t>
            </a:r>
            <a:r>
              <a:rPr lang="en-US" altLang="zh-CN" sz="1600" b="0" dirty="0">
                <a:latin typeface="华文新魏" panose="02010800040101010101" pitchFamily="2" charset="-122"/>
              </a:rPr>
              <a:t>864033024</a:t>
            </a:r>
            <a:endParaRPr lang="en-US" altLang="zh-CN" sz="1600" b="0" dirty="0" smtClean="0">
              <a:latin typeface="华文新魏" panose="02010800040101010101" pitchFamily="2" charset="-122"/>
            </a:endParaRPr>
          </a:p>
          <a:p>
            <a:pPr lvl="1" eaLnBrk="1" hangingPunct="1">
              <a:spcBef>
                <a:spcPts val="0"/>
              </a:spcBef>
              <a:buClr>
                <a:srgbClr val="993300"/>
              </a:buClr>
              <a:buFontTx/>
              <a:buChar char="•"/>
            </a:pPr>
            <a:r>
              <a:rPr lang="zh-CN" altLang="en-US" sz="2000" b="0" dirty="0">
                <a:latin typeface="华文新魏" panose="02010800040101010101" pitchFamily="2" charset="-122"/>
              </a:rPr>
              <a:t>加群后将群昵称改为：班级</a:t>
            </a:r>
            <a:r>
              <a:rPr lang="en-US" altLang="zh-CN" sz="2000" b="0" dirty="0">
                <a:latin typeface="华文新魏" panose="02010800040101010101" pitchFamily="2" charset="-122"/>
              </a:rPr>
              <a:t>_</a:t>
            </a:r>
            <a:r>
              <a:rPr lang="zh-CN" altLang="en-US" sz="2000" b="0" dirty="0">
                <a:latin typeface="华文新魏" panose="02010800040101010101" pitchFamily="2" charset="-122"/>
              </a:rPr>
              <a:t>姓名</a:t>
            </a:r>
            <a:r>
              <a:rPr lang="en-US" altLang="zh-CN" sz="2000" b="0" dirty="0">
                <a:latin typeface="华文新魏" panose="02010800040101010101" pitchFamily="2" charset="-122"/>
              </a:rPr>
              <a:t>_</a:t>
            </a:r>
            <a:r>
              <a:rPr lang="zh-CN" altLang="en-US" sz="2000" b="0" dirty="0">
                <a:latin typeface="华文新魏" panose="02010800040101010101" pitchFamily="2" charset="-122"/>
              </a:rPr>
              <a:t>学号，比如</a:t>
            </a:r>
            <a:r>
              <a:rPr lang="en-US" altLang="zh-CN" sz="2000" b="0" dirty="0">
                <a:solidFill>
                  <a:srgbClr val="FF0000"/>
                </a:solidFill>
                <a:latin typeface="华文新魏" panose="02010800040101010101" pitchFamily="2" charset="-122"/>
              </a:rPr>
              <a:t>5</a:t>
            </a:r>
            <a:r>
              <a:rPr lang="zh-CN" altLang="en-US" sz="2000" b="0" dirty="0">
                <a:solidFill>
                  <a:srgbClr val="FF0000"/>
                </a:solidFill>
                <a:latin typeface="华文新魏" panose="02010800040101010101" pitchFamily="2" charset="-122"/>
              </a:rPr>
              <a:t>班</a:t>
            </a:r>
            <a:r>
              <a:rPr lang="en-US" altLang="zh-CN" sz="2000" b="0" dirty="0">
                <a:solidFill>
                  <a:srgbClr val="FF0000"/>
                </a:solidFill>
                <a:latin typeface="华文新魏" panose="02010800040101010101" pitchFamily="2" charset="-122"/>
              </a:rPr>
              <a:t>_</a:t>
            </a:r>
            <a:r>
              <a:rPr lang="zh-CN" altLang="en-US" sz="2000" b="0" dirty="0">
                <a:solidFill>
                  <a:srgbClr val="FF0000"/>
                </a:solidFill>
                <a:latin typeface="华文新魏" panose="02010800040101010101" pitchFamily="2" charset="-122"/>
              </a:rPr>
              <a:t>张三</a:t>
            </a:r>
            <a:r>
              <a:rPr lang="en-US" altLang="zh-CN" sz="2000" b="0" dirty="0">
                <a:solidFill>
                  <a:srgbClr val="FF0000"/>
                </a:solidFill>
                <a:latin typeface="华文新魏" panose="02010800040101010101" pitchFamily="2" charset="-122"/>
              </a:rPr>
              <a:t>_12345</a:t>
            </a:r>
          </a:p>
          <a:p>
            <a:pPr eaLnBrk="1" hangingPunct="1">
              <a:spcBef>
                <a:spcPts val="0"/>
              </a:spcBef>
              <a:buClr>
                <a:srgbClr val="993300"/>
              </a:buClr>
              <a:buFontTx/>
              <a:buChar char="•"/>
            </a:pPr>
            <a:r>
              <a:rPr lang="zh-CN" altLang="en-US" sz="2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协商答疑时间、地点</a:t>
            </a:r>
          </a:p>
          <a:p>
            <a:pPr eaLnBrk="1" hangingPunct="1">
              <a:spcBef>
                <a:spcPts val="0"/>
              </a:spcBef>
              <a:buClr>
                <a:srgbClr val="993300"/>
              </a:buClr>
              <a:buFontTx/>
              <a:buChar char="•"/>
            </a:pPr>
            <a:r>
              <a:rPr lang="zh-CN" altLang="en-US" sz="2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本课程教学过程中有习题课和课堂练习，需要准备笔</a:t>
            </a:r>
            <a:r>
              <a:rPr lang="zh-CN" altLang="en-US" sz="2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和笔记本</a:t>
            </a:r>
            <a:endParaRPr lang="en-US" altLang="zh-CN" sz="2000" b="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rgbClr val="993300"/>
              </a:buClr>
              <a:buFontTx/>
              <a:buChar char="•"/>
            </a:pPr>
            <a:r>
              <a:rPr lang="zh-CN" altLang="en-US" sz="2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注意</a:t>
            </a:r>
            <a:r>
              <a:rPr lang="zh-CN" altLang="en-US" sz="2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事项</a:t>
            </a:r>
          </a:p>
          <a:p>
            <a:pPr lvl="1" eaLnBrk="1" hangingPunct="1">
              <a:spcBef>
                <a:spcPts val="0"/>
              </a:spcBef>
              <a:buClr>
                <a:srgbClr val="993300"/>
              </a:buClr>
              <a:buFontTx/>
              <a:buChar char="•"/>
            </a:pPr>
            <a:r>
              <a:rPr lang="zh-CN" altLang="en-US" sz="1800" b="0" dirty="0">
                <a:latin typeface="华文新魏" panose="02010800040101010101" pitchFamily="2" charset="-122"/>
              </a:rPr>
              <a:t>课堂发言</a:t>
            </a:r>
          </a:p>
          <a:p>
            <a:pPr lvl="1" eaLnBrk="1" hangingPunct="1">
              <a:spcBef>
                <a:spcPts val="0"/>
              </a:spcBef>
              <a:buClr>
                <a:srgbClr val="993300"/>
              </a:buClr>
              <a:buFontTx/>
              <a:buChar char="•"/>
            </a:pPr>
            <a:r>
              <a:rPr lang="zh-CN" altLang="en-US" sz="1800" b="0" dirty="0">
                <a:latin typeface="华文新魏" panose="02010800040101010101" pitchFamily="2" charset="-122"/>
              </a:rPr>
              <a:t>课堂纪律</a:t>
            </a:r>
          </a:p>
          <a:p>
            <a:pPr lvl="1" eaLnBrk="1" hangingPunct="1">
              <a:spcBef>
                <a:spcPts val="0"/>
              </a:spcBef>
              <a:buClr>
                <a:srgbClr val="993300"/>
              </a:buClr>
              <a:buFontTx/>
              <a:buChar char="•"/>
            </a:pPr>
            <a:endParaRPr lang="zh-CN" altLang="en-US" sz="2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8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188</TotalTime>
  <Words>405</Words>
  <Application>Microsoft Office PowerPoint</Application>
  <PresentationFormat>全屏显示(4:3)</PresentationFormat>
  <Paragraphs>68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黑体</vt:lpstr>
      <vt:lpstr>华文新魏</vt:lpstr>
      <vt:lpstr>华文行楷</vt:lpstr>
      <vt:lpstr>隶书</vt:lpstr>
      <vt:lpstr>宋体</vt:lpstr>
      <vt:lpstr>Tahoma</vt:lpstr>
      <vt:lpstr>Times New Roman</vt:lpstr>
      <vt:lpstr>Wingdings</vt:lpstr>
      <vt:lpstr>Blends</vt:lpstr>
      <vt:lpstr>PowerPoint 演示文稿</vt:lpstr>
      <vt:lpstr>课程目标</vt:lpstr>
      <vt:lpstr>课程教参</vt:lpstr>
      <vt:lpstr>课程内容</vt:lpstr>
      <vt:lpstr>成绩组成</vt:lpstr>
      <vt:lpstr>其他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lh</dc:creator>
  <cp:lastModifiedBy>Windows 用户</cp:lastModifiedBy>
  <cp:revision>237</cp:revision>
  <dcterms:created xsi:type="dcterms:W3CDTF">2020-02-07T12:55:04Z</dcterms:created>
  <dcterms:modified xsi:type="dcterms:W3CDTF">2022-02-05T13:25:45Z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