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8"/>
  </p:notesMasterIdLst>
  <p:handoutMasterIdLst>
    <p:handoutMasterId r:id="rId119"/>
  </p:handoutMasterIdLst>
  <p:sldIdLst>
    <p:sldId id="372" r:id="rId2"/>
    <p:sldId id="370" r:id="rId3"/>
    <p:sldId id="259" r:id="rId4"/>
    <p:sldId id="487" r:id="rId5"/>
    <p:sldId id="397" r:id="rId6"/>
    <p:sldId id="398" r:id="rId7"/>
    <p:sldId id="260" r:id="rId8"/>
    <p:sldId id="261" r:id="rId9"/>
    <p:sldId id="262" r:id="rId10"/>
    <p:sldId id="399" r:id="rId11"/>
    <p:sldId id="400" r:id="rId12"/>
    <p:sldId id="454" r:id="rId13"/>
    <p:sldId id="263" r:id="rId14"/>
    <p:sldId id="577" r:id="rId15"/>
    <p:sldId id="434" r:id="rId16"/>
    <p:sldId id="435" r:id="rId17"/>
    <p:sldId id="436" r:id="rId18"/>
    <p:sldId id="455" r:id="rId19"/>
    <p:sldId id="437" r:id="rId20"/>
    <p:sldId id="264" r:id="rId21"/>
    <p:sldId id="441" r:id="rId22"/>
    <p:sldId id="265" r:id="rId23"/>
    <p:sldId id="461" r:id="rId24"/>
    <p:sldId id="446" r:id="rId25"/>
    <p:sldId id="447" r:id="rId26"/>
    <p:sldId id="457" r:id="rId27"/>
    <p:sldId id="439" r:id="rId28"/>
    <p:sldId id="464" r:id="rId29"/>
    <p:sldId id="462" r:id="rId30"/>
    <p:sldId id="408" r:id="rId31"/>
    <p:sldId id="409" r:id="rId32"/>
    <p:sldId id="272" r:id="rId33"/>
    <p:sldId id="410" r:id="rId34"/>
    <p:sldId id="411" r:id="rId35"/>
    <p:sldId id="412" r:id="rId36"/>
    <p:sldId id="486" r:id="rId37"/>
    <p:sldId id="352" r:id="rId38"/>
    <p:sldId id="273" r:id="rId39"/>
    <p:sldId id="463" r:id="rId40"/>
    <p:sldId id="274" r:id="rId41"/>
    <p:sldId id="275" r:id="rId42"/>
    <p:sldId id="489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578" r:id="rId52"/>
    <p:sldId id="579" r:id="rId53"/>
    <p:sldId id="580" r:id="rId54"/>
    <p:sldId id="581" r:id="rId55"/>
    <p:sldId id="582" r:id="rId56"/>
    <p:sldId id="583" r:id="rId57"/>
    <p:sldId id="587" r:id="rId58"/>
    <p:sldId id="588" r:id="rId59"/>
    <p:sldId id="589" r:id="rId60"/>
    <p:sldId id="590" r:id="rId61"/>
    <p:sldId id="591" r:id="rId62"/>
    <p:sldId id="592" r:id="rId63"/>
    <p:sldId id="593" r:id="rId64"/>
    <p:sldId id="499" r:id="rId65"/>
    <p:sldId id="500" r:id="rId66"/>
    <p:sldId id="501" r:id="rId67"/>
    <p:sldId id="502" r:id="rId68"/>
    <p:sldId id="503" r:id="rId69"/>
    <p:sldId id="504" r:id="rId70"/>
    <p:sldId id="505" r:id="rId71"/>
    <p:sldId id="584" r:id="rId72"/>
    <p:sldId id="585" r:id="rId73"/>
    <p:sldId id="586" r:id="rId74"/>
    <p:sldId id="506" r:id="rId75"/>
    <p:sldId id="594" r:id="rId76"/>
    <p:sldId id="595" r:id="rId77"/>
    <p:sldId id="513" r:id="rId78"/>
    <p:sldId id="514" r:id="rId79"/>
    <p:sldId id="515" r:id="rId80"/>
    <p:sldId id="516" r:id="rId81"/>
    <p:sldId id="517" r:id="rId82"/>
    <p:sldId id="518" r:id="rId83"/>
    <p:sldId id="519" r:id="rId84"/>
    <p:sldId id="532" r:id="rId85"/>
    <p:sldId id="533" r:id="rId86"/>
    <p:sldId id="534" r:id="rId87"/>
    <p:sldId id="535" r:id="rId88"/>
    <p:sldId id="536" r:id="rId89"/>
    <p:sldId id="537" r:id="rId90"/>
    <p:sldId id="538" r:id="rId91"/>
    <p:sldId id="539" r:id="rId92"/>
    <p:sldId id="540" r:id="rId93"/>
    <p:sldId id="541" r:id="rId94"/>
    <p:sldId id="542" r:id="rId95"/>
    <p:sldId id="543" r:id="rId96"/>
    <p:sldId id="544" r:id="rId97"/>
    <p:sldId id="545" r:id="rId98"/>
    <p:sldId id="546" r:id="rId99"/>
    <p:sldId id="549" r:id="rId100"/>
    <p:sldId id="550" r:id="rId101"/>
    <p:sldId id="551" r:id="rId102"/>
    <p:sldId id="552" r:id="rId103"/>
    <p:sldId id="553" r:id="rId104"/>
    <p:sldId id="554" r:id="rId105"/>
    <p:sldId id="555" r:id="rId106"/>
    <p:sldId id="556" r:id="rId107"/>
    <p:sldId id="558" r:id="rId108"/>
    <p:sldId id="559" r:id="rId109"/>
    <p:sldId id="560" r:id="rId110"/>
    <p:sldId id="561" r:id="rId111"/>
    <p:sldId id="562" r:id="rId112"/>
    <p:sldId id="563" r:id="rId113"/>
    <p:sldId id="564" r:id="rId114"/>
    <p:sldId id="565" r:id="rId115"/>
    <p:sldId id="566" r:id="rId116"/>
    <p:sldId id="567" r:id="rId1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E7"/>
    <a:srgbClr val="FFD3CB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66" autoAdjust="0"/>
    <p:restoredTop sz="83300" autoAdjust="0"/>
  </p:normalViewPr>
  <p:slideViewPr>
    <p:cSldViewPr snapToObjects="1">
      <p:cViewPr varScale="1">
        <p:scale>
          <a:sx n="95" d="100"/>
          <a:sy n="95" d="100"/>
        </p:scale>
        <p:origin x="1656" y="78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A3E8A4AB-2FE8-4CA9-8E5D-07B2592EEA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79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noProof="1" dirty="0"/>
            </a:lvl1pPr>
          </a:lstStyle>
          <a:p>
            <a:fld id="{1D527721-530E-4C45-899A-C22D61228E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47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CF8F49D-C10D-4842-BAF7-82C9A86D43D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10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EAFC657-9A79-469F-8746-E301D715C419}" type="slidenum">
              <a:rPr altLang="en-US" smtClean="0"/>
              <a:pPr/>
              <a:t>53</a:t>
            </a:fld>
            <a:endParaRPr lang="zh-CN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34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8F50FEC-8BA2-4730-9900-E01D31F83A0A}" type="slidenum">
              <a:rPr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6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46B560C-AA17-4A5D-A068-90ACB3C5F31B}" type="slidenum">
              <a:rPr altLang="en-US" smtClean="0"/>
              <a:pPr/>
              <a:t>61</a:t>
            </a:fld>
            <a:endParaRPr lang="zh-CN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79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E1C3ADE-6B87-4917-8FA7-088210F50C43}" type="slidenum">
              <a:rPr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9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867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90E3760-09D1-424F-B35B-8629F645BC20}" type="slidenum">
              <a:rPr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6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D5F794-A1A7-4C73-9754-2793300A19ED}" type="slidenum">
              <a:rPr lang="en-US" altLang="zh-CN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1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D5F794-A1A7-4C73-9754-2793300A19ED}" type="slidenum">
              <a:rPr lang="en-US" altLang="zh-CN" smtClean="0"/>
              <a:pPr>
                <a:defRPr/>
              </a:pPr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23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37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3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B1E2572-DB63-4E5B-AD5C-ED5ECA967560}" type="slidenum">
              <a:rPr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81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62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625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C905F5F-6BFF-404F-B86C-C1875C5808AF}" type="slidenum">
              <a:rPr altLang="en-US" smtClean="0"/>
              <a:pPr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82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83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可以满足需求；</a:t>
            </a:r>
            <a:endParaRPr lang="en-US" altLang="zh-CN" dirty="0"/>
          </a:p>
        </p:txBody>
      </p:sp>
      <p:sp>
        <p:nvSpPr>
          <p:cNvPr id="9830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7DE7C43-0AA8-4492-87EC-2B70BFE3BA30}" type="slidenum">
              <a:rPr altLang="en-US" smtClean="0"/>
              <a:pPr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6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715282B-A349-40C9-8488-73B1543129A0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629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42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421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825820D-E354-4589-BDB6-CEB3F79D0DC3}" type="slidenum">
              <a:rPr altLang="en-US" smtClean="0"/>
              <a:pPr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1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394C654-62A8-4850-B2C6-483096D1B75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325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7721-530E-4C45-899A-C22D61228EA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6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511018A-B8EC-4EBA-BF7F-4AC303014174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147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D5F794-A1A7-4C73-9754-2793300A19ED}" type="slidenum">
              <a:rPr lang="en-US" altLang="zh-CN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4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4BB5CE0-755A-4669-9E87-001074FC273A}" type="slidenum">
              <a:rPr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A52712A-B41B-422C-8270-F876E834E035}" type="slidenum">
              <a:rPr altLang="en-US" smtClean="0"/>
              <a:pPr/>
              <a:t>51</a:t>
            </a:fld>
            <a:endParaRPr lang="zh-CN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广义：</a:t>
            </a:r>
            <a:r>
              <a:rPr lang="en-US" altLang="zh-CN"/>
              <a:t>Extended</a:t>
            </a:r>
          </a:p>
        </p:txBody>
      </p:sp>
    </p:spTree>
    <p:extLst>
      <p:ext uri="{BB962C8B-B14F-4D97-AF65-F5344CB8AC3E}">
        <p14:creationId xmlns:p14="http://schemas.microsoft.com/office/powerpoint/2010/main" val="312416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EAFC657-9A79-469F-8746-E301D715C419}" type="slidenum">
              <a:rPr altLang="en-US" smtClean="0"/>
              <a:pPr/>
              <a:t>52</a:t>
            </a:fld>
            <a:endParaRPr lang="zh-CN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76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wrap="square" lIns="91440" tIns="45720" rIns="91440" bIns="45720" anchor="b"/>
          <a:lstStyle>
            <a:lvl1pPr>
              <a:defRPr kumimoji="0" sz="1400">
                <a:solidFill>
                  <a:schemeClr val="bg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647B3F9-652A-4A0E-8D25-28AC667CD8F3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algn="r">
              <a:defRPr sz="1400" b="0">
                <a:solidFill>
                  <a:schemeClr val="bg2"/>
                </a:solidFill>
              </a:defRPr>
            </a:lvl1pPr>
          </a:lstStyle>
          <a:p>
            <a:fld id="{977C9CA4-F296-437D-B3F0-E719DAD76C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5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69FD5-8F7E-42C1-8821-C169B380AA0D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B611F-4570-4B0F-9DC7-63AB4D04F2B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095500" cy="5867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45D01-8867-46CF-A4B0-E73346B436ED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3B41F-DD45-4C86-A6F4-E7A0B0742E6F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79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4400" y="1371600"/>
            <a:ext cx="4114800" cy="2362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4114800" cy="2362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4B346-6641-42B3-8C38-4F5FD91F753E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0FD84-E264-4B6C-8D84-816242EC6DE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2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876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689BA-D6F1-4E45-B9A9-F905E4BA19D8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2D061-98F8-4C0A-9829-31FB74B38BB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1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0AA76-DC5A-4020-9DF9-1E7EA4BE638D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F3AC9-3499-46F3-B902-86C6DBAC55A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991B-0F22-43D4-A9C8-511D3B800AE2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A27A2-9730-4E84-9DA9-785DF22D942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2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0F21-302E-455D-BC18-088DA81080CC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64252-C50B-40F5-86E0-CF52EF62F6E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94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5EB81-8C92-45E1-9881-96E1E7091588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89C25-0138-46C3-AD6A-C8E221F2D050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27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8B9F-6E67-472A-913C-C48653C7A919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F3A23-92CA-4BC6-AB4E-A4B017574F6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45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515A-4DA9-4241-82A3-81EDEE098BEC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76466-4160-4A6E-9B73-DBACF415AAA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E8AD-BD18-40FC-B55C-89AF38CA1E37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69D89-F811-42C6-9FEC-A0530D50392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898AF-0975-41BE-A5FD-EF18D758305F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A40F0-FB82-4517-A416-3CD3947D036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94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71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1028" name="Group 24"/>
          <p:cNvGrpSpPr>
            <a:grpSpLocks/>
          </p:cNvGrpSpPr>
          <p:nvPr/>
        </p:nvGrpSpPr>
        <p:grpSpPr bwMode="auto">
          <a:xfrm>
            <a:off x="381000" y="1066800"/>
            <a:ext cx="8305800" cy="381000"/>
            <a:chOff x="240" y="768"/>
            <a:chExt cx="5232" cy="240"/>
          </a:xfrm>
        </p:grpSpPr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4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2743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1" hangingPunct="1">
              <a:defRPr kumimoji="1" sz="1600" b="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F6D0C48-2635-4AAE-B7AC-F1E825EE5B38}" type="datetime3">
              <a:rPr lang="zh-CN" altLang="en-US" smtClean="0"/>
              <a:t>2022年2月9日星期三</a:t>
            </a:fld>
            <a:endParaRPr lang="en-US" altLang="zh-CN"/>
          </a:p>
        </p:txBody>
      </p:sp>
      <p:sp>
        <p:nvSpPr>
          <p:cNvPr id="514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noProof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fld id="{8890F05B-712F-4577-9DB8-E1B95B176AB9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15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77000"/>
            <a:ext cx="3733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800" b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6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64D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64D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64D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64D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7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7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2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WordArt 2"/>
          <p:cNvSpPr>
            <a:spLocks noChangeArrowheads="1" noChangeShapeType="1" noTextEdit="1"/>
          </p:cNvSpPr>
          <p:nvPr/>
        </p:nvSpPr>
        <p:spPr bwMode="auto">
          <a:xfrm>
            <a:off x="304800" y="1219200"/>
            <a:ext cx="8610600" cy="1219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333300"/>
              </a:contourClr>
            </a:sp3d>
          </a:bodyPr>
          <a:lstStyle/>
          <a:p>
            <a:pPr algn="ctr"/>
            <a:r>
              <a:rPr lang="en-US" altLang="zh-CN" sz="3200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  SYSTEM   CONCEPTS</a:t>
            </a:r>
            <a:endParaRPr lang="zh-CN" altLang="en-US" sz="3200">
              <a:solidFill>
                <a:srgbClr val="33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075" name="WordArt 3"/>
          <p:cNvSpPr>
            <a:spLocks noChangeArrowheads="1" noChangeShapeType="1" noTextEdit="1"/>
          </p:cNvSpPr>
          <p:nvPr/>
        </p:nvSpPr>
        <p:spPr bwMode="auto">
          <a:xfrm>
            <a:off x="611557" y="3581400"/>
            <a:ext cx="7992888" cy="2224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>
              <a:defRPr/>
            </a:pPr>
            <a:r>
              <a:rPr kumimoji="1" lang="zh-CN" altLang="en-US" sz="3200" kern="10" dirty="0">
                <a:ln w="9525">
                  <a:miter lim="800000"/>
                </a:ln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 关系</a:t>
            </a:r>
            <a:r>
              <a:rPr kumimoji="1" lang="zh-CN" altLang="en-US" sz="3200" kern="10" dirty="0" smtClean="0">
                <a:ln w="9525">
                  <a:miter lim="800000"/>
                </a:ln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模型介绍</a:t>
            </a:r>
          </a:p>
          <a:p>
            <a:pPr algn="ctr">
              <a:defRPr/>
            </a:pPr>
            <a:r>
              <a:rPr kumimoji="1" lang="en-US" altLang="zh-CN" sz="3200" kern="10" dirty="0" smtClean="0">
                <a:ln w="9525">
                  <a:miter lim="800000"/>
                </a:ln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 2 Introduction to Relational Model</a:t>
            </a:r>
            <a:endParaRPr kumimoji="1" lang="zh-CN" altLang="en-US" sz="3200" kern="10" dirty="0">
              <a:ln w="9525">
                <a:miter lim="800000"/>
              </a:ln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关系基本概念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528"/>
            <a:ext cx="8382000" cy="4876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000" dirty="0" smtClean="0"/>
              <a:t>例  给出三个域：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/>
              <a:t>   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TUTOR</a:t>
            </a:r>
            <a:r>
              <a:rPr lang="en-US" altLang="zh-CN" sz="2000" dirty="0" smtClean="0"/>
              <a:t> ={ </a:t>
            </a:r>
            <a:r>
              <a:rPr lang="zh-CN" altLang="en-US" sz="2000" dirty="0" smtClean="0"/>
              <a:t>张清玫，刘逸 }   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/>
              <a:t>   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SPECIALITY</a:t>
            </a:r>
            <a:r>
              <a:rPr lang="en-US" altLang="zh-CN" sz="2000" dirty="0" smtClean="0"/>
              <a:t>={</a:t>
            </a:r>
            <a:r>
              <a:rPr lang="zh-CN" altLang="en-US" sz="2000" dirty="0" smtClean="0"/>
              <a:t>计算机学院，文学院}</a:t>
            </a:r>
          </a:p>
          <a:p>
            <a:pPr lvl="1" eaLnBrk="1" hangingPunct="1">
              <a:buFontTx/>
              <a:buNone/>
            </a:pPr>
            <a:r>
              <a:rPr lang="zh-CN" altLang="en-US" sz="2000" i="1" dirty="0" smtClean="0"/>
              <a:t>   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=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POSTGRADUATE</a:t>
            </a:r>
            <a:r>
              <a:rPr lang="en-US" altLang="zh-CN" sz="2000" dirty="0" smtClean="0"/>
              <a:t>={</a:t>
            </a:r>
            <a:r>
              <a:rPr lang="zh-CN" altLang="en-US" sz="2000" dirty="0" smtClean="0"/>
              <a:t>李勇，刘晨，王敏}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/>
              <a:t>则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，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，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3</a:t>
            </a:r>
            <a:r>
              <a:rPr lang="zh-CN" altLang="en-US" sz="2000" dirty="0" smtClean="0"/>
              <a:t>的笛卡尔积为：</a:t>
            </a:r>
            <a:endParaRPr lang="zh-CN" altLang="en-US" dirty="0" smtClean="0"/>
          </a:p>
          <a:p>
            <a:pPr lvl="1" eaLnBrk="1" hangingPunct="1">
              <a:buFontTx/>
              <a:buNone/>
            </a:pP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×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×</a:t>
            </a:r>
            <a:r>
              <a:rPr lang="en-US" altLang="zh-CN" sz="2000" i="1" dirty="0" smtClean="0"/>
              <a:t>D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 smtClean="0"/>
              <a:t>＝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｛(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张清玫，计算机学院，李勇)，(张清玫，计算机学院，刘晨)，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(张清玫，计算机学院，王敏)，(张清玫，文学院，李勇)， 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(张清玫，文学院，刘晨)，(张清玫，文学院，王敏)， 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(刘逸，计算机学院，李勇)，(刘逸，计算机学院，刘晨)，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(刘逸，计算机学院，王敏)，(刘逸，文学院，李勇)， 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(刘逸，文学院，刘晨)，(刘逸，文学院，王敏) ｝</a:t>
            </a: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443038"/>
            <a:ext cx="8839200" cy="1524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zh-CN" dirty="0">
                <a:latin typeface="+mn-ea"/>
              </a:rPr>
              <a:t>例：</a:t>
            </a:r>
            <a:r>
              <a:rPr lang="zh-CN" altLang="en-US" dirty="0">
                <a:latin typeface="+mn-ea"/>
              </a:rPr>
              <a:t>查询</a:t>
            </a:r>
            <a:r>
              <a:rPr lang="zh-CN" altLang="zh-CN" dirty="0">
                <a:latin typeface="+mn-ea"/>
              </a:rPr>
              <a:t>老师的有关信息，包括</a:t>
            </a:r>
            <a:r>
              <a:rPr lang="zh-CN" altLang="en-US" dirty="0">
                <a:latin typeface="+mn-ea"/>
              </a:rPr>
              <a:t>教师编号、</a:t>
            </a:r>
            <a:r>
              <a:rPr lang="zh-CN" altLang="zh-CN" dirty="0">
                <a:latin typeface="+mn-ea"/>
              </a:rPr>
              <a:t>姓名、工资、所教授的课程</a:t>
            </a:r>
            <a:r>
              <a:rPr lang="zh-CN" altLang="en-US" dirty="0">
                <a:latin typeface="+mn-ea"/>
              </a:rPr>
              <a:t>编号和名称</a:t>
            </a:r>
            <a:endParaRPr lang="zh-CN" altLang="zh-CN" dirty="0">
              <a:latin typeface="+mn-ea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+mn-ea"/>
                <a:sym typeface="Symbol" panose="05050102010706020507" pitchFamily="18" charset="2"/>
              </a:rPr>
              <a:t>∏</a:t>
            </a:r>
            <a:r>
              <a:rPr lang="en-US" altLang="zh-CN" sz="2400" baseline="-25000" dirty="0" err="1">
                <a:latin typeface="+mn-ea"/>
                <a:sym typeface="Symbol" panose="05050102010706020507" pitchFamily="18" charset="2"/>
              </a:rPr>
              <a:t>tno</a:t>
            </a:r>
            <a:r>
              <a:rPr lang="en-US" altLang="zh-CN" sz="2400" baseline="-25000" dirty="0">
                <a:latin typeface="+mn-ea"/>
                <a:sym typeface="Symbol" panose="05050102010706020507" pitchFamily="18" charset="2"/>
              </a:rPr>
              <a:t> ,</a:t>
            </a:r>
            <a:r>
              <a:rPr lang="en-US" altLang="zh-CN" sz="2400" baseline="-25000" dirty="0" err="1">
                <a:latin typeface="+mn-ea"/>
                <a:sym typeface="Symbol" panose="05050102010706020507" pitchFamily="18" charset="2"/>
              </a:rPr>
              <a:t>tname</a:t>
            </a:r>
            <a:r>
              <a:rPr lang="en-US" altLang="zh-CN" sz="2400" baseline="-25000" dirty="0">
                <a:latin typeface="+mn-ea"/>
                <a:sym typeface="Symbol" panose="05050102010706020507" pitchFamily="18" charset="2"/>
              </a:rPr>
              <a:t> ,</a:t>
            </a:r>
            <a:r>
              <a:rPr lang="en-US" altLang="zh-CN" sz="2400" baseline="-25000" dirty="0" err="1">
                <a:latin typeface="+mn-ea"/>
                <a:sym typeface="Symbol" panose="05050102010706020507" pitchFamily="18" charset="2"/>
              </a:rPr>
              <a:t>sal</a:t>
            </a:r>
            <a:r>
              <a:rPr lang="en-US" altLang="zh-CN" sz="2400" baseline="-25000" dirty="0">
                <a:latin typeface="+mn-ea"/>
                <a:sym typeface="Symbol" panose="05050102010706020507" pitchFamily="18" charset="2"/>
              </a:rPr>
              <a:t> , </a:t>
            </a:r>
            <a:r>
              <a:rPr lang="en-US" altLang="zh-CN" sz="2400" baseline="-25000" dirty="0" err="1">
                <a:latin typeface="+mn-ea"/>
                <a:sym typeface="Symbol" panose="05050102010706020507" pitchFamily="18" charset="2"/>
              </a:rPr>
              <a:t>cno</a:t>
            </a:r>
            <a:r>
              <a:rPr lang="en-US" altLang="zh-CN" sz="2400" baseline="-25000" dirty="0">
                <a:latin typeface="+mn-ea"/>
                <a:sym typeface="Symbol" panose="05050102010706020507" pitchFamily="18" charset="2"/>
              </a:rPr>
              <a:t> , </a:t>
            </a:r>
            <a:r>
              <a:rPr lang="en-US" altLang="zh-CN" sz="2400" baseline="-25000" dirty="0" err="1">
                <a:latin typeface="+mn-ea"/>
                <a:sym typeface="Symbol" panose="05050102010706020507" pitchFamily="18" charset="2"/>
              </a:rPr>
              <a:t>cname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( T </a:t>
            </a:r>
            <a:r>
              <a:rPr lang="zh-CN" altLang="zh-CN" sz="2400" b="1" dirty="0">
                <a:latin typeface="+mn-ea"/>
              </a:rPr>
              <a:t>⋈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 TC </a:t>
            </a:r>
            <a:r>
              <a:rPr lang="zh-CN" altLang="zh-CN" sz="2400" b="1" dirty="0">
                <a:latin typeface="+mn-ea"/>
              </a:rPr>
              <a:t>⋈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  C)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62000"/>
          </a:xfrm>
        </p:spPr>
        <p:txBody>
          <a:bodyPr/>
          <a:lstStyle/>
          <a:p>
            <a:pPr eaLnBrk="1" hangingPunct="1"/>
            <a:r>
              <a:rPr lang="zh-CN" altLang="en-US"/>
              <a:t>扩展的关系代数-外连接</a:t>
            </a:r>
          </a:p>
        </p:txBody>
      </p:sp>
      <p:grpSp>
        <p:nvGrpSpPr>
          <p:cNvPr id="87045" name="Group 4"/>
          <p:cNvGrpSpPr>
            <a:grpSpLocks/>
          </p:cNvGrpSpPr>
          <p:nvPr/>
        </p:nvGrpSpPr>
        <p:grpSpPr bwMode="auto">
          <a:xfrm>
            <a:off x="304800" y="2814638"/>
            <a:ext cx="3048000" cy="1757362"/>
            <a:chOff x="528" y="960"/>
            <a:chExt cx="1920" cy="1245"/>
          </a:xfrm>
        </p:grpSpPr>
        <p:sp>
          <p:nvSpPr>
            <p:cNvPr id="87046" name="Rectangle 5"/>
            <p:cNvSpPr>
              <a:spLocks noChangeArrowheads="1"/>
            </p:cNvSpPr>
            <p:nvPr/>
          </p:nvSpPr>
          <p:spPr bwMode="auto">
            <a:xfrm>
              <a:off x="1808" y="1956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500</a:t>
              </a:r>
            </a:p>
          </p:txBody>
        </p:sp>
        <p:sp>
          <p:nvSpPr>
            <p:cNvPr id="87047" name="Rectangle 6"/>
            <p:cNvSpPr>
              <a:spLocks noChangeArrowheads="1"/>
            </p:cNvSpPr>
            <p:nvPr/>
          </p:nvSpPr>
          <p:spPr bwMode="auto">
            <a:xfrm>
              <a:off x="1200" y="195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李三</a:t>
              </a:r>
            </a:p>
          </p:txBody>
        </p:sp>
        <p:sp>
          <p:nvSpPr>
            <p:cNvPr id="87048" name="Rectangle 7"/>
            <p:cNvSpPr>
              <a:spLocks noChangeArrowheads="1"/>
            </p:cNvSpPr>
            <p:nvPr/>
          </p:nvSpPr>
          <p:spPr bwMode="auto">
            <a:xfrm>
              <a:off x="528" y="195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P04</a:t>
              </a:r>
            </a:p>
          </p:txBody>
        </p:sp>
        <p:sp>
          <p:nvSpPr>
            <p:cNvPr id="87049" name="Rectangle 8"/>
            <p:cNvSpPr>
              <a:spLocks noChangeArrowheads="1"/>
            </p:cNvSpPr>
            <p:nvPr/>
          </p:nvSpPr>
          <p:spPr bwMode="auto">
            <a:xfrm>
              <a:off x="1808" y="1707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87050" name="Rectangle 9"/>
            <p:cNvSpPr>
              <a:spLocks noChangeArrowheads="1"/>
            </p:cNvSpPr>
            <p:nvPr/>
          </p:nvSpPr>
          <p:spPr bwMode="auto">
            <a:xfrm>
              <a:off x="1808" y="1458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700</a:t>
              </a:r>
            </a:p>
          </p:txBody>
        </p:sp>
        <p:sp>
          <p:nvSpPr>
            <p:cNvPr id="87051" name="Rectangle 10"/>
            <p:cNvSpPr>
              <a:spLocks noChangeArrowheads="1"/>
            </p:cNvSpPr>
            <p:nvPr/>
          </p:nvSpPr>
          <p:spPr bwMode="auto">
            <a:xfrm>
              <a:off x="1808" y="1209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800</a:t>
              </a:r>
            </a:p>
          </p:txBody>
        </p:sp>
        <p:sp>
          <p:nvSpPr>
            <p:cNvPr id="87052" name="Rectangle 11"/>
            <p:cNvSpPr>
              <a:spLocks noChangeArrowheads="1"/>
            </p:cNvSpPr>
            <p:nvPr/>
          </p:nvSpPr>
          <p:spPr bwMode="auto">
            <a:xfrm>
              <a:off x="1808" y="960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SAL</a:t>
              </a:r>
            </a:p>
          </p:txBody>
        </p:sp>
        <p:sp>
          <p:nvSpPr>
            <p:cNvPr id="87053" name="Rectangle 12"/>
            <p:cNvSpPr>
              <a:spLocks noChangeArrowheads="1"/>
            </p:cNvSpPr>
            <p:nvPr/>
          </p:nvSpPr>
          <p:spPr bwMode="auto">
            <a:xfrm>
              <a:off x="1200" y="170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孙立</a:t>
              </a:r>
            </a:p>
          </p:txBody>
        </p:sp>
        <p:sp>
          <p:nvSpPr>
            <p:cNvPr id="87054" name="Rectangle 13"/>
            <p:cNvSpPr>
              <a:spLocks noChangeArrowheads="1"/>
            </p:cNvSpPr>
            <p:nvPr/>
          </p:nvSpPr>
          <p:spPr bwMode="auto">
            <a:xfrm>
              <a:off x="528" y="170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P03</a:t>
              </a:r>
            </a:p>
          </p:txBody>
        </p:sp>
        <p:sp>
          <p:nvSpPr>
            <p:cNvPr id="87055" name="Rectangle 14"/>
            <p:cNvSpPr>
              <a:spLocks noChangeArrowheads="1"/>
            </p:cNvSpPr>
            <p:nvPr/>
          </p:nvSpPr>
          <p:spPr bwMode="auto">
            <a:xfrm>
              <a:off x="1200" y="145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钱广</a:t>
              </a:r>
            </a:p>
          </p:txBody>
        </p:sp>
        <p:sp>
          <p:nvSpPr>
            <p:cNvPr id="87056" name="Rectangle 15"/>
            <p:cNvSpPr>
              <a:spLocks noChangeArrowheads="1"/>
            </p:cNvSpPr>
            <p:nvPr/>
          </p:nvSpPr>
          <p:spPr bwMode="auto">
            <a:xfrm>
              <a:off x="528" y="145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P02</a:t>
              </a:r>
            </a:p>
          </p:txBody>
        </p:sp>
        <p:sp>
          <p:nvSpPr>
            <p:cNvPr id="87057" name="Rectangle 16"/>
            <p:cNvSpPr>
              <a:spLocks noChangeArrowheads="1"/>
            </p:cNvSpPr>
            <p:nvPr/>
          </p:nvSpPr>
          <p:spPr bwMode="auto">
            <a:xfrm>
              <a:off x="1200" y="120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赵明</a:t>
              </a:r>
            </a:p>
          </p:txBody>
        </p:sp>
        <p:sp>
          <p:nvSpPr>
            <p:cNvPr id="87058" name="Rectangle 17"/>
            <p:cNvSpPr>
              <a:spLocks noChangeArrowheads="1"/>
            </p:cNvSpPr>
            <p:nvPr/>
          </p:nvSpPr>
          <p:spPr bwMode="auto">
            <a:xfrm>
              <a:off x="528" y="120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P01</a:t>
              </a:r>
            </a:p>
          </p:txBody>
        </p:sp>
        <p:sp>
          <p:nvSpPr>
            <p:cNvPr id="87059" name="Rectangle 18"/>
            <p:cNvSpPr>
              <a:spLocks noChangeArrowheads="1"/>
            </p:cNvSpPr>
            <p:nvPr/>
          </p:nvSpPr>
          <p:spPr bwMode="auto">
            <a:xfrm>
              <a:off x="1200" y="960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TNAME</a:t>
              </a:r>
            </a:p>
          </p:txBody>
        </p:sp>
        <p:sp>
          <p:nvSpPr>
            <p:cNvPr id="87060" name="Rectangle 19"/>
            <p:cNvSpPr>
              <a:spLocks noChangeArrowheads="1"/>
            </p:cNvSpPr>
            <p:nvPr/>
          </p:nvSpPr>
          <p:spPr bwMode="auto">
            <a:xfrm>
              <a:off x="528" y="960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TNO</a:t>
              </a:r>
            </a:p>
          </p:txBody>
        </p:sp>
        <p:sp>
          <p:nvSpPr>
            <p:cNvPr id="87061" name="Line 20"/>
            <p:cNvSpPr>
              <a:spLocks noChangeShapeType="1"/>
            </p:cNvSpPr>
            <p:nvPr/>
          </p:nvSpPr>
          <p:spPr bwMode="auto">
            <a:xfrm>
              <a:off x="528" y="960"/>
              <a:ext cx="192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Line 21"/>
            <p:cNvSpPr>
              <a:spLocks noChangeShapeType="1"/>
            </p:cNvSpPr>
            <p:nvPr/>
          </p:nvSpPr>
          <p:spPr bwMode="auto">
            <a:xfrm>
              <a:off x="528" y="1209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3" name="Line 22"/>
            <p:cNvSpPr>
              <a:spLocks noChangeShapeType="1"/>
            </p:cNvSpPr>
            <p:nvPr/>
          </p:nvSpPr>
          <p:spPr bwMode="auto">
            <a:xfrm>
              <a:off x="528" y="1458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Line 23"/>
            <p:cNvSpPr>
              <a:spLocks noChangeShapeType="1"/>
            </p:cNvSpPr>
            <p:nvPr/>
          </p:nvSpPr>
          <p:spPr bwMode="auto">
            <a:xfrm>
              <a:off x="528" y="1707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Line 24"/>
            <p:cNvSpPr>
              <a:spLocks noChangeShapeType="1"/>
            </p:cNvSpPr>
            <p:nvPr/>
          </p:nvSpPr>
          <p:spPr bwMode="auto">
            <a:xfrm>
              <a:off x="528" y="2205"/>
              <a:ext cx="192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6" name="Line 25"/>
            <p:cNvSpPr>
              <a:spLocks noChangeShapeType="1"/>
            </p:cNvSpPr>
            <p:nvPr/>
          </p:nvSpPr>
          <p:spPr bwMode="auto">
            <a:xfrm>
              <a:off x="52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Line 26"/>
            <p:cNvSpPr>
              <a:spLocks noChangeShapeType="1"/>
            </p:cNvSpPr>
            <p:nvPr/>
          </p:nvSpPr>
          <p:spPr bwMode="auto">
            <a:xfrm>
              <a:off x="1200" y="960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8" name="Line 27"/>
            <p:cNvSpPr>
              <a:spLocks noChangeShapeType="1"/>
            </p:cNvSpPr>
            <p:nvPr/>
          </p:nvSpPr>
          <p:spPr bwMode="auto">
            <a:xfrm>
              <a:off x="244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9" name="Line 28"/>
            <p:cNvSpPr>
              <a:spLocks noChangeShapeType="1"/>
            </p:cNvSpPr>
            <p:nvPr/>
          </p:nvSpPr>
          <p:spPr bwMode="auto">
            <a:xfrm>
              <a:off x="1808" y="960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0" name="Line 29"/>
            <p:cNvSpPr>
              <a:spLocks noChangeShapeType="1"/>
            </p:cNvSpPr>
            <p:nvPr/>
          </p:nvSpPr>
          <p:spPr bwMode="auto">
            <a:xfrm>
              <a:off x="528" y="1956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071" name="Group 30"/>
          <p:cNvGrpSpPr>
            <a:grpSpLocks/>
          </p:cNvGrpSpPr>
          <p:nvPr/>
        </p:nvGrpSpPr>
        <p:grpSpPr bwMode="auto">
          <a:xfrm>
            <a:off x="6781800" y="2909888"/>
            <a:ext cx="2032000" cy="1581150"/>
            <a:chOff x="576" y="2979"/>
            <a:chExt cx="1280" cy="996"/>
          </a:xfrm>
        </p:grpSpPr>
        <p:sp>
          <p:nvSpPr>
            <p:cNvPr id="87072" name="Rectangle 31"/>
            <p:cNvSpPr>
              <a:spLocks noChangeArrowheads="1"/>
            </p:cNvSpPr>
            <p:nvPr/>
          </p:nvSpPr>
          <p:spPr bwMode="auto">
            <a:xfrm>
              <a:off x="1248" y="372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化</a:t>
              </a: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学</a:t>
              </a:r>
            </a:p>
          </p:txBody>
        </p:sp>
        <p:sp>
          <p:nvSpPr>
            <p:cNvPr id="87073" name="Rectangle 32"/>
            <p:cNvSpPr>
              <a:spLocks noChangeArrowheads="1"/>
            </p:cNvSpPr>
            <p:nvPr/>
          </p:nvSpPr>
          <p:spPr bwMode="auto">
            <a:xfrm>
              <a:off x="576" y="372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C03</a:t>
              </a:r>
            </a:p>
          </p:txBody>
        </p:sp>
        <p:sp>
          <p:nvSpPr>
            <p:cNvPr id="87074" name="Rectangle 33"/>
            <p:cNvSpPr>
              <a:spLocks noChangeArrowheads="1"/>
            </p:cNvSpPr>
            <p:nvPr/>
          </p:nvSpPr>
          <p:spPr bwMode="auto">
            <a:xfrm>
              <a:off x="1248" y="347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数学</a:t>
              </a:r>
            </a:p>
          </p:txBody>
        </p:sp>
        <p:sp>
          <p:nvSpPr>
            <p:cNvPr id="87075" name="Rectangle 34"/>
            <p:cNvSpPr>
              <a:spLocks noChangeArrowheads="1"/>
            </p:cNvSpPr>
            <p:nvPr/>
          </p:nvSpPr>
          <p:spPr bwMode="auto">
            <a:xfrm>
              <a:off x="576" y="347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C02</a:t>
              </a:r>
            </a:p>
          </p:txBody>
        </p:sp>
        <p:sp>
          <p:nvSpPr>
            <p:cNvPr id="87076" name="Rectangle 35"/>
            <p:cNvSpPr>
              <a:spLocks noChangeArrowheads="1"/>
            </p:cNvSpPr>
            <p:nvPr/>
          </p:nvSpPr>
          <p:spPr bwMode="auto">
            <a:xfrm>
              <a:off x="1248" y="322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物理</a:t>
              </a:r>
            </a:p>
          </p:txBody>
        </p:sp>
        <p:sp>
          <p:nvSpPr>
            <p:cNvPr id="87077" name="Rectangle 36"/>
            <p:cNvSpPr>
              <a:spLocks noChangeArrowheads="1"/>
            </p:cNvSpPr>
            <p:nvPr/>
          </p:nvSpPr>
          <p:spPr bwMode="auto">
            <a:xfrm>
              <a:off x="576" y="322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C01</a:t>
              </a:r>
            </a:p>
          </p:txBody>
        </p:sp>
        <p:sp>
          <p:nvSpPr>
            <p:cNvPr id="87078" name="Rectangle 37"/>
            <p:cNvSpPr>
              <a:spLocks noChangeArrowheads="1"/>
            </p:cNvSpPr>
            <p:nvPr/>
          </p:nvSpPr>
          <p:spPr bwMode="auto">
            <a:xfrm>
              <a:off x="1248" y="297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200">
                  <a:solidFill>
                    <a:schemeClr val="bg2"/>
                  </a:solidFill>
                  <a:latin typeface="Times New Roman" panose="02020603050405020304" pitchFamily="18" charset="0"/>
                </a:rPr>
                <a:t>CNAME</a:t>
              </a:r>
            </a:p>
          </p:txBody>
        </p:sp>
        <p:sp>
          <p:nvSpPr>
            <p:cNvPr id="87079" name="Rectangle 38"/>
            <p:cNvSpPr>
              <a:spLocks noChangeArrowheads="1"/>
            </p:cNvSpPr>
            <p:nvPr/>
          </p:nvSpPr>
          <p:spPr bwMode="auto">
            <a:xfrm>
              <a:off x="576" y="297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87080" name="Line 39"/>
            <p:cNvSpPr>
              <a:spLocks noChangeShapeType="1"/>
            </p:cNvSpPr>
            <p:nvPr/>
          </p:nvSpPr>
          <p:spPr bwMode="auto">
            <a:xfrm>
              <a:off x="576" y="2979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1" name="Line 40"/>
            <p:cNvSpPr>
              <a:spLocks noChangeShapeType="1"/>
            </p:cNvSpPr>
            <p:nvPr/>
          </p:nvSpPr>
          <p:spPr bwMode="auto">
            <a:xfrm>
              <a:off x="576" y="3228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2" name="Line 41"/>
            <p:cNvSpPr>
              <a:spLocks noChangeShapeType="1"/>
            </p:cNvSpPr>
            <p:nvPr/>
          </p:nvSpPr>
          <p:spPr bwMode="auto">
            <a:xfrm>
              <a:off x="576" y="3477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3" name="Line 42"/>
            <p:cNvSpPr>
              <a:spLocks noChangeShapeType="1"/>
            </p:cNvSpPr>
            <p:nvPr/>
          </p:nvSpPr>
          <p:spPr bwMode="auto">
            <a:xfrm>
              <a:off x="576" y="3726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4" name="Line 43"/>
            <p:cNvSpPr>
              <a:spLocks noChangeShapeType="1"/>
            </p:cNvSpPr>
            <p:nvPr/>
          </p:nvSpPr>
          <p:spPr bwMode="auto">
            <a:xfrm>
              <a:off x="576" y="3975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5" name="Line 44"/>
            <p:cNvSpPr>
              <a:spLocks noChangeShapeType="1"/>
            </p:cNvSpPr>
            <p:nvPr/>
          </p:nvSpPr>
          <p:spPr bwMode="auto">
            <a:xfrm>
              <a:off x="57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6" name="Line 45"/>
            <p:cNvSpPr>
              <a:spLocks noChangeShapeType="1"/>
            </p:cNvSpPr>
            <p:nvPr/>
          </p:nvSpPr>
          <p:spPr bwMode="auto">
            <a:xfrm>
              <a:off x="1248" y="297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7" name="Line 46"/>
            <p:cNvSpPr>
              <a:spLocks noChangeShapeType="1"/>
            </p:cNvSpPr>
            <p:nvPr/>
          </p:nvSpPr>
          <p:spPr bwMode="auto">
            <a:xfrm>
              <a:off x="185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088" name="Group 47"/>
          <p:cNvGrpSpPr>
            <a:grpSpLocks/>
          </p:cNvGrpSpPr>
          <p:nvPr/>
        </p:nvGrpSpPr>
        <p:grpSpPr bwMode="auto">
          <a:xfrm>
            <a:off x="4064000" y="2914650"/>
            <a:ext cx="2032000" cy="1581150"/>
            <a:chOff x="576" y="2979"/>
            <a:chExt cx="1280" cy="996"/>
          </a:xfrm>
        </p:grpSpPr>
        <p:sp>
          <p:nvSpPr>
            <p:cNvPr id="87089" name="Rectangle 48"/>
            <p:cNvSpPr>
              <a:spLocks noChangeArrowheads="1"/>
            </p:cNvSpPr>
            <p:nvPr/>
          </p:nvSpPr>
          <p:spPr bwMode="auto">
            <a:xfrm>
              <a:off x="1248" y="372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P04</a:t>
              </a:r>
            </a:p>
          </p:txBody>
        </p:sp>
        <p:sp>
          <p:nvSpPr>
            <p:cNvPr id="87090" name="Rectangle 49"/>
            <p:cNvSpPr>
              <a:spLocks noChangeArrowheads="1"/>
            </p:cNvSpPr>
            <p:nvPr/>
          </p:nvSpPr>
          <p:spPr bwMode="auto">
            <a:xfrm>
              <a:off x="576" y="372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C02</a:t>
              </a:r>
            </a:p>
          </p:txBody>
        </p:sp>
        <p:sp>
          <p:nvSpPr>
            <p:cNvPr id="87091" name="Rectangle 50"/>
            <p:cNvSpPr>
              <a:spLocks noChangeArrowheads="1"/>
            </p:cNvSpPr>
            <p:nvPr/>
          </p:nvSpPr>
          <p:spPr bwMode="auto">
            <a:xfrm>
              <a:off x="1248" y="347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P02</a:t>
              </a:r>
            </a:p>
          </p:txBody>
        </p:sp>
        <p:sp>
          <p:nvSpPr>
            <p:cNvPr id="87092" name="Rectangle 51"/>
            <p:cNvSpPr>
              <a:spLocks noChangeArrowheads="1"/>
            </p:cNvSpPr>
            <p:nvPr/>
          </p:nvSpPr>
          <p:spPr bwMode="auto">
            <a:xfrm>
              <a:off x="576" y="347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C02</a:t>
              </a:r>
            </a:p>
          </p:txBody>
        </p:sp>
        <p:sp>
          <p:nvSpPr>
            <p:cNvPr id="87093" name="Rectangle 52"/>
            <p:cNvSpPr>
              <a:spLocks noChangeArrowheads="1"/>
            </p:cNvSpPr>
            <p:nvPr/>
          </p:nvSpPr>
          <p:spPr bwMode="auto">
            <a:xfrm>
              <a:off x="1248" y="322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P01</a:t>
              </a:r>
            </a:p>
          </p:txBody>
        </p:sp>
        <p:sp>
          <p:nvSpPr>
            <p:cNvPr id="87094" name="Rectangle 53"/>
            <p:cNvSpPr>
              <a:spLocks noChangeArrowheads="1"/>
            </p:cNvSpPr>
            <p:nvPr/>
          </p:nvSpPr>
          <p:spPr bwMode="auto">
            <a:xfrm>
              <a:off x="576" y="322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C01</a:t>
              </a:r>
            </a:p>
          </p:txBody>
        </p:sp>
        <p:sp>
          <p:nvSpPr>
            <p:cNvPr id="87095" name="Rectangle 54"/>
            <p:cNvSpPr>
              <a:spLocks noChangeArrowheads="1"/>
            </p:cNvSpPr>
            <p:nvPr/>
          </p:nvSpPr>
          <p:spPr bwMode="auto">
            <a:xfrm>
              <a:off x="1248" y="297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TNO</a:t>
              </a:r>
            </a:p>
          </p:txBody>
        </p:sp>
        <p:sp>
          <p:nvSpPr>
            <p:cNvPr id="87096" name="Rectangle 55"/>
            <p:cNvSpPr>
              <a:spLocks noChangeArrowheads="1"/>
            </p:cNvSpPr>
            <p:nvPr/>
          </p:nvSpPr>
          <p:spPr bwMode="auto">
            <a:xfrm>
              <a:off x="576" y="297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87097" name="Line 56"/>
            <p:cNvSpPr>
              <a:spLocks noChangeShapeType="1"/>
            </p:cNvSpPr>
            <p:nvPr/>
          </p:nvSpPr>
          <p:spPr bwMode="auto">
            <a:xfrm>
              <a:off x="576" y="2979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Line 57"/>
            <p:cNvSpPr>
              <a:spLocks noChangeShapeType="1"/>
            </p:cNvSpPr>
            <p:nvPr/>
          </p:nvSpPr>
          <p:spPr bwMode="auto">
            <a:xfrm>
              <a:off x="576" y="3228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9" name="Line 58"/>
            <p:cNvSpPr>
              <a:spLocks noChangeShapeType="1"/>
            </p:cNvSpPr>
            <p:nvPr/>
          </p:nvSpPr>
          <p:spPr bwMode="auto">
            <a:xfrm>
              <a:off x="576" y="3477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0" name="Line 59"/>
            <p:cNvSpPr>
              <a:spLocks noChangeShapeType="1"/>
            </p:cNvSpPr>
            <p:nvPr/>
          </p:nvSpPr>
          <p:spPr bwMode="auto">
            <a:xfrm>
              <a:off x="576" y="3726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1" name="Line 60"/>
            <p:cNvSpPr>
              <a:spLocks noChangeShapeType="1"/>
            </p:cNvSpPr>
            <p:nvPr/>
          </p:nvSpPr>
          <p:spPr bwMode="auto">
            <a:xfrm>
              <a:off x="576" y="3975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2" name="Line 61"/>
            <p:cNvSpPr>
              <a:spLocks noChangeShapeType="1"/>
            </p:cNvSpPr>
            <p:nvPr/>
          </p:nvSpPr>
          <p:spPr bwMode="auto">
            <a:xfrm>
              <a:off x="57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3" name="Line 62"/>
            <p:cNvSpPr>
              <a:spLocks noChangeShapeType="1"/>
            </p:cNvSpPr>
            <p:nvPr/>
          </p:nvSpPr>
          <p:spPr bwMode="auto">
            <a:xfrm>
              <a:off x="1248" y="297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4" name="Line 63"/>
            <p:cNvSpPr>
              <a:spLocks noChangeShapeType="1"/>
            </p:cNvSpPr>
            <p:nvPr/>
          </p:nvSpPr>
          <p:spPr bwMode="auto">
            <a:xfrm>
              <a:off x="185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219200" y="4729163"/>
            <a:ext cx="3911600" cy="1595437"/>
            <a:chOff x="3216" y="3120"/>
            <a:chExt cx="2208" cy="1101"/>
          </a:xfrm>
        </p:grpSpPr>
        <p:sp>
          <p:nvSpPr>
            <p:cNvPr id="87106" name="Rectangle 67"/>
            <p:cNvSpPr>
              <a:spLocks noChangeArrowheads="1"/>
            </p:cNvSpPr>
            <p:nvPr/>
          </p:nvSpPr>
          <p:spPr bwMode="auto">
            <a:xfrm>
              <a:off x="4982" y="3937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数学</a:t>
              </a:r>
            </a:p>
          </p:txBody>
        </p:sp>
        <p:sp>
          <p:nvSpPr>
            <p:cNvPr id="87107" name="Rectangle 68"/>
            <p:cNvSpPr>
              <a:spLocks noChangeArrowheads="1"/>
            </p:cNvSpPr>
            <p:nvPr/>
          </p:nvSpPr>
          <p:spPr bwMode="auto">
            <a:xfrm>
              <a:off x="4541" y="3937"/>
              <a:ext cx="441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C02</a:t>
              </a:r>
            </a:p>
          </p:txBody>
        </p:sp>
        <p:sp>
          <p:nvSpPr>
            <p:cNvPr id="87108" name="Rectangle 69"/>
            <p:cNvSpPr>
              <a:spLocks noChangeArrowheads="1"/>
            </p:cNvSpPr>
            <p:nvPr/>
          </p:nvSpPr>
          <p:spPr bwMode="auto">
            <a:xfrm>
              <a:off x="4099" y="3937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500</a:t>
              </a:r>
            </a:p>
          </p:txBody>
        </p:sp>
        <p:sp>
          <p:nvSpPr>
            <p:cNvPr id="87109" name="Rectangle 70"/>
            <p:cNvSpPr>
              <a:spLocks noChangeArrowheads="1"/>
            </p:cNvSpPr>
            <p:nvPr/>
          </p:nvSpPr>
          <p:spPr bwMode="auto">
            <a:xfrm>
              <a:off x="3658" y="3937"/>
              <a:ext cx="441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李三</a:t>
              </a:r>
            </a:p>
          </p:txBody>
        </p:sp>
        <p:sp>
          <p:nvSpPr>
            <p:cNvPr id="87110" name="Rectangle 71"/>
            <p:cNvSpPr>
              <a:spLocks noChangeArrowheads="1"/>
            </p:cNvSpPr>
            <p:nvPr/>
          </p:nvSpPr>
          <p:spPr bwMode="auto">
            <a:xfrm>
              <a:off x="3216" y="3937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P04</a:t>
              </a:r>
            </a:p>
          </p:txBody>
        </p:sp>
        <p:sp>
          <p:nvSpPr>
            <p:cNvPr id="87111" name="Rectangle 72"/>
            <p:cNvSpPr>
              <a:spLocks noChangeArrowheads="1"/>
            </p:cNvSpPr>
            <p:nvPr/>
          </p:nvSpPr>
          <p:spPr bwMode="auto">
            <a:xfrm>
              <a:off x="4982" y="3653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数学</a:t>
              </a:r>
            </a:p>
          </p:txBody>
        </p:sp>
        <p:sp>
          <p:nvSpPr>
            <p:cNvPr id="87112" name="Rectangle 73"/>
            <p:cNvSpPr>
              <a:spLocks noChangeArrowheads="1"/>
            </p:cNvSpPr>
            <p:nvPr/>
          </p:nvSpPr>
          <p:spPr bwMode="auto">
            <a:xfrm>
              <a:off x="4541" y="3653"/>
              <a:ext cx="441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C02</a:t>
              </a:r>
            </a:p>
          </p:txBody>
        </p:sp>
        <p:sp>
          <p:nvSpPr>
            <p:cNvPr id="87113" name="Rectangle 74"/>
            <p:cNvSpPr>
              <a:spLocks noChangeArrowheads="1"/>
            </p:cNvSpPr>
            <p:nvPr/>
          </p:nvSpPr>
          <p:spPr bwMode="auto">
            <a:xfrm>
              <a:off x="4099" y="3653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700</a:t>
              </a:r>
            </a:p>
          </p:txBody>
        </p:sp>
        <p:sp>
          <p:nvSpPr>
            <p:cNvPr id="87114" name="Rectangle 75"/>
            <p:cNvSpPr>
              <a:spLocks noChangeArrowheads="1"/>
            </p:cNvSpPr>
            <p:nvPr/>
          </p:nvSpPr>
          <p:spPr bwMode="auto">
            <a:xfrm>
              <a:off x="3658" y="3653"/>
              <a:ext cx="441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钱广</a:t>
              </a:r>
            </a:p>
          </p:txBody>
        </p:sp>
        <p:sp>
          <p:nvSpPr>
            <p:cNvPr id="87115" name="Rectangle 76"/>
            <p:cNvSpPr>
              <a:spLocks noChangeArrowheads="1"/>
            </p:cNvSpPr>
            <p:nvPr/>
          </p:nvSpPr>
          <p:spPr bwMode="auto">
            <a:xfrm>
              <a:off x="3216" y="3653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P02</a:t>
              </a:r>
            </a:p>
          </p:txBody>
        </p:sp>
        <p:sp>
          <p:nvSpPr>
            <p:cNvPr id="87116" name="Rectangle 77"/>
            <p:cNvSpPr>
              <a:spLocks noChangeArrowheads="1"/>
            </p:cNvSpPr>
            <p:nvPr/>
          </p:nvSpPr>
          <p:spPr bwMode="auto">
            <a:xfrm>
              <a:off x="4982" y="3369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物理</a:t>
              </a:r>
            </a:p>
          </p:txBody>
        </p:sp>
        <p:sp>
          <p:nvSpPr>
            <p:cNvPr id="87117" name="Rectangle 78"/>
            <p:cNvSpPr>
              <a:spLocks noChangeArrowheads="1"/>
            </p:cNvSpPr>
            <p:nvPr/>
          </p:nvSpPr>
          <p:spPr bwMode="auto">
            <a:xfrm>
              <a:off x="4541" y="3369"/>
              <a:ext cx="441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C01</a:t>
              </a:r>
            </a:p>
          </p:txBody>
        </p:sp>
        <p:sp>
          <p:nvSpPr>
            <p:cNvPr id="87118" name="Rectangle 79"/>
            <p:cNvSpPr>
              <a:spLocks noChangeArrowheads="1"/>
            </p:cNvSpPr>
            <p:nvPr/>
          </p:nvSpPr>
          <p:spPr bwMode="auto">
            <a:xfrm>
              <a:off x="4099" y="3369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800</a:t>
              </a:r>
            </a:p>
          </p:txBody>
        </p:sp>
        <p:sp>
          <p:nvSpPr>
            <p:cNvPr id="87119" name="Rectangle 80"/>
            <p:cNvSpPr>
              <a:spLocks noChangeArrowheads="1"/>
            </p:cNvSpPr>
            <p:nvPr/>
          </p:nvSpPr>
          <p:spPr bwMode="auto">
            <a:xfrm>
              <a:off x="3658" y="3369"/>
              <a:ext cx="441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赵明</a:t>
              </a:r>
            </a:p>
          </p:txBody>
        </p:sp>
        <p:sp>
          <p:nvSpPr>
            <p:cNvPr id="87120" name="Rectangle 81"/>
            <p:cNvSpPr>
              <a:spLocks noChangeArrowheads="1"/>
            </p:cNvSpPr>
            <p:nvPr/>
          </p:nvSpPr>
          <p:spPr bwMode="auto">
            <a:xfrm>
              <a:off x="3216" y="3369"/>
              <a:ext cx="442" cy="2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P01</a:t>
              </a:r>
            </a:p>
          </p:txBody>
        </p:sp>
        <p:sp>
          <p:nvSpPr>
            <p:cNvPr id="87121" name="Rectangle 82"/>
            <p:cNvSpPr>
              <a:spLocks noChangeArrowheads="1"/>
            </p:cNvSpPr>
            <p:nvPr/>
          </p:nvSpPr>
          <p:spPr bwMode="auto">
            <a:xfrm>
              <a:off x="4982" y="3120"/>
              <a:ext cx="44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1200">
                  <a:solidFill>
                    <a:schemeClr val="bg2"/>
                  </a:solidFill>
                </a:rPr>
                <a:t>CNAME</a:t>
              </a:r>
            </a:p>
          </p:txBody>
        </p:sp>
        <p:sp>
          <p:nvSpPr>
            <p:cNvPr id="87122" name="Rectangle 83"/>
            <p:cNvSpPr>
              <a:spLocks noChangeArrowheads="1"/>
            </p:cNvSpPr>
            <p:nvPr/>
          </p:nvSpPr>
          <p:spPr bwMode="auto">
            <a:xfrm>
              <a:off x="4541" y="3120"/>
              <a:ext cx="441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87123" name="Rectangle 84"/>
            <p:cNvSpPr>
              <a:spLocks noChangeArrowheads="1"/>
            </p:cNvSpPr>
            <p:nvPr/>
          </p:nvSpPr>
          <p:spPr bwMode="auto">
            <a:xfrm>
              <a:off x="4099" y="3120"/>
              <a:ext cx="44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SAL</a:t>
              </a:r>
            </a:p>
          </p:txBody>
        </p:sp>
        <p:sp>
          <p:nvSpPr>
            <p:cNvPr id="87124" name="Rectangle 85"/>
            <p:cNvSpPr>
              <a:spLocks noChangeArrowheads="1"/>
            </p:cNvSpPr>
            <p:nvPr/>
          </p:nvSpPr>
          <p:spPr bwMode="auto">
            <a:xfrm>
              <a:off x="3658" y="3120"/>
              <a:ext cx="441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12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TNAME</a:t>
              </a:r>
            </a:p>
          </p:txBody>
        </p:sp>
        <p:sp>
          <p:nvSpPr>
            <p:cNvPr id="87125" name="Rectangle 86"/>
            <p:cNvSpPr>
              <a:spLocks noChangeArrowheads="1"/>
            </p:cNvSpPr>
            <p:nvPr/>
          </p:nvSpPr>
          <p:spPr bwMode="auto">
            <a:xfrm>
              <a:off x="3216" y="3120"/>
              <a:ext cx="44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ctr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TNO</a:t>
              </a:r>
            </a:p>
          </p:txBody>
        </p:sp>
        <p:sp>
          <p:nvSpPr>
            <p:cNvPr id="87126" name="Line 87"/>
            <p:cNvSpPr>
              <a:spLocks noChangeShapeType="1"/>
            </p:cNvSpPr>
            <p:nvPr/>
          </p:nvSpPr>
          <p:spPr bwMode="auto">
            <a:xfrm>
              <a:off x="3216" y="3120"/>
              <a:ext cx="220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7" name="Line 88"/>
            <p:cNvSpPr>
              <a:spLocks noChangeShapeType="1"/>
            </p:cNvSpPr>
            <p:nvPr/>
          </p:nvSpPr>
          <p:spPr bwMode="auto">
            <a:xfrm>
              <a:off x="3216" y="3369"/>
              <a:ext cx="22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8" name="Line 89"/>
            <p:cNvSpPr>
              <a:spLocks noChangeShapeType="1"/>
            </p:cNvSpPr>
            <p:nvPr/>
          </p:nvSpPr>
          <p:spPr bwMode="auto">
            <a:xfrm>
              <a:off x="3216" y="3653"/>
              <a:ext cx="22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9" name="Line 90"/>
            <p:cNvSpPr>
              <a:spLocks noChangeShapeType="1"/>
            </p:cNvSpPr>
            <p:nvPr/>
          </p:nvSpPr>
          <p:spPr bwMode="auto">
            <a:xfrm>
              <a:off x="3216" y="3937"/>
              <a:ext cx="22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0" name="Line 91"/>
            <p:cNvSpPr>
              <a:spLocks noChangeShapeType="1"/>
            </p:cNvSpPr>
            <p:nvPr/>
          </p:nvSpPr>
          <p:spPr bwMode="auto">
            <a:xfrm>
              <a:off x="3216" y="4221"/>
              <a:ext cx="220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1" name="Line 92"/>
            <p:cNvSpPr>
              <a:spLocks noChangeShapeType="1"/>
            </p:cNvSpPr>
            <p:nvPr/>
          </p:nvSpPr>
          <p:spPr bwMode="auto">
            <a:xfrm>
              <a:off x="3216" y="3120"/>
              <a:ext cx="0" cy="110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2" name="Line 93"/>
            <p:cNvSpPr>
              <a:spLocks noChangeShapeType="1"/>
            </p:cNvSpPr>
            <p:nvPr/>
          </p:nvSpPr>
          <p:spPr bwMode="auto">
            <a:xfrm>
              <a:off x="3658" y="3120"/>
              <a:ext cx="0" cy="110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3" name="Line 94"/>
            <p:cNvSpPr>
              <a:spLocks noChangeShapeType="1"/>
            </p:cNvSpPr>
            <p:nvPr/>
          </p:nvSpPr>
          <p:spPr bwMode="auto">
            <a:xfrm>
              <a:off x="4099" y="3120"/>
              <a:ext cx="0" cy="110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4" name="Line 95"/>
            <p:cNvSpPr>
              <a:spLocks noChangeShapeType="1"/>
            </p:cNvSpPr>
            <p:nvPr/>
          </p:nvSpPr>
          <p:spPr bwMode="auto">
            <a:xfrm>
              <a:off x="4541" y="3120"/>
              <a:ext cx="0" cy="110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5" name="Line 96"/>
            <p:cNvSpPr>
              <a:spLocks noChangeShapeType="1"/>
            </p:cNvSpPr>
            <p:nvPr/>
          </p:nvSpPr>
          <p:spPr bwMode="auto">
            <a:xfrm>
              <a:off x="4982" y="3120"/>
              <a:ext cx="0" cy="110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6" name="Line 97"/>
            <p:cNvSpPr>
              <a:spLocks noChangeShapeType="1"/>
            </p:cNvSpPr>
            <p:nvPr/>
          </p:nvSpPr>
          <p:spPr bwMode="auto">
            <a:xfrm>
              <a:off x="5424" y="3120"/>
              <a:ext cx="0" cy="110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82" name="AutoShape 98"/>
          <p:cNvSpPr>
            <a:spLocks noChangeArrowheads="1"/>
          </p:cNvSpPr>
          <p:nvPr/>
        </p:nvSpPr>
        <p:spPr bwMode="auto">
          <a:xfrm>
            <a:off x="5943600" y="5013325"/>
            <a:ext cx="2535238" cy="1235075"/>
          </a:xfrm>
          <a:prstGeom prst="wedgeRoundRectCallout">
            <a:avLst>
              <a:gd name="adj1" fmla="val -76676"/>
              <a:gd name="adj2" fmla="val 1801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just" eaLnBrk="0" hangingPunct="0">
              <a:spcBef>
                <a:spcPct val="60000"/>
              </a:spcBef>
              <a:defRPr/>
            </a:pPr>
            <a:r>
              <a:rPr kumimoji="1" lang="zh-CN" altLang="en-US" sz="2800" b="0" baseline="-20000" dirty="0">
                <a:solidFill>
                  <a:schemeClr val="bg2"/>
                </a:solidFill>
                <a:latin typeface="+mn-ea"/>
                <a:ea typeface="+mn-ea"/>
              </a:rPr>
              <a:t>问题：有关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+mn-ea"/>
                <a:ea typeface="+mn-ea"/>
              </a:rPr>
              <a:t>P03</a:t>
            </a:r>
            <a:r>
              <a:rPr kumimoji="1" lang="zh-CN" altLang="en-US" sz="2800" b="0" baseline="-20000" dirty="0">
                <a:solidFill>
                  <a:schemeClr val="bg2"/>
                </a:solidFill>
                <a:latin typeface="+mn-ea"/>
                <a:ea typeface="+mn-ea"/>
              </a:rPr>
              <a:t>号职工的姓名和工资信息没有显示出来</a:t>
            </a:r>
            <a:endParaRPr kumimoji="1" lang="zh-CN" altLang="en-US" b="0" baseline="-20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7138" name="Line 101"/>
          <p:cNvSpPr>
            <a:spLocks noChangeShapeType="1"/>
          </p:cNvSpPr>
          <p:nvPr/>
        </p:nvSpPr>
        <p:spPr bwMode="auto">
          <a:xfrm>
            <a:off x="609600" y="54102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39" name="Line 102"/>
          <p:cNvSpPr>
            <a:spLocks noChangeShapeType="1"/>
          </p:cNvSpPr>
          <p:nvPr/>
        </p:nvSpPr>
        <p:spPr bwMode="auto">
          <a:xfrm>
            <a:off x="609600" y="55626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40" name="矩形 106"/>
          <p:cNvSpPr>
            <a:spLocks noChangeArrowheads="1"/>
          </p:cNvSpPr>
          <p:nvPr/>
        </p:nvSpPr>
        <p:spPr bwMode="auto">
          <a:xfrm>
            <a:off x="3505200" y="3309938"/>
            <a:ext cx="434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⋈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7141" name="矩形 107"/>
          <p:cNvSpPr>
            <a:spLocks noChangeArrowheads="1"/>
          </p:cNvSpPr>
          <p:nvPr/>
        </p:nvSpPr>
        <p:spPr bwMode="auto">
          <a:xfrm>
            <a:off x="6153150" y="3238500"/>
            <a:ext cx="43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⋈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6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/>
          <a:lstStyle/>
          <a:p>
            <a:pPr eaLnBrk="1" hangingPunct="1"/>
            <a:r>
              <a:rPr lang="zh-CN" altLang="en-US" dirty="0"/>
              <a:t>外连接</a:t>
            </a:r>
          </a:p>
          <a:p>
            <a:pPr lvl="1" eaLnBrk="1" hangingPunct="1"/>
            <a:r>
              <a:rPr lang="zh-CN" altLang="en-US" dirty="0"/>
              <a:t>为避免自然连接时因失配而发生的信息丢失，可以假定在参与连接的一方关系中附加一个取值全为空值的元组，它和参与连接的另一方关系中的任何一个未匹配上的元组都能匹配，称之为外连接</a:t>
            </a:r>
          </a:p>
          <a:p>
            <a:pPr lvl="1" algn="ctr" eaLnBrk="1" hangingPunct="1">
              <a:buFontTx/>
              <a:buNone/>
            </a:pPr>
            <a:r>
              <a:rPr lang="zh-CN" altLang="en-US" dirty="0"/>
              <a:t>外连接 = 自然连接 + 失配的元组</a:t>
            </a:r>
          </a:p>
          <a:p>
            <a:pPr lvl="1" eaLnBrk="1" hangingPunct="1"/>
            <a:r>
              <a:rPr lang="zh-CN" altLang="en-US" dirty="0"/>
              <a:t>外连接的形式：左外连接、右外连接、全外连接 </a:t>
            </a:r>
          </a:p>
          <a:p>
            <a:pPr lvl="1" algn="ctr" eaLnBrk="1" hangingPunct="1">
              <a:buFontTx/>
              <a:buNone/>
            </a:pPr>
            <a:r>
              <a:rPr lang="zh-CN" altLang="en-US" dirty="0"/>
              <a:t>左外连接 = 自然连接 + 左侧关系中失配的元组</a:t>
            </a:r>
          </a:p>
          <a:p>
            <a:pPr lvl="1" algn="ctr" eaLnBrk="1" hangingPunct="1">
              <a:buFontTx/>
              <a:buNone/>
            </a:pPr>
            <a:r>
              <a:rPr lang="zh-CN" altLang="en-US" dirty="0"/>
              <a:t>右外连接 = 自然连接 + 右侧关系中失配的元组</a:t>
            </a:r>
          </a:p>
          <a:p>
            <a:pPr lvl="1" algn="ctr" eaLnBrk="1" hangingPunct="1">
              <a:buFontTx/>
              <a:buNone/>
            </a:pPr>
            <a:r>
              <a:rPr lang="zh-CN" altLang="en-US" dirty="0"/>
              <a:t>全外连接 = 自然连接 + 两侧关系中失配的元组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849313"/>
          </a:xfrm>
        </p:spPr>
        <p:txBody>
          <a:bodyPr/>
          <a:lstStyle/>
          <a:p>
            <a:pPr eaLnBrk="1" hangingPunct="1"/>
            <a:r>
              <a:rPr lang="zh-CN" altLang="en-US"/>
              <a:t>扩展的关系代数-外连接</a:t>
            </a:r>
          </a:p>
        </p:txBody>
      </p:sp>
      <p:sp>
        <p:nvSpPr>
          <p:cNvPr id="88069" name="AutoShape 4"/>
          <p:cNvSpPr>
            <a:spLocks noChangeArrowheads="1"/>
          </p:cNvSpPr>
          <p:nvPr/>
        </p:nvSpPr>
        <p:spPr bwMode="auto">
          <a:xfrm rot="5400000">
            <a:off x="914400" y="4876800"/>
            <a:ext cx="228600" cy="228600"/>
          </a:xfrm>
          <a:prstGeom prst="flowChartCollat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0" name="Line 5"/>
          <p:cNvSpPr>
            <a:spLocks noChangeShapeType="1"/>
          </p:cNvSpPr>
          <p:nvPr/>
        </p:nvSpPr>
        <p:spPr bwMode="auto">
          <a:xfrm flipH="1">
            <a:off x="762000" y="48768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1" name="Line 6"/>
          <p:cNvSpPr>
            <a:spLocks noChangeShapeType="1"/>
          </p:cNvSpPr>
          <p:nvPr/>
        </p:nvSpPr>
        <p:spPr bwMode="auto">
          <a:xfrm flipH="1">
            <a:off x="762000" y="5105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2" name="AutoShape 7"/>
          <p:cNvSpPr>
            <a:spLocks noChangeArrowheads="1"/>
          </p:cNvSpPr>
          <p:nvPr/>
        </p:nvSpPr>
        <p:spPr bwMode="auto">
          <a:xfrm rot="5400000">
            <a:off x="762000" y="5410200"/>
            <a:ext cx="228600" cy="228600"/>
          </a:xfrm>
          <a:prstGeom prst="flowChartCollat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3" name="Line 8"/>
          <p:cNvSpPr>
            <a:spLocks noChangeShapeType="1"/>
          </p:cNvSpPr>
          <p:nvPr/>
        </p:nvSpPr>
        <p:spPr bwMode="auto">
          <a:xfrm flipH="1">
            <a:off x="990600" y="54102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Line 9"/>
          <p:cNvSpPr>
            <a:spLocks noChangeShapeType="1"/>
          </p:cNvSpPr>
          <p:nvPr/>
        </p:nvSpPr>
        <p:spPr bwMode="auto">
          <a:xfrm flipH="1">
            <a:off x="990600" y="56388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5" name="AutoShape 10"/>
          <p:cNvSpPr>
            <a:spLocks noChangeArrowheads="1"/>
          </p:cNvSpPr>
          <p:nvPr/>
        </p:nvSpPr>
        <p:spPr bwMode="auto">
          <a:xfrm rot="5400000">
            <a:off x="762000" y="5943600"/>
            <a:ext cx="228600" cy="228600"/>
          </a:xfrm>
          <a:prstGeom prst="flowChartCollat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6" name="Line 11"/>
          <p:cNvSpPr>
            <a:spLocks noChangeShapeType="1"/>
          </p:cNvSpPr>
          <p:nvPr/>
        </p:nvSpPr>
        <p:spPr bwMode="auto">
          <a:xfrm flipH="1">
            <a:off x="990600" y="59436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7" name="Line 12"/>
          <p:cNvSpPr>
            <a:spLocks noChangeShapeType="1"/>
          </p:cNvSpPr>
          <p:nvPr/>
        </p:nvSpPr>
        <p:spPr bwMode="auto">
          <a:xfrm flipH="1">
            <a:off x="990600" y="61722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8" name="Line 13"/>
          <p:cNvSpPr>
            <a:spLocks noChangeShapeType="1"/>
          </p:cNvSpPr>
          <p:nvPr/>
        </p:nvSpPr>
        <p:spPr bwMode="auto">
          <a:xfrm flipH="1">
            <a:off x="609600" y="59436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9" name="Line 14"/>
          <p:cNvSpPr>
            <a:spLocks noChangeShapeType="1"/>
          </p:cNvSpPr>
          <p:nvPr/>
        </p:nvSpPr>
        <p:spPr bwMode="auto">
          <a:xfrm flipH="1">
            <a:off x="609600" y="61722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389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扩展的关系代数-外连接</a:t>
            </a:r>
          </a:p>
        </p:txBody>
      </p:sp>
      <p:grpSp>
        <p:nvGrpSpPr>
          <p:cNvPr id="89092" name="Group 3"/>
          <p:cNvGrpSpPr>
            <a:grpSpLocks/>
          </p:cNvGrpSpPr>
          <p:nvPr/>
        </p:nvGrpSpPr>
        <p:grpSpPr bwMode="auto">
          <a:xfrm>
            <a:off x="1013048" y="1985963"/>
            <a:ext cx="3048000" cy="1976437"/>
            <a:chOff x="528" y="960"/>
            <a:chExt cx="1920" cy="1245"/>
          </a:xfrm>
        </p:grpSpPr>
        <p:sp>
          <p:nvSpPr>
            <p:cNvPr id="70818" name="Rectangle 4"/>
            <p:cNvSpPr>
              <a:spLocks noChangeArrowheads="1"/>
            </p:cNvSpPr>
            <p:nvPr/>
          </p:nvSpPr>
          <p:spPr bwMode="auto">
            <a:xfrm>
              <a:off x="1808" y="1956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500</a:t>
              </a:r>
            </a:p>
          </p:txBody>
        </p:sp>
        <p:sp>
          <p:nvSpPr>
            <p:cNvPr id="70819" name="Rectangle 5"/>
            <p:cNvSpPr>
              <a:spLocks noChangeArrowheads="1"/>
            </p:cNvSpPr>
            <p:nvPr/>
          </p:nvSpPr>
          <p:spPr bwMode="auto">
            <a:xfrm>
              <a:off x="1200" y="195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李三</a:t>
              </a:r>
            </a:p>
          </p:txBody>
        </p:sp>
        <p:sp>
          <p:nvSpPr>
            <p:cNvPr id="70820" name="Rectangle 6"/>
            <p:cNvSpPr>
              <a:spLocks noChangeArrowheads="1"/>
            </p:cNvSpPr>
            <p:nvPr/>
          </p:nvSpPr>
          <p:spPr bwMode="auto">
            <a:xfrm>
              <a:off x="528" y="195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P04</a:t>
              </a:r>
            </a:p>
          </p:txBody>
        </p:sp>
        <p:sp>
          <p:nvSpPr>
            <p:cNvPr id="70821" name="Rectangle 7"/>
            <p:cNvSpPr>
              <a:spLocks noChangeArrowheads="1"/>
            </p:cNvSpPr>
            <p:nvPr/>
          </p:nvSpPr>
          <p:spPr bwMode="auto">
            <a:xfrm>
              <a:off x="1808" y="1707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600</a:t>
              </a:r>
            </a:p>
          </p:txBody>
        </p:sp>
        <p:sp>
          <p:nvSpPr>
            <p:cNvPr id="70822" name="Rectangle 8"/>
            <p:cNvSpPr>
              <a:spLocks noChangeArrowheads="1"/>
            </p:cNvSpPr>
            <p:nvPr/>
          </p:nvSpPr>
          <p:spPr bwMode="auto">
            <a:xfrm>
              <a:off x="1808" y="1458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700</a:t>
              </a:r>
            </a:p>
          </p:txBody>
        </p:sp>
        <p:sp>
          <p:nvSpPr>
            <p:cNvPr id="70823" name="Rectangle 9"/>
            <p:cNvSpPr>
              <a:spLocks noChangeArrowheads="1"/>
            </p:cNvSpPr>
            <p:nvPr/>
          </p:nvSpPr>
          <p:spPr bwMode="auto">
            <a:xfrm>
              <a:off x="1808" y="1209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800</a:t>
              </a:r>
            </a:p>
          </p:txBody>
        </p:sp>
        <p:sp>
          <p:nvSpPr>
            <p:cNvPr id="70824" name="Rectangle 10"/>
            <p:cNvSpPr>
              <a:spLocks noChangeArrowheads="1"/>
            </p:cNvSpPr>
            <p:nvPr/>
          </p:nvSpPr>
          <p:spPr bwMode="auto">
            <a:xfrm>
              <a:off x="1808" y="960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 dirty="0">
                  <a:solidFill>
                    <a:schemeClr val="bg2"/>
                  </a:solidFill>
                  <a:latin typeface="+mn-ea"/>
                  <a:ea typeface="+mn-ea"/>
                </a:rPr>
                <a:t>SAL</a:t>
              </a:r>
            </a:p>
          </p:txBody>
        </p:sp>
        <p:sp>
          <p:nvSpPr>
            <p:cNvPr id="70825" name="Rectangle 11"/>
            <p:cNvSpPr>
              <a:spLocks noChangeArrowheads="1"/>
            </p:cNvSpPr>
            <p:nvPr/>
          </p:nvSpPr>
          <p:spPr bwMode="auto">
            <a:xfrm>
              <a:off x="1200" y="170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孙立</a:t>
              </a:r>
            </a:p>
          </p:txBody>
        </p:sp>
        <p:sp>
          <p:nvSpPr>
            <p:cNvPr id="70826" name="Rectangle 12"/>
            <p:cNvSpPr>
              <a:spLocks noChangeArrowheads="1"/>
            </p:cNvSpPr>
            <p:nvPr/>
          </p:nvSpPr>
          <p:spPr bwMode="auto">
            <a:xfrm>
              <a:off x="528" y="170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 dirty="0">
                  <a:solidFill>
                    <a:schemeClr val="bg2"/>
                  </a:solidFill>
                  <a:latin typeface="+mn-ea"/>
                  <a:ea typeface="+mn-ea"/>
                </a:rPr>
                <a:t>P03</a:t>
              </a:r>
            </a:p>
          </p:txBody>
        </p:sp>
        <p:sp>
          <p:nvSpPr>
            <p:cNvPr id="70827" name="Rectangle 13"/>
            <p:cNvSpPr>
              <a:spLocks noChangeArrowheads="1"/>
            </p:cNvSpPr>
            <p:nvPr/>
          </p:nvSpPr>
          <p:spPr bwMode="auto">
            <a:xfrm>
              <a:off x="1200" y="145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钱广</a:t>
              </a:r>
            </a:p>
          </p:txBody>
        </p:sp>
        <p:sp>
          <p:nvSpPr>
            <p:cNvPr id="70828" name="Rectangle 14"/>
            <p:cNvSpPr>
              <a:spLocks noChangeArrowheads="1"/>
            </p:cNvSpPr>
            <p:nvPr/>
          </p:nvSpPr>
          <p:spPr bwMode="auto">
            <a:xfrm>
              <a:off x="528" y="145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P02</a:t>
              </a:r>
            </a:p>
          </p:txBody>
        </p:sp>
        <p:sp>
          <p:nvSpPr>
            <p:cNvPr id="70829" name="Rectangle 15"/>
            <p:cNvSpPr>
              <a:spLocks noChangeArrowheads="1"/>
            </p:cNvSpPr>
            <p:nvPr/>
          </p:nvSpPr>
          <p:spPr bwMode="auto">
            <a:xfrm>
              <a:off x="1200" y="120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 dirty="0">
                  <a:solidFill>
                    <a:schemeClr val="bg2"/>
                  </a:solidFill>
                  <a:latin typeface="+mn-ea"/>
                  <a:ea typeface="+mn-ea"/>
                </a:rPr>
                <a:t>赵明</a:t>
              </a:r>
            </a:p>
          </p:txBody>
        </p:sp>
        <p:sp>
          <p:nvSpPr>
            <p:cNvPr id="70830" name="Rectangle 16"/>
            <p:cNvSpPr>
              <a:spLocks noChangeArrowheads="1"/>
            </p:cNvSpPr>
            <p:nvPr/>
          </p:nvSpPr>
          <p:spPr bwMode="auto">
            <a:xfrm>
              <a:off x="528" y="120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P01</a:t>
              </a:r>
            </a:p>
          </p:txBody>
        </p:sp>
        <p:sp>
          <p:nvSpPr>
            <p:cNvPr id="70831" name="Rectangle 17"/>
            <p:cNvSpPr>
              <a:spLocks noChangeArrowheads="1"/>
            </p:cNvSpPr>
            <p:nvPr/>
          </p:nvSpPr>
          <p:spPr bwMode="auto">
            <a:xfrm>
              <a:off x="1200" y="960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1200" b="0">
                  <a:solidFill>
                    <a:schemeClr val="bg2"/>
                  </a:solidFill>
                  <a:latin typeface="+mn-ea"/>
                  <a:ea typeface="+mn-ea"/>
                </a:rPr>
                <a:t>TNAME</a:t>
              </a:r>
            </a:p>
          </p:txBody>
        </p:sp>
        <p:sp>
          <p:nvSpPr>
            <p:cNvPr id="70832" name="Rectangle 18"/>
            <p:cNvSpPr>
              <a:spLocks noChangeArrowheads="1"/>
            </p:cNvSpPr>
            <p:nvPr/>
          </p:nvSpPr>
          <p:spPr bwMode="auto">
            <a:xfrm>
              <a:off x="528" y="960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TNO</a:t>
              </a:r>
            </a:p>
          </p:txBody>
        </p:sp>
        <p:sp>
          <p:nvSpPr>
            <p:cNvPr id="70833" name="Line 19"/>
            <p:cNvSpPr>
              <a:spLocks noChangeShapeType="1"/>
            </p:cNvSpPr>
            <p:nvPr/>
          </p:nvSpPr>
          <p:spPr bwMode="auto">
            <a:xfrm>
              <a:off x="528" y="960"/>
              <a:ext cx="192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34" name="Line 20"/>
            <p:cNvSpPr>
              <a:spLocks noChangeShapeType="1"/>
            </p:cNvSpPr>
            <p:nvPr/>
          </p:nvSpPr>
          <p:spPr bwMode="auto">
            <a:xfrm>
              <a:off x="528" y="1209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35" name="Line 21"/>
            <p:cNvSpPr>
              <a:spLocks noChangeShapeType="1"/>
            </p:cNvSpPr>
            <p:nvPr/>
          </p:nvSpPr>
          <p:spPr bwMode="auto">
            <a:xfrm>
              <a:off x="528" y="1458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36" name="Line 22"/>
            <p:cNvSpPr>
              <a:spLocks noChangeShapeType="1"/>
            </p:cNvSpPr>
            <p:nvPr/>
          </p:nvSpPr>
          <p:spPr bwMode="auto">
            <a:xfrm>
              <a:off x="528" y="1707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37" name="Line 23"/>
            <p:cNvSpPr>
              <a:spLocks noChangeShapeType="1"/>
            </p:cNvSpPr>
            <p:nvPr/>
          </p:nvSpPr>
          <p:spPr bwMode="auto">
            <a:xfrm>
              <a:off x="528" y="2205"/>
              <a:ext cx="192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38" name="Line 24"/>
            <p:cNvSpPr>
              <a:spLocks noChangeShapeType="1"/>
            </p:cNvSpPr>
            <p:nvPr/>
          </p:nvSpPr>
          <p:spPr bwMode="auto">
            <a:xfrm>
              <a:off x="52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39" name="Line 25"/>
            <p:cNvSpPr>
              <a:spLocks noChangeShapeType="1"/>
            </p:cNvSpPr>
            <p:nvPr/>
          </p:nvSpPr>
          <p:spPr bwMode="auto">
            <a:xfrm>
              <a:off x="1200" y="960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40" name="Line 26"/>
            <p:cNvSpPr>
              <a:spLocks noChangeShapeType="1"/>
            </p:cNvSpPr>
            <p:nvPr/>
          </p:nvSpPr>
          <p:spPr bwMode="auto">
            <a:xfrm>
              <a:off x="244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41" name="Line 27"/>
            <p:cNvSpPr>
              <a:spLocks noChangeShapeType="1"/>
            </p:cNvSpPr>
            <p:nvPr/>
          </p:nvSpPr>
          <p:spPr bwMode="auto">
            <a:xfrm>
              <a:off x="1808" y="960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0842" name="Line 28"/>
            <p:cNvSpPr>
              <a:spLocks noChangeShapeType="1"/>
            </p:cNvSpPr>
            <p:nvPr/>
          </p:nvSpPr>
          <p:spPr bwMode="auto">
            <a:xfrm>
              <a:off x="528" y="1956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</p:grpSp>
      <p:grpSp>
        <p:nvGrpSpPr>
          <p:cNvPr id="89135" name="Group 46"/>
          <p:cNvGrpSpPr>
            <a:grpSpLocks/>
          </p:cNvGrpSpPr>
          <p:nvPr/>
        </p:nvGrpSpPr>
        <p:grpSpPr bwMode="auto">
          <a:xfrm>
            <a:off x="4772248" y="2233613"/>
            <a:ext cx="2032000" cy="1581150"/>
            <a:chOff x="576" y="2979"/>
            <a:chExt cx="1280" cy="996"/>
          </a:xfrm>
        </p:grpSpPr>
        <p:sp>
          <p:nvSpPr>
            <p:cNvPr id="89136" name="Rectangle 47"/>
            <p:cNvSpPr>
              <a:spLocks noChangeArrowheads="1"/>
            </p:cNvSpPr>
            <p:nvPr/>
          </p:nvSpPr>
          <p:spPr bwMode="auto">
            <a:xfrm>
              <a:off x="1248" y="372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P04</a:t>
              </a:r>
            </a:p>
          </p:txBody>
        </p:sp>
        <p:sp>
          <p:nvSpPr>
            <p:cNvPr id="89137" name="Rectangle 48"/>
            <p:cNvSpPr>
              <a:spLocks noChangeArrowheads="1"/>
            </p:cNvSpPr>
            <p:nvPr/>
          </p:nvSpPr>
          <p:spPr bwMode="auto">
            <a:xfrm>
              <a:off x="576" y="372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C02</a:t>
              </a:r>
            </a:p>
          </p:txBody>
        </p:sp>
        <p:sp>
          <p:nvSpPr>
            <p:cNvPr id="89138" name="Rectangle 49"/>
            <p:cNvSpPr>
              <a:spLocks noChangeArrowheads="1"/>
            </p:cNvSpPr>
            <p:nvPr/>
          </p:nvSpPr>
          <p:spPr bwMode="auto">
            <a:xfrm>
              <a:off x="1248" y="347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P02</a:t>
              </a:r>
            </a:p>
          </p:txBody>
        </p:sp>
        <p:sp>
          <p:nvSpPr>
            <p:cNvPr id="89139" name="Rectangle 50"/>
            <p:cNvSpPr>
              <a:spLocks noChangeArrowheads="1"/>
            </p:cNvSpPr>
            <p:nvPr/>
          </p:nvSpPr>
          <p:spPr bwMode="auto">
            <a:xfrm>
              <a:off x="576" y="347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C02</a:t>
              </a:r>
            </a:p>
          </p:txBody>
        </p:sp>
        <p:sp>
          <p:nvSpPr>
            <p:cNvPr id="89140" name="Rectangle 51"/>
            <p:cNvSpPr>
              <a:spLocks noChangeArrowheads="1"/>
            </p:cNvSpPr>
            <p:nvPr/>
          </p:nvSpPr>
          <p:spPr bwMode="auto">
            <a:xfrm>
              <a:off x="1248" y="322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P01</a:t>
              </a:r>
            </a:p>
          </p:txBody>
        </p:sp>
        <p:sp>
          <p:nvSpPr>
            <p:cNvPr id="89141" name="Rectangle 52"/>
            <p:cNvSpPr>
              <a:spLocks noChangeArrowheads="1"/>
            </p:cNvSpPr>
            <p:nvPr/>
          </p:nvSpPr>
          <p:spPr bwMode="auto">
            <a:xfrm>
              <a:off x="576" y="322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C01</a:t>
              </a:r>
            </a:p>
          </p:txBody>
        </p:sp>
        <p:sp>
          <p:nvSpPr>
            <p:cNvPr id="89142" name="Rectangle 53"/>
            <p:cNvSpPr>
              <a:spLocks noChangeArrowheads="1"/>
            </p:cNvSpPr>
            <p:nvPr/>
          </p:nvSpPr>
          <p:spPr bwMode="auto">
            <a:xfrm>
              <a:off x="1248" y="297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TNO</a:t>
              </a:r>
            </a:p>
          </p:txBody>
        </p:sp>
        <p:sp>
          <p:nvSpPr>
            <p:cNvPr id="89143" name="Rectangle 54"/>
            <p:cNvSpPr>
              <a:spLocks noChangeArrowheads="1"/>
            </p:cNvSpPr>
            <p:nvPr/>
          </p:nvSpPr>
          <p:spPr bwMode="auto">
            <a:xfrm>
              <a:off x="576" y="297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89144" name="Line 55"/>
            <p:cNvSpPr>
              <a:spLocks noChangeShapeType="1"/>
            </p:cNvSpPr>
            <p:nvPr/>
          </p:nvSpPr>
          <p:spPr bwMode="auto">
            <a:xfrm>
              <a:off x="576" y="2979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45" name="Line 56"/>
            <p:cNvSpPr>
              <a:spLocks noChangeShapeType="1"/>
            </p:cNvSpPr>
            <p:nvPr/>
          </p:nvSpPr>
          <p:spPr bwMode="auto">
            <a:xfrm>
              <a:off x="576" y="3228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46" name="Line 57"/>
            <p:cNvSpPr>
              <a:spLocks noChangeShapeType="1"/>
            </p:cNvSpPr>
            <p:nvPr/>
          </p:nvSpPr>
          <p:spPr bwMode="auto">
            <a:xfrm>
              <a:off x="576" y="3477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47" name="Line 58"/>
            <p:cNvSpPr>
              <a:spLocks noChangeShapeType="1"/>
            </p:cNvSpPr>
            <p:nvPr/>
          </p:nvSpPr>
          <p:spPr bwMode="auto">
            <a:xfrm>
              <a:off x="576" y="3726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48" name="Line 59"/>
            <p:cNvSpPr>
              <a:spLocks noChangeShapeType="1"/>
            </p:cNvSpPr>
            <p:nvPr/>
          </p:nvSpPr>
          <p:spPr bwMode="auto">
            <a:xfrm>
              <a:off x="576" y="3975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49" name="Line 60"/>
            <p:cNvSpPr>
              <a:spLocks noChangeShapeType="1"/>
            </p:cNvSpPr>
            <p:nvPr/>
          </p:nvSpPr>
          <p:spPr bwMode="auto">
            <a:xfrm>
              <a:off x="57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50" name="Line 61"/>
            <p:cNvSpPr>
              <a:spLocks noChangeShapeType="1"/>
            </p:cNvSpPr>
            <p:nvPr/>
          </p:nvSpPr>
          <p:spPr bwMode="auto">
            <a:xfrm>
              <a:off x="1248" y="297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51" name="Line 62"/>
            <p:cNvSpPr>
              <a:spLocks noChangeShapeType="1"/>
            </p:cNvSpPr>
            <p:nvPr/>
          </p:nvSpPr>
          <p:spPr bwMode="auto">
            <a:xfrm>
              <a:off x="185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</p:grpSp>
      <p:grpSp>
        <p:nvGrpSpPr>
          <p:cNvPr id="89152" name="组合 185"/>
          <p:cNvGrpSpPr>
            <a:grpSpLocks/>
          </p:cNvGrpSpPr>
          <p:nvPr/>
        </p:nvGrpSpPr>
        <p:grpSpPr bwMode="auto">
          <a:xfrm>
            <a:off x="4213448" y="2819400"/>
            <a:ext cx="381000" cy="228600"/>
            <a:chOff x="3581400" y="2819400"/>
            <a:chExt cx="381000" cy="228600"/>
          </a:xfrm>
        </p:grpSpPr>
        <p:sp>
          <p:nvSpPr>
            <p:cNvPr id="89153" name="AutoShape 64"/>
            <p:cNvSpPr>
              <a:spLocks noChangeArrowheads="1"/>
            </p:cNvSpPr>
            <p:nvPr/>
          </p:nvSpPr>
          <p:spPr bwMode="auto">
            <a:xfrm rot="5400000">
              <a:off x="3733800" y="2819400"/>
              <a:ext cx="228600" cy="228600"/>
            </a:xfrm>
            <a:prstGeom prst="flowChartCollat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/>
            </a:p>
          </p:txBody>
        </p:sp>
        <p:sp>
          <p:nvSpPr>
            <p:cNvPr id="89154" name="Line 65"/>
            <p:cNvSpPr>
              <a:spLocks noChangeShapeType="1"/>
            </p:cNvSpPr>
            <p:nvPr/>
          </p:nvSpPr>
          <p:spPr bwMode="auto">
            <a:xfrm flipH="1">
              <a:off x="3581400" y="28194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89155" name="Line 66"/>
            <p:cNvSpPr>
              <a:spLocks noChangeShapeType="1"/>
            </p:cNvSpPr>
            <p:nvPr/>
          </p:nvSpPr>
          <p:spPr bwMode="auto">
            <a:xfrm flipH="1">
              <a:off x="3581400" y="30480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</p:grpSp>
      <p:sp>
        <p:nvSpPr>
          <p:cNvPr id="89156" name="Rectangle 67"/>
          <p:cNvSpPr>
            <a:spLocks noChangeArrowheads="1"/>
          </p:cNvSpPr>
          <p:nvPr/>
        </p:nvSpPr>
        <p:spPr bwMode="auto">
          <a:xfrm>
            <a:off x="2489622" y="609600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57" name="Rectangle 68"/>
          <p:cNvSpPr>
            <a:spLocks noChangeArrowheads="1"/>
          </p:cNvSpPr>
          <p:nvPr/>
        </p:nvSpPr>
        <p:spPr bwMode="auto">
          <a:xfrm>
            <a:off x="2489622" y="609600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58" name="Rectangle 70"/>
          <p:cNvSpPr>
            <a:spLocks noChangeArrowheads="1"/>
          </p:cNvSpPr>
          <p:nvPr/>
        </p:nvSpPr>
        <p:spPr bwMode="auto">
          <a:xfrm>
            <a:off x="3235747" y="609600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59" name="Rectangle 72"/>
          <p:cNvSpPr>
            <a:spLocks noChangeArrowheads="1"/>
          </p:cNvSpPr>
          <p:nvPr/>
        </p:nvSpPr>
        <p:spPr bwMode="auto">
          <a:xfrm>
            <a:off x="3983459" y="6096000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0" name="Rectangle 74"/>
          <p:cNvSpPr>
            <a:spLocks noChangeArrowheads="1"/>
          </p:cNvSpPr>
          <p:nvPr/>
        </p:nvSpPr>
        <p:spPr bwMode="auto">
          <a:xfrm>
            <a:off x="4729584" y="6096000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1" name="Rectangle 76"/>
          <p:cNvSpPr>
            <a:spLocks noChangeArrowheads="1"/>
          </p:cNvSpPr>
          <p:nvPr/>
        </p:nvSpPr>
        <p:spPr bwMode="auto">
          <a:xfrm>
            <a:off x="5477297" y="609600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2" name="Rectangle 78"/>
          <p:cNvSpPr>
            <a:spLocks noChangeArrowheads="1"/>
          </p:cNvSpPr>
          <p:nvPr/>
        </p:nvSpPr>
        <p:spPr bwMode="auto">
          <a:xfrm>
            <a:off x="6223422" y="609600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3" name="Rectangle 79"/>
          <p:cNvSpPr>
            <a:spLocks noChangeArrowheads="1"/>
          </p:cNvSpPr>
          <p:nvPr/>
        </p:nvSpPr>
        <p:spPr bwMode="auto">
          <a:xfrm>
            <a:off x="6223422" y="609600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4" name="Rectangle 81"/>
          <p:cNvSpPr>
            <a:spLocks noChangeArrowheads="1"/>
          </p:cNvSpPr>
          <p:nvPr/>
        </p:nvSpPr>
        <p:spPr bwMode="auto">
          <a:xfrm>
            <a:off x="2489622" y="645795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5" name="Rectangle 82"/>
          <p:cNvSpPr>
            <a:spLocks noChangeArrowheads="1"/>
          </p:cNvSpPr>
          <p:nvPr/>
        </p:nvSpPr>
        <p:spPr bwMode="auto">
          <a:xfrm>
            <a:off x="2489622" y="645795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6" name="Rectangle 83"/>
          <p:cNvSpPr>
            <a:spLocks noChangeArrowheads="1"/>
          </p:cNvSpPr>
          <p:nvPr/>
        </p:nvSpPr>
        <p:spPr bwMode="auto">
          <a:xfrm>
            <a:off x="2494384" y="6457950"/>
            <a:ext cx="7413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7" name="Rectangle 84"/>
          <p:cNvSpPr>
            <a:spLocks noChangeArrowheads="1"/>
          </p:cNvSpPr>
          <p:nvPr/>
        </p:nvSpPr>
        <p:spPr bwMode="auto">
          <a:xfrm>
            <a:off x="3235747" y="645795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68" name="Rectangle 85"/>
          <p:cNvSpPr>
            <a:spLocks noChangeArrowheads="1"/>
          </p:cNvSpPr>
          <p:nvPr/>
        </p:nvSpPr>
        <p:spPr bwMode="auto">
          <a:xfrm>
            <a:off x="3240509" y="6457950"/>
            <a:ext cx="7429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0" name="Rectangle 87"/>
          <p:cNvSpPr>
            <a:spLocks noChangeArrowheads="1"/>
          </p:cNvSpPr>
          <p:nvPr/>
        </p:nvSpPr>
        <p:spPr bwMode="auto">
          <a:xfrm>
            <a:off x="3983459" y="6457950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1" name="Rectangle 88"/>
          <p:cNvSpPr>
            <a:spLocks noChangeArrowheads="1"/>
          </p:cNvSpPr>
          <p:nvPr/>
        </p:nvSpPr>
        <p:spPr bwMode="auto">
          <a:xfrm>
            <a:off x="3988222" y="6457950"/>
            <a:ext cx="7413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3" name="Rectangle 90"/>
          <p:cNvSpPr>
            <a:spLocks noChangeArrowheads="1"/>
          </p:cNvSpPr>
          <p:nvPr/>
        </p:nvSpPr>
        <p:spPr bwMode="auto">
          <a:xfrm>
            <a:off x="4729584" y="6457950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4" name="Rectangle 91"/>
          <p:cNvSpPr>
            <a:spLocks noChangeArrowheads="1"/>
          </p:cNvSpPr>
          <p:nvPr/>
        </p:nvSpPr>
        <p:spPr bwMode="auto">
          <a:xfrm>
            <a:off x="4734347" y="6457950"/>
            <a:ext cx="7429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5" name="Rectangle 92"/>
          <p:cNvSpPr>
            <a:spLocks noChangeArrowheads="1"/>
          </p:cNvSpPr>
          <p:nvPr/>
        </p:nvSpPr>
        <p:spPr bwMode="auto">
          <a:xfrm>
            <a:off x="5477297" y="645795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6" name="Rectangle 93"/>
          <p:cNvSpPr>
            <a:spLocks noChangeArrowheads="1"/>
          </p:cNvSpPr>
          <p:nvPr/>
        </p:nvSpPr>
        <p:spPr bwMode="auto">
          <a:xfrm>
            <a:off x="5482059" y="6457950"/>
            <a:ext cx="7413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7" name="Rectangle 94"/>
          <p:cNvSpPr>
            <a:spLocks noChangeArrowheads="1"/>
          </p:cNvSpPr>
          <p:nvPr/>
        </p:nvSpPr>
        <p:spPr bwMode="auto">
          <a:xfrm>
            <a:off x="6223422" y="6099175"/>
            <a:ext cx="4762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8" name="Rectangle 95"/>
          <p:cNvSpPr>
            <a:spLocks noChangeArrowheads="1"/>
          </p:cNvSpPr>
          <p:nvPr/>
        </p:nvSpPr>
        <p:spPr bwMode="auto">
          <a:xfrm>
            <a:off x="6223422" y="645795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9179" name="Rectangle 96"/>
          <p:cNvSpPr>
            <a:spLocks noChangeArrowheads="1"/>
          </p:cNvSpPr>
          <p:nvPr/>
        </p:nvSpPr>
        <p:spPr bwMode="auto">
          <a:xfrm>
            <a:off x="6223422" y="645795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355972" y="4436649"/>
          <a:ext cx="3872212" cy="1766470"/>
        </p:xfrm>
        <a:graphic>
          <a:graphicData uri="http://schemas.openxmlformats.org/drawingml/2006/table">
            <a:tbl>
              <a:tblPr/>
              <a:tblGrid>
                <a:gridCol w="920130">
                  <a:extLst>
                    <a:ext uri="{9D8B030D-6E8A-4147-A177-3AD203B41FA5}">
                      <a16:colId xmlns:a16="http://schemas.microsoft.com/office/drawing/2014/main" val="1933551960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2589763054"/>
                    </a:ext>
                  </a:extLst>
                </a:gridCol>
                <a:gridCol w="920130">
                  <a:extLst>
                    <a:ext uri="{9D8B030D-6E8A-4147-A177-3AD203B41FA5}">
                      <a16:colId xmlns:a16="http://schemas.microsoft.com/office/drawing/2014/main" val="2927864671"/>
                    </a:ext>
                  </a:extLst>
                </a:gridCol>
                <a:gridCol w="920130">
                  <a:extLst>
                    <a:ext uri="{9D8B030D-6E8A-4147-A177-3AD203B41FA5}">
                      <a16:colId xmlns:a16="http://schemas.microsoft.com/office/drawing/2014/main" val="2927348018"/>
                    </a:ext>
                  </a:extLst>
                </a:gridCol>
              </a:tblGrid>
              <a:tr h="35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TNO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723493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赵明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12659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钱广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32369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孙立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59712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李三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04296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312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473450" y="64008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扩展的关系代数-外连接</a:t>
            </a:r>
          </a:p>
        </p:txBody>
      </p:sp>
      <p:grpSp>
        <p:nvGrpSpPr>
          <p:cNvPr id="91140" name="Group 3"/>
          <p:cNvGrpSpPr>
            <a:grpSpLocks/>
          </p:cNvGrpSpPr>
          <p:nvPr/>
        </p:nvGrpSpPr>
        <p:grpSpPr bwMode="auto">
          <a:xfrm>
            <a:off x="381000" y="1604963"/>
            <a:ext cx="3048000" cy="1976437"/>
            <a:chOff x="528" y="960"/>
            <a:chExt cx="1920" cy="1245"/>
          </a:xfrm>
        </p:grpSpPr>
        <p:sp>
          <p:nvSpPr>
            <p:cNvPr id="72960" name="Rectangle 4"/>
            <p:cNvSpPr>
              <a:spLocks noChangeArrowheads="1"/>
            </p:cNvSpPr>
            <p:nvPr/>
          </p:nvSpPr>
          <p:spPr bwMode="auto">
            <a:xfrm>
              <a:off x="1808" y="1956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500</a:t>
              </a:r>
            </a:p>
          </p:txBody>
        </p:sp>
        <p:sp>
          <p:nvSpPr>
            <p:cNvPr id="72961" name="Rectangle 5"/>
            <p:cNvSpPr>
              <a:spLocks noChangeArrowheads="1"/>
            </p:cNvSpPr>
            <p:nvPr/>
          </p:nvSpPr>
          <p:spPr bwMode="auto">
            <a:xfrm>
              <a:off x="1200" y="195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李三</a:t>
              </a:r>
            </a:p>
          </p:txBody>
        </p:sp>
        <p:sp>
          <p:nvSpPr>
            <p:cNvPr id="72962" name="Rectangle 6"/>
            <p:cNvSpPr>
              <a:spLocks noChangeArrowheads="1"/>
            </p:cNvSpPr>
            <p:nvPr/>
          </p:nvSpPr>
          <p:spPr bwMode="auto">
            <a:xfrm>
              <a:off x="528" y="195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P04</a:t>
              </a:r>
            </a:p>
          </p:txBody>
        </p:sp>
        <p:sp>
          <p:nvSpPr>
            <p:cNvPr id="72963" name="Rectangle 7"/>
            <p:cNvSpPr>
              <a:spLocks noChangeArrowheads="1"/>
            </p:cNvSpPr>
            <p:nvPr/>
          </p:nvSpPr>
          <p:spPr bwMode="auto">
            <a:xfrm>
              <a:off x="1808" y="1707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600</a:t>
              </a:r>
            </a:p>
          </p:txBody>
        </p:sp>
        <p:sp>
          <p:nvSpPr>
            <p:cNvPr id="72964" name="Rectangle 8"/>
            <p:cNvSpPr>
              <a:spLocks noChangeArrowheads="1"/>
            </p:cNvSpPr>
            <p:nvPr/>
          </p:nvSpPr>
          <p:spPr bwMode="auto">
            <a:xfrm>
              <a:off x="1808" y="1458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700</a:t>
              </a:r>
            </a:p>
          </p:txBody>
        </p:sp>
        <p:sp>
          <p:nvSpPr>
            <p:cNvPr id="72965" name="Rectangle 9"/>
            <p:cNvSpPr>
              <a:spLocks noChangeArrowheads="1"/>
            </p:cNvSpPr>
            <p:nvPr/>
          </p:nvSpPr>
          <p:spPr bwMode="auto">
            <a:xfrm>
              <a:off x="1808" y="1209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800</a:t>
              </a:r>
            </a:p>
          </p:txBody>
        </p:sp>
        <p:sp>
          <p:nvSpPr>
            <p:cNvPr id="72966" name="Rectangle 10"/>
            <p:cNvSpPr>
              <a:spLocks noChangeArrowheads="1"/>
            </p:cNvSpPr>
            <p:nvPr/>
          </p:nvSpPr>
          <p:spPr bwMode="auto">
            <a:xfrm>
              <a:off x="1808" y="960"/>
              <a:ext cx="640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SAL</a:t>
              </a:r>
            </a:p>
          </p:txBody>
        </p:sp>
        <p:sp>
          <p:nvSpPr>
            <p:cNvPr id="72967" name="Rectangle 11"/>
            <p:cNvSpPr>
              <a:spLocks noChangeArrowheads="1"/>
            </p:cNvSpPr>
            <p:nvPr/>
          </p:nvSpPr>
          <p:spPr bwMode="auto">
            <a:xfrm>
              <a:off x="1200" y="170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孙立</a:t>
              </a:r>
            </a:p>
          </p:txBody>
        </p:sp>
        <p:sp>
          <p:nvSpPr>
            <p:cNvPr id="72968" name="Rectangle 12"/>
            <p:cNvSpPr>
              <a:spLocks noChangeArrowheads="1"/>
            </p:cNvSpPr>
            <p:nvPr/>
          </p:nvSpPr>
          <p:spPr bwMode="auto">
            <a:xfrm>
              <a:off x="528" y="170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P03</a:t>
              </a:r>
            </a:p>
          </p:txBody>
        </p:sp>
        <p:sp>
          <p:nvSpPr>
            <p:cNvPr id="72969" name="Rectangle 13"/>
            <p:cNvSpPr>
              <a:spLocks noChangeArrowheads="1"/>
            </p:cNvSpPr>
            <p:nvPr/>
          </p:nvSpPr>
          <p:spPr bwMode="auto">
            <a:xfrm>
              <a:off x="1200" y="145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钱广</a:t>
              </a:r>
            </a:p>
          </p:txBody>
        </p:sp>
        <p:sp>
          <p:nvSpPr>
            <p:cNvPr id="72970" name="Rectangle 14"/>
            <p:cNvSpPr>
              <a:spLocks noChangeArrowheads="1"/>
            </p:cNvSpPr>
            <p:nvPr/>
          </p:nvSpPr>
          <p:spPr bwMode="auto">
            <a:xfrm>
              <a:off x="528" y="145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P02</a:t>
              </a:r>
            </a:p>
          </p:txBody>
        </p:sp>
        <p:sp>
          <p:nvSpPr>
            <p:cNvPr id="72971" name="Rectangle 15"/>
            <p:cNvSpPr>
              <a:spLocks noChangeArrowheads="1"/>
            </p:cNvSpPr>
            <p:nvPr/>
          </p:nvSpPr>
          <p:spPr bwMode="auto">
            <a:xfrm>
              <a:off x="1200" y="120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赵明</a:t>
              </a:r>
            </a:p>
          </p:txBody>
        </p:sp>
        <p:sp>
          <p:nvSpPr>
            <p:cNvPr id="72972" name="Rectangle 16"/>
            <p:cNvSpPr>
              <a:spLocks noChangeArrowheads="1"/>
            </p:cNvSpPr>
            <p:nvPr/>
          </p:nvSpPr>
          <p:spPr bwMode="auto">
            <a:xfrm>
              <a:off x="528" y="120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P01</a:t>
              </a:r>
            </a:p>
          </p:txBody>
        </p:sp>
        <p:sp>
          <p:nvSpPr>
            <p:cNvPr id="72973" name="Rectangle 17"/>
            <p:cNvSpPr>
              <a:spLocks noChangeArrowheads="1"/>
            </p:cNvSpPr>
            <p:nvPr/>
          </p:nvSpPr>
          <p:spPr bwMode="auto">
            <a:xfrm>
              <a:off x="1200" y="960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1200" b="0">
                  <a:solidFill>
                    <a:schemeClr val="bg2"/>
                  </a:solidFill>
                  <a:latin typeface="+mn-ea"/>
                  <a:ea typeface="+mn-ea"/>
                </a:rPr>
                <a:t>TNAME</a:t>
              </a:r>
            </a:p>
          </p:txBody>
        </p:sp>
        <p:sp>
          <p:nvSpPr>
            <p:cNvPr id="72974" name="Rectangle 18"/>
            <p:cNvSpPr>
              <a:spLocks noChangeArrowheads="1"/>
            </p:cNvSpPr>
            <p:nvPr/>
          </p:nvSpPr>
          <p:spPr bwMode="auto">
            <a:xfrm>
              <a:off x="528" y="960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TNO</a:t>
              </a:r>
            </a:p>
          </p:txBody>
        </p:sp>
        <p:sp>
          <p:nvSpPr>
            <p:cNvPr id="72975" name="Line 19"/>
            <p:cNvSpPr>
              <a:spLocks noChangeShapeType="1"/>
            </p:cNvSpPr>
            <p:nvPr/>
          </p:nvSpPr>
          <p:spPr bwMode="auto">
            <a:xfrm>
              <a:off x="528" y="960"/>
              <a:ext cx="192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76" name="Line 20"/>
            <p:cNvSpPr>
              <a:spLocks noChangeShapeType="1"/>
            </p:cNvSpPr>
            <p:nvPr/>
          </p:nvSpPr>
          <p:spPr bwMode="auto">
            <a:xfrm>
              <a:off x="528" y="1209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77" name="Line 21"/>
            <p:cNvSpPr>
              <a:spLocks noChangeShapeType="1"/>
            </p:cNvSpPr>
            <p:nvPr/>
          </p:nvSpPr>
          <p:spPr bwMode="auto">
            <a:xfrm>
              <a:off x="528" y="1458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78" name="Line 22"/>
            <p:cNvSpPr>
              <a:spLocks noChangeShapeType="1"/>
            </p:cNvSpPr>
            <p:nvPr/>
          </p:nvSpPr>
          <p:spPr bwMode="auto">
            <a:xfrm>
              <a:off x="528" y="1707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79" name="Line 23"/>
            <p:cNvSpPr>
              <a:spLocks noChangeShapeType="1"/>
            </p:cNvSpPr>
            <p:nvPr/>
          </p:nvSpPr>
          <p:spPr bwMode="auto">
            <a:xfrm>
              <a:off x="528" y="2205"/>
              <a:ext cx="192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80" name="Line 24"/>
            <p:cNvSpPr>
              <a:spLocks noChangeShapeType="1"/>
            </p:cNvSpPr>
            <p:nvPr/>
          </p:nvSpPr>
          <p:spPr bwMode="auto">
            <a:xfrm>
              <a:off x="52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81" name="Line 25"/>
            <p:cNvSpPr>
              <a:spLocks noChangeShapeType="1"/>
            </p:cNvSpPr>
            <p:nvPr/>
          </p:nvSpPr>
          <p:spPr bwMode="auto">
            <a:xfrm>
              <a:off x="1200" y="960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82" name="Line 26"/>
            <p:cNvSpPr>
              <a:spLocks noChangeShapeType="1"/>
            </p:cNvSpPr>
            <p:nvPr/>
          </p:nvSpPr>
          <p:spPr bwMode="auto">
            <a:xfrm>
              <a:off x="244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83" name="Line 27"/>
            <p:cNvSpPr>
              <a:spLocks noChangeShapeType="1"/>
            </p:cNvSpPr>
            <p:nvPr/>
          </p:nvSpPr>
          <p:spPr bwMode="auto">
            <a:xfrm>
              <a:off x="1808" y="960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84" name="Line 28"/>
            <p:cNvSpPr>
              <a:spLocks noChangeShapeType="1"/>
            </p:cNvSpPr>
            <p:nvPr/>
          </p:nvSpPr>
          <p:spPr bwMode="auto">
            <a:xfrm>
              <a:off x="528" y="1956"/>
              <a:ext cx="19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</p:grpSp>
      <p:grpSp>
        <p:nvGrpSpPr>
          <p:cNvPr id="91166" name="Group 29"/>
          <p:cNvGrpSpPr>
            <a:grpSpLocks/>
          </p:cNvGrpSpPr>
          <p:nvPr/>
        </p:nvGrpSpPr>
        <p:grpSpPr bwMode="auto">
          <a:xfrm>
            <a:off x="7035800" y="1852613"/>
            <a:ext cx="2032000" cy="1581150"/>
            <a:chOff x="576" y="2979"/>
            <a:chExt cx="1280" cy="996"/>
          </a:xfrm>
        </p:grpSpPr>
        <p:sp>
          <p:nvSpPr>
            <p:cNvPr id="72944" name="Rectangle 30"/>
            <p:cNvSpPr>
              <a:spLocks noChangeArrowheads="1"/>
            </p:cNvSpPr>
            <p:nvPr/>
          </p:nvSpPr>
          <p:spPr bwMode="auto">
            <a:xfrm>
              <a:off x="1248" y="372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化</a:t>
              </a: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学</a:t>
              </a:r>
            </a:p>
          </p:txBody>
        </p:sp>
        <p:sp>
          <p:nvSpPr>
            <p:cNvPr id="72945" name="Rectangle 31"/>
            <p:cNvSpPr>
              <a:spLocks noChangeArrowheads="1"/>
            </p:cNvSpPr>
            <p:nvPr/>
          </p:nvSpPr>
          <p:spPr bwMode="auto">
            <a:xfrm>
              <a:off x="576" y="372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C03</a:t>
              </a:r>
            </a:p>
          </p:txBody>
        </p:sp>
        <p:sp>
          <p:nvSpPr>
            <p:cNvPr id="72946" name="Rectangle 32"/>
            <p:cNvSpPr>
              <a:spLocks noChangeArrowheads="1"/>
            </p:cNvSpPr>
            <p:nvPr/>
          </p:nvSpPr>
          <p:spPr bwMode="auto">
            <a:xfrm>
              <a:off x="1248" y="347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数学</a:t>
              </a:r>
            </a:p>
          </p:txBody>
        </p:sp>
        <p:sp>
          <p:nvSpPr>
            <p:cNvPr id="72947" name="Rectangle 33"/>
            <p:cNvSpPr>
              <a:spLocks noChangeArrowheads="1"/>
            </p:cNvSpPr>
            <p:nvPr/>
          </p:nvSpPr>
          <p:spPr bwMode="auto">
            <a:xfrm>
              <a:off x="576" y="347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C02</a:t>
              </a:r>
            </a:p>
          </p:txBody>
        </p:sp>
        <p:sp>
          <p:nvSpPr>
            <p:cNvPr id="72948" name="Rectangle 34"/>
            <p:cNvSpPr>
              <a:spLocks noChangeArrowheads="1"/>
            </p:cNvSpPr>
            <p:nvPr/>
          </p:nvSpPr>
          <p:spPr bwMode="auto">
            <a:xfrm>
              <a:off x="1248" y="322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zh-CN" altLang="en-US" sz="2000" b="0">
                  <a:solidFill>
                    <a:schemeClr val="bg2"/>
                  </a:solidFill>
                  <a:latin typeface="+mn-ea"/>
                  <a:ea typeface="+mn-ea"/>
                </a:rPr>
                <a:t>物理</a:t>
              </a:r>
            </a:p>
          </p:txBody>
        </p:sp>
        <p:sp>
          <p:nvSpPr>
            <p:cNvPr id="72949" name="Rectangle 35"/>
            <p:cNvSpPr>
              <a:spLocks noChangeArrowheads="1"/>
            </p:cNvSpPr>
            <p:nvPr/>
          </p:nvSpPr>
          <p:spPr bwMode="auto">
            <a:xfrm>
              <a:off x="576" y="322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C01</a:t>
              </a:r>
            </a:p>
          </p:txBody>
        </p:sp>
        <p:sp>
          <p:nvSpPr>
            <p:cNvPr id="72950" name="Rectangle 36"/>
            <p:cNvSpPr>
              <a:spLocks noChangeArrowheads="1"/>
            </p:cNvSpPr>
            <p:nvPr/>
          </p:nvSpPr>
          <p:spPr bwMode="auto">
            <a:xfrm>
              <a:off x="1248" y="297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1200" b="0">
                  <a:solidFill>
                    <a:schemeClr val="bg2"/>
                  </a:solidFill>
                  <a:latin typeface="+mn-ea"/>
                  <a:ea typeface="+mn-ea"/>
                </a:rPr>
                <a:t>CNAME</a:t>
              </a:r>
            </a:p>
          </p:txBody>
        </p:sp>
        <p:sp>
          <p:nvSpPr>
            <p:cNvPr id="72951" name="Rectangle 37"/>
            <p:cNvSpPr>
              <a:spLocks noChangeArrowheads="1"/>
            </p:cNvSpPr>
            <p:nvPr/>
          </p:nvSpPr>
          <p:spPr bwMode="auto">
            <a:xfrm>
              <a:off x="576" y="297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CNO</a:t>
              </a:r>
            </a:p>
          </p:txBody>
        </p:sp>
        <p:sp>
          <p:nvSpPr>
            <p:cNvPr id="72952" name="Line 38"/>
            <p:cNvSpPr>
              <a:spLocks noChangeShapeType="1"/>
            </p:cNvSpPr>
            <p:nvPr/>
          </p:nvSpPr>
          <p:spPr bwMode="auto">
            <a:xfrm>
              <a:off x="576" y="2979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53" name="Line 39"/>
            <p:cNvSpPr>
              <a:spLocks noChangeShapeType="1"/>
            </p:cNvSpPr>
            <p:nvPr/>
          </p:nvSpPr>
          <p:spPr bwMode="auto">
            <a:xfrm>
              <a:off x="576" y="3228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54" name="Line 40"/>
            <p:cNvSpPr>
              <a:spLocks noChangeShapeType="1"/>
            </p:cNvSpPr>
            <p:nvPr/>
          </p:nvSpPr>
          <p:spPr bwMode="auto">
            <a:xfrm>
              <a:off x="576" y="3477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55" name="Line 41"/>
            <p:cNvSpPr>
              <a:spLocks noChangeShapeType="1"/>
            </p:cNvSpPr>
            <p:nvPr/>
          </p:nvSpPr>
          <p:spPr bwMode="auto">
            <a:xfrm>
              <a:off x="576" y="3726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56" name="Line 42"/>
            <p:cNvSpPr>
              <a:spLocks noChangeShapeType="1"/>
            </p:cNvSpPr>
            <p:nvPr/>
          </p:nvSpPr>
          <p:spPr bwMode="auto">
            <a:xfrm>
              <a:off x="576" y="3975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57" name="Line 43"/>
            <p:cNvSpPr>
              <a:spLocks noChangeShapeType="1"/>
            </p:cNvSpPr>
            <p:nvPr/>
          </p:nvSpPr>
          <p:spPr bwMode="auto">
            <a:xfrm>
              <a:off x="57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58" name="Line 44"/>
            <p:cNvSpPr>
              <a:spLocks noChangeShapeType="1"/>
            </p:cNvSpPr>
            <p:nvPr/>
          </p:nvSpPr>
          <p:spPr bwMode="auto">
            <a:xfrm>
              <a:off x="1248" y="297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59" name="Line 45"/>
            <p:cNvSpPr>
              <a:spLocks noChangeShapeType="1"/>
            </p:cNvSpPr>
            <p:nvPr/>
          </p:nvSpPr>
          <p:spPr bwMode="auto">
            <a:xfrm>
              <a:off x="185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</p:grpSp>
      <p:grpSp>
        <p:nvGrpSpPr>
          <p:cNvPr id="91183" name="Group 46"/>
          <p:cNvGrpSpPr>
            <a:grpSpLocks/>
          </p:cNvGrpSpPr>
          <p:nvPr/>
        </p:nvGrpSpPr>
        <p:grpSpPr bwMode="auto">
          <a:xfrm>
            <a:off x="4098925" y="1852613"/>
            <a:ext cx="2032000" cy="1581150"/>
            <a:chOff x="576" y="2979"/>
            <a:chExt cx="1280" cy="996"/>
          </a:xfrm>
        </p:grpSpPr>
        <p:sp>
          <p:nvSpPr>
            <p:cNvPr id="72928" name="Rectangle 47"/>
            <p:cNvSpPr>
              <a:spLocks noChangeArrowheads="1"/>
            </p:cNvSpPr>
            <p:nvPr/>
          </p:nvSpPr>
          <p:spPr bwMode="auto">
            <a:xfrm>
              <a:off x="1248" y="3726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P04</a:t>
              </a:r>
            </a:p>
          </p:txBody>
        </p:sp>
        <p:sp>
          <p:nvSpPr>
            <p:cNvPr id="72929" name="Rectangle 48"/>
            <p:cNvSpPr>
              <a:spLocks noChangeArrowheads="1"/>
            </p:cNvSpPr>
            <p:nvPr/>
          </p:nvSpPr>
          <p:spPr bwMode="auto">
            <a:xfrm>
              <a:off x="576" y="3726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C02</a:t>
              </a:r>
            </a:p>
          </p:txBody>
        </p:sp>
        <p:sp>
          <p:nvSpPr>
            <p:cNvPr id="72930" name="Rectangle 49"/>
            <p:cNvSpPr>
              <a:spLocks noChangeArrowheads="1"/>
            </p:cNvSpPr>
            <p:nvPr/>
          </p:nvSpPr>
          <p:spPr bwMode="auto">
            <a:xfrm>
              <a:off x="1248" y="3477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P02</a:t>
              </a:r>
            </a:p>
          </p:txBody>
        </p:sp>
        <p:sp>
          <p:nvSpPr>
            <p:cNvPr id="72931" name="Rectangle 50"/>
            <p:cNvSpPr>
              <a:spLocks noChangeArrowheads="1"/>
            </p:cNvSpPr>
            <p:nvPr/>
          </p:nvSpPr>
          <p:spPr bwMode="auto">
            <a:xfrm>
              <a:off x="576" y="3477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C02</a:t>
              </a:r>
            </a:p>
          </p:txBody>
        </p:sp>
        <p:sp>
          <p:nvSpPr>
            <p:cNvPr id="72932" name="Rectangle 51"/>
            <p:cNvSpPr>
              <a:spLocks noChangeArrowheads="1"/>
            </p:cNvSpPr>
            <p:nvPr/>
          </p:nvSpPr>
          <p:spPr bwMode="auto">
            <a:xfrm>
              <a:off x="1248" y="3228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P01</a:t>
              </a:r>
            </a:p>
          </p:txBody>
        </p:sp>
        <p:sp>
          <p:nvSpPr>
            <p:cNvPr id="72933" name="Rectangle 52"/>
            <p:cNvSpPr>
              <a:spLocks noChangeArrowheads="1"/>
            </p:cNvSpPr>
            <p:nvPr/>
          </p:nvSpPr>
          <p:spPr bwMode="auto">
            <a:xfrm>
              <a:off x="576" y="3228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C01</a:t>
              </a:r>
            </a:p>
          </p:txBody>
        </p:sp>
        <p:sp>
          <p:nvSpPr>
            <p:cNvPr id="72934" name="Rectangle 53"/>
            <p:cNvSpPr>
              <a:spLocks noChangeArrowheads="1"/>
            </p:cNvSpPr>
            <p:nvPr/>
          </p:nvSpPr>
          <p:spPr bwMode="auto">
            <a:xfrm>
              <a:off x="1248" y="2979"/>
              <a:ext cx="60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TNO</a:t>
              </a:r>
            </a:p>
          </p:txBody>
        </p:sp>
        <p:sp>
          <p:nvSpPr>
            <p:cNvPr id="72935" name="Rectangle 54"/>
            <p:cNvSpPr>
              <a:spLocks noChangeArrowheads="1"/>
            </p:cNvSpPr>
            <p:nvPr/>
          </p:nvSpPr>
          <p:spPr bwMode="auto">
            <a:xfrm>
              <a:off x="576" y="2979"/>
              <a:ext cx="67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kumimoji="1" lang="en-US" altLang="zh-CN" sz="2000" b="0">
                  <a:solidFill>
                    <a:schemeClr val="bg2"/>
                  </a:solidFill>
                  <a:latin typeface="+mn-ea"/>
                  <a:ea typeface="+mn-ea"/>
                </a:rPr>
                <a:t>CNO</a:t>
              </a:r>
            </a:p>
          </p:txBody>
        </p:sp>
        <p:sp>
          <p:nvSpPr>
            <p:cNvPr id="72936" name="Line 55"/>
            <p:cNvSpPr>
              <a:spLocks noChangeShapeType="1"/>
            </p:cNvSpPr>
            <p:nvPr/>
          </p:nvSpPr>
          <p:spPr bwMode="auto">
            <a:xfrm>
              <a:off x="576" y="2979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37" name="Line 56"/>
            <p:cNvSpPr>
              <a:spLocks noChangeShapeType="1"/>
            </p:cNvSpPr>
            <p:nvPr/>
          </p:nvSpPr>
          <p:spPr bwMode="auto">
            <a:xfrm>
              <a:off x="576" y="3228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38" name="Line 57"/>
            <p:cNvSpPr>
              <a:spLocks noChangeShapeType="1"/>
            </p:cNvSpPr>
            <p:nvPr/>
          </p:nvSpPr>
          <p:spPr bwMode="auto">
            <a:xfrm>
              <a:off x="576" y="3477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39" name="Line 58"/>
            <p:cNvSpPr>
              <a:spLocks noChangeShapeType="1"/>
            </p:cNvSpPr>
            <p:nvPr/>
          </p:nvSpPr>
          <p:spPr bwMode="auto">
            <a:xfrm>
              <a:off x="576" y="3726"/>
              <a:ext cx="128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40" name="Line 59"/>
            <p:cNvSpPr>
              <a:spLocks noChangeShapeType="1"/>
            </p:cNvSpPr>
            <p:nvPr/>
          </p:nvSpPr>
          <p:spPr bwMode="auto">
            <a:xfrm>
              <a:off x="576" y="3975"/>
              <a:ext cx="12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41" name="Line 60"/>
            <p:cNvSpPr>
              <a:spLocks noChangeShapeType="1"/>
            </p:cNvSpPr>
            <p:nvPr/>
          </p:nvSpPr>
          <p:spPr bwMode="auto">
            <a:xfrm>
              <a:off x="57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42" name="Line 61"/>
            <p:cNvSpPr>
              <a:spLocks noChangeShapeType="1"/>
            </p:cNvSpPr>
            <p:nvPr/>
          </p:nvSpPr>
          <p:spPr bwMode="auto">
            <a:xfrm>
              <a:off x="1248" y="297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43" name="Line 62"/>
            <p:cNvSpPr>
              <a:spLocks noChangeShapeType="1"/>
            </p:cNvSpPr>
            <p:nvPr/>
          </p:nvSpPr>
          <p:spPr bwMode="auto">
            <a:xfrm>
              <a:off x="185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</p:grpSp>
      <p:sp>
        <p:nvSpPr>
          <p:cNvPr id="72712" name="AutoShape 63"/>
          <p:cNvSpPr>
            <a:spLocks noChangeArrowheads="1"/>
          </p:cNvSpPr>
          <p:nvPr/>
        </p:nvSpPr>
        <p:spPr bwMode="auto">
          <a:xfrm rot="5400000">
            <a:off x="3657600" y="2514600"/>
            <a:ext cx="228600" cy="228600"/>
          </a:xfrm>
          <a:prstGeom prst="flowChartCollate">
            <a:avLst/>
          </a:prstGeom>
          <a:noFill/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13" name="Line 64"/>
          <p:cNvSpPr>
            <a:spLocks noChangeShapeType="1"/>
          </p:cNvSpPr>
          <p:nvPr/>
        </p:nvSpPr>
        <p:spPr bwMode="auto">
          <a:xfrm flipH="1">
            <a:off x="3886200" y="2514600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14" name="Line 65"/>
          <p:cNvSpPr>
            <a:spLocks noChangeShapeType="1"/>
          </p:cNvSpPr>
          <p:nvPr/>
        </p:nvSpPr>
        <p:spPr bwMode="auto">
          <a:xfrm flipH="1">
            <a:off x="3886200" y="2743200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15" name="Line 66"/>
          <p:cNvSpPr>
            <a:spLocks noChangeShapeType="1"/>
          </p:cNvSpPr>
          <p:nvPr/>
        </p:nvSpPr>
        <p:spPr bwMode="auto">
          <a:xfrm flipH="1">
            <a:off x="3505200" y="2514600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16" name="Line 67"/>
          <p:cNvSpPr>
            <a:spLocks noChangeShapeType="1"/>
          </p:cNvSpPr>
          <p:nvPr/>
        </p:nvSpPr>
        <p:spPr bwMode="auto">
          <a:xfrm flipH="1">
            <a:off x="3505200" y="2743200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grpSp>
        <p:nvGrpSpPr>
          <p:cNvPr id="91205" name="组合 279"/>
          <p:cNvGrpSpPr>
            <a:grpSpLocks/>
          </p:cNvGrpSpPr>
          <p:nvPr/>
        </p:nvGrpSpPr>
        <p:grpSpPr bwMode="auto">
          <a:xfrm>
            <a:off x="6248400" y="2514600"/>
            <a:ext cx="533400" cy="228600"/>
            <a:chOff x="6248400" y="2514600"/>
            <a:chExt cx="533400" cy="228600"/>
          </a:xfrm>
        </p:grpSpPr>
        <p:sp>
          <p:nvSpPr>
            <p:cNvPr id="72923" name="AutoShape 68"/>
            <p:cNvSpPr>
              <a:spLocks noChangeArrowheads="1"/>
            </p:cNvSpPr>
            <p:nvPr/>
          </p:nvSpPr>
          <p:spPr bwMode="auto">
            <a:xfrm rot="5400000">
              <a:off x="6400800" y="2514600"/>
              <a:ext cx="228600" cy="228600"/>
            </a:xfrm>
            <a:prstGeom prst="flowChartCollate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24" name="Line 69"/>
            <p:cNvSpPr>
              <a:spLocks noChangeShapeType="1"/>
            </p:cNvSpPr>
            <p:nvPr/>
          </p:nvSpPr>
          <p:spPr bwMode="auto">
            <a:xfrm flipH="1">
              <a:off x="6629400" y="25146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25" name="Line 70"/>
            <p:cNvSpPr>
              <a:spLocks noChangeShapeType="1"/>
            </p:cNvSpPr>
            <p:nvPr/>
          </p:nvSpPr>
          <p:spPr bwMode="auto">
            <a:xfrm flipH="1">
              <a:off x="6629400" y="27432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26" name="Line 71"/>
            <p:cNvSpPr>
              <a:spLocks noChangeShapeType="1"/>
            </p:cNvSpPr>
            <p:nvPr/>
          </p:nvSpPr>
          <p:spPr bwMode="auto">
            <a:xfrm flipH="1">
              <a:off x="6248400" y="25146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927" name="Line 72"/>
            <p:cNvSpPr>
              <a:spLocks noChangeShapeType="1"/>
            </p:cNvSpPr>
            <p:nvPr/>
          </p:nvSpPr>
          <p:spPr bwMode="auto">
            <a:xfrm flipH="1">
              <a:off x="6248400" y="27432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</p:grpSp>
      <p:sp>
        <p:nvSpPr>
          <p:cNvPr id="72718" name="Rectangle 73"/>
          <p:cNvSpPr>
            <a:spLocks noChangeArrowheads="1"/>
          </p:cNvSpPr>
          <p:nvPr/>
        </p:nvSpPr>
        <p:spPr bwMode="auto">
          <a:xfrm>
            <a:off x="1981200" y="5867400"/>
            <a:ext cx="47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19" name="Rectangle 74"/>
          <p:cNvSpPr>
            <a:spLocks noChangeArrowheads="1"/>
          </p:cNvSpPr>
          <p:nvPr/>
        </p:nvSpPr>
        <p:spPr bwMode="auto">
          <a:xfrm>
            <a:off x="1981200" y="5867400"/>
            <a:ext cx="47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0" name="Rectangle 75"/>
          <p:cNvSpPr>
            <a:spLocks noChangeArrowheads="1"/>
          </p:cNvSpPr>
          <p:nvPr/>
        </p:nvSpPr>
        <p:spPr bwMode="auto">
          <a:xfrm>
            <a:off x="1985963" y="5867400"/>
            <a:ext cx="7413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1" name="Rectangle 76"/>
          <p:cNvSpPr>
            <a:spLocks noChangeArrowheads="1"/>
          </p:cNvSpPr>
          <p:nvPr/>
        </p:nvSpPr>
        <p:spPr bwMode="auto">
          <a:xfrm>
            <a:off x="2727325" y="58674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2" name="Rectangle 77"/>
          <p:cNvSpPr>
            <a:spLocks noChangeArrowheads="1"/>
          </p:cNvSpPr>
          <p:nvPr/>
        </p:nvSpPr>
        <p:spPr bwMode="auto">
          <a:xfrm>
            <a:off x="2730500" y="586740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3" name="Rectangle 78"/>
          <p:cNvSpPr>
            <a:spLocks noChangeArrowheads="1"/>
          </p:cNvSpPr>
          <p:nvPr/>
        </p:nvSpPr>
        <p:spPr bwMode="auto">
          <a:xfrm>
            <a:off x="3473450" y="58674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4" name="Rectangle 79"/>
          <p:cNvSpPr>
            <a:spLocks noChangeArrowheads="1"/>
          </p:cNvSpPr>
          <p:nvPr/>
        </p:nvSpPr>
        <p:spPr bwMode="auto">
          <a:xfrm>
            <a:off x="3476625" y="586740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5" name="Rectangle 80"/>
          <p:cNvSpPr>
            <a:spLocks noChangeArrowheads="1"/>
          </p:cNvSpPr>
          <p:nvPr/>
        </p:nvSpPr>
        <p:spPr bwMode="auto">
          <a:xfrm>
            <a:off x="4219575" y="58674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6" name="Rectangle 81"/>
          <p:cNvSpPr>
            <a:spLocks noChangeArrowheads="1"/>
          </p:cNvSpPr>
          <p:nvPr/>
        </p:nvSpPr>
        <p:spPr bwMode="auto">
          <a:xfrm>
            <a:off x="4222750" y="586740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7" name="Rectangle 82"/>
          <p:cNvSpPr>
            <a:spLocks noChangeArrowheads="1"/>
          </p:cNvSpPr>
          <p:nvPr/>
        </p:nvSpPr>
        <p:spPr bwMode="auto">
          <a:xfrm>
            <a:off x="4965700" y="58674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8" name="Rectangle 83"/>
          <p:cNvSpPr>
            <a:spLocks noChangeArrowheads="1"/>
          </p:cNvSpPr>
          <p:nvPr/>
        </p:nvSpPr>
        <p:spPr bwMode="auto">
          <a:xfrm>
            <a:off x="4968875" y="5867400"/>
            <a:ext cx="7413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29" name="Rectangle 84"/>
          <p:cNvSpPr>
            <a:spLocks noChangeArrowheads="1"/>
          </p:cNvSpPr>
          <p:nvPr/>
        </p:nvSpPr>
        <p:spPr bwMode="auto">
          <a:xfrm>
            <a:off x="5710238" y="586740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0" name="Rectangle 85"/>
          <p:cNvSpPr>
            <a:spLocks noChangeArrowheads="1"/>
          </p:cNvSpPr>
          <p:nvPr/>
        </p:nvSpPr>
        <p:spPr bwMode="auto">
          <a:xfrm>
            <a:off x="5710238" y="586740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1" name="Rectangle 86"/>
          <p:cNvSpPr>
            <a:spLocks noChangeArrowheads="1"/>
          </p:cNvSpPr>
          <p:nvPr/>
        </p:nvSpPr>
        <p:spPr bwMode="auto">
          <a:xfrm>
            <a:off x="1981200" y="6229350"/>
            <a:ext cx="47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2" name="Rectangle 87"/>
          <p:cNvSpPr>
            <a:spLocks noChangeArrowheads="1"/>
          </p:cNvSpPr>
          <p:nvPr/>
        </p:nvSpPr>
        <p:spPr bwMode="auto">
          <a:xfrm>
            <a:off x="1981200" y="6229350"/>
            <a:ext cx="47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3" name="Rectangle 88"/>
          <p:cNvSpPr>
            <a:spLocks noChangeArrowheads="1"/>
          </p:cNvSpPr>
          <p:nvPr/>
        </p:nvSpPr>
        <p:spPr bwMode="auto">
          <a:xfrm>
            <a:off x="1985963" y="6229350"/>
            <a:ext cx="7413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4" name="Rectangle 89"/>
          <p:cNvSpPr>
            <a:spLocks noChangeArrowheads="1"/>
          </p:cNvSpPr>
          <p:nvPr/>
        </p:nvSpPr>
        <p:spPr bwMode="auto">
          <a:xfrm>
            <a:off x="2727325" y="5870575"/>
            <a:ext cx="3175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5" name="Rectangle 90"/>
          <p:cNvSpPr>
            <a:spLocks noChangeArrowheads="1"/>
          </p:cNvSpPr>
          <p:nvPr/>
        </p:nvSpPr>
        <p:spPr bwMode="auto">
          <a:xfrm>
            <a:off x="2727325" y="622935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6" name="Rectangle 91"/>
          <p:cNvSpPr>
            <a:spLocks noChangeArrowheads="1"/>
          </p:cNvSpPr>
          <p:nvPr/>
        </p:nvSpPr>
        <p:spPr bwMode="auto">
          <a:xfrm>
            <a:off x="2730500" y="622935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7" name="Rectangle 92"/>
          <p:cNvSpPr>
            <a:spLocks noChangeArrowheads="1"/>
          </p:cNvSpPr>
          <p:nvPr/>
        </p:nvSpPr>
        <p:spPr bwMode="auto">
          <a:xfrm>
            <a:off x="3473450" y="5870575"/>
            <a:ext cx="3175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8" name="Rectangle 93"/>
          <p:cNvSpPr>
            <a:spLocks noChangeArrowheads="1"/>
          </p:cNvSpPr>
          <p:nvPr/>
        </p:nvSpPr>
        <p:spPr bwMode="auto">
          <a:xfrm>
            <a:off x="3473450" y="622935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39" name="Rectangle 94"/>
          <p:cNvSpPr>
            <a:spLocks noChangeArrowheads="1"/>
          </p:cNvSpPr>
          <p:nvPr/>
        </p:nvSpPr>
        <p:spPr bwMode="auto">
          <a:xfrm>
            <a:off x="3476625" y="622935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0" name="Rectangle 95"/>
          <p:cNvSpPr>
            <a:spLocks noChangeArrowheads="1"/>
          </p:cNvSpPr>
          <p:nvPr/>
        </p:nvSpPr>
        <p:spPr bwMode="auto">
          <a:xfrm>
            <a:off x="4219575" y="5870575"/>
            <a:ext cx="3175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1" name="Rectangle 96"/>
          <p:cNvSpPr>
            <a:spLocks noChangeArrowheads="1"/>
          </p:cNvSpPr>
          <p:nvPr/>
        </p:nvSpPr>
        <p:spPr bwMode="auto">
          <a:xfrm>
            <a:off x="4219575" y="622935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2" name="Rectangle 97"/>
          <p:cNvSpPr>
            <a:spLocks noChangeArrowheads="1"/>
          </p:cNvSpPr>
          <p:nvPr/>
        </p:nvSpPr>
        <p:spPr bwMode="auto">
          <a:xfrm>
            <a:off x="4222750" y="622935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3" name="Rectangle 98"/>
          <p:cNvSpPr>
            <a:spLocks noChangeArrowheads="1"/>
          </p:cNvSpPr>
          <p:nvPr/>
        </p:nvSpPr>
        <p:spPr bwMode="auto">
          <a:xfrm>
            <a:off x="4965700" y="622935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4" name="Rectangle 99"/>
          <p:cNvSpPr>
            <a:spLocks noChangeArrowheads="1"/>
          </p:cNvSpPr>
          <p:nvPr/>
        </p:nvSpPr>
        <p:spPr bwMode="auto">
          <a:xfrm>
            <a:off x="4968875" y="6229350"/>
            <a:ext cx="7413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5" name="Rectangle 100"/>
          <p:cNvSpPr>
            <a:spLocks noChangeArrowheads="1"/>
          </p:cNvSpPr>
          <p:nvPr/>
        </p:nvSpPr>
        <p:spPr bwMode="auto">
          <a:xfrm>
            <a:off x="5710238" y="5870575"/>
            <a:ext cx="4762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6" name="Rectangle 101"/>
          <p:cNvSpPr>
            <a:spLocks noChangeArrowheads="1"/>
          </p:cNvSpPr>
          <p:nvPr/>
        </p:nvSpPr>
        <p:spPr bwMode="auto">
          <a:xfrm>
            <a:off x="5710238" y="622935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7" name="Rectangle 102"/>
          <p:cNvSpPr>
            <a:spLocks noChangeArrowheads="1"/>
          </p:cNvSpPr>
          <p:nvPr/>
        </p:nvSpPr>
        <p:spPr bwMode="auto">
          <a:xfrm>
            <a:off x="5710238" y="622935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8" name="Rectangle 103"/>
          <p:cNvSpPr>
            <a:spLocks noChangeArrowheads="1"/>
          </p:cNvSpPr>
          <p:nvPr/>
        </p:nvSpPr>
        <p:spPr bwMode="auto">
          <a:xfrm>
            <a:off x="1981200" y="6223000"/>
            <a:ext cx="47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49" name="Rectangle 104"/>
          <p:cNvSpPr>
            <a:spLocks noChangeArrowheads="1"/>
          </p:cNvSpPr>
          <p:nvPr/>
        </p:nvSpPr>
        <p:spPr bwMode="auto">
          <a:xfrm>
            <a:off x="1981200" y="6223000"/>
            <a:ext cx="47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0" name="Rectangle 105"/>
          <p:cNvSpPr>
            <a:spLocks noChangeArrowheads="1"/>
          </p:cNvSpPr>
          <p:nvPr/>
        </p:nvSpPr>
        <p:spPr bwMode="auto">
          <a:xfrm>
            <a:off x="1985963" y="6223000"/>
            <a:ext cx="7413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1" name="Rectangle 106"/>
          <p:cNvSpPr>
            <a:spLocks noChangeArrowheads="1"/>
          </p:cNvSpPr>
          <p:nvPr/>
        </p:nvSpPr>
        <p:spPr bwMode="auto">
          <a:xfrm>
            <a:off x="2727325" y="62230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2" name="Rectangle 107"/>
          <p:cNvSpPr>
            <a:spLocks noChangeArrowheads="1"/>
          </p:cNvSpPr>
          <p:nvPr/>
        </p:nvSpPr>
        <p:spPr bwMode="auto">
          <a:xfrm>
            <a:off x="2730500" y="622300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3" name="Rectangle 108"/>
          <p:cNvSpPr>
            <a:spLocks noChangeArrowheads="1"/>
          </p:cNvSpPr>
          <p:nvPr/>
        </p:nvSpPr>
        <p:spPr bwMode="auto">
          <a:xfrm>
            <a:off x="3473450" y="62230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4" name="Rectangle 109"/>
          <p:cNvSpPr>
            <a:spLocks noChangeArrowheads="1"/>
          </p:cNvSpPr>
          <p:nvPr/>
        </p:nvSpPr>
        <p:spPr bwMode="auto">
          <a:xfrm>
            <a:off x="3476625" y="622300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5" name="Rectangle 110"/>
          <p:cNvSpPr>
            <a:spLocks noChangeArrowheads="1"/>
          </p:cNvSpPr>
          <p:nvPr/>
        </p:nvSpPr>
        <p:spPr bwMode="auto">
          <a:xfrm>
            <a:off x="4219575" y="62230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6" name="Rectangle 111"/>
          <p:cNvSpPr>
            <a:spLocks noChangeArrowheads="1"/>
          </p:cNvSpPr>
          <p:nvPr/>
        </p:nvSpPr>
        <p:spPr bwMode="auto">
          <a:xfrm>
            <a:off x="4222750" y="6223000"/>
            <a:ext cx="742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7" name="Rectangle 112"/>
          <p:cNvSpPr>
            <a:spLocks noChangeArrowheads="1"/>
          </p:cNvSpPr>
          <p:nvPr/>
        </p:nvSpPr>
        <p:spPr bwMode="auto">
          <a:xfrm>
            <a:off x="4965700" y="6223000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8" name="Rectangle 113"/>
          <p:cNvSpPr>
            <a:spLocks noChangeArrowheads="1"/>
          </p:cNvSpPr>
          <p:nvPr/>
        </p:nvSpPr>
        <p:spPr bwMode="auto">
          <a:xfrm>
            <a:off x="4968875" y="6223000"/>
            <a:ext cx="7413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59" name="Rectangle 114"/>
          <p:cNvSpPr>
            <a:spLocks noChangeArrowheads="1"/>
          </p:cNvSpPr>
          <p:nvPr/>
        </p:nvSpPr>
        <p:spPr bwMode="auto">
          <a:xfrm>
            <a:off x="5710238" y="622300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72760" name="Rectangle 115"/>
          <p:cNvSpPr>
            <a:spLocks noChangeArrowheads="1"/>
          </p:cNvSpPr>
          <p:nvPr/>
        </p:nvSpPr>
        <p:spPr bwMode="auto">
          <a:xfrm>
            <a:off x="5710238" y="622300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91254" name="Rectangle 116"/>
          <p:cNvSpPr>
            <a:spLocks noChangeArrowheads="1"/>
          </p:cNvSpPr>
          <p:nvPr/>
        </p:nvSpPr>
        <p:spPr bwMode="auto">
          <a:xfrm>
            <a:off x="1981200" y="6605588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55" name="Rectangle 117"/>
          <p:cNvSpPr>
            <a:spLocks noChangeArrowheads="1"/>
          </p:cNvSpPr>
          <p:nvPr/>
        </p:nvSpPr>
        <p:spPr bwMode="auto">
          <a:xfrm>
            <a:off x="1981200" y="6605588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56" name="Rectangle 120"/>
          <p:cNvSpPr>
            <a:spLocks noChangeArrowheads="1"/>
          </p:cNvSpPr>
          <p:nvPr/>
        </p:nvSpPr>
        <p:spPr bwMode="auto">
          <a:xfrm>
            <a:off x="2727325" y="6605588"/>
            <a:ext cx="317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57" name="Rectangle 123"/>
          <p:cNvSpPr>
            <a:spLocks noChangeArrowheads="1"/>
          </p:cNvSpPr>
          <p:nvPr/>
        </p:nvSpPr>
        <p:spPr bwMode="auto">
          <a:xfrm>
            <a:off x="3473450" y="6605588"/>
            <a:ext cx="317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58" name="Rectangle 126"/>
          <p:cNvSpPr>
            <a:spLocks noChangeArrowheads="1"/>
          </p:cNvSpPr>
          <p:nvPr/>
        </p:nvSpPr>
        <p:spPr bwMode="auto">
          <a:xfrm>
            <a:off x="4219575" y="6605588"/>
            <a:ext cx="317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59" name="Rectangle 128"/>
          <p:cNvSpPr>
            <a:spLocks noChangeArrowheads="1"/>
          </p:cNvSpPr>
          <p:nvPr/>
        </p:nvSpPr>
        <p:spPr bwMode="auto">
          <a:xfrm>
            <a:off x="4965700" y="6605588"/>
            <a:ext cx="317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60" name="Rectangle 131"/>
          <p:cNvSpPr>
            <a:spLocks noChangeArrowheads="1"/>
          </p:cNvSpPr>
          <p:nvPr/>
        </p:nvSpPr>
        <p:spPr bwMode="auto">
          <a:xfrm>
            <a:off x="5710238" y="6605588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61" name="Rectangle 132"/>
          <p:cNvSpPr>
            <a:spLocks noChangeArrowheads="1"/>
          </p:cNvSpPr>
          <p:nvPr/>
        </p:nvSpPr>
        <p:spPr bwMode="auto">
          <a:xfrm>
            <a:off x="5710238" y="6605588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1262" name="Group 133"/>
          <p:cNvGrpSpPr>
            <a:grpSpLocks/>
          </p:cNvGrpSpPr>
          <p:nvPr/>
        </p:nvGrpSpPr>
        <p:grpSpPr bwMode="auto">
          <a:xfrm>
            <a:off x="1219200" y="3733800"/>
            <a:ext cx="7391400" cy="2505075"/>
            <a:chOff x="768" y="2352"/>
            <a:chExt cx="4656" cy="1578"/>
          </a:xfrm>
        </p:grpSpPr>
        <p:grpSp>
          <p:nvGrpSpPr>
            <p:cNvPr id="91263" name="Group 134"/>
            <p:cNvGrpSpPr>
              <a:grpSpLocks/>
            </p:cNvGrpSpPr>
            <p:nvPr/>
          </p:nvGrpSpPr>
          <p:grpSpPr bwMode="auto">
            <a:xfrm>
              <a:off x="1248" y="2352"/>
              <a:ext cx="2352" cy="1101"/>
              <a:chOff x="3216" y="3120"/>
              <a:chExt cx="2208" cy="1101"/>
            </a:xfrm>
          </p:grpSpPr>
          <p:sp>
            <p:nvSpPr>
              <p:cNvPr id="72892" name="Rectangle 135"/>
              <p:cNvSpPr>
                <a:spLocks noChangeArrowheads="1"/>
              </p:cNvSpPr>
              <p:nvPr/>
            </p:nvSpPr>
            <p:spPr bwMode="auto">
              <a:xfrm>
                <a:off x="4982" y="3937"/>
                <a:ext cx="442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数学</a:t>
                </a:r>
              </a:p>
            </p:txBody>
          </p:sp>
          <p:sp>
            <p:nvSpPr>
              <p:cNvPr id="72893" name="Rectangle 136"/>
              <p:cNvSpPr>
                <a:spLocks noChangeArrowheads="1"/>
              </p:cNvSpPr>
              <p:nvPr/>
            </p:nvSpPr>
            <p:spPr bwMode="auto">
              <a:xfrm>
                <a:off x="4541" y="3937"/>
                <a:ext cx="441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C02</a:t>
                </a:r>
              </a:p>
            </p:txBody>
          </p:sp>
          <p:sp>
            <p:nvSpPr>
              <p:cNvPr id="72894" name="Rectangle 137"/>
              <p:cNvSpPr>
                <a:spLocks noChangeArrowheads="1"/>
              </p:cNvSpPr>
              <p:nvPr/>
            </p:nvSpPr>
            <p:spPr bwMode="auto">
              <a:xfrm>
                <a:off x="4099" y="3937"/>
                <a:ext cx="437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500</a:t>
                </a:r>
              </a:p>
            </p:txBody>
          </p:sp>
          <p:sp>
            <p:nvSpPr>
              <p:cNvPr id="72895" name="Rectangle 138"/>
              <p:cNvSpPr>
                <a:spLocks noChangeArrowheads="1"/>
              </p:cNvSpPr>
              <p:nvPr/>
            </p:nvSpPr>
            <p:spPr bwMode="auto">
              <a:xfrm>
                <a:off x="3658" y="3937"/>
                <a:ext cx="441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李三</a:t>
                </a:r>
              </a:p>
            </p:txBody>
          </p:sp>
          <p:sp>
            <p:nvSpPr>
              <p:cNvPr id="72896" name="Rectangle 139"/>
              <p:cNvSpPr>
                <a:spLocks noChangeArrowheads="1"/>
              </p:cNvSpPr>
              <p:nvPr/>
            </p:nvSpPr>
            <p:spPr bwMode="auto">
              <a:xfrm>
                <a:off x="3216" y="3937"/>
                <a:ext cx="442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P04</a:t>
                </a:r>
              </a:p>
            </p:txBody>
          </p:sp>
          <p:sp>
            <p:nvSpPr>
              <p:cNvPr id="72897" name="Rectangle 140"/>
              <p:cNvSpPr>
                <a:spLocks noChangeArrowheads="1"/>
              </p:cNvSpPr>
              <p:nvPr/>
            </p:nvSpPr>
            <p:spPr bwMode="auto">
              <a:xfrm>
                <a:off x="4982" y="3653"/>
                <a:ext cx="442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数学</a:t>
                </a:r>
              </a:p>
            </p:txBody>
          </p:sp>
          <p:sp>
            <p:nvSpPr>
              <p:cNvPr id="72898" name="Rectangle 141"/>
              <p:cNvSpPr>
                <a:spLocks noChangeArrowheads="1"/>
              </p:cNvSpPr>
              <p:nvPr/>
            </p:nvSpPr>
            <p:spPr bwMode="auto">
              <a:xfrm>
                <a:off x="4541" y="3653"/>
                <a:ext cx="441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C02</a:t>
                </a:r>
              </a:p>
            </p:txBody>
          </p:sp>
          <p:sp>
            <p:nvSpPr>
              <p:cNvPr id="72899" name="Rectangle 142"/>
              <p:cNvSpPr>
                <a:spLocks noChangeArrowheads="1"/>
              </p:cNvSpPr>
              <p:nvPr/>
            </p:nvSpPr>
            <p:spPr bwMode="auto">
              <a:xfrm>
                <a:off x="4099" y="3653"/>
                <a:ext cx="437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700</a:t>
                </a:r>
              </a:p>
            </p:txBody>
          </p:sp>
          <p:sp>
            <p:nvSpPr>
              <p:cNvPr id="72900" name="Rectangle 143"/>
              <p:cNvSpPr>
                <a:spLocks noChangeArrowheads="1"/>
              </p:cNvSpPr>
              <p:nvPr/>
            </p:nvSpPr>
            <p:spPr bwMode="auto">
              <a:xfrm>
                <a:off x="3658" y="3653"/>
                <a:ext cx="441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钱广</a:t>
                </a:r>
              </a:p>
            </p:txBody>
          </p:sp>
          <p:sp>
            <p:nvSpPr>
              <p:cNvPr id="72901" name="Rectangle 144"/>
              <p:cNvSpPr>
                <a:spLocks noChangeArrowheads="1"/>
              </p:cNvSpPr>
              <p:nvPr/>
            </p:nvSpPr>
            <p:spPr bwMode="auto">
              <a:xfrm>
                <a:off x="3216" y="3653"/>
                <a:ext cx="442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P02</a:t>
                </a:r>
              </a:p>
            </p:txBody>
          </p:sp>
          <p:sp>
            <p:nvSpPr>
              <p:cNvPr id="72902" name="Rectangle 145"/>
              <p:cNvSpPr>
                <a:spLocks noChangeArrowheads="1"/>
              </p:cNvSpPr>
              <p:nvPr/>
            </p:nvSpPr>
            <p:spPr bwMode="auto">
              <a:xfrm>
                <a:off x="4982" y="3369"/>
                <a:ext cx="442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物理</a:t>
                </a:r>
              </a:p>
            </p:txBody>
          </p:sp>
          <p:sp>
            <p:nvSpPr>
              <p:cNvPr id="72903" name="Rectangle 146"/>
              <p:cNvSpPr>
                <a:spLocks noChangeArrowheads="1"/>
              </p:cNvSpPr>
              <p:nvPr/>
            </p:nvSpPr>
            <p:spPr bwMode="auto">
              <a:xfrm>
                <a:off x="4541" y="3369"/>
                <a:ext cx="441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C01</a:t>
                </a:r>
              </a:p>
            </p:txBody>
          </p:sp>
          <p:sp>
            <p:nvSpPr>
              <p:cNvPr id="72904" name="Rectangle 147"/>
              <p:cNvSpPr>
                <a:spLocks noChangeArrowheads="1"/>
              </p:cNvSpPr>
              <p:nvPr/>
            </p:nvSpPr>
            <p:spPr bwMode="auto">
              <a:xfrm>
                <a:off x="4099" y="3369"/>
                <a:ext cx="437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800</a:t>
                </a:r>
              </a:p>
            </p:txBody>
          </p:sp>
          <p:sp>
            <p:nvSpPr>
              <p:cNvPr id="72905" name="Rectangle 148"/>
              <p:cNvSpPr>
                <a:spLocks noChangeArrowheads="1"/>
              </p:cNvSpPr>
              <p:nvPr/>
            </p:nvSpPr>
            <p:spPr bwMode="auto">
              <a:xfrm>
                <a:off x="3658" y="3369"/>
                <a:ext cx="441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zh-CN" altLang="en-US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赵明</a:t>
                </a:r>
              </a:p>
            </p:txBody>
          </p:sp>
          <p:sp>
            <p:nvSpPr>
              <p:cNvPr id="72906" name="Rectangle 149"/>
              <p:cNvSpPr>
                <a:spLocks noChangeArrowheads="1"/>
              </p:cNvSpPr>
              <p:nvPr/>
            </p:nvSpPr>
            <p:spPr bwMode="auto">
              <a:xfrm>
                <a:off x="3216" y="3369"/>
                <a:ext cx="442" cy="2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P01</a:t>
                </a:r>
              </a:p>
            </p:txBody>
          </p:sp>
          <p:sp>
            <p:nvSpPr>
              <p:cNvPr id="72907" name="Rectangle 150"/>
              <p:cNvSpPr>
                <a:spLocks noChangeArrowheads="1"/>
              </p:cNvSpPr>
              <p:nvPr/>
            </p:nvSpPr>
            <p:spPr bwMode="auto">
              <a:xfrm>
                <a:off x="4982" y="3120"/>
                <a:ext cx="44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1000" b="0">
                    <a:solidFill>
                      <a:schemeClr val="bg2"/>
                    </a:solidFill>
                    <a:latin typeface="+mn-ea"/>
                    <a:ea typeface="+mn-ea"/>
                  </a:rPr>
                  <a:t>CNAME</a:t>
                </a:r>
              </a:p>
            </p:txBody>
          </p:sp>
          <p:sp>
            <p:nvSpPr>
              <p:cNvPr id="72908" name="Rectangle 151"/>
              <p:cNvSpPr>
                <a:spLocks noChangeArrowheads="1"/>
              </p:cNvSpPr>
              <p:nvPr/>
            </p:nvSpPr>
            <p:spPr bwMode="auto">
              <a:xfrm>
                <a:off x="4541" y="3120"/>
                <a:ext cx="441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1800" b="0">
                    <a:solidFill>
                      <a:schemeClr val="bg2"/>
                    </a:solidFill>
                    <a:latin typeface="+mn-ea"/>
                    <a:ea typeface="+mn-ea"/>
                  </a:rPr>
                  <a:t>CNO</a:t>
                </a:r>
              </a:p>
            </p:txBody>
          </p:sp>
          <p:sp>
            <p:nvSpPr>
              <p:cNvPr id="72909" name="Rectangle 152"/>
              <p:cNvSpPr>
                <a:spLocks noChangeArrowheads="1"/>
              </p:cNvSpPr>
              <p:nvPr/>
            </p:nvSpPr>
            <p:spPr bwMode="auto">
              <a:xfrm>
                <a:off x="4099" y="3120"/>
                <a:ext cx="437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2000" b="0">
                    <a:solidFill>
                      <a:schemeClr val="bg2"/>
                    </a:solidFill>
                    <a:latin typeface="+mn-ea"/>
                    <a:ea typeface="+mn-ea"/>
                  </a:rPr>
                  <a:t>SAL</a:t>
                </a:r>
              </a:p>
            </p:txBody>
          </p:sp>
          <p:sp>
            <p:nvSpPr>
              <p:cNvPr id="72910" name="Rectangle 153"/>
              <p:cNvSpPr>
                <a:spLocks noChangeArrowheads="1"/>
              </p:cNvSpPr>
              <p:nvPr/>
            </p:nvSpPr>
            <p:spPr bwMode="auto">
              <a:xfrm>
                <a:off x="3658" y="3120"/>
                <a:ext cx="441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1000" b="0">
                    <a:solidFill>
                      <a:schemeClr val="bg2"/>
                    </a:solidFill>
                    <a:latin typeface="+mn-ea"/>
                    <a:ea typeface="+mn-ea"/>
                  </a:rPr>
                  <a:t>TNAME</a:t>
                </a:r>
              </a:p>
            </p:txBody>
          </p:sp>
          <p:sp>
            <p:nvSpPr>
              <p:cNvPr id="72911" name="Rectangle 154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44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 eaLnBrk="0" fontAlgn="ctr" hangingPunct="0">
                  <a:defRPr/>
                </a:pPr>
                <a:r>
                  <a:rPr kumimoji="1" lang="en-US" altLang="zh-CN" sz="1600" b="0">
                    <a:solidFill>
                      <a:schemeClr val="bg2"/>
                    </a:solidFill>
                    <a:latin typeface="+mn-ea"/>
                    <a:ea typeface="+mn-ea"/>
                  </a:rPr>
                  <a:t>TNO</a:t>
                </a:r>
              </a:p>
            </p:txBody>
          </p:sp>
          <p:sp>
            <p:nvSpPr>
              <p:cNvPr id="72912" name="Line 155"/>
              <p:cNvSpPr>
                <a:spLocks noChangeShapeType="1"/>
              </p:cNvSpPr>
              <p:nvPr/>
            </p:nvSpPr>
            <p:spPr bwMode="auto">
              <a:xfrm>
                <a:off x="3216" y="3120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13" name="Line 156"/>
              <p:cNvSpPr>
                <a:spLocks noChangeShapeType="1"/>
              </p:cNvSpPr>
              <p:nvPr/>
            </p:nvSpPr>
            <p:spPr bwMode="auto">
              <a:xfrm>
                <a:off x="3216" y="3369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14" name="Line 157"/>
              <p:cNvSpPr>
                <a:spLocks noChangeShapeType="1"/>
              </p:cNvSpPr>
              <p:nvPr/>
            </p:nvSpPr>
            <p:spPr bwMode="auto">
              <a:xfrm>
                <a:off x="3216" y="3653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15" name="Line 158"/>
              <p:cNvSpPr>
                <a:spLocks noChangeShapeType="1"/>
              </p:cNvSpPr>
              <p:nvPr/>
            </p:nvSpPr>
            <p:spPr bwMode="auto">
              <a:xfrm>
                <a:off x="3216" y="3937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16" name="Line 159"/>
              <p:cNvSpPr>
                <a:spLocks noChangeShapeType="1"/>
              </p:cNvSpPr>
              <p:nvPr/>
            </p:nvSpPr>
            <p:spPr bwMode="auto">
              <a:xfrm>
                <a:off x="3216" y="4221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17" name="Line 160"/>
              <p:cNvSpPr>
                <a:spLocks noChangeShapeType="1"/>
              </p:cNvSpPr>
              <p:nvPr/>
            </p:nvSpPr>
            <p:spPr bwMode="auto">
              <a:xfrm>
                <a:off x="3216" y="3120"/>
                <a:ext cx="0" cy="110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18" name="Line 161"/>
              <p:cNvSpPr>
                <a:spLocks noChangeShapeType="1"/>
              </p:cNvSpPr>
              <p:nvPr/>
            </p:nvSpPr>
            <p:spPr bwMode="auto">
              <a:xfrm>
                <a:off x="3658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19" name="Line 162"/>
              <p:cNvSpPr>
                <a:spLocks noChangeShapeType="1"/>
              </p:cNvSpPr>
              <p:nvPr/>
            </p:nvSpPr>
            <p:spPr bwMode="auto">
              <a:xfrm>
                <a:off x="4099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20" name="Line 163"/>
              <p:cNvSpPr>
                <a:spLocks noChangeShapeType="1"/>
              </p:cNvSpPr>
              <p:nvPr/>
            </p:nvSpPr>
            <p:spPr bwMode="auto">
              <a:xfrm>
                <a:off x="4541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21" name="Line 164"/>
              <p:cNvSpPr>
                <a:spLocks noChangeShapeType="1"/>
              </p:cNvSpPr>
              <p:nvPr/>
            </p:nvSpPr>
            <p:spPr bwMode="auto">
              <a:xfrm>
                <a:off x="4982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922" name="Line 165"/>
              <p:cNvSpPr>
                <a:spLocks noChangeShapeType="1"/>
              </p:cNvSpPr>
              <p:nvPr/>
            </p:nvSpPr>
            <p:spPr bwMode="auto">
              <a:xfrm>
                <a:off x="5424" y="3120"/>
                <a:ext cx="0" cy="110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</p:grpSp>
        <p:sp>
          <p:nvSpPr>
            <p:cNvPr id="72780" name="Line 166"/>
            <p:cNvSpPr>
              <a:spLocks noChangeShapeType="1"/>
            </p:cNvSpPr>
            <p:nvPr/>
          </p:nvSpPr>
          <p:spPr bwMode="auto">
            <a:xfrm>
              <a:off x="768" y="3213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781" name="Line 167"/>
            <p:cNvSpPr>
              <a:spLocks noChangeShapeType="1"/>
            </p:cNvSpPr>
            <p:nvPr/>
          </p:nvSpPr>
          <p:spPr bwMode="auto">
            <a:xfrm>
              <a:off x="768" y="3309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kumimoji="1" lang="zh-CN" altLang="en-US" b="0">
                <a:latin typeface="+mn-ea"/>
                <a:ea typeface="+mn-ea"/>
              </a:endParaRPr>
            </a:p>
          </p:txBody>
        </p:sp>
        <p:sp>
          <p:nvSpPr>
            <p:cNvPr id="72782" name="AutoShape 168"/>
            <p:cNvSpPr>
              <a:spLocks noChangeArrowheads="1"/>
            </p:cNvSpPr>
            <p:nvPr/>
          </p:nvSpPr>
          <p:spPr bwMode="auto">
            <a:xfrm>
              <a:off x="4128" y="2784"/>
              <a:ext cx="1296" cy="480"/>
            </a:xfrm>
            <a:prstGeom prst="wedgeRoundRectCallout">
              <a:avLst>
                <a:gd name="adj1" fmla="val -89352"/>
                <a:gd name="adj2" fmla="val 4125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</a:ln>
          </p:spPr>
          <p:txBody>
            <a:bodyPr anchor="ctr"/>
            <a:lstStyle/>
            <a:p>
              <a:pPr algn="ctr" eaLnBrk="0" hangingPunct="0">
                <a:spcBef>
                  <a:spcPct val="60000"/>
                </a:spcBef>
                <a:defRPr/>
              </a:pPr>
              <a:r>
                <a:rPr kumimoji="1" lang="zh-CN" altLang="en-US" sz="3600" b="0" baseline="-20000">
                  <a:solidFill>
                    <a:schemeClr val="bg2"/>
                  </a:solidFill>
                  <a:latin typeface="+mn-ea"/>
                  <a:ea typeface="+mn-ea"/>
                </a:rPr>
                <a:t>所有老师和课程的信息</a:t>
              </a:r>
              <a:endParaRPr kumimoji="1" lang="zh-CN" altLang="en-US" b="0" baseline="-2000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grpSp>
          <p:nvGrpSpPr>
            <p:cNvPr id="91298" name="Group 169"/>
            <p:cNvGrpSpPr>
              <a:grpSpLocks/>
            </p:cNvGrpSpPr>
            <p:nvPr/>
          </p:nvGrpSpPr>
          <p:grpSpPr bwMode="auto">
            <a:xfrm>
              <a:off x="1248" y="3456"/>
              <a:ext cx="2352" cy="474"/>
              <a:chOff x="1248" y="3696"/>
              <a:chExt cx="2352" cy="474"/>
            </a:xfrm>
          </p:grpSpPr>
          <p:sp>
            <p:nvSpPr>
              <p:cNvPr id="72784" name="Rectangle 170"/>
              <p:cNvSpPr>
                <a:spLocks noChangeArrowheads="1"/>
              </p:cNvSpPr>
              <p:nvPr/>
            </p:nvSpPr>
            <p:spPr bwMode="auto">
              <a:xfrm>
                <a:off x="1336" y="3713"/>
                <a:ext cx="303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200" b="0" dirty="0">
                    <a:solidFill>
                      <a:schemeClr val="folHlink"/>
                    </a:solidFill>
                    <a:latin typeface="+mn-ea"/>
                    <a:ea typeface="+mn-ea"/>
                  </a:rPr>
                  <a:t>P03</a:t>
                </a:r>
                <a:endParaRPr kumimoji="1" lang="en-US" altLang="zh-CN" b="0" dirty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785" name="Rectangle 171"/>
              <p:cNvSpPr>
                <a:spLocks noChangeArrowheads="1"/>
              </p:cNvSpPr>
              <p:nvPr/>
            </p:nvSpPr>
            <p:spPr bwMode="auto">
              <a:xfrm>
                <a:off x="1764" y="3724"/>
                <a:ext cx="355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200" b="0">
                    <a:solidFill>
                      <a:schemeClr val="folHlink"/>
                    </a:solidFill>
                    <a:latin typeface="+mn-ea"/>
                    <a:ea typeface="+mn-ea"/>
                  </a:rPr>
                  <a:t>孙立</a:t>
                </a:r>
                <a:endParaRPr kumimoji="1" lang="zh-CN" altLang="en-US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786" name="Rectangle 172"/>
              <p:cNvSpPr>
                <a:spLocks noChangeArrowheads="1"/>
              </p:cNvSpPr>
              <p:nvPr/>
            </p:nvSpPr>
            <p:spPr bwMode="auto">
              <a:xfrm>
                <a:off x="2281" y="3713"/>
                <a:ext cx="311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200" b="0">
                    <a:solidFill>
                      <a:schemeClr val="folHlink"/>
                    </a:solidFill>
                    <a:latin typeface="+mn-ea"/>
                    <a:ea typeface="+mn-ea"/>
                  </a:rPr>
                  <a:t>600</a:t>
                </a:r>
                <a:endParaRPr kumimoji="1" lang="zh-CN" altLang="en-US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787" name="Rectangle 173"/>
              <p:cNvSpPr>
                <a:spLocks noChangeArrowheads="1"/>
              </p:cNvSpPr>
              <p:nvPr/>
            </p:nvSpPr>
            <p:spPr bwMode="auto">
              <a:xfrm>
                <a:off x="2746" y="3713"/>
                <a:ext cx="290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200" b="0">
                    <a:solidFill>
                      <a:schemeClr val="folHlink"/>
                    </a:solidFill>
                    <a:latin typeface="+mn-ea"/>
                    <a:ea typeface="+mn-ea"/>
                  </a:rPr>
                  <a:t>null</a:t>
                </a:r>
                <a:endParaRPr kumimoji="1" lang="en-US" altLang="zh-CN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788" name="Rectangle 174"/>
              <p:cNvSpPr>
                <a:spLocks noChangeArrowheads="1"/>
              </p:cNvSpPr>
              <p:nvPr/>
            </p:nvSpPr>
            <p:spPr bwMode="auto">
              <a:xfrm>
                <a:off x="3215" y="3713"/>
                <a:ext cx="290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200" b="0">
                    <a:solidFill>
                      <a:schemeClr val="folHlink"/>
                    </a:solidFill>
                    <a:latin typeface="+mn-ea"/>
                    <a:ea typeface="+mn-ea"/>
                  </a:rPr>
                  <a:t>null</a:t>
                </a:r>
                <a:endParaRPr kumimoji="1" lang="en-US" altLang="zh-CN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789" name="Line 175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0" name="Line 176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1" name="Line 177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2" name="Line 178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3" name="Line 179"/>
              <p:cNvSpPr>
                <a:spLocks noChangeShapeType="1"/>
              </p:cNvSpPr>
              <p:nvPr/>
            </p:nvSpPr>
            <p:spPr bwMode="auto">
              <a:xfrm>
                <a:off x="1251" y="3696"/>
                <a:ext cx="467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4" name="Line 180"/>
              <p:cNvSpPr>
                <a:spLocks noChangeShapeType="1"/>
              </p:cNvSpPr>
              <p:nvPr/>
            </p:nvSpPr>
            <p:spPr bwMode="auto">
              <a:xfrm>
                <a:off x="1718" y="3696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5" name="Line 181"/>
              <p:cNvSpPr>
                <a:spLocks noChangeShapeType="1"/>
              </p:cNvSpPr>
              <p:nvPr/>
            </p:nvSpPr>
            <p:spPr bwMode="auto">
              <a:xfrm>
                <a:off x="1718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6" name="Line 182"/>
              <p:cNvSpPr>
                <a:spLocks noChangeShapeType="1"/>
              </p:cNvSpPr>
              <p:nvPr/>
            </p:nvSpPr>
            <p:spPr bwMode="auto">
              <a:xfrm>
                <a:off x="1720" y="3696"/>
                <a:ext cx="468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7" name="Line 183"/>
              <p:cNvSpPr>
                <a:spLocks noChangeShapeType="1"/>
              </p:cNvSpPr>
              <p:nvPr/>
            </p:nvSpPr>
            <p:spPr bwMode="auto">
              <a:xfrm>
                <a:off x="2188" y="3696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8" name="Line 184"/>
              <p:cNvSpPr>
                <a:spLocks noChangeShapeType="1"/>
              </p:cNvSpPr>
              <p:nvPr/>
            </p:nvSpPr>
            <p:spPr bwMode="auto">
              <a:xfrm>
                <a:off x="2188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799" name="Line 185"/>
              <p:cNvSpPr>
                <a:spLocks noChangeShapeType="1"/>
              </p:cNvSpPr>
              <p:nvPr/>
            </p:nvSpPr>
            <p:spPr bwMode="auto">
              <a:xfrm>
                <a:off x="2190" y="3696"/>
                <a:ext cx="468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0" name="Line 186"/>
              <p:cNvSpPr>
                <a:spLocks noChangeShapeType="1"/>
              </p:cNvSpPr>
              <p:nvPr/>
            </p:nvSpPr>
            <p:spPr bwMode="auto">
              <a:xfrm>
                <a:off x="2658" y="3696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1" name="Line 187"/>
              <p:cNvSpPr>
                <a:spLocks noChangeShapeType="1"/>
              </p:cNvSpPr>
              <p:nvPr/>
            </p:nvSpPr>
            <p:spPr bwMode="auto">
              <a:xfrm>
                <a:off x="2658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2" name="Line 188"/>
              <p:cNvSpPr>
                <a:spLocks noChangeShapeType="1"/>
              </p:cNvSpPr>
              <p:nvPr/>
            </p:nvSpPr>
            <p:spPr bwMode="auto">
              <a:xfrm>
                <a:off x="2660" y="3696"/>
                <a:ext cx="468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3" name="Line 189"/>
              <p:cNvSpPr>
                <a:spLocks noChangeShapeType="1"/>
              </p:cNvSpPr>
              <p:nvPr/>
            </p:nvSpPr>
            <p:spPr bwMode="auto">
              <a:xfrm>
                <a:off x="3128" y="3696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4" name="Line 190"/>
              <p:cNvSpPr>
                <a:spLocks noChangeShapeType="1"/>
              </p:cNvSpPr>
              <p:nvPr/>
            </p:nvSpPr>
            <p:spPr bwMode="auto">
              <a:xfrm>
                <a:off x="3128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5" name="Line 191"/>
              <p:cNvSpPr>
                <a:spLocks noChangeShapeType="1"/>
              </p:cNvSpPr>
              <p:nvPr/>
            </p:nvSpPr>
            <p:spPr bwMode="auto">
              <a:xfrm>
                <a:off x="3130" y="3696"/>
                <a:ext cx="467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6" name="Line 192"/>
              <p:cNvSpPr>
                <a:spLocks noChangeShapeType="1"/>
              </p:cNvSpPr>
              <p:nvPr/>
            </p:nvSpPr>
            <p:spPr bwMode="auto">
              <a:xfrm>
                <a:off x="3597" y="3696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7" name="Line 193"/>
              <p:cNvSpPr>
                <a:spLocks noChangeShapeType="1"/>
              </p:cNvSpPr>
              <p:nvPr/>
            </p:nvSpPr>
            <p:spPr bwMode="auto">
              <a:xfrm>
                <a:off x="3597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8" name="Line 194"/>
              <p:cNvSpPr>
                <a:spLocks noChangeShapeType="1"/>
              </p:cNvSpPr>
              <p:nvPr/>
            </p:nvSpPr>
            <p:spPr bwMode="auto">
              <a:xfrm>
                <a:off x="3597" y="3696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09" name="Line 195"/>
              <p:cNvSpPr>
                <a:spLocks noChangeShapeType="1"/>
              </p:cNvSpPr>
              <p:nvPr/>
            </p:nvSpPr>
            <p:spPr bwMode="auto">
              <a:xfrm>
                <a:off x="3597" y="3696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0" name="Rectangle 196"/>
              <p:cNvSpPr>
                <a:spLocks noChangeArrowheads="1"/>
              </p:cNvSpPr>
              <p:nvPr/>
            </p:nvSpPr>
            <p:spPr bwMode="auto">
              <a:xfrm>
                <a:off x="1248" y="3698"/>
                <a:ext cx="3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1" name="Line 197"/>
              <p:cNvSpPr>
                <a:spLocks noChangeShapeType="1"/>
              </p:cNvSpPr>
              <p:nvPr/>
            </p:nvSpPr>
            <p:spPr bwMode="auto">
              <a:xfrm>
                <a:off x="1248" y="3698"/>
                <a:ext cx="1" cy="226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2" name="Line 198"/>
              <p:cNvSpPr>
                <a:spLocks noChangeShapeType="1"/>
              </p:cNvSpPr>
              <p:nvPr/>
            </p:nvSpPr>
            <p:spPr bwMode="auto">
              <a:xfrm>
                <a:off x="1248" y="3924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3" name="Line 199"/>
              <p:cNvSpPr>
                <a:spLocks noChangeShapeType="1"/>
              </p:cNvSpPr>
              <p:nvPr/>
            </p:nvSpPr>
            <p:spPr bwMode="auto">
              <a:xfrm>
                <a:off x="1248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4" name="Line 200"/>
              <p:cNvSpPr>
                <a:spLocks noChangeShapeType="1"/>
              </p:cNvSpPr>
              <p:nvPr/>
            </p:nvSpPr>
            <p:spPr bwMode="auto">
              <a:xfrm>
                <a:off x="1248" y="3924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5" name="Line 201"/>
              <p:cNvSpPr>
                <a:spLocks noChangeShapeType="1"/>
              </p:cNvSpPr>
              <p:nvPr/>
            </p:nvSpPr>
            <p:spPr bwMode="auto">
              <a:xfrm>
                <a:off x="1248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6" name="Line 202"/>
              <p:cNvSpPr>
                <a:spLocks noChangeShapeType="1"/>
              </p:cNvSpPr>
              <p:nvPr/>
            </p:nvSpPr>
            <p:spPr bwMode="auto">
              <a:xfrm>
                <a:off x="1251" y="3924"/>
                <a:ext cx="467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7" name="Line 203"/>
              <p:cNvSpPr>
                <a:spLocks noChangeShapeType="1"/>
              </p:cNvSpPr>
              <p:nvPr/>
            </p:nvSpPr>
            <p:spPr bwMode="auto">
              <a:xfrm>
                <a:off x="1718" y="3698"/>
                <a:ext cx="1" cy="226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8" name="Line 204"/>
              <p:cNvSpPr>
                <a:spLocks noChangeShapeType="1"/>
              </p:cNvSpPr>
              <p:nvPr/>
            </p:nvSpPr>
            <p:spPr bwMode="auto">
              <a:xfrm>
                <a:off x="1718" y="3924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19" name="Line 205"/>
              <p:cNvSpPr>
                <a:spLocks noChangeShapeType="1"/>
              </p:cNvSpPr>
              <p:nvPr/>
            </p:nvSpPr>
            <p:spPr bwMode="auto">
              <a:xfrm>
                <a:off x="1718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0" name="Line 206"/>
              <p:cNvSpPr>
                <a:spLocks noChangeShapeType="1"/>
              </p:cNvSpPr>
              <p:nvPr/>
            </p:nvSpPr>
            <p:spPr bwMode="auto">
              <a:xfrm>
                <a:off x="1720" y="3924"/>
                <a:ext cx="468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1" name="Line 207"/>
              <p:cNvSpPr>
                <a:spLocks noChangeShapeType="1"/>
              </p:cNvSpPr>
              <p:nvPr/>
            </p:nvSpPr>
            <p:spPr bwMode="auto">
              <a:xfrm>
                <a:off x="2188" y="3698"/>
                <a:ext cx="1" cy="226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2" name="Line 208"/>
              <p:cNvSpPr>
                <a:spLocks noChangeShapeType="1"/>
              </p:cNvSpPr>
              <p:nvPr/>
            </p:nvSpPr>
            <p:spPr bwMode="auto">
              <a:xfrm>
                <a:off x="2188" y="3924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3" name="Line 209"/>
              <p:cNvSpPr>
                <a:spLocks noChangeShapeType="1"/>
              </p:cNvSpPr>
              <p:nvPr/>
            </p:nvSpPr>
            <p:spPr bwMode="auto">
              <a:xfrm>
                <a:off x="2188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4" name="Line 210"/>
              <p:cNvSpPr>
                <a:spLocks noChangeShapeType="1"/>
              </p:cNvSpPr>
              <p:nvPr/>
            </p:nvSpPr>
            <p:spPr bwMode="auto">
              <a:xfrm>
                <a:off x="2190" y="3924"/>
                <a:ext cx="468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5" name="Line 211"/>
              <p:cNvSpPr>
                <a:spLocks noChangeShapeType="1"/>
              </p:cNvSpPr>
              <p:nvPr/>
            </p:nvSpPr>
            <p:spPr bwMode="auto">
              <a:xfrm>
                <a:off x="2658" y="3698"/>
                <a:ext cx="1" cy="226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6" name="Line 212"/>
              <p:cNvSpPr>
                <a:spLocks noChangeShapeType="1"/>
              </p:cNvSpPr>
              <p:nvPr/>
            </p:nvSpPr>
            <p:spPr bwMode="auto">
              <a:xfrm>
                <a:off x="2658" y="3924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7" name="Line 213"/>
              <p:cNvSpPr>
                <a:spLocks noChangeShapeType="1"/>
              </p:cNvSpPr>
              <p:nvPr/>
            </p:nvSpPr>
            <p:spPr bwMode="auto">
              <a:xfrm>
                <a:off x="2658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8" name="Line 214"/>
              <p:cNvSpPr>
                <a:spLocks noChangeShapeType="1"/>
              </p:cNvSpPr>
              <p:nvPr/>
            </p:nvSpPr>
            <p:spPr bwMode="auto">
              <a:xfrm>
                <a:off x="2660" y="3924"/>
                <a:ext cx="468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29" name="Rectangle 215"/>
              <p:cNvSpPr>
                <a:spLocks noChangeArrowheads="1"/>
              </p:cNvSpPr>
              <p:nvPr/>
            </p:nvSpPr>
            <p:spPr bwMode="auto">
              <a:xfrm>
                <a:off x="3128" y="3698"/>
                <a:ext cx="2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0" name="Line 216"/>
              <p:cNvSpPr>
                <a:spLocks noChangeShapeType="1"/>
              </p:cNvSpPr>
              <p:nvPr/>
            </p:nvSpPr>
            <p:spPr bwMode="auto">
              <a:xfrm>
                <a:off x="3128" y="3698"/>
                <a:ext cx="1" cy="226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1" name="Line 217"/>
              <p:cNvSpPr>
                <a:spLocks noChangeShapeType="1"/>
              </p:cNvSpPr>
              <p:nvPr/>
            </p:nvSpPr>
            <p:spPr bwMode="auto">
              <a:xfrm>
                <a:off x="3128" y="3924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2" name="Line 218"/>
              <p:cNvSpPr>
                <a:spLocks noChangeShapeType="1"/>
              </p:cNvSpPr>
              <p:nvPr/>
            </p:nvSpPr>
            <p:spPr bwMode="auto">
              <a:xfrm>
                <a:off x="3128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3" name="Line 219"/>
              <p:cNvSpPr>
                <a:spLocks noChangeShapeType="1"/>
              </p:cNvSpPr>
              <p:nvPr/>
            </p:nvSpPr>
            <p:spPr bwMode="auto">
              <a:xfrm>
                <a:off x="3130" y="3924"/>
                <a:ext cx="467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4" name="Line 220"/>
              <p:cNvSpPr>
                <a:spLocks noChangeShapeType="1"/>
              </p:cNvSpPr>
              <p:nvPr/>
            </p:nvSpPr>
            <p:spPr bwMode="auto">
              <a:xfrm>
                <a:off x="3597" y="3698"/>
                <a:ext cx="1" cy="226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5" name="Line 221"/>
              <p:cNvSpPr>
                <a:spLocks noChangeShapeType="1"/>
              </p:cNvSpPr>
              <p:nvPr/>
            </p:nvSpPr>
            <p:spPr bwMode="auto">
              <a:xfrm>
                <a:off x="3597" y="3924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6" name="Line 222"/>
              <p:cNvSpPr>
                <a:spLocks noChangeShapeType="1"/>
              </p:cNvSpPr>
              <p:nvPr/>
            </p:nvSpPr>
            <p:spPr bwMode="auto">
              <a:xfrm>
                <a:off x="3597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7" name="Line 223"/>
              <p:cNvSpPr>
                <a:spLocks noChangeShapeType="1"/>
              </p:cNvSpPr>
              <p:nvPr/>
            </p:nvSpPr>
            <p:spPr bwMode="auto">
              <a:xfrm>
                <a:off x="3597" y="3924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8" name="Line 224"/>
              <p:cNvSpPr>
                <a:spLocks noChangeShapeType="1"/>
              </p:cNvSpPr>
              <p:nvPr/>
            </p:nvSpPr>
            <p:spPr bwMode="auto">
              <a:xfrm>
                <a:off x="3597" y="3924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39" name="Rectangle 225"/>
              <p:cNvSpPr>
                <a:spLocks noChangeArrowheads="1"/>
              </p:cNvSpPr>
              <p:nvPr/>
            </p:nvSpPr>
            <p:spPr bwMode="auto">
              <a:xfrm>
                <a:off x="1336" y="3938"/>
                <a:ext cx="306" cy="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300" b="0">
                    <a:solidFill>
                      <a:schemeClr val="folHlink"/>
                    </a:solidFill>
                    <a:latin typeface="+mn-ea"/>
                    <a:ea typeface="+mn-ea"/>
                  </a:rPr>
                  <a:t>null</a:t>
                </a:r>
                <a:endParaRPr kumimoji="1" lang="en-US" altLang="zh-CN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840" name="Rectangle 226"/>
              <p:cNvSpPr>
                <a:spLocks noChangeArrowheads="1"/>
              </p:cNvSpPr>
              <p:nvPr/>
            </p:nvSpPr>
            <p:spPr bwMode="auto">
              <a:xfrm>
                <a:off x="1806" y="3938"/>
                <a:ext cx="306" cy="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300" b="0">
                    <a:solidFill>
                      <a:schemeClr val="folHlink"/>
                    </a:solidFill>
                    <a:latin typeface="+mn-ea"/>
                    <a:ea typeface="+mn-ea"/>
                  </a:rPr>
                  <a:t>null</a:t>
                </a:r>
                <a:endParaRPr kumimoji="1" lang="en-US" altLang="zh-CN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841" name="Rectangle 227"/>
              <p:cNvSpPr>
                <a:spLocks noChangeArrowheads="1"/>
              </p:cNvSpPr>
              <p:nvPr/>
            </p:nvSpPr>
            <p:spPr bwMode="auto">
              <a:xfrm>
                <a:off x="2276" y="3938"/>
                <a:ext cx="306" cy="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300" b="0">
                    <a:solidFill>
                      <a:schemeClr val="folHlink"/>
                    </a:solidFill>
                    <a:latin typeface="+mn-ea"/>
                    <a:ea typeface="+mn-ea"/>
                  </a:rPr>
                  <a:t>null</a:t>
                </a:r>
                <a:endParaRPr kumimoji="1" lang="en-US" altLang="zh-CN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842" name="Rectangle 228"/>
              <p:cNvSpPr>
                <a:spLocks noChangeArrowheads="1"/>
              </p:cNvSpPr>
              <p:nvPr/>
            </p:nvSpPr>
            <p:spPr bwMode="auto">
              <a:xfrm>
                <a:off x="2735" y="3938"/>
                <a:ext cx="337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300" b="0">
                    <a:solidFill>
                      <a:schemeClr val="folHlink"/>
                    </a:solidFill>
                    <a:latin typeface="+mn-ea"/>
                    <a:ea typeface="+mn-ea"/>
                  </a:rPr>
                  <a:t>C03</a:t>
                </a:r>
                <a:endParaRPr kumimoji="1" lang="en-US" altLang="zh-CN" b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843" name="Rectangle 229"/>
              <p:cNvSpPr>
                <a:spLocks noChangeArrowheads="1"/>
              </p:cNvSpPr>
              <p:nvPr/>
            </p:nvSpPr>
            <p:spPr bwMode="auto">
              <a:xfrm>
                <a:off x="3172" y="3949"/>
                <a:ext cx="370" cy="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300" b="0" dirty="0">
                    <a:solidFill>
                      <a:schemeClr val="folHlink"/>
                    </a:solidFill>
                    <a:latin typeface="+mn-ea"/>
                    <a:ea typeface="+mn-ea"/>
                  </a:rPr>
                  <a:t>化学</a:t>
                </a:r>
                <a:endParaRPr kumimoji="1" lang="zh-CN" altLang="en-US" b="0" dirty="0">
                  <a:solidFill>
                    <a:schemeClr val="folHlin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844" name="Line 230"/>
              <p:cNvSpPr>
                <a:spLocks noChangeShapeType="1"/>
              </p:cNvSpPr>
              <p:nvPr/>
            </p:nvSpPr>
            <p:spPr bwMode="auto">
              <a:xfrm>
                <a:off x="1248" y="3920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45" name="Line 231"/>
              <p:cNvSpPr>
                <a:spLocks noChangeShapeType="1"/>
              </p:cNvSpPr>
              <p:nvPr/>
            </p:nvSpPr>
            <p:spPr bwMode="auto">
              <a:xfrm>
                <a:off x="1248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46" name="Line 232"/>
              <p:cNvSpPr>
                <a:spLocks noChangeShapeType="1"/>
              </p:cNvSpPr>
              <p:nvPr/>
            </p:nvSpPr>
            <p:spPr bwMode="auto">
              <a:xfrm>
                <a:off x="1248" y="3920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47" name="Line 233"/>
              <p:cNvSpPr>
                <a:spLocks noChangeShapeType="1"/>
              </p:cNvSpPr>
              <p:nvPr/>
            </p:nvSpPr>
            <p:spPr bwMode="auto">
              <a:xfrm>
                <a:off x="1248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49" name="Line 235"/>
              <p:cNvSpPr>
                <a:spLocks noChangeShapeType="1"/>
              </p:cNvSpPr>
              <p:nvPr/>
            </p:nvSpPr>
            <p:spPr bwMode="auto">
              <a:xfrm>
                <a:off x="1718" y="3920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0" name="Line 236"/>
              <p:cNvSpPr>
                <a:spLocks noChangeShapeType="1"/>
              </p:cNvSpPr>
              <p:nvPr/>
            </p:nvSpPr>
            <p:spPr bwMode="auto">
              <a:xfrm>
                <a:off x="1718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2" name="Line 238"/>
              <p:cNvSpPr>
                <a:spLocks noChangeShapeType="1"/>
              </p:cNvSpPr>
              <p:nvPr/>
            </p:nvSpPr>
            <p:spPr bwMode="auto">
              <a:xfrm>
                <a:off x="2188" y="3920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3" name="Line 239"/>
              <p:cNvSpPr>
                <a:spLocks noChangeShapeType="1"/>
              </p:cNvSpPr>
              <p:nvPr/>
            </p:nvSpPr>
            <p:spPr bwMode="auto">
              <a:xfrm>
                <a:off x="2188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5" name="Line 241"/>
              <p:cNvSpPr>
                <a:spLocks noChangeShapeType="1"/>
              </p:cNvSpPr>
              <p:nvPr/>
            </p:nvSpPr>
            <p:spPr bwMode="auto">
              <a:xfrm>
                <a:off x="2658" y="3920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6" name="Line 242"/>
              <p:cNvSpPr>
                <a:spLocks noChangeShapeType="1"/>
              </p:cNvSpPr>
              <p:nvPr/>
            </p:nvSpPr>
            <p:spPr bwMode="auto">
              <a:xfrm>
                <a:off x="2658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7" name="Line 243"/>
              <p:cNvSpPr>
                <a:spLocks noChangeShapeType="1"/>
              </p:cNvSpPr>
              <p:nvPr/>
            </p:nvSpPr>
            <p:spPr bwMode="auto">
              <a:xfrm>
                <a:off x="3128" y="3920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8" name="Line 244"/>
              <p:cNvSpPr>
                <a:spLocks noChangeShapeType="1"/>
              </p:cNvSpPr>
              <p:nvPr/>
            </p:nvSpPr>
            <p:spPr bwMode="auto">
              <a:xfrm>
                <a:off x="3128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59" name="Line 245"/>
              <p:cNvSpPr>
                <a:spLocks noChangeShapeType="1"/>
              </p:cNvSpPr>
              <p:nvPr/>
            </p:nvSpPr>
            <p:spPr bwMode="auto">
              <a:xfrm>
                <a:off x="3597" y="3920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0" name="Line 246"/>
              <p:cNvSpPr>
                <a:spLocks noChangeShapeType="1"/>
              </p:cNvSpPr>
              <p:nvPr/>
            </p:nvSpPr>
            <p:spPr bwMode="auto">
              <a:xfrm>
                <a:off x="3597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1" name="Line 247"/>
              <p:cNvSpPr>
                <a:spLocks noChangeShapeType="1"/>
              </p:cNvSpPr>
              <p:nvPr/>
            </p:nvSpPr>
            <p:spPr bwMode="auto">
              <a:xfrm>
                <a:off x="3597" y="3920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2" name="Line 248"/>
              <p:cNvSpPr>
                <a:spLocks noChangeShapeType="1"/>
              </p:cNvSpPr>
              <p:nvPr/>
            </p:nvSpPr>
            <p:spPr bwMode="auto">
              <a:xfrm>
                <a:off x="3597" y="3920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3" name="Rectangle 249"/>
              <p:cNvSpPr>
                <a:spLocks noChangeArrowheads="1"/>
              </p:cNvSpPr>
              <p:nvPr/>
            </p:nvSpPr>
            <p:spPr bwMode="auto">
              <a:xfrm>
                <a:off x="1248" y="3922"/>
                <a:ext cx="3" cy="23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4" name="Line 250"/>
              <p:cNvSpPr>
                <a:spLocks noChangeShapeType="1"/>
              </p:cNvSpPr>
              <p:nvPr/>
            </p:nvSpPr>
            <p:spPr bwMode="auto">
              <a:xfrm>
                <a:off x="1248" y="3922"/>
                <a:ext cx="1" cy="239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5" name="Line 251"/>
              <p:cNvSpPr>
                <a:spLocks noChangeShapeType="1"/>
              </p:cNvSpPr>
              <p:nvPr/>
            </p:nvSpPr>
            <p:spPr bwMode="auto">
              <a:xfrm>
                <a:off x="1248" y="4161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6" name="Line 252"/>
              <p:cNvSpPr>
                <a:spLocks noChangeShapeType="1"/>
              </p:cNvSpPr>
              <p:nvPr/>
            </p:nvSpPr>
            <p:spPr bwMode="auto">
              <a:xfrm>
                <a:off x="1248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7" name="Line 253"/>
              <p:cNvSpPr>
                <a:spLocks noChangeShapeType="1"/>
              </p:cNvSpPr>
              <p:nvPr/>
            </p:nvSpPr>
            <p:spPr bwMode="auto">
              <a:xfrm>
                <a:off x="1248" y="4161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68" name="Line 254"/>
              <p:cNvSpPr>
                <a:spLocks noChangeShapeType="1"/>
              </p:cNvSpPr>
              <p:nvPr/>
            </p:nvSpPr>
            <p:spPr bwMode="auto">
              <a:xfrm>
                <a:off x="1248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0" name="Line 256"/>
              <p:cNvSpPr>
                <a:spLocks noChangeShapeType="1"/>
              </p:cNvSpPr>
              <p:nvPr/>
            </p:nvSpPr>
            <p:spPr bwMode="auto">
              <a:xfrm>
                <a:off x="1718" y="3922"/>
                <a:ext cx="1" cy="239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1" name="Line 257"/>
              <p:cNvSpPr>
                <a:spLocks noChangeShapeType="1"/>
              </p:cNvSpPr>
              <p:nvPr/>
            </p:nvSpPr>
            <p:spPr bwMode="auto">
              <a:xfrm>
                <a:off x="1718" y="4161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2" name="Line 258"/>
              <p:cNvSpPr>
                <a:spLocks noChangeShapeType="1"/>
              </p:cNvSpPr>
              <p:nvPr/>
            </p:nvSpPr>
            <p:spPr bwMode="auto">
              <a:xfrm>
                <a:off x="1718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4" name="Line 260"/>
              <p:cNvSpPr>
                <a:spLocks noChangeShapeType="1"/>
              </p:cNvSpPr>
              <p:nvPr/>
            </p:nvSpPr>
            <p:spPr bwMode="auto">
              <a:xfrm>
                <a:off x="2188" y="3922"/>
                <a:ext cx="1" cy="239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5" name="Line 261"/>
              <p:cNvSpPr>
                <a:spLocks noChangeShapeType="1"/>
              </p:cNvSpPr>
              <p:nvPr/>
            </p:nvSpPr>
            <p:spPr bwMode="auto">
              <a:xfrm>
                <a:off x="2188" y="4161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6" name="Line 262"/>
              <p:cNvSpPr>
                <a:spLocks noChangeShapeType="1"/>
              </p:cNvSpPr>
              <p:nvPr/>
            </p:nvSpPr>
            <p:spPr bwMode="auto">
              <a:xfrm>
                <a:off x="2188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8" name="Line 264"/>
              <p:cNvSpPr>
                <a:spLocks noChangeShapeType="1"/>
              </p:cNvSpPr>
              <p:nvPr/>
            </p:nvSpPr>
            <p:spPr bwMode="auto">
              <a:xfrm>
                <a:off x="2658" y="3922"/>
                <a:ext cx="1" cy="239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79" name="Line 265"/>
              <p:cNvSpPr>
                <a:spLocks noChangeShapeType="1"/>
              </p:cNvSpPr>
              <p:nvPr/>
            </p:nvSpPr>
            <p:spPr bwMode="auto">
              <a:xfrm>
                <a:off x="2658" y="4161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80" name="Line 266"/>
              <p:cNvSpPr>
                <a:spLocks noChangeShapeType="1"/>
              </p:cNvSpPr>
              <p:nvPr/>
            </p:nvSpPr>
            <p:spPr bwMode="auto">
              <a:xfrm>
                <a:off x="2658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82" name="Rectangle 268"/>
              <p:cNvSpPr>
                <a:spLocks noChangeArrowheads="1"/>
              </p:cNvSpPr>
              <p:nvPr/>
            </p:nvSpPr>
            <p:spPr bwMode="auto">
              <a:xfrm>
                <a:off x="3128" y="3922"/>
                <a:ext cx="2" cy="23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83" name="Line 269"/>
              <p:cNvSpPr>
                <a:spLocks noChangeShapeType="1"/>
              </p:cNvSpPr>
              <p:nvPr/>
            </p:nvSpPr>
            <p:spPr bwMode="auto">
              <a:xfrm>
                <a:off x="3128" y="3922"/>
                <a:ext cx="1" cy="239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84" name="Line 270"/>
              <p:cNvSpPr>
                <a:spLocks noChangeShapeType="1"/>
              </p:cNvSpPr>
              <p:nvPr/>
            </p:nvSpPr>
            <p:spPr bwMode="auto">
              <a:xfrm>
                <a:off x="3128" y="4161"/>
                <a:ext cx="2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85" name="Line 271"/>
              <p:cNvSpPr>
                <a:spLocks noChangeShapeType="1"/>
              </p:cNvSpPr>
              <p:nvPr/>
            </p:nvSpPr>
            <p:spPr bwMode="auto">
              <a:xfrm>
                <a:off x="3128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88" name="Line 274"/>
              <p:cNvSpPr>
                <a:spLocks noChangeShapeType="1"/>
              </p:cNvSpPr>
              <p:nvPr/>
            </p:nvSpPr>
            <p:spPr bwMode="auto">
              <a:xfrm>
                <a:off x="3597" y="4161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89" name="Line 275"/>
              <p:cNvSpPr>
                <a:spLocks noChangeShapeType="1"/>
              </p:cNvSpPr>
              <p:nvPr/>
            </p:nvSpPr>
            <p:spPr bwMode="auto">
              <a:xfrm>
                <a:off x="3597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90" name="Line 276"/>
              <p:cNvSpPr>
                <a:spLocks noChangeShapeType="1"/>
              </p:cNvSpPr>
              <p:nvPr/>
            </p:nvSpPr>
            <p:spPr bwMode="auto">
              <a:xfrm>
                <a:off x="3597" y="4161"/>
                <a:ext cx="3" cy="1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72891" name="Line 277"/>
              <p:cNvSpPr>
                <a:spLocks noChangeShapeType="1"/>
              </p:cNvSpPr>
              <p:nvPr/>
            </p:nvSpPr>
            <p:spPr bwMode="auto">
              <a:xfrm>
                <a:off x="3597" y="4161"/>
                <a:ext cx="1" cy="2"/>
              </a:xfrm>
              <a:prstGeom prst="line">
                <a:avLst/>
              </a:prstGeom>
              <a:noFill/>
              <a:ln w="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kumimoji="1" lang="zh-CN" altLang="en-US" b="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>
            <a:off x="1981200" y="6221413"/>
            <a:ext cx="3729038" cy="174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Line 220"/>
          <p:cNvSpPr>
            <a:spLocks noChangeShapeType="1"/>
          </p:cNvSpPr>
          <p:nvPr/>
        </p:nvSpPr>
        <p:spPr bwMode="auto">
          <a:xfrm>
            <a:off x="5713551" y="5860947"/>
            <a:ext cx="1588" cy="358775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</a:ln>
        </p:spPr>
        <p:txBody>
          <a:bodyPr/>
          <a:lstStyle/>
          <a:p>
            <a:pPr>
              <a:defRPr/>
            </a:pPr>
            <a:endParaRPr kumimoji="1" lang="zh-CN" altLang="en-US" b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755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扩展的关系代数-外连接</a:t>
            </a:r>
          </a:p>
        </p:txBody>
      </p:sp>
      <p:sp>
        <p:nvSpPr>
          <p:cNvPr id="921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外连接用基本关系代数运算表示：</a:t>
            </a:r>
            <a:endParaRPr lang="en-US" altLang="zh-CN"/>
          </a:p>
          <a:p>
            <a:pPr lvl="1"/>
            <a:r>
              <a:rPr lang="en-US" altLang="zh-CN"/>
              <a:t>R     S = (R</a:t>
            </a:r>
            <a:r>
              <a:rPr lang="zh-CN" altLang="zh-CN"/>
              <a:t> ⋈ </a:t>
            </a:r>
            <a:r>
              <a:rPr lang="en-US" altLang="zh-CN"/>
              <a:t>S) ∪</a:t>
            </a:r>
          </a:p>
          <a:p>
            <a:pPr lvl="1">
              <a:buFontTx/>
              <a:buNone/>
            </a:pPr>
            <a:r>
              <a:rPr lang="en-US" altLang="zh-CN"/>
              <a:t>               ((R - </a:t>
            </a:r>
            <a:r>
              <a:rPr lang="zh-CN" altLang="en-US" b="1">
                <a:sym typeface="Symbol" panose="05050102010706020507" pitchFamily="18" charset="2"/>
              </a:rPr>
              <a:t></a:t>
            </a:r>
            <a:r>
              <a:rPr lang="en-US" altLang="zh-CN" baseline="-25000">
                <a:sym typeface="Symbol" panose="05050102010706020507" pitchFamily="18" charset="2"/>
              </a:rPr>
              <a:t>A1,…,An</a:t>
            </a:r>
            <a:r>
              <a:rPr lang="en-US" altLang="zh-CN"/>
              <a:t>(R</a:t>
            </a:r>
            <a:r>
              <a:rPr lang="zh-CN" altLang="zh-CN"/>
              <a:t> ⋈ </a:t>
            </a:r>
            <a:r>
              <a:rPr lang="en-US" altLang="zh-CN"/>
              <a:t>S))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x (null,…,null))</a:t>
            </a:r>
          </a:p>
          <a:p>
            <a:pPr lvl="1">
              <a:buFontTx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ym typeface="Symbol" panose="05050102010706020507" pitchFamily="18" charset="2"/>
              </a:rPr>
              <a:t>A1,…,An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中的属性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pSp>
        <p:nvGrpSpPr>
          <p:cNvPr id="92165" name="组合 185"/>
          <p:cNvGrpSpPr>
            <a:grpSpLocks/>
          </p:cNvGrpSpPr>
          <p:nvPr/>
        </p:nvGrpSpPr>
        <p:grpSpPr bwMode="auto">
          <a:xfrm>
            <a:off x="1598613" y="2133600"/>
            <a:ext cx="381000" cy="228600"/>
            <a:chOff x="3581400" y="2819400"/>
            <a:chExt cx="381000" cy="228600"/>
          </a:xfrm>
        </p:grpSpPr>
        <p:sp>
          <p:nvSpPr>
            <p:cNvPr id="92166" name="AutoShape 64"/>
            <p:cNvSpPr>
              <a:spLocks noChangeArrowheads="1"/>
            </p:cNvSpPr>
            <p:nvPr/>
          </p:nvSpPr>
          <p:spPr bwMode="auto">
            <a:xfrm rot="5400000">
              <a:off x="3733800" y="2819400"/>
              <a:ext cx="228600" cy="228600"/>
            </a:xfrm>
            <a:prstGeom prst="flowChartCollat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7" name="Line 65"/>
            <p:cNvSpPr>
              <a:spLocks noChangeShapeType="1"/>
            </p:cNvSpPr>
            <p:nvPr/>
          </p:nvSpPr>
          <p:spPr bwMode="auto">
            <a:xfrm flipH="1">
              <a:off x="3581400" y="28194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68" name="Line 66"/>
            <p:cNvSpPr>
              <a:spLocks noChangeShapeType="1"/>
            </p:cNvSpPr>
            <p:nvPr/>
          </p:nvSpPr>
          <p:spPr bwMode="auto">
            <a:xfrm flipH="1">
              <a:off x="3581400" y="30480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490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扩展的关系代数-外连接</a:t>
            </a:r>
          </a:p>
        </p:txBody>
      </p:sp>
      <p:sp>
        <p:nvSpPr>
          <p:cNvPr id="95234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512" y="1626377"/>
            <a:ext cx="4200525" cy="2090655"/>
          </a:xfrm>
        </p:spPr>
        <p:txBody>
          <a:bodyPr/>
          <a:lstStyle/>
          <a:p>
            <a:r>
              <a:rPr lang="zh-CN" altLang="en-US" dirty="0"/>
              <a:t>外连接进一步探索：</a:t>
            </a:r>
            <a:endParaRPr lang="en-US" altLang="zh-CN" dirty="0"/>
          </a:p>
          <a:p>
            <a:pPr lvl="1"/>
            <a:r>
              <a:rPr lang="zh-CN" altLang="en-US" dirty="0"/>
              <a:t>如何基于关系</a:t>
            </a:r>
            <a:r>
              <a:rPr lang="en-US" altLang="zh-CN" dirty="0"/>
              <a:t>SC</a:t>
            </a:r>
            <a:r>
              <a:rPr lang="zh-CN" altLang="en-US" dirty="0"/>
              <a:t>中数据实现相应的输出？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82045" y="1539875"/>
          <a:ext cx="2062163" cy="1871664"/>
        </p:xfrm>
        <a:graphic>
          <a:graphicData uri="http://schemas.openxmlformats.org/drawingml/2006/table">
            <a:tbl>
              <a:tblPr/>
              <a:tblGrid>
                <a:gridCol w="66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</a:t>
                      </a:r>
                    </a:p>
                  </a:txBody>
                  <a:tcPr marL="7089" marR="7089" marT="7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89" marR="7089" marT="7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89" marR="7089" marT="7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cno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score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c2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s2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s3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c2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 bwMode="auto">
          <a:xfrm>
            <a:off x="276854" y="3603922"/>
            <a:ext cx="8816975" cy="1265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42950" lvl="1" indent="-285750" algn="just" eaLnBrk="0" hangingPunct="0">
              <a:spcBef>
                <a:spcPct val="20000"/>
              </a:spcBef>
              <a:buClr>
                <a:schemeClr val="folHlink"/>
              </a:buClr>
              <a:buFontTx/>
              <a:buChar char="–"/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</a:t>
            </a:r>
            <a:r>
              <a:rPr kumimoji="1" lang="en-US" altLang="zh-CN" sz="2800" b="0" baseline="-2500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x(sno,c1)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sno,score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1" lang="zh-CN" altLang="en-US" sz="2800" dirty="0">
                <a:latin typeface="+mn-ea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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 = 'c1' 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(SC)))        </a:t>
            </a: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</a:t>
            </a:r>
            <a:r>
              <a:rPr kumimoji="1" lang="en-US" altLang="zh-CN" sz="2800" b="0" baseline="-2500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y(sno,c2)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sno,score</a:t>
            </a:r>
            <a:r>
              <a:rPr kumimoji="1" lang="en-US" altLang="zh-CN" sz="2800" b="0" baseline="-2500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 = ‘c2’ 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cs typeface="+mn-ea"/>
                <a:sym typeface="Symbol" panose="05050102010706020507" pitchFamily="18" charset="2"/>
              </a:rPr>
              <a:t>(SC)))</a:t>
            </a:r>
            <a:endParaRPr kumimoji="1" lang="zh-CN" altLang="en-US" sz="2800" b="0" kern="0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95294" name="组合 185"/>
          <p:cNvGrpSpPr>
            <a:grpSpLocks/>
          </p:cNvGrpSpPr>
          <p:nvPr/>
        </p:nvGrpSpPr>
        <p:grpSpPr bwMode="auto">
          <a:xfrm>
            <a:off x="639233" y="4256618"/>
            <a:ext cx="381000" cy="228600"/>
            <a:chOff x="3581400" y="2819400"/>
            <a:chExt cx="381000" cy="228600"/>
          </a:xfrm>
        </p:grpSpPr>
        <p:sp>
          <p:nvSpPr>
            <p:cNvPr id="95295" name="AutoShape 64"/>
            <p:cNvSpPr>
              <a:spLocks noChangeArrowheads="1"/>
            </p:cNvSpPr>
            <p:nvPr/>
          </p:nvSpPr>
          <p:spPr bwMode="auto">
            <a:xfrm rot="5400000">
              <a:off x="3733800" y="2819400"/>
              <a:ext cx="228600" cy="228600"/>
            </a:xfrm>
            <a:prstGeom prst="flowChartCollat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6" name="Line 65"/>
            <p:cNvSpPr>
              <a:spLocks noChangeShapeType="1"/>
            </p:cNvSpPr>
            <p:nvPr/>
          </p:nvSpPr>
          <p:spPr bwMode="auto">
            <a:xfrm flipH="1">
              <a:off x="3581400" y="28194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7" name="Line 66"/>
            <p:cNvSpPr>
              <a:spLocks noChangeShapeType="1"/>
            </p:cNvSpPr>
            <p:nvPr/>
          </p:nvSpPr>
          <p:spPr bwMode="auto">
            <a:xfrm flipH="1">
              <a:off x="3581400" y="30480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98" name="矩形 1"/>
          <p:cNvSpPr>
            <a:spLocks noChangeArrowheads="1"/>
          </p:cNvSpPr>
          <p:nvPr/>
        </p:nvSpPr>
        <p:spPr bwMode="auto">
          <a:xfrm>
            <a:off x="7256463" y="4149080"/>
            <a:ext cx="820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364569" y="4869160"/>
          <a:ext cx="1919398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699">
                  <a:extLst>
                    <a:ext uri="{9D8B030D-6E8A-4147-A177-3AD203B41FA5}">
                      <a16:colId xmlns:a16="http://schemas.microsoft.com/office/drawing/2014/main" val="2283599167"/>
                    </a:ext>
                  </a:extLst>
                </a:gridCol>
                <a:gridCol w="959699">
                  <a:extLst>
                    <a:ext uri="{9D8B030D-6E8A-4147-A177-3AD203B41FA5}">
                      <a16:colId xmlns:a16="http://schemas.microsoft.com/office/drawing/2014/main" val="6045699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5162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8719836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0579745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70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2986398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936976" y="4869160"/>
          <a:ext cx="1821012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506">
                  <a:extLst>
                    <a:ext uri="{9D8B030D-6E8A-4147-A177-3AD203B41FA5}">
                      <a16:colId xmlns:a16="http://schemas.microsoft.com/office/drawing/2014/main" val="939314328"/>
                    </a:ext>
                  </a:extLst>
                </a:gridCol>
                <a:gridCol w="910506">
                  <a:extLst>
                    <a:ext uri="{9D8B030D-6E8A-4147-A177-3AD203B41FA5}">
                      <a16:colId xmlns:a16="http://schemas.microsoft.com/office/drawing/2014/main" val="3776515579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81383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3150898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951559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80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7593383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810359" y="1920447"/>
          <a:ext cx="1885950" cy="1491092"/>
        </p:xfrm>
        <a:graphic>
          <a:graphicData uri="http://schemas.openxmlformats.org/drawingml/2006/table">
            <a:tbl>
              <a:tblPr/>
              <a:tblGrid>
                <a:gridCol w="60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c2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90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s2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70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s3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754044" y="14127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2"/>
                </a:solidFill>
                <a:latin typeface="+mn-ea"/>
                <a:ea typeface="+mn-ea"/>
              </a:rPr>
              <a:t>结果集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2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529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扩展的关系代数-外连接</a:t>
            </a:r>
          </a:p>
        </p:txBody>
      </p:sp>
      <p:sp>
        <p:nvSpPr>
          <p:cNvPr id="9728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2175198"/>
          </a:xfrm>
        </p:spPr>
        <p:txBody>
          <a:bodyPr/>
          <a:lstStyle/>
          <a:p>
            <a:r>
              <a:rPr lang="zh-CN" altLang="en-US" dirty="0"/>
              <a:t>针对上述实例，下列关系代数表达式能实现需求吗？</a:t>
            </a:r>
            <a:endParaRPr lang="en-US" altLang="zh-CN" dirty="0"/>
          </a:p>
          <a:p>
            <a:pPr lvl="1"/>
            <a:r>
              <a:rPr kumimoji="1" lang="zh-CN" altLang="en-US" dirty="0">
                <a:latin typeface="+mn-ea"/>
                <a:cs typeface="+mn-ea"/>
                <a:sym typeface="Symbol" panose="05050102010706020507" pitchFamily="18" charset="2"/>
              </a:rPr>
              <a:t></a:t>
            </a:r>
            <a:r>
              <a:rPr kumimoji="1" lang="en-US" altLang="zh-CN" baseline="-25000" dirty="0">
                <a:latin typeface="+mn-ea"/>
                <a:cs typeface="+mn-ea"/>
                <a:sym typeface="Symbol" panose="05050102010706020507" pitchFamily="18" charset="2"/>
              </a:rPr>
              <a:t>x(sno,c1)</a:t>
            </a:r>
            <a:r>
              <a:rPr kumimoji="1" lang="en-US" altLang="zh-CN" dirty="0">
                <a:latin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latin typeface="+mn-ea"/>
                <a:cs typeface="+mn-ea"/>
                <a:sym typeface="Symbol" panose="05050102010706020507" pitchFamily="18" charset="2"/>
              </a:rPr>
              <a:t>∏</a:t>
            </a:r>
            <a:r>
              <a:rPr kumimoji="1" lang="en-US" altLang="zh-CN" baseline="-25000" dirty="0" err="1">
                <a:latin typeface="+mn-ea"/>
                <a:cs typeface="+mn-ea"/>
                <a:sym typeface="Symbol" panose="05050102010706020507" pitchFamily="18" charset="2"/>
              </a:rPr>
              <a:t>sno,score</a:t>
            </a:r>
            <a:r>
              <a:rPr kumimoji="1" lang="en-US" altLang="zh-CN" dirty="0">
                <a:latin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latin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+mn-ea"/>
                <a:cs typeface="+mn-ea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 err="1">
                <a:latin typeface="+mn-ea"/>
                <a:cs typeface="+mn-ea"/>
                <a:sym typeface="Symbol" panose="05050102010706020507" pitchFamily="18" charset="2"/>
              </a:rPr>
              <a:t>cno</a:t>
            </a:r>
            <a:r>
              <a:rPr kumimoji="1" lang="en-US" altLang="zh-CN" baseline="-20000" dirty="0">
                <a:latin typeface="+mn-ea"/>
                <a:cs typeface="+mn-ea"/>
                <a:sym typeface="Symbol" panose="05050102010706020507" pitchFamily="18" charset="2"/>
              </a:rPr>
              <a:t> = 'c1' </a:t>
            </a:r>
            <a:r>
              <a:rPr kumimoji="1" lang="en-US" altLang="zh-CN" dirty="0">
                <a:latin typeface="+mn-ea"/>
                <a:cs typeface="+mn-ea"/>
                <a:sym typeface="Symbol" panose="05050102010706020507" pitchFamily="18" charset="2"/>
              </a:rPr>
              <a:t>(SC)))        </a:t>
            </a:r>
            <a:r>
              <a:rPr kumimoji="1" lang="zh-CN" altLang="en-US" dirty="0">
                <a:latin typeface="+mn-ea"/>
                <a:cs typeface="+mn-ea"/>
                <a:sym typeface="Symbol" panose="05050102010706020507" pitchFamily="18" charset="2"/>
              </a:rPr>
              <a:t></a:t>
            </a:r>
            <a:r>
              <a:rPr kumimoji="1" lang="en-US" altLang="zh-CN" baseline="-25000" dirty="0">
                <a:latin typeface="+mn-ea"/>
                <a:cs typeface="+mn-ea"/>
                <a:sym typeface="Symbol" panose="05050102010706020507" pitchFamily="18" charset="2"/>
              </a:rPr>
              <a:t>y(sno,c2)</a:t>
            </a:r>
            <a:r>
              <a:rPr kumimoji="1" lang="en-US" altLang="zh-CN" dirty="0">
                <a:latin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latin typeface="+mn-ea"/>
                <a:cs typeface="+mn-ea"/>
                <a:sym typeface="Symbol" panose="05050102010706020507" pitchFamily="18" charset="2"/>
              </a:rPr>
              <a:t>∏</a:t>
            </a:r>
            <a:r>
              <a:rPr kumimoji="1" lang="en-US" altLang="zh-CN" baseline="-25000" dirty="0" err="1">
                <a:latin typeface="+mn-ea"/>
                <a:cs typeface="+mn-ea"/>
                <a:sym typeface="Symbol" panose="05050102010706020507" pitchFamily="18" charset="2"/>
              </a:rPr>
              <a:t>sno,score</a:t>
            </a:r>
            <a:r>
              <a:rPr kumimoji="1" lang="en-US" altLang="zh-CN" baseline="-25000" dirty="0">
                <a:latin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+mn-ea"/>
                <a:cs typeface="+mn-ea"/>
                <a:sym typeface="Symbol" panose="05050102010706020507" pitchFamily="18" charset="2"/>
              </a:rPr>
              <a:t>(</a:t>
            </a:r>
            <a:r>
              <a:rPr kumimoji="1" lang="en-US" altLang="zh-CN" baseline="-25000" dirty="0" err="1">
                <a:latin typeface="+mn-ea"/>
                <a:cs typeface="+mn-ea"/>
                <a:sym typeface="Symbol" panose="05050102010706020507" pitchFamily="18" charset="2"/>
              </a:rPr>
              <a:t>cno</a:t>
            </a:r>
            <a:r>
              <a:rPr kumimoji="1" lang="en-US" altLang="zh-CN" baseline="-20000" dirty="0">
                <a:latin typeface="+mn-ea"/>
                <a:cs typeface="+mn-ea"/>
                <a:sym typeface="Symbol" panose="05050102010706020507" pitchFamily="18" charset="2"/>
              </a:rPr>
              <a:t> = ‘c2’ </a:t>
            </a:r>
            <a:r>
              <a:rPr kumimoji="1" lang="en-US" altLang="zh-CN" dirty="0">
                <a:latin typeface="+mn-ea"/>
                <a:cs typeface="+mn-ea"/>
                <a:sym typeface="Symbol" panose="05050102010706020507" pitchFamily="18" charset="2"/>
              </a:rPr>
              <a:t>(SC</a:t>
            </a:r>
            <a:r>
              <a:rPr kumimoji="1" lang="en-US" altLang="zh-CN" dirty="0" smtClean="0">
                <a:latin typeface="+mn-ea"/>
                <a:cs typeface="+mn-ea"/>
                <a:sym typeface="Symbol" panose="05050102010706020507" pitchFamily="18" charset="2"/>
              </a:rPr>
              <a:t>)))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pSp>
        <p:nvGrpSpPr>
          <p:cNvPr id="97285" name="组合 5"/>
          <p:cNvGrpSpPr>
            <a:grpSpLocks/>
          </p:cNvGrpSpPr>
          <p:nvPr/>
        </p:nvGrpSpPr>
        <p:grpSpPr bwMode="auto">
          <a:xfrm>
            <a:off x="611188" y="3068960"/>
            <a:ext cx="533400" cy="228600"/>
            <a:chOff x="6248400" y="2514600"/>
            <a:chExt cx="533400" cy="228600"/>
          </a:xfrm>
        </p:grpSpPr>
        <p:sp>
          <p:nvSpPr>
            <p:cNvPr id="97286" name="AutoShape 68"/>
            <p:cNvSpPr>
              <a:spLocks noChangeArrowheads="1"/>
            </p:cNvSpPr>
            <p:nvPr/>
          </p:nvSpPr>
          <p:spPr bwMode="auto">
            <a:xfrm rot="5400000">
              <a:off x="6400800" y="2514600"/>
              <a:ext cx="228600" cy="228600"/>
            </a:xfrm>
            <a:prstGeom prst="flowChartCollat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7" name="Line 69"/>
            <p:cNvSpPr>
              <a:spLocks noChangeShapeType="1"/>
            </p:cNvSpPr>
            <p:nvPr/>
          </p:nvSpPr>
          <p:spPr bwMode="auto">
            <a:xfrm flipH="1">
              <a:off x="6629400" y="25146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8" name="Line 70"/>
            <p:cNvSpPr>
              <a:spLocks noChangeShapeType="1"/>
            </p:cNvSpPr>
            <p:nvPr/>
          </p:nvSpPr>
          <p:spPr bwMode="auto">
            <a:xfrm flipH="1">
              <a:off x="6629400" y="27432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9" name="Line 71"/>
            <p:cNvSpPr>
              <a:spLocks noChangeShapeType="1"/>
            </p:cNvSpPr>
            <p:nvPr/>
          </p:nvSpPr>
          <p:spPr bwMode="auto">
            <a:xfrm flipH="1">
              <a:off x="6248400" y="25146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0" name="Line 72"/>
            <p:cNvSpPr>
              <a:spLocks noChangeShapeType="1"/>
            </p:cNvSpPr>
            <p:nvPr/>
          </p:nvSpPr>
          <p:spPr bwMode="auto">
            <a:xfrm flipH="1">
              <a:off x="6248400" y="27432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7258116" y="3086423"/>
            <a:ext cx="820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323528" y="5175840"/>
          <a:ext cx="1919398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699">
                  <a:extLst>
                    <a:ext uri="{9D8B030D-6E8A-4147-A177-3AD203B41FA5}">
                      <a16:colId xmlns:a16="http://schemas.microsoft.com/office/drawing/2014/main" val="2283599167"/>
                    </a:ext>
                  </a:extLst>
                </a:gridCol>
                <a:gridCol w="959699">
                  <a:extLst>
                    <a:ext uri="{9D8B030D-6E8A-4147-A177-3AD203B41FA5}">
                      <a16:colId xmlns:a16="http://schemas.microsoft.com/office/drawing/2014/main" val="6045699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5162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8719836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80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0579745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70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29863988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2411801" y="5175840"/>
          <a:ext cx="1821012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506">
                  <a:extLst>
                    <a:ext uri="{9D8B030D-6E8A-4147-A177-3AD203B41FA5}">
                      <a16:colId xmlns:a16="http://schemas.microsoft.com/office/drawing/2014/main" val="939314328"/>
                    </a:ext>
                  </a:extLst>
                </a:gridCol>
                <a:gridCol w="910506">
                  <a:extLst>
                    <a:ext uri="{9D8B030D-6E8A-4147-A177-3AD203B41FA5}">
                      <a16:colId xmlns:a16="http://schemas.microsoft.com/office/drawing/2014/main" val="3776515579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81383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3150898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951559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80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7593383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30628" y="3497571"/>
          <a:ext cx="2062163" cy="1871664"/>
        </p:xfrm>
        <a:graphic>
          <a:graphicData uri="http://schemas.openxmlformats.org/drawingml/2006/table">
            <a:tbl>
              <a:tblPr/>
              <a:tblGrid>
                <a:gridCol w="66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</a:t>
                      </a:r>
                    </a:p>
                  </a:txBody>
                  <a:tcPr marL="7089" marR="7089" marT="7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89" marR="7089" marT="7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89" marR="7089" marT="7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cno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score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c2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s2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s3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c2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89" marR="7089" marT="7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858942" y="3878143"/>
          <a:ext cx="1885950" cy="1491092"/>
        </p:xfrm>
        <a:graphic>
          <a:graphicData uri="http://schemas.openxmlformats.org/drawingml/2006/table">
            <a:tbl>
              <a:tblPr/>
              <a:tblGrid>
                <a:gridCol w="60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c2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90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s2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70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s3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i="0" u="none" strike="noStrike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</a:p>
                  </a:txBody>
                  <a:tcPr marL="7090" marR="7090" marT="7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802627" y="33704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2"/>
                </a:solidFill>
                <a:latin typeface="+mn-ea"/>
                <a:ea typeface="+mn-ea"/>
              </a:rPr>
              <a:t>结果集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9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269287" cy="7842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扩展的关系代数</a:t>
            </a:r>
            <a:r>
              <a:rPr lang="en-US" altLang="zh-CN" sz="2400" dirty="0"/>
              <a:t>-</a:t>
            </a:r>
            <a:r>
              <a:rPr lang="zh-CN" altLang="en-US" sz="2400" dirty="0"/>
              <a:t>广义投影</a:t>
            </a:r>
            <a:r>
              <a:rPr lang="en-US" altLang="zh-CN" sz="2400" dirty="0"/>
              <a:t>(Generalized Projection)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50288" cy="4724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定义</a:t>
            </a:r>
          </a:p>
          <a:p>
            <a:pPr lvl="1" eaLnBrk="1" hangingPunct="1"/>
            <a:r>
              <a:rPr lang="zh-CN" altLang="en-US" sz="2400" dirty="0"/>
              <a:t>在投影列表中使用算术表达式来对投影进行扩展</a:t>
            </a:r>
          </a:p>
          <a:p>
            <a:pPr lvl="1" algn="ctr"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</a:t>
            </a:r>
            <a:r>
              <a:rPr lang="en-US" altLang="zh-CN" baseline="-14000" dirty="0">
                <a:sym typeface="Symbol" panose="05050102010706020507" pitchFamily="18" charset="2"/>
              </a:rPr>
              <a:t>F</a:t>
            </a:r>
            <a:r>
              <a:rPr lang="en-US" altLang="zh-CN" baseline="-20000" dirty="0">
                <a:sym typeface="Symbol" panose="05050102010706020507" pitchFamily="18" charset="2"/>
              </a:rPr>
              <a:t>1 </a:t>
            </a:r>
            <a:r>
              <a:rPr lang="en-US" altLang="zh-CN" dirty="0"/>
              <a:t>, </a:t>
            </a:r>
            <a:r>
              <a:rPr lang="en-US" altLang="zh-CN" baseline="-14000" dirty="0">
                <a:sym typeface="Symbol" panose="05050102010706020507" pitchFamily="18" charset="2"/>
              </a:rPr>
              <a:t>F</a:t>
            </a:r>
            <a:r>
              <a:rPr lang="en-US" altLang="zh-CN" baseline="-20000" dirty="0">
                <a:sym typeface="Symbol" panose="05050102010706020507" pitchFamily="18" charset="2"/>
              </a:rPr>
              <a:t>2</a:t>
            </a:r>
            <a:r>
              <a:rPr lang="en-US" altLang="zh-CN" baseline="-20000" dirty="0"/>
              <a:t> 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 , </a:t>
            </a:r>
            <a:r>
              <a:rPr lang="en-US" altLang="zh-CN" baseline="-14000" dirty="0" err="1">
                <a:sym typeface="Symbol" panose="05050102010706020507" pitchFamily="18" charset="2"/>
              </a:rPr>
              <a:t>F</a:t>
            </a:r>
            <a:r>
              <a:rPr lang="en-US" altLang="zh-CN" baseline="-20000" dirty="0" err="1">
                <a:sym typeface="Symbol" panose="05050102010706020507" pitchFamily="18" charset="2"/>
              </a:rPr>
              <a:t>n</a:t>
            </a:r>
            <a:r>
              <a:rPr lang="en-US" altLang="zh-CN" baseline="-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(E)</a:t>
            </a:r>
          </a:p>
          <a:p>
            <a:pPr lvl="1" algn="l" eaLnBrk="1" hangingPunct="1">
              <a:buFontTx/>
              <a:buNone/>
            </a:pPr>
            <a:r>
              <a:rPr lang="en-US" altLang="zh-CN" sz="2400" dirty="0"/>
              <a:t>E</a:t>
            </a:r>
            <a:r>
              <a:rPr lang="zh-CN" altLang="en-US" sz="2400" dirty="0"/>
              <a:t>是关系代数表达式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F</a:t>
            </a:r>
            <a:r>
              <a:rPr lang="en-US" altLang="zh-CN" sz="2400" baseline="-18000" dirty="0">
                <a:sym typeface="Symbol" panose="05050102010706020507" pitchFamily="18" charset="2"/>
              </a:rPr>
              <a:t>1  </a:t>
            </a:r>
            <a:r>
              <a:rPr lang="en-US" altLang="zh-CN" sz="2400" dirty="0">
                <a:sym typeface="Symbol" panose="05050102010706020507" pitchFamily="18" charset="2"/>
              </a:rPr>
              <a:t>, F</a:t>
            </a:r>
            <a:r>
              <a:rPr lang="en-US" altLang="zh-CN" sz="2400" baseline="-18000" dirty="0">
                <a:sym typeface="Symbol" panose="05050102010706020507" pitchFamily="18" charset="2"/>
              </a:rPr>
              <a:t>2 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 , </a:t>
            </a:r>
            <a:r>
              <a:rPr lang="en-US" altLang="zh-CN" sz="2400" dirty="0" err="1">
                <a:sym typeface="Symbol" panose="05050102010706020507" pitchFamily="18" charset="2"/>
              </a:rPr>
              <a:t>F</a:t>
            </a:r>
            <a:r>
              <a:rPr lang="en-US" altLang="zh-CN" sz="2400" baseline="-18000" dirty="0" err="1">
                <a:sym typeface="Symbol" panose="05050102010706020507" pitchFamily="18" charset="2"/>
              </a:rPr>
              <a:t>n</a:t>
            </a:r>
            <a:r>
              <a:rPr lang="en-US" altLang="zh-CN" sz="2400" baseline="-180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是涉及常量以及</a:t>
            </a:r>
            <a:r>
              <a:rPr lang="en-US" altLang="zh-CN" sz="2400" dirty="0"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sym typeface="Symbol" panose="05050102010706020507" pitchFamily="18" charset="2"/>
              </a:rPr>
              <a:t>中属性的算术表达式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示例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查询教师应缴纳的所得税</a:t>
            </a:r>
          </a:p>
          <a:p>
            <a:pPr lvl="1" algn="ctr" eaLnBrk="1" hangingPunct="1"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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tno</a:t>
            </a:r>
            <a:r>
              <a:rPr lang="en-US" altLang="zh-CN" sz="2000" baseline="-200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, </a:t>
            </a:r>
            <a:r>
              <a:rPr lang="en-US" altLang="zh-CN" baseline="-14000" dirty="0" err="1">
                <a:sym typeface="Symbol" panose="05050102010706020507" pitchFamily="18" charset="2"/>
              </a:rPr>
              <a:t>sal</a:t>
            </a:r>
            <a:r>
              <a:rPr lang="en-US" altLang="zh-CN" baseline="-14000" dirty="0">
                <a:sym typeface="Symbol" panose="05050102010706020507" pitchFamily="18" charset="2"/>
              </a:rPr>
              <a:t>*5/100</a:t>
            </a:r>
            <a:r>
              <a:rPr lang="en-US" altLang="zh-CN" sz="2000" baseline="-200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(T)</a:t>
            </a:r>
          </a:p>
          <a:p>
            <a:pPr lvl="1" algn="ctr" eaLnBrk="1" hangingPunct="1"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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tno</a:t>
            </a:r>
            <a:r>
              <a:rPr lang="en-US" altLang="zh-CN" sz="2000" baseline="-200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, </a:t>
            </a:r>
            <a:r>
              <a:rPr lang="en-US" altLang="zh-CN" baseline="-14000" dirty="0" err="1">
                <a:sym typeface="Symbol" panose="05050102010706020507" pitchFamily="18" charset="2"/>
              </a:rPr>
              <a:t>sal</a:t>
            </a:r>
            <a:r>
              <a:rPr lang="en-US" altLang="zh-CN" baseline="-14000" dirty="0">
                <a:sym typeface="Symbol" panose="05050102010706020507" pitchFamily="18" charset="2"/>
              </a:rPr>
              <a:t>*5/100</a:t>
            </a:r>
            <a:r>
              <a:rPr lang="en-US" altLang="zh-CN" sz="2000" baseline="-20000" dirty="0">
                <a:sym typeface="Symbol" panose="05050102010706020507" pitchFamily="18" charset="2"/>
              </a:rPr>
              <a:t>  </a:t>
            </a:r>
            <a:r>
              <a:rPr lang="en-US" altLang="zh-CN" sz="2000" b="1" baseline="-20000" dirty="0">
                <a:sym typeface="Symbol" panose="05050102010706020507" pitchFamily="18" charset="2"/>
              </a:rPr>
              <a:t>as income-tax</a:t>
            </a:r>
            <a:r>
              <a:rPr lang="en-US" altLang="zh-CN" sz="2400" dirty="0">
                <a:sym typeface="Symbol" panose="05050102010706020507" pitchFamily="18" charset="2"/>
              </a:rPr>
              <a:t>(T)</a:t>
            </a:r>
            <a:endParaRPr lang="en-US" altLang="zh-CN" sz="2400" dirty="0"/>
          </a:p>
          <a:p>
            <a:pPr lvl="1" algn="ctr"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baseline="-25000" dirty="0">
                <a:sym typeface="Symbol" panose="05050102010706020507" pitchFamily="18" charset="2"/>
              </a:rPr>
              <a:t>TAX(</a:t>
            </a:r>
            <a:r>
              <a:rPr lang="en-US" altLang="zh-CN" baseline="-25000" dirty="0" err="1">
                <a:sym typeface="Symbol" panose="05050102010706020507" pitchFamily="18" charset="2"/>
              </a:rPr>
              <a:t>tno</a:t>
            </a:r>
            <a:r>
              <a:rPr lang="en-US" altLang="zh-CN" baseline="-25000" dirty="0">
                <a:sym typeface="Symbol" panose="05050102010706020507" pitchFamily="18" charset="2"/>
              </a:rPr>
              <a:t>, income-tax) </a:t>
            </a:r>
            <a:r>
              <a:rPr lang="en-US" altLang="zh-CN" sz="2400" dirty="0">
                <a:sym typeface="Symbol" panose="05050102010706020507" pitchFamily="18" charset="2"/>
              </a:rPr>
              <a:t>(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tno</a:t>
            </a:r>
            <a:r>
              <a:rPr lang="en-US" altLang="zh-CN" sz="2000" baseline="-200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, </a:t>
            </a:r>
            <a:r>
              <a:rPr lang="en-US" altLang="zh-CN" baseline="-14000" dirty="0" err="1">
                <a:sym typeface="Symbol" panose="05050102010706020507" pitchFamily="18" charset="2"/>
              </a:rPr>
              <a:t>sal</a:t>
            </a:r>
            <a:r>
              <a:rPr lang="en-US" altLang="zh-CN" baseline="-14000" dirty="0">
                <a:sym typeface="Symbol" panose="05050102010706020507" pitchFamily="18" charset="2"/>
              </a:rPr>
              <a:t>*5/100</a:t>
            </a:r>
            <a:r>
              <a:rPr lang="en-US" altLang="zh-CN" sz="2000" baseline="-200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(T))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964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扩展的关系代数</a:t>
            </a:r>
            <a:r>
              <a:rPr lang="en-US" altLang="zh-CN" sz="2400" dirty="0"/>
              <a:t>-</a:t>
            </a:r>
            <a:r>
              <a:rPr lang="zh-CN" altLang="en-US" sz="2400" dirty="0"/>
              <a:t>聚集函数</a:t>
            </a:r>
            <a:r>
              <a:rPr lang="en-US" altLang="zh-CN" sz="2400" dirty="0"/>
              <a:t>(Aggregate Functions)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50288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计算给定关系的统计信息，返回单一值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使用聚集函数的关系可以是</a:t>
            </a:r>
            <a:r>
              <a:rPr lang="zh-CN" altLang="en-US" dirty="0">
                <a:solidFill>
                  <a:srgbClr val="FF3300"/>
                </a:solidFill>
              </a:rPr>
              <a:t>多重集</a:t>
            </a:r>
            <a:r>
              <a:rPr lang="en-US" altLang="zh-CN" dirty="0">
                <a:solidFill>
                  <a:srgbClr val="FF3300"/>
                </a:solidFill>
              </a:rPr>
              <a:t>(multiset)</a:t>
            </a:r>
            <a:r>
              <a:rPr lang="zh-CN" altLang="en-US" dirty="0"/>
              <a:t>，即一个元组可以出现多次。如果想去除重复元组，可以用连接重复符</a:t>
            </a:r>
            <a:r>
              <a:rPr lang="en-US" altLang="zh-CN" dirty="0"/>
              <a:t>’</a:t>
            </a:r>
            <a:r>
              <a:rPr lang="zh-CN" altLang="en-US" dirty="0"/>
              <a:t>-</a:t>
            </a:r>
            <a:r>
              <a:rPr lang="en-US" altLang="zh-CN" dirty="0"/>
              <a:t>’</a:t>
            </a:r>
            <a:r>
              <a:rPr lang="zh-CN" altLang="en-US" dirty="0"/>
              <a:t>将</a:t>
            </a:r>
            <a:r>
              <a:rPr lang="en-US" altLang="zh-CN" dirty="0"/>
              <a:t>’distinct’</a:t>
            </a:r>
            <a:r>
              <a:rPr lang="zh-CN" altLang="en-US" dirty="0"/>
              <a:t>附加在聚集函数名后，如</a:t>
            </a:r>
            <a:r>
              <a:rPr lang="en-US" altLang="zh-CN" dirty="0"/>
              <a:t>sum-distinct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sum：</a:t>
            </a:r>
            <a:r>
              <a:rPr lang="zh-CN" altLang="en-US" dirty="0"/>
              <a:t>求和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   计算全体教工的总工资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sum</a:t>
            </a:r>
            <a:r>
              <a:rPr lang="en-US" altLang="zh-CN" baseline="-25000" dirty="0">
                <a:latin typeface="华文新魏" panose="02010800040101010101" pitchFamily="2" charset="-122"/>
              </a:rPr>
              <a:t>(</a:t>
            </a:r>
            <a:r>
              <a:rPr lang="en-US" altLang="zh-CN" b="1" baseline="-25000" dirty="0" err="1">
                <a:latin typeface="华文新魏" panose="02010800040101010101" pitchFamily="2" charset="-122"/>
              </a:rPr>
              <a:t>sal</a:t>
            </a:r>
            <a:r>
              <a:rPr lang="en-US" altLang="zh-CN" b="1" baseline="-25000" dirty="0">
                <a:latin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</a:rPr>
              <a:t>(T)</a:t>
            </a:r>
            <a:endParaRPr lang="en-US" altLang="zh-CN" b="1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计算001号学生的总成绩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sum</a:t>
            </a:r>
            <a:r>
              <a:rPr lang="en-US" altLang="zh-CN" baseline="-25000" dirty="0">
                <a:latin typeface="华文新魏" panose="02010800040101010101" pitchFamily="2" charset="-122"/>
              </a:rPr>
              <a:t>(</a:t>
            </a:r>
            <a:r>
              <a:rPr lang="en-US" altLang="zh-CN" b="1" baseline="-25000" dirty="0">
                <a:latin typeface="华文新魏" panose="02010800040101010101" pitchFamily="2" charset="-122"/>
              </a:rPr>
              <a:t>score</a:t>
            </a:r>
            <a:r>
              <a:rPr lang="en-US" altLang="zh-CN" baseline="-25000" dirty="0">
                <a:latin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err="1">
                <a:latin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lang="en-US" altLang="zh-CN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‘</a:t>
            </a:r>
            <a:r>
              <a:rPr lang="en-US" altLang="zh-CN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001</a:t>
            </a:r>
            <a:r>
              <a:rPr lang="en-US" altLang="zh-CN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(SC</a:t>
            </a:r>
            <a:r>
              <a:rPr lang="en-US" altLang="zh-CN" dirty="0">
                <a:latin typeface="华文新魏" panose="02010800040101010101" pitchFamily="2" charset="-122"/>
              </a:rPr>
              <a:t>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901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dirty="0"/>
              <a:t>扩展的关系代数-聚集函数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50288" cy="45672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华文新魏" panose="02010800040101010101" pitchFamily="2" charset="-122"/>
              </a:rPr>
              <a:t>avg</a:t>
            </a:r>
            <a:r>
              <a:rPr lang="en-US" altLang="zh-CN" dirty="0">
                <a:latin typeface="华文新魏" panose="02010800040101010101" pitchFamily="2" charset="-122"/>
              </a:rPr>
              <a:t>：</a:t>
            </a:r>
            <a:r>
              <a:rPr lang="zh-CN" altLang="en-US" dirty="0">
                <a:latin typeface="华文新魏" panose="02010800040101010101" pitchFamily="2" charset="-122"/>
              </a:rPr>
              <a:t>计算平均值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查询001号同学选修课程的平均成绩。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avg</a:t>
            </a:r>
            <a:r>
              <a:rPr lang="en-US" altLang="zh-CN" baseline="-25000" dirty="0">
                <a:latin typeface="华文新魏" panose="02010800040101010101" pitchFamily="2" charset="-122"/>
              </a:rPr>
              <a:t>(score)</a:t>
            </a:r>
            <a:r>
              <a:rPr lang="en-US" altLang="zh-CN" dirty="0">
                <a:latin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0000" dirty="0" err="1">
                <a:latin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lang="en-US" altLang="zh-CN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 =</a:t>
            </a:r>
            <a:r>
              <a:rPr lang="en-US" altLang="zh-CN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‘</a:t>
            </a:r>
            <a:r>
              <a:rPr lang="en-US" altLang="zh-CN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 001</a:t>
            </a:r>
            <a:r>
              <a:rPr lang="en-US" altLang="zh-CN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dirty="0">
                <a:latin typeface="华文新魏" panose="02010800040101010101" pitchFamily="2" charset="-122"/>
              </a:rPr>
              <a:t>(SC))</a:t>
            </a:r>
          </a:p>
          <a:p>
            <a:pPr marL="457200" lvl="1" indent="0" algn="l" eaLnBrk="1" hangingPunct="1">
              <a:buNone/>
            </a:pPr>
            <a:endParaRPr lang="en-US" altLang="zh-CN" dirty="0">
              <a:latin typeface="华文新魏" panose="02010800040101010101" pitchFamily="2" charset="-122"/>
            </a:endParaRPr>
          </a:p>
          <a:p>
            <a:pPr lvl="1" algn="l" eaLnBrk="1" hangingPunct="1"/>
            <a:r>
              <a:rPr lang="en-US" altLang="zh-CN" dirty="0"/>
              <a:t>max：</a:t>
            </a:r>
            <a:r>
              <a:rPr lang="zh-CN" altLang="en-US" dirty="0"/>
              <a:t>计算最大值</a:t>
            </a:r>
          </a:p>
          <a:p>
            <a:pPr lvl="1" algn="l"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min：</a:t>
            </a:r>
            <a:r>
              <a:rPr lang="zh-CN" altLang="en-US" dirty="0"/>
              <a:t>计算最小值</a:t>
            </a:r>
          </a:p>
          <a:p>
            <a:pPr lvl="1" algn="l" eaLnBrk="1" hangingPunct="1">
              <a:buFontTx/>
              <a:buNone/>
            </a:pPr>
            <a:r>
              <a:rPr lang="zh-CN" altLang="en-US" dirty="0"/>
              <a:t>  查询学生选修数学课程的最高成绩</a:t>
            </a:r>
          </a:p>
          <a:p>
            <a:pPr lvl="1" algn="ctr" eaLnBrk="1" hangingPunct="1">
              <a:buFontTx/>
              <a:buNone/>
            </a:pP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sym typeface="Symbol" panose="05050102010706020507" pitchFamily="18" charset="2"/>
              </a:rPr>
              <a:t>max</a:t>
            </a:r>
            <a:r>
              <a:rPr lang="en-US" altLang="zh-CN" baseline="-25000" dirty="0">
                <a:sym typeface="Symbol" panose="05050102010706020507" pitchFamily="18" charset="2"/>
              </a:rPr>
              <a:t>(score)</a:t>
            </a:r>
            <a:r>
              <a:rPr lang="en-US" altLang="zh-CN" dirty="0">
                <a:sym typeface="Symbol" panose="05050102010706020507" pitchFamily="18" charset="2"/>
              </a:rPr>
              <a:t>(</a:t>
            </a:r>
            <a:r>
              <a:rPr lang="en-US" altLang="zh-CN" baseline="-25000" dirty="0" err="1">
                <a:sym typeface="Symbol" panose="05050102010706020507" pitchFamily="18" charset="2"/>
              </a:rPr>
              <a:t>cname</a:t>
            </a:r>
            <a:r>
              <a:rPr lang="en-US" altLang="zh-CN" baseline="-20000" dirty="0">
                <a:sym typeface="Symbol" panose="05050102010706020507" pitchFamily="18" charset="2"/>
              </a:rPr>
              <a:t> = ‘</a:t>
            </a:r>
            <a:r>
              <a:rPr lang="zh-CN" altLang="en-US" baseline="-20000" dirty="0">
                <a:sym typeface="Symbol" panose="05050102010706020507" pitchFamily="18" charset="2"/>
              </a:rPr>
              <a:t>数学</a:t>
            </a:r>
            <a:r>
              <a:rPr lang="en-US" altLang="zh-CN" baseline="-20000" dirty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(C) </a:t>
            </a:r>
            <a:r>
              <a:rPr lang="zh-CN" altLang="zh-CN" dirty="0"/>
              <a:t>⋈</a:t>
            </a:r>
            <a:r>
              <a:rPr lang="en-US" altLang="zh-CN" dirty="0">
                <a:sym typeface="Symbol" panose="05050102010706020507" pitchFamily="18" charset="2"/>
              </a:rPr>
              <a:t> SC))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4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关系基本概念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4475"/>
            <a:ext cx="83820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关系：</a:t>
            </a:r>
            <a:r>
              <a:rPr lang="en-US" altLang="zh-CN" sz="2400" dirty="0" smtClean="0"/>
              <a:t>TSP(TUTOR，SPECIALITY，POSTGRADUATE)</a:t>
            </a:r>
          </a:p>
          <a:p>
            <a:pPr lvl="1" eaLnBrk="1" hangingPunct="1"/>
            <a:r>
              <a:rPr lang="zh-CN" altLang="en-US" dirty="0" smtClean="0"/>
              <a:t>关系名，属性名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假设：</a:t>
            </a:r>
            <a:r>
              <a:rPr lang="zh-CN" altLang="en-US" sz="2800" dirty="0" smtClean="0"/>
              <a:t>专业与导师：1:</a:t>
            </a:r>
            <a:r>
              <a:rPr lang="en-US" altLang="zh-CN" sz="2800" dirty="0" smtClean="0"/>
              <a:t>n，</a:t>
            </a:r>
            <a:r>
              <a:rPr lang="zh-CN" altLang="en-US" sz="2800" dirty="0" smtClean="0"/>
              <a:t>导师与研究生：1:</a:t>
            </a:r>
            <a:r>
              <a:rPr lang="en-US" altLang="zh-CN" sz="2800" dirty="0" smtClean="0"/>
              <a:t>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新魏" panose="02010800040101010101" pitchFamily="2" charset="-122"/>
              </a:rPr>
              <a:t>于是：</a:t>
            </a:r>
            <a:r>
              <a:rPr lang="en-US" altLang="zh-CN" dirty="0" smtClean="0"/>
              <a:t>TSP</a:t>
            </a:r>
            <a:r>
              <a:rPr lang="zh-CN" altLang="en-US" dirty="0" smtClean="0">
                <a:latin typeface="华文新魏" panose="02010800040101010101" pitchFamily="2" charset="-122"/>
              </a:rPr>
              <a:t>关系可以包含三个元组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新魏" panose="02010800040101010101" pitchFamily="2" charset="-122"/>
              </a:rPr>
              <a:t>     ｛ (张清玫，文学院，李勇)，</a:t>
            </a:r>
          </a:p>
          <a:p>
            <a:pPr lvl="1" eaLnBrk="1" hangingPunct="1">
              <a:buFontTx/>
              <a:buNone/>
            </a:pPr>
            <a:r>
              <a:rPr lang="zh-CN" altLang="en-US" dirty="0" smtClean="0">
                <a:latin typeface="华文新魏" panose="02010800040101010101" pitchFamily="2" charset="-122"/>
              </a:rPr>
              <a:t>      </a:t>
            </a:r>
            <a:r>
              <a:rPr lang="zh-CN" altLang="en-US" sz="3200" dirty="0" smtClean="0">
                <a:latin typeface="华文新魏" panose="02010800040101010101" pitchFamily="2" charset="-122"/>
              </a:rPr>
              <a:t>(张清玫，文学院，刘晨)，</a:t>
            </a:r>
          </a:p>
          <a:p>
            <a:pPr lvl="1" eaLnBrk="1" hangingPunct="1">
              <a:buFontTx/>
              <a:buNone/>
            </a:pPr>
            <a:r>
              <a:rPr lang="zh-CN" altLang="en-US" sz="3200" dirty="0" smtClean="0">
                <a:latin typeface="华文新魏" panose="02010800040101010101" pitchFamily="2" charset="-122"/>
              </a:rPr>
              <a:t>      (刘逸，计算机学院，王敏)  }</a:t>
            </a:r>
          </a:p>
          <a:p>
            <a:pPr eaLnBrk="1" hangingPunct="1"/>
            <a:endParaRPr lang="zh-CN" altLang="en-US" dirty="0" smtClean="0">
              <a:latin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扩展的关系代数-聚集函数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华文新魏" panose="02010800040101010101" pitchFamily="2" charset="-122"/>
              </a:rPr>
              <a:t>count：</a:t>
            </a:r>
            <a:r>
              <a:rPr lang="zh-CN" altLang="en-US" dirty="0">
                <a:latin typeface="华文新魏" panose="02010800040101010101" pitchFamily="2" charset="-122"/>
              </a:rPr>
              <a:t>计数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查询001号同学选修的课程数量。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count</a:t>
            </a:r>
            <a:r>
              <a:rPr lang="en-US" altLang="zh-CN" baseline="-25000" dirty="0">
                <a:latin typeface="华文新魏" panose="02010800040101010101" pitchFamily="2" charset="-122"/>
              </a:rPr>
              <a:t>(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cno</a:t>
            </a:r>
            <a:r>
              <a:rPr lang="en-US" altLang="zh-CN" baseline="-25000" dirty="0">
                <a:latin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0000" dirty="0" err="1">
                <a:latin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lang="en-US" altLang="zh-CN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‘</a:t>
            </a:r>
            <a:r>
              <a:rPr lang="en-US" altLang="zh-CN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001</a:t>
            </a:r>
            <a:r>
              <a:rPr lang="en-US" altLang="zh-CN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dirty="0">
                <a:latin typeface="华文新魏" panose="02010800040101010101" pitchFamily="2" charset="-122"/>
              </a:rPr>
              <a:t>(SC))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查询学生总人数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count</a:t>
            </a:r>
            <a:r>
              <a:rPr lang="en-US" altLang="zh-CN" baseline="-25000" dirty="0">
                <a:latin typeface="华文新魏" panose="02010800040101010101" pitchFamily="2" charset="-122"/>
              </a:rPr>
              <a:t> (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sno</a:t>
            </a:r>
            <a:r>
              <a:rPr lang="en-US" altLang="zh-CN" baseline="-25000" dirty="0">
                <a:latin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</a:rPr>
              <a:t>(S)     </a:t>
            </a: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count</a:t>
            </a:r>
            <a:r>
              <a:rPr lang="en-US" altLang="zh-CN" baseline="-25000" dirty="0">
                <a:latin typeface="华文新魏" panose="02010800040101010101" pitchFamily="2" charset="-122"/>
              </a:rPr>
              <a:t> (*)</a:t>
            </a:r>
            <a:r>
              <a:rPr lang="en-US" altLang="zh-CN" dirty="0">
                <a:latin typeface="华文新魏" panose="02010800040101010101" pitchFamily="2" charset="-122"/>
              </a:rPr>
              <a:t>(S)</a:t>
            </a:r>
            <a:endParaRPr lang="zh-CN" altLang="en-US" dirty="0">
              <a:latin typeface="华文新魏" panose="02010800040101010101" pitchFamily="2" charset="-122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查询选课学生的总人数。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count</a:t>
            </a:r>
            <a:r>
              <a:rPr lang="en-US" altLang="zh-CN" baseline="-25000" dirty="0">
                <a:latin typeface="华文新魏" panose="02010800040101010101" pitchFamily="2" charset="-122"/>
              </a:rPr>
              <a:t>-distinct(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sno</a:t>
            </a:r>
            <a:r>
              <a:rPr lang="en-US" altLang="zh-CN" baseline="-25000" dirty="0">
                <a:latin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</a:rPr>
              <a:t>(SC)    </a:t>
            </a: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count</a:t>
            </a:r>
            <a:r>
              <a:rPr lang="en-US" altLang="zh-CN" baseline="-25000" dirty="0">
                <a:latin typeface="华文新魏" panose="02010800040101010101" pitchFamily="2" charset="-122"/>
              </a:rPr>
              <a:t>(</a:t>
            </a:r>
            <a:r>
              <a:rPr lang="en-US" altLang="zh-CN" baseline="-25000" dirty="0" err="1">
                <a:latin typeface="华文新魏" panose="02010800040101010101" pitchFamily="2" charset="-122"/>
              </a:rPr>
              <a:t>sno</a:t>
            </a:r>
            <a:r>
              <a:rPr lang="en-US" altLang="zh-CN" baseline="-25000" dirty="0">
                <a:latin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</a:rPr>
              <a:t>(SC) </a:t>
            </a:r>
          </a:p>
          <a:p>
            <a:endParaRPr lang="zh-CN" altLang="en-US" dirty="0"/>
          </a:p>
        </p:txBody>
      </p:sp>
      <p:sp>
        <p:nvSpPr>
          <p:cNvPr id="4" name="AutoShape 96"/>
          <p:cNvSpPr>
            <a:spLocks noChangeArrowheads="1"/>
          </p:cNvSpPr>
          <p:nvPr/>
        </p:nvSpPr>
        <p:spPr bwMode="auto">
          <a:xfrm>
            <a:off x="6171521" y="4315986"/>
            <a:ext cx="2627908" cy="530283"/>
          </a:xfrm>
          <a:prstGeom prst="wedgeRoundRectCallout">
            <a:avLst>
              <a:gd name="adj1" fmla="val -48619"/>
              <a:gd name="adj2" fmla="val 150493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20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查询选课学生的总人次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2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扩展的关系代数-聚集函数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Font typeface="Wingdings" panose="05000000000000000000" pitchFamily="2" charset="2"/>
              <a:buChar char="l"/>
            </a:pPr>
            <a:r>
              <a:rPr lang="zh-CN" altLang="en-US" sz="3000" dirty="0">
                <a:ea typeface="华文新魏" panose="02010800040101010101" pitchFamily="2" charset="-122"/>
                <a:sym typeface="Symbol" panose="05050102010706020507" pitchFamily="18" charset="2"/>
              </a:rPr>
              <a:t>使用聚集函数后，结果集的关系模式和实例？</a:t>
            </a:r>
            <a:endParaRPr lang="en-US" altLang="zh-CN" sz="30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l"/>
            </a:pPr>
            <a:endParaRPr lang="en-US" altLang="zh-CN" sz="3200" dirty="0">
              <a:solidFill>
                <a:srgbClr val="FF3300"/>
              </a:solidFill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algn="l" eaLnBrk="1" hangingPunct="1">
              <a:buFontTx/>
              <a:buNone/>
            </a:pPr>
            <a:r>
              <a:rPr lang="zh-CN" altLang="en-US" sz="3200" dirty="0"/>
              <a:t>查询学生选修数学的最高成绩</a:t>
            </a:r>
          </a:p>
          <a:p>
            <a:pPr lvl="1" algn="ctr" eaLnBrk="1" hangingPunct="1">
              <a:buFontTx/>
              <a:buNone/>
            </a:pPr>
            <a:r>
              <a:rPr lang="en-US" altLang="zh-CN" sz="3200" dirty="0" err="1">
                <a:latin typeface="Monotype Corsiva" panose="03010101010201010101" pitchFamily="66" charset="0"/>
              </a:rPr>
              <a:t>G</a:t>
            </a:r>
            <a:r>
              <a:rPr lang="en-US" altLang="zh-CN" sz="3200" baseline="-25000" dirty="0" err="1">
                <a:sym typeface="Symbol" panose="05050102010706020507" pitchFamily="18" charset="2"/>
              </a:rPr>
              <a:t>max</a:t>
            </a:r>
            <a:r>
              <a:rPr lang="en-US" altLang="zh-CN" sz="3200" baseline="-25000" dirty="0">
                <a:sym typeface="Symbol" panose="05050102010706020507" pitchFamily="18" charset="2"/>
              </a:rPr>
              <a:t>(score)</a:t>
            </a:r>
            <a:r>
              <a:rPr lang="en-US" altLang="zh-CN" sz="3200" dirty="0">
                <a:sym typeface="Symbol" panose="05050102010706020507" pitchFamily="18" charset="2"/>
              </a:rPr>
              <a:t>(</a:t>
            </a:r>
            <a:r>
              <a:rPr lang="en-US" altLang="zh-CN" sz="3200" baseline="-25000" dirty="0" err="1">
                <a:sym typeface="Symbol" panose="05050102010706020507" pitchFamily="18" charset="2"/>
              </a:rPr>
              <a:t>cname</a:t>
            </a:r>
            <a:r>
              <a:rPr lang="en-US" altLang="zh-CN" sz="3200" baseline="-20000" dirty="0">
                <a:sym typeface="Symbol" panose="05050102010706020507" pitchFamily="18" charset="2"/>
              </a:rPr>
              <a:t> = ‘</a:t>
            </a:r>
            <a:r>
              <a:rPr lang="zh-CN" altLang="en-US" sz="3200" baseline="-20000" dirty="0">
                <a:sym typeface="Symbol" panose="05050102010706020507" pitchFamily="18" charset="2"/>
              </a:rPr>
              <a:t>数学</a:t>
            </a:r>
            <a:r>
              <a:rPr lang="en-US" altLang="zh-CN" sz="3200" baseline="-20000" dirty="0">
                <a:sym typeface="Symbol" panose="05050102010706020507" pitchFamily="18" charset="2"/>
              </a:rPr>
              <a:t>’ </a:t>
            </a:r>
            <a:r>
              <a:rPr lang="en-US" altLang="zh-CN" sz="3200" dirty="0">
                <a:sym typeface="Symbol" panose="05050102010706020507" pitchFamily="18" charset="2"/>
              </a:rPr>
              <a:t>(C) </a:t>
            </a:r>
            <a:r>
              <a:rPr lang="zh-CN" altLang="zh-CN" sz="3200" dirty="0"/>
              <a:t>⋈</a:t>
            </a:r>
            <a:r>
              <a:rPr lang="en-US" altLang="zh-CN" sz="3200" dirty="0">
                <a:sym typeface="Symbol" panose="05050102010706020507" pitchFamily="18" charset="2"/>
              </a:rPr>
              <a:t> SC))</a:t>
            </a:r>
          </a:p>
          <a:p>
            <a:pPr marL="342900" lvl="1" indent="-342900">
              <a:buSzPct val="80000"/>
              <a:buFont typeface="Wingdings" panose="05000000000000000000" pitchFamily="2" charset="2"/>
              <a:buChar char="l"/>
            </a:pPr>
            <a:endParaRPr lang="zh-CN" altLang="en-US" sz="3200" dirty="0">
              <a:solidFill>
                <a:srgbClr val="FF3300"/>
              </a:solidFill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339752" y="4005064"/>
          <a:ext cx="3413456" cy="2076427"/>
        </p:xfrm>
        <a:graphic>
          <a:graphicData uri="http://schemas.openxmlformats.org/drawingml/2006/table">
            <a:tbl>
              <a:tblPr/>
              <a:tblGrid>
                <a:gridCol w="341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baseline="-25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max(score)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51" marR="6351" marT="63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4000" b="0" i="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95</a:t>
                      </a:r>
                    </a:p>
                  </a:txBody>
                  <a:tcPr marL="6351" marR="6351" marT="63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扩展的关系代数-聚集函数</a:t>
            </a:r>
            <a:r>
              <a:rPr lang="en-US" altLang="zh-CN" sz="4000" dirty="0"/>
              <a:t>(</a:t>
            </a:r>
            <a:r>
              <a:rPr lang="zh-CN" altLang="en-US" sz="4000" dirty="0"/>
              <a:t>分组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466182"/>
            <a:ext cx="8382000" cy="2201416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分组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将一个关系中的元组分为若干个组，在每个分组上使用聚集函数。</a:t>
            </a:r>
          </a:p>
          <a:p>
            <a:pPr lvl="1" algn="ctr" eaLnBrk="1" hangingPunct="1">
              <a:buFontTx/>
              <a:buNone/>
            </a:pPr>
            <a:r>
              <a:rPr lang="zh-CN" altLang="en-US" sz="3200" b="1" baseline="-16000" dirty="0">
                <a:sym typeface="Symbol" panose="05050102010706020507" pitchFamily="18" charset="2"/>
              </a:rPr>
              <a:t>属性下标 </a:t>
            </a:r>
            <a:r>
              <a:rPr lang="en-US" altLang="zh-CN" dirty="0">
                <a:latin typeface="Monotype Corsiva" panose="03010101010201010101" pitchFamily="66" charset="0"/>
              </a:rPr>
              <a:t>G</a:t>
            </a:r>
            <a:r>
              <a:rPr lang="zh-CN" altLang="en-US" b="1" dirty="0">
                <a:sym typeface="Symbol" panose="05050102010706020507" pitchFamily="18" charset="2"/>
              </a:rPr>
              <a:t>聚集函数</a:t>
            </a:r>
            <a:r>
              <a:rPr lang="en-US" altLang="zh-CN" b="1" baseline="-25000" dirty="0">
                <a:sym typeface="Symbol" panose="05050102010706020507" pitchFamily="18" charset="2"/>
              </a:rPr>
              <a:t>(</a:t>
            </a:r>
            <a:r>
              <a:rPr lang="zh-CN" altLang="en-US" sz="3200" b="1" baseline="-16000" dirty="0">
                <a:sym typeface="Symbol" panose="05050102010706020507" pitchFamily="18" charset="2"/>
              </a:rPr>
              <a:t>属性下标</a:t>
            </a:r>
            <a:r>
              <a:rPr lang="en-US" altLang="zh-CN" sz="3200" b="1" baseline="-16000" dirty="0">
                <a:sym typeface="Symbol" panose="05050102010706020507" pitchFamily="18" charset="2"/>
              </a:rPr>
              <a:t>)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zh-CN" altLang="en-US" b="1" dirty="0">
                <a:sym typeface="Symbol" panose="05050102010706020507" pitchFamily="18" charset="2"/>
              </a:rPr>
              <a:t>关系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83652" name="AutoShape 4"/>
          <p:cNvSpPr>
            <a:spLocks noChangeArrowheads="1"/>
          </p:cNvSpPr>
          <p:nvPr/>
        </p:nvSpPr>
        <p:spPr bwMode="auto">
          <a:xfrm>
            <a:off x="6056313" y="5771728"/>
            <a:ext cx="2325687" cy="609600"/>
          </a:xfrm>
          <a:prstGeom prst="wedgeRoundRectCallout">
            <a:avLst>
              <a:gd name="adj1" fmla="val -67837"/>
              <a:gd name="adj2" fmla="val -98870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ctr" eaLnBrk="0" hangingPunct="0">
              <a:spcBef>
                <a:spcPct val="60000"/>
              </a:spcBef>
              <a:defRPr/>
            </a:pPr>
            <a:r>
              <a:rPr kumimoji="1" lang="zh-CN" altLang="en-US" sz="2800" b="0" baseline="-20000" dirty="0">
                <a:solidFill>
                  <a:schemeClr val="bg2"/>
                </a:solidFill>
                <a:latin typeface="+mn-ea"/>
                <a:ea typeface="+mn-ea"/>
              </a:rPr>
              <a:t>对此属性在每个分组上运用聚集函数</a:t>
            </a:r>
            <a:endParaRPr kumimoji="1" lang="zh-CN" altLang="en-US" b="0" baseline="-20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83653" name="AutoShape 5"/>
          <p:cNvSpPr>
            <a:spLocks noChangeArrowheads="1"/>
          </p:cNvSpPr>
          <p:nvPr/>
        </p:nvSpPr>
        <p:spPr bwMode="auto">
          <a:xfrm>
            <a:off x="609600" y="5699720"/>
            <a:ext cx="1816100" cy="657225"/>
          </a:xfrm>
          <a:prstGeom prst="wedgeRoundRectCallout">
            <a:avLst>
              <a:gd name="adj1" fmla="val 87733"/>
              <a:gd name="adj2" fmla="val -82769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ctr" eaLnBrk="0" hangingPunct="0">
              <a:spcBef>
                <a:spcPct val="60000"/>
              </a:spcBef>
              <a:defRPr/>
            </a:pPr>
            <a:r>
              <a:rPr kumimoji="1" lang="zh-CN" altLang="en-US" sz="2800" b="0" baseline="-20000" dirty="0">
                <a:solidFill>
                  <a:schemeClr val="bg2"/>
                </a:solidFill>
                <a:latin typeface="+mn-ea"/>
                <a:ea typeface="+mn-ea"/>
              </a:rPr>
              <a:t>按此属性上的值对关系分组</a:t>
            </a:r>
            <a:endParaRPr kumimoji="1" lang="zh-CN" altLang="en-US" b="0" baseline="-20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3783" y="1800209"/>
            <a:ext cx="52484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err="1">
                <a:solidFill>
                  <a:schemeClr val="bg2"/>
                </a:solidFill>
                <a:latin typeface="Monotype Corsiva" panose="03010101010201010101" pitchFamily="66" charset="0"/>
              </a:rPr>
              <a:t>G</a:t>
            </a:r>
            <a:r>
              <a:rPr lang="en-US" altLang="zh-CN" sz="4400" baseline="-25000" dirty="0" err="1">
                <a:solidFill>
                  <a:schemeClr val="bg2"/>
                </a:solidFill>
                <a:latin typeface="华文新魏" panose="02010800040101010101" pitchFamily="2" charset="-122"/>
              </a:rPr>
              <a:t>avg</a:t>
            </a:r>
            <a:r>
              <a:rPr lang="en-US" altLang="zh-CN" sz="4400" baseline="-25000" dirty="0">
                <a:solidFill>
                  <a:schemeClr val="bg2"/>
                </a:solidFill>
                <a:latin typeface="华文新魏" panose="02010800040101010101" pitchFamily="2" charset="-122"/>
              </a:rPr>
              <a:t>(score)</a:t>
            </a:r>
            <a:r>
              <a:rPr lang="en-US" altLang="zh-CN" sz="4400" dirty="0">
                <a:solidFill>
                  <a:schemeClr val="bg2"/>
                </a:solidFill>
                <a:latin typeface="华文新魏" panose="02010800040101010101" pitchFamily="2" charset="-122"/>
              </a:rPr>
              <a:t>(SC)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020272" y="1484784"/>
            <a:ext cx="1537600" cy="2443063"/>
            <a:chOff x="7020272" y="1484784"/>
            <a:chExt cx="1537600" cy="2443063"/>
          </a:xfrm>
        </p:grpSpPr>
        <p:pic>
          <p:nvPicPr>
            <p:cNvPr id="12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0661" y="1484784"/>
              <a:ext cx="899569" cy="182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7020272" y="3466182"/>
              <a:ext cx="1537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有意义吗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?</a:t>
              </a:r>
              <a:endPara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9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  <p:bldP spid="283652" grpId="0" animBg="1"/>
      <p:bldP spid="28365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扩展的关系代数-聚集函数</a:t>
            </a:r>
            <a:r>
              <a:rPr lang="en-US" altLang="zh-CN" sz="4000" dirty="0"/>
              <a:t>(</a:t>
            </a:r>
            <a:r>
              <a:rPr lang="zh-CN" altLang="en-US" sz="4000" dirty="0"/>
              <a:t>分组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50288" cy="4572000"/>
          </a:xfrm>
        </p:spPr>
        <p:txBody>
          <a:bodyPr/>
          <a:lstStyle/>
          <a:p>
            <a:pPr lvl="1" algn="l" eaLnBrk="1" hangingPunct="1">
              <a:lnSpc>
                <a:spcPct val="90000"/>
              </a:lnSpc>
            </a:pPr>
            <a:r>
              <a:rPr lang="zh-CN" altLang="en-US" sz="3200" dirty="0">
                <a:latin typeface="Coronet" pitchFamily="66" charset="0"/>
                <a:sym typeface="Symbol" panose="05050102010706020507" pitchFamily="18" charset="2"/>
              </a:rPr>
              <a:t>聚集函数分组运算</a:t>
            </a:r>
            <a:r>
              <a:rPr lang="zh-CN" altLang="en-US" sz="3200" dirty="0">
                <a:sym typeface="Symbol" panose="05050102010706020507" pitchFamily="18" charset="2"/>
              </a:rPr>
              <a:t>的一般形式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baseline="-25000" dirty="0"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 , 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 , ... , </a:t>
            </a:r>
            <a:r>
              <a:rPr lang="en-US" altLang="zh-CN" sz="3200" b="1" baseline="-25000" dirty="0" err="1">
                <a:sym typeface="Symbol" panose="05050102010706020507" pitchFamily="18" charset="2"/>
              </a:rPr>
              <a:t>G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3200" b="1" baseline="-16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Monotype Corsiva" panose="03010101010201010101" pitchFamily="66" charset="0"/>
              </a:rPr>
              <a:t>G </a:t>
            </a:r>
            <a:r>
              <a:rPr lang="en-US" altLang="zh-CN" b="1" baseline="-25000" dirty="0">
                <a:sym typeface="Symbol" panose="05050102010706020507" pitchFamily="18" charset="2"/>
              </a:rPr>
              <a:t>F1(A1) , F2 (A2) , … , 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Fm</a:t>
            </a:r>
            <a:r>
              <a:rPr lang="en-US" altLang="zh-CN" b="1" baseline="-25000" dirty="0">
                <a:sym typeface="Symbol" panose="05050102010706020507" pitchFamily="18" charset="2"/>
              </a:rPr>
              <a:t>(Am)</a:t>
            </a:r>
            <a:r>
              <a:rPr lang="en-US" altLang="zh-CN" b="1" dirty="0">
                <a:sym typeface="Symbol" panose="05050102010706020507" pitchFamily="18" charset="2"/>
              </a:rPr>
              <a:t> (E)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</a:t>
            </a:r>
            <a:r>
              <a:rPr lang="en-US" altLang="zh-CN" b="1" dirty="0" err="1">
                <a:sym typeface="Symbol" panose="05050102010706020507" pitchFamily="18" charset="2"/>
              </a:rPr>
              <a:t>G</a:t>
            </a:r>
            <a:r>
              <a:rPr lang="en-US" altLang="zh-CN" b="1" baseline="-16000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是用于分组的属性，</a:t>
            </a:r>
            <a:r>
              <a:rPr lang="en-US" altLang="zh-CN" b="1" dirty="0">
                <a:sym typeface="Symbol" panose="05050102010706020507" pitchFamily="18" charset="2"/>
              </a:rPr>
              <a:t>F</a:t>
            </a:r>
            <a:r>
              <a:rPr lang="en-US" altLang="zh-CN" b="1" baseline="-16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是聚集函数，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en-US" altLang="zh-CN" b="1" baseline="-16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是属性名。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latin typeface="Coronet" pitchFamily="66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err="1">
                <a:sym typeface="Symbol" panose="05050102010706020507" pitchFamily="18" charset="2"/>
              </a:rPr>
              <a:t>G</a:t>
            </a:r>
            <a:r>
              <a:rPr lang="en-US" altLang="zh-CN" sz="3600" b="1" baseline="-16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Monotype Corsiva" panose="03010101010201010101" pitchFamily="66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将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  <a:r>
              <a:rPr lang="zh-CN" altLang="en-US" dirty="0">
                <a:sym typeface="Symbol" panose="05050102010706020507" pitchFamily="18" charset="2"/>
              </a:rPr>
              <a:t>的运算结果分为若干组，满足：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同一组中所有元组在</a:t>
            </a:r>
            <a:r>
              <a:rPr lang="en-US" altLang="zh-CN" b="1" dirty="0">
                <a:sym typeface="Symbol" panose="05050102010706020507" pitchFamily="18" charset="2"/>
              </a:rPr>
              <a:t>G</a:t>
            </a:r>
            <a:r>
              <a:rPr lang="en-US" altLang="zh-CN" b="1" baseline="-16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 , G</a:t>
            </a:r>
            <a:r>
              <a:rPr lang="en-US" altLang="zh-CN" b="1" baseline="-16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 , ... , </a:t>
            </a:r>
            <a:r>
              <a:rPr lang="en-US" altLang="zh-CN" b="1" dirty="0" err="1">
                <a:sym typeface="Symbol" panose="05050102010706020507" pitchFamily="18" charset="2"/>
              </a:rPr>
              <a:t>G</a:t>
            </a:r>
            <a:r>
              <a:rPr lang="en-US" altLang="zh-CN" b="1" baseline="-16000" dirty="0" err="1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上的值相同。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不同组中元组在</a:t>
            </a:r>
            <a:r>
              <a:rPr lang="en-US" altLang="zh-CN" b="1" dirty="0">
                <a:sym typeface="Symbol" panose="05050102010706020507" pitchFamily="18" charset="2"/>
              </a:rPr>
              <a:t>G</a:t>
            </a:r>
            <a:r>
              <a:rPr lang="en-US" altLang="zh-CN" b="1" baseline="-16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 , G</a:t>
            </a:r>
            <a:r>
              <a:rPr lang="en-US" altLang="zh-CN" b="1" baseline="-16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 , ... , </a:t>
            </a:r>
            <a:r>
              <a:rPr lang="en-US" altLang="zh-CN" b="1" dirty="0" err="1">
                <a:sym typeface="Symbol" panose="05050102010706020507" pitchFamily="18" charset="2"/>
              </a:rPr>
              <a:t>G</a:t>
            </a:r>
            <a:r>
              <a:rPr lang="en-US" altLang="zh-CN" b="1" baseline="-16000" dirty="0" err="1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上的值不同。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180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扩展的关系代数-聚集函数</a:t>
            </a:r>
            <a:r>
              <a:rPr lang="en-US" altLang="zh-CN" sz="4000" dirty="0"/>
              <a:t>(</a:t>
            </a:r>
            <a:r>
              <a:rPr lang="zh-CN" altLang="en-US" sz="4000" dirty="0"/>
              <a:t>分组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1481138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示例</a:t>
            </a:r>
          </a:p>
          <a:p>
            <a:pPr lvl="1" algn="l"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查询每位学生的总成绩和平均成绩</a:t>
            </a:r>
          </a:p>
          <a:p>
            <a:pPr lvl="1" algn="ctr" eaLnBrk="1" hangingPunct="1">
              <a:buFontTx/>
              <a:buNone/>
            </a:pPr>
            <a:r>
              <a:rPr lang="en-US" altLang="zh-CN" sz="3200" b="1" baseline="-16000" dirty="0" err="1">
                <a:sym typeface="Symbol" panose="05050102010706020507" pitchFamily="18" charset="2"/>
              </a:rPr>
              <a:t>sno</a:t>
            </a:r>
            <a:r>
              <a:rPr lang="en-US" altLang="zh-CN" dirty="0" err="1">
                <a:latin typeface="Monotype Corsiva" panose="03010101010201010101" pitchFamily="66" charset="0"/>
              </a:rPr>
              <a:t>G</a:t>
            </a:r>
            <a:r>
              <a:rPr lang="en-US" altLang="zh-CN" sz="3200" b="1" baseline="-25000" dirty="0" err="1">
                <a:sym typeface="Symbol" panose="05050102010706020507" pitchFamily="18" charset="2"/>
              </a:rPr>
              <a:t>sum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(</a:t>
            </a:r>
            <a:r>
              <a:rPr lang="en-US" altLang="zh-CN" sz="3200" b="1" baseline="-16000" dirty="0">
                <a:sym typeface="Symbol" panose="05050102010706020507" pitchFamily="18" charset="2"/>
              </a:rPr>
              <a:t>SCORE) ,</a:t>
            </a:r>
            <a:r>
              <a:rPr lang="en-US" altLang="zh-CN" sz="3200" b="1" baseline="-25000" dirty="0" err="1">
                <a:sym typeface="Symbol" panose="05050102010706020507" pitchFamily="18" charset="2"/>
              </a:rPr>
              <a:t>avg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(</a:t>
            </a:r>
            <a:r>
              <a:rPr lang="en-US" altLang="zh-CN" sz="3200" b="1" baseline="-16000" dirty="0">
                <a:sym typeface="Symbol" panose="05050102010706020507" pitchFamily="18" charset="2"/>
              </a:rPr>
              <a:t>SCORE)</a:t>
            </a:r>
            <a:r>
              <a:rPr lang="en-US" altLang="zh-CN" b="1" dirty="0">
                <a:sym typeface="Symbol" panose="05050102010706020507" pitchFamily="18" charset="2"/>
              </a:rPr>
              <a:t>(SC)</a:t>
            </a:r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</a:p>
          <a:p>
            <a:pPr lvl="1" eaLnBrk="1" hangingPunct="1">
              <a:buFontTx/>
              <a:buNone/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31938" y="5388570"/>
            <a:ext cx="592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查询每个学院女生的人数和学院名称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528" y="3068638"/>
            <a:ext cx="851567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b="0" dirty="0">
                <a:solidFill>
                  <a:srgbClr val="FF33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使用分组和聚集函数后，结果集的关系模式和实例？</a:t>
            </a:r>
            <a:endParaRPr lang="zh-CN" altLang="en-US" sz="2800" b="0" dirty="0">
              <a:solidFill>
                <a:srgbClr val="FF3300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051050" y="3500438"/>
          <a:ext cx="4177134" cy="1814165"/>
        </p:xfrm>
        <a:graphic>
          <a:graphicData uri="http://schemas.openxmlformats.org/drawingml/2006/table">
            <a:tbl>
              <a:tblPr/>
              <a:tblGrid>
                <a:gridCol w="55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baseline="-25000" dirty="0" err="1">
                          <a:solidFill>
                            <a:srgbClr val="FF0000"/>
                          </a:solidFill>
                          <a:latin typeface="Tahoma" panose="020B0604030504040204"/>
                        </a:rPr>
                        <a:t>sno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Tahoma" panose="020B060403050404020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baseline="-25000">
                          <a:solidFill>
                            <a:srgbClr val="FF0000"/>
                          </a:solidFill>
                          <a:latin typeface="Tahoma" panose="020B0604030504040204"/>
                        </a:rPr>
                        <a:t>sum(score)</a:t>
                      </a:r>
                      <a:endParaRPr lang="en-US" sz="3200" b="0" i="0" u="none" strike="noStrike">
                        <a:solidFill>
                          <a:srgbClr val="FF0000"/>
                        </a:solidFill>
                        <a:latin typeface="Tahoma" panose="020B060403050404020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baseline="-25000">
                          <a:solidFill>
                            <a:srgbClr val="FF0000"/>
                          </a:solidFill>
                          <a:latin typeface="Tahoma" panose="020B0604030504040204"/>
                        </a:rPr>
                        <a:t>avg(SCORE)</a:t>
                      </a:r>
                      <a:endParaRPr lang="en-US" sz="3200" b="0" i="0" u="none" strike="noStrike">
                        <a:solidFill>
                          <a:srgbClr val="FF0000"/>
                        </a:solidFill>
                        <a:latin typeface="Tahoma" panose="020B060403050404020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028825" y="5847357"/>
            <a:ext cx="6091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 baseline="-16000" dirty="0" err="1">
                <a:solidFill>
                  <a:schemeClr val="bg2"/>
                </a:solidFill>
                <a:sym typeface="Symbol" panose="05050102010706020507" pitchFamily="18" charset="2"/>
              </a:rPr>
              <a:t>dno,dname</a:t>
            </a:r>
            <a:r>
              <a:rPr lang="en-US" altLang="zh-CN" sz="2800" b="0" baseline="-16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latin typeface="Monotype Corsiva" panose="03010101010201010101" pitchFamily="66" charset="0"/>
              </a:rPr>
              <a:t>G</a:t>
            </a:r>
            <a:r>
              <a:rPr lang="en-US" altLang="zh-CN" sz="2800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count</a:t>
            </a:r>
            <a:r>
              <a:rPr lang="en-US" altLang="zh-CN" sz="2800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(*) </a:t>
            </a:r>
            <a:r>
              <a:rPr lang="en-US" altLang="zh-CN" sz="2800" b="0" baseline="-16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800" b="0" dirty="0" smtClean="0">
                <a:solidFill>
                  <a:schemeClr val="bg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800" b="0" baseline="-25000" dirty="0" smtClean="0">
                <a:solidFill>
                  <a:schemeClr val="bg2"/>
                </a:solidFill>
                <a:sym typeface="Symbol" panose="05050102010706020507" pitchFamily="18" charset="2"/>
              </a:rPr>
              <a:t>gender</a:t>
            </a:r>
            <a:r>
              <a:rPr lang="en-US" altLang="zh-CN" sz="2800" b="0" baseline="-20000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0" baseline="-20000" dirty="0">
                <a:solidFill>
                  <a:schemeClr val="bg2"/>
                </a:solidFill>
                <a:sym typeface="Symbol" panose="05050102010706020507" pitchFamily="18" charset="2"/>
              </a:rPr>
              <a:t>= ‘F’ 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(S)) </a:t>
            </a:r>
            <a:r>
              <a:rPr lang="zh-CN" altLang="zh-CN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⋈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 D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endParaRPr lang="zh-CN" altLang="en-US" sz="2800" b="0" dirty="0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8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扩展的关系代数-聚集函数</a:t>
            </a:r>
            <a:r>
              <a:rPr lang="en-US" altLang="zh-CN" sz="4000" dirty="0"/>
              <a:t>(</a:t>
            </a:r>
            <a:r>
              <a:rPr lang="zh-CN" altLang="en-US" sz="4000" dirty="0"/>
              <a:t>分组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外连接进一步探索：</a:t>
            </a:r>
            <a:endParaRPr lang="en-US" altLang="zh-CN" dirty="0"/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查询每个学院女生的人数及学院名称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没有女生的学院也希望展现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lvl="2"/>
            <a:r>
              <a:rPr lang="zh-CN" altLang="en-US" sz="2800" dirty="0"/>
              <a:t>方案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baseline="-25000" dirty="0" err="1"/>
              <a:t>dno,dname</a:t>
            </a:r>
            <a:r>
              <a:rPr lang="en-US" altLang="zh-CN" sz="2800" dirty="0" err="1">
                <a:latin typeface="Monotype Corsiva" panose="03010101010201010101" pitchFamily="66" charset="0"/>
              </a:rPr>
              <a:t>G</a:t>
            </a:r>
            <a:r>
              <a:rPr lang="en-US" altLang="zh-CN" sz="2800" baseline="-25000" dirty="0" err="1"/>
              <a:t>count</a:t>
            </a:r>
            <a:r>
              <a:rPr lang="en-US" altLang="zh-CN" sz="2800" baseline="-25000" dirty="0"/>
              <a:t>(</a:t>
            </a:r>
            <a:r>
              <a:rPr lang="en-US" altLang="zh-CN" sz="2800" baseline="-25000" dirty="0" err="1"/>
              <a:t>sno</a:t>
            </a:r>
            <a:r>
              <a:rPr lang="en-US" altLang="zh-CN" sz="2800" baseline="-25000" dirty="0"/>
              <a:t>)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D       (</a:t>
            </a:r>
            <a:r>
              <a:rPr lang="en-US" altLang="zh-CN" sz="2800" dirty="0" smtClean="0">
                <a:sym typeface="Symbol" panose="05050102010706020507" pitchFamily="18" charset="2"/>
              </a:rPr>
              <a:t>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gender=‘</a:t>
            </a:r>
            <a:r>
              <a:rPr lang="en-US" altLang="zh-CN" sz="2800" baseline="-25000" dirty="0">
                <a:sym typeface="Symbol" panose="05050102010706020507" pitchFamily="18" charset="2"/>
              </a:rPr>
              <a:t>F’ </a:t>
            </a:r>
            <a:r>
              <a:rPr lang="en-US" altLang="zh-CN" sz="2800" dirty="0">
                <a:sym typeface="Symbol" panose="05050102010706020507" pitchFamily="18" charset="2"/>
              </a:rPr>
              <a:t>(S)))</a:t>
            </a:r>
            <a:endParaRPr lang="en-US" altLang="zh-CN" sz="2800" dirty="0"/>
          </a:p>
          <a:p>
            <a:pPr lvl="2"/>
            <a:r>
              <a:rPr lang="zh-CN" altLang="en-US" sz="2800" dirty="0"/>
              <a:t>方案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baseline="-25000" dirty="0" err="1"/>
              <a:t>dno,dname</a:t>
            </a:r>
            <a:r>
              <a:rPr lang="en-US" altLang="zh-CN" sz="2800" dirty="0" err="1">
                <a:latin typeface="Monotype Corsiva" panose="03010101010201010101" pitchFamily="66" charset="0"/>
              </a:rPr>
              <a:t>G</a:t>
            </a:r>
            <a:r>
              <a:rPr lang="en-US" altLang="zh-CN" sz="2800" baseline="-25000" dirty="0" err="1"/>
              <a:t>count</a:t>
            </a:r>
            <a:r>
              <a:rPr lang="en-US" altLang="zh-CN" sz="2800" baseline="-25000" dirty="0"/>
              <a:t>(</a:t>
            </a:r>
            <a:r>
              <a:rPr lang="en-US" altLang="zh-CN" sz="2800" baseline="-25000" dirty="0" err="1"/>
              <a:t>sno</a:t>
            </a:r>
            <a:r>
              <a:rPr lang="en-US" altLang="zh-CN" sz="2800" baseline="-25000" dirty="0"/>
              <a:t>)</a:t>
            </a:r>
            <a:r>
              <a:rPr lang="en-US" altLang="zh-CN" sz="2800" dirty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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gender=‘</a:t>
            </a:r>
            <a:r>
              <a:rPr lang="en-US" altLang="zh-CN" sz="2800" baseline="-25000" dirty="0">
                <a:sym typeface="Symbol" panose="05050102010706020507" pitchFamily="18" charset="2"/>
              </a:rPr>
              <a:t>F’ </a:t>
            </a:r>
            <a:r>
              <a:rPr lang="en-US" altLang="zh-CN" sz="2800" dirty="0">
                <a:sym typeface="Symbol" panose="05050102010706020507" pitchFamily="18" charset="2"/>
              </a:rPr>
              <a:t>(D       S ))  </a:t>
            </a: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注意外连接的位置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grpSp>
        <p:nvGrpSpPr>
          <p:cNvPr id="93189" name="组合 185"/>
          <p:cNvGrpSpPr>
            <a:grpSpLocks/>
          </p:cNvGrpSpPr>
          <p:nvPr/>
        </p:nvGrpSpPr>
        <p:grpSpPr bwMode="auto">
          <a:xfrm>
            <a:off x="6342103" y="3012225"/>
            <a:ext cx="381000" cy="228600"/>
            <a:chOff x="3581400" y="2819400"/>
            <a:chExt cx="381000" cy="228600"/>
          </a:xfrm>
        </p:grpSpPr>
        <p:sp>
          <p:nvSpPr>
            <p:cNvPr id="93190" name="AutoShape 64"/>
            <p:cNvSpPr>
              <a:spLocks noChangeArrowheads="1"/>
            </p:cNvSpPr>
            <p:nvPr/>
          </p:nvSpPr>
          <p:spPr bwMode="auto">
            <a:xfrm rot="5400000">
              <a:off x="3733800" y="2819400"/>
              <a:ext cx="228600" cy="228600"/>
            </a:xfrm>
            <a:prstGeom prst="flowChartCollat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1" name="Line 65"/>
            <p:cNvSpPr>
              <a:spLocks noChangeShapeType="1"/>
            </p:cNvSpPr>
            <p:nvPr/>
          </p:nvSpPr>
          <p:spPr bwMode="auto">
            <a:xfrm flipH="1">
              <a:off x="3581400" y="28194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2" name="Line 66"/>
            <p:cNvSpPr>
              <a:spLocks noChangeShapeType="1"/>
            </p:cNvSpPr>
            <p:nvPr/>
          </p:nvSpPr>
          <p:spPr bwMode="auto">
            <a:xfrm flipH="1">
              <a:off x="3581400" y="30480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193" name="组合 185"/>
          <p:cNvGrpSpPr>
            <a:grpSpLocks/>
          </p:cNvGrpSpPr>
          <p:nvPr/>
        </p:nvGrpSpPr>
        <p:grpSpPr bwMode="auto">
          <a:xfrm>
            <a:off x="7727925" y="4005064"/>
            <a:ext cx="381000" cy="228600"/>
            <a:chOff x="3581400" y="2819400"/>
            <a:chExt cx="381000" cy="228600"/>
          </a:xfrm>
        </p:grpSpPr>
        <p:sp>
          <p:nvSpPr>
            <p:cNvPr id="93194" name="AutoShape 64"/>
            <p:cNvSpPr>
              <a:spLocks noChangeArrowheads="1"/>
            </p:cNvSpPr>
            <p:nvPr/>
          </p:nvSpPr>
          <p:spPr bwMode="auto">
            <a:xfrm rot="5400000">
              <a:off x="3733800" y="2819400"/>
              <a:ext cx="228600" cy="228600"/>
            </a:xfrm>
            <a:prstGeom prst="flowChartCollat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5" name="Line 65"/>
            <p:cNvSpPr>
              <a:spLocks noChangeShapeType="1"/>
            </p:cNvSpPr>
            <p:nvPr/>
          </p:nvSpPr>
          <p:spPr bwMode="auto">
            <a:xfrm flipH="1">
              <a:off x="3581400" y="28194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6" name="Line 66"/>
            <p:cNvSpPr>
              <a:spLocks noChangeShapeType="1"/>
            </p:cNvSpPr>
            <p:nvPr/>
          </p:nvSpPr>
          <p:spPr bwMode="auto">
            <a:xfrm flipH="1">
              <a:off x="3581400" y="3048000"/>
              <a:ext cx="152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43600" y="4403725"/>
            <a:ext cx="1774825" cy="2225675"/>
            <a:chOff x="4586" y="1872"/>
            <a:chExt cx="1022" cy="1358"/>
          </a:xfrm>
        </p:grpSpPr>
        <p:pic>
          <p:nvPicPr>
            <p:cNvPr id="93198" name="Picture 4" descr="AMCONFU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586" y="3024"/>
              <a:ext cx="1022" cy="2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Tahom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marL="457200" lvl="1" indent="0" algn="l">
                <a:buFontTx/>
                <a:buNone/>
                <a:defRPr/>
              </a:pPr>
              <a:r>
                <a:rPr kumimoji="1" lang="zh-CN" altLang="zh-CN" sz="1600" dirty="0">
                  <a:solidFill>
                    <a:srgbClr val="FF3300"/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Symbol" panose="05050102010706020507" pitchFamily="18" charset="2"/>
                </a:rPr>
                <a:t>哪一个正确？</a:t>
              </a:r>
              <a:endParaRPr kumimoji="1" lang="zh-CN" altLang="en-US" sz="1600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81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+mj-ea"/>
              </a:rPr>
              <a:t>扩展的关系代数-聚集函数</a:t>
            </a:r>
            <a:r>
              <a:rPr lang="en-US" altLang="zh-CN" sz="4000" b="1" dirty="0">
                <a:latin typeface="+mj-ea"/>
              </a:rPr>
              <a:t>(</a:t>
            </a:r>
            <a:r>
              <a:rPr lang="zh-CN" altLang="en-US" sz="4000" b="1" dirty="0">
                <a:latin typeface="+mj-ea"/>
              </a:rPr>
              <a:t>分组</a:t>
            </a:r>
            <a:r>
              <a:rPr lang="en-US" altLang="zh-CN" sz="4000" b="1" dirty="0">
                <a:latin typeface="+mj-ea"/>
              </a:rPr>
              <a:t>)</a:t>
            </a:r>
            <a:endParaRPr lang="zh-CN" altLang="en-US" sz="4000" b="1" dirty="0">
              <a:latin typeface="+mj-ea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16063"/>
            <a:ext cx="4114800" cy="364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聚集函数对空值的处理：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不是总有道理，更多的时候是定义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聚集函数中的</a:t>
            </a:r>
            <a:r>
              <a:rPr lang="en-US" altLang="zh-CN" sz="2000" dirty="0"/>
              <a:t>null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1</a:t>
            </a:r>
            <a:r>
              <a:rPr lang="zh-CN" altLang="en-US" sz="1800" dirty="0"/>
              <a:t>、多重集中忽略</a:t>
            </a:r>
            <a:r>
              <a:rPr lang="en-US" altLang="zh-CN" sz="1800" dirty="0"/>
              <a:t>null</a:t>
            </a:r>
            <a:endParaRPr lang="zh-CN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2</a:t>
            </a:r>
            <a:r>
              <a:rPr lang="zh-CN" altLang="en-US" sz="1800" dirty="0"/>
              <a:t>、聚集函数作用于空集合：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count(</a:t>
            </a:r>
            <a:r>
              <a:rPr lang="el-GR" altLang="zh-CN" sz="2000" dirty="0"/>
              <a:t>Φ</a:t>
            </a:r>
            <a:r>
              <a:rPr lang="en-US" altLang="zh-CN" sz="2000" dirty="0"/>
              <a:t>)=0</a:t>
            </a:r>
            <a:r>
              <a:rPr lang="zh-CN" altLang="en-US" sz="2000" dirty="0"/>
              <a:t>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		其它聚集函数作用于空集合，结果为</a:t>
            </a:r>
            <a:r>
              <a:rPr lang="en-US" altLang="zh-CN" sz="2000" dirty="0"/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示例，</a:t>
            </a:r>
            <a:r>
              <a:rPr lang="en-US" altLang="zh-CN" sz="2800" baseline="-25000" dirty="0" err="1"/>
              <a:t>sno</a:t>
            </a:r>
            <a:r>
              <a:rPr lang="en-US" altLang="zh-CN" sz="2800" baseline="-25000" dirty="0"/>
              <a:t> </a:t>
            </a:r>
            <a:r>
              <a:rPr lang="en-US" altLang="zh-CN" sz="2800" dirty="0">
                <a:latin typeface="Monotype Corsiva" panose="03010101010201010101" pitchFamily="66" charset="0"/>
              </a:rPr>
              <a:t>G</a:t>
            </a:r>
            <a:r>
              <a:rPr lang="en-US" altLang="zh-CN" sz="2800" dirty="0"/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……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)</a:t>
            </a:r>
            <a:r>
              <a:rPr lang="zh-CN" altLang="en-US" sz="2400" dirty="0"/>
              <a:t>：</a:t>
            </a:r>
          </a:p>
        </p:txBody>
      </p:sp>
      <p:graphicFrame>
        <p:nvGraphicFramePr>
          <p:cNvPr id="270414" name="Group 78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4724400" y="1635295"/>
          <a:ext cx="4114800" cy="301784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9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1723" name="文本占位符 71722"/>
          <p:cNvGraphicFramePr>
            <a:graphicFrameLocks noGrp="1"/>
          </p:cNvGraphicFramePr>
          <p:nvPr>
            <p:ph type="body" sz="half" idx="4294967295"/>
            <p:extLst/>
          </p:nvPr>
        </p:nvGraphicFramePr>
        <p:xfrm>
          <a:off x="381000" y="5157192"/>
          <a:ext cx="8382000" cy="1098550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Count(*)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Count(score)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Count-distinct(score)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Max(score)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Avg(score)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0FD84-E264-4B6C-8D84-816242EC6DEE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关系基本概念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4475"/>
            <a:ext cx="8382000" cy="487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当关系作为关系数据库的数据结构时，需要对其进行限定，使其满足：</a:t>
            </a:r>
          </a:p>
          <a:p>
            <a:pPr lvl="1" eaLnBrk="1" hangingPunct="1"/>
            <a:r>
              <a:rPr lang="zh-CN" altLang="en-US" dirty="0" smtClean="0"/>
              <a:t>无限关系在数据库中是无意义的</a:t>
            </a:r>
          </a:p>
          <a:p>
            <a:pPr lvl="1" eaLnBrk="1" hangingPunct="1"/>
            <a:r>
              <a:rPr lang="zh-CN" altLang="en-US" dirty="0" smtClean="0"/>
              <a:t>通过为关系的每个列附加一个属性名的方法取消关系属性的有序性，即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(d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/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d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 = (d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d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本课程中提到的关系是被限定的</a:t>
            </a:r>
            <a:r>
              <a:rPr lang="zh-CN" altLang="en-US" dirty="0" smtClean="0">
                <a:latin typeface="Times New Roman" panose="02020603050405020304" pitchFamily="18" charset="0"/>
              </a:rPr>
              <a:t>“</a:t>
            </a:r>
            <a:r>
              <a:rPr lang="zh-CN" altLang="en-US" dirty="0" smtClean="0"/>
              <a:t>关系</a:t>
            </a:r>
            <a:r>
              <a:rPr lang="zh-CN" altLang="en-US" dirty="0" smtClean="0">
                <a:latin typeface="Times New Roman" panose="02020603050405020304" pitchFamily="18" charset="0"/>
              </a:rPr>
              <a:t>”</a:t>
            </a:r>
            <a:r>
              <a:rPr lang="zh-CN" altLang="en-US" dirty="0" smtClean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28600"/>
            <a:ext cx="7793037" cy="914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关系基本概念-关系的性质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关系的性质</a:t>
            </a:r>
          </a:p>
          <a:p>
            <a:pPr lvl="1" eaLnBrk="1" hangingPunct="1"/>
            <a:r>
              <a:rPr lang="zh-CN" altLang="en-US" sz="2400" dirty="0" smtClean="0"/>
              <a:t>列是同质的</a:t>
            </a:r>
          </a:p>
          <a:p>
            <a:pPr lvl="2" eaLnBrk="1" hangingPunct="1"/>
            <a:r>
              <a:rPr lang="zh-CN" altLang="en-US" sz="2000" dirty="0" smtClean="0"/>
              <a:t>即每一列中的分量来自同一域，是同一类型的数据。</a:t>
            </a:r>
          </a:p>
          <a:p>
            <a:pPr lvl="2" eaLnBrk="1" hangingPunct="1"/>
            <a:r>
              <a:rPr lang="zh-CN" altLang="en-US" sz="2000" dirty="0" smtClean="0"/>
              <a:t>如</a:t>
            </a:r>
            <a:r>
              <a:rPr lang="en-US" altLang="zh-CN" sz="2000" dirty="0" smtClean="0"/>
              <a:t>TEACH(T, S, C)={(t</a:t>
            </a:r>
            <a:r>
              <a:rPr lang="en-US" altLang="zh-CN" sz="2000" baseline="-20000" dirty="0" smtClean="0"/>
              <a:t>1 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3300"/>
                </a:solidFill>
              </a:rPr>
              <a:t>s</a:t>
            </a:r>
            <a:r>
              <a:rPr lang="en-US" altLang="zh-CN" sz="2000" baseline="-20000" dirty="0" smtClean="0">
                <a:solidFill>
                  <a:srgbClr val="FF3300"/>
                </a:solidFill>
              </a:rPr>
              <a:t>1</a:t>
            </a:r>
            <a:r>
              <a:rPr lang="en-US" altLang="zh-CN" sz="2000" baseline="-20000" dirty="0" smtClean="0"/>
              <a:t> </a:t>
            </a:r>
            <a:r>
              <a:rPr lang="en-US" altLang="zh-CN" sz="2000" dirty="0" smtClean="0"/>
              <a:t>, c</a:t>
            </a:r>
            <a:r>
              <a:rPr lang="en-US" altLang="zh-CN" sz="2000" baseline="-20000" dirty="0" smtClean="0"/>
              <a:t>1</a:t>
            </a:r>
            <a:r>
              <a:rPr lang="en-US" altLang="zh-CN" sz="2000" dirty="0" smtClean="0"/>
              <a:t>), (t</a:t>
            </a:r>
            <a:r>
              <a:rPr lang="en-US" altLang="zh-CN" sz="2000" baseline="-20000" dirty="0" smtClean="0"/>
              <a:t>1 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3300"/>
                </a:solidFill>
              </a:rPr>
              <a:t>t</a:t>
            </a:r>
            <a:r>
              <a:rPr lang="en-US" altLang="zh-CN" sz="2000" baseline="-20000" dirty="0" smtClean="0">
                <a:solidFill>
                  <a:srgbClr val="FF3300"/>
                </a:solidFill>
              </a:rPr>
              <a:t>2 </a:t>
            </a:r>
            <a:r>
              <a:rPr lang="en-US" altLang="zh-CN" sz="2000" dirty="0" smtClean="0"/>
              <a:t>, c</a:t>
            </a:r>
            <a:r>
              <a:rPr lang="en-US" altLang="zh-CN" sz="2000" baseline="-20000" dirty="0" smtClean="0"/>
              <a:t>1</a:t>
            </a:r>
            <a:r>
              <a:rPr lang="en-US" altLang="zh-CN" sz="2000" dirty="0" smtClean="0"/>
              <a:t>)}</a:t>
            </a:r>
            <a:r>
              <a:rPr lang="zh-CN" altLang="en-US" sz="2000" dirty="0" smtClean="0"/>
              <a:t>是错误的</a:t>
            </a:r>
          </a:p>
          <a:p>
            <a:pPr lvl="1" eaLnBrk="1" hangingPunct="1"/>
            <a:r>
              <a:rPr lang="zh-CN" altLang="en-US" sz="2400" dirty="0" smtClean="0"/>
              <a:t>不同的列可来自同一域，每列必须有不同的属性名</a:t>
            </a:r>
            <a:r>
              <a:rPr lang="zh-CN" altLang="en-US" sz="3200" dirty="0" smtClean="0"/>
              <a:t>。</a:t>
            </a:r>
          </a:p>
          <a:p>
            <a:pPr lvl="2" eaLnBrk="1" hangingPunct="1"/>
            <a:r>
              <a:rPr lang="zh-CN" altLang="en-US" sz="2000" dirty="0" smtClean="0"/>
              <a:t>如</a:t>
            </a:r>
            <a:r>
              <a:rPr lang="en-US" altLang="zh-CN" sz="2000" dirty="0" smtClean="0"/>
              <a:t>P={t</a:t>
            </a:r>
            <a:r>
              <a:rPr lang="en-US" altLang="zh-CN" sz="2000" baseline="-20000" dirty="0" smtClean="0"/>
              <a:t>1</a:t>
            </a:r>
            <a:r>
              <a:rPr lang="en-US" altLang="zh-CN" sz="2000" dirty="0" smtClean="0"/>
              <a:t>，t</a:t>
            </a:r>
            <a:r>
              <a:rPr lang="en-US" altLang="zh-CN" sz="2000" baseline="-20000" dirty="0" smtClean="0"/>
              <a:t>2</a:t>
            </a:r>
            <a:r>
              <a:rPr lang="en-US" altLang="zh-CN" sz="2000" dirty="0" smtClean="0"/>
              <a:t>，s</a:t>
            </a:r>
            <a:r>
              <a:rPr lang="en-US" altLang="zh-CN" sz="2000" baseline="-20000" dirty="0" smtClean="0"/>
              <a:t>1</a:t>
            </a:r>
            <a:r>
              <a:rPr lang="en-US" altLang="zh-CN" sz="2000" dirty="0" smtClean="0"/>
              <a:t>，s</a:t>
            </a:r>
            <a:r>
              <a:rPr lang="en-US" altLang="zh-CN" sz="2000" baseline="-20000" dirty="0" smtClean="0"/>
              <a:t>2</a:t>
            </a:r>
            <a:r>
              <a:rPr lang="en-US" altLang="zh-CN" sz="2000" dirty="0" smtClean="0"/>
              <a:t>，s</a:t>
            </a:r>
            <a:r>
              <a:rPr lang="en-US" altLang="zh-CN" sz="2000" baseline="-20000" dirty="0" smtClean="0"/>
              <a:t>3</a:t>
            </a:r>
            <a:r>
              <a:rPr lang="en-US" altLang="zh-CN" sz="2000" dirty="0" smtClean="0"/>
              <a:t>}，C= {c</a:t>
            </a:r>
            <a:r>
              <a:rPr lang="en-US" altLang="zh-CN" sz="2000" baseline="-20000" dirty="0" smtClean="0"/>
              <a:t>1</a:t>
            </a:r>
            <a:r>
              <a:rPr lang="en-US" altLang="zh-CN" sz="2000" dirty="0" smtClean="0"/>
              <a:t>，c</a:t>
            </a:r>
            <a:r>
              <a:rPr lang="en-US" altLang="zh-CN" sz="2000" baseline="-20000" dirty="0" smtClean="0"/>
              <a:t>2</a:t>
            </a:r>
            <a:r>
              <a:rPr lang="en-US" altLang="zh-CN" sz="2000" dirty="0" smtClean="0"/>
              <a:t>}，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TEACH</a:t>
            </a:r>
            <a:r>
              <a:rPr lang="zh-CN" altLang="en-US" sz="2000" dirty="0" smtClean="0"/>
              <a:t>不能写成</a:t>
            </a:r>
            <a:r>
              <a:rPr lang="en-US" altLang="zh-CN" sz="2000" dirty="0" smtClean="0"/>
              <a:t>TEACH (P, P, C)，</a:t>
            </a:r>
            <a:r>
              <a:rPr lang="zh-CN" altLang="en-US" sz="2000" dirty="0" smtClean="0"/>
              <a:t>还应写成</a:t>
            </a:r>
            <a:r>
              <a:rPr lang="en-US" altLang="zh-CN" sz="2000" dirty="0" smtClean="0"/>
              <a:t>TEACH(T, S, C)</a:t>
            </a:r>
          </a:p>
          <a:p>
            <a:pPr lvl="1" eaLnBrk="1" hangingPunct="1"/>
            <a:r>
              <a:rPr lang="zh-CN" altLang="en-US" sz="2400" dirty="0"/>
              <a:t>列的次序可以任意</a:t>
            </a:r>
            <a:r>
              <a:rPr lang="zh-CN" altLang="en-US" sz="2400" dirty="0" smtClean="0"/>
              <a:t>交换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000" dirty="0">
                <a:latin typeface="华文新魏" panose="02010800040101010101" pitchFamily="2" charset="-122"/>
              </a:rPr>
              <a:t>遵循这一性质的数据库产品(如</a:t>
            </a:r>
            <a:r>
              <a:rPr lang="en-US" altLang="zh-CN" sz="2000" dirty="0"/>
              <a:t>ORACLE</a:t>
            </a:r>
            <a:r>
              <a:rPr lang="en-US" altLang="zh-CN" sz="2000" dirty="0">
                <a:latin typeface="华文新魏" panose="02010800040101010101" pitchFamily="2" charset="-122"/>
              </a:rPr>
              <a:t>)，</a:t>
            </a:r>
            <a:r>
              <a:rPr lang="zh-CN" altLang="en-US" sz="2000" dirty="0">
                <a:latin typeface="华文新魏" panose="02010800040101010101" pitchFamily="2" charset="-122"/>
              </a:rPr>
              <a:t>增加新属性时，永远是插至最后一列</a:t>
            </a:r>
          </a:p>
          <a:p>
            <a:pPr lvl="2" eaLnBrk="1" hangingPunct="1"/>
            <a:r>
              <a:rPr lang="zh-CN" altLang="en-US" sz="2000" dirty="0">
                <a:latin typeface="华文新魏" panose="02010800040101010101" pitchFamily="2" charset="-122"/>
              </a:rPr>
              <a:t>但也有数据库产品没有遵循这一性质，例如</a:t>
            </a:r>
            <a:r>
              <a:rPr lang="en-US" altLang="zh-CN" sz="2000" dirty="0"/>
              <a:t>FoxPro</a:t>
            </a:r>
            <a:r>
              <a:rPr lang="zh-CN" altLang="en-US" sz="2000" dirty="0">
                <a:latin typeface="华文新魏" panose="02010800040101010101" pitchFamily="2" charset="-122"/>
              </a:rPr>
              <a:t>仍然区分了属性顺序</a:t>
            </a:r>
          </a:p>
          <a:p>
            <a:pPr lvl="2" eaLnBrk="1" hangingPunct="1"/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关系基本概念-关系的性质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306551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关系的</a:t>
            </a:r>
            <a:r>
              <a:rPr lang="zh-CN" altLang="en-US" sz="2800" dirty="0" smtClean="0"/>
              <a:t>性质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续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任意两个元组不能完全相同</a:t>
            </a:r>
          </a:p>
          <a:p>
            <a:pPr lvl="2" eaLnBrk="1" hangingPunct="1"/>
            <a:r>
              <a:rPr lang="zh-CN" altLang="en-US" sz="2000" dirty="0">
                <a:latin typeface="华文新魏" panose="02010800040101010101" pitchFamily="2" charset="-122"/>
              </a:rPr>
              <a:t>由笛卡尔积的性质</a:t>
            </a:r>
            <a:r>
              <a:rPr lang="zh-CN" altLang="en-US" sz="2000" dirty="0" smtClean="0">
                <a:latin typeface="华文新魏" panose="02010800040101010101" pitchFamily="2" charset="-122"/>
              </a:rPr>
              <a:t>决定</a:t>
            </a:r>
            <a:endParaRPr lang="en-US" altLang="zh-CN" sz="2000" dirty="0" smtClean="0">
              <a:latin typeface="华文新魏" panose="0201080004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华文新魏" panose="02010800040101010101" pitchFamily="2" charset="-122"/>
              </a:rPr>
              <a:t>但许多关系数据库产品没有遵循这一性质</a:t>
            </a:r>
            <a:r>
              <a:rPr lang="zh-CN" altLang="en-US" sz="2000" dirty="0" smtClean="0">
                <a:latin typeface="华文新魏" panose="02010800040101010101" pitchFamily="2" charset="-122"/>
              </a:rPr>
              <a:t>。例如</a:t>
            </a:r>
            <a:r>
              <a:rPr lang="zh-CN" altLang="en-US" sz="2000" dirty="0">
                <a:latin typeface="华文新魏" panose="02010800040101010101" pitchFamily="2" charset="-122"/>
              </a:rPr>
              <a:t>：</a:t>
            </a:r>
            <a:r>
              <a:rPr lang="en-US" altLang="zh-CN" sz="2000" dirty="0" smtClean="0">
                <a:latin typeface="华文新魏" panose="02010800040101010101" pitchFamily="2" charset="-122"/>
              </a:rPr>
              <a:t>Oracle</a:t>
            </a:r>
            <a:r>
              <a:rPr lang="zh-CN" altLang="en-US" sz="2000" dirty="0">
                <a:latin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</a:rPr>
              <a:t>DB2</a:t>
            </a:r>
            <a:r>
              <a:rPr lang="zh-CN" altLang="en-US" sz="2000" dirty="0">
                <a:latin typeface="华文新魏" panose="02010800040101010101" pitchFamily="2" charset="-122"/>
              </a:rPr>
              <a:t>等都允许关系表中存在两个完全</a:t>
            </a:r>
            <a:r>
              <a:rPr lang="zh-CN" altLang="en-US" sz="2000" dirty="0" smtClean="0">
                <a:latin typeface="华文新魏" panose="02010800040101010101" pitchFamily="2" charset="-122"/>
              </a:rPr>
              <a:t>相同的</a:t>
            </a:r>
            <a:r>
              <a:rPr lang="zh-CN" altLang="en-US" sz="2000" dirty="0">
                <a:latin typeface="华文新魏" panose="02010800040101010101" pitchFamily="2" charset="-122"/>
              </a:rPr>
              <a:t>元组，除非用户特别定义了相应的约束条件</a:t>
            </a:r>
            <a:endParaRPr lang="en-US" altLang="zh-CN" sz="2000" dirty="0" smtClean="0">
              <a:latin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400" dirty="0"/>
              <a:t>每一分量必须是不可再分的数据。满足这一条件的关系称作满足第一</a:t>
            </a:r>
            <a:r>
              <a:rPr lang="zh-CN" altLang="en-US" sz="2400" dirty="0" smtClean="0"/>
              <a:t>范式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1</a:t>
            </a:r>
            <a:r>
              <a:rPr lang="en-US" altLang="zh-CN" sz="2400" dirty="0" smtClean="0"/>
              <a:t>NF)</a:t>
            </a:r>
            <a:r>
              <a:rPr lang="zh-CN" altLang="en-US" sz="2400" dirty="0" smtClean="0"/>
              <a:t>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34430"/>
              </p:ext>
            </p:extLst>
          </p:nvPr>
        </p:nvGraphicFramePr>
        <p:xfrm>
          <a:off x="1550814" y="4437112"/>
          <a:ext cx="6194771" cy="2039891"/>
        </p:xfrm>
        <a:graphic>
          <a:graphicData uri="http://schemas.openxmlformats.org/drawingml/2006/table">
            <a:tbl>
              <a:tblPr/>
              <a:tblGrid>
                <a:gridCol w="134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4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费用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学费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住宿费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杂费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2021001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张华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6200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2021002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刘明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6500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2021003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李芳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6150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2021004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王晓东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4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2021005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钱小红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乘号 7"/>
          <p:cNvSpPr/>
          <p:nvPr/>
        </p:nvSpPr>
        <p:spPr bwMode="auto">
          <a:xfrm>
            <a:off x="4054793" y="4941168"/>
            <a:ext cx="1165279" cy="1389112"/>
          </a:xfrm>
          <a:prstGeom prst="mathMultiply">
            <a:avLst/>
          </a:prstGeom>
          <a:solidFill>
            <a:srgbClr val="FF0000">
              <a:alpha val="99000"/>
            </a:srgbClr>
          </a:solidFill>
          <a:ln w="0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Right"/>
            <a:lightRig rig="legacyHarsh3" dir="t"/>
          </a:scene3d>
          <a:sp3d extrusionH="100000" prstMaterial="legacyMatte">
            <a:bevelT w="13500" h="13500" prst="angle"/>
            <a:bevelB w="13500" h="13500" prst="angle"/>
            <a:extrusionClr>
              <a:srgbClr val="663300"/>
            </a:extrusionClr>
          </a:sp3d>
        </p:spPr>
        <p:txBody>
          <a:bodyPr wrap="none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关系模式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14475"/>
            <a:ext cx="865028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 smtClean="0"/>
              <a:t>关系模式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关系的描述称作关系模式，包括关系名、关系中的属性名、属性向域的映象、属性间的数据依赖关系等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关系模式可以形式化地表示为：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79710F"/>
                </a:solidFill>
              </a:rPr>
              <a:t>    </a:t>
            </a:r>
            <a:r>
              <a:rPr lang="zh-CN" altLang="en-US" dirty="0" smtClean="0"/>
              <a:t>	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U，D，dom，F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  R       </a:t>
            </a:r>
            <a:r>
              <a:rPr lang="zh-CN" altLang="en-US" sz="2400" dirty="0" smtClean="0"/>
              <a:t>关系名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U       </a:t>
            </a:r>
            <a:r>
              <a:rPr lang="zh-CN" altLang="en-US" sz="2400" dirty="0" smtClean="0"/>
              <a:t>组成该关系的属性名集合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D       </a:t>
            </a:r>
            <a:r>
              <a:rPr lang="zh-CN" altLang="en-US" sz="2400" dirty="0" smtClean="0"/>
              <a:t>属性组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中属性所来自的域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属性向域的映象集合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F        </a:t>
            </a:r>
            <a:r>
              <a:rPr lang="zh-CN" altLang="en-US" sz="2400" dirty="0" smtClean="0"/>
              <a:t>属性间的数据依赖关系集合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关系是某一时刻的值，是随时间不断变化的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关系模式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例: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导师和研究生出自同一个域</a:t>
            </a:r>
            <a:r>
              <a:rPr lang="zh-CN" altLang="en-US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/>
              <a:t>人，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取不同的属性名，并在模式中定义属性向域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的映象，即说明它们分别出自哪个域：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dom(SUPERVISOR-PERSON)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= dom(POSTGRADUATE-PERSON)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=PERSON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关系模式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记作</a:t>
            </a:r>
            <a:r>
              <a:rPr lang="en-US" altLang="zh-CN" dirty="0" smtClean="0"/>
              <a:t>R(A</a:t>
            </a:r>
            <a:r>
              <a:rPr lang="en-US" altLang="zh-CN" sz="3200" baseline="-18000" dirty="0" smtClean="0"/>
              <a:t>1 </a:t>
            </a:r>
            <a:r>
              <a:rPr lang="en-US" altLang="zh-CN" dirty="0" smtClean="0"/>
              <a:t>, A</a:t>
            </a:r>
            <a:r>
              <a:rPr lang="en-US" altLang="zh-CN" sz="3200" baseline="-18000" dirty="0" smtClean="0"/>
              <a:t>2 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/>
              <a:t>, A</a:t>
            </a:r>
            <a:r>
              <a:rPr lang="en-US" altLang="zh-CN" sz="3200" baseline="-18000" dirty="0" smtClean="0"/>
              <a:t>n </a:t>
            </a:r>
            <a:r>
              <a:rPr lang="en-US" altLang="zh-CN" dirty="0" smtClean="0"/>
              <a:t>) </a:t>
            </a:r>
          </a:p>
          <a:p>
            <a:pPr lvl="1" eaLnBrk="1" hangingPunct="1"/>
            <a:r>
              <a:rPr lang="zh-CN" altLang="en-US" dirty="0" smtClean="0"/>
              <a:t>属性向域的映象一般直接说明为属性的类型、长度等</a:t>
            </a:r>
          </a:p>
          <a:p>
            <a:pPr lvl="1" eaLnBrk="1" hangingPunct="1"/>
            <a:r>
              <a:rPr lang="zh-CN" altLang="en-US" dirty="0" smtClean="0"/>
              <a:t>某一时刻对应某个关系模式的内容(元组的集合)称作关系</a:t>
            </a:r>
          </a:p>
          <a:p>
            <a:pPr lvl="1" eaLnBrk="1" hangingPunct="1"/>
            <a:r>
              <a:rPr lang="zh-CN" altLang="en-US" dirty="0" smtClean="0"/>
              <a:t>关系模式是型，是稳定的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关系模型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三类关系 </a:t>
            </a:r>
          </a:p>
          <a:p>
            <a:pPr lvl="1" eaLnBrk="1" hangingPunct="1"/>
            <a:r>
              <a:rPr lang="zh-CN" altLang="en-US" dirty="0" smtClean="0"/>
              <a:t>基本关系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基本表或基表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：实际存在的表，是实际存储数据的逻辑表示 </a:t>
            </a:r>
          </a:p>
          <a:p>
            <a:pPr lvl="1" eaLnBrk="1" hangingPunct="1"/>
            <a:r>
              <a:rPr lang="zh-CN" altLang="en-US" dirty="0" smtClean="0"/>
              <a:t>查询表：查询结果对应的表 </a:t>
            </a:r>
          </a:p>
          <a:p>
            <a:pPr lvl="1" eaLnBrk="1" hangingPunct="1"/>
            <a:r>
              <a:rPr lang="zh-CN" altLang="en-US" dirty="0"/>
              <a:t>视图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视图：由基本表或其他视图表导出的表，是虚表，不对应实际存储的数据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物化</a:t>
            </a:r>
            <a:r>
              <a:rPr lang="zh-CN" altLang="en-US" dirty="0" smtClean="0"/>
              <a:t>视图：</a:t>
            </a:r>
            <a:r>
              <a:rPr lang="zh-CN" altLang="en-US" dirty="0"/>
              <a:t>由基本表或其他视图表导出的表</a:t>
            </a:r>
            <a:r>
              <a:rPr lang="zh-CN" altLang="en-US" dirty="0" smtClean="0"/>
              <a:t>，存储数据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关系模型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3810000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  <a:p>
            <a:pPr lvl="1" eaLnBrk="1" hangingPunct="1"/>
            <a:r>
              <a:rPr lang="zh-CN" altLang="en-US" smtClean="0"/>
              <a:t>其型是关系模式的集合，即数据库描述，称作数据库的内涵(</a:t>
            </a:r>
            <a:r>
              <a:rPr lang="en-US" altLang="zh-CN" smtClean="0"/>
              <a:t>Intension)</a:t>
            </a:r>
          </a:p>
          <a:p>
            <a:pPr lvl="1" eaLnBrk="1" hangingPunct="1"/>
            <a:r>
              <a:rPr lang="zh-CN" altLang="en-US" smtClean="0"/>
              <a:t>其值是某一时刻关系的集合，称作数据库的外延(</a:t>
            </a:r>
            <a:r>
              <a:rPr lang="en-US" altLang="zh-CN" smtClean="0"/>
              <a:t>Extension)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提纲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391400" cy="457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关系数据库结构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数据库模式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码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模式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关系查询语言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关系代数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关系模型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3038"/>
            <a:ext cx="8839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数据结构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单一的数据结构</a:t>
            </a:r>
            <a:r>
              <a:rPr lang="zh-CN" altLang="en-US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dirty="0" smtClean="0"/>
              <a:t>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实体集、联系都表示成关系</a:t>
            </a:r>
            <a:endParaRPr lang="zh-CN" altLang="en-US" b="1" dirty="0" smtClean="0"/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3657600" y="43434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716016" y="2924944"/>
            <a:ext cx="41148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D(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dname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dean)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S(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sname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gender 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age , 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cname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credit)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T(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tname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sal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SC(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score)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TC(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b="0" u="sng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grpSp>
        <p:nvGrpSpPr>
          <p:cNvPr id="28679" name="Group 28"/>
          <p:cNvGrpSpPr>
            <a:grpSpLocks/>
          </p:cNvGrpSpPr>
          <p:nvPr/>
        </p:nvGrpSpPr>
        <p:grpSpPr bwMode="auto">
          <a:xfrm>
            <a:off x="152400" y="2962275"/>
            <a:ext cx="3733800" cy="3508375"/>
            <a:chOff x="96" y="1776"/>
            <a:chExt cx="2352" cy="2210"/>
          </a:xfrm>
        </p:grpSpPr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240" y="2752"/>
              <a:ext cx="576" cy="27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>
                  <a:solidFill>
                    <a:schemeClr val="bg2"/>
                  </a:solidFill>
                  <a:latin typeface="+mn-ea"/>
                  <a:ea typeface="+mn-ea"/>
                </a:rPr>
                <a:t>学生</a:t>
              </a:r>
              <a:endParaRPr lang="zh-CN" altLang="en-US" sz="2200" b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864" y="3715"/>
              <a:ext cx="576" cy="27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>
                  <a:solidFill>
                    <a:schemeClr val="bg2"/>
                  </a:solidFill>
                  <a:latin typeface="+mn-ea"/>
                  <a:ea typeface="+mn-ea"/>
                </a:rPr>
                <a:t>课程</a:t>
              </a:r>
              <a:endParaRPr lang="zh-CN" altLang="en-US" sz="2200" b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8682" name="AutoShape 9"/>
            <p:cNvSpPr>
              <a:spLocks noChangeArrowheads="1"/>
            </p:cNvSpPr>
            <p:nvPr/>
          </p:nvSpPr>
          <p:spPr bwMode="auto">
            <a:xfrm>
              <a:off x="96" y="3171"/>
              <a:ext cx="816" cy="388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200">
                  <a:solidFill>
                    <a:schemeClr val="bg2"/>
                  </a:solidFill>
                  <a:latin typeface="+mn-ea"/>
                  <a:ea typeface="+mn-ea"/>
                </a:rPr>
                <a:t>选修</a:t>
              </a:r>
            </a:p>
          </p:txBody>
        </p:sp>
        <p:sp>
          <p:nvSpPr>
            <p:cNvPr id="28683" name="AutoShape 11"/>
            <p:cNvSpPr>
              <a:spLocks noChangeArrowheads="1"/>
            </p:cNvSpPr>
            <p:nvPr/>
          </p:nvSpPr>
          <p:spPr bwMode="auto">
            <a:xfrm>
              <a:off x="96" y="2202"/>
              <a:ext cx="816" cy="388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200">
                  <a:solidFill>
                    <a:schemeClr val="bg2"/>
                  </a:solidFill>
                  <a:latin typeface="+mn-ea"/>
                  <a:ea typeface="+mn-ea"/>
                </a:rPr>
                <a:t>属于</a:t>
              </a: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V="1">
              <a:off x="528" y="2590"/>
              <a:ext cx="0" cy="1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V="1">
              <a:off x="528" y="3016"/>
              <a:ext cx="0" cy="1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 flipV="1">
              <a:off x="528" y="3559"/>
              <a:ext cx="672" cy="15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1008" y="1776"/>
              <a:ext cx="576" cy="27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dirty="0" smtClean="0">
                  <a:solidFill>
                    <a:schemeClr val="bg2"/>
                  </a:solidFill>
                  <a:latin typeface="+mn-ea"/>
                  <a:ea typeface="+mn-ea"/>
                </a:rPr>
                <a:t>学院</a:t>
              </a:r>
              <a:endParaRPr lang="zh-CN" altLang="en-US" sz="2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V="1">
              <a:off x="528" y="2040"/>
              <a:ext cx="480" cy="1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584" y="2776"/>
              <a:ext cx="576" cy="27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>
                  <a:solidFill>
                    <a:schemeClr val="bg2"/>
                  </a:solidFill>
                  <a:latin typeface="+mn-ea"/>
                  <a:ea typeface="+mn-ea"/>
                </a:rPr>
                <a:t>教师</a:t>
              </a:r>
              <a:endParaRPr lang="zh-CN" altLang="en-US" sz="2200" b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8690" name="AutoShape 18"/>
            <p:cNvSpPr>
              <a:spLocks noChangeArrowheads="1"/>
            </p:cNvSpPr>
            <p:nvPr/>
          </p:nvSpPr>
          <p:spPr bwMode="auto">
            <a:xfrm>
              <a:off x="1488" y="3203"/>
              <a:ext cx="816" cy="387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200">
                  <a:solidFill>
                    <a:schemeClr val="bg2"/>
                  </a:solidFill>
                  <a:latin typeface="+mn-ea"/>
                  <a:ea typeface="+mn-ea"/>
                </a:rPr>
                <a:t>讲授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V="1">
              <a:off x="1872" y="3048"/>
              <a:ext cx="0" cy="1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92" name="AutoShape 20"/>
            <p:cNvSpPr>
              <a:spLocks noChangeArrowheads="1"/>
            </p:cNvSpPr>
            <p:nvPr/>
          </p:nvSpPr>
          <p:spPr bwMode="auto">
            <a:xfrm>
              <a:off x="1200" y="2195"/>
              <a:ext cx="576" cy="388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200" dirty="0">
                  <a:solidFill>
                    <a:schemeClr val="bg2"/>
                  </a:solidFill>
                  <a:latin typeface="+mn-ea"/>
                  <a:ea typeface="+mn-ea"/>
                </a:rPr>
                <a:t>工作</a:t>
              </a:r>
            </a:p>
          </p:txBody>
        </p:sp>
        <p:sp>
          <p:nvSpPr>
            <p:cNvPr id="28693" name="AutoShape 21"/>
            <p:cNvSpPr>
              <a:spLocks noChangeArrowheads="1"/>
            </p:cNvSpPr>
            <p:nvPr/>
          </p:nvSpPr>
          <p:spPr bwMode="auto">
            <a:xfrm>
              <a:off x="1872" y="2195"/>
              <a:ext cx="576" cy="388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200">
                  <a:solidFill>
                    <a:schemeClr val="bg2"/>
                  </a:solidFill>
                  <a:latin typeface="+mn-ea"/>
                  <a:ea typeface="+mn-ea"/>
                </a:rPr>
                <a:t>管理</a:t>
              </a: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H="1">
              <a:off x="1200" y="3590"/>
              <a:ext cx="720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H="1" flipV="1">
              <a:off x="1296" y="2047"/>
              <a:ext cx="192" cy="1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1488" y="2583"/>
              <a:ext cx="192" cy="19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 flipH="1" flipV="1">
              <a:off x="1584" y="1924"/>
              <a:ext cx="576" cy="2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H="1">
              <a:off x="2016" y="2583"/>
              <a:ext cx="144" cy="19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关系模型</a:t>
            </a:r>
            <a:endParaRPr lang="en-US" altLang="zh-CN" sz="40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超码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superkey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是一个或多个属性的集合，这些属性的集合可以在一个关系中唯一地标识一个元组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候选码</a:t>
            </a:r>
            <a:r>
              <a:rPr lang="en-US" altLang="zh-CN" dirty="0" smtClean="0"/>
              <a:t>(Candidate Key)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如关系</a:t>
            </a:r>
            <a:r>
              <a:rPr lang="en-US" altLang="zh-CN" dirty="0" smtClean="0"/>
              <a:t>S</a:t>
            </a:r>
            <a:r>
              <a:rPr lang="zh-CN" altLang="en-US" dirty="0"/>
              <a:t>中关系中属性的集合，其值能唯一标识一个元组，其任意真子集均不是超码，这样的属性集合称作候选码。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可作为候选码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候选码是最小的超码</a:t>
            </a:r>
            <a:endParaRPr lang="en-US" altLang="zh-CN" dirty="0" smtClean="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2874032" y="108466"/>
            <a:ext cx="5658408" cy="1225868"/>
          </a:xfrm>
          <a:prstGeom prst="wedgeRoundRectCallout">
            <a:avLst>
              <a:gd name="adj1" fmla="val -64142"/>
              <a:gd name="adj2" fmla="val 117274"/>
              <a:gd name="adj3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s(</a:t>
            </a:r>
            <a:r>
              <a:rPr lang="en-US" altLang="zh-CN" b="0" dirty="0" err="1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sno,sname,age,id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为例，可能的超码包括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dirty="0" err="1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),(id),(</a:t>
            </a:r>
            <a:r>
              <a:rPr lang="en-US" altLang="zh-CN" b="0" dirty="0" err="1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sno,sname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 (</a:t>
            </a:r>
            <a:r>
              <a:rPr lang="en-US" altLang="zh-CN" b="0" dirty="0" err="1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sno,sname,id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b="0" dirty="0" err="1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sno,sname,age,id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2418792" y="5661248"/>
            <a:ext cx="5658408" cy="953453"/>
          </a:xfrm>
          <a:prstGeom prst="wedgeRoundRectCallout">
            <a:avLst>
              <a:gd name="adj1" fmla="val 7680"/>
              <a:gd name="adj2" fmla="val -112422"/>
              <a:gd name="adj3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s(</a:t>
            </a:r>
            <a:r>
              <a:rPr lang="en-US" altLang="zh-CN" sz="2800" b="0" dirty="0" err="1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sno,sname,age,id</a:t>
            </a:r>
            <a:r>
              <a:rPr lang="en-US" altLang="zh-CN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为例，候选码只能是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en-US" altLang="zh-CN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en-US" altLang="zh-CN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800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关系模型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356537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主码</a:t>
            </a:r>
            <a:r>
              <a:rPr lang="en-US" altLang="zh-CN" dirty="0" smtClean="0"/>
              <a:t>(Primary Key)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进行数据库设计时，从一个关系的多个候选码中选定一个作为主码，如可选定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作为关系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的主码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外部码</a:t>
            </a:r>
            <a:r>
              <a:rPr lang="en-US" altLang="zh-CN" dirty="0" smtClean="0"/>
              <a:t>(Foreign Key)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中的一个属性组，它不是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的主码，但它与关系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的主码相对应，则称这个属性组为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的外部码</a:t>
            </a:r>
            <a:r>
              <a:rPr lang="en-US" altLang="zh-CN" dirty="0" smtClean="0"/>
              <a:t>(R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可以是同一关系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6575" y="5301208"/>
            <a:ext cx="8147050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学生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0" u="sng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学号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，姓名，性别，</a:t>
            </a:r>
            <a:r>
              <a:rPr lang="zh-CN" altLang="en-US" sz="2800" b="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院系编号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年龄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800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  院系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0" u="sng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院系编号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，专业名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关系模型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256145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如何确定超码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按照现实世界语义约束定义</a:t>
            </a:r>
          </a:p>
          <a:p>
            <a:pPr lvl="1" eaLnBrk="1" hangingPunct="1"/>
            <a:r>
              <a:rPr lang="zh-CN" altLang="en-US" dirty="0" smtClean="0"/>
              <a:t>不能依据对数据的归纳总结定义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应该选择其值从不变化或者很少变化的属性</a:t>
            </a:r>
          </a:p>
          <a:p>
            <a:pPr lvl="2" eaLnBrk="1" hangingPunct="1"/>
            <a:endParaRPr lang="zh-CN" altLang="en-US" dirty="0" smtClean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403648" y="4136880"/>
            <a:ext cx="557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0" dirty="0">
                <a:solidFill>
                  <a:srgbClr val="FF3300"/>
                </a:solidFill>
                <a:ea typeface="华文新魏" panose="02010800040101010101" pitchFamily="2" charset="-122"/>
              </a:rPr>
              <a:t>比如学生姓名是否能够作为超码？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数据库完整性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  <a:r>
              <a:rPr lang="en-US" altLang="zh-CN" smtClean="0"/>
              <a:t>(Database Integrity)</a:t>
            </a:r>
            <a:r>
              <a:rPr lang="zh-CN" altLang="en-US" smtClean="0"/>
              <a:t>是指数据库中数据的正确性和相容性</a:t>
            </a:r>
          </a:p>
          <a:p>
            <a:pPr eaLnBrk="1" hangingPunct="1"/>
            <a:r>
              <a:rPr lang="zh-CN" altLang="en-US" smtClean="0"/>
              <a:t>数据库完整性由各种各样的完整性约束来保证，是数据库设计的重要组成部分</a:t>
            </a:r>
          </a:p>
          <a:p>
            <a:pPr eaLnBrk="1" hangingPunct="1"/>
            <a:r>
              <a:rPr lang="zh-CN" altLang="en-US" smtClean="0"/>
              <a:t>数据库完整性约束可以通过</a:t>
            </a:r>
            <a:r>
              <a:rPr lang="en-US" altLang="zh-CN" smtClean="0"/>
              <a:t>DBMS</a:t>
            </a:r>
            <a:r>
              <a:rPr lang="zh-CN" altLang="en-US" smtClean="0"/>
              <a:t>或应用程序来实现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基于</a:t>
            </a:r>
            <a:r>
              <a:rPr lang="en-US" altLang="zh-CN" smtClean="0"/>
              <a:t>DBMS</a:t>
            </a:r>
            <a:r>
              <a:rPr lang="zh-CN" altLang="en-US" smtClean="0"/>
              <a:t>的完整性约束作为模式的一部分存入数据库中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由应用软件实现的数据库完整性则纳入应用软件设计 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数据库完整性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数据库完整性主要作用：</a:t>
            </a:r>
          </a:p>
          <a:p>
            <a:pPr lvl="1" eaLnBrk="1" hangingPunct="1"/>
            <a:r>
              <a:rPr lang="zh-CN" altLang="en-US" smtClean="0"/>
              <a:t>防止合法用户使用数据库时向数据库中添加不合语义的数据 </a:t>
            </a:r>
          </a:p>
          <a:p>
            <a:pPr lvl="1" eaLnBrk="1" hangingPunct="1"/>
            <a:r>
              <a:rPr lang="zh-CN" altLang="en-US" smtClean="0"/>
              <a:t>利用基于</a:t>
            </a:r>
            <a:r>
              <a:rPr lang="en-US" altLang="zh-CN" smtClean="0"/>
              <a:t>DBMS</a:t>
            </a:r>
            <a:r>
              <a:rPr lang="zh-CN" altLang="en-US" smtClean="0"/>
              <a:t>的完整性控制机制来实现业务规则，易于定义，容易理解，而且可以降低应用程序的复杂性，提高应用程序的运行效率</a:t>
            </a:r>
          </a:p>
          <a:p>
            <a:pPr lvl="1" eaLnBrk="1" hangingPunct="1"/>
            <a:r>
              <a:rPr lang="zh-CN" altLang="en-US" smtClean="0"/>
              <a:t>在应用软件的功能测试中，完善的数据库完整性有助于尽早发现应用软件的错误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数据库完整性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实体完整性和参照完整性：</a:t>
            </a:r>
          </a:p>
          <a:p>
            <a:pPr lvl="1" algn="l" eaLnBrk="1" hangingPunct="1"/>
            <a:r>
              <a:rPr lang="zh-CN" altLang="en-US" smtClean="0"/>
              <a:t>关系模型必须满足的完整性约束条件      </a:t>
            </a:r>
          </a:p>
          <a:p>
            <a:pPr lvl="1" algn="l" eaLnBrk="1" hangingPunct="1"/>
            <a:r>
              <a:rPr lang="zh-CN" altLang="en-US" smtClean="0"/>
              <a:t>称为关系的两个不变性，由关系系统自动支持 </a:t>
            </a:r>
          </a:p>
          <a:p>
            <a:pPr algn="l" eaLnBrk="1" hangingPunct="1"/>
            <a:r>
              <a:rPr lang="zh-CN" altLang="en-US" smtClean="0"/>
              <a:t>用户定义的完整性：     </a:t>
            </a:r>
          </a:p>
          <a:p>
            <a:pPr lvl="1" algn="l" eaLnBrk="1" hangingPunct="1"/>
            <a:r>
              <a:rPr lang="zh-CN" altLang="en-US" smtClean="0"/>
              <a:t>应用领域需要遵循的约束条件，体现了具体领域中的语义约束</a:t>
            </a:r>
          </a:p>
          <a:p>
            <a:pPr lvl="1" algn="l" eaLnBrk="1" hangingPunct="1"/>
            <a:r>
              <a:rPr lang="zh-CN" altLang="en-US" smtClean="0"/>
              <a:t>用户定义后，由关系系统自动支持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763588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52140"/>
            <a:ext cx="8686800" cy="492918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dirty="0" smtClean="0"/>
              <a:t>关系模式的完整性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</a:pPr>
            <a:r>
              <a:rPr lang="zh-CN" altLang="en-US" sz="2400" dirty="0" smtClean="0"/>
              <a:t>实体完整性</a:t>
            </a:r>
            <a:r>
              <a:rPr lang="en-US" altLang="zh-CN" sz="2400" dirty="0" smtClean="0"/>
              <a:t>(Entity Integrity)</a:t>
            </a:r>
          </a:p>
          <a:p>
            <a:pPr lvl="2" eaLnBrk="1" hangingPunct="1">
              <a:lnSpc>
                <a:spcPct val="95000"/>
              </a:lnSpc>
              <a:spcBef>
                <a:spcPts val="0"/>
              </a:spcBef>
            </a:pPr>
            <a:r>
              <a:rPr lang="zh-CN" altLang="en-US" sz="2000" dirty="0" smtClean="0"/>
              <a:t>关系的主码中的属性值不能为空值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 smtClean="0"/>
              <a:t>空值：不知道或无意义</a:t>
            </a:r>
            <a:endParaRPr lang="en-US" altLang="zh-CN" sz="2400" dirty="0" smtClean="0"/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 smtClean="0"/>
              <a:t>数据库中所有的数据类型取值均可为</a:t>
            </a:r>
            <a:r>
              <a:rPr lang="en-US" altLang="zh-CN" sz="2000" dirty="0" smtClean="0"/>
              <a:t>null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 smtClean="0"/>
              <a:t>空值不是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或者空字符串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 smtClean="0"/>
              <a:t>空值的表现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 smtClean="0"/>
              <a:t>参与算术运算：结果为</a:t>
            </a:r>
            <a:r>
              <a:rPr lang="en-US" altLang="zh-CN" sz="2000" dirty="0" smtClean="0"/>
              <a:t>null</a:t>
            </a:r>
            <a:endParaRPr lang="zh-CN" altLang="en-US" sz="2000" dirty="0" smtClean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 smtClean="0"/>
              <a:t>参与比较运算：结果为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ull</a:t>
            </a:r>
            <a:endParaRPr lang="zh-CN" altLang="en-US" sz="2000" dirty="0" smtClean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 smtClean="0"/>
              <a:t>参与逻辑运算：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/>
              <a:t>	    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null or true=true</a:t>
            </a:r>
            <a:r>
              <a:rPr lang="zh-CN" altLang="en-US" sz="2000" dirty="0" smtClean="0"/>
              <a:t> 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sz="2000" dirty="0" smtClean="0"/>
              <a:t>	          2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ull and false=false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zh-CN" altLang="en-US" sz="2000" dirty="0" smtClean="0"/>
              <a:t>	      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、其它情况结果为</a:t>
            </a:r>
            <a:r>
              <a:rPr lang="en-US" altLang="zh-CN" sz="2000" dirty="0" smtClean="0"/>
              <a:t>null</a:t>
            </a:r>
          </a:p>
          <a:p>
            <a:pPr lvl="2" eaLnBrk="1" hangingPunct="1">
              <a:lnSpc>
                <a:spcPct val="95000"/>
              </a:lnSpc>
              <a:spcBef>
                <a:spcPts val="0"/>
              </a:spcBef>
            </a:pPr>
            <a:endParaRPr lang="zh-CN" altLang="en-US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数据库完整性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14400" y="1695450"/>
          <a:ext cx="7162801" cy="4325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7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变量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运算公式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运算结果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a=null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a&lt;&gt;null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 is null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 is not null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a=null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a&lt;&gt;null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 is null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 is not null 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数据库完整性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dirty="0" smtClean="0"/>
              <a:t>意义：关系对应到现实世界中的实体集，元组对应到实体，实体是相互可区分的，通过主码来唯一标识，若主码为空，则出现不可标识的实体，这是不允许的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关系模型回顾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8392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1970</a:t>
            </a:r>
            <a:r>
              <a:rPr lang="zh-CN" altLang="en-US" sz="2400" dirty="0" smtClean="0"/>
              <a:t>年，</a:t>
            </a:r>
            <a:r>
              <a:rPr lang="en-US" altLang="zh-CN" sz="2400" dirty="0" smtClean="0"/>
              <a:t>IBM</a:t>
            </a:r>
            <a:r>
              <a:rPr lang="zh-CN" altLang="en-US" sz="2400" dirty="0" smtClean="0"/>
              <a:t>的研究员</a:t>
            </a:r>
            <a:r>
              <a:rPr lang="en-US" altLang="zh-CN" sz="2400" dirty="0"/>
              <a:t>Edgar Frank "Ted" </a:t>
            </a:r>
            <a:r>
              <a:rPr lang="en-US" altLang="zh-CN" sz="2400" dirty="0" err="1"/>
              <a:t>Codd</a:t>
            </a:r>
            <a:r>
              <a:rPr lang="zh-CN" altLang="en-US" sz="2400" dirty="0" smtClean="0"/>
              <a:t>博士在刊物</a:t>
            </a:r>
            <a:r>
              <a:rPr lang="en-US" altLang="zh-CN" sz="2400" dirty="0" smtClean="0"/>
              <a:t>《Communication of the ACM》</a:t>
            </a:r>
            <a:r>
              <a:rPr lang="zh-CN" altLang="en-US" sz="2400" dirty="0" smtClean="0"/>
              <a:t>上发表了一篇名为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400" dirty="0" smtClean="0"/>
              <a:t>A Relational Model of Data for Large Shared Data Banks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2400" dirty="0" smtClean="0"/>
              <a:t>的论文，提出了关系模型的概念。他因此获得1981年的</a:t>
            </a:r>
            <a:r>
              <a:rPr lang="en-US" altLang="zh-CN" sz="2400" dirty="0" smtClean="0"/>
              <a:t>ACM</a:t>
            </a:r>
            <a:r>
              <a:rPr lang="zh-CN" altLang="en-US" sz="2400" dirty="0" smtClean="0"/>
              <a:t>图灵奖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关系理论是建立在集合代数理论基础上的，有着坚实的数学基础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早期代表系统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System</a:t>
            </a:r>
            <a:r>
              <a:rPr lang="zh-CN" altLang="en-US" sz="2000" dirty="0" smtClean="0"/>
              <a:t>Ｒ：由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研制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INGRES：</a:t>
            </a:r>
            <a:r>
              <a:rPr lang="zh-CN" altLang="en-US" sz="2000" dirty="0" smtClean="0"/>
              <a:t>由加州</a:t>
            </a:r>
            <a:r>
              <a:rPr lang="en-US" altLang="zh-CN" sz="2000" dirty="0" smtClean="0"/>
              <a:t>Berkeley</a:t>
            </a:r>
            <a:r>
              <a:rPr lang="zh-CN" altLang="en-US" sz="2000" dirty="0" smtClean="0"/>
              <a:t>分校研制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目前主流的商业数据库系统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国外产品：</a:t>
            </a:r>
            <a:r>
              <a:rPr lang="en-US" altLang="zh-CN" sz="2000" dirty="0" err="1" smtClean="0"/>
              <a:t>Oracle，SQLServer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DB2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，PostgreSQL，</a:t>
            </a:r>
            <a:r>
              <a:rPr lang="en-US" altLang="zh-CN" sz="2000" dirty="0" smtClean="0"/>
              <a:t>……</a:t>
            </a:r>
            <a:endParaRPr lang="zh-CN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国产数据库：华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GaussDB</a:t>
            </a:r>
            <a:r>
              <a:rPr lang="zh-CN" altLang="en-US" sz="2000" dirty="0" smtClean="0"/>
              <a:t>，阿里</a:t>
            </a:r>
            <a:r>
              <a:rPr lang="en-US" altLang="zh-CN" sz="2000" dirty="0" err="1" smtClean="0"/>
              <a:t>OceanBase</a:t>
            </a:r>
            <a:r>
              <a:rPr lang="zh-CN" altLang="en-US" sz="2000" dirty="0" smtClean="0"/>
              <a:t>和PolarDB</a:t>
            </a:r>
            <a:r>
              <a:rPr lang="zh-CN" altLang="en-US" sz="2000" dirty="0"/>
              <a:t> ，</a:t>
            </a:r>
            <a:r>
              <a:rPr lang="zh-CN" altLang="en-US" sz="2000" dirty="0" smtClean="0"/>
              <a:t>人大</a:t>
            </a:r>
            <a:r>
              <a:rPr lang="zh-CN" altLang="en-US" sz="2000" dirty="0"/>
              <a:t>金</a:t>
            </a:r>
            <a:r>
              <a:rPr lang="zh-CN" altLang="en-US" sz="2000" dirty="0" smtClean="0"/>
              <a:t>仓，</a:t>
            </a:r>
            <a:r>
              <a:rPr lang="en-US" altLang="zh-CN" sz="2000" dirty="0" smtClean="0"/>
              <a:t>……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31375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/>
              <a:t>注意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/>
              <a:t>实体完整性规则规定基本关系的主码中的所有属性都不能取空值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/>
              <a:t>例</a:t>
            </a:r>
          </a:p>
          <a:p>
            <a:pPr lvl="1" eaLnBrk="1" hangingPunct="1">
              <a:buFontTx/>
              <a:buNone/>
            </a:pPr>
            <a:r>
              <a:rPr lang="zh-CN" altLang="en-US" sz="3200" dirty="0" smtClean="0"/>
              <a:t>选课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学号，课程号，成绩</a:t>
            </a:r>
            <a:r>
              <a:rPr lang="en-US" altLang="zh-CN" sz="3200" dirty="0" smtClean="0"/>
              <a:t>)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3616" y="5232102"/>
            <a:ext cx="7346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“学号、课程号”为主码，则</a:t>
            </a:r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两个属性</a:t>
            </a:r>
            <a:r>
              <a:rPr lang="zh-CN" altLang="en-US" sz="32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都不能取空值</a:t>
            </a:r>
            <a:r>
              <a:rPr lang="zh-CN" altLang="en-US" sz="32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417071" y="2723614"/>
            <a:ext cx="1431957" cy="2340043"/>
            <a:chOff x="4695" y="1872"/>
            <a:chExt cx="912" cy="1651"/>
          </a:xfrm>
        </p:grpSpPr>
        <p:pic>
          <p:nvPicPr>
            <p:cNvPr id="9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zh-CN" altLang="en-US" sz="20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</a:t>
              </a:r>
              <a:r>
                <a:rPr lang="zh-CN" altLang="en-US" sz="2000" i="1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码</a:t>
              </a:r>
              <a:r>
                <a:rPr lang="zh-CN" altLang="en-US" sz="20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是</a:t>
              </a:r>
              <a:r>
                <a:rPr lang="zh-CN" altLang="en-US" sz="2000" i="1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什么？</a:t>
              </a:r>
              <a:endParaRPr lang="zh-CN" altLang="en-US" sz="200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 flipV="1">
            <a:off x="1999763" y="4437112"/>
            <a:ext cx="772037" cy="582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3182054" y="4426583"/>
            <a:ext cx="1244950" cy="1635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23447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-</a:t>
            </a:r>
            <a:r>
              <a:rPr lang="zh-CN" altLang="en-US" sz="2800" dirty="0" smtClean="0"/>
              <a:t>参照完整性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引用完整性，</a:t>
            </a:r>
            <a:r>
              <a:rPr lang="en-US" altLang="zh-CN" sz="2800" dirty="0" smtClean="0"/>
              <a:t>Referential Integrity)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在关系模型中实体及实体间的联系都是用关系来描的，因此可能存在着关系与关系间的引用。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457200" y="4005263"/>
            <a:ext cx="814705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  学生实体、院系实体以及院系与学生间的一对多联系</a:t>
            </a:r>
          </a:p>
          <a:p>
            <a:pPr lvl="1"/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　学生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0" u="sng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学号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，姓名，性别，</a:t>
            </a:r>
            <a:r>
              <a:rPr lang="zh-CN" altLang="en-US" sz="2800" b="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院系编号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年龄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800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  院系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0" u="sng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院系编号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，专业名</a:t>
            </a:r>
            <a:r>
              <a:rPr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50288" cy="4724400"/>
          </a:xfrm>
        </p:spPr>
        <p:txBody>
          <a:bodyPr/>
          <a:lstStyle/>
          <a:p>
            <a:pPr lvl="1" eaLnBrk="1" hangingPunct="1">
              <a:lnSpc>
                <a:spcPct val="95000"/>
              </a:lnSpc>
            </a:pPr>
            <a:r>
              <a:rPr lang="zh-CN" altLang="en-US" dirty="0" smtClean="0"/>
              <a:t>参照完整性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dirty="0" smtClean="0"/>
              <a:t>如果关系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的外部码</a:t>
            </a:r>
            <a:r>
              <a:rPr lang="en-US" altLang="zh-CN" dirty="0" err="1" smtClean="0"/>
              <a:t>F</a:t>
            </a:r>
            <a:r>
              <a:rPr lang="en-US" altLang="zh-CN" baseline="-14000" dirty="0" err="1" smtClean="0"/>
              <a:t>k</a:t>
            </a:r>
            <a:r>
              <a:rPr lang="zh-CN" altLang="en-US" dirty="0" smtClean="0"/>
              <a:t>与关系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的主码</a:t>
            </a:r>
            <a:r>
              <a:rPr lang="en-US" altLang="zh-CN" dirty="0" err="1" smtClean="0"/>
              <a:t>P</a:t>
            </a:r>
            <a:r>
              <a:rPr lang="en-US" altLang="zh-CN" baseline="-14000" dirty="0" err="1" smtClean="0"/>
              <a:t>k</a:t>
            </a:r>
            <a:r>
              <a:rPr lang="zh-CN" altLang="en-US" dirty="0" smtClean="0"/>
              <a:t>相对应</a:t>
            </a:r>
            <a:r>
              <a:rPr lang="en-US" altLang="zh-CN" dirty="0" smtClean="0"/>
              <a:t>(R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可以是同一个关系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中的每一个元组的</a:t>
            </a:r>
            <a:r>
              <a:rPr lang="en-US" altLang="zh-CN" dirty="0" err="1" smtClean="0"/>
              <a:t>F</a:t>
            </a:r>
            <a:r>
              <a:rPr lang="en-US" altLang="zh-CN" baseline="-14000" dirty="0" err="1" smtClean="0"/>
              <a:t>k</a:t>
            </a:r>
            <a:r>
              <a:rPr lang="zh-CN" altLang="en-US" dirty="0" smtClean="0"/>
              <a:t>值或者等于</a:t>
            </a:r>
            <a:r>
              <a:rPr lang="en-US" altLang="zh-CN" dirty="0" smtClean="0"/>
              <a:t>S</a:t>
            </a:r>
            <a:r>
              <a:rPr lang="en-US" altLang="zh-CN" baseline="-14000" dirty="0" smtClean="0"/>
              <a:t> </a:t>
            </a:r>
            <a:r>
              <a:rPr lang="zh-CN" altLang="en-US" dirty="0" smtClean="0"/>
              <a:t>中某个元组的</a:t>
            </a:r>
            <a:r>
              <a:rPr lang="en-US" altLang="zh-CN" dirty="0" err="1" smtClean="0"/>
              <a:t>P</a:t>
            </a:r>
            <a:r>
              <a:rPr lang="en-US" altLang="zh-CN" baseline="-14000" dirty="0" err="1" smtClean="0"/>
              <a:t>k</a:t>
            </a:r>
            <a:r>
              <a:rPr lang="zh-CN" altLang="en-US" dirty="0" smtClean="0"/>
              <a:t>值，或者为空值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dirty="0" smtClean="0"/>
              <a:t>意义：如果关系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的某个元组</a:t>
            </a:r>
            <a:r>
              <a:rPr lang="en-US" altLang="zh-CN" dirty="0" smtClean="0"/>
              <a:t>t</a:t>
            </a:r>
            <a:r>
              <a:rPr lang="en-US" altLang="zh-CN" baseline="-14000" dirty="0" smtClean="0"/>
              <a:t>2</a:t>
            </a:r>
            <a:r>
              <a:rPr lang="zh-CN" altLang="en-US" dirty="0" smtClean="0"/>
              <a:t>参照了关系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的某个元组</a:t>
            </a:r>
            <a:r>
              <a:rPr lang="en-US" altLang="zh-CN" dirty="0" smtClean="0"/>
              <a:t>t</a:t>
            </a:r>
            <a:r>
              <a:rPr lang="en-US" altLang="zh-CN" baseline="-14000" dirty="0" smtClean="0"/>
              <a:t>1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t</a:t>
            </a:r>
            <a:r>
              <a:rPr lang="en-US" altLang="zh-CN" baseline="-14000" dirty="0" smtClean="0"/>
              <a:t>1</a:t>
            </a:r>
            <a:r>
              <a:rPr lang="zh-CN" altLang="en-US" dirty="0" smtClean="0"/>
              <a:t>必须存在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例如关系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dno</a:t>
            </a:r>
            <a:r>
              <a:rPr lang="zh-CN" altLang="en-US" dirty="0" smtClean="0"/>
              <a:t>上的取值有两种可能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dirty="0" smtClean="0"/>
              <a:t>空值，表示该学生尚未分到任何学院中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dirty="0" smtClean="0"/>
              <a:t>若非空值，则必须是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关系中某个元组的</a:t>
            </a:r>
            <a:r>
              <a:rPr lang="en-US" altLang="zh-CN" dirty="0" err="1" smtClean="0"/>
              <a:t>dno</a:t>
            </a:r>
            <a:r>
              <a:rPr lang="zh-CN" altLang="en-US" dirty="0" smtClean="0"/>
              <a:t>值，表示该学生不可能分到一个不存在的学院中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953534"/>
              </p:ext>
            </p:extLst>
          </p:nvPr>
        </p:nvGraphicFramePr>
        <p:xfrm>
          <a:off x="1200150" y="1690688"/>
          <a:ext cx="6646863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1" name="Document" r:id="rId3" imgW="7749468" imgH="5467944" progId="Word.Document.8">
                  <p:embed/>
                </p:oleObj>
              </mc:Choice>
              <mc:Fallback>
                <p:oleObj name="Document" r:id="rId3" imgW="7749468" imgH="5467944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690688"/>
                        <a:ext cx="6646863" cy="46894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36637"/>
              </p:ext>
            </p:extLst>
          </p:nvPr>
        </p:nvGraphicFramePr>
        <p:xfrm>
          <a:off x="1979613" y="4221163"/>
          <a:ext cx="5259387" cy="1728788"/>
        </p:xfrm>
        <a:graphic>
          <a:graphicData uri="http://schemas.openxmlformats.org/drawingml/2006/table">
            <a:tbl>
              <a:tblPr/>
              <a:tblGrid>
                <a:gridCol w="154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学院编号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院系名称</a:t>
                      </a: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数学院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计算机学院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数据库完整性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学生、课程、选修三个关系之间的参照完整性</a:t>
            </a:r>
            <a:endParaRPr lang="zh-CN" altLang="en-US" sz="2800" dirty="0" smtClean="0"/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dirty="0" smtClean="0"/>
              <a:t>     学生</a:t>
            </a:r>
            <a:r>
              <a:rPr lang="en-US" altLang="zh-CN" dirty="0" smtClean="0"/>
              <a:t>(</a:t>
            </a:r>
            <a:r>
              <a:rPr lang="zh-CN" altLang="en-US" u="sng" dirty="0" smtClean="0">
                <a:solidFill>
                  <a:srgbClr val="FF3300"/>
                </a:solidFill>
              </a:rPr>
              <a:t>学号</a:t>
            </a:r>
            <a:r>
              <a:rPr lang="zh-CN" altLang="en-US" dirty="0" smtClean="0">
                <a:solidFill>
                  <a:schemeClr val="accent2"/>
                </a:solidFill>
              </a:rPr>
              <a:t>，</a:t>
            </a:r>
            <a:r>
              <a:rPr lang="zh-CN" altLang="en-US" dirty="0" smtClean="0"/>
              <a:t>姓名，</a:t>
            </a:r>
            <a:r>
              <a:rPr lang="zh-CN" altLang="en-US" smtClean="0"/>
              <a:t>性别，学院编号</a:t>
            </a:r>
            <a:r>
              <a:rPr lang="zh-CN" altLang="en-US" dirty="0" smtClean="0"/>
              <a:t>，年龄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dirty="0" smtClean="0"/>
              <a:t>     课程</a:t>
            </a:r>
            <a:r>
              <a:rPr lang="en-US" altLang="zh-CN" dirty="0" smtClean="0"/>
              <a:t>(</a:t>
            </a:r>
            <a:r>
              <a:rPr lang="zh-CN" altLang="en-US" u="sng" dirty="0" smtClean="0">
                <a:solidFill>
                  <a:srgbClr val="3333FF"/>
                </a:solidFill>
              </a:rPr>
              <a:t>课程号</a:t>
            </a:r>
            <a:r>
              <a:rPr lang="zh-CN" altLang="en-US" dirty="0" smtClean="0"/>
              <a:t>，课程名，学分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dirty="0" smtClean="0"/>
              <a:t>     选修</a:t>
            </a:r>
            <a:r>
              <a:rPr lang="en-US" altLang="zh-CN" dirty="0" smtClean="0"/>
              <a:t>(</a:t>
            </a:r>
            <a:r>
              <a:rPr lang="zh-CN" altLang="en-US" u="sng" dirty="0" smtClean="0">
                <a:solidFill>
                  <a:srgbClr val="FF3300"/>
                </a:solidFill>
              </a:rPr>
              <a:t>学号</a:t>
            </a:r>
            <a:r>
              <a:rPr lang="zh-CN" altLang="en-US" dirty="0" smtClean="0"/>
              <a:t>，</a:t>
            </a:r>
            <a:r>
              <a:rPr lang="zh-CN" altLang="en-US" u="sng" dirty="0" smtClean="0">
                <a:solidFill>
                  <a:srgbClr val="3333FF"/>
                </a:solidFill>
              </a:rPr>
              <a:t>课程号</a:t>
            </a:r>
            <a:r>
              <a:rPr lang="zh-CN" altLang="en-US" dirty="0" smtClean="0"/>
              <a:t>，成绩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1475656" y="5166836"/>
            <a:ext cx="5658408" cy="408623"/>
          </a:xfrm>
          <a:prstGeom prst="wedgeRoundRectCallout">
            <a:avLst>
              <a:gd name="adj1" fmla="val -26228"/>
              <a:gd name="adj2" fmla="val -352216"/>
              <a:gd name="adj3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有几个外码？分别是什么？</a:t>
            </a:r>
            <a:endParaRPr lang="zh-CN" altLang="en-US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学生实体及其内部的领导联系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04061"/>
              </p:ext>
            </p:extLst>
          </p:nvPr>
        </p:nvGraphicFramePr>
        <p:xfrm>
          <a:off x="914400" y="2127250"/>
          <a:ext cx="6157913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Document" r:id="rId5" imgW="9320597" imgH="5461977" progId="Word.Document.8">
                  <p:embed/>
                </p:oleObj>
              </mc:Choice>
              <mc:Fallback>
                <p:oleObj name="Document" r:id="rId5" imgW="9320597" imgH="546197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27250"/>
                        <a:ext cx="6157913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50825" y="5324475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200" b="0">
              <a:solidFill>
                <a:srgbClr val="FF33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725" y="5324475"/>
            <a:ext cx="6647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参照关系和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参照关系可以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是同一个关系</a:t>
            </a:r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3026011" y="539026"/>
            <a:ext cx="5658408" cy="476726"/>
          </a:xfrm>
          <a:prstGeom prst="wedgeRoundRectCallout">
            <a:avLst>
              <a:gd name="adj1" fmla="val -45722"/>
              <a:gd name="adj2" fmla="val 283255"/>
              <a:gd name="adj3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有几个外码？分别是什么？</a:t>
            </a:r>
            <a:endParaRPr lang="zh-CN" altLang="en-US" sz="2800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926926" y="2112839"/>
            <a:ext cx="914400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2075" tIns="46038" rIns="92075" bIns="46038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910799" y="2127250"/>
            <a:ext cx="914400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2075" tIns="46038" rIns="92075" bIns="46038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数据库完整性</a:t>
            </a:r>
          </a:p>
        </p:txBody>
      </p:sp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893763"/>
          </a:xfrm>
        </p:spPr>
        <p:txBody>
          <a:bodyPr/>
          <a:lstStyle/>
          <a:p>
            <a:r>
              <a:rPr lang="zh-CN" altLang="en-US" smtClean="0">
                <a:solidFill>
                  <a:srgbClr val="FF3300"/>
                </a:solidFill>
              </a:rPr>
              <a:t>如果外码由多个属性组成，如何进行参照？</a:t>
            </a:r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/>
        </p:nvSpPr>
        <p:spPr bwMode="auto">
          <a:xfrm>
            <a:off x="457200" y="2014538"/>
            <a:ext cx="83820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3200" b="0" dirty="0">
                <a:solidFill>
                  <a:schemeClr val="bg2"/>
                </a:solidFill>
                <a:ea typeface="华文新魏" panose="02010800040101010101" pitchFamily="2" charset="-122"/>
              </a:rPr>
              <a:t>教师和课程之间的参照完整性</a:t>
            </a:r>
            <a:endParaRPr lang="zh-CN" altLang="en-US" sz="2800" b="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marL="0" lvl="1" algn="just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教师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(</a:t>
            </a:r>
            <a:r>
              <a:rPr lang="zh-CN" altLang="en-US" sz="2800" b="0" u="sng" dirty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教师</a:t>
            </a:r>
            <a:r>
              <a:rPr lang="zh-CN" altLang="en-US" sz="2800" b="0" u="sng" dirty="0" smtClean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学校</a:t>
            </a:r>
            <a:r>
              <a:rPr lang="en-US" altLang="zh-CN" sz="2800" b="0" dirty="0" smtClean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,</a:t>
            </a:r>
            <a:r>
              <a:rPr lang="zh-CN" altLang="en-US" sz="2800" b="0" u="sng" dirty="0" smtClean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教师编号</a:t>
            </a:r>
            <a:r>
              <a:rPr lang="en-US" altLang="zh-CN" sz="2800" b="0" dirty="0" smtClean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,</a:t>
            </a:r>
            <a:r>
              <a:rPr lang="zh-CN" altLang="en-US" sz="2800" b="0" dirty="0" smtClean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教师</a:t>
            </a: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姓名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华文新魏" panose="02010800040101010101" pitchFamily="2" charset="-122"/>
              </a:rPr>
              <a:t>)</a:t>
            </a:r>
          </a:p>
          <a:p>
            <a:pPr marL="0" lvl="1" algn="just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 课程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b="0" u="sng" dirty="0">
                <a:solidFill>
                  <a:schemeClr val="bg2"/>
                </a:solidFill>
                <a:ea typeface="华文新魏" panose="02010800040101010101" pitchFamily="2" charset="-122"/>
              </a:rPr>
              <a:t>课程</a:t>
            </a:r>
            <a:r>
              <a:rPr lang="zh-CN" altLang="en-US" sz="2800" b="0" u="sng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号</a:t>
            </a:r>
            <a:r>
              <a:rPr lang="en-US" altLang="zh-CN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,</a:t>
            </a:r>
            <a:r>
              <a:rPr lang="zh-CN" altLang="en-US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课程名</a:t>
            </a:r>
            <a:r>
              <a:rPr lang="en-US" altLang="zh-CN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,</a:t>
            </a:r>
            <a:r>
              <a:rPr lang="zh-CN" altLang="en-US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主讲</a:t>
            </a: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教师</a:t>
            </a:r>
            <a:r>
              <a:rPr lang="zh-CN" altLang="en-US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学校</a:t>
            </a:r>
            <a:r>
              <a:rPr lang="en-US" altLang="zh-CN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,</a:t>
            </a:r>
            <a:r>
              <a:rPr lang="zh-CN" altLang="en-US" sz="2800" b="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主讲</a:t>
            </a: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教师编号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)</a:t>
            </a:r>
            <a:endParaRPr lang="zh-CN" altLang="en-US" sz="2800" b="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marL="0" lvl="1" algn="just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     </a:t>
            </a:r>
            <a:endParaRPr lang="en-US" altLang="zh-CN" sz="2800" b="0" dirty="0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779912" y="3212976"/>
            <a:ext cx="4464496" cy="93610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2075" tIns="46038" rIns="92075" bIns="46038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3" grpId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数据库完整性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50288" cy="48006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用户定义的完整性</a:t>
            </a:r>
            <a:r>
              <a:rPr lang="en-US" altLang="zh-CN" dirty="0" smtClean="0"/>
              <a:t>(User-defined Integrity</a:t>
            </a:r>
            <a:r>
              <a:rPr lang="en-US" altLang="zh-CN" dirty="0"/>
              <a:t>)</a:t>
            </a:r>
            <a:endParaRPr lang="zh-CN" altLang="en-US" dirty="0" smtClean="0"/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用户针对具体的应用环境定义的完整性约束条件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如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要求取值为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1”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或“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2”</a:t>
            </a:r>
            <a:r>
              <a:rPr lang="zh-CN" altLang="en-US" dirty="0" smtClean="0"/>
              <a:t>，考试成绩在</a:t>
            </a:r>
            <a:r>
              <a:rPr lang="en-US" altLang="zh-CN" dirty="0" smtClean="0"/>
              <a:t>0—100</a:t>
            </a:r>
            <a:r>
              <a:rPr lang="zh-CN" altLang="en-US" dirty="0" smtClean="0"/>
              <a:t>之间等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系统支持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实体完整性、参照完整性和用户自定义的完整性，由用户定义，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系统自动支持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系统提供定义和检验用户定义的完整性的机制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数据库完整性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304800" y="2062163"/>
          <a:ext cx="4338638" cy="1981200"/>
        </p:xfrm>
        <a:graphic>
          <a:graphicData uri="http://schemas.openxmlformats.org/drawingml/2006/table">
            <a:tbl>
              <a:tblPr/>
              <a:tblGrid>
                <a:gridCol w="13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供应商号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28" marR="91428"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供应商名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所在城市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B01</a:t>
                      </a:r>
                    </a:p>
                  </a:txBody>
                  <a:tcPr marL="91428" marR="91428"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红星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北京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S10</a:t>
                      </a:r>
                    </a:p>
                  </a:txBody>
                  <a:tcPr marL="91428" marR="91428"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宇宙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上海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T20</a:t>
                      </a:r>
                    </a:p>
                  </a:txBody>
                  <a:tcPr marL="91428" marR="91428"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黎明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天津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Z01</a:t>
                      </a:r>
                    </a:p>
                  </a:txBody>
                  <a:tcPr marL="91428" marR="91428"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立新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重庆</a:t>
                      </a:r>
                    </a:p>
                  </a:txBody>
                  <a:tcPr marL="91428" marR="9142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8" name="Group 30"/>
          <p:cNvGraphicFramePr>
            <a:graphicFrameLocks noGrp="1"/>
          </p:cNvGraphicFramePr>
          <p:nvPr/>
        </p:nvGraphicFramePr>
        <p:xfrm>
          <a:off x="304800" y="4572000"/>
          <a:ext cx="3835400" cy="1592264"/>
        </p:xfrm>
        <a:graphic>
          <a:graphicData uri="http://schemas.openxmlformats.org/drawingml/2006/table">
            <a:tbl>
              <a:tblPr/>
              <a:tblGrid>
                <a:gridCol w="1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零件号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46" marR="9144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颜色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供应商号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010</a:t>
                      </a:r>
                    </a:p>
                  </a:txBody>
                  <a:tcPr marL="91446" marR="9144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红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B01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312</a:t>
                      </a:r>
                    </a:p>
                  </a:txBody>
                  <a:tcPr marL="91446" marR="9144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白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S10 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201</a:t>
                      </a:r>
                    </a:p>
                  </a:txBody>
                  <a:tcPr marL="91446" marR="9144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蓝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T20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4643438" y="1773238"/>
            <a:ext cx="442436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/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今要向关系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中插入</a:t>
            </a:r>
            <a:r>
              <a:rPr lang="zh-CN" altLang="en-US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新元组，新元组的值如下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哪些元组能够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插入？</a:t>
            </a:r>
          </a:p>
          <a:p>
            <a:pPr eaLnBrk="0" hangingPunct="0"/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.(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037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绿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null)</a:t>
            </a:r>
          </a:p>
          <a:p>
            <a:pPr eaLnBrk="0" hangingPunct="0"/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b.(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null，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黄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T20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0" hangingPunct="0"/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c.(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zh-CN" altLang="en-US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红</a:t>
            </a:r>
            <a:r>
              <a:rPr lang="zh-CN" altLang="en-US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T20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0" hangingPunct="0"/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d.(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105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蓝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B01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0" hangingPunct="0"/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e.(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101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黄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T11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0" hangingPunct="0"/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f.(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311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,null,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B01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0" hangingPunct="0"/>
            <a:r>
              <a:rPr lang="en-US" altLang="zh-CN" b="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g.(</a:t>
            </a:r>
            <a:r>
              <a:rPr lang="en-US" altLang="zh-CN" b="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036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‘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绿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‘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-76200" y="4114800"/>
            <a:ext cx="500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零件关系</a:t>
            </a:r>
            <a:r>
              <a:rPr lang="en-US" altLang="zh-CN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 (PK</a:t>
            </a:r>
            <a:r>
              <a:rPr lang="zh-CN" altLang="en-US" sz="1800" b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零件号</a:t>
            </a:r>
            <a:r>
              <a:rPr lang="zh-CN" altLang="en-US" sz="1800" b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FK</a:t>
            </a:r>
            <a:r>
              <a:rPr lang="zh-CN" altLang="en-US" sz="1800" b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供应商号</a:t>
            </a:r>
            <a:r>
              <a:rPr lang="zh-CN" altLang="en-US" sz="1800" b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8182" name="Rectangle 54"/>
          <p:cNvSpPr>
            <a:spLocks noChangeArrowheads="1"/>
          </p:cNvSpPr>
          <p:nvPr/>
        </p:nvSpPr>
        <p:spPr bwMode="auto">
          <a:xfrm>
            <a:off x="0" y="1524000"/>
            <a:ext cx="4500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供应商关系</a:t>
            </a:r>
            <a:r>
              <a:rPr lang="en-US" altLang="zh-CN" sz="20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S(PK</a:t>
            </a:r>
            <a:r>
              <a:rPr lang="zh-CN" altLang="en-US" sz="2000" b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0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供应商号</a:t>
            </a:r>
            <a:r>
              <a:rPr lang="zh-CN" altLang="en-US" sz="2000" b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0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模式图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pic>
        <p:nvPicPr>
          <p:cNvPr id="49156" name="Picture 3" descr="allFigures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431925"/>
            <a:ext cx="88582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国产数据库系统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招商银行采用华为</a:t>
            </a:r>
            <a:r>
              <a:rPr lang="en-US" altLang="zh-CN" sz="2400" dirty="0" err="1"/>
              <a:t>GaussDB</a:t>
            </a:r>
            <a:r>
              <a:rPr lang="zh-CN" altLang="zh-CN" sz="2400" dirty="0"/>
              <a:t>数据库系统</a:t>
            </a:r>
            <a:endParaRPr lang="en-US" altLang="zh-CN" sz="2400" dirty="0"/>
          </a:p>
          <a:p>
            <a:pPr lvl="1"/>
            <a:r>
              <a:rPr lang="en-US" altLang="zh-CN" sz="2000" dirty="0"/>
              <a:t>2017</a:t>
            </a:r>
            <a:r>
              <a:rPr lang="zh-CN" altLang="zh-CN" sz="2000" dirty="0"/>
              <a:t>年</a:t>
            </a:r>
            <a:r>
              <a:rPr lang="en-US" altLang="zh-CN" sz="2000" dirty="0"/>
              <a:t>11</a:t>
            </a:r>
            <a:r>
              <a:rPr lang="zh-CN" altLang="zh-CN" sz="2000" dirty="0"/>
              <a:t>月，招商银行和华为公司携手成立了分布式数据库联合创新实验室，华为力求用全球领先的分布式数据库产品</a:t>
            </a:r>
            <a:r>
              <a:rPr lang="en-US" altLang="zh-CN" sz="2000" dirty="0" err="1"/>
              <a:t>GaussDB</a:t>
            </a:r>
            <a:r>
              <a:rPr lang="zh-CN" altLang="zh-CN" sz="2000" dirty="0"/>
              <a:t>帮助招商银行的创新</a:t>
            </a:r>
            <a:r>
              <a:rPr lang="zh-CN" altLang="zh-CN" sz="2000" dirty="0" smtClean="0"/>
              <a:t>项目</a:t>
            </a:r>
            <a:r>
              <a:rPr lang="zh-CN" altLang="en-US" sz="2000" dirty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中国</a:t>
            </a:r>
            <a:r>
              <a:rPr lang="zh-CN" altLang="zh-CN" sz="2400" dirty="0"/>
              <a:t>自研数据库</a:t>
            </a:r>
            <a:r>
              <a:rPr lang="en-US" altLang="zh-CN" sz="2400" dirty="0" err="1"/>
              <a:t>OceanBase</a:t>
            </a:r>
            <a:r>
              <a:rPr lang="zh-CN" altLang="zh-CN" sz="2400" dirty="0"/>
              <a:t>击败美国九连冠成世界第一</a:t>
            </a:r>
            <a:r>
              <a:rPr lang="zh-CN" altLang="zh-CN" sz="2400" dirty="0" smtClean="0"/>
              <a:t>！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2019</a:t>
            </a:r>
            <a:r>
              <a:rPr lang="zh-CN" altLang="zh-CN" sz="2000" dirty="0"/>
              <a:t>年</a:t>
            </a:r>
            <a:r>
              <a:rPr lang="en-US" altLang="zh-CN" sz="2000" dirty="0"/>
              <a:t>10</a:t>
            </a:r>
            <a:r>
              <a:rPr lang="zh-CN" altLang="zh-CN" sz="2000" dirty="0"/>
              <a:t>月</a:t>
            </a:r>
            <a:r>
              <a:rPr lang="en-US" altLang="zh-CN" sz="2000" dirty="0"/>
              <a:t>2</a:t>
            </a:r>
            <a:r>
              <a:rPr lang="zh-CN" altLang="zh-CN" sz="2000" dirty="0"/>
              <a:t>日数据库领域</a:t>
            </a:r>
            <a:r>
              <a:rPr lang="en-US" altLang="zh-CN" sz="2000" dirty="0"/>
              <a:t>“</a:t>
            </a:r>
            <a:r>
              <a:rPr lang="zh-CN" altLang="zh-CN" sz="2000" dirty="0"/>
              <a:t>世界杯</a:t>
            </a:r>
            <a:r>
              <a:rPr lang="en-US" altLang="zh-CN" sz="2000" dirty="0"/>
              <a:t>”</a:t>
            </a:r>
            <a:r>
              <a:rPr lang="zh-CN" altLang="zh-CN" sz="2000" dirty="0"/>
              <a:t>的全球最权威数据库性能排行榜</a:t>
            </a:r>
            <a:r>
              <a:rPr lang="en-US" altLang="zh-CN" sz="2000" dirty="0" smtClean="0"/>
              <a:t>TPC-C</a:t>
            </a:r>
            <a:r>
              <a:rPr lang="zh-CN" altLang="en-US" sz="2000" dirty="0" smtClean="0"/>
              <a:t>出炉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OceanBase</a:t>
            </a:r>
            <a:r>
              <a:rPr lang="zh-CN" altLang="en-US" sz="2000" dirty="0"/>
              <a:t>数据库</a:t>
            </a:r>
            <a:r>
              <a:rPr lang="zh-CN" altLang="zh-CN" sz="2000" dirty="0" smtClean="0"/>
              <a:t>以</a:t>
            </a:r>
            <a:r>
              <a:rPr lang="en-US" altLang="zh-CN" sz="2000" dirty="0"/>
              <a:t>2</a:t>
            </a:r>
            <a:r>
              <a:rPr lang="zh-CN" altLang="zh-CN" sz="2000" dirty="0"/>
              <a:t>倍基准性能测试成绩打破了美国甲骨文公司保持了九年的世界记录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400" dirty="0"/>
              <a:t>中国工商银行采用</a:t>
            </a:r>
            <a:r>
              <a:rPr lang="en-US" altLang="zh-CN" sz="2400" dirty="0" err="1"/>
              <a:t>OceanBase</a:t>
            </a:r>
            <a:r>
              <a:rPr lang="zh-CN" altLang="zh-CN" sz="2400" dirty="0" smtClean="0"/>
              <a:t>数据库系统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2020</a:t>
            </a:r>
            <a:r>
              <a:rPr lang="zh-CN" altLang="zh-CN" sz="2000" dirty="0"/>
              <a:t>年</a:t>
            </a:r>
            <a:r>
              <a:rPr lang="en-US" altLang="zh-CN" sz="2000" dirty="0"/>
              <a:t>9</a:t>
            </a:r>
            <a:r>
              <a:rPr lang="zh-CN" altLang="zh-CN" sz="2000" dirty="0" smtClean="0"/>
              <a:t>月中国工商银行</a:t>
            </a:r>
            <a:r>
              <a:rPr lang="zh-CN" altLang="zh-CN" sz="2000" dirty="0"/>
              <a:t>开始采用</a:t>
            </a:r>
            <a:r>
              <a:rPr lang="en-US" altLang="zh-CN" sz="2000" dirty="0" err="1"/>
              <a:t>OceanBase</a:t>
            </a:r>
            <a:r>
              <a:rPr lang="zh-CN" altLang="zh-CN" sz="2000" dirty="0"/>
              <a:t>数据库系统，其对</a:t>
            </a:r>
            <a:r>
              <a:rPr lang="zh-CN" altLang="zh-CN" sz="2000" dirty="0" smtClean="0"/>
              <a:t>公</a:t>
            </a:r>
            <a:r>
              <a:rPr lang="en-US" altLang="zh-CN" sz="2000" dirty="0" smtClean="0"/>
              <a:t>(</a:t>
            </a:r>
            <a:r>
              <a:rPr lang="zh-CN" altLang="zh-CN" sz="2000" dirty="0" smtClean="0"/>
              <a:t>法人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理财</a:t>
            </a:r>
            <a:r>
              <a:rPr lang="zh-CN" altLang="zh-CN" sz="2000" dirty="0"/>
              <a:t>系统已完成从大型主机到</a:t>
            </a:r>
            <a:r>
              <a:rPr lang="en-US" altLang="zh-CN" sz="2000" dirty="0" err="1"/>
              <a:t>OceanBase</a:t>
            </a:r>
            <a:r>
              <a:rPr lang="zh-CN" altLang="zh-CN" sz="2000" dirty="0"/>
              <a:t>分布式架构的改造。</a:t>
            </a:r>
            <a:r>
              <a:rPr lang="en-US" altLang="zh-CN" sz="2000" dirty="0" err="1"/>
              <a:t>OceanBase</a:t>
            </a:r>
            <a:r>
              <a:rPr lang="zh-CN" altLang="zh-CN" sz="2000" dirty="0"/>
              <a:t>为工商银行搭建了横跨两地三中心的分布式集群，以五副本</a:t>
            </a:r>
            <a:r>
              <a:rPr lang="en-US" altLang="zh-CN" sz="2000" dirty="0"/>
              <a:t>+</a:t>
            </a:r>
            <a:r>
              <a:rPr lang="zh-CN" altLang="zh-CN" sz="2000" dirty="0"/>
              <a:t>主备模式提升高可用水平，为业务提供非常强的业务连续性保障，并且在保证系统性能和稳定性的前提下有效降低成本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58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关系数据语言概述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关系数据语言的特点</a:t>
            </a:r>
            <a:endParaRPr lang="zh-CN" altLang="en-US" smtClean="0"/>
          </a:p>
          <a:p>
            <a:pPr lvl="1" eaLnBrk="1" hangingPunct="1"/>
            <a:r>
              <a:rPr lang="zh-CN" altLang="en-US" sz="2600" smtClean="0"/>
              <a:t>一体化</a:t>
            </a:r>
            <a:endParaRPr lang="zh-CN" altLang="en-US" smtClean="0"/>
          </a:p>
          <a:p>
            <a:pPr lvl="2" eaLnBrk="1" hangingPunct="1"/>
            <a:r>
              <a:rPr lang="zh-CN" altLang="en-US" sz="2200" smtClean="0"/>
              <a:t>一般关系系统的数据语言都同时具有数据定义、数据操纵和数据控制语言，而不是分为几个语言。对象单一，都是关系，因此操作符也单一。而非关系型系统，如</a:t>
            </a:r>
            <a:r>
              <a:rPr lang="en-US" altLang="zh-CN" sz="2200" smtClean="0"/>
              <a:t>DBTG，</a:t>
            </a:r>
            <a:r>
              <a:rPr lang="zh-CN" altLang="en-US" sz="2200" smtClean="0"/>
              <a:t>有对记录的操作，有对系的操作</a:t>
            </a:r>
            <a:endParaRPr lang="zh-CN" altLang="en-US" smtClean="0"/>
          </a:p>
          <a:p>
            <a:pPr lvl="1" eaLnBrk="1" hangingPunct="1"/>
            <a:r>
              <a:rPr lang="zh-CN" altLang="en-US" sz="2600" smtClean="0"/>
              <a:t>非过程化</a:t>
            </a:r>
            <a:endParaRPr lang="zh-CN" altLang="en-US" smtClean="0"/>
          </a:p>
          <a:p>
            <a:pPr lvl="2" eaLnBrk="1" hangingPunct="1"/>
            <a:r>
              <a:rPr lang="zh-CN" altLang="en-US" sz="2200" smtClean="0"/>
              <a:t>用户只需提出</a:t>
            </a:r>
            <a:r>
              <a:rPr lang="zh-CN" altLang="en-US" sz="2200" smtClean="0">
                <a:latin typeface="Times New Roman" panose="02020603050405020304" pitchFamily="18" charset="0"/>
              </a:rPr>
              <a:t>“</a:t>
            </a:r>
            <a:r>
              <a:rPr lang="zh-CN" altLang="en-US" sz="2200" smtClean="0"/>
              <a:t>做什么</a:t>
            </a:r>
            <a:r>
              <a:rPr lang="zh-CN" altLang="en-US" sz="2200" smtClean="0">
                <a:latin typeface="Times New Roman" panose="02020603050405020304" pitchFamily="18" charset="0"/>
              </a:rPr>
              <a:t>”</a:t>
            </a:r>
            <a:r>
              <a:rPr lang="zh-CN" altLang="en-US" sz="2200" smtClean="0"/>
              <a:t>，无须说明</a:t>
            </a:r>
            <a:r>
              <a:rPr lang="zh-CN" altLang="en-US" sz="2200" smtClean="0">
                <a:latin typeface="Times New Roman" panose="02020603050405020304" pitchFamily="18" charset="0"/>
              </a:rPr>
              <a:t>“</a:t>
            </a:r>
            <a:r>
              <a:rPr lang="zh-CN" altLang="en-US" sz="2200" smtClean="0"/>
              <a:t>怎么做</a:t>
            </a:r>
            <a:r>
              <a:rPr lang="zh-CN" altLang="en-US" sz="2200" smtClean="0">
                <a:latin typeface="Times New Roman" panose="02020603050405020304" pitchFamily="18" charset="0"/>
              </a:rPr>
              <a:t>”</a:t>
            </a:r>
            <a:r>
              <a:rPr lang="zh-CN" altLang="en-US" sz="2200" smtClean="0"/>
              <a:t>，存取路径的选择和操作过程由系统自动完成</a:t>
            </a:r>
            <a:endParaRPr lang="zh-CN" altLang="en-US" smtClean="0"/>
          </a:p>
          <a:p>
            <a:pPr lvl="1" eaLnBrk="1" hangingPunct="1"/>
            <a:r>
              <a:rPr lang="zh-CN" altLang="en-US" sz="2600" smtClean="0"/>
              <a:t>面向集合的存取方式</a:t>
            </a:r>
            <a:endParaRPr lang="zh-CN" altLang="en-US" smtClean="0"/>
          </a:p>
          <a:p>
            <a:pPr lvl="2" eaLnBrk="1" hangingPunct="1"/>
            <a:r>
              <a:rPr lang="zh-CN" altLang="en-US" sz="2200" smtClean="0"/>
              <a:t>操作对象是一个或多个关系，结果是一个新的关系</a:t>
            </a:r>
            <a:r>
              <a:rPr lang="en-US" altLang="zh-CN" sz="2200" smtClean="0"/>
              <a:t>(</a:t>
            </a:r>
            <a:r>
              <a:rPr lang="zh-CN" altLang="en-US" sz="2200" smtClean="0"/>
              <a:t>一次一关系</a:t>
            </a:r>
            <a:r>
              <a:rPr lang="en-US" altLang="zh-CN" sz="2200" smtClean="0"/>
              <a:t>)</a:t>
            </a:r>
            <a:r>
              <a:rPr lang="zh-CN" altLang="en-US" sz="2200" smtClean="0"/>
              <a:t>。非关系系统是一次一记录的方式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371475"/>
            <a:ext cx="7793037" cy="771525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关系数据语言概述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267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抽象的查询语言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关系代数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dirty="0" smtClean="0"/>
              <a:t>用对关系的运算来表达查询，需要指明所用操作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具体系统中的实际语言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SQL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dirty="0"/>
              <a:t>介于关系代数和关系演算之间，由</a:t>
            </a:r>
            <a:r>
              <a:rPr lang="en-US" altLang="zh-CN" dirty="0"/>
              <a:t>IBM</a:t>
            </a:r>
            <a:r>
              <a:rPr lang="zh-CN" altLang="en-US" dirty="0"/>
              <a:t>公司在研制</a:t>
            </a:r>
            <a:r>
              <a:rPr lang="en-US" altLang="zh-CN" dirty="0"/>
              <a:t>System R</a:t>
            </a:r>
            <a:r>
              <a:rPr lang="zh-CN" altLang="en-US" dirty="0"/>
              <a:t>时提出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QUEL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dirty="0"/>
              <a:t>基于</a:t>
            </a:r>
            <a:r>
              <a:rPr lang="en-US" altLang="zh-CN" dirty="0" err="1"/>
              <a:t>Codd</a:t>
            </a:r>
            <a:r>
              <a:rPr lang="zh-CN" altLang="en-US" dirty="0"/>
              <a:t>提出的元组关系演算语言</a:t>
            </a:r>
            <a:r>
              <a:rPr lang="en-US" altLang="zh-CN" dirty="0"/>
              <a:t>ALPHA，</a:t>
            </a:r>
            <a:r>
              <a:rPr lang="zh-CN" altLang="en-US" dirty="0"/>
              <a:t>在</a:t>
            </a:r>
            <a:r>
              <a:rPr lang="en-US" altLang="zh-CN" dirty="0"/>
              <a:t>INGRES</a:t>
            </a:r>
            <a:r>
              <a:rPr lang="zh-CN" altLang="en-US" dirty="0"/>
              <a:t>上实现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QBE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dirty="0"/>
              <a:t>基于域关系演算，由</a:t>
            </a:r>
            <a:r>
              <a:rPr lang="en-US" altLang="zh-CN" dirty="0"/>
              <a:t>IBM</a:t>
            </a:r>
            <a:r>
              <a:rPr lang="zh-CN" altLang="en-US" dirty="0"/>
              <a:t>公司研制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450"/>
            <a:ext cx="7793038" cy="706438"/>
          </a:xfrm>
        </p:spPr>
        <p:txBody>
          <a:bodyPr/>
          <a:lstStyle/>
          <a:p>
            <a:pPr eaLnBrk="1" hangingPunct="1"/>
            <a:r>
              <a:rPr lang="zh-CN" altLang="en-US"/>
              <a:t>关系代数运算汇总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一元运算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选择、投影、更名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多元运算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笛卡儿积、集合并、集合差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其它运算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集合交、</a:t>
            </a:r>
            <a:r>
              <a:rPr lang="en-US" altLang="zh-CN" dirty="0"/>
              <a:t>θ</a:t>
            </a:r>
            <a:r>
              <a:rPr lang="zh-CN" altLang="en-US" dirty="0"/>
              <a:t>连接、自然连接、除、赋值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20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/>
          <a:lstStyle/>
          <a:p>
            <a:pPr eaLnBrk="1" hangingPunct="1"/>
            <a:r>
              <a:rPr lang="zh-CN" altLang="en-US"/>
              <a:t>示例关系</a:t>
            </a:r>
          </a:p>
        </p:txBody>
      </p:sp>
      <p:sp>
        <p:nvSpPr>
          <p:cNvPr id="11268" name="Text Box 4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467600" cy="3962400"/>
          </a:xfrm>
          <a:blipFill dpi="0" rotWithShape="1">
            <a:blip r:embed="rId3"/>
            <a:srcRect/>
            <a:tile tx="0" ty="0" sx="100000" sy="100000" flip="none" algn="tl"/>
          </a:blip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E9EFF"/>
            </a:extrusionClr>
            <a:contourClr>
              <a:srgbClr val="FFFFFF"/>
            </a:contourClr>
          </a:sp3d>
        </p:spPr>
        <p:txBody>
          <a:bodyPr lIns="91440" tIns="45720" rIns="91440" bIns="45720">
            <a:flatTx/>
          </a:bodyPr>
          <a:lstStyle/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D (</a:t>
            </a:r>
            <a:r>
              <a:rPr lang="en-US" altLang="zh-CN" sz="2800" u="sng" dirty="0" err="1">
                <a:ea typeface="楷体_GB2312" pitchFamily="49" charset="-122"/>
              </a:rPr>
              <a:t>dno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dname</a:t>
            </a:r>
            <a:r>
              <a:rPr lang="en-US" altLang="zh-CN" sz="2800" dirty="0">
                <a:ea typeface="楷体_GB2312" pitchFamily="49" charset="-122"/>
              </a:rPr>
              <a:t> , dean)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S(</a:t>
            </a:r>
            <a:r>
              <a:rPr lang="en-US" altLang="zh-CN" sz="2800" u="sng" dirty="0" err="1">
                <a:ea typeface="楷体_GB2312" pitchFamily="49" charset="-122"/>
              </a:rPr>
              <a:t>sno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sname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smtClean="0">
                <a:ea typeface="楷体_GB2312" pitchFamily="49" charset="-122"/>
              </a:rPr>
              <a:t>gender </a:t>
            </a:r>
            <a:r>
              <a:rPr lang="en-US" altLang="zh-CN" sz="2800" dirty="0">
                <a:ea typeface="楷体_GB2312" pitchFamily="49" charset="-122"/>
              </a:rPr>
              <a:t>, age , </a:t>
            </a:r>
            <a:r>
              <a:rPr lang="en-US" altLang="zh-CN" sz="2800" dirty="0" err="1">
                <a:ea typeface="楷体_GB2312" pitchFamily="49" charset="-122"/>
              </a:rPr>
              <a:t>dno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C (</a:t>
            </a:r>
            <a:r>
              <a:rPr lang="en-US" altLang="zh-CN" sz="2800" u="sng" dirty="0" err="1">
                <a:ea typeface="楷体_GB2312" pitchFamily="49" charset="-122"/>
              </a:rPr>
              <a:t>cno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cname</a:t>
            </a:r>
            <a:r>
              <a:rPr lang="en-US" altLang="zh-CN" sz="2800" dirty="0">
                <a:ea typeface="楷体_GB2312" pitchFamily="49" charset="-122"/>
              </a:rPr>
              <a:t> ,  credit)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SC(</a:t>
            </a:r>
            <a:r>
              <a:rPr lang="en-US" altLang="zh-CN" sz="2800" u="sng" dirty="0" err="1">
                <a:ea typeface="楷体_GB2312" pitchFamily="49" charset="-122"/>
              </a:rPr>
              <a:t>sno</a:t>
            </a:r>
            <a:r>
              <a:rPr lang="en-US" altLang="zh-CN" sz="2800" dirty="0">
                <a:ea typeface="楷体_GB2312" pitchFamily="49" charset="-122"/>
              </a:rPr>
              <a:t> ,</a:t>
            </a:r>
            <a:r>
              <a:rPr lang="en-US" altLang="zh-CN" sz="2800" u="sng" dirty="0">
                <a:ea typeface="楷体_GB2312" pitchFamily="49" charset="-122"/>
              </a:rPr>
              <a:t> </a:t>
            </a:r>
            <a:r>
              <a:rPr lang="en-US" altLang="zh-CN" sz="2800" u="sng" dirty="0" err="1">
                <a:ea typeface="楷体_GB2312" pitchFamily="49" charset="-122"/>
              </a:rPr>
              <a:t>cno</a:t>
            </a:r>
            <a:r>
              <a:rPr lang="en-US" altLang="zh-CN" sz="2800" dirty="0">
                <a:ea typeface="楷体_GB2312" pitchFamily="49" charset="-122"/>
              </a:rPr>
              <a:t> , score)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T(</a:t>
            </a:r>
            <a:r>
              <a:rPr lang="en-US" altLang="zh-CN" sz="2800" u="sng" dirty="0" err="1">
                <a:ea typeface="楷体_GB2312" pitchFamily="49" charset="-122"/>
              </a:rPr>
              <a:t>tno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tname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dirty="0" err="1">
                <a:ea typeface="楷体_GB2312" pitchFamily="49" charset="-122"/>
              </a:rPr>
              <a:t>dno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dirty="0" err="1">
                <a:ea typeface="楷体_GB2312" pitchFamily="49" charset="-122"/>
              </a:rPr>
              <a:t>sal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TC(</a:t>
            </a:r>
            <a:r>
              <a:rPr lang="en-US" altLang="zh-CN" sz="2800" u="sng" dirty="0" err="1">
                <a:ea typeface="楷体_GB2312" pitchFamily="49" charset="-122"/>
              </a:rPr>
              <a:t>tno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u="sng" dirty="0" err="1">
                <a:ea typeface="楷体_GB2312" pitchFamily="49" charset="-122"/>
              </a:rPr>
              <a:t>cno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27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>
          <a:xfrm>
            <a:off x="2843808" y="6400800"/>
            <a:ext cx="4395192" cy="3810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基本运算--选择</a:t>
            </a:r>
            <a:r>
              <a:rPr lang="en-US" altLang="zh-CN"/>
              <a:t>(select)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264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基本定义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dirty="0"/>
              <a:t>在关系</a:t>
            </a:r>
            <a:r>
              <a:rPr lang="en-US" altLang="zh-CN" dirty="0"/>
              <a:t>R</a:t>
            </a:r>
            <a:r>
              <a:rPr lang="zh-CN" altLang="en-US" dirty="0"/>
              <a:t>中选择满足给定条件的元组</a:t>
            </a:r>
            <a:r>
              <a:rPr lang="en-US" altLang="zh-CN" dirty="0"/>
              <a:t>(</a:t>
            </a:r>
            <a:r>
              <a:rPr lang="zh-CN" altLang="en-US" dirty="0"/>
              <a:t>从行的角度</a:t>
            </a:r>
            <a:r>
              <a:rPr lang="en-US" altLang="zh-CN" dirty="0"/>
              <a:t>)</a:t>
            </a:r>
            <a:endParaRPr lang="zh-CN" altLang="en-US" dirty="0"/>
          </a:p>
          <a:p>
            <a:pPr lvl="1" algn="ctr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</a:t>
            </a:r>
            <a:r>
              <a:rPr lang="en-US" altLang="zh-CN" sz="2400" b="1" baseline="-20000" dirty="0"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ym typeface="Symbol" panose="05050102010706020507" pitchFamily="18" charset="2"/>
              </a:rPr>
              <a:t>(R)={ t | t  R </a:t>
            </a:r>
            <a:r>
              <a:rPr lang="zh-CN" altLang="en-US" sz="2400" dirty="0"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ym typeface="Symbol" panose="05050102010706020507" pitchFamily="18" charset="2"/>
              </a:rPr>
              <a:t> F(t) = true </a:t>
            </a:r>
            <a:r>
              <a:rPr lang="zh-CN" altLang="en-US" sz="2400" b="1" dirty="0"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F</a:t>
            </a:r>
            <a:r>
              <a:rPr lang="zh-CN" altLang="en-US" dirty="0"/>
              <a:t>是选择的条件，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t  R， F(t)</a:t>
            </a:r>
            <a:r>
              <a:rPr lang="zh-CN" altLang="en-US" dirty="0">
                <a:sym typeface="Symbol" panose="05050102010706020507" pitchFamily="18" charset="2"/>
              </a:rPr>
              <a:t>要么为真，要么为假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F</a:t>
            </a:r>
            <a:r>
              <a:rPr lang="zh-CN" altLang="en-US" dirty="0">
                <a:sym typeface="Symbol" panose="05050102010706020507" pitchFamily="18" charset="2"/>
              </a:rPr>
              <a:t>的形式：由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逻辑运算符</a:t>
            </a:r>
            <a:r>
              <a:rPr lang="zh-CN" altLang="en-US" dirty="0">
                <a:sym typeface="Symbol" panose="05050102010706020507" pitchFamily="18" charset="2"/>
              </a:rPr>
              <a:t>连接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关系表达式</a:t>
            </a:r>
            <a:r>
              <a:rPr lang="zh-CN" altLang="en-US" dirty="0">
                <a:sym typeface="Symbol" panose="05050102010706020507" pitchFamily="18" charset="2"/>
              </a:rPr>
              <a:t>而成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ym typeface="Symbol" panose="05050102010706020507" pitchFamily="18" charset="2"/>
              </a:rPr>
              <a:t>逻辑表达式：，，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		关系表达式：</a:t>
            </a:r>
            <a:r>
              <a:rPr lang="en-US" altLang="zh-CN" sz="2400" dirty="0">
                <a:sym typeface="Symbol" panose="05050102010706020507" pitchFamily="18" charset="2"/>
              </a:rPr>
              <a:t>X  Y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		    X，Y</a:t>
            </a:r>
            <a:r>
              <a:rPr lang="zh-CN" altLang="en-US" sz="2400" dirty="0">
                <a:sym typeface="Symbol" panose="05050102010706020507" pitchFamily="18" charset="2"/>
              </a:rPr>
              <a:t>是属性名、常量、或算术表达式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	     是比较运算符， {  ,  ,  ,  ,  , </a:t>
            </a:r>
            <a:r>
              <a:rPr lang="en-US" altLang="zh-CN" sz="2400" dirty="0">
                <a:sym typeface="Symbol" panose="05050102010706020507" pitchFamily="18" charset="2"/>
              </a:rPr>
              <a:t>&lt;&gt;</a:t>
            </a:r>
            <a:r>
              <a:rPr lang="zh-CN" altLang="en-US" sz="2400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90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基本运算--选择</a:t>
            </a:r>
            <a:r>
              <a:rPr lang="en-US" altLang="zh-CN" dirty="0"/>
              <a:t>(select)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选择运算是从行的角度对关系进行的运算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1600200" y="2590800"/>
            <a:ext cx="5029200" cy="2057400"/>
            <a:chOff x="2448" y="1728"/>
            <a:chExt cx="2640" cy="768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4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</a:rPr>
                <a:t>σ</a:t>
              </a:r>
            </a:p>
          </p:txBody>
        </p:sp>
      </p:grp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1979613" y="2117725"/>
            <a:ext cx="1027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关系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R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356" name="TextBox 20"/>
          <p:cNvSpPr txBox="1">
            <a:spLocks noChangeArrowheads="1"/>
          </p:cNvSpPr>
          <p:nvPr/>
        </p:nvSpPr>
        <p:spPr bwMode="auto">
          <a:xfrm>
            <a:off x="4800044" y="2501900"/>
            <a:ext cx="172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后的结果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87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基本运算--选择</a:t>
            </a:r>
            <a:r>
              <a:rPr lang="en-US" altLang="zh-CN" b="1" dirty="0">
                <a:latin typeface="+mj-ea"/>
              </a:rPr>
              <a:t>(select)</a:t>
            </a:r>
            <a:endParaRPr lang="zh-CN" altLang="en-US" b="1" dirty="0">
              <a:latin typeface="+mj-ea"/>
            </a:endParaRPr>
          </a:p>
        </p:txBody>
      </p:sp>
      <p:graphicFrame>
        <p:nvGraphicFramePr>
          <p:cNvPr id="9221" name="表格 9220"/>
          <p:cNvGraphicFramePr/>
          <p:nvPr/>
        </p:nvGraphicFramePr>
        <p:xfrm>
          <a:off x="990600" y="2209800"/>
          <a:ext cx="2514600" cy="1982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1752600" y="14478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5391" name="Text Box 30"/>
          <p:cNvSpPr txBox="1">
            <a:spLocks noChangeArrowheads="1"/>
          </p:cNvSpPr>
          <p:nvPr/>
        </p:nvSpPr>
        <p:spPr bwMode="auto">
          <a:xfrm>
            <a:off x="5867400" y="16764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3600" b="0" baseline="-200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A&lt;5</a:t>
            </a:r>
            <a:r>
              <a:rPr lang="en-US" altLang="zh-CN" sz="3600" b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600" b="0">
                <a:solidFill>
                  <a:schemeClr val="bg2"/>
                </a:solidFill>
                <a:sym typeface="Symbol" panose="05050102010706020507" pitchFamily="18" charset="2"/>
              </a:rPr>
              <a:t>R</a:t>
            </a:r>
            <a:r>
              <a:rPr lang="en-US" altLang="zh-CN" sz="3600" b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3600" b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249" name="表格 9248"/>
          <p:cNvGraphicFramePr/>
          <p:nvPr/>
        </p:nvGraphicFramePr>
        <p:xfrm>
          <a:off x="5562600" y="2476500"/>
          <a:ext cx="2514600" cy="158591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14" name="Text Box 53"/>
          <p:cNvSpPr txBox="1">
            <a:spLocks noChangeArrowheads="1"/>
          </p:cNvSpPr>
          <p:nvPr/>
        </p:nvSpPr>
        <p:spPr bwMode="auto">
          <a:xfrm>
            <a:off x="3429000" y="4262438"/>
            <a:ext cx="2798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3600" b="0" baseline="-200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A&lt;5 </a:t>
            </a:r>
            <a:r>
              <a:rPr lang="en-US" altLang="zh-CN" sz="2800" b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3600" b="0" baseline="-200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C=7</a:t>
            </a:r>
            <a:r>
              <a:rPr lang="en-US" altLang="zh-CN" sz="3600" b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600" b="0">
                <a:solidFill>
                  <a:schemeClr val="bg2"/>
                </a:solidFill>
                <a:sym typeface="Symbol" panose="05050102010706020507" pitchFamily="18" charset="2"/>
              </a:rPr>
              <a:t>R</a:t>
            </a:r>
            <a:r>
              <a:rPr lang="en-US" altLang="zh-CN" sz="3600" b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3600" b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272" name="表格 9271"/>
          <p:cNvGraphicFramePr/>
          <p:nvPr/>
        </p:nvGraphicFramePr>
        <p:xfrm>
          <a:off x="3429000" y="5062538"/>
          <a:ext cx="2514600" cy="11906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32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基本运算--选择</a:t>
            </a:r>
            <a:r>
              <a:rPr lang="en-US" altLang="zh-CN"/>
              <a:t>(select)</a:t>
            </a:r>
            <a:endParaRPr lang="zh-CN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50288" cy="21336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/>
            <a:r>
              <a:rPr lang="zh-CN" altLang="en-US"/>
              <a:t>找年龄不小于20岁的男学生</a:t>
            </a:r>
          </a:p>
          <a:p>
            <a:pPr lvl="1" algn="ctr" eaLnBrk="1" hangingPunct="1">
              <a:buFontTx/>
              <a:buNone/>
            </a:pPr>
            <a:endParaRPr lang="en-US" altLang="zh-CN" sz="4400" dirty="0">
              <a:sym typeface="Symbol" panose="05050102010706020507" pitchFamily="18" charset="2"/>
            </a:endParaRPr>
          </a:p>
          <a:p>
            <a:pPr lvl="1" eaLnBrk="1" hangingPunct="1"/>
            <a:endParaRPr lang="zh-CN" altLang="zh-CN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14400" y="3581400"/>
            <a:ext cx="5966377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6000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4800" b="0" baseline="-2000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age&gt;=20 ∧</a:t>
            </a:r>
            <a:r>
              <a:rPr lang="en-US" altLang="zh-CN" sz="4800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4800" b="0" baseline="-20000" dirty="0" smtClean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gender=</a:t>
            </a:r>
            <a:r>
              <a:rPr lang="en-US" altLang="zh-CN" sz="4800" b="0" baseline="-200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‘</a:t>
            </a:r>
            <a:r>
              <a:rPr lang="en-US" altLang="zh-CN" sz="4800" b="0" baseline="-2000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4800" b="0" baseline="-200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4800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(S)</a:t>
            </a:r>
            <a:endParaRPr lang="zh-CN" altLang="en-US" sz="4800" b="0" dirty="0">
              <a:solidFill>
                <a:schemeClr val="bg2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11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/>
          <a:lstStyle/>
          <a:p>
            <a:pPr eaLnBrk="1" hangingPunct="1"/>
            <a:r>
              <a:rPr lang="zh-CN" altLang="en-US" dirty="0"/>
              <a:t>基本运算--投影</a:t>
            </a:r>
            <a:r>
              <a:rPr lang="en-US" altLang="zh-CN" dirty="0"/>
              <a:t>(project)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225901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定义</a:t>
            </a:r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从关系</a:t>
            </a:r>
            <a:r>
              <a:rPr kumimoji="1" lang="en-US" altLang="zh-CN" dirty="0">
                <a:cs typeface="+mn-ea"/>
              </a:rPr>
              <a:t>R</a:t>
            </a:r>
            <a:r>
              <a:rPr kumimoji="1" lang="zh-CN" altLang="en-US" dirty="0">
                <a:cs typeface="+mn-ea"/>
              </a:rPr>
              <a:t>中取若干列组成新的关系</a:t>
            </a:r>
            <a:r>
              <a:rPr kumimoji="1" lang="en-US" altLang="zh-CN" dirty="0">
                <a:cs typeface="+mn-ea"/>
              </a:rPr>
              <a:t>(</a:t>
            </a:r>
            <a:r>
              <a:rPr kumimoji="1" lang="zh-CN" altLang="en-US" dirty="0">
                <a:cs typeface="+mn-ea"/>
              </a:rPr>
              <a:t>从列的角度</a:t>
            </a:r>
            <a:r>
              <a:rPr kumimoji="1" lang="en-US" altLang="zh-CN" dirty="0">
                <a:cs typeface="+mn-ea"/>
              </a:rPr>
              <a:t>)</a:t>
            </a:r>
            <a:endParaRPr kumimoji="1" lang="zh-CN" altLang="en-US" dirty="0">
              <a:cs typeface="+mn-ea"/>
            </a:endParaRPr>
          </a:p>
          <a:p>
            <a:pPr lvl="1" algn="ctr" eaLnBrk="1" hangingPunct="1">
              <a:buFontTx/>
              <a:buNone/>
              <a:defRPr/>
            </a:pPr>
            <a:r>
              <a:rPr kumimoji="1" lang="zh-CN" altLang="en-US" sz="3200" dirty="0">
                <a:cs typeface="+mn-ea"/>
                <a:sym typeface="Symbol" panose="05050102010706020507" pitchFamily="18" charset="2"/>
              </a:rPr>
              <a:t></a:t>
            </a:r>
            <a:r>
              <a:rPr kumimoji="1" lang="en-US" altLang="zh-CN" sz="3200" baseline="-18000" dirty="0">
                <a:cs typeface="+mn-ea"/>
                <a:sym typeface="Symbol" panose="05050102010706020507" pitchFamily="18" charset="2"/>
              </a:rPr>
              <a:t>Ai</a:t>
            </a:r>
            <a:r>
              <a:rPr kumimoji="1" lang="en-US" altLang="zh-CN" sz="3200" dirty="0">
                <a:cs typeface="+mn-ea"/>
                <a:sym typeface="Symbol" panose="05050102010706020507" pitchFamily="18" charset="2"/>
              </a:rPr>
              <a:t>(R) = { t[A</a:t>
            </a:r>
            <a:r>
              <a:rPr kumimoji="1" lang="en-US" altLang="zh-CN" sz="3200" baseline="-25000" dirty="0">
                <a:cs typeface="+mn-ea"/>
                <a:sym typeface="Symbol" panose="05050102010706020507" pitchFamily="18" charset="2"/>
              </a:rPr>
              <a:t>i</a:t>
            </a:r>
            <a:r>
              <a:rPr kumimoji="1" lang="en-US" altLang="zh-CN" sz="3200" dirty="0">
                <a:cs typeface="+mn-ea"/>
                <a:sym typeface="Symbol" panose="05050102010706020507" pitchFamily="18" charset="2"/>
              </a:rPr>
              <a:t>] | </a:t>
            </a:r>
            <a:r>
              <a:rPr kumimoji="1" lang="en-US" altLang="zh-CN" sz="3200" dirty="0" err="1">
                <a:cs typeface="+mn-ea"/>
                <a:sym typeface="Symbol" panose="05050102010706020507" pitchFamily="18" charset="2"/>
              </a:rPr>
              <a:t>tR</a:t>
            </a:r>
            <a:r>
              <a:rPr kumimoji="1" lang="en-US" altLang="zh-CN" sz="3200" dirty="0">
                <a:cs typeface="+mn-ea"/>
                <a:sym typeface="Symbol" panose="05050102010706020507" pitchFamily="18" charset="2"/>
              </a:rPr>
              <a:t> } , A</a:t>
            </a:r>
            <a:r>
              <a:rPr kumimoji="1" lang="en-US" altLang="zh-CN" sz="3200" baseline="-25000" dirty="0">
                <a:cs typeface="+mn-ea"/>
                <a:sym typeface="Symbol" panose="05050102010706020507" pitchFamily="18" charset="2"/>
              </a:rPr>
              <a:t>i </a:t>
            </a:r>
            <a:r>
              <a:rPr kumimoji="1" lang="en-US" altLang="zh-CN" sz="3200" dirty="0">
                <a:cs typeface="+mn-ea"/>
                <a:sym typeface="Symbol" panose="05050102010706020507" pitchFamily="18" charset="2"/>
              </a:rPr>
              <a:t> U</a:t>
            </a:r>
          </a:p>
          <a:p>
            <a:pPr lvl="1" algn="ctr" eaLnBrk="1" hangingPunct="1">
              <a:buFontTx/>
              <a:buNone/>
              <a:defRPr/>
            </a:pPr>
            <a:r>
              <a:rPr kumimoji="1" lang="en-US" altLang="zh-CN" sz="3200" dirty="0">
                <a:cs typeface="+mn-ea"/>
                <a:sym typeface="Symbol" panose="05050102010706020507" pitchFamily="18" charset="2"/>
              </a:rPr>
              <a:t>(U</a:t>
            </a:r>
            <a:r>
              <a:rPr kumimoji="1" lang="zh-CN" altLang="en-US" sz="3200" dirty="0">
                <a:cs typeface="+mn-ea"/>
                <a:sym typeface="Symbol" panose="05050102010706020507" pitchFamily="18" charset="2"/>
              </a:rPr>
              <a:t>是关系</a:t>
            </a:r>
            <a:r>
              <a:rPr kumimoji="1" lang="en-US" altLang="zh-CN" sz="3200" dirty="0">
                <a:cs typeface="+mn-ea"/>
                <a:sym typeface="Symbol" panose="05050102010706020507" pitchFamily="18" charset="2"/>
              </a:rPr>
              <a:t>R</a:t>
            </a:r>
            <a:r>
              <a:rPr kumimoji="1" lang="zh-CN" altLang="en-US" sz="3200" dirty="0">
                <a:cs typeface="+mn-ea"/>
                <a:sym typeface="Symbol" panose="05050102010706020507" pitchFamily="18" charset="2"/>
              </a:rPr>
              <a:t>中的所有属性的集合</a:t>
            </a:r>
            <a:r>
              <a:rPr kumimoji="1" lang="en-US" altLang="zh-CN" sz="3200" dirty="0">
                <a:cs typeface="+mn-ea"/>
                <a:sym typeface="Symbol" panose="05050102010706020507" pitchFamily="18" charset="2"/>
              </a:rPr>
              <a:t>)</a:t>
            </a:r>
            <a:endParaRPr kumimoji="1" lang="en-US" altLang="zh-CN" sz="3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投影的结果中要去掉相同的元组</a:t>
            </a:r>
            <a:endParaRPr kumimoji="1" lang="zh-CN" altLang="en-US" sz="2400" dirty="0">
              <a:cs typeface="+mn-ea"/>
            </a:endParaRP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2133600" y="4732710"/>
            <a:ext cx="2209800" cy="1581150"/>
            <a:chOff x="576" y="2928"/>
            <a:chExt cx="1536" cy="996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22" name="Rectangle 13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71" name="表格 11270"/>
          <p:cNvGraphicFramePr/>
          <p:nvPr>
            <p:extLst/>
          </p:nvPr>
        </p:nvGraphicFramePr>
        <p:xfrm>
          <a:off x="4876800" y="4885110"/>
          <a:ext cx="1600200" cy="1193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49" name="Text Box 40"/>
          <p:cNvSpPr txBox="1">
            <a:spLocks noChangeArrowheads="1"/>
          </p:cNvSpPr>
          <p:nvPr/>
        </p:nvSpPr>
        <p:spPr bwMode="auto">
          <a:xfrm>
            <a:off x="3048000" y="4077072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7450" name="Text Box 41"/>
          <p:cNvSpPr txBox="1">
            <a:spLocks noChangeArrowheads="1"/>
          </p:cNvSpPr>
          <p:nvPr/>
        </p:nvSpPr>
        <p:spPr bwMode="auto">
          <a:xfrm>
            <a:off x="4876800" y="4167560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b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</a:t>
            </a:r>
            <a:r>
              <a:rPr lang="en-US" altLang="zh-CN" sz="3200" b="0" baseline="-180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3200" b="0" baseline="-18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, </a:t>
            </a:r>
            <a:r>
              <a:rPr lang="en-US" altLang="zh-CN" sz="3200" b="0" baseline="-180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800" b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27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基本运算--投影</a:t>
            </a:r>
            <a:r>
              <a:rPr lang="en-US" altLang="zh-CN"/>
              <a:t>(project)</a:t>
            </a:r>
            <a:endParaRPr lang="zh-CN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3038"/>
            <a:ext cx="8382000" cy="419100"/>
          </a:xfrm>
        </p:spPr>
        <p:txBody>
          <a:bodyPr/>
          <a:lstStyle/>
          <a:p>
            <a:pPr eaLnBrk="1" hangingPunct="1"/>
            <a:r>
              <a:rPr lang="zh-CN" altLang="en-US" dirty="0"/>
              <a:t>投影操作主要是从列的角度对关系进行运算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667000" y="2967558"/>
            <a:ext cx="3505200" cy="2286000"/>
            <a:chOff x="1536" y="1584"/>
            <a:chExt cx="1728" cy="1008"/>
          </a:xfrm>
        </p:grpSpPr>
        <p:sp>
          <p:nvSpPr>
            <p:cNvPr id="18438" name="AutoShape 5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4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chemeClr val="bg2"/>
                  </a:solidFill>
                  <a:sym typeface="Symbol" panose="05050102010706020507" pitchFamily="18" charset="2"/>
                </a:rPr>
                <a:t></a:t>
              </a:r>
              <a:endParaRPr lang="en-US" altLang="zh-CN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Rectangle 8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Rectangle 11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Rectangle 13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Rectangle 14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8" name="TextBox 16"/>
          <p:cNvSpPr txBox="1">
            <a:spLocks noChangeArrowheads="1"/>
          </p:cNvSpPr>
          <p:nvPr/>
        </p:nvSpPr>
        <p:spPr bwMode="auto">
          <a:xfrm>
            <a:off x="2667000" y="2505596"/>
            <a:ext cx="1025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49" name="TextBox 17"/>
          <p:cNvSpPr txBox="1">
            <a:spLocks noChangeArrowheads="1"/>
          </p:cNvSpPr>
          <p:nvPr/>
        </p:nvSpPr>
        <p:spPr bwMode="auto">
          <a:xfrm>
            <a:off x="5146675" y="2492896"/>
            <a:ext cx="166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后的结果</a:t>
            </a:r>
            <a:endParaRPr lang="en-US" altLang="zh-CN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5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关系模型概述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4475"/>
            <a:ext cx="8382000" cy="4876800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关系数据库系统</a:t>
            </a:r>
          </a:p>
          <a:p>
            <a:pPr lvl="1" eaLnBrk="1" hangingPunct="1"/>
            <a:r>
              <a:rPr lang="zh-CN" altLang="en-US" smtClean="0"/>
              <a:t>是支持关系模型的数据库系统</a:t>
            </a:r>
          </a:p>
          <a:p>
            <a:pPr eaLnBrk="1" hangingPunct="1"/>
            <a:r>
              <a:rPr lang="zh-CN" altLang="en-US" smtClean="0"/>
              <a:t>关系模型的组成</a:t>
            </a:r>
          </a:p>
          <a:p>
            <a:pPr lvl="1" eaLnBrk="1" hangingPunct="1"/>
            <a:r>
              <a:rPr lang="zh-CN" altLang="en-US" smtClean="0"/>
              <a:t>关系数据结构</a:t>
            </a:r>
          </a:p>
          <a:p>
            <a:pPr lvl="1" eaLnBrk="1" hangingPunct="1"/>
            <a:r>
              <a:rPr lang="zh-CN" altLang="en-US" smtClean="0"/>
              <a:t>关系操作集合</a:t>
            </a:r>
          </a:p>
          <a:p>
            <a:pPr lvl="1" eaLnBrk="1" hangingPunct="1"/>
            <a:r>
              <a:rPr lang="zh-CN" altLang="en-US" smtClean="0"/>
              <a:t>关系完整性约束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基本运算--投影</a:t>
            </a:r>
            <a:r>
              <a:rPr lang="en-US" altLang="zh-CN"/>
              <a:t>(project)</a:t>
            </a:r>
            <a:endParaRPr lang="zh-CN" alt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50288" cy="42672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查询所有学生的姓名和年龄</a:t>
            </a:r>
          </a:p>
          <a:p>
            <a:pPr lvl="1" algn="ctr" eaLnBrk="1" hangingPunct="1">
              <a:buFontTx/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</a:t>
            </a:r>
            <a:r>
              <a:rPr lang="en-US" altLang="zh-CN" sz="3200" baseline="-18000" dirty="0" err="1">
                <a:sym typeface="Symbol" panose="05050102010706020507" pitchFamily="18" charset="2"/>
              </a:rPr>
              <a:t>sname</a:t>
            </a:r>
            <a:r>
              <a:rPr lang="en-US" altLang="zh-CN" sz="3200" baseline="-18000" dirty="0">
                <a:sym typeface="Symbol" panose="05050102010706020507" pitchFamily="18" charset="2"/>
              </a:rPr>
              <a:t>, age</a:t>
            </a:r>
            <a:r>
              <a:rPr lang="en-US" altLang="zh-CN" sz="3200" dirty="0">
                <a:sym typeface="Symbol" panose="05050102010706020507" pitchFamily="18" charset="2"/>
              </a:rPr>
              <a:t>(S)</a:t>
            </a:r>
          </a:p>
          <a:p>
            <a:pPr lvl="1" eaLnBrk="1" hangingPunct="1">
              <a:buFontTx/>
              <a:buNone/>
            </a:pPr>
            <a:endParaRPr lang="zh-CN" altLang="en-US" dirty="0"/>
          </a:p>
          <a:p>
            <a:pPr lvl="1" eaLnBrk="1" hangingPunct="1">
              <a:buFontTx/>
              <a:buNone/>
            </a:pPr>
            <a:r>
              <a:rPr lang="zh-CN" altLang="en-US" dirty="0"/>
              <a:t>查询001号学生所选修的课程号</a:t>
            </a:r>
          </a:p>
          <a:p>
            <a:pPr lvl="1" algn="ctr" eaLnBrk="1" hangingPunct="1">
              <a:buFontTx/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</a:t>
            </a:r>
            <a:r>
              <a:rPr lang="en-US" altLang="zh-CN" sz="3200" baseline="-18000" dirty="0" err="1">
                <a:sym typeface="Symbol" panose="05050102010706020507" pitchFamily="18" charset="2"/>
              </a:rPr>
              <a:t>cno</a:t>
            </a:r>
            <a:r>
              <a:rPr lang="en-US" altLang="zh-CN" sz="3200" baseline="-18000" dirty="0"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( </a:t>
            </a:r>
            <a:r>
              <a:rPr lang="en-US" altLang="zh-CN" sz="3200" baseline="-20000" dirty="0" err="1">
                <a:sym typeface="Symbol" panose="05050102010706020507" pitchFamily="18" charset="2"/>
              </a:rPr>
              <a:t>sno</a:t>
            </a:r>
            <a:r>
              <a:rPr lang="en-US" altLang="zh-CN" sz="3200" baseline="-20000" dirty="0">
                <a:sym typeface="Symbol" panose="05050102010706020507" pitchFamily="18" charset="2"/>
              </a:rPr>
              <a:t>=</a:t>
            </a:r>
            <a:r>
              <a:rPr lang="en-US" altLang="zh-CN" sz="3200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‘</a:t>
            </a:r>
            <a:r>
              <a:rPr lang="en-US" altLang="zh-CN" sz="3200" baseline="-20000" dirty="0">
                <a:sym typeface="Symbol" panose="05050102010706020507" pitchFamily="18" charset="2"/>
              </a:rPr>
              <a:t>001</a:t>
            </a:r>
            <a:r>
              <a:rPr lang="en-US" altLang="zh-CN" sz="3200" baseline="-200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3200" dirty="0">
                <a:sym typeface="Symbol" panose="05050102010706020507" pitchFamily="18" charset="2"/>
              </a:rPr>
              <a:t> (SC))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00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dirty="0"/>
              <a:t>基本运算--笛卡尔积运算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0188"/>
            <a:ext cx="86502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元组的连串</a:t>
            </a:r>
            <a:r>
              <a:rPr lang="en-US" altLang="zh-CN" dirty="0">
                <a:latin typeface="华文新魏" panose="02010800040101010101" pitchFamily="2" charset="-122"/>
              </a:rPr>
              <a:t>(Concatenation)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/>
              <a:t>若</a:t>
            </a:r>
            <a:r>
              <a:rPr lang="en-US" altLang="zh-CN" sz="2600" dirty="0"/>
              <a:t>r = (r</a:t>
            </a:r>
            <a:r>
              <a:rPr lang="en-US" altLang="zh-CN" sz="2600" baseline="-20000" dirty="0"/>
              <a:t>1</a:t>
            </a:r>
            <a:r>
              <a:rPr lang="en-US" altLang="zh-CN" sz="2600" dirty="0"/>
              <a:t>，</a:t>
            </a:r>
            <a:r>
              <a:rPr lang="en-US" altLang="zh-CN" sz="2600" dirty="0">
                <a:latin typeface="Times New Roman" panose="02020603050405020304" pitchFamily="18" charset="0"/>
              </a:rPr>
              <a:t>…</a:t>
            </a:r>
            <a:r>
              <a:rPr lang="en-US" altLang="zh-CN" sz="2600" baseline="-20000" dirty="0"/>
              <a:t> </a:t>
            </a:r>
            <a:r>
              <a:rPr lang="en-US" altLang="zh-CN" sz="2600" dirty="0"/>
              <a:t>，</a:t>
            </a:r>
            <a:r>
              <a:rPr lang="en-US" altLang="zh-CN" sz="2600" dirty="0" err="1"/>
              <a:t>r</a:t>
            </a:r>
            <a:r>
              <a:rPr lang="en-US" altLang="zh-CN" sz="2600" baseline="-20000" dirty="0" err="1"/>
              <a:t>n</a:t>
            </a:r>
            <a:r>
              <a:rPr lang="en-US" altLang="zh-CN" sz="2600" dirty="0"/>
              <a:t>)，s = (s</a:t>
            </a:r>
            <a:r>
              <a:rPr lang="en-US" altLang="zh-CN" sz="2600" baseline="-20000" dirty="0"/>
              <a:t>1 </a:t>
            </a:r>
            <a:r>
              <a:rPr lang="en-US" altLang="zh-CN" sz="2600" dirty="0"/>
              <a:t>，</a:t>
            </a:r>
            <a:r>
              <a:rPr lang="en-US" altLang="zh-CN" sz="2600" dirty="0">
                <a:latin typeface="Times New Roman" panose="02020603050405020304" pitchFamily="18" charset="0"/>
              </a:rPr>
              <a:t>…</a:t>
            </a:r>
            <a:r>
              <a:rPr lang="en-US" altLang="zh-CN" sz="2600" dirty="0"/>
              <a:t> ，</a:t>
            </a:r>
            <a:r>
              <a:rPr lang="en-US" altLang="zh-CN" sz="2600" dirty="0" err="1"/>
              <a:t>s</a:t>
            </a:r>
            <a:r>
              <a:rPr lang="en-US" altLang="zh-CN" sz="2600" baseline="-20000" dirty="0" err="1"/>
              <a:t>m</a:t>
            </a:r>
            <a:r>
              <a:rPr lang="en-US" altLang="zh-CN" sz="2600" dirty="0"/>
              <a:t>)，</a:t>
            </a:r>
            <a:r>
              <a:rPr lang="zh-CN" altLang="en-US" sz="2600" dirty="0"/>
              <a:t>则定义</a:t>
            </a:r>
            <a:r>
              <a:rPr lang="en-US" altLang="zh-CN" sz="2600" dirty="0"/>
              <a:t>r</a:t>
            </a:r>
            <a:r>
              <a:rPr lang="zh-CN" altLang="en-US" sz="2600" dirty="0"/>
              <a:t>与</a:t>
            </a:r>
            <a:r>
              <a:rPr lang="en-US" altLang="zh-CN" sz="2600" dirty="0"/>
              <a:t>s</a:t>
            </a:r>
            <a:r>
              <a:rPr lang="zh-CN" altLang="en-US" sz="2600" dirty="0"/>
              <a:t>的连串为：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/>
              <a:t>两个关系</a:t>
            </a:r>
            <a:r>
              <a:rPr lang="en-US" altLang="zh-CN" sz="2600" dirty="0"/>
              <a:t>R，S，</a:t>
            </a:r>
            <a:r>
              <a:rPr lang="zh-CN" altLang="en-US" sz="2600" dirty="0"/>
              <a:t>其度分别为</a:t>
            </a:r>
            <a:r>
              <a:rPr lang="en-US" altLang="zh-CN" sz="2600" dirty="0" err="1"/>
              <a:t>n，m</a:t>
            </a:r>
            <a:r>
              <a:rPr lang="en-US" altLang="zh-CN" sz="2600" dirty="0"/>
              <a:t>，</a:t>
            </a:r>
            <a:r>
              <a:rPr lang="zh-CN" altLang="en-US" sz="2600" dirty="0"/>
              <a:t>则它们的笛卡尔积</a:t>
            </a:r>
            <a:r>
              <a:rPr lang="en-US" altLang="zh-CN" sz="2600" dirty="0"/>
              <a:t>(</a:t>
            </a:r>
            <a:r>
              <a:rPr lang="zh-CN" altLang="en-US" sz="2600" dirty="0">
                <a:solidFill>
                  <a:srgbClr val="FF0000"/>
                </a:solidFill>
              </a:rPr>
              <a:t>广义</a:t>
            </a:r>
            <a:r>
              <a:rPr lang="en-US" altLang="zh-CN" sz="2600" dirty="0"/>
              <a:t>)</a:t>
            </a:r>
            <a:r>
              <a:rPr lang="zh-CN" altLang="en-US" sz="2600" dirty="0"/>
              <a:t>是所有这样的元组集合：元组的前</a:t>
            </a:r>
            <a:r>
              <a:rPr lang="en-US" altLang="zh-CN" sz="2600" dirty="0"/>
              <a:t>n</a:t>
            </a:r>
            <a:r>
              <a:rPr lang="zh-CN" altLang="en-US" sz="2600" dirty="0"/>
              <a:t>个分量</a:t>
            </a:r>
            <a:r>
              <a:rPr lang="en-US" altLang="zh-CN" sz="2600" dirty="0"/>
              <a:t>(</a:t>
            </a:r>
            <a:r>
              <a:rPr lang="zh-CN" altLang="en-US" sz="2600" dirty="0"/>
              <a:t>属性</a:t>
            </a:r>
            <a:r>
              <a:rPr lang="en-US" altLang="zh-CN" sz="2600" dirty="0"/>
              <a:t>)</a:t>
            </a:r>
            <a:r>
              <a:rPr lang="zh-CN" altLang="en-US" sz="2600" dirty="0"/>
              <a:t>是</a:t>
            </a:r>
            <a:r>
              <a:rPr lang="en-US" altLang="zh-CN" sz="2600" dirty="0"/>
              <a:t>R</a:t>
            </a:r>
            <a:r>
              <a:rPr lang="zh-CN" altLang="en-US" sz="2600" dirty="0"/>
              <a:t>中的一个元组，后</a:t>
            </a:r>
            <a:r>
              <a:rPr lang="en-US" altLang="zh-CN" sz="2600" dirty="0"/>
              <a:t>m</a:t>
            </a:r>
            <a:r>
              <a:rPr lang="zh-CN" altLang="en-US" sz="2600" dirty="0"/>
              <a:t>个分量</a:t>
            </a:r>
            <a:r>
              <a:rPr lang="en-US" altLang="zh-CN" sz="2600" dirty="0"/>
              <a:t>(</a:t>
            </a:r>
            <a:r>
              <a:rPr lang="zh-CN" altLang="en-US" sz="2600" dirty="0"/>
              <a:t>属性</a:t>
            </a:r>
            <a:r>
              <a:rPr lang="en-US" altLang="zh-CN" sz="2600" dirty="0"/>
              <a:t>)</a:t>
            </a:r>
            <a:r>
              <a:rPr lang="zh-CN" altLang="en-US" sz="2600" dirty="0"/>
              <a:t>是</a:t>
            </a:r>
            <a:r>
              <a:rPr lang="en-US" altLang="zh-CN" sz="2600" dirty="0"/>
              <a:t>S</a:t>
            </a:r>
            <a:r>
              <a:rPr lang="zh-CN" altLang="en-US" sz="2600" dirty="0"/>
              <a:t>中的一个元组</a:t>
            </a:r>
          </a:p>
          <a:p>
            <a:pPr lvl="1" eaLnBrk="1" hangingPunct="1">
              <a:lnSpc>
                <a:spcPct val="90000"/>
              </a:lnSpc>
            </a:pPr>
            <a:endParaRPr lang="zh-CN" altLang="zh-CN" sz="2000" dirty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/>
              <a:t>R</a:t>
            </a:r>
            <a:r>
              <a:rPr lang="en-US" altLang="zh-CN" sz="2600" dirty="0">
                <a:sym typeface="Symbol" panose="05050102010706020507" pitchFamily="18" charset="2"/>
              </a:rPr>
              <a:t></a:t>
            </a:r>
            <a:r>
              <a:rPr lang="en-US" altLang="zh-CN" sz="2600" dirty="0"/>
              <a:t>S</a:t>
            </a:r>
            <a:r>
              <a:rPr lang="zh-CN" altLang="en-US" sz="2600" dirty="0"/>
              <a:t>的度为</a:t>
            </a:r>
            <a:r>
              <a:rPr lang="en-US" altLang="zh-CN" sz="2600" dirty="0"/>
              <a:t>R</a:t>
            </a:r>
            <a:r>
              <a:rPr lang="zh-CN" altLang="en-US" sz="2600" dirty="0"/>
              <a:t>与</a:t>
            </a:r>
            <a:r>
              <a:rPr lang="en-US" altLang="zh-CN" sz="2600" dirty="0"/>
              <a:t>S</a:t>
            </a:r>
            <a:r>
              <a:rPr lang="zh-CN" altLang="en-US" sz="2600" dirty="0"/>
              <a:t>的度之和，</a:t>
            </a:r>
            <a:r>
              <a:rPr lang="en-US" altLang="zh-CN" sz="2600" dirty="0"/>
              <a:t>R</a:t>
            </a:r>
            <a:r>
              <a:rPr lang="en-US" altLang="zh-CN" sz="2600" dirty="0">
                <a:sym typeface="Symbol" panose="05050102010706020507" pitchFamily="18" charset="2"/>
              </a:rPr>
              <a:t></a:t>
            </a:r>
            <a:r>
              <a:rPr lang="en-US" altLang="zh-CN" sz="2600" dirty="0"/>
              <a:t>S</a:t>
            </a:r>
            <a:r>
              <a:rPr lang="zh-CN" altLang="en-US" sz="2600" dirty="0"/>
              <a:t>的元组个数为</a:t>
            </a:r>
            <a:r>
              <a:rPr lang="en-US" altLang="zh-CN" sz="2600" dirty="0"/>
              <a:t>R</a:t>
            </a:r>
            <a:r>
              <a:rPr lang="zh-CN" altLang="en-US" sz="2600" dirty="0"/>
              <a:t>和</a:t>
            </a:r>
            <a:r>
              <a:rPr lang="en-US" altLang="zh-CN" sz="2600" dirty="0"/>
              <a:t>S</a:t>
            </a:r>
            <a:r>
              <a:rPr lang="zh-CN" altLang="en-US" sz="2600" dirty="0"/>
              <a:t>的元组个数的乘积</a:t>
            </a:r>
            <a:endParaRPr lang="zh-CN" altLang="en-US" dirty="0"/>
          </a:p>
        </p:txBody>
      </p:sp>
      <p:grpSp>
        <p:nvGrpSpPr>
          <p:cNvPr id="30725" name="Group 7"/>
          <p:cNvGrpSpPr>
            <a:grpSpLocks/>
          </p:cNvGrpSpPr>
          <p:nvPr/>
        </p:nvGrpSpPr>
        <p:grpSpPr bwMode="auto">
          <a:xfrm>
            <a:off x="1973263" y="2800350"/>
            <a:ext cx="6103937" cy="477838"/>
            <a:chOff x="1243" y="1956"/>
            <a:chExt cx="3455" cy="265"/>
          </a:xfrm>
        </p:grpSpPr>
        <p:sp>
          <p:nvSpPr>
            <p:cNvPr id="30726" name="Arc 4"/>
            <p:cNvSpPr>
              <a:spLocks noChangeArrowheads="1"/>
            </p:cNvSpPr>
            <p:nvPr/>
          </p:nvSpPr>
          <p:spPr bwMode="auto">
            <a:xfrm rot="-4200000">
              <a:off x="1617" y="1938"/>
              <a:ext cx="96" cy="167"/>
            </a:xfrm>
            <a:custGeom>
              <a:avLst/>
              <a:gdLst>
                <a:gd name="T0" fmla="*/ 7836 w 21600"/>
                <a:gd name="T1" fmla="*/ -1 h 25110"/>
                <a:gd name="T2" fmla="*/ 21600 w 21600"/>
                <a:gd name="T3" fmla="*/ 20128 h 25110"/>
                <a:gd name="T4" fmla="*/ 21017 w 21600"/>
                <a:gd name="T5" fmla="*/ 25109 h 25110"/>
                <a:gd name="T6" fmla="*/ 7836 w 21600"/>
                <a:gd name="T7" fmla="*/ -1 h 25110"/>
                <a:gd name="T8" fmla="*/ 21600 w 21600"/>
                <a:gd name="T9" fmla="*/ 20128 h 25110"/>
                <a:gd name="T10" fmla="*/ 21017 w 21600"/>
                <a:gd name="T11" fmla="*/ 25109 h 25110"/>
                <a:gd name="T12" fmla="*/ 0 w 21600"/>
                <a:gd name="T13" fmla="*/ 20128 h 25110"/>
                <a:gd name="T14" fmla="*/ 7836 w 21600"/>
                <a:gd name="T15" fmla="*/ -1 h 2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5110" fill="none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805"/>
                    <a:pt x="21404" y="23477"/>
                    <a:pt x="21017" y="25109"/>
                  </a:cubicBezTo>
                </a:path>
                <a:path w="21600" h="25110" stroke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805"/>
                    <a:pt x="21404" y="23477"/>
                    <a:pt x="21017" y="25109"/>
                  </a:cubicBezTo>
                  <a:lnTo>
                    <a:pt x="0" y="20128"/>
                  </a:lnTo>
                  <a:lnTo>
                    <a:pt x="7836" y="-1"/>
                  </a:lnTo>
                  <a:close/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1243" y="1956"/>
              <a:ext cx="3455" cy="26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rs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 = (r</a:t>
              </a:r>
              <a:r>
                <a:rPr lang="en-US" altLang="zh-CN" sz="2800" b="0" baseline="-2000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1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，…</a:t>
              </a:r>
              <a:r>
                <a:rPr lang="en-US" altLang="zh-CN" sz="2800" b="0" baseline="-2000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 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，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r</a:t>
              </a:r>
              <a:r>
                <a:rPr lang="en-US" altLang="zh-CN" sz="2800" b="0" baseline="-2000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n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， s</a:t>
              </a:r>
              <a:r>
                <a:rPr lang="en-US" altLang="zh-CN" sz="2800" b="0" baseline="-2000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1 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，… ，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s</a:t>
              </a:r>
              <a:r>
                <a:rPr lang="en-US" altLang="zh-CN" sz="2800" b="0" baseline="-2000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m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)</a:t>
              </a:r>
            </a:p>
          </p:txBody>
        </p:sp>
      </p:grpSp>
      <p:grpSp>
        <p:nvGrpSpPr>
          <p:cNvPr id="30728" name="Group 10"/>
          <p:cNvGrpSpPr>
            <a:grpSpLocks/>
          </p:cNvGrpSpPr>
          <p:nvPr/>
        </p:nvGrpSpPr>
        <p:grpSpPr bwMode="auto">
          <a:xfrm>
            <a:off x="2422550" y="5183548"/>
            <a:ext cx="4957762" cy="477837"/>
            <a:chOff x="1502" y="3301"/>
            <a:chExt cx="2833" cy="400"/>
          </a:xfrm>
        </p:grpSpPr>
        <p:sp>
          <p:nvSpPr>
            <p:cNvPr id="30729" name="Arc 5"/>
            <p:cNvSpPr>
              <a:spLocks noChangeArrowheads="1"/>
            </p:cNvSpPr>
            <p:nvPr/>
          </p:nvSpPr>
          <p:spPr bwMode="auto">
            <a:xfrm rot="17400000">
              <a:off x="2678" y="3311"/>
              <a:ext cx="144" cy="188"/>
            </a:xfrm>
            <a:custGeom>
              <a:avLst/>
              <a:gdLst>
                <a:gd name="T0" fmla="*/ 7836 w 21600"/>
                <a:gd name="T1" fmla="*/ -1 h 24642"/>
                <a:gd name="T2" fmla="*/ 21600 w 21600"/>
                <a:gd name="T3" fmla="*/ 20128 h 24642"/>
                <a:gd name="T4" fmla="*/ 21123 w 21600"/>
                <a:gd name="T5" fmla="*/ 24642 h 24642"/>
                <a:gd name="T6" fmla="*/ 7836 w 21600"/>
                <a:gd name="T7" fmla="*/ -1 h 24642"/>
                <a:gd name="T8" fmla="*/ 21600 w 21600"/>
                <a:gd name="T9" fmla="*/ 20128 h 24642"/>
                <a:gd name="T10" fmla="*/ 21123 w 21600"/>
                <a:gd name="T11" fmla="*/ 24642 h 24642"/>
                <a:gd name="T12" fmla="*/ 0 w 21600"/>
                <a:gd name="T13" fmla="*/ 20128 h 24642"/>
                <a:gd name="T14" fmla="*/ 7836 w 21600"/>
                <a:gd name="T15" fmla="*/ -1 h 24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4642" fill="none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645"/>
                    <a:pt x="21440" y="23158"/>
                    <a:pt x="21123" y="24642"/>
                  </a:cubicBezTo>
                </a:path>
                <a:path w="21600" h="24642" stroke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645"/>
                    <a:pt x="21440" y="23158"/>
                    <a:pt x="21123" y="24642"/>
                  </a:cubicBezTo>
                  <a:lnTo>
                    <a:pt x="0" y="20128"/>
                  </a:lnTo>
                  <a:lnTo>
                    <a:pt x="7836" y="-1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502" y="3301"/>
              <a:ext cx="2833" cy="4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spcBef>
                  <a:spcPct val="40000"/>
                </a:spcBef>
                <a:spcAft>
                  <a:spcPct val="40000"/>
                </a:spcAft>
                <a:buClr>
                  <a:schemeClr val="hlink"/>
                </a:buClr>
                <a:buSzPct val="55000"/>
              </a:pP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R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S={  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rs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 | 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r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R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 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 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s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b="0" dirty="0" err="1">
                  <a:solidFill>
                    <a:schemeClr val="bg2"/>
                  </a:solidFill>
                  <a:ea typeface="华文新魏" panose="02010800040101010101" pitchFamily="2" charset="-122"/>
                </a:rPr>
                <a:t>S</a:t>
              </a:r>
              <a:r>
                <a:rPr lang="en-US" altLang="zh-CN" sz="2800" b="0" dirty="0">
                  <a:solidFill>
                    <a:schemeClr val="bg2"/>
                  </a:solidFill>
                  <a:ea typeface="华文新魏" panose="02010800040101010101" pitchFamily="2" charset="-122"/>
                </a:rPr>
                <a:t> }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0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基本运算--笛卡尔积运算</a:t>
            </a:r>
          </a:p>
        </p:txBody>
      </p:sp>
      <p:grpSp>
        <p:nvGrpSpPr>
          <p:cNvPr id="32772" name="Group 33"/>
          <p:cNvGrpSpPr>
            <a:grpSpLocks/>
          </p:cNvGrpSpPr>
          <p:nvPr/>
        </p:nvGrpSpPr>
        <p:grpSpPr bwMode="auto">
          <a:xfrm>
            <a:off x="1143000" y="2514600"/>
            <a:ext cx="914400" cy="1828800"/>
            <a:chOff x="720" y="1584"/>
            <a:chExt cx="576" cy="1152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720" y="1920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1008" y="1920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72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1008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2777" name="Text Box 25"/>
            <p:cNvSpPr txBox="1">
              <a:spLocks noChangeArrowheads="1"/>
            </p:cNvSpPr>
            <p:nvPr/>
          </p:nvSpPr>
          <p:spPr bwMode="auto">
            <a:xfrm>
              <a:off x="881" y="15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i="1" dirty="0">
                  <a:solidFill>
                    <a:schemeClr val="bg2"/>
                  </a:solidFill>
                  <a:latin typeface="Helvetica" panose="020B0604020202020204" pitchFamily="34" charset="0"/>
                </a:rPr>
                <a:t>R</a:t>
              </a:r>
            </a:p>
          </p:txBody>
        </p:sp>
      </p:grpSp>
      <p:grpSp>
        <p:nvGrpSpPr>
          <p:cNvPr id="32778" name="Group 32"/>
          <p:cNvGrpSpPr>
            <a:grpSpLocks/>
          </p:cNvGrpSpPr>
          <p:nvPr/>
        </p:nvGrpSpPr>
        <p:grpSpPr bwMode="auto">
          <a:xfrm>
            <a:off x="3200400" y="2362200"/>
            <a:ext cx="1371600" cy="2301875"/>
            <a:chOff x="2016" y="1488"/>
            <a:chExt cx="864" cy="1450"/>
          </a:xfrm>
        </p:grpSpPr>
        <p:sp>
          <p:nvSpPr>
            <p:cNvPr id="32779" name="Rectangle 18"/>
            <p:cNvSpPr>
              <a:spLocks noChangeArrowheads="1"/>
            </p:cNvSpPr>
            <p:nvPr/>
          </p:nvSpPr>
          <p:spPr bwMode="auto">
            <a:xfrm>
              <a:off x="2016" y="1834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 dirty="0">
                  <a:solidFill>
                    <a:schemeClr val="bg2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32780" name="Rectangle 19"/>
            <p:cNvSpPr>
              <a:spLocks noChangeArrowheads="1"/>
            </p:cNvSpPr>
            <p:nvPr/>
          </p:nvSpPr>
          <p:spPr bwMode="auto">
            <a:xfrm>
              <a:off x="2304" y="1834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32781" name="Rectangle 20"/>
            <p:cNvSpPr>
              <a:spLocks noChangeArrowheads="1"/>
            </p:cNvSpPr>
            <p:nvPr/>
          </p:nvSpPr>
          <p:spPr bwMode="auto">
            <a:xfrm>
              <a:off x="2016" y="2170"/>
              <a:ext cx="288" cy="76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32782" name="Rectangle 21"/>
            <p:cNvSpPr>
              <a:spLocks noChangeArrowheads="1"/>
            </p:cNvSpPr>
            <p:nvPr/>
          </p:nvSpPr>
          <p:spPr bwMode="auto">
            <a:xfrm>
              <a:off x="2304" y="2170"/>
              <a:ext cx="288" cy="76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32783" name="Rectangle 22"/>
            <p:cNvSpPr>
              <a:spLocks noChangeArrowheads="1"/>
            </p:cNvSpPr>
            <p:nvPr/>
          </p:nvSpPr>
          <p:spPr bwMode="auto">
            <a:xfrm>
              <a:off x="2592" y="1834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32784" name="Rectangle 23"/>
            <p:cNvSpPr>
              <a:spLocks noChangeArrowheads="1"/>
            </p:cNvSpPr>
            <p:nvPr/>
          </p:nvSpPr>
          <p:spPr bwMode="auto">
            <a:xfrm>
              <a:off x="2592" y="2170"/>
              <a:ext cx="288" cy="76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2785" name="Text Box 26"/>
            <p:cNvSpPr txBox="1">
              <a:spLocks noChangeArrowheads="1"/>
            </p:cNvSpPr>
            <p:nvPr/>
          </p:nvSpPr>
          <p:spPr bwMode="auto">
            <a:xfrm>
              <a:off x="2339" y="148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S</a:t>
              </a:r>
            </a:p>
          </p:txBody>
        </p:sp>
      </p:grpSp>
      <p:grpSp>
        <p:nvGrpSpPr>
          <p:cNvPr id="32786" name="Group 31"/>
          <p:cNvGrpSpPr>
            <a:grpSpLocks/>
          </p:cNvGrpSpPr>
          <p:nvPr/>
        </p:nvGrpSpPr>
        <p:grpSpPr bwMode="auto">
          <a:xfrm>
            <a:off x="5791200" y="1905000"/>
            <a:ext cx="2286000" cy="3505200"/>
            <a:chOff x="3648" y="1200"/>
            <a:chExt cx="1440" cy="2208"/>
          </a:xfrm>
        </p:grpSpPr>
        <p:sp>
          <p:nvSpPr>
            <p:cNvPr id="32787" name="Rectangle 8"/>
            <p:cNvSpPr>
              <a:spLocks noChangeArrowheads="1"/>
            </p:cNvSpPr>
            <p:nvPr/>
          </p:nvSpPr>
          <p:spPr bwMode="auto">
            <a:xfrm>
              <a:off x="3648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32788" name="Rectangle 9"/>
            <p:cNvSpPr>
              <a:spLocks noChangeArrowheads="1"/>
            </p:cNvSpPr>
            <p:nvPr/>
          </p:nvSpPr>
          <p:spPr bwMode="auto">
            <a:xfrm>
              <a:off x="3936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32789" name="Rectangle 10"/>
            <p:cNvSpPr>
              <a:spLocks noChangeArrowheads="1"/>
            </p:cNvSpPr>
            <p:nvPr/>
          </p:nvSpPr>
          <p:spPr bwMode="auto">
            <a:xfrm>
              <a:off x="3648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2790" name="Rectangle 11"/>
            <p:cNvSpPr>
              <a:spLocks noChangeArrowheads="1"/>
            </p:cNvSpPr>
            <p:nvPr/>
          </p:nvSpPr>
          <p:spPr bwMode="auto">
            <a:xfrm>
              <a:off x="3936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2791" name="Rectangle 12"/>
            <p:cNvSpPr>
              <a:spLocks noChangeArrowheads="1"/>
            </p:cNvSpPr>
            <p:nvPr/>
          </p:nvSpPr>
          <p:spPr bwMode="auto">
            <a:xfrm>
              <a:off x="4224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32792" name="Rectangle 13"/>
            <p:cNvSpPr>
              <a:spLocks noChangeArrowheads="1"/>
            </p:cNvSpPr>
            <p:nvPr/>
          </p:nvSpPr>
          <p:spPr bwMode="auto">
            <a:xfrm>
              <a:off x="4512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32793" name="Rectangle 14"/>
            <p:cNvSpPr>
              <a:spLocks noChangeArrowheads="1"/>
            </p:cNvSpPr>
            <p:nvPr/>
          </p:nvSpPr>
          <p:spPr bwMode="auto">
            <a:xfrm>
              <a:off x="4224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 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32794" name="Rectangle 15"/>
            <p:cNvSpPr>
              <a:spLocks noChangeArrowheads="1"/>
            </p:cNvSpPr>
            <p:nvPr/>
          </p:nvSpPr>
          <p:spPr bwMode="auto">
            <a:xfrm>
              <a:off x="4512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19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32795" name="Rectangle 16"/>
            <p:cNvSpPr>
              <a:spLocks noChangeArrowheads="1"/>
            </p:cNvSpPr>
            <p:nvPr/>
          </p:nvSpPr>
          <p:spPr bwMode="auto">
            <a:xfrm>
              <a:off x="4800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32796" name="Rectangle 17"/>
            <p:cNvSpPr>
              <a:spLocks noChangeArrowheads="1"/>
            </p:cNvSpPr>
            <p:nvPr/>
          </p:nvSpPr>
          <p:spPr bwMode="auto">
            <a:xfrm>
              <a:off x="4800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2797" name="Rectangle 27"/>
            <p:cNvSpPr>
              <a:spLocks noChangeArrowheads="1"/>
            </p:cNvSpPr>
            <p:nvPr/>
          </p:nvSpPr>
          <p:spPr bwMode="auto">
            <a:xfrm>
              <a:off x="3840" y="1200"/>
              <a:ext cx="110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35000"/>
                </a:spcBef>
                <a:buClr>
                  <a:schemeClr val="tx2"/>
                </a:buClr>
              </a:pPr>
              <a:r>
                <a:rPr lang="en-US" altLang="zh-CN" sz="2000" b="0" i="1" dirty="0">
                  <a:solidFill>
                    <a:schemeClr val="bg2"/>
                  </a:solidFill>
                  <a:latin typeface="Helvetica" panose="020B0604020202020204" pitchFamily="34" charset="0"/>
                </a:rPr>
                <a:t>R</a:t>
              </a:r>
              <a:r>
                <a:rPr lang="en-US" altLang="zh-CN" sz="2000" b="0" dirty="0">
                  <a:solidFill>
                    <a:schemeClr val="bg2"/>
                  </a:solidFill>
                  <a:latin typeface="Helvetica" panose="020B0604020202020204" pitchFamily="34" charset="0"/>
                </a:rPr>
                <a:t> x</a:t>
              </a:r>
              <a:r>
                <a:rPr lang="en-US" altLang="zh-CN" sz="2000" b="0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S</a:t>
              </a:r>
              <a:endParaRPr lang="en-US" altLang="zh-CN" sz="2000" b="0" dirty="0">
                <a:solidFill>
                  <a:schemeClr val="bg2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76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基本运算--笛卡尔积运算</a:t>
            </a:r>
          </a:p>
        </p:txBody>
      </p:sp>
      <p:grpSp>
        <p:nvGrpSpPr>
          <p:cNvPr id="32772" name="Group 33"/>
          <p:cNvGrpSpPr>
            <a:grpSpLocks/>
          </p:cNvGrpSpPr>
          <p:nvPr/>
        </p:nvGrpSpPr>
        <p:grpSpPr bwMode="auto">
          <a:xfrm>
            <a:off x="1143000" y="2514600"/>
            <a:ext cx="914400" cy="1828800"/>
            <a:chOff x="720" y="1584"/>
            <a:chExt cx="576" cy="1152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720" y="1920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1008" y="1920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72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1008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2777" name="Text Box 25"/>
            <p:cNvSpPr txBox="1">
              <a:spLocks noChangeArrowheads="1"/>
            </p:cNvSpPr>
            <p:nvPr/>
          </p:nvSpPr>
          <p:spPr bwMode="auto">
            <a:xfrm>
              <a:off x="881" y="15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R</a:t>
              </a:r>
            </a:p>
          </p:txBody>
        </p:sp>
      </p:grpSp>
      <p:grpSp>
        <p:nvGrpSpPr>
          <p:cNvPr id="32778" name="Group 32"/>
          <p:cNvGrpSpPr>
            <a:grpSpLocks/>
          </p:cNvGrpSpPr>
          <p:nvPr/>
        </p:nvGrpSpPr>
        <p:grpSpPr bwMode="auto">
          <a:xfrm>
            <a:off x="3200400" y="2362200"/>
            <a:ext cx="1371600" cy="2301875"/>
            <a:chOff x="2016" y="1488"/>
            <a:chExt cx="864" cy="1450"/>
          </a:xfrm>
        </p:grpSpPr>
        <p:sp>
          <p:nvSpPr>
            <p:cNvPr id="32779" name="Rectangle 18"/>
            <p:cNvSpPr>
              <a:spLocks noChangeArrowheads="1"/>
            </p:cNvSpPr>
            <p:nvPr/>
          </p:nvSpPr>
          <p:spPr bwMode="auto">
            <a:xfrm>
              <a:off x="2016" y="1834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32780" name="Rectangle 19"/>
            <p:cNvSpPr>
              <a:spLocks noChangeArrowheads="1"/>
            </p:cNvSpPr>
            <p:nvPr/>
          </p:nvSpPr>
          <p:spPr bwMode="auto">
            <a:xfrm>
              <a:off x="2304" y="1834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32781" name="Rectangle 20"/>
            <p:cNvSpPr>
              <a:spLocks noChangeArrowheads="1"/>
            </p:cNvSpPr>
            <p:nvPr/>
          </p:nvSpPr>
          <p:spPr bwMode="auto">
            <a:xfrm>
              <a:off x="2016" y="2170"/>
              <a:ext cx="288" cy="76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32782" name="Rectangle 21"/>
            <p:cNvSpPr>
              <a:spLocks noChangeArrowheads="1"/>
            </p:cNvSpPr>
            <p:nvPr/>
          </p:nvSpPr>
          <p:spPr bwMode="auto">
            <a:xfrm>
              <a:off x="2304" y="2170"/>
              <a:ext cx="288" cy="76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32783" name="Rectangle 22"/>
            <p:cNvSpPr>
              <a:spLocks noChangeArrowheads="1"/>
            </p:cNvSpPr>
            <p:nvPr/>
          </p:nvSpPr>
          <p:spPr bwMode="auto">
            <a:xfrm>
              <a:off x="2592" y="1834"/>
              <a:ext cx="288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32784" name="Rectangle 23"/>
            <p:cNvSpPr>
              <a:spLocks noChangeArrowheads="1"/>
            </p:cNvSpPr>
            <p:nvPr/>
          </p:nvSpPr>
          <p:spPr bwMode="auto">
            <a:xfrm>
              <a:off x="2592" y="2170"/>
              <a:ext cx="288" cy="76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2785" name="Text Box 26"/>
            <p:cNvSpPr txBox="1">
              <a:spLocks noChangeArrowheads="1"/>
            </p:cNvSpPr>
            <p:nvPr/>
          </p:nvSpPr>
          <p:spPr bwMode="auto">
            <a:xfrm>
              <a:off x="2339" y="148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S</a:t>
              </a:r>
            </a:p>
          </p:txBody>
        </p:sp>
      </p:grpSp>
      <p:grpSp>
        <p:nvGrpSpPr>
          <p:cNvPr id="32786" name="Group 31"/>
          <p:cNvGrpSpPr>
            <a:grpSpLocks/>
          </p:cNvGrpSpPr>
          <p:nvPr/>
        </p:nvGrpSpPr>
        <p:grpSpPr bwMode="auto">
          <a:xfrm>
            <a:off x="5791200" y="1905000"/>
            <a:ext cx="2286000" cy="3505200"/>
            <a:chOff x="3648" y="1200"/>
            <a:chExt cx="1440" cy="2208"/>
          </a:xfrm>
        </p:grpSpPr>
        <p:sp>
          <p:nvSpPr>
            <p:cNvPr id="32787" name="Rectangle 8"/>
            <p:cNvSpPr>
              <a:spLocks noChangeArrowheads="1"/>
            </p:cNvSpPr>
            <p:nvPr/>
          </p:nvSpPr>
          <p:spPr bwMode="auto">
            <a:xfrm>
              <a:off x="3648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R.A</a:t>
              </a:r>
            </a:p>
          </p:txBody>
        </p:sp>
        <p:sp>
          <p:nvSpPr>
            <p:cNvPr id="32788" name="Rectangle 9"/>
            <p:cNvSpPr>
              <a:spLocks noChangeArrowheads="1"/>
            </p:cNvSpPr>
            <p:nvPr/>
          </p:nvSpPr>
          <p:spPr bwMode="auto">
            <a:xfrm>
              <a:off x="3936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32789" name="Rectangle 10"/>
            <p:cNvSpPr>
              <a:spLocks noChangeArrowheads="1"/>
            </p:cNvSpPr>
            <p:nvPr/>
          </p:nvSpPr>
          <p:spPr bwMode="auto">
            <a:xfrm>
              <a:off x="3648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2790" name="Rectangle 11"/>
            <p:cNvSpPr>
              <a:spLocks noChangeArrowheads="1"/>
            </p:cNvSpPr>
            <p:nvPr/>
          </p:nvSpPr>
          <p:spPr bwMode="auto">
            <a:xfrm>
              <a:off x="3936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2791" name="Rectangle 12"/>
            <p:cNvSpPr>
              <a:spLocks noChangeArrowheads="1"/>
            </p:cNvSpPr>
            <p:nvPr/>
          </p:nvSpPr>
          <p:spPr bwMode="auto">
            <a:xfrm>
              <a:off x="4224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S.A</a:t>
              </a:r>
            </a:p>
          </p:txBody>
        </p:sp>
        <p:sp>
          <p:nvSpPr>
            <p:cNvPr id="32792" name="Rectangle 13"/>
            <p:cNvSpPr>
              <a:spLocks noChangeArrowheads="1"/>
            </p:cNvSpPr>
            <p:nvPr/>
          </p:nvSpPr>
          <p:spPr bwMode="auto">
            <a:xfrm>
              <a:off x="4512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32793" name="Rectangle 14"/>
            <p:cNvSpPr>
              <a:spLocks noChangeArrowheads="1"/>
            </p:cNvSpPr>
            <p:nvPr/>
          </p:nvSpPr>
          <p:spPr bwMode="auto">
            <a:xfrm>
              <a:off x="4224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 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32794" name="Rectangle 15"/>
            <p:cNvSpPr>
              <a:spLocks noChangeArrowheads="1"/>
            </p:cNvSpPr>
            <p:nvPr/>
          </p:nvSpPr>
          <p:spPr bwMode="auto">
            <a:xfrm>
              <a:off x="4512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19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32795" name="Rectangle 16"/>
            <p:cNvSpPr>
              <a:spLocks noChangeArrowheads="1"/>
            </p:cNvSpPr>
            <p:nvPr/>
          </p:nvSpPr>
          <p:spPr bwMode="auto">
            <a:xfrm>
              <a:off x="4800" y="1440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32796" name="Rectangle 17"/>
            <p:cNvSpPr>
              <a:spLocks noChangeArrowheads="1"/>
            </p:cNvSpPr>
            <p:nvPr/>
          </p:nvSpPr>
          <p:spPr bwMode="auto">
            <a:xfrm>
              <a:off x="4800" y="1824"/>
              <a:ext cx="288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2797" name="Rectangle 27"/>
            <p:cNvSpPr>
              <a:spLocks noChangeArrowheads="1"/>
            </p:cNvSpPr>
            <p:nvPr/>
          </p:nvSpPr>
          <p:spPr bwMode="auto">
            <a:xfrm>
              <a:off x="3840" y="1200"/>
              <a:ext cx="110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149600" algn="ctr"/>
                </a:tabLs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35000"/>
                </a:spcBef>
                <a:buClr>
                  <a:schemeClr val="tx2"/>
                </a:buClr>
              </a:pPr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R</a:t>
              </a:r>
              <a:r>
                <a:rPr lang="en-US" altLang="zh-CN" sz="2000" b="0">
                  <a:solidFill>
                    <a:schemeClr val="bg2"/>
                  </a:solidFill>
                  <a:latin typeface="Helvetica" panose="020B0604020202020204" pitchFamily="34" charset="0"/>
                </a:rPr>
                <a:t> x</a:t>
              </a:r>
              <a:r>
                <a:rPr lang="en-US" altLang="zh-CN" sz="2000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S</a:t>
              </a:r>
              <a:endParaRPr lang="en-US" altLang="zh-CN" sz="2000" b="0">
                <a:solidFill>
                  <a:schemeClr val="bg2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2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基本运算--笛卡尔积运算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运算结果的命名：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 关系名</a:t>
            </a:r>
            <a:r>
              <a:rPr lang="en-US" altLang="zh-CN"/>
              <a:t>.</a:t>
            </a:r>
            <a:r>
              <a:rPr lang="zh-CN" altLang="en-US"/>
              <a:t>属性名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关系名前缀的省略问题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29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基本运算--笛卡尔积运算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50288" cy="50292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</a:p>
          <a:p>
            <a:pPr eaLnBrk="1" hangingPunct="1"/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4821" name="Group 34"/>
          <p:cNvGrpSpPr>
            <a:grpSpLocks/>
          </p:cNvGrpSpPr>
          <p:nvPr/>
        </p:nvGrpSpPr>
        <p:grpSpPr bwMode="auto">
          <a:xfrm>
            <a:off x="3962400" y="1758950"/>
            <a:ext cx="2295525" cy="4500563"/>
            <a:chOff x="2496" y="1108"/>
            <a:chExt cx="1446" cy="2835"/>
          </a:xfrm>
        </p:grpSpPr>
        <p:sp>
          <p:nvSpPr>
            <p:cNvPr id="34822" name="Text Box 26"/>
            <p:cNvSpPr txBox="1">
              <a:spLocks noChangeArrowheads="1"/>
            </p:cNvSpPr>
            <p:nvPr/>
          </p:nvSpPr>
          <p:spPr bwMode="auto">
            <a:xfrm>
              <a:off x="2502" y="3360"/>
              <a:ext cx="288" cy="58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4823" name="Text Box 30"/>
            <p:cNvSpPr txBox="1">
              <a:spLocks noChangeArrowheads="1"/>
            </p:cNvSpPr>
            <p:nvPr/>
          </p:nvSpPr>
          <p:spPr bwMode="auto">
            <a:xfrm>
              <a:off x="3654" y="3360"/>
              <a:ext cx="288" cy="58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4824" name="Rectangle 11"/>
            <p:cNvSpPr>
              <a:spLocks noChangeArrowheads="1"/>
            </p:cNvSpPr>
            <p:nvPr/>
          </p:nvSpPr>
          <p:spPr bwMode="auto">
            <a:xfrm>
              <a:off x="3078" y="1492"/>
              <a:ext cx="288" cy="13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 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 </a:t>
              </a:r>
              <a:b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</a:br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34825" name="Rectangle 5"/>
            <p:cNvSpPr>
              <a:spLocks noChangeArrowheads="1"/>
            </p:cNvSpPr>
            <p:nvPr/>
          </p:nvSpPr>
          <p:spPr bwMode="auto">
            <a:xfrm>
              <a:off x="2502" y="110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 dirty="0">
                  <a:solidFill>
                    <a:schemeClr val="bg2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34826" name="Rectangle 6"/>
            <p:cNvSpPr>
              <a:spLocks noChangeArrowheads="1"/>
            </p:cNvSpPr>
            <p:nvPr/>
          </p:nvSpPr>
          <p:spPr bwMode="auto">
            <a:xfrm>
              <a:off x="2790" y="110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34827" name="Rectangle 7"/>
            <p:cNvSpPr>
              <a:spLocks noChangeArrowheads="1"/>
            </p:cNvSpPr>
            <p:nvPr/>
          </p:nvSpPr>
          <p:spPr bwMode="auto">
            <a:xfrm>
              <a:off x="2502" y="1492"/>
              <a:ext cx="288" cy="13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4828" name="Rectangle 8"/>
            <p:cNvSpPr>
              <a:spLocks noChangeArrowheads="1"/>
            </p:cNvSpPr>
            <p:nvPr/>
          </p:nvSpPr>
          <p:spPr bwMode="auto">
            <a:xfrm>
              <a:off x="2790" y="1492"/>
              <a:ext cx="288" cy="13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4829" name="Rectangle 9"/>
            <p:cNvSpPr>
              <a:spLocks noChangeArrowheads="1"/>
            </p:cNvSpPr>
            <p:nvPr/>
          </p:nvSpPr>
          <p:spPr bwMode="auto">
            <a:xfrm>
              <a:off x="3078" y="110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34830" name="Rectangle 10"/>
            <p:cNvSpPr>
              <a:spLocks noChangeArrowheads="1"/>
            </p:cNvSpPr>
            <p:nvPr/>
          </p:nvSpPr>
          <p:spPr bwMode="auto">
            <a:xfrm>
              <a:off x="3366" y="110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34831" name="Rectangle 12"/>
            <p:cNvSpPr>
              <a:spLocks noChangeArrowheads="1"/>
            </p:cNvSpPr>
            <p:nvPr/>
          </p:nvSpPr>
          <p:spPr bwMode="auto">
            <a:xfrm>
              <a:off x="3366" y="1492"/>
              <a:ext cx="288" cy="13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19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34832" name="Rectangle 13"/>
            <p:cNvSpPr>
              <a:spLocks noChangeArrowheads="1"/>
            </p:cNvSpPr>
            <p:nvPr/>
          </p:nvSpPr>
          <p:spPr bwMode="auto">
            <a:xfrm>
              <a:off x="3654" y="110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34833" name="Rectangle 14"/>
            <p:cNvSpPr>
              <a:spLocks noChangeArrowheads="1"/>
            </p:cNvSpPr>
            <p:nvPr/>
          </p:nvSpPr>
          <p:spPr bwMode="auto">
            <a:xfrm>
              <a:off x="3654" y="1492"/>
              <a:ext cx="288" cy="13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4834" name="Rectangle 15"/>
            <p:cNvSpPr>
              <a:spLocks noChangeArrowheads="1"/>
            </p:cNvSpPr>
            <p:nvPr/>
          </p:nvSpPr>
          <p:spPr bwMode="auto">
            <a:xfrm>
              <a:off x="2496" y="3023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34835" name="Rectangle 16"/>
            <p:cNvSpPr>
              <a:spLocks noChangeArrowheads="1"/>
            </p:cNvSpPr>
            <p:nvPr/>
          </p:nvSpPr>
          <p:spPr bwMode="auto">
            <a:xfrm>
              <a:off x="2784" y="3023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34836" name="Rectangle 17"/>
            <p:cNvSpPr>
              <a:spLocks noChangeArrowheads="1"/>
            </p:cNvSpPr>
            <p:nvPr/>
          </p:nvSpPr>
          <p:spPr bwMode="auto">
            <a:xfrm>
              <a:off x="3072" y="3023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34837" name="Rectangle 18"/>
            <p:cNvSpPr>
              <a:spLocks noChangeArrowheads="1"/>
            </p:cNvSpPr>
            <p:nvPr/>
          </p:nvSpPr>
          <p:spPr bwMode="auto">
            <a:xfrm>
              <a:off x="3360" y="3023"/>
              <a:ext cx="294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34838" name="Rectangle 19"/>
            <p:cNvSpPr>
              <a:spLocks noChangeArrowheads="1"/>
            </p:cNvSpPr>
            <p:nvPr/>
          </p:nvSpPr>
          <p:spPr bwMode="auto">
            <a:xfrm>
              <a:off x="3648" y="3023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34839" name="Text Box 27"/>
            <p:cNvSpPr txBox="1">
              <a:spLocks noChangeArrowheads="1"/>
            </p:cNvSpPr>
            <p:nvPr/>
          </p:nvSpPr>
          <p:spPr bwMode="auto">
            <a:xfrm>
              <a:off x="2790" y="3360"/>
              <a:ext cx="288" cy="58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4840" name="Text Box 28"/>
            <p:cNvSpPr txBox="1">
              <a:spLocks noChangeArrowheads="1"/>
            </p:cNvSpPr>
            <p:nvPr/>
          </p:nvSpPr>
          <p:spPr bwMode="auto">
            <a:xfrm>
              <a:off x="3078" y="3358"/>
              <a:ext cx="288" cy="58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sz="1800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4841" name="Text Box 29"/>
            <p:cNvSpPr txBox="1">
              <a:spLocks noChangeArrowheads="1"/>
            </p:cNvSpPr>
            <p:nvPr/>
          </p:nvSpPr>
          <p:spPr bwMode="auto">
            <a:xfrm>
              <a:off x="3375" y="3358"/>
              <a:ext cx="279" cy="52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/>
              <a:r>
                <a:rPr lang="zh-CN" altLang="en-US" sz="1600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/>
              <a:r>
                <a:rPr lang="zh-CN" altLang="en-US" sz="1600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82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zh-CN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基本运算--笛卡尔积运算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3588" cy="14636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查询软件学院学生的选课情况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要求结果集关系模式：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sno,sname,cno,score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思考：有几种写法？哪种效率更高？</a:t>
            </a:r>
          </a:p>
        </p:txBody>
      </p:sp>
      <p:graphicFrame>
        <p:nvGraphicFramePr>
          <p:cNvPr id="25607" name="文本占位符 25606"/>
          <p:cNvGraphicFramePr>
            <a:graphicFrameLocks noGrp="1"/>
          </p:cNvGraphicFramePr>
          <p:nvPr>
            <p:ph type="body" sz="half" idx="4294967295"/>
          </p:nvPr>
        </p:nvGraphicFramePr>
        <p:xfrm>
          <a:off x="609600" y="2711450"/>
          <a:ext cx="8229600" cy="2043114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21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Cname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丙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27088" y="4918075"/>
            <a:ext cx="722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s.sno,sname,cno,score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s.sno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sc.sno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s.dept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'</a:t>
            </a:r>
            <a:r>
              <a:rPr lang="zh-CN" altLang="en-US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软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'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 x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SC))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09625" y="5476875"/>
            <a:ext cx="794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s.sno,sname,cno,score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s.sno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sc.sno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((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s.dept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 '</a:t>
            </a:r>
            <a:r>
              <a:rPr lang="zh-CN" altLang="en-US" b="0" baseline="-25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软</a:t>
            </a:r>
            <a:r>
              <a:rPr lang="en-US" altLang="zh-CN" b="0" baseline="-25000" dirty="0">
                <a:solidFill>
                  <a:schemeClr val="bg2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'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S)) x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SC))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2D061-98F8-4C0A-9829-31FB74B38BB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0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pPr eaLnBrk="1" hangingPunct="1"/>
            <a:r>
              <a:rPr lang="zh-CN" altLang="en-US" dirty="0"/>
              <a:t>定义</a:t>
            </a:r>
          </a:p>
          <a:p>
            <a:pPr lvl="1" eaLnBrk="1" hangingPunct="1"/>
            <a:r>
              <a:rPr lang="zh-CN" altLang="en-US" dirty="0"/>
              <a:t>从两个关系的笛卡儿积中选取给定属性间满足一定条件的元组</a:t>
            </a:r>
          </a:p>
          <a:p>
            <a:pPr lvl="1" algn="ctr" eaLnBrk="1" hangingPunct="1">
              <a:buFontTx/>
              <a:buNone/>
            </a:pPr>
            <a:endParaRPr lang="zh-CN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ctr" eaLnBrk="1" hangingPunct="1">
              <a:buFontTx/>
              <a:buNone/>
            </a:pPr>
            <a:endParaRPr lang="zh-CN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zh-CN" altLang="zh-CN" dirty="0">
                <a:latin typeface="华文新魏" panose="02010800040101010101" pitchFamily="2" charset="-122"/>
              </a:rPr>
              <a:t>   </a:t>
            </a:r>
            <a:r>
              <a:rPr lang="en-US" altLang="zh-CN" dirty="0">
                <a:latin typeface="华文新魏" panose="02010800040101010101" pitchFamily="2" charset="-122"/>
              </a:rPr>
              <a:t>A,B</a:t>
            </a:r>
            <a:r>
              <a:rPr lang="zh-CN" altLang="en-US" dirty="0">
                <a:latin typeface="华文新魏" panose="02010800040101010101" pitchFamily="2" charset="-122"/>
              </a:rPr>
              <a:t>为</a:t>
            </a:r>
            <a:r>
              <a:rPr lang="en-US" altLang="zh-CN" dirty="0">
                <a:latin typeface="华文新魏" panose="02010800040101010101" pitchFamily="2" charset="-122"/>
              </a:rPr>
              <a:t>R</a:t>
            </a:r>
            <a:r>
              <a:rPr lang="zh-CN" altLang="en-US" dirty="0">
                <a:latin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</a:rPr>
              <a:t>上度数相等且可比的属性集合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sym typeface="Symbol" panose="05050102010706020507" pitchFamily="18" charset="2"/>
              </a:rPr>
              <a:t>   为比较运算符，为等号时称为等值连接</a:t>
            </a:r>
          </a:p>
          <a:p>
            <a:pPr lvl="1" eaLnBrk="1" hangingPunct="1"/>
            <a:r>
              <a:rPr lang="zh-CN" altLang="en-US" dirty="0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R     S </a:t>
            </a:r>
            <a:r>
              <a:rPr lang="en-US" altLang="zh-CN" dirty="0">
                <a:latin typeface="华文新魏" panose="02010800040101010101" pitchFamily="2" charset="-122"/>
              </a:rPr>
              <a:t>= 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200" baseline="-16000" dirty="0">
                <a:latin typeface="华文新魏" panose="02010800040101010101" pitchFamily="2" charset="-122"/>
              </a:rPr>
              <a:t>r[A]</a:t>
            </a:r>
            <a:r>
              <a:rPr lang="en-US" altLang="zh-CN" sz="3200" b="1" baseline="-16000" dirty="0">
                <a:solidFill>
                  <a:srgbClr val="FF3300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200" baseline="-16000" dirty="0">
                <a:latin typeface="华文新魏" panose="02010800040101010101" pitchFamily="2" charset="-122"/>
              </a:rPr>
              <a:t>S[B]</a:t>
            </a:r>
            <a:r>
              <a:rPr lang="en-US" altLang="zh-CN" dirty="0">
                <a:latin typeface="华文新魏" panose="02010800040101010101" pitchFamily="2" charset="-122"/>
              </a:rPr>
              <a:t>(</a:t>
            </a:r>
            <a:r>
              <a:rPr lang="en-US" altLang="zh-CN" sz="3200" baseline="-16000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</a:rPr>
              <a:t>R×S)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763588"/>
          </a:xfrm>
        </p:spPr>
        <p:txBody>
          <a:bodyPr/>
          <a:lstStyle/>
          <a:p>
            <a:pPr eaLnBrk="1" hangingPunct="1"/>
            <a:r>
              <a:rPr lang="zh-CN" altLang="en-US" dirty="0"/>
              <a:t>附加运算--</a:t>
            </a:r>
            <a:r>
              <a:rPr lang="zh-CN" altLang="en-US" dirty="0">
                <a:sym typeface="Symbol" panose="05050102010706020507" pitchFamily="18" charset="2"/>
              </a:rPr>
              <a:t> 连接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</a:t>
            </a:r>
            <a:r>
              <a:rPr lang="en-US" altLang="zh-CN" dirty="0">
                <a:sym typeface="Symbol" panose="05050102010706020507" pitchFamily="18" charset="2"/>
              </a:rPr>
              <a:t>-join)</a:t>
            </a:r>
          </a:p>
        </p:txBody>
      </p: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1066800" y="5226050"/>
            <a:ext cx="914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lang="en-US" altLang="zh-CN" sz="3200" baseline="-2000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B</a:t>
            </a:r>
            <a:endParaRPr lang="en-US" altLang="zh-CN" b="0" baseline="-2000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182" name="AutoShape 8"/>
          <p:cNvSpPr>
            <a:spLocks noChangeArrowheads="1"/>
          </p:cNvSpPr>
          <p:nvPr/>
        </p:nvSpPr>
        <p:spPr bwMode="auto">
          <a:xfrm rot="5400000">
            <a:off x="1409700" y="5067300"/>
            <a:ext cx="228600" cy="304800"/>
          </a:xfrm>
          <a:prstGeom prst="flowChartCollate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0183" name="AutoShape 4"/>
          <p:cNvSpPr>
            <a:spLocks noChangeArrowheads="1"/>
          </p:cNvSpPr>
          <p:nvPr/>
        </p:nvSpPr>
        <p:spPr bwMode="auto">
          <a:xfrm rot="5400000">
            <a:off x="1428750" y="3008313"/>
            <a:ext cx="228600" cy="304800"/>
          </a:xfrm>
          <a:prstGeom prst="flowChartCollat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zh-CN" altLang="en-US" b="0">
              <a:solidFill>
                <a:schemeClr val="bg2"/>
              </a:solidFill>
            </a:endParaRPr>
          </a:p>
        </p:txBody>
      </p:sp>
      <p:sp>
        <p:nvSpPr>
          <p:cNvPr id="50184" name="Arc 5"/>
          <p:cNvSpPr>
            <a:spLocks noChangeArrowheads="1"/>
          </p:cNvSpPr>
          <p:nvPr/>
        </p:nvSpPr>
        <p:spPr bwMode="auto">
          <a:xfrm rot="-4200000">
            <a:off x="2865438" y="2919413"/>
            <a:ext cx="228600" cy="387350"/>
          </a:xfrm>
          <a:custGeom>
            <a:avLst/>
            <a:gdLst>
              <a:gd name="T0" fmla="*/ 7836 w 21600"/>
              <a:gd name="T1" fmla="*/ -1 h 31859"/>
              <a:gd name="T2" fmla="*/ 21600 w 21600"/>
              <a:gd name="T3" fmla="*/ 20128 h 31859"/>
              <a:gd name="T4" fmla="*/ 18136 w 21600"/>
              <a:gd name="T5" fmla="*/ 31858 h 31859"/>
              <a:gd name="T6" fmla="*/ 7836 w 21600"/>
              <a:gd name="T7" fmla="*/ -1 h 31859"/>
              <a:gd name="T8" fmla="*/ 21600 w 21600"/>
              <a:gd name="T9" fmla="*/ 20128 h 31859"/>
              <a:gd name="T10" fmla="*/ 18136 w 21600"/>
              <a:gd name="T11" fmla="*/ 31858 h 31859"/>
              <a:gd name="T12" fmla="*/ 0 w 21600"/>
              <a:gd name="T13" fmla="*/ 20128 h 31859"/>
              <a:gd name="T14" fmla="*/ 7836 w 21600"/>
              <a:gd name="T15" fmla="*/ -1 h 3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31859" fill="none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</a:path>
              <a:path w="21600" h="31859" stroke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  <a:lnTo>
                  <a:pt x="0" y="20128"/>
                </a:lnTo>
                <a:lnTo>
                  <a:pt x="7836" y="-1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 Box 6"/>
          <p:cNvSpPr txBox="1">
            <a:spLocks noChangeArrowheads="1"/>
          </p:cNvSpPr>
          <p:nvPr/>
        </p:nvSpPr>
        <p:spPr bwMode="auto">
          <a:xfrm>
            <a:off x="1071563" y="3167063"/>
            <a:ext cx="914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lang="en-US" altLang="zh-CN" sz="320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B</a:t>
            </a:r>
            <a:endParaRPr lang="en-US" altLang="zh-CN" baseline="-2000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1081088" y="2895600"/>
            <a:ext cx="7005637" cy="7191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R  S = { rs | r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R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r[A]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s[B]}</a:t>
            </a:r>
            <a:endParaRPr lang="zh-CN" altLang="en-US" sz="28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58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1203" name="Text Box 74"/>
          <p:cNvSpPr txBox="1">
            <a:spLocks noChangeArrowheads="1"/>
          </p:cNvSpPr>
          <p:nvPr/>
        </p:nvSpPr>
        <p:spPr bwMode="auto">
          <a:xfrm>
            <a:off x="6400800" y="1752600"/>
            <a:ext cx="914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B &lt; D</a:t>
            </a:r>
            <a:endParaRPr lang="en-US" altLang="zh-CN" b="0" baseline="-2000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dirty="0"/>
              <a:t>附加运算--</a:t>
            </a:r>
            <a:r>
              <a:rPr lang="zh-CN" altLang="en-US" dirty="0">
                <a:sym typeface="Symbol" panose="05050102010706020507" pitchFamily="18" charset="2"/>
              </a:rPr>
              <a:t> 连接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</a:t>
            </a:r>
            <a:r>
              <a:rPr lang="en-US" altLang="zh-CN" dirty="0">
                <a:sym typeface="Symbol" panose="05050102010706020507" pitchFamily="18" charset="2"/>
              </a:rPr>
              <a:t>-join)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457200" y="2286000"/>
            <a:ext cx="2209800" cy="1581150"/>
            <a:chOff x="576" y="2928"/>
            <a:chExt cx="1536" cy="996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1208" name="Rectangle 7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15" name="Rectangle 14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216" name="Rectangle 15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217" name="Rectangle 16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919" name="表格 38918"/>
          <p:cNvGraphicFramePr/>
          <p:nvPr/>
        </p:nvGraphicFramePr>
        <p:xfrm>
          <a:off x="3124200" y="2438400"/>
          <a:ext cx="1600200" cy="1193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933" name="表格 38932"/>
          <p:cNvGraphicFramePr/>
          <p:nvPr/>
        </p:nvGraphicFramePr>
        <p:xfrm>
          <a:off x="5257800" y="2214563"/>
          <a:ext cx="3505200" cy="1749425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37" marB="45737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737" marB="45737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737" marB="45737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37" marB="45737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73" name="Text Box 72"/>
          <p:cNvSpPr txBox="1">
            <a:spLocks noChangeArrowheads="1"/>
          </p:cNvSpPr>
          <p:nvPr/>
        </p:nvSpPr>
        <p:spPr bwMode="auto">
          <a:xfrm>
            <a:off x="6172200" y="14779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R  S </a:t>
            </a:r>
          </a:p>
        </p:txBody>
      </p:sp>
      <p:sp>
        <p:nvSpPr>
          <p:cNvPr id="51274" name="AutoShape 73"/>
          <p:cNvSpPr>
            <a:spLocks noChangeArrowheads="1"/>
          </p:cNvSpPr>
          <p:nvPr/>
        </p:nvSpPr>
        <p:spPr bwMode="auto">
          <a:xfrm rot="5400000">
            <a:off x="6743700" y="1638300"/>
            <a:ext cx="228600" cy="304800"/>
          </a:xfrm>
          <a:prstGeom prst="flowChartCollat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5" name="Text Box 75"/>
          <p:cNvSpPr txBox="1">
            <a:spLocks noChangeArrowheads="1"/>
          </p:cNvSpPr>
          <p:nvPr/>
        </p:nvSpPr>
        <p:spPr bwMode="auto">
          <a:xfrm>
            <a:off x="1371600" y="163036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3657600" y="163036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S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7200" y="3954463"/>
            <a:ext cx="8305800" cy="2486025"/>
            <a:chOff x="457200" y="3954463"/>
            <a:chExt cx="8305800" cy="2486025"/>
          </a:xfrm>
        </p:grpSpPr>
        <p:sp>
          <p:nvSpPr>
            <p:cNvPr id="27" name="Text Box 72"/>
            <p:cNvSpPr txBox="1">
              <a:spLocks noChangeArrowheads="1"/>
            </p:cNvSpPr>
            <p:nvPr/>
          </p:nvSpPr>
          <p:spPr bwMode="auto">
            <a:xfrm>
              <a:off x="6172200" y="3954463"/>
              <a:ext cx="12954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b="0" baseline="-2000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r>
                <a:rPr lang="en-US" altLang="zh-CN" sz="3200">
                  <a:solidFill>
                    <a:schemeClr val="bg2"/>
                  </a:solidFill>
                  <a:latin typeface="宋体" panose="02010600030101010101" pitchFamily="2" charset="-122"/>
                </a:rPr>
                <a:t>R  S 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7200" y="4106863"/>
              <a:ext cx="8305800" cy="2333625"/>
              <a:chOff x="457200" y="4106863"/>
              <a:chExt cx="8305800" cy="2333625"/>
            </a:xfrm>
          </p:grpSpPr>
          <p:sp>
            <p:nvSpPr>
              <p:cNvPr id="2" name="Text Box 74"/>
              <p:cNvSpPr txBox="1">
                <a:spLocks noChangeArrowheads="1"/>
              </p:cNvSpPr>
              <p:nvPr/>
            </p:nvSpPr>
            <p:spPr bwMode="auto">
              <a:xfrm>
                <a:off x="6400800" y="4229100"/>
                <a:ext cx="914400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3200" b="0" baseline="-20000">
                    <a:solidFill>
                      <a:schemeClr val="bg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B &lt; D</a:t>
                </a:r>
                <a:endParaRPr lang="en-US" altLang="zh-CN" b="0" baseline="-2000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3" name="Group 4"/>
              <p:cNvGrpSpPr>
                <a:grpSpLocks/>
              </p:cNvGrpSpPr>
              <p:nvPr/>
            </p:nvGrpSpPr>
            <p:grpSpPr bwMode="auto">
              <a:xfrm>
                <a:off x="457200" y="4762500"/>
                <a:ext cx="2209800" cy="1581150"/>
                <a:chOff x="576" y="2928"/>
                <a:chExt cx="1536" cy="996"/>
              </a:xfrm>
            </p:grpSpPr>
            <p:sp>
              <p:nvSpPr>
                <p:cNvPr id="51282" name="Rectangle 5"/>
                <p:cNvSpPr>
                  <a:spLocks noChangeArrowheads="1"/>
                </p:cNvSpPr>
                <p:nvPr/>
              </p:nvSpPr>
              <p:spPr bwMode="auto">
                <a:xfrm>
                  <a:off x="1600" y="3675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51283" name="Rectangle 6"/>
                <p:cNvSpPr>
                  <a:spLocks noChangeArrowheads="1"/>
                </p:cNvSpPr>
                <p:nvPr/>
              </p:nvSpPr>
              <p:spPr bwMode="auto">
                <a:xfrm>
                  <a:off x="1088" y="3675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51284" name="Rectangle 7"/>
                <p:cNvSpPr>
                  <a:spLocks noChangeArrowheads="1"/>
                </p:cNvSpPr>
                <p:nvPr/>
              </p:nvSpPr>
              <p:spPr bwMode="auto">
                <a:xfrm>
                  <a:off x="576" y="3675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1285" name="Rectangle 8"/>
                <p:cNvSpPr>
                  <a:spLocks noChangeArrowheads="1"/>
                </p:cNvSpPr>
                <p:nvPr/>
              </p:nvSpPr>
              <p:spPr bwMode="auto">
                <a:xfrm>
                  <a:off x="1600" y="3426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1286" name="Rectangle 9"/>
                <p:cNvSpPr>
                  <a:spLocks noChangeArrowheads="1"/>
                </p:cNvSpPr>
                <p:nvPr/>
              </p:nvSpPr>
              <p:spPr bwMode="auto">
                <a:xfrm>
                  <a:off x="1088" y="3426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1287" name="Rectangle 10"/>
                <p:cNvSpPr>
                  <a:spLocks noChangeArrowheads="1"/>
                </p:cNvSpPr>
                <p:nvPr/>
              </p:nvSpPr>
              <p:spPr bwMode="auto">
                <a:xfrm>
                  <a:off x="576" y="3426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1288" name="Rectangle 11"/>
                <p:cNvSpPr>
                  <a:spLocks noChangeArrowheads="1"/>
                </p:cNvSpPr>
                <p:nvPr/>
              </p:nvSpPr>
              <p:spPr bwMode="auto">
                <a:xfrm>
                  <a:off x="1600" y="3177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12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8" y="3177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1290" name="Rectangle 13"/>
                <p:cNvSpPr>
                  <a:spLocks noChangeArrowheads="1"/>
                </p:cNvSpPr>
                <p:nvPr/>
              </p:nvSpPr>
              <p:spPr bwMode="auto">
                <a:xfrm>
                  <a:off x="576" y="3177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1291" name="Rectangle 14"/>
                <p:cNvSpPr>
                  <a:spLocks noChangeArrowheads="1"/>
                </p:cNvSpPr>
                <p:nvPr/>
              </p:nvSpPr>
              <p:spPr bwMode="auto">
                <a:xfrm>
                  <a:off x="1600" y="2928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1292" name="Rectangle 15"/>
                <p:cNvSpPr>
                  <a:spLocks noChangeArrowheads="1"/>
                </p:cNvSpPr>
                <p:nvPr/>
              </p:nvSpPr>
              <p:spPr bwMode="auto">
                <a:xfrm>
                  <a:off x="1088" y="2928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1293" name="Rectangle 16"/>
                <p:cNvSpPr>
                  <a:spLocks noChangeArrowheads="1"/>
                </p:cNvSpPr>
                <p:nvPr/>
              </p:nvSpPr>
              <p:spPr bwMode="auto">
                <a:xfrm>
                  <a:off x="576" y="2928"/>
                  <a:ext cx="512" cy="249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51294" name="Line 17"/>
                <p:cNvSpPr>
                  <a:spLocks noChangeShapeType="1"/>
                </p:cNvSpPr>
                <p:nvPr/>
              </p:nvSpPr>
              <p:spPr bwMode="auto">
                <a:xfrm>
                  <a:off x="576" y="2928"/>
                  <a:ext cx="1536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5" name="Line 18"/>
                <p:cNvSpPr>
                  <a:spLocks noChangeShapeType="1"/>
                </p:cNvSpPr>
                <p:nvPr/>
              </p:nvSpPr>
              <p:spPr bwMode="auto">
                <a:xfrm>
                  <a:off x="576" y="3177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6" name="Line 19"/>
                <p:cNvSpPr>
                  <a:spLocks noChangeShapeType="1"/>
                </p:cNvSpPr>
                <p:nvPr/>
              </p:nvSpPr>
              <p:spPr bwMode="auto">
                <a:xfrm>
                  <a:off x="576" y="3426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7" name="Line 20"/>
                <p:cNvSpPr>
                  <a:spLocks noChangeShapeType="1"/>
                </p:cNvSpPr>
                <p:nvPr/>
              </p:nvSpPr>
              <p:spPr bwMode="auto">
                <a:xfrm>
                  <a:off x="576" y="3675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8" name="Line 21"/>
                <p:cNvSpPr>
                  <a:spLocks noChangeShapeType="1"/>
                </p:cNvSpPr>
                <p:nvPr/>
              </p:nvSpPr>
              <p:spPr bwMode="auto">
                <a:xfrm>
                  <a:off x="576" y="3924"/>
                  <a:ext cx="1536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9" name="Line 22"/>
                <p:cNvSpPr>
                  <a:spLocks noChangeShapeType="1"/>
                </p:cNvSpPr>
                <p:nvPr/>
              </p:nvSpPr>
              <p:spPr bwMode="auto">
                <a:xfrm>
                  <a:off x="576" y="2928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00" name="Line 23"/>
                <p:cNvSpPr>
                  <a:spLocks noChangeShapeType="1"/>
                </p:cNvSpPr>
                <p:nvPr/>
              </p:nvSpPr>
              <p:spPr bwMode="auto">
                <a:xfrm>
                  <a:off x="1088" y="2928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01" name="Line 24"/>
                <p:cNvSpPr>
                  <a:spLocks noChangeShapeType="1"/>
                </p:cNvSpPr>
                <p:nvPr/>
              </p:nvSpPr>
              <p:spPr bwMode="auto">
                <a:xfrm>
                  <a:off x="1600" y="2928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02" name="Line 25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5" name="表格 24"/>
              <p:cNvGraphicFramePr/>
              <p:nvPr>
                <p:extLst/>
              </p:nvPr>
            </p:nvGraphicFramePr>
            <p:xfrm>
              <a:off x="3124200" y="4914900"/>
              <a:ext cx="1600200" cy="1193800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8463">
                    <a:tc>
                      <a:txBody>
                        <a:bodyPr/>
                        <a:lstStyle/>
                        <a:p>
                          <a:pPr lvl="0" algn="ctr" eaLnBrk="1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D</a:t>
                          </a:r>
                        </a:p>
                      </a:txBody>
                      <a:tcPr>
                        <a:lnL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C</a:t>
                          </a:r>
                        </a:p>
                      </a:txBody>
                      <a:tcPr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875">
                    <a:tc>
                      <a:txBody>
                        <a:bodyPr/>
                        <a:lstStyle/>
                        <a:p>
                          <a:pPr lvl="0" algn="ctr" eaLnBrk="1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3</a:t>
                          </a:r>
                        </a:p>
                      </a:txBody>
                      <a:tcPr>
                        <a:lnL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1</a:t>
                          </a:r>
                        </a:p>
                      </a:txBody>
                      <a:tcPr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8462">
                    <a:tc>
                      <a:txBody>
                        <a:bodyPr/>
                        <a:lstStyle/>
                        <a:p>
                          <a:pPr lvl="0" algn="ctr" eaLnBrk="1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6</a:t>
                          </a:r>
                        </a:p>
                      </a:txBody>
                      <a:tcPr>
                        <a:lnL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2</a:t>
                          </a:r>
                        </a:p>
                      </a:txBody>
                      <a:tcPr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" name="表格 25"/>
              <p:cNvGraphicFramePr/>
              <p:nvPr>
                <p:extLst/>
              </p:nvPr>
            </p:nvGraphicFramePr>
            <p:xfrm>
              <a:off x="5257800" y="4691063"/>
              <a:ext cx="3505200" cy="1749425"/>
            </p:xfrm>
            <a:graphic>
              <a:graphicData uri="http://schemas.openxmlformats.org/drawingml/2006/table">
                <a:tbl>
                  <a:tblPr/>
                  <a:tblGrid>
                    <a:gridCol w="701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00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1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00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01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A</a:t>
                          </a:r>
                        </a:p>
                      </a:txBody>
                      <a:tcPr marT="45737" marB="45737">
                        <a:lnL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B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R.C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D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S.C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0850"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1</a:t>
                          </a:r>
                        </a:p>
                      </a:txBody>
                      <a:tcPr marT="45737" marB="45737">
                        <a:lnL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2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3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3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1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0850"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1</a:t>
                          </a:r>
                        </a:p>
                      </a:txBody>
                      <a:tcPr marT="45737" marB="45737">
                        <a:lnL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2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3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6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2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0850"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4</a:t>
                          </a:r>
                        </a:p>
                      </a:txBody>
                      <a:tcPr marT="45737" marB="45737">
                        <a:lnL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5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6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6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 eaLnBrk="1" fontAlgn="ctr" hangingPunct="1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bg2"/>
                              </a:solidFill>
                              <a:latin typeface="Tahoma" panose="020B0604030504040204" pitchFamily="34" charset="0"/>
                              <a:ea typeface="华文新魏" panose="02010800040101010101" pitchFamily="2" charset="-122"/>
                            </a:rPr>
                            <a:t>2</a:t>
                          </a:r>
                        </a:p>
                      </a:txBody>
                      <a:tcPr marT="45737" marB="45737">
                        <a:lnL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12700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28575" cap="flat" cmpd="sng">
                          <a:solidFill>
                            <a:schemeClr val="bg2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28" name="AutoShape 73"/>
              <p:cNvSpPr>
                <a:spLocks noChangeArrowheads="1"/>
              </p:cNvSpPr>
              <p:nvPr/>
            </p:nvSpPr>
            <p:spPr bwMode="auto">
              <a:xfrm rot="5400000">
                <a:off x="6743700" y="4114800"/>
                <a:ext cx="228600" cy="304800"/>
              </a:xfrm>
              <a:prstGeom prst="flowChartCollat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75"/>
              <p:cNvSpPr txBox="1">
                <a:spLocks noChangeArrowheads="1"/>
              </p:cNvSpPr>
              <p:nvPr/>
            </p:nvSpPr>
            <p:spPr bwMode="auto">
              <a:xfrm>
                <a:off x="1371600" y="4106863"/>
                <a:ext cx="53340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3600" b="0" baseline="-20000">
                    <a:solidFill>
                      <a:schemeClr val="bg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 </a:t>
                </a:r>
                <a:r>
                  <a:rPr lang="en-US" altLang="zh-CN" sz="320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auto">
              <a:xfrm>
                <a:off x="3657600" y="4106863"/>
                <a:ext cx="53340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3600" b="0" baseline="-20000">
                    <a:solidFill>
                      <a:schemeClr val="bg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 </a:t>
                </a:r>
                <a:r>
                  <a:rPr lang="en-US" altLang="zh-CN" sz="320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31" name="Line 81"/>
              <p:cNvSpPr>
                <a:spLocks noChangeShapeType="1"/>
              </p:cNvSpPr>
              <p:nvPr/>
            </p:nvSpPr>
            <p:spPr bwMode="auto">
              <a:xfrm>
                <a:off x="2667000" y="537210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82"/>
              <p:cNvSpPr>
                <a:spLocks noChangeShapeType="1"/>
              </p:cNvSpPr>
              <p:nvPr/>
            </p:nvSpPr>
            <p:spPr bwMode="auto">
              <a:xfrm>
                <a:off x="2667000" y="5386388"/>
                <a:ext cx="457200" cy="59531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83"/>
              <p:cNvSpPr>
                <a:spLocks noChangeShapeType="1"/>
              </p:cNvSpPr>
              <p:nvPr/>
            </p:nvSpPr>
            <p:spPr bwMode="auto">
              <a:xfrm>
                <a:off x="2667000" y="5829300"/>
                <a:ext cx="457200" cy="15240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8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附加运算--</a:t>
            </a:r>
            <a:r>
              <a:rPr lang="zh-CN" altLang="en-US" dirty="0">
                <a:latin typeface="+mj-ea"/>
                <a:sym typeface="Symbol" panose="05050102010706020507" pitchFamily="18" charset="2"/>
              </a:rPr>
              <a:t> 连接</a:t>
            </a:r>
            <a:r>
              <a:rPr lang="en-US" altLang="zh-CN" dirty="0">
                <a:latin typeface="+mj-ea"/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+mj-ea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+mj-ea"/>
                <a:sym typeface="Symbol" panose="05050102010706020507" pitchFamily="18" charset="2"/>
              </a:rPr>
              <a:t>-join)</a:t>
            </a:r>
            <a:endParaRPr lang="zh-CN" altLang="en-US" dirty="0">
              <a:latin typeface="+mj-ea"/>
              <a:sym typeface="Symbol" panose="05050102010706020507" pitchFamily="18" charset="2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86250"/>
            <a:ext cx="8382000" cy="72707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dirty="0"/>
              <a:t>查询同时选修了</a:t>
            </a:r>
            <a:r>
              <a:rPr lang="en-US" altLang="zh-CN" dirty="0"/>
              <a:t>c1</a:t>
            </a:r>
            <a:r>
              <a:rPr lang="zh-CN" altLang="en-US" dirty="0"/>
              <a:t>号和</a:t>
            </a:r>
            <a:r>
              <a:rPr lang="en-US" altLang="zh-CN" dirty="0"/>
              <a:t>c2</a:t>
            </a:r>
            <a:r>
              <a:rPr lang="zh-CN" altLang="en-US" dirty="0"/>
              <a:t>号课程的学生学号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04800" y="1773238"/>
            <a:ext cx="86502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20000"/>
              </a:spcBef>
              <a:buClr>
                <a:schemeClr val="folHlink"/>
              </a:buClr>
              <a:buFontTx/>
              <a:buChar char="–"/>
            </a:pPr>
            <a:r>
              <a:rPr lang="zh-CN" altLang="en-US" sz="2800" b="0">
                <a:solidFill>
                  <a:schemeClr val="bg2"/>
                </a:solidFill>
                <a:ea typeface="华文新魏" panose="02010800040101010101" pitchFamily="2" charset="-122"/>
              </a:rPr>
              <a:t>查询数学成绩比王红同学数学成绩高的学生姓名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1800" y="2501900"/>
            <a:ext cx="8184332" cy="923925"/>
            <a:chOff x="576" y="3455"/>
            <a:chExt cx="3700" cy="582"/>
          </a:xfrm>
        </p:grpSpPr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576" y="3455"/>
              <a:ext cx="37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∏</a:t>
              </a:r>
              <a:r>
                <a:rPr lang="en-US" altLang="zh-CN" b="0" baseline="-25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S.</a:t>
              </a:r>
              <a:r>
                <a:rPr lang="zh-CN" altLang="en-US" b="0" baseline="-25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姓名</a:t>
              </a:r>
              <a:r>
                <a:rPr lang="zh-CN" altLang="en-US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(</a:t>
              </a:r>
              <a:r>
                <a:rPr lang="en-US" altLang="zh-CN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</a:t>
              </a:r>
              <a:r>
                <a:rPr lang="en-US" altLang="zh-CN" b="0" baseline="-25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a</a:t>
              </a:r>
              <a:r>
                <a:rPr lang="en-US" altLang="zh-CN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(</a:t>
              </a:r>
              <a:r>
                <a:rPr lang="zh-CN" altLang="en-US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(</a:t>
              </a:r>
              <a:r>
                <a:rPr lang="zh-CN" altLang="en-US" b="0" baseline="-20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课程=</a:t>
              </a:r>
              <a:r>
                <a:rPr lang="en-US" altLang="zh-CN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‘</a:t>
              </a:r>
              <a:r>
                <a:rPr lang="zh-CN" altLang="en-US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数学</a:t>
              </a:r>
              <a:r>
                <a:rPr lang="en-US" altLang="zh-CN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’ </a:t>
              </a:r>
              <a:r>
                <a:rPr lang="en-US" altLang="zh-CN" b="0" baseline="-20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 </a:t>
              </a:r>
              <a:r>
                <a:rPr lang="zh-CN" altLang="en-US" b="0" baseline="-20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姓名=</a:t>
              </a:r>
              <a:r>
                <a:rPr lang="en-US" altLang="zh-CN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‘</a:t>
              </a:r>
              <a:r>
                <a:rPr lang="zh-CN" altLang="en-US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王红</a:t>
              </a:r>
              <a:r>
                <a:rPr lang="en-US" altLang="zh-CN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’</a:t>
              </a:r>
              <a:r>
                <a:rPr lang="en-US" altLang="zh-CN" b="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(</a:t>
              </a:r>
              <a:r>
                <a:rPr lang="en-US" altLang="zh-CN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R)))        </a:t>
              </a:r>
              <a:r>
                <a:rPr lang="en-US" altLang="zh-CN" b="0" baseline="-25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S</a:t>
              </a:r>
              <a:r>
                <a:rPr lang="en-US" altLang="zh-CN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(</a:t>
              </a:r>
              <a:r>
                <a:rPr lang="en-US" altLang="zh-CN" b="0" baseline="-25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 </a:t>
              </a:r>
              <a:r>
                <a:rPr lang="en-US" altLang="zh-CN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</a:t>
              </a:r>
              <a:r>
                <a:rPr lang="zh-CN" altLang="en-US" b="0" baseline="-2000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课程=</a:t>
              </a:r>
              <a:r>
                <a:rPr lang="en-US" altLang="zh-CN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‘</a:t>
              </a:r>
              <a:r>
                <a:rPr lang="zh-CN" altLang="en-US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数学</a:t>
              </a:r>
              <a:r>
                <a:rPr lang="en-US" altLang="zh-CN" b="0" baseline="-2000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’</a:t>
              </a:r>
              <a:r>
                <a:rPr lang="en-US" altLang="zh-CN" b="0" dirty="0">
                  <a:solidFill>
                    <a:schemeClr val="bg2"/>
                  </a:solidFill>
                  <a:latin typeface="+mn-lt"/>
                  <a:ea typeface="+mn-ea"/>
                  <a:sym typeface="Symbol" panose="05050102010706020507" pitchFamily="18" charset="2"/>
                </a:rPr>
                <a:t> </a:t>
              </a:r>
              <a:r>
                <a:rPr lang="en-US" altLang="zh-CN" b="0" dirty="0">
                  <a:solidFill>
                    <a:schemeClr val="bg2"/>
                  </a:solidFill>
                  <a:latin typeface="+mn-ea"/>
                  <a:ea typeface="+mn-ea"/>
                  <a:sym typeface="Symbol" panose="05050102010706020507" pitchFamily="18" charset="2"/>
                </a:rPr>
                <a:t>(R)))</a:t>
              </a:r>
            </a:p>
          </p:txBody>
        </p:sp>
        <p:sp>
          <p:nvSpPr>
            <p:cNvPr id="52232" name="AutoShape 7"/>
            <p:cNvSpPr>
              <a:spLocks noChangeArrowheads="1"/>
            </p:cNvSpPr>
            <p:nvPr/>
          </p:nvSpPr>
          <p:spPr bwMode="auto">
            <a:xfrm rot="5400000">
              <a:off x="3384" y="3528"/>
              <a:ext cx="144" cy="192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2300" y="3746"/>
              <a:ext cx="9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a.</a:t>
              </a:r>
              <a:r>
                <a:rPr lang="zh-CN" altLang="en-US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成绩&lt;</a:t>
              </a:r>
              <a:r>
                <a:rPr lang="en-US" altLang="zh-CN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s.</a:t>
              </a:r>
              <a:r>
                <a:rPr lang="zh-CN" altLang="en-US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成绩</a:t>
              </a:r>
            </a:p>
          </p:txBody>
        </p:sp>
      </p:grpSp>
      <p:sp>
        <p:nvSpPr>
          <p:cNvPr id="52234" name="矩形 11"/>
          <p:cNvSpPr>
            <a:spLocks noChangeArrowheads="1"/>
          </p:cNvSpPr>
          <p:nvPr/>
        </p:nvSpPr>
        <p:spPr bwMode="auto">
          <a:xfrm>
            <a:off x="5219700" y="2501900"/>
            <a:ext cx="43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0">
                <a:solidFill>
                  <a:schemeClr val="bg2"/>
                </a:solidFill>
              </a:rPr>
              <a:t>⋈</a:t>
            </a:r>
            <a:endParaRPr lang="zh-CN" altLang="en-US" b="0">
              <a:solidFill>
                <a:schemeClr val="bg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56990" y="5291138"/>
            <a:ext cx="6583362" cy="893762"/>
            <a:chOff x="539552" y="5291138"/>
            <a:chExt cx="6583362" cy="89376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9552" y="5291138"/>
              <a:ext cx="6583362" cy="893762"/>
              <a:chOff x="576" y="3455"/>
              <a:chExt cx="2976" cy="563"/>
            </a:xfrm>
          </p:grpSpPr>
          <p:sp>
            <p:nvSpPr>
              <p:cNvPr id="52236" name="Rectangle 6"/>
              <p:cNvSpPr>
                <a:spLocks noChangeArrowheads="1"/>
              </p:cNvSpPr>
              <p:nvPr/>
            </p:nvSpPr>
            <p:spPr bwMode="auto">
              <a:xfrm>
                <a:off x="576" y="3455"/>
                <a:ext cx="288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b="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∏</a:t>
                </a:r>
                <a:r>
                  <a:rPr lang="en-US" altLang="zh-CN" b="0" baseline="-25000" dirty="0" err="1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S.sno</a:t>
                </a:r>
                <a:r>
                  <a:rPr lang="zh-CN" altLang="en-US" b="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b="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</a:t>
                </a:r>
                <a:r>
                  <a:rPr lang="en-US" altLang="zh-CN" b="0" baseline="-250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b="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(</a:t>
                </a:r>
                <a:r>
                  <a:rPr lang="zh-CN" altLang="en-US" b="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(</a:t>
                </a:r>
                <a:r>
                  <a:rPr lang="en-US" altLang="zh-CN" b="0" baseline="-20000" dirty="0" err="1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cno</a:t>
                </a:r>
                <a:r>
                  <a:rPr lang="zh-CN" altLang="en-US" b="0" baseline="-2000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=</a:t>
                </a:r>
                <a:r>
                  <a:rPr lang="en-US" altLang="zh-CN" b="0" baseline="-2000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'</a:t>
                </a:r>
                <a:r>
                  <a:rPr lang="en-US" altLang="zh-CN" b="0" baseline="-2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c1'</a:t>
                </a:r>
                <a:r>
                  <a:rPr lang="en-US" altLang="zh-CN" b="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(SC)))            </a:t>
                </a:r>
                <a:r>
                  <a:rPr lang="en-US" altLang="zh-CN" b="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</a:t>
                </a:r>
                <a:r>
                  <a:rPr lang="en-US" altLang="zh-CN" b="0" baseline="-250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zh-CN" b="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b="0" baseline="-2500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b="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</a:t>
                </a:r>
                <a:r>
                  <a:rPr lang="en-US" altLang="zh-CN" b="0" baseline="-20000" dirty="0" err="1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cno</a:t>
                </a:r>
                <a:r>
                  <a:rPr lang="zh-CN" altLang="en-US" b="0" baseline="-2000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=</a:t>
                </a:r>
                <a:r>
                  <a:rPr lang="en-US" altLang="zh-CN" b="0" baseline="-2000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'</a:t>
                </a:r>
                <a:r>
                  <a:rPr lang="en-US" altLang="zh-CN" b="0" baseline="-2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c2'</a:t>
                </a:r>
                <a:r>
                  <a:rPr lang="en-US" altLang="zh-CN" b="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(SC)))</a:t>
                </a:r>
              </a:p>
            </p:txBody>
          </p:sp>
          <p:sp>
            <p:nvSpPr>
              <p:cNvPr id="52237" name="AutoShape 7"/>
              <p:cNvSpPr>
                <a:spLocks noChangeArrowheads="1"/>
              </p:cNvSpPr>
              <p:nvPr/>
            </p:nvSpPr>
            <p:spPr bwMode="auto">
              <a:xfrm rot="5400000">
                <a:off x="3384" y="3528"/>
                <a:ext cx="144" cy="192"/>
              </a:xfrm>
              <a:prstGeom prst="flowChartCollat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Text Box 8"/>
              <p:cNvSpPr txBox="1">
                <a:spLocks noChangeArrowheads="1"/>
              </p:cNvSpPr>
              <p:nvPr/>
            </p:nvSpPr>
            <p:spPr bwMode="auto">
              <a:xfrm>
                <a:off x="1827" y="3727"/>
                <a:ext cx="94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0" dirty="0" err="1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a.sno</a:t>
                </a:r>
                <a:r>
                  <a:rPr lang="zh-CN" altLang="en-US" b="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0" dirty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 </a:t>
                </a:r>
                <a:r>
                  <a:rPr lang="en-US" altLang="zh-CN" b="0" dirty="0" err="1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s.sno</a:t>
                </a:r>
                <a:endParaRPr lang="zh-CN" altLang="en-US" b="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6" name="矩形 11"/>
            <p:cNvSpPr>
              <a:spLocks noChangeArrowheads="1"/>
            </p:cNvSpPr>
            <p:nvPr/>
          </p:nvSpPr>
          <p:spPr bwMode="auto">
            <a:xfrm>
              <a:off x="3935413" y="5291138"/>
              <a:ext cx="4397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0">
                  <a:solidFill>
                    <a:schemeClr val="bg2"/>
                  </a:solidFill>
                </a:rPr>
                <a:t>⋈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3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  <p:bldP spid="522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关系数据结构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4475"/>
            <a:ext cx="8382000" cy="4876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单一的数据结构----关系</a:t>
            </a:r>
          </a:p>
          <a:p>
            <a:pPr lvl="1" eaLnBrk="1" hangingPunct="1"/>
            <a:r>
              <a:rPr lang="zh-CN" altLang="en-US" dirty="0" smtClean="0"/>
              <a:t>现实世界的实体以及实体间的各种联系均用关系来表示</a:t>
            </a:r>
          </a:p>
          <a:p>
            <a:pPr eaLnBrk="1" hangingPunct="1"/>
            <a:r>
              <a:rPr lang="zh-CN" altLang="en-US" dirty="0" smtClean="0"/>
              <a:t>数据的逻辑结构</a:t>
            </a:r>
            <a:r>
              <a:rPr lang="zh-CN" altLang="en-US" dirty="0" smtClean="0">
                <a:latin typeface="宋体" panose="02010600030101010101" pitchFamily="2" charset="-122"/>
              </a:rPr>
              <a:t>----</a:t>
            </a:r>
            <a:r>
              <a:rPr lang="zh-CN" altLang="en-US" dirty="0" smtClean="0"/>
              <a:t>二维表</a:t>
            </a:r>
          </a:p>
          <a:p>
            <a:pPr lvl="1" eaLnBrk="1" hangingPunct="1"/>
            <a:r>
              <a:rPr lang="zh-CN" altLang="en-US" dirty="0" smtClean="0"/>
              <a:t>从用户角度，关系模型中数据的逻辑结构是一张二维表。 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50288" cy="37877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定义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从两个关系的笛卡儿积中选取在相同属性列</a:t>
            </a:r>
            <a:r>
              <a:rPr lang="en-US" altLang="zh-CN" sz="2400" dirty="0"/>
              <a:t>B</a:t>
            </a:r>
            <a:r>
              <a:rPr lang="zh-CN" altLang="en-US" sz="2400" dirty="0"/>
              <a:t>上取值相等的元组，并去掉重复的属性。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自然连接与等值连接的不同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>
                <a:latin typeface="华文新魏" panose="02010800040101010101" pitchFamily="2" charset="-122"/>
              </a:rPr>
              <a:t>自然连接中相等的分量必须是相同的属性集合，并且要在结果中去掉重复的属性</a:t>
            </a:r>
            <a:r>
              <a:rPr lang="en-US" altLang="zh-CN" sz="2000" dirty="0">
                <a:latin typeface="华文新魏" panose="02010800040101010101" pitchFamily="2" charset="-122"/>
              </a:rPr>
              <a:t>(</a:t>
            </a:r>
            <a:r>
              <a:rPr lang="zh-CN" altLang="en-US" sz="2000" dirty="0"/>
              <a:t>两个关系中相同的属性在自然连接的结果关系模式中只出现一次</a:t>
            </a:r>
            <a:r>
              <a:rPr lang="en-US" altLang="zh-CN" sz="2000" dirty="0"/>
              <a:t>)</a:t>
            </a:r>
            <a:r>
              <a:rPr lang="zh-CN" altLang="en-US" sz="2000" dirty="0">
                <a:latin typeface="华文新魏" panose="02010800040101010101" pitchFamily="2" charset="-122"/>
              </a:rPr>
              <a:t>，而等值连接则不必。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+mj-ea"/>
              </a:rPr>
              <a:t>附加运算--自然连接</a:t>
            </a:r>
            <a:r>
              <a:rPr lang="en-US" altLang="zh-CN" sz="3600" dirty="0">
                <a:latin typeface="+mj-ea"/>
              </a:rPr>
              <a:t>(natural-join)</a:t>
            </a:r>
          </a:p>
        </p:txBody>
      </p:sp>
      <p:grpSp>
        <p:nvGrpSpPr>
          <p:cNvPr id="53253" name="Group 10"/>
          <p:cNvGrpSpPr>
            <a:grpSpLocks/>
          </p:cNvGrpSpPr>
          <p:nvPr/>
        </p:nvGrpSpPr>
        <p:grpSpPr bwMode="auto">
          <a:xfrm>
            <a:off x="609600" y="2798761"/>
            <a:ext cx="8113713" cy="608751"/>
            <a:chOff x="384" y="1827"/>
            <a:chExt cx="5111" cy="434"/>
          </a:xfrm>
        </p:grpSpPr>
        <p:sp>
          <p:nvSpPr>
            <p:cNvPr id="53254" name="AutoShape 4"/>
            <p:cNvSpPr>
              <a:spLocks noChangeArrowheads="1"/>
            </p:cNvSpPr>
            <p:nvPr/>
          </p:nvSpPr>
          <p:spPr bwMode="auto">
            <a:xfrm rot="5400000">
              <a:off x="873" y="1968"/>
              <a:ext cx="144" cy="144"/>
            </a:xfrm>
            <a:prstGeom prst="flowChartCollat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5" name="Line 5"/>
            <p:cNvSpPr>
              <a:spLocks noChangeShapeType="1"/>
            </p:cNvSpPr>
            <p:nvPr/>
          </p:nvSpPr>
          <p:spPr bwMode="auto">
            <a:xfrm>
              <a:off x="2091" y="1911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Arc 6"/>
            <p:cNvSpPr>
              <a:spLocks noChangeArrowheads="1"/>
            </p:cNvSpPr>
            <p:nvPr/>
          </p:nvSpPr>
          <p:spPr bwMode="auto">
            <a:xfrm rot="-4200000">
              <a:off x="1783" y="1893"/>
              <a:ext cx="144" cy="244"/>
            </a:xfrm>
            <a:custGeom>
              <a:avLst/>
              <a:gdLst>
                <a:gd name="T0" fmla="*/ 7836 w 21600"/>
                <a:gd name="T1" fmla="*/ -1 h 31859"/>
                <a:gd name="T2" fmla="*/ 21600 w 21600"/>
                <a:gd name="T3" fmla="*/ 20128 h 31859"/>
                <a:gd name="T4" fmla="*/ 18136 w 21600"/>
                <a:gd name="T5" fmla="*/ 31858 h 31859"/>
                <a:gd name="T6" fmla="*/ 7836 w 21600"/>
                <a:gd name="T7" fmla="*/ -1 h 31859"/>
                <a:gd name="T8" fmla="*/ 21600 w 21600"/>
                <a:gd name="T9" fmla="*/ 20128 h 31859"/>
                <a:gd name="T10" fmla="*/ 18136 w 21600"/>
                <a:gd name="T11" fmla="*/ 31858 h 31859"/>
                <a:gd name="T12" fmla="*/ 0 w 21600"/>
                <a:gd name="T13" fmla="*/ 20128 h 31859"/>
                <a:gd name="T14" fmla="*/ 7836 w 21600"/>
                <a:gd name="T15" fmla="*/ -1 h 3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31859" fill="none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4290"/>
                    <a:pt x="20397" y="28363"/>
                    <a:pt x="18136" y="31858"/>
                  </a:cubicBezTo>
                </a:path>
                <a:path w="21600" h="31859" stroke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4290"/>
                    <a:pt x="20397" y="28363"/>
                    <a:pt x="18136" y="31858"/>
                  </a:cubicBezTo>
                  <a:lnTo>
                    <a:pt x="0" y="20128"/>
                  </a:lnTo>
                  <a:lnTo>
                    <a:pt x="7836" y="-1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Rectangle 8"/>
            <p:cNvSpPr>
              <a:spLocks noChangeArrowheads="1"/>
            </p:cNvSpPr>
            <p:nvPr/>
          </p:nvSpPr>
          <p:spPr bwMode="auto">
            <a:xfrm>
              <a:off x="384" y="1827"/>
              <a:ext cx="5111" cy="43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n-US" altLang="zh-CN" sz="2800" dirty="0">
                  <a:solidFill>
                    <a:schemeClr val="bg2"/>
                  </a:solidFill>
                  <a:latin typeface="宋体" panose="02010600030101010101" pitchFamily="2" charset="-122"/>
                </a:rPr>
                <a:t>R  S = { </a:t>
              </a:r>
              <a:r>
                <a:rPr lang="en-US" altLang="zh-CN" sz="2800" dirty="0" err="1">
                  <a:solidFill>
                    <a:schemeClr val="bg2"/>
                  </a:solidFill>
                  <a:latin typeface="宋体" panose="02010600030101010101" pitchFamily="2" charset="-122"/>
                </a:rPr>
                <a:t>rs</a:t>
              </a:r>
              <a:r>
                <a:rPr lang="en-US" altLang="zh-CN" sz="2800" dirty="0">
                  <a:solidFill>
                    <a:schemeClr val="bg2"/>
                  </a:solidFill>
                  <a:latin typeface="宋体" panose="02010600030101010101" pitchFamily="2" charset="-122"/>
                </a:rPr>
                <a:t>[B] | </a:t>
              </a:r>
              <a:r>
                <a:rPr lang="en-US" altLang="zh-CN" sz="2800" dirty="0" err="1">
                  <a:solidFill>
                    <a:schemeClr val="bg2"/>
                  </a:solidFill>
                  <a:latin typeface="宋体" panose="02010600030101010101" pitchFamily="2" charset="-122"/>
                </a:rPr>
                <a:t>r</a:t>
              </a:r>
              <a:r>
                <a:rPr lang="en-US" altLang="zh-CN" sz="2800" dirty="0" err="1">
                  <a:solidFill>
                    <a:schemeClr val="bg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dirty="0" err="1">
                  <a:solidFill>
                    <a:schemeClr val="bg2"/>
                  </a:solidFill>
                  <a:latin typeface="宋体" panose="02010600030101010101" pitchFamily="2" charset="-122"/>
                </a:rPr>
                <a:t>R</a:t>
              </a:r>
              <a:r>
                <a:rPr lang="en-US" altLang="zh-CN" sz="2800" dirty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800" dirty="0">
                  <a:solidFill>
                    <a:schemeClr val="bg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 </a:t>
              </a:r>
              <a:r>
                <a:rPr lang="en-US" altLang="zh-CN" sz="2800" dirty="0" err="1">
                  <a:solidFill>
                    <a:schemeClr val="bg2"/>
                  </a:solidFill>
                  <a:latin typeface="宋体" panose="02010600030101010101" pitchFamily="2" charset="-122"/>
                </a:rPr>
                <a:t>s</a:t>
              </a:r>
              <a:r>
                <a:rPr lang="en-US" altLang="zh-CN" sz="2800" dirty="0" err="1">
                  <a:solidFill>
                    <a:schemeClr val="bg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dirty="0" err="1">
                  <a:solidFill>
                    <a:schemeClr val="bg2"/>
                  </a:solidFill>
                  <a:latin typeface="宋体" panose="02010600030101010101" pitchFamily="2" charset="-122"/>
                </a:rPr>
                <a:t>S</a:t>
              </a:r>
              <a:r>
                <a:rPr lang="en-US" altLang="zh-CN" sz="2800" dirty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800" dirty="0">
                  <a:solidFill>
                    <a:schemeClr val="bg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 </a:t>
              </a:r>
              <a:r>
                <a:rPr lang="en-US" altLang="zh-CN" sz="2800" dirty="0">
                  <a:solidFill>
                    <a:schemeClr val="bg2"/>
                  </a:solidFill>
                  <a:latin typeface="宋体" panose="02010600030101010101" pitchFamily="2" charset="-122"/>
                </a:rPr>
                <a:t>r[B]=s[B] }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1592" y="5157192"/>
            <a:ext cx="58324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当</a:t>
            </a:r>
            <a:r>
              <a:rPr kumimoji="1" lang="en-US" altLang="zh-CN" b="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kumimoji="1" lang="en-US" altLang="zh-CN" b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无同名属性时，自然连接的结果集？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04067" y="5148219"/>
            <a:ext cx="224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</a:rPr>
              <a:t>R  </a:t>
            </a:r>
            <a:r>
              <a:rPr lang="zh-CN" altLang="zh-CN" b="0" dirty="0">
                <a:solidFill>
                  <a:srgbClr val="FF0000"/>
                </a:solidFill>
              </a:rPr>
              <a:t>⋈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</a:rPr>
              <a:t>  S ＝ R×S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356171" y="5756434"/>
            <a:ext cx="8547546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kumimoji="1" lang="zh-CN" altLang="en-US" sz="2200" b="0" dirty="0">
                <a:solidFill>
                  <a:srgbClr val="FF0000"/>
                </a:solidFill>
                <a:latin typeface="+mn-ea"/>
                <a:ea typeface="+mn-ea"/>
              </a:rPr>
              <a:t>当</a:t>
            </a:r>
            <a:r>
              <a:rPr kumimoji="1" lang="en-US" altLang="zh-CN" sz="2200" b="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kumimoji="1" lang="zh-CN" altLang="en-US" sz="2200" b="0" dirty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kumimoji="1" lang="en-US" altLang="zh-CN" sz="2200" b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kumimoji="1" lang="zh-CN" altLang="en-US" sz="2200" b="0" dirty="0">
                <a:solidFill>
                  <a:srgbClr val="FF0000"/>
                </a:solidFill>
                <a:latin typeface="+mn-ea"/>
                <a:ea typeface="+mn-ea"/>
              </a:rPr>
              <a:t>同名属性上没有值相同的元组时，自然连接的结果集是什么？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0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附加运算--自然连接</a:t>
            </a:r>
            <a:r>
              <a:rPr lang="en-US" altLang="zh-CN" sz="3600" dirty="0"/>
              <a:t>(natural-join)</a:t>
            </a:r>
            <a:endParaRPr lang="zh-CN" altLang="en-US" sz="3600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038601"/>
            <a:ext cx="8650288" cy="16875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示例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查询001号学生所在学院的编号和名称</a:t>
            </a:r>
          </a:p>
          <a:p>
            <a:pPr lvl="1" algn="ctr" eaLnBrk="1" hangingPunct="1">
              <a:buFontTx/>
              <a:buNone/>
            </a:pPr>
            <a:r>
              <a:rPr lang="zh-CN" altLang="en-US" sz="3200" dirty="0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sz="3200" baseline="-20000" dirty="0" err="1">
                <a:latin typeface="华文新魏" panose="02010800040101010101" pitchFamily="2" charset="-122"/>
                <a:sym typeface="Symbol" panose="05050102010706020507" pitchFamily="18" charset="2"/>
              </a:rPr>
              <a:t>dno,dname</a:t>
            </a:r>
            <a:r>
              <a:rPr lang="en-US" altLang="zh-CN" sz="3200" dirty="0">
                <a:latin typeface="华文新魏" panose="02010800040101010101" pitchFamily="2" charset="-122"/>
                <a:sym typeface="Symbol" panose="05050102010706020507" pitchFamily="18" charset="2"/>
              </a:rPr>
              <a:t>((</a:t>
            </a:r>
            <a:r>
              <a:rPr lang="en-US" altLang="zh-CN" sz="3200" baseline="-20000" dirty="0" err="1">
                <a:latin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lang="en-US" altLang="zh-CN" sz="3200" baseline="-20000" dirty="0">
                <a:latin typeface="华文新魏" panose="02010800040101010101" pitchFamily="2" charset="-122"/>
                <a:sym typeface="Symbol" panose="05050102010706020507" pitchFamily="18" charset="2"/>
              </a:rPr>
              <a:t> =</a:t>
            </a:r>
            <a:r>
              <a:rPr lang="zh-CN" altLang="en-US" sz="3200" baseline="-20000" dirty="0">
                <a:sym typeface="Symbol" panose="05050102010706020507" pitchFamily="18" charset="2"/>
              </a:rPr>
              <a:t>‘</a:t>
            </a:r>
            <a:r>
              <a:rPr lang="en-US" altLang="zh-CN" sz="3200" baseline="-20000" dirty="0">
                <a:sym typeface="Symbol" panose="05050102010706020507" pitchFamily="18" charset="2"/>
              </a:rPr>
              <a:t>001</a:t>
            </a:r>
            <a:r>
              <a:rPr lang="zh-CN" altLang="en-US" sz="3200" baseline="-20000" dirty="0">
                <a:sym typeface="Symbol" panose="05050102010706020507" pitchFamily="18" charset="2"/>
              </a:rPr>
              <a:t>’</a:t>
            </a:r>
            <a:r>
              <a:rPr lang="en-US" altLang="zh-CN" sz="3200" dirty="0">
                <a:latin typeface="华文新魏" panose="02010800040101010101" pitchFamily="2" charset="-122"/>
                <a:sym typeface="Symbol" panose="05050102010706020507" pitchFamily="18" charset="2"/>
              </a:rPr>
              <a:t>(S))    D)</a:t>
            </a:r>
            <a:endParaRPr lang="en-US" altLang="zh-CN" sz="4400" dirty="0">
              <a:latin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457200" y="2228850"/>
            <a:ext cx="2209800" cy="1581150"/>
            <a:chOff x="576" y="2928"/>
            <a:chExt cx="1536" cy="996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991" name="表格 41990"/>
          <p:cNvGraphicFramePr/>
          <p:nvPr/>
        </p:nvGraphicFramePr>
        <p:xfrm>
          <a:off x="3124200" y="2381250"/>
          <a:ext cx="1600200" cy="1193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1371600" y="157321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3657600" y="157321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S</a:t>
            </a:r>
          </a:p>
        </p:txBody>
      </p:sp>
      <p:graphicFrame>
        <p:nvGraphicFramePr>
          <p:cNvPr id="42007" name="表格 42006"/>
          <p:cNvGraphicFramePr/>
          <p:nvPr/>
        </p:nvGraphicFramePr>
        <p:xfrm>
          <a:off x="5181600" y="2335213"/>
          <a:ext cx="3505200" cy="13335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5791200" y="1573213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R  S</a:t>
            </a:r>
          </a:p>
        </p:txBody>
      </p:sp>
      <p:sp>
        <p:nvSpPr>
          <p:cNvPr id="54338" name="矩形 34"/>
          <p:cNvSpPr>
            <a:spLocks noChangeArrowheads="1"/>
          </p:cNvSpPr>
          <p:nvPr/>
        </p:nvSpPr>
        <p:spPr bwMode="auto">
          <a:xfrm>
            <a:off x="6443663" y="1628775"/>
            <a:ext cx="43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⋈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4339" name="矩形 1"/>
          <p:cNvSpPr>
            <a:spLocks noChangeArrowheads="1"/>
          </p:cNvSpPr>
          <p:nvPr/>
        </p:nvSpPr>
        <p:spPr bwMode="auto">
          <a:xfrm>
            <a:off x="6729413" y="5199063"/>
            <a:ext cx="487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⋈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5" name="AutoShape 31"/>
          <p:cNvSpPr>
            <a:spLocks noChangeArrowheads="1"/>
          </p:cNvSpPr>
          <p:nvPr/>
        </p:nvSpPr>
        <p:spPr bwMode="auto">
          <a:xfrm>
            <a:off x="685800" y="5867400"/>
            <a:ext cx="1509936" cy="838200"/>
          </a:xfrm>
          <a:prstGeom prst="wedgeEllipseCallout">
            <a:avLst>
              <a:gd name="adj1" fmla="val 74718"/>
              <a:gd name="adj2" fmla="val -72616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200" b="0" dirty="0" err="1">
                <a:solidFill>
                  <a:schemeClr val="bg2"/>
                </a:solidFill>
                <a:ea typeface="华文新魏" panose="02010800040101010101" pitchFamily="2" charset="-122"/>
              </a:rPr>
              <a:t>d.dno</a:t>
            </a:r>
            <a:r>
              <a:rPr lang="en-US" altLang="zh-CN" sz="2200" b="0" dirty="0">
                <a:solidFill>
                  <a:schemeClr val="bg2"/>
                </a:solidFill>
                <a:ea typeface="华文新魏" panose="02010800040101010101" pitchFamily="2" charset="-122"/>
              </a:rPr>
              <a:t>?</a:t>
            </a:r>
          </a:p>
          <a:p>
            <a:pPr algn="ctr"/>
            <a:r>
              <a:rPr lang="en-US" altLang="zh-CN" sz="2200" b="0" dirty="0" err="1">
                <a:solidFill>
                  <a:schemeClr val="bg2"/>
                </a:solidFill>
                <a:ea typeface="华文新魏" panose="02010800040101010101" pitchFamily="2" charset="-122"/>
              </a:rPr>
              <a:t>s.dno</a:t>
            </a:r>
            <a:r>
              <a:rPr lang="en-US" altLang="zh-CN" sz="2200" b="0" dirty="0">
                <a:solidFill>
                  <a:schemeClr val="bg2"/>
                </a:solidFill>
                <a:ea typeface="华文新魏" panose="02010800040101010101" pitchFamily="2" charset="-122"/>
              </a:rPr>
              <a:t>?</a:t>
            </a:r>
            <a:endParaRPr lang="zh-CN" altLang="en-US" sz="2200" b="0" dirty="0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8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附加运算--自然连接</a:t>
            </a:r>
            <a:r>
              <a:rPr lang="en-US" altLang="zh-CN" sz="3600" b="1" dirty="0">
                <a:latin typeface="+mj-ea"/>
              </a:rPr>
              <a:t>(natural-join)</a:t>
            </a:r>
            <a:endParaRPr lang="zh-CN" altLang="en-US" sz="3600" b="1" dirty="0">
              <a:latin typeface="+mj-ea"/>
            </a:endParaRPr>
          </a:p>
        </p:txBody>
      </p:sp>
      <p:grpSp>
        <p:nvGrpSpPr>
          <p:cNvPr id="56324" name="Group 32"/>
          <p:cNvGrpSpPr>
            <a:grpSpLocks/>
          </p:cNvGrpSpPr>
          <p:nvPr/>
        </p:nvGrpSpPr>
        <p:grpSpPr bwMode="auto">
          <a:xfrm>
            <a:off x="838200" y="2841625"/>
            <a:ext cx="4191000" cy="2971800"/>
            <a:chOff x="528" y="1248"/>
            <a:chExt cx="2640" cy="1872"/>
          </a:xfrm>
        </p:grpSpPr>
        <p:sp>
          <p:nvSpPr>
            <p:cNvPr id="56325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816" y="148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56327" name="Rectangle 6"/>
            <p:cNvSpPr>
              <a:spLocks noChangeArrowheads="1"/>
            </p:cNvSpPr>
            <p:nvPr/>
          </p:nvSpPr>
          <p:spPr bwMode="auto">
            <a:xfrm>
              <a:off x="528" y="1872"/>
              <a:ext cx="288" cy="124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56328" name="Rectangle 7"/>
            <p:cNvSpPr>
              <a:spLocks noChangeArrowheads="1"/>
            </p:cNvSpPr>
            <p:nvPr/>
          </p:nvSpPr>
          <p:spPr bwMode="auto">
            <a:xfrm>
              <a:off x="816" y="1872"/>
              <a:ext cx="288" cy="124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4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6329" name="Rectangle 8"/>
            <p:cNvSpPr>
              <a:spLocks noChangeArrowheads="1"/>
            </p:cNvSpPr>
            <p:nvPr/>
          </p:nvSpPr>
          <p:spPr bwMode="auto">
            <a:xfrm>
              <a:off x="1104" y="148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56330" name="Rectangle 9"/>
            <p:cNvSpPr>
              <a:spLocks noChangeArrowheads="1"/>
            </p:cNvSpPr>
            <p:nvPr/>
          </p:nvSpPr>
          <p:spPr bwMode="auto">
            <a:xfrm>
              <a:off x="1392" y="1488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56331" name="Rectangle 10"/>
            <p:cNvSpPr>
              <a:spLocks noChangeArrowheads="1"/>
            </p:cNvSpPr>
            <p:nvPr/>
          </p:nvSpPr>
          <p:spPr bwMode="auto">
            <a:xfrm>
              <a:off x="1104" y="1872"/>
              <a:ext cx="288" cy="124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6332" name="Rectangle 11"/>
            <p:cNvSpPr>
              <a:spLocks noChangeArrowheads="1"/>
            </p:cNvSpPr>
            <p:nvPr/>
          </p:nvSpPr>
          <p:spPr bwMode="auto">
            <a:xfrm>
              <a:off x="1392" y="1872"/>
              <a:ext cx="288" cy="124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971" y="12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R</a:t>
              </a:r>
            </a:p>
          </p:txBody>
        </p:sp>
        <p:sp>
          <p:nvSpPr>
            <p:cNvPr id="56334" name="Rectangle 13"/>
            <p:cNvSpPr>
              <a:spLocks noChangeArrowheads="1"/>
            </p:cNvSpPr>
            <p:nvPr/>
          </p:nvSpPr>
          <p:spPr bwMode="auto">
            <a:xfrm>
              <a:off x="2304" y="1584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2304" y="1968"/>
              <a:ext cx="288" cy="110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3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2592" y="1584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56337" name="Rectangle 16"/>
            <p:cNvSpPr>
              <a:spLocks noChangeArrowheads="1"/>
            </p:cNvSpPr>
            <p:nvPr/>
          </p:nvSpPr>
          <p:spPr bwMode="auto">
            <a:xfrm>
              <a:off x="2592" y="1968"/>
              <a:ext cx="288" cy="110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/>
              <a:r>
                <a:rPr lang="en-US" altLang="zh-CN" b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6338" name="Rectangle 17"/>
            <p:cNvSpPr>
              <a:spLocks noChangeArrowheads="1"/>
            </p:cNvSpPr>
            <p:nvPr/>
          </p:nvSpPr>
          <p:spPr bwMode="auto">
            <a:xfrm>
              <a:off x="2880" y="1584"/>
              <a:ext cx="28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56339" name="Rectangle 18"/>
            <p:cNvSpPr>
              <a:spLocks noChangeArrowheads="1"/>
            </p:cNvSpPr>
            <p:nvPr/>
          </p:nvSpPr>
          <p:spPr bwMode="auto">
            <a:xfrm>
              <a:off x="2880" y="1968"/>
              <a:ext cx="288" cy="110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zh-CN" altLang="en-US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</a:t>
              </a:r>
            </a:p>
            <a:p>
              <a:pPr algn="ctr" eaLnBrk="0" hangingPunct="0"/>
              <a:r>
                <a:rPr lang="zh-CN" altLang="en-US" b="0" i="1" dirty="0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56340" name="Text Box 19"/>
            <p:cNvSpPr txBox="1">
              <a:spLocks noChangeArrowheads="1"/>
            </p:cNvSpPr>
            <p:nvPr/>
          </p:nvSpPr>
          <p:spPr bwMode="auto">
            <a:xfrm>
              <a:off x="2612" y="12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S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211888" y="2765425"/>
            <a:ext cx="2176462" cy="2895600"/>
            <a:chOff x="3861" y="1200"/>
            <a:chExt cx="1371" cy="1824"/>
          </a:xfrm>
        </p:grpSpPr>
        <p:sp>
          <p:nvSpPr>
            <p:cNvPr id="56342" name="Rectangle 20"/>
            <p:cNvSpPr>
              <a:spLocks noChangeArrowheads="1"/>
            </p:cNvSpPr>
            <p:nvPr/>
          </p:nvSpPr>
          <p:spPr bwMode="auto">
            <a:xfrm>
              <a:off x="3861" y="1872"/>
              <a:ext cx="274" cy="11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56343" name="Rectangle 21"/>
            <p:cNvSpPr>
              <a:spLocks noChangeArrowheads="1"/>
            </p:cNvSpPr>
            <p:nvPr/>
          </p:nvSpPr>
          <p:spPr bwMode="auto">
            <a:xfrm>
              <a:off x="4135" y="1872"/>
              <a:ext cx="274" cy="11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  <a:endParaRPr lang="zh-CN" altLang="en-US" b="0" i="1">
                <a:solidFill>
                  <a:schemeClr val="bg2"/>
                </a:solidFill>
                <a:latin typeface="Helvetica" panose="020B0604020202020204" pitchFamily="34" charset="0"/>
                <a:sym typeface="Symbol" panose="05050102010706020507" pitchFamily="18" charset="2"/>
              </a:endParaRPr>
            </a:p>
            <a:p>
              <a:pPr algn="ctr" eaLnBrk="0" hangingPunct="0"/>
              <a:r>
                <a:rPr lang="zh-CN" altLang="en-US" b="0" i="1">
                  <a:solidFill>
                    <a:schemeClr val="accent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  <a:endParaRPr lang="zh-CN" altLang="en-US" b="0" i="1">
                <a:solidFill>
                  <a:schemeClr val="bg2"/>
                </a:solidFill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6344" name="Rectangle 22"/>
            <p:cNvSpPr>
              <a:spLocks noChangeArrowheads="1"/>
            </p:cNvSpPr>
            <p:nvPr/>
          </p:nvSpPr>
          <p:spPr bwMode="auto">
            <a:xfrm>
              <a:off x="4409" y="1872"/>
              <a:ext cx="275" cy="11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6345" name="Rectangle 23"/>
            <p:cNvSpPr>
              <a:spLocks noChangeArrowheads="1"/>
            </p:cNvSpPr>
            <p:nvPr/>
          </p:nvSpPr>
          <p:spPr bwMode="auto">
            <a:xfrm>
              <a:off x="4684" y="1872"/>
              <a:ext cx="274" cy="11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/>
              <a:r>
                <a:rPr lang="en-US" altLang="zh-CN" b="0">
                  <a:solidFill>
                    <a:schemeClr val="folHlink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  <a:endParaRPr lang="en-US" altLang="zh-CN" b="0">
                <a:solidFill>
                  <a:schemeClr val="bg2"/>
                </a:solidFill>
                <a:latin typeface="Helvetica" panose="020B0604020202020204" pitchFamily="34" charset="0"/>
                <a:sym typeface="Symbol" panose="05050102010706020507" pitchFamily="18" charset="2"/>
              </a:endParaRPr>
            </a:p>
            <a:p>
              <a:pPr algn="ctr" eaLnBrk="0" hangingPunct="0"/>
              <a:r>
                <a:rPr lang="en-US" altLang="zh-CN" b="0">
                  <a:solidFill>
                    <a:schemeClr val="accent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  <a:endParaRPr lang="en-US" altLang="zh-CN" b="0">
                <a:solidFill>
                  <a:schemeClr val="bg2"/>
                </a:solidFill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6346" name="Rectangle 24"/>
            <p:cNvSpPr>
              <a:spLocks noChangeArrowheads="1"/>
            </p:cNvSpPr>
            <p:nvPr/>
          </p:nvSpPr>
          <p:spPr bwMode="auto">
            <a:xfrm>
              <a:off x="4958" y="1872"/>
              <a:ext cx="274" cy="11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/>
              <a:r>
                <a:rPr lang="zh-CN" altLang="en-US" b="0" i="1">
                  <a:solidFill>
                    <a:schemeClr val="bg2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56347" name="Rectangle 25"/>
            <p:cNvSpPr>
              <a:spLocks noChangeArrowheads="1"/>
            </p:cNvSpPr>
            <p:nvPr/>
          </p:nvSpPr>
          <p:spPr bwMode="auto">
            <a:xfrm>
              <a:off x="3861" y="1497"/>
              <a:ext cx="274" cy="31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56348" name="Rectangle 26"/>
            <p:cNvSpPr>
              <a:spLocks noChangeArrowheads="1"/>
            </p:cNvSpPr>
            <p:nvPr/>
          </p:nvSpPr>
          <p:spPr bwMode="auto">
            <a:xfrm>
              <a:off x="4135" y="1497"/>
              <a:ext cx="274" cy="31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56349" name="Rectangle 27"/>
            <p:cNvSpPr>
              <a:spLocks noChangeArrowheads="1"/>
            </p:cNvSpPr>
            <p:nvPr/>
          </p:nvSpPr>
          <p:spPr bwMode="auto">
            <a:xfrm>
              <a:off x="4409" y="1497"/>
              <a:ext cx="275" cy="31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56350" name="Rectangle 28"/>
            <p:cNvSpPr>
              <a:spLocks noChangeArrowheads="1"/>
            </p:cNvSpPr>
            <p:nvPr/>
          </p:nvSpPr>
          <p:spPr bwMode="auto">
            <a:xfrm>
              <a:off x="4684" y="1497"/>
              <a:ext cx="274" cy="31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56351" name="Rectangle 29"/>
            <p:cNvSpPr>
              <a:spLocks noChangeArrowheads="1"/>
            </p:cNvSpPr>
            <p:nvPr/>
          </p:nvSpPr>
          <p:spPr bwMode="auto">
            <a:xfrm>
              <a:off x="4958" y="1497"/>
              <a:ext cx="274" cy="31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56352" name="Rectangle 30"/>
            <p:cNvSpPr>
              <a:spLocks noChangeArrowheads="1"/>
            </p:cNvSpPr>
            <p:nvPr/>
          </p:nvSpPr>
          <p:spPr bwMode="auto">
            <a:xfrm>
              <a:off x="4341" y="1200"/>
              <a:ext cx="7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35000"/>
                </a:spcBef>
                <a:buClr>
                  <a:schemeClr val="tx2"/>
                </a:buClr>
              </a:pPr>
              <a:r>
                <a:rPr lang="en-US" altLang="zh-CN" b="0" i="1">
                  <a:solidFill>
                    <a:schemeClr val="bg2"/>
                  </a:solidFill>
                  <a:latin typeface="Helvetica" panose="020B0604020202020204" pitchFamily="34" charset="0"/>
                </a:rPr>
                <a:t>R    S</a:t>
              </a:r>
            </a:p>
          </p:txBody>
        </p:sp>
      </p:grpSp>
      <p:sp>
        <p:nvSpPr>
          <p:cNvPr id="84999" name="矩形 34"/>
          <p:cNvSpPr>
            <a:spLocks noChangeArrowheads="1"/>
          </p:cNvSpPr>
          <p:nvPr/>
        </p:nvSpPr>
        <p:spPr bwMode="auto">
          <a:xfrm>
            <a:off x="7239000" y="2765425"/>
            <a:ext cx="43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0">
                <a:solidFill>
                  <a:schemeClr val="bg2"/>
                </a:solidFill>
              </a:rPr>
              <a:t>⋈</a:t>
            </a:r>
            <a:endParaRPr lang="zh-CN" altLang="en-US" b="0">
              <a:solidFill>
                <a:schemeClr val="bg2"/>
              </a:solidFill>
            </a:endParaRPr>
          </a:p>
        </p:txBody>
      </p:sp>
      <p:sp>
        <p:nvSpPr>
          <p:cNvPr id="56354" name="文本框 3"/>
          <p:cNvSpPr txBox="1">
            <a:spLocks noChangeArrowheads="1"/>
          </p:cNvSpPr>
          <p:nvPr/>
        </p:nvSpPr>
        <p:spPr bwMode="auto">
          <a:xfrm>
            <a:off x="763588" y="1749425"/>
            <a:ext cx="2661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  </a:t>
            </a:r>
            <a:r>
              <a:rPr lang="zh-CN" altLang="zh-CN" sz="36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⋈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S 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24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附加运算--自然连接</a:t>
            </a:r>
            <a:r>
              <a:rPr lang="en-US" altLang="zh-CN" sz="3600" dirty="0"/>
              <a:t>(natural-join)</a:t>
            </a:r>
            <a:endParaRPr lang="zh-CN" altLang="en-US" sz="3600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可交换，可结合</a:t>
            </a:r>
          </a:p>
          <a:p>
            <a:pPr lvl="1" eaLnBrk="1" hangingPunct="1"/>
            <a:r>
              <a:rPr lang="en-US" altLang="zh-CN" dirty="0"/>
              <a:t>s     </a:t>
            </a:r>
            <a:r>
              <a:rPr lang="en-US" altLang="zh-CN" dirty="0" err="1"/>
              <a:t>sc</a:t>
            </a:r>
            <a:r>
              <a:rPr lang="en-US" altLang="zh-CN" dirty="0"/>
              <a:t> </a:t>
            </a:r>
            <a:r>
              <a:rPr lang="en-US" altLang="zh-CN" dirty="0">
                <a:latin typeface="华文新魏" panose="02010800040101010101" pitchFamily="2" charset="-122"/>
              </a:rPr>
              <a:t>≡ </a:t>
            </a:r>
            <a:r>
              <a:rPr lang="en-US" altLang="zh-CN" dirty="0" err="1"/>
              <a:t>sc</a:t>
            </a:r>
            <a:r>
              <a:rPr lang="en-US" altLang="zh-CN" dirty="0"/>
              <a:t> </a:t>
            </a:r>
            <a:r>
              <a:rPr lang="zh-CN" altLang="zh-CN" dirty="0"/>
              <a:t>⋈</a:t>
            </a:r>
            <a:r>
              <a:rPr lang="en-US" altLang="zh-CN" dirty="0"/>
              <a:t> s</a:t>
            </a:r>
          </a:p>
          <a:p>
            <a:pPr lvl="1" eaLnBrk="1" hangingPunct="1"/>
            <a:r>
              <a:rPr lang="en-US" altLang="zh-CN" dirty="0"/>
              <a:t>(s    </a:t>
            </a:r>
            <a:r>
              <a:rPr lang="en-US" altLang="zh-CN" dirty="0" err="1"/>
              <a:t>sc</a:t>
            </a:r>
            <a:r>
              <a:rPr lang="en-US" altLang="zh-CN" dirty="0"/>
              <a:t>)    c</a:t>
            </a:r>
            <a:r>
              <a:rPr lang="en-US" altLang="zh-CN" dirty="0">
                <a:latin typeface="华文新魏" panose="02010800040101010101" pitchFamily="2" charset="-122"/>
              </a:rPr>
              <a:t>≡ </a:t>
            </a:r>
            <a:r>
              <a:rPr lang="en-US" altLang="zh-CN" dirty="0"/>
              <a:t>s </a:t>
            </a:r>
            <a:r>
              <a:rPr lang="zh-CN" altLang="zh-CN" dirty="0"/>
              <a:t>⋈</a:t>
            </a:r>
            <a:r>
              <a:rPr lang="en-US" altLang="zh-CN" dirty="0"/>
              <a:t> (</a:t>
            </a:r>
            <a:r>
              <a:rPr lang="en-US" altLang="zh-CN" dirty="0" err="1"/>
              <a:t>sc</a:t>
            </a:r>
            <a:r>
              <a:rPr lang="en-US" altLang="zh-CN" dirty="0"/>
              <a:t>    c)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dirty="0"/>
              <a:t>要注意参与自然连接的关系中是否有不希望做选择条件的同名属性</a:t>
            </a:r>
          </a:p>
        </p:txBody>
      </p:sp>
      <p:sp>
        <p:nvSpPr>
          <p:cNvPr id="57349" name="矩形 11"/>
          <p:cNvSpPr>
            <a:spLocks noChangeArrowheads="1"/>
          </p:cNvSpPr>
          <p:nvPr/>
        </p:nvSpPr>
        <p:spPr bwMode="auto">
          <a:xfrm>
            <a:off x="1546225" y="1958975"/>
            <a:ext cx="43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/>
                </a:solidFill>
              </a:rPr>
              <a:t>⋈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7350" name="矩形 12"/>
          <p:cNvSpPr>
            <a:spLocks noChangeArrowheads="1"/>
          </p:cNvSpPr>
          <p:nvPr/>
        </p:nvSpPr>
        <p:spPr bwMode="auto">
          <a:xfrm>
            <a:off x="1619672" y="2492896"/>
            <a:ext cx="524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/>
                </a:solidFill>
              </a:rPr>
              <a:t>⋈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7351" name="矩形 13"/>
          <p:cNvSpPr>
            <a:spLocks noChangeArrowheads="1"/>
          </p:cNvSpPr>
          <p:nvPr/>
        </p:nvSpPr>
        <p:spPr bwMode="auto">
          <a:xfrm>
            <a:off x="2484438" y="2535238"/>
            <a:ext cx="433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⋈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52" name="矩形 14"/>
          <p:cNvSpPr>
            <a:spLocks noChangeArrowheads="1"/>
          </p:cNvSpPr>
          <p:nvPr/>
        </p:nvSpPr>
        <p:spPr bwMode="auto">
          <a:xfrm>
            <a:off x="4784725" y="2492375"/>
            <a:ext cx="43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⋈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84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基本运算--并运算</a:t>
            </a:r>
            <a:r>
              <a:rPr lang="en-US" altLang="zh-CN"/>
              <a:t>(union)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50288" cy="1752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定义</a:t>
            </a:r>
          </a:p>
          <a:p>
            <a:pPr lvl="1" eaLnBrk="1" hangingPunct="1"/>
            <a:r>
              <a:rPr lang="zh-CN" altLang="en-US" sz="2400" dirty="0"/>
              <a:t>所有至少出现在两个关系中之一的元组集合</a:t>
            </a:r>
          </a:p>
          <a:p>
            <a:pPr lvl="1" algn="ctr" eaLnBrk="1" hangingPunct="1">
              <a:buFontTx/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dirty="0"/>
              <a:t>S ={ t | </a:t>
            </a:r>
            <a:r>
              <a:rPr lang="en-US" altLang="zh-CN" sz="2400" b="1" dirty="0" err="1"/>
              <a:t>t</a:t>
            </a:r>
            <a:r>
              <a:rPr lang="en-US" altLang="zh-CN" sz="2400" b="1" dirty="0" err="1">
                <a:sym typeface="Symbol" panose="05050102010706020507" pitchFamily="18" charset="2"/>
              </a:rPr>
              <a:t></a:t>
            </a:r>
            <a:r>
              <a:rPr lang="en-US" altLang="zh-CN" sz="2400" b="1" dirty="0" err="1"/>
              <a:t>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 </a:t>
            </a:r>
            <a:r>
              <a:rPr lang="en-US" altLang="zh-CN" sz="2400" b="1" dirty="0" err="1">
                <a:sym typeface="Symbol" panose="05050102010706020507" pitchFamily="18" charset="2"/>
              </a:rPr>
              <a:t>t</a:t>
            </a:r>
            <a:r>
              <a:rPr lang="en-US" altLang="zh-CN" sz="2400" b="1" dirty="0" err="1"/>
              <a:t>S</a:t>
            </a:r>
            <a:r>
              <a:rPr lang="en-US" altLang="zh-CN" sz="2400" b="1" dirty="0"/>
              <a:t> }</a:t>
            </a:r>
          </a:p>
        </p:txBody>
      </p: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3276600" y="2908300"/>
            <a:ext cx="2667000" cy="1143000"/>
            <a:chOff x="2064" y="1968"/>
            <a:chExt cx="1680" cy="720"/>
          </a:xfrm>
        </p:grpSpPr>
        <p:sp>
          <p:nvSpPr>
            <p:cNvPr id="20486" name="Oval 5" descr="宽上对角线"/>
            <p:cNvSpPr>
              <a:spLocks noChangeArrowheads="1"/>
            </p:cNvSpPr>
            <p:nvPr/>
          </p:nvSpPr>
          <p:spPr bwMode="auto">
            <a:xfrm>
              <a:off x="2640" y="1968"/>
              <a:ext cx="1104" cy="720"/>
            </a:xfrm>
            <a:prstGeom prst="ellipse">
              <a:avLst/>
            </a:prstGeom>
            <a:pattFill prst="wdUpDiag">
              <a:fgClr>
                <a:srgbClr val="FF3300"/>
              </a:fgClr>
              <a:bgClr>
                <a:schemeClr val="accent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Oval 6" descr="宽上对角线"/>
            <p:cNvSpPr>
              <a:spLocks noChangeArrowheads="1"/>
            </p:cNvSpPr>
            <p:nvPr/>
          </p:nvSpPr>
          <p:spPr bwMode="auto">
            <a:xfrm>
              <a:off x="2064" y="1968"/>
              <a:ext cx="1104" cy="720"/>
            </a:xfrm>
            <a:prstGeom prst="ellipse">
              <a:avLst/>
            </a:prstGeom>
            <a:pattFill prst="wdUpDiag">
              <a:fgClr>
                <a:srgbClr val="FF3300"/>
              </a:fgClr>
              <a:bgClr>
                <a:schemeClr val="accent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Oval 7" descr="宽上对角线"/>
            <p:cNvSpPr>
              <a:spLocks noChangeArrowheads="1"/>
            </p:cNvSpPr>
            <p:nvPr/>
          </p:nvSpPr>
          <p:spPr bwMode="auto">
            <a:xfrm>
              <a:off x="2640" y="1968"/>
              <a:ext cx="1104" cy="720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2592" y="2092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</a:t>
              </a:r>
              <a:r>
                <a:rPr lang="en-US" altLang="zh-CN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52400" y="4437063"/>
            <a:ext cx="8839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bg2"/>
                </a:solidFill>
                <a:ea typeface="华文新魏" panose="02010800040101010101" pitchFamily="2" charset="-122"/>
              </a:rPr>
              <a:t>两个关系</a:t>
            </a:r>
            <a:r>
              <a:rPr lang="en-US" altLang="zh-CN" b="0" dirty="0">
                <a:solidFill>
                  <a:schemeClr val="bg2"/>
                </a:solidFill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solidFill>
                  <a:schemeClr val="bg2"/>
                </a:solidFill>
                <a:ea typeface="华文新魏" panose="02010800040101010101" pitchFamily="2" charset="-122"/>
              </a:rPr>
              <a:t>和</a:t>
            </a:r>
            <a:r>
              <a:rPr lang="en-US" altLang="zh-CN" b="0" dirty="0">
                <a:solidFill>
                  <a:schemeClr val="bg2"/>
                </a:solidFill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solidFill>
                  <a:schemeClr val="bg2"/>
                </a:solidFill>
                <a:ea typeface="华文新魏" panose="02010800040101010101" pitchFamily="2" charset="-122"/>
              </a:rPr>
              <a:t>若进行并运算，则它们必须是</a:t>
            </a:r>
            <a:r>
              <a:rPr lang="zh-CN" altLang="en-US" b="0" dirty="0">
                <a:solidFill>
                  <a:srgbClr val="FF3300"/>
                </a:solidFill>
                <a:ea typeface="华文新魏" panose="02010800040101010101" pitchFamily="2" charset="-122"/>
              </a:rPr>
              <a:t>相容的</a:t>
            </a:r>
            <a:r>
              <a:rPr lang="zh-CN" altLang="en-US" b="0" dirty="0">
                <a:solidFill>
                  <a:schemeClr val="bg2"/>
                </a:solidFill>
                <a:ea typeface="华文新魏" panose="02010800040101010101" pitchFamily="2" charset="-122"/>
              </a:rPr>
              <a:t>：</a:t>
            </a:r>
            <a:endParaRPr lang="zh-CN" altLang="en-US" sz="2800" b="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</a:rPr>
              <a:t>关系</a:t>
            </a:r>
            <a:r>
              <a:rPr lang="en-US" altLang="zh-CN" sz="2000" b="0" dirty="0">
                <a:solidFill>
                  <a:schemeClr val="bg2"/>
                </a:solidFill>
                <a:ea typeface="华文新魏" panose="02010800040101010101" pitchFamily="2" charset="-122"/>
              </a:rPr>
              <a:t>R</a:t>
            </a: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</a:rPr>
              <a:t>和</a:t>
            </a:r>
            <a:r>
              <a:rPr lang="en-US" altLang="zh-CN" sz="2000" b="0" dirty="0">
                <a:solidFill>
                  <a:schemeClr val="bg2"/>
                </a:solidFill>
                <a:ea typeface="华文新魏" panose="02010800040101010101" pitchFamily="2" charset="-122"/>
              </a:rPr>
              <a:t>S</a:t>
            </a: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</a:rPr>
              <a:t>必须是同元的，即它们的属性数目必须相同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</a:rPr>
              <a:t>对</a:t>
            </a: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i，R</a:t>
            </a: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sz="2000" b="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个属性的域必须和</a:t>
            </a:r>
            <a:r>
              <a:rPr lang="en-US" altLang="zh-CN" sz="20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sz="2000" b="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个属性的域相同</a:t>
            </a:r>
            <a:endParaRPr lang="zh-CN" altLang="en-US" sz="2000" b="0" dirty="0"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31138" y="3894138"/>
            <a:ext cx="1068387" cy="2312987"/>
            <a:chOff x="4695" y="1872"/>
            <a:chExt cx="912" cy="1659"/>
          </a:xfrm>
        </p:grpSpPr>
        <p:pic>
          <p:nvPicPr>
            <p:cNvPr id="20492" name="Picture 4" descr="AMCONFU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3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zh-CN" altLang="en-US" sz="2000" b="0" dirty="0">
                  <a:solidFill>
                    <a:srgbClr val="FF0000"/>
                  </a:solidFill>
                  <a:ea typeface="华文行楷" panose="02010800040101010101" pitchFamily="2" charset="-122"/>
                </a:rPr>
                <a:t>为什么要相容？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基本运算--并运算</a:t>
            </a:r>
            <a:r>
              <a:rPr lang="en-US" altLang="zh-CN"/>
              <a:t>(union)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289648"/>
          </a:xfrm>
        </p:spPr>
        <p:txBody>
          <a:bodyPr/>
          <a:lstStyle/>
          <a:p>
            <a:r>
              <a:rPr lang="zh-CN" altLang="en-US" noProof="1"/>
              <a:t>为什么要提出“相容”这个概念</a:t>
            </a:r>
          </a:p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pPr marL="0" lvl="1"/>
            <a:endParaRPr lang="zh-CN" altLang="en-US" sz="3200" noProof="1">
              <a:cs typeface="+mn-ea"/>
              <a:sym typeface="Symbol" panose="05050102010706020507" pitchFamily="18" charset="2"/>
            </a:endParaRPr>
          </a:p>
          <a:p>
            <a:pPr marL="457200" lvl="2"/>
            <a:r>
              <a:rPr lang="zh-CN" altLang="en-US" sz="2740" noProof="1">
                <a:cs typeface="+mn-ea"/>
                <a:sym typeface="Symbol" panose="05050102010706020507" pitchFamily="18" charset="2"/>
              </a:rPr>
              <a:t></a:t>
            </a:r>
            <a:r>
              <a:rPr lang="en-US" altLang="zh-CN" sz="2740" baseline="-18000" noProof="1">
                <a:cs typeface="+mn-ea"/>
                <a:sym typeface="Symbol" panose="05050102010706020507" pitchFamily="18" charset="2"/>
              </a:rPr>
              <a:t>sno, age</a:t>
            </a:r>
            <a:r>
              <a:rPr lang="en-US" altLang="zh-CN" sz="2740" noProof="1">
                <a:cs typeface="+mn-ea"/>
                <a:sym typeface="Symbol" panose="05050102010706020507" pitchFamily="18" charset="2"/>
              </a:rPr>
              <a:t>(S) </a:t>
            </a:r>
            <a:r>
              <a:rPr lang="en-US" altLang="zh-CN" sz="2740" b="1" noProof="1">
                <a:cs typeface="+mn-ea"/>
                <a:sym typeface="Symbol" panose="05050102010706020507" pitchFamily="18" charset="2"/>
              </a:rPr>
              <a:t> </a:t>
            </a:r>
            <a:r>
              <a:rPr lang="zh-CN" altLang="en-US" sz="2740" noProof="1">
                <a:cs typeface="+mn-ea"/>
                <a:sym typeface="Symbol" panose="05050102010706020507" pitchFamily="18" charset="2"/>
              </a:rPr>
              <a:t></a:t>
            </a:r>
            <a:r>
              <a:rPr lang="en-US" altLang="zh-CN" sz="2740" baseline="-18000" noProof="1">
                <a:cs typeface="+mn-ea"/>
                <a:sym typeface="Symbol" panose="05050102010706020507" pitchFamily="18" charset="2"/>
              </a:rPr>
              <a:t>cno, cname</a:t>
            </a:r>
            <a:r>
              <a:rPr lang="en-US" altLang="zh-CN" sz="2740" noProof="1">
                <a:cs typeface="+mn-ea"/>
                <a:sym typeface="Symbol" panose="05050102010706020507" pitchFamily="18" charset="2"/>
              </a:rPr>
              <a:t>(C)</a:t>
            </a:r>
            <a:endParaRPr lang="zh-CN" altLang="en-US" noProof="1"/>
          </a:p>
        </p:txBody>
      </p:sp>
      <p:graphicFrame>
        <p:nvGraphicFramePr>
          <p:cNvPr id="15365" name="表格 15364"/>
          <p:cNvGraphicFramePr/>
          <p:nvPr/>
        </p:nvGraphicFramePr>
        <p:xfrm>
          <a:off x="1490663" y="2428875"/>
          <a:ext cx="2514600" cy="173831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9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sno</a:t>
                      </a:r>
                    </a:p>
                  </a:txBody>
                  <a:tcPr marT="45723" marB="4572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sname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age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s01</a:t>
                      </a:r>
                    </a:p>
                  </a:txBody>
                  <a:tcPr marT="45723" marB="4572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s02</a:t>
                      </a:r>
                    </a:p>
                  </a:txBody>
                  <a:tcPr marT="45723" marB="4572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18</a:t>
                      </a:r>
                      <a:endParaRPr lang="zh-CN" altLang="en-US" sz="1600" b="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s03</a:t>
                      </a:r>
                    </a:p>
                  </a:txBody>
                  <a:tcPr marT="45723" marB="4572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20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s0</a:t>
                      </a:r>
                      <a:r>
                        <a:rPr lang="zh-CN" altLang="en-US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23" marB="4572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19</a:t>
                      </a:r>
                    </a:p>
                  </a:txBody>
                  <a:tcPr marT="45723" marB="4572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252663" y="1824038"/>
            <a:ext cx="83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0">
                <a:solidFill>
                  <a:schemeClr val="bg2"/>
                </a:solidFill>
              </a:rPr>
              <a:t>S</a:t>
            </a:r>
          </a:p>
        </p:txBody>
      </p:sp>
      <p:graphicFrame>
        <p:nvGraphicFramePr>
          <p:cNvPr id="15392" name="表格 15391"/>
          <p:cNvGraphicFramePr/>
          <p:nvPr/>
        </p:nvGraphicFramePr>
        <p:xfrm>
          <a:off x="4860925" y="2809875"/>
          <a:ext cx="2514600" cy="10671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621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</a:p>
                  </a:txBody>
                  <a:tcPr marT="45703" marB="4570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cname</a:t>
                      </a:r>
                    </a:p>
                  </a:txBody>
                  <a:tcPr marT="45703" marB="4570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solidFill>
                            <a:schemeClr val="bg2"/>
                          </a:solidFill>
                          <a:ea typeface="楷体_GB2312" pitchFamily="49" charset="-122"/>
                          <a:sym typeface="+mn-ea"/>
                        </a:rPr>
                        <a:t>credit</a:t>
                      </a:r>
                      <a:endParaRPr lang="en-US" altLang="zh-CN" sz="1600" b="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楷体_GB2312" pitchFamily="49" charset="-122"/>
                        <a:sym typeface="+mn-ea"/>
                      </a:endParaRPr>
                    </a:p>
                  </a:txBody>
                  <a:tcPr marT="45703" marB="4570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89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c0</a:t>
                      </a:r>
                      <a:r>
                        <a:rPr lang="zh-CN" altLang="en-US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03" marB="4570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os</a:t>
                      </a:r>
                    </a:p>
                  </a:txBody>
                  <a:tcPr marT="45703" marB="4570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03" marB="4570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89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c05</a:t>
                      </a:r>
                    </a:p>
                  </a:txBody>
                  <a:tcPr marT="45703" marB="45703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db</a:t>
                      </a:r>
                    </a:p>
                  </a:txBody>
                  <a:tcPr marT="45703" marB="4570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03" marB="45703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5622925" y="2238375"/>
            <a:ext cx="838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0">
                <a:solidFill>
                  <a:schemeClr val="bg2"/>
                </a:solidFill>
              </a:rPr>
              <a:t>C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307138" y="4100711"/>
            <a:ext cx="1068387" cy="2427312"/>
            <a:chOff x="4695" y="1872"/>
            <a:chExt cx="912" cy="1741"/>
          </a:xfrm>
        </p:grpSpPr>
        <p:pic>
          <p:nvPicPr>
            <p:cNvPr id="9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lvl="2" algn="ctr">
                <a:spcBef>
                  <a:spcPct val="50000"/>
                </a:spcBef>
                <a:buSzPct val="60000"/>
              </a:pPr>
              <a:r>
                <a:rPr lang="zh-CN" altLang="en-US" sz="2000" b="0" noProof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Symbol" panose="05050102010706020507" pitchFamily="18" charset="2"/>
                </a:rPr>
                <a:t>结果是什么</a:t>
              </a:r>
              <a:r>
                <a:rPr lang="zh-CN" altLang="en-US" sz="2740" b="0" noProof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Symbol" panose="05050102010706020507" pitchFamily="18" charset="2"/>
                </a:rPr>
                <a:t>？</a:t>
              </a:r>
              <a:endParaRPr lang="zh-CN" altLang="en-US" sz="2000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9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基本运算--并运算</a:t>
            </a:r>
            <a:r>
              <a:rPr lang="en-US" altLang="zh-CN" b="1" dirty="0">
                <a:latin typeface="+mj-ea"/>
              </a:rPr>
              <a:t>(union)</a:t>
            </a:r>
            <a:endParaRPr lang="zh-CN" altLang="en-US" b="1" dirty="0">
              <a:latin typeface="+mj-ea"/>
            </a:endParaRPr>
          </a:p>
        </p:txBody>
      </p:sp>
      <p:graphicFrame>
        <p:nvGraphicFramePr>
          <p:cNvPr id="15365" name="表格 15364"/>
          <p:cNvGraphicFramePr/>
          <p:nvPr/>
        </p:nvGraphicFramePr>
        <p:xfrm>
          <a:off x="990600" y="1905000"/>
          <a:ext cx="2514600" cy="1982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1752600" y="1300163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R</a:t>
            </a:r>
          </a:p>
        </p:txBody>
      </p:sp>
      <p:graphicFrame>
        <p:nvGraphicFramePr>
          <p:cNvPr id="15392" name="表格 15391"/>
          <p:cNvGraphicFramePr/>
          <p:nvPr/>
        </p:nvGraphicFramePr>
        <p:xfrm>
          <a:off x="5867400" y="2286000"/>
          <a:ext cx="2514600" cy="11906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01" name="Text Box 48"/>
          <p:cNvSpPr txBox="1">
            <a:spLocks noChangeArrowheads="1"/>
          </p:cNvSpPr>
          <p:nvPr/>
        </p:nvSpPr>
        <p:spPr bwMode="auto">
          <a:xfrm>
            <a:off x="6629400" y="17145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S</a:t>
            </a:r>
          </a:p>
        </p:txBody>
      </p:sp>
      <p:graphicFrame>
        <p:nvGraphicFramePr>
          <p:cNvPr id="15411" name="表格 15410"/>
          <p:cNvGraphicFramePr/>
          <p:nvPr/>
        </p:nvGraphicFramePr>
        <p:xfrm>
          <a:off x="3810000" y="3876675"/>
          <a:ext cx="2514600" cy="23812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32" name="Text Box 79"/>
          <p:cNvSpPr txBox="1">
            <a:spLocks noChangeArrowheads="1"/>
          </p:cNvSpPr>
          <p:nvPr/>
        </p:nvSpPr>
        <p:spPr bwMode="auto">
          <a:xfrm>
            <a:off x="4343400" y="3276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R∪S</a:t>
            </a:r>
            <a:r>
              <a:rPr lang="en-US" altLang="zh-CN" sz="3600" b="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05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基本运算--并运算</a:t>
            </a:r>
            <a:r>
              <a:rPr lang="en-US" altLang="zh-CN"/>
              <a:t>(union)</a:t>
            </a:r>
            <a:endParaRPr lang="zh-CN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示例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查询选修了</a:t>
            </a:r>
            <a:r>
              <a:rPr lang="en-US" altLang="zh-CN"/>
              <a:t>c1</a:t>
            </a:r>
            <a:r>
              <a:rPr lang="zh-CN" altLang="en-US"/>
              <a:t>号或</a:t>
            </a:r>
            <a:r>
              <a:rPr lang="en-US" altLang="zh-CN"/>
              <a:t>c2</a:t>
            </a:r>
            <a:r>
              <a:rPr lang="zh-CN" altLang="en-US"/>
              <a:t>号课程的学生学号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	</a:t>
            </a:r>
            <a:endParaRPr lang="zh-CN" altLang="zh-CN">
              <a:latin typeface="华文新魏" panose="02010800040101010101" pitchFamily="2" charset="-122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23850" y="3016250"/>
            <a:ext cx="6963445" cy="296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方案1：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lang="en-US" altLang="zh-CN" sz="280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sno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(</a:t>
            </a:r>
            <a:r>
              <a:rPr lang="en-US" altLang="zh-CN" sz="2800" baseline="-20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lang="en-US" altLang="zh-CN" sz="2800" baseline="-20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= </a:t>
            </a:r>
            <a:r>
              <a:rPr lang="en-US" altLang="zh-CN" sz="2800" baseline="-20000" dirty="0">
                <a:solidFill>
                  <a:schemeClr val="bg2"/>
                </a:solidFill>
                <a:latin typeface="+mn-lt"/>
                <a:ea typeface="+mn-ea"/>
                <a:sym typeface="Symbol" panose="05050102010706020507" pitchFamily="18" charset="2"/>
              </a:rPr>
              <a:t>‘c1’</a:t>
            </a:r>
            <a:r>
              <a:rPr lang="en-US" altLang="zh-CN" sz="2800" baseline="-20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∨cno = </a:t>
            </a:r>
            <a:r>
              <a:rPr lang="en-US" altLang="zh-CN" sz="2800" baseline="-20000" dirty="0">
                <a:solidFill>
                  <a:schemeClr val="bg2"/>
                </a:solidFill>
                <a:latin typeface="+mn-lt"/>
                <a:ea typeface="+mn-ea"/>
                <a:sym typeface="Symbol" panose="05050102010706020507" pitchFamily="18" charset="2"/>
              </a:rPr>
              <a:t>‘c2’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(SC))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方案2：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lang="en-US" altLang="zh-CN" sz="2800" baseline="-20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sno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(</a:t>
            </a:r>
            <a:r>
              <a:rPr lang="en-US" altLang="zh-CN" sz="2800" baseline="-20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lang="en-US" altLang="zh-CN" sz="2800" baseline="-20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= </a:t>
            </a:r>
            <a:r>
              <a:rPr lang="en-US" altLang="zh-CN" sz="2800" baseline="-20000" dirty="0">
                <a:solidFill>
                  <a:schemeClr val="bg2"/>
                </a:solidFill>
                <a:latin typeface="+mn-lt"/>
                <a:ea typeface="+mn-ea"/>
                <a:sym typeface="Symbol" panose="05050102010706020507" pitchFamily="18" charset="2"/>
              </a:rPr>
              <a:t>‘c1’ 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(SC))∪∏</a:t>
            </a:r>
            <a:r>
              <a:rPr lang="en-US" altLang="zh-CN" sz="2800" baseline="-20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sno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(</a:t>
            </a:r>
            <a:r>
              <a:rPr lang="en-US" altLang="zh-CN" sz="2800" baseline="-20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lang="en-US" altLang="zh-CN" sz="2800" baseline="-20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= </a:t>
            </a:r>
            <a:r>
              <a:rPr lang="en-US" altLang="zh-CN" sz="2800" baseline="-20000" dirty="0">
                <a:solidFill>
                  <a:schemeClr val="bg2"/>
                </a:solidFill>
                <a:latin typeface="+mn-lt"/>
                <a:ea typeface="+mn-ea"/>
                <a:sym typeface="Symbol" panose="05050102010706020507" pitchFamily="18" charset="2"/>
              </a:rPr>
              <a:t>‘c2’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(SC))</a:t>
            </a:r>
          </a:p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基本运算--差运算</a:t>
            </a:r>
            <a:r>
              <a:rPr lang="en-US" altLang="zh-CN"/>
              <a:t>(difference)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50288" cy="4572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定义</a:t>
            </a:r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所有出现在一个关系而不在另一关系中的元组集合</a:t>
            </a:r>
          </a:p>
          <a:p>
            <a:pPr lvl="1" algn="ctr" eaLnBrk="1" hangingPunct="1">
              <a:buFontTx/>
              <a:buNone/>
              <a:defRPr/>
            </a:pPr>
            <a:r>
              <a:rPr kumimoji="1" lang="en-US" altLang="zh-CN" b="1" dirty="0">
                <a:cs typeface="+mn-ea"/>
              </a:rPr>
              <a:t>R</a:t>
            </a:r>
            <a:r>
              <a:rPr kumimoji="1" lang="en-US" altLang="zh-CN" b="1" dirty="0">
                <a:cs typeface="+mn-ea"/>
                <a:sym typeface="Symbol" panose="05050102010706020507" pitchFamily="18" charset="2"/>
              </a:rPr>
              <a:t></a:t>
            </a:r>
            <a:r>
              <a:rPr kumimoji="1" lang="en-US" altLang="zh-CN" b="1" dirty="0">
                <a:cs typeface="+mn-ea"/>
              </a:rPr>
              <a:t>S ={ t | </a:t>
            </a:r>
            <a:r>
              <a:rPr kumimoji="1" lang="en-US" altLang="zh-CN" b="1" dirty="0" err="1">
                <a:cs typeface="+mn-ea"/>
              </a:rPr>
              <a:t>t</a:t>
            </a:r>
            <a:r>
              <a:rPr kumimoji="1" lang="en-US" altLang="zh-CN" b="1" dirty="0" err="1">
                <a:cs typeface="+mn-ea"/>
                <a:sym typeface="Symbol" panose="05050102010706020507" pitchFamily="18" charset="2"/>
              </a:rPr>
              <a:t></a:t>
            </a:r>
            <a:r>
              <a:rPr kumimoji="1" lang="en-US" altLang="zh-CN" b="1" dirty="0" err="1">
                <a:cs typeface="+mn-ea"/>
              </a:rPr>
              <a:t>R</a:t>
            </a:r>
            <a:r>
              <a:rPr kumimoji="1" lang="en-US" altLang="zh-CN" b="1" dirty="0">
                <a:cs typeface="+mn-ea"/>
              </a:rPr>
              <a:t> </a:t>
            </a:r>
            <a:r>
              <a:rPr kumimoji="1" lang="en-US" altLang="zh-CN" b="1" dirty="0">
                <a:cs typeface="+mn-ea"/>
                <a:sym typeface="Symbol" panose="05050102010706020507" pitchFamily="18" charset="2"/>
              </a:rPr>
              <a:t> </a:t>
            </a:r>
            <a:r>
              <a:rPr kumimoji="1" lang="en-US" altLang="zh-CN" b="1" dirty="0" err="1">
                <a:cs typeface="+mn-ea"/>
                <a:sym typeface="Symbol" panose="05050102010706020507" pitchFamily="18" charset="2"/>
              </a:rPr>
              <a:t>t</a:t>
            </a:r>
            <a:r>
              <a:rPr kumimoji="1" lang="en-US" altLang="zh-CN" b="1" dirty="0" err="1">
                <a:cs typeface="+mn-ea"/>
              </a:rPr>
              <a:t>S</a:t>
            </a:r>
            <a:r>
              <a:rPr kumimoji="1" lang="en-US" altLang="zh-CN" b="1" dirty="0">
                <a:cs typeface="+mn-ea"/>
              </a:rPr>
              <a:t> }</a:t>
            </a:r>
          </a:p>
          <a:p>
            <a:pPr lvl="1" eaLnBrk="1" hangingPunct="1">
              <a:defRPr/>
            </a:pPr>
            <a:endParaRPr kumimoji="1" lang="en-US" altLang="zh-CN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</a:endParaRPr>
          </a:p>
          <a:p>
            <a:pPr lvl="1" eaLnBrk="1" hangingPunct="1">
              <a:defRPr/>
            </a:pPr>
            <a:endParaRPr kumimoji="1" lang="en-US" altLang="zh-CN" dirty="0">
              <a:cs typeface="+mn-ea"/>
            </a:endParaRPr>
          </a:p>
          <a:p>
            <a:pPr lvl="1" eaLnBrk="1" hangingPunct="1">
              <a:defRPr/>
            </a:pPr>
            <a:endParaRPr kumimoji="1" lang="en-US" altLang="zh-CN" dirty="0">
              <a:cs typeface="+mn-ea"/>
            </a:endParaRPr>
          </a:p>
          <a:p>
            <a:pPr lvl="1" eaLnBrk="1" hangingPunct="1">
              <a:defRPr/>
            </a:pPr>
            <a:endParaRPr kumimoji="1" lang="en-US" altLang="zh-CN" dirty="0">
              <a:cs typeface="+mn-ea"/>
            </a:endParaRPr>
          </a:p>
          <a:p>
            <a:pPr lvl="1" eaLnBrk="1" hangingPunct="1">
              <a:defRPr/>
            </a:pPr>
            <a:r>
              <a:rPr kumimoji="1" lang="en-US" altLang="zh-CN" dirty="0">
                <a:cs typeface="+mn-ea"/>
              </a:rPr>
              <a:t>R</a:t>
            </a:r>
            <a:r>
              <a:rPr kumimoji="1" lang="zh-CN" altLang="en-US" dirty="0">
                <a:cs typeface="+mn-ea"/>
              </a:rPr>
              <a:t>和</a:t>
            </a:r>
            <a:r>
              <a:rPr kumimoji="1" lang="en-US" altLang="zh-CN" dirty="0">
                <a:cs typeface="+mn-ea"/>
              </a:rPr>
              <a:t>S</a:t>
            </a:r>
            <a:r>
              <a:rPr kumimoji="1" lang="zh-CN" altLang="en-US" dirty="0">
                <a:cs typeface="+mn-ea"/>
              </a:rPr>
              <a:t>必须是相容的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048000" y="3733800"/>
            <a:ext cx="1752600" cy="11430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267200" y="3733800"/>
            <a:ext cx="1752600" cy="1143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200400" y="393065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048000" y="3733800"/>
            <a:ext cx="1752600" cy="1143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06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基本运算--差运算</a:t>
            </a:r>
            <a:r>
              <a:rPr lang="en-US" altLang="zh-CN" b="1" dirty="0">
                <a:latin typeface="+mj-ea"/>
              </a:rPr>
              <a:t>(difference)</a:t>
            </a:r>
            <a:endParaRPr lang="zh-CN" altLang="en-US" b="1" dirty="0">
              <a:latin typeface="+mj-ea"/>
            </a:endParaRPr>
          </a:p>
        </p:txBody>
      </p:sp>
      <p:graphicFrame>
        <p:nvGraphicFramePr>
          <p:cNvPr id="18437" name="表格 18436"/>
          <p:cNvGraphicFramePr/>
          <p:nvPr/>
        </p:nvGraphicFramePr>
        <p:xfrm>
          <a:off x="990600" y="2062163"/>
          <a:ext cx="2514600" cy="1982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1752600" y="149225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R</a:t>
            </a:r>
          </a:p>
        </p:txBody>
      </p:sp>
      <p:graphicFrame>
        <p:nvGraphicFramePr>
          <p:cNvPr id="18464" name="表格 18463"/>
          <p:cNvGraphicFramePr/>
          <p:nvPr/>
        </p:nvGraphicFramePr>
        <p:xfrm>
          <a:off x="5867400" y="2476500"/>
          <a:ext cx="2514600" cy="11906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73" name="Text Box 48"/>
          <p:cNvSpPr txBox="1">
            <a:spLocks noChangeArrowheads="1"/>
          </p:cNvSpPr>
          <p:nvPr/>
        </p:nvSpPr>
        <p:spPr bwMode="auto">
          <a:xfrm>
            <a:off x="6629400" y="17145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S</a:t>
            </a:r>
          </a:p>
        </p:txBody>
      </p:sp>
      <p:graphicFrame>
        <p:nvGraphicFramePr>
          <p:cNvPr id="18483" name="表格 18482"/>
          <p:cNvGraphicFramePr/>
          <p:nvPr/>
        </p:nvGraphicFramePr>
        <p:xfrm>
          <a:off x="1066800" y="4724400"/>
          <a:ext cx="2514600" cy="158591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96" name="Text Box 71"/>
          <p:cNvSpPr txBox="1">
            <a:spLocks noChangeArrowheads="1"/>
          </p:cNvSpPr>
          <p:nvPr/>
        </p:nvSpPr>
        <p:spPr bwMode="auto">
          <a:xfrm>
            <a:off x="1676400" y="41910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R－S</a:t>
            </a:r>
            <a:r>
              <a:rPr lang="en-US" altLang="zh-CN" sz="3600" b="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</a:p>
        </p:txBody>
      </p:sp>
      <p:graphicFrame>
        <p:nvGraphicFramePr>
          <p:cNvPr id="18506" name="表格 18505"/>
          <p:cNvGraphicFramePr/>
          <p:nvPr/>
        </p:nvGraphicFramePr>
        <p:xfrm>
          <a:off x="5943600" y="5080000"/>
          <a:ext cx="2514600" cy="7937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642" marB="4564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642" marB="4564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11" name="Text Box 94"/>
          <p:cNvSpPr txBox="1">
            <a:spLocks noChangeArrowheads="1"/>
          </p:cNvSpPr>
          <p:nvPr/>
        </p:nvSpPr>
        <p:spPr bwMode="auto">
          <a:xfrm>
            <a:off x="6553200" y="43434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S－R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3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关系基本概念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50288" cy="51054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域</a:t>
            </a:r>
            <a:r>
              <a:rPr lang="en-US" altLang="zh-CN" sz="2800" smtClean="0"/>
              <a:t>(Domain)</a:t>
            </a:r>
            <a:endParaRPr lang="en-US" altLang="zh-CN" smtClean="0"/>
          </a:p>
          <a:p>
            <a:pPr lvl="1" eaLnBrk="1" hangingPunct="1"/>
            <a:r>
              <a:rPr lang="zh-CN" altLang="en-US" sz="2400" smtClean="0"/>
              <a:t>一组值的集合，这组值具有相同的数据类型</a:t>
            </a:r>
          </a:p>
          <a:p>
            <a:pPr lvl="1" eaLnBrk="1" hangingPunct="1"/>
            <a:r>
              <a:rPr lang="zh-CN" altLang="en-US" sz="2400" smtClean="0"/>
              <a:t>比如整数的集合、字符串的集合、全体学生的集合</a:t>
            </a:r>
            <a:endParaRPr lang="zh-CN" altLang="en-US" smtClean="0"/>
          </a:p>
          <a:p>
            <a:pPr eaLnBrk="1" hangingPunct="1"/>
            <a:r>
              <a:rPr lang="zh-CN" altLang="en-US" sz="2800" smtClean="0"/>
              <a:t>笛卡尔积</a:t>
            </a:r>
            <a:r>
              <a:rPr lang="en-US" altLang="zh-CN" sz="2800" smtClean="0"/>
              <a:t>(Cartesian Product)</a:t>
            </a:r>
            <a:endParaRPr lang="en-US" altLang="zh-CN" smtClean="0"/>
          </a:p>
          <a:p>
            <a:pPr lvl="1" eaLnBrk="1" hangingPunct="1"/>
            <a:r>
              <a:rPr lang="zh-CN" altLang="en-US" sz="2400" smtClean="0"/>
              <a:t>一组域</a:t>
            </a:r>
            <a:r>
              <a:rPr lang="en-US" altLang="zh-CN" sz="2400" smtClean="0"/>
              <a:t>D</a:t>
            </a:r>
            <a:r>
              <a:rPr lang="en-US" altLang="zh-CN" sz="2400" baseline="-18000" smtClean="0"/>
              <a:t>1 </a:t>
            </a:r>
            <a:r>
              <a:rPr lang="en-US" altLang="zh-CN" sz="2400" smtClean="0"/>
              <a:t>, D</a:t>
            </a:r>
            <a:r>
              <a:rPr lang="en-US" altLang="zh-CN" sz="2400" baseline="-18000" smtClean="0"/>
              <a:t>2 </a:t>
            </a:r>
            <a:r>
              <a:rPr lang="en-US" altLang="zh-CN" sz="2400" smtClean="0"/>
              <a:t>,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/>
              <a:t>, D</a:t>
            </a:r>
            <a:r>
              <a:rPr lang="en-US" altLang="zh-CN" sz="2400" baseline="-18000" smtClean="0"/>
              <a:t>n</a:t>
            </a:r>
            <a:r>
              <a:rPr lang="zh-CN" altLang="en-US" sz="2400" smtClean="0"/>
              <a:t>的笛卡尔积为:</a:t>
            </a:r>
          </a:p>
          <a:p>
            <a:pPr lvl="1" algn="ctr" eaLnBrk="1" hangingPunct="1">
              <a:buFontTx/>
              <a:buNone/>
            </a:pPr>
            <a:r>
              <a:rPr lang="en-US" altLang="zh-CN" sz="2400" smtClean="0"/>
              <a:t>D</a:t>
            </a:r>
            <a:r>
              <a:rPr lang="en-US" altLang="zh-CN" sz="2400" baseline="-18000" smtClean="0"/>
              <a:t>1</a:t>
            </a:r>
            <a:r>
              <a:rPr lang="en-US" altLang="zh-CN" sz="2400" smtClean="0"/>
              <a:t>×D</a:t>
            </a:r>
            <a:r>
              <a:rPr lang="en-US" altLang="zh-CN" sz="2400" baseline="-18000" smtClean="0"/>
              <a:t>2</a:t>
            </a:r>
            <a:r>
              <a:rPr lang="en-US" altLang="zh-CN" sz="2400" smtClean="0"/>
              <a:t>×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/>
              <a:t>×D</a:t>
            </a:r>
            <a:r>
              <a:rPr lang="en-US" altLang="zh-CN" sz="2400" baseline="-18000" smtClean="0"/>
              <a:t>n </a:t>
            </a:r>
            <a:r>
              <a:rPr lang="en-US" altLang="zh-CN" sz="2400" smtClean="0"/>
              <a:t>= {(d</a:t>
            </a:r>
            <a:r>
              <a:rPr lang="en-US" altLang="zh-CN" sz="2400" baseline="-18000" smtClean="0"/>
              <a:t>1 </a:t>
            </a:r>
            <a:r>
              <a:rPr lang="en-US" altLang="zh-CN" sz="2400" smtClean="0"/>
              <a:t>, d</a:t>
            </a:r>
            <a:r>
              <a:rPr lang="en-US" altLang="zh-CN" sz="2400" baseline="-18000" smtClean="0"/>
              <a:t>2 </a:t>
            </a:r>
            <a:r>
              <a:rPr lang="en-US" altLang="zh-CN" sz="2400" smtClean="0"/>
              <a:t>,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/>
              <a:t> , d</a:t>
            </a:r>
            <a:r>
              <a:rPr lang="en-US" altLang="zh-CN" sz="2400" baseline="-18000" smtClean="0"/>
              <a:t>n</a:t>
            </a:r>
            <a:r>
              <a:rPr lang="en-US" altLang="zh-CN" sz="2400" smtClean="0"/>
              <a:t>) | d</a:t>
            </a:r>
            <a:r>
              <a:rPr lang="en-US" altLang="zh-CN" sz="2400" baseline="-18000" smtClean="0"/>
              <a:t>i</a:t>
            </a:r>
            <a:r>
              <a:rPr lang="en-US" altLang="zh-CN" sz="2400" smtClean="0"/>
              <a:t>∈D</a:t>
            </a:r>
            <a:r>
              <a:rPr lang="en-US" altLang="zh-CN" sz="2400" baseline="-18000" smtClean="0"/>
              <a:t>i </a:t>
            </a:r>
            <a:r>
              <a:rPr lang="en-US" altLang="zh-CN" sz="2400" smtClean="0"/>
              <a:t>, i=1,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/>
              <a:t>,n}</a:t>
            </a:r>
          </a:p>
          <a:p>
            <a:pPr lvl="1" eaLnBrk="1" hangingPunct="1"/>
            <a:r>
              <a:rPr lang="zh-CN" altLang="en-US" sz="2400" smtClean="0"/>
              <a:t>笛卡尔积的每个元素(</a:t>
            </a:r>
            <a:r>
              <a:rPr lang="en-US" altLang="zh-CN" sz="2400" smtClean="0"/>
              <a:t>d</a:t>
            </a:r>
            <a:r>
              <a:rPr lang="en-US" altLang="zh-CN" sz="2400" baseline="-18000" smtClean="0"/>
              <a:t>1 </a:t>
            </a:r>
            <a:r>
              <a:rPr lang="en-US" altLang="zh-CN" sz="2400" smtClean="0"/>
              <a:t>, d</a:t>
            </a:r>
            <a:r>
              <a:rPr lang="en-US" altLang="zh-CN" sz="2400" baseline="-18000" smtClean="0"/>
              <a:t>2 </a:t>
            </a:r>
            <a:r>
              <a:rPr lang="en-US" altLang="zh-CN" sz="2400" smtClean="0"/>
              <a:t>,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/>
              <a:t> , d</a:t>
            </a:r>
            <a:r>
              <a:rPr lang="en-US" altLang="zh-CN" sz="2400" baseline="-18000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称作一个</a:t>
            </a:r>
            <a:r>
              <a:rPr lang="en-US" altLang="zh-CN" sz="2400" smtClean="0"/>
              <a:t>n-</a:t>
            </a:r>
            <a:r>
              <a:rPr lang="zh-CN" altLang="en-US" sz="2400" smtClean="0"/>
              <a:t>元组</a:t>
            </a:r>
            <a:r>
              <a:rPr lang="en-US" altLang="zh-CN" sz="2400" smtClean="0"/>
              <a:t>(n-tuple)</a:t>
            </a:r>
          </a:p>
          <a:p>
            <a:pPr lvl="1" eaLnBrk="1" hangingPunct="1"/>
            <a:r>
              <a:rPr lang="zh-CN" altLang="en-US" sz="2400" smtClean="0"/>
              <a:t>元组的每一个值</a:t>
            </a:r>
            <a:r>
              <a:rPr lang="en-US" altLang="zh-CN" sz="2400" smtClean="0"/>
              <a:t>d</a:t>
            </a:r>
            <a:r>
              <a:rPr lang="en-US" altLang="zh-CN" sz="2400" baseline="-18000" smtClean="0"/>
              <a:t>i</a:t>
            </a:r>
            <a:r>
              <a:rPr lang="zh-CN" altLang="en-US" sz="2400" smtClean="0"/>
              <a:t>叫做一个分量</a:t>
            </a:r>
            <a:r>
              <a:rPr lang="en-US" altLang="zh-CN" sz="2400" smtClean="0"/>
              <a:t>(component)</a:t>
            </a:r>
          </a:p>
          <a:p>
            <a:pPr lvl="1" eaLnBrk="1" hangingPunct="1"/>
            <a:r>
              <a:rPr lang="zh-CN" altLang="en-US" sz="2400" smtClean="0"/>
              <a:t>若</a:t>
            </a:r>
            <a:r>
              <a:rPr lang="en-US" altLang="zh-CN" sz="2400" smtClean="0"/>
              <a:t>D</a:t>
            </a:r>
            <a:r>
              <a:rPr lang="en-US" altLang="zh-CN" sz="2400" baseline="-18000" smtClean="0"/>
              <a:t>i</a:t>
            </a:r>
            <a:r>
              <a:rPr lang="zh-CN" altLang="en-US" sz="2400" smtClean="0"/>
              <a:t>的基数为</a:t>
            </a:r>
            <a:r>
              <a:rPr lang="en-US" altLang="zh-CN" sz="2400" smtClean="0"/>
              <a:t>m</a:t>
            </a:r>
            <a:r>
              <a:rPr lang="en-US" altLang="zh-CN" sz="2400" baseline="-18000" smtClean="0"/>
              <a:t>i</a:t>
            </a:r>
            <a:r>
              <a:rPr lang="en-US" altLang="zh-CN" sz="2400" smtClean="0"/>
              <a:t>，</a:t>
            </a:r>
            <a:r>
              <a:rPr lang="zh-CN" altLang="en-US" sz="2400" smtClean="0"/>
              <a:t>则笛卡尔积的基数为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248400" y="5410200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r:id="rId3" imgW="418918" imgH="482391" progId="Equation.3">
                  <p:embed/>
                </p:oleObj>
              </mc:Choice>
              <mc:Fallback>
                <p:oleObj r:id="rId3" imgW="418918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10200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dirty="0"/>
              <a:t>基本运算--差运算</a:t>
            </a:r>
            <a:r>
              <a:rPr lang="en-US" altLang="zh-CN" dirty="0"/>
              <a:t>(difference)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1404938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查询选修了</a:t>
            </a:r>
            <a:r>
              <a:rPr lang="en-US" altLang="zh-CN" dirty="0"/>
              <a:t>c1</a:t>
            </a:r>
            <a:r>
              <a:rPr lang="zh-CN" altLang="en-US" dirty="0"/>
              <a:t>号而没有选</a:t>
            </a:r>
            <a:r>
              <a:rPr lang="en-US" altLang="zh-CN" dirty="0"/>
              <a:t>c2</a:t>
            </a:r>
            <a:r>
              <a:rPr lang="zh-CN" altLang="en-US" dirty="0"/>
              <a:t>号课程的学生学号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0" y="2565400"/>
            <a:ext cx="6990696" cy="523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0000" dirty="0" err="1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= ‘c1’ </a:t>
            </a:r>
            <a:r>
              <a:rPr kumimoji="1" lang="en-US" altLang="zh-CN" sz="28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(SC))－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0000" dirty="0" err="1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= ‘c2’</a:t>
            </a:r>
            <a:r>
              <a:rPr kumimoji="1" lang="en-US" altLang="zh-CN" sz="28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(SC))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-108520" y="3284538"/>
            <a:ext cx="7681912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40000"/>
              </a:spcBef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+mn-lt"/>
                <a:ea typeface="+mn-ea"/>
              </a:rPr>
              <a:t>查询未选修</a:t>
            </a:r>
            <a:r>
              <a:rPr kumimoji="1" lang="en-US" altLang="zh-CN" sz="2800" b="0" dirty="0">
                <a:solidFill>
                  <a:schemeClr val="bg2"/>
                </a:solidFill>
                <a:latin typeface="+mn-lt"/>
                <a:ea typeface="+mn-ea"/>
              </a:rPr>
              <a:t>c1</a:t>
            </a:r>
            <a:r>
              <a:rPr kumimoji="1" lang="zh-CN" altLang="en-US" sz="2800" b="0" dirty="0">
                <a:solidFill>
                  <a:schemeClr val="bg2"/>
                </a:solidFill>
                <a:latin typeface="+mn-lt"/>
                <a:ea typeface="+mn-ea"/>
              </a:rPr>
              <a:t>号课程的学生学号  </a:t>
            </a:r>
            <a:endParaRPr kumimoji="1" lang="en-US" altLang="zh-CN" sz="2800" b="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5288" y="3862388"/>
            <a:ext cx="7416800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40000"/>
              </a:spcBef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</a:rPr>
              <a:t>方案</a:t>
            </a:r>
            <a:r>
              <a:rPr kumimoji="1" lang="zh-CN" altLang="en-US" sz="2800" b="0" dirty="0">
                <a:solidFill>
                  <a:schemeClr val="bg2"/>
                </a:solidFill>
              </a:rPr>
              <a:t>1：</a:t>
            </a: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(S) － 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 = ‘c1’ 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(SC)) </a:t>
            </a:r>
            <a:r>
              <a:rPr kumimoji="1" lang="zh-CN" altLang="en-US" sz="2800" b="0" dirty="0">
                <a:solidFill>
                  <a:srgbClr val="FF33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？</a:t>
            </a:r>
            <a:endParaRPr kumimoji="1" lang="en-US" altLang="zh-CN" sz="2800" b="0" dirty="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</a:rPr>
              <a:t>方案</a:t>
            </a:r>
            <a:r>
              <a:rPr kumimoji="1" lang="zh-CN" altLang="en-US" sz="2800" b="0" dirty="0">
                <a:solidFill>
                  <a:schemeClr val="bg2"/>
                </a:solidFill>
              </a:rPr>
              <a:t>2：</a:t>
            </a: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 &lt;&gt; ‘c1’ 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(SC)) </a:t>
            </a:r>
            <a:r>
              <a:rPr kumimoji="1" lang="zh-CN" altLang="en-US" sz="2800" b="0" dirty="0">
                <a:solidFill>
                  <a:srgbClr val="FF33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？</a:t>
            </a:r>
            <a:endParaRPr kumimoji="1" lang="en-US" altLang="zh-CN" sz="2800" b="0" dirty="0">
              <a:solidFill>
                <a:srgbClr val="FF3300"/>
              </a:solidFill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方案</a:t>
            </a:r>
            <a:r>
              <a:rPr kumimoji="1" lang="en-US" altLang="zh-CN" sz="2800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：</a:t>
            </a: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(SC) － 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kumimoji="1"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 = ‘c1’ </a:t>
            </a:r>
            <a:r>
              <a:rPr kumimoji="1"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(SC)) </a:t>
            </a:r>
            <a:r>
              <a:rPr kumimoji="1" lang="zh-CN" altLang="en-US" sz="2800" b="0" dirty="0">
                <a:solidFill>
                  <a:srgbClr val="FF33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？</a:t>
            </a:r>
            <a:endParaRPr kumimoji="1" lang="en-US" altLang="zh-CN" sz="2800" b="0" dirty="0">
              <a:solidFill>
                <a:schemeClr val="bg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514067" y="1563103"/>
          <a:ext cx="2423449" cy="2299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313">
                  <a:extLst>
                    <a:ext uri="{9D8B030D-6E8A-4147-A177-3AD203B41FA5}">
                      <a16:colId xmlns:a16="http://schemas.microsoft.com/office/drawing/2014/main" val="418300818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80204649"/>
                    </a:ext>
                  </a:extLst>
                </a:gridCol>
              </a:tblGrid>
              <a:tr h="459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cno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42507"/>
                  </a:ext>
                </a:extLst>
              </a:tr>
              <a:tr h="45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61493"/>
                  </a:ext>
                </a:extLst>
              </a:tr>
              <a:tr h="45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s1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39249"/>
                  </a:ext>
                </a:extLst>
              </a:tr>
              <a:tr h="45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98806"/>
                  </a:ext>
                </a:extLst>
              </a:tr>
              <a:tr h="45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88905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8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 build="allAtOnce"/>
      <p:bldP spid="7" grpId="1" build="allAtOnce" bldLvl="0"/>
      <p:bldP spid="7" grpId="2" build="allAtOnce" bldLvl="0"/>
      <p:bldP spid="7" grpId="3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50288" cy="31242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定义</a:t>
            </a:r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所有同时出现在两个关系中的元组集合</a:t>
            </a:r>
          </a:p>
          <a:p>
            <a:pPr lvl="1" algn="ctr" eaLnBrk="1" hangingPunct="1">
              <a:buFontTx/>
              <a:buNone/>
              <a:defRPr/>
            </a:pPr>
            <a:r>
              <a:rPr kumimoji="1" lang="en-US" altLang="zh-CN" sz="4000" dirty="0">
                <a:cs typeface="+mn-ea"/>
              </a:rPr>
              <a:t>R</a:t>
            </a:r>
            <a:r>
              <a:rPr kumimoji="1" lang="en-US" altLang="zh-CN" sz="4000" dirty="0">
                <a:cs typeface="+mn-ea"/>
                <a:sym typeface="Symbol" panose="05050102010706020507" pitchFamily="18" charset="2"/>
              </a:rPr>
              <a:t></a:t>
            </a:r>
            <a:r>
              <a:rPr kumimoji="1" lang="en-US" altLang="zh-CN" sz="4000" dirty="0">
                <a:cs typeface="+mn-ea"/>
              </a:rPr>
              <a:t>S ={ t | </a:t>
            </a:r>
            <a:r>
              <a:rPr kumimoji="1" lang="en-US" altLang="zh-CN" sz="4000" dirty="0" err="1">
                <a:cs typeface="+mn-ea"/>
              </a:rPr>
              <a:t>t</a:t>
            </a:r>
            <a:r>
              <a:rPr kumimoji="1" lang="en-US" altLang="zh-CN" sz="4000" dirty="0" err="1">
                <a:cs typeface="+mn-ea"/>
                <a:sym typeface="Symbol" panose="05050102010706020507" pitchFamily="18" charset="2"/>
              </a:rPr>
              <a:t></a:t>
            </a:r>
            <a:r>
              <a:rPr kumimoji="1" lang="en-US" altLang="zh-CN" sz="4000" dirty="0" err="1">
                <a:cs typeface="+mn-ea"/>
              </a:rPr>
              <a:t>R</a:t>
            </a:r>
            <a:r>
              <a:rPr kumimoji="1" lang="en-US" altLang="zh-CN" sz="4000" dirty="0">
                <a:cs typeface="+mn-ea"/>
              </a:rPr>
              <a:t> </a:t>
            </a:r>
            <a:r>
              <a:rPr kumimoji="1" lang="en-US" altLang="zh-CN" sz="4000" dirty="0">
                <a:cs typeface="+mn-ea"/>
                <a:sym typeface="Symbol" panose="05050102010706020507" pitchFamily="18" charset="2"/>
              </a:rPr>
              <a:t> </a:t>
            </a:r>
            <a:r>
              <a:rPr kumimoji="1" lang="en-US" altLang="zh-CN" sz="4000" dirty="0" err="1">
                <a:cs typeface="+mn-ea"/>
                <a:sym typeface="Symbol" panose="05050102010706020507" pitchFamily="18" charset="2"/>
              </a:rPr>
              <a:t>t</a:t>
            </a:r>
            <a:r>
              <a:rPr kumimoji="1" lang="en-US" altLang="zh-CN" sz="4000" dirty="0" err="1">
                <a:cs typeface="+mn-ea"/>
              </a:rPr>
              <a:t>S</a:t>
            </a:r>
            <a:r>
              <a:rPr kumimoji="1" lang="en-US" altLang="zh-CN" sz="4000" dirty="0">
                <a:cs typeface="+mn-ea"/>
              </a:rPr>
              <a:t> }</a:t>
            </a:r>
            <a:endParaRPr kumimoji="1" lang="en-US" altLang="zh-CN" sz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</a:endParaRPr>
          </a:p>
          <a:p>
            <a:pPr lvl="1" eaLnBrk="1" hangingPunct="1">
              <a:defRPr/>
            </a:pPr>
            <a:endParaRPr kumimoji="1" lang="en-US" altLang="zh-CN" dirty="0">
              <a:cs typeface="+mn-ea"/>
            </a:endParaRPr>
          </a:p>
          <a:p>
            <a:pPr lvl="1" eaLnBrk="1" hangingPunct="1">
              <a:defRPr/>
            </a:pPr>
            <a:endParaRPr kumimoji="1" lang="en-US" altLang="zh-CN" dirty="0">
              <a:cs typeface="+mn-ea"/>
            </a:endParaRPr>
          </a:p>
          <a:p>
            <a:pPr lvl="1" eaLnBrk="1" hangingPunct="1">
              <a:defRPr/>
            </a:pPr>
            <a:endParaRPr kumimoji="1" lang="en-US" altLang="zh-CN" dirty="0">
              <a:cs typeface="+mn-ea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4000"/>
              <a:t>附加运算--交运算</a:t>
            </a:r>
            <a:r>
              <a:rPr lang="en-US" altLang="zh-CN" sz="4000"/>
              <a:t>(intersection)</a:t>
            </a:r>
          </a:p>
        </p:txBody>
      </p:sp>
      <p:sp>
        <p:nvSpPr>
          <p:cNvPr id="47109" name="Oval 5" descr="宽上对角线"/>
          <p:cNvSpPr>
            <a:spLocks noChangeArrowheads="1"/>
          </p:cNvSpPr>
          <p:nvPr/>
        </p:nvSpPr>
        <p:spPr bwMode="auto">
          <a:xfrm>
            <a:off x="2819400" y="3200400"/>
            <a:ext cx="1752600" cy="1143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Oval 6" descr="宽上对角线"/>
          <p:cNvSpPr>
            <a:spLocks noChangeArrowheads="1"/>
          </p:cNvSpPr>
          <p:nvPr/>
        </p:nvSpPr>
        <p:spPr bwMode="auto">
          <a:xfrm>
            <a:off x="3733800" y="3200400"/>
            <a:ext cx="1752600" cy="1143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Oval 7" descr="宽上对角线"/>
          <p:cNvSpPr>
            <a:spLocks noChangeArrowheads="1"/>
          </p:cNvSpPr>
          <p:nvPr/>
        </p:nvSpPr>
        <p:spPr bwMode="auto">
          <a:xfrm>
            <a:off x="3733800" y="3276600"/>
            <a:ext cx="838200" cy="99060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accent1"/>
            </a:bgClr>
          </a:patt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657600" y="3459163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R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>
                <a:latin typeface="Times New Roman" panose="02020603050405020304" pitchFamily="18" charset="0"/>
              </a:rPr>
              <a:t>S</a:t>
            </a:r>
            <a:endParaRPr lang="en-US" altLang="zh-CN" sz="36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685800" y="4572000"/>
            <a:ext cx="66833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FontTx/>
              <a:buChar char="–"/>
            </a:pP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交运算可以通过差运算来重写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3200" b="0" dirty="0">
                <a:solidFill>
                  <a:schemeClr val="bg2"/>
                </a:solidFill>
                <a:ea typeface="华文新魏" panose="02010800040101010101" pitchFamily="2" charset="-122"/>
              </a:rPr>
              <a:t>R </a:t>
            </a:r>
            <a:r>
              <a:rPr lang="en-US" altLang="zh-CN" sz="32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sz="3200" b="0" dirty="0">
                <a:solidFill>
                  <a:schemeClr val="bg2"/>
                </a:solidFill>
                <a:ea typeface="华文新魏" panose="02010800040101010101" pitchFamily="2" charset="-122"/>
              </a:rPr>
              <a:t>S = R </a:t>
            </a:r>
            <a:r>
              <a:rPr lang="en-US" altLang="zh-CN" sz="32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b="0" dirty="0">
                <a:solidFill>
                  <a:schemeClr val="bg2"/>
                </a:solidFill>
                <a:ea typeface="华文新魏" panose="02010800040101010101" pitchFamily="2" charset="-122"/>
              </a:rPr>
              <a:t> (R </a:t>
            </a:r>
            <a:r>
              <a:rPr lang="en-US" altLang="zh-CN" sz="32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b="0" dirty="0">
                <a:solidFill>
                  <a:schemeClr val="bg2"/>
                </a:solidFill>
                <a:ea typeface="华文新魏" panose="02010800040101010101" pitchFamily="2" charset="-122"/>
              </a:rPr>
              <a:t> S)</a:t>
            </a:r>
            <a:endParaRPr lang="zh-CN" altLang="en-US" sz="3200" b="0" dirty="0"/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684213" y="5805488"/>
            <a:ext cx="6683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FontTx/>
              <a:buChar char="–"/>
            </a:pP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</a:rPr>
              <a:t>参与交运算的关系必须</a:t>
            </a:r>
            <a:r>
              <a:rPr lang="zh-CN" altLang="en-US" sz="2800" b="0" dirty="0">
                <a:solidFill>
                  <a:srgbClr val="FF0000"/>
                </a:solidFill>
                <a:ea typeface="华文新魏" panose="02010800040101010101" pitchFamily="2" charset="-122"/>
              </a:rPr>
              <a:t>相容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0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5" grpId="0"/>
      <p:bldP spid="13415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+mj-ea"/>
              </a:rPr>
              <a:t>附加运算--交运算</a:t>
            </a:r>
            <a:r>
              <a:rPr lang="en-US" altLang="zh-CN" sz="4000" b="1" dirty="0">
                <a:latin typeface="+mj-ea"/>
              </a:rPr>
              <a:t>(intersection)</a:t>
            </a:r>
            <a:endParaRPr lang="zh-CN" altLang="en-US" sz="4000" b="1" dirty="0">
              <a:latin typeface="+mj-ea"/>
            </a:endParaRP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990600" y="2514600"/>
            <a:ext cx="2514600" cy="1976438"/>
            <a:chOff x="960" y="1968"/>
            <a:chExt cx="1392" cy="1245"/>
          </a:xfrm>
        </p:grpSpPr>
        <p:sp>
          <p:nvSpPr>
            <p:cNvPr id="48133" name="Rectangle 4"/>
            <p:cNvSpPr>
              <a:spLocks noChangeArrowheads="1"/>
            </p:cNvSpPr>
            <p:nvPr/>
          </p:nvSpPr>
          <p:spPr bwMode="auto">
            <a:xfrm>
              <a:off x="1888" y="2964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1424" y="2964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48135" name="Rectangle 6"/>
            <p:cNvSpPr>
              <a:spLocks noChangeArrowheads="1"/>
            </p:cNvSpPr>
            <p:nvPr/>
          </p:nvSpPr>
          <p:spPr bwMode="auto">
            <a:xfrm>
              <a:off x="960" y="2964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48136" name="Rectangle 7"/>
            <p:cNvSpPr>
              <a:spLocks noChangeArrowheads="1"/>
            </p:cNvSpPr>
            <p:nvPr/>
          </p:nvSpPr>
          <p:spPr bwMode="auto">
            <a:xfrm>
              <a:off x="1888" y="2715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1424" y="2715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8138" name="Rectangle 9"/>
            <p:cNvSpPr>
              <a:spLocks noChangeArrowheads="1"/>
            </p:cNvSpPr>
            <p:nvPr/>
          </p:nvSpPr>
          <p:spPr bwMode="auto">
            <a:xfrm>
              <a:off x="960" y="2715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1888" y="2466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48140" name="Rectangle 11"/>
            <p:cNvSpPr>
              <a:spLocks noChangeArrowheads="1"/>
            </p:cNvSpPr>
            <p:nvPr/>
          </p:nvSpPr>
          <p:spPr bwMode="auto">
            <a:xfrm>
              <a:off x="1424" y="2466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48141" name="Rectangle 12"/>
            <p:cNvSpPr>
              <a:spLocks noChangeArrowheads="1"/>
            </p:cNvSpPr>
            <p:nvPr/>
          </p:nvSpPr>
          <p:spPr bwMode="auto">
            <a:xfrm>
              <a:off x="960" y="2466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8142" name="Rectangle 13"/>
            <p:cNvSpPr>
              <a:spLocks noChangeArrowheads="1"/>
            </p:cNvSpPr>
            <p:nvPr/>
          </p:nvSpPr>
          <p:spPr bwMode="auto">
            <a:xfrm>
              <a:off x="1888" y="2217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48143" name="Rectangle 14"/>
            <p:cNvSpPr>
              <a:spLocks noChangeArrowheads="1"/>
            </p:cNvSpPr>
            <p:nvPr/>
          </p:nvSpPr>
          <p:spPr bwMode="auto">
            <a:xfrm>
              <a:off x="1424" y="2217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48144" name="Rectangle 15"/>
            <p:cNvSpPr>
              <a:spLocks noChangeArrowheads="1"/>
            </p:cNvSpPr>
            <p:nvPr/>
          </p:nvSpPr>
          <p:spPr bwMode="auto">
            <a:xfrm>
              <a:off x="960" y="2217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8145" name="Rectangle 16"/>
            <p:cNvSpPr>
              <a:spLocks noChangeArrowheads="1"/>
            </p:cNvSpPr>
            <p:nvPr/>
          </p:nvSpPr>
          <p:spPr bwMode="auto">
            <a:xfrm>
              <a:off x="1888" y="1968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48146" name="Rectangle 17"/>
            <p:cNvSpPr>
              <a:spLocks noChangeArrowheads="1"/>
            </p:cNvSpPr>
            <p:nvPr/>
          </p:nvSpPr>
          <p:spPr bwMode="auto">
            <a:xfrm>
              <a:off x="1424" y="1968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48147" name="Rectangle 18"/>
            <p:cNvSpPr>
              <a:spLocks noChangeArrowheads="1"/>
            </p:cNvSpPr>
            <p:nvPr/>
          </p:nvSpPr>
          <p:spPr bwMode="auto">
            <a:xfrm>
              <a:off x="960" y="1968"/>
              <a:ext cx="464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48148" name="Line 19"/>
            <p:cNvSpPr>
              <a:spLocks noChangeShapeType="1"/>
            </p:cNvSpPr>
            <p:nvPr/>
          </p:nvSpPr>
          <p:spPr bwMode="auto">
            <a:xfrm>
              <a:off x="960" y="1968"/>
              <a:ext cx="1392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20"/>
            <p:cNvSpPr>
              <a:spLocks noChangeShapeType="1"/>
            </p:cNvSpPr>
            <p:nvPr/>
          </p:nvSpPr>
          <p:spPr bwMode="auto">
            <a:xfrm>
              <a:off x="960" y="2217"/>
              <a:ext cx="139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21"/>
            <p:cNvSpPr>
              <a:spLocks noChangeShapeType="1"/>
            </p:cNvSpPr>
            <p:nvPr/>
          </p:nvSpPr>
          <p:spPr bwMode="auto">
            <a:xfrm>
              <a:off x="960" y="2466"/>
              <a:ext cx="139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2"/>
            <p:cNvSpPr>
              <a:spLocks noChangeShapeType="1"/>
            </p:cNvSpPr>
            <p:nvPr/>
          </p:nvSpPr>
          <p:spPr bwMode="auto">
            <a:xfrm>
              <a:off x="960" y="2715"/>
              <a:ext cx="139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23"/>
            <p:cNvSpPr>
              <a:spLocks noChangeShapeType="1"/>
            </p:cNvSpPr>
            <p:nvPr/>
          </p:nvSpPr>
          <p:spPr bwMode="auto">
            <a:xfrm>
              <a:off x="960" y="2964"/>
              <a:ext cx="139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Line 24"/>
            <p:cNvSpPr>
              <a:spLocks noChangeShapeType="1"/>
            </p:cNvSpPr>
            <p:nvPr/>
          </p:nvSpPr>
          <p:spPr bwMode="auto">
            <a:xfrm>
              <a:off x="960" y="3213"/>
              <a:ext cx="1392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Line 25"/>
            <p:cNvSpPr>
              <a:spLocks noChangeShapeType="1"/>
            </p:cNvSpPr>
            <p:nvPr/>
          </p:nvSpPr>
          <p:spPr bwMode="auto">
            <a:xfrm>
              <a:off x="960" y="1968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Line 26"/>
            <p:cNvSpPr>
              <a:spLocks noChangeShapeType="1"/>
            </p:cNvSpPr>
            <p:nvPr/>
          </p:nvSpPr>
          <p:spPr bwMode="auto">
            <a:xfrm>
              <a:off x="1424" y="1968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27"/>
            <p:cNvSpPr>
              <a:spLocks noChangeShapeType="1"/>
            </p:cNvSpPr>
            <p:nvPr/>
          </p:nvSpPr>
          <p:spPr bwMode="auto">
            <a:xfrm>
              <a:off x="1888" y="1968"/>
              <a:ext cx="0" cy="12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28"/>
            <p:cNvSpPr>
              <a:spLocks noChangeShapeType="1"/>
            </p:cNvSpPr>
            <p:nvPr/>
          </p:nvSpPr>
          <p:spPr bwMode="auto">
            <a:xfrm>
              <a:off x="2352" y="1968"/>
              <a:ext cx="0" cy="124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1752600" y="1862138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</a:p>
        </p:txBody>
      </p:sp>
      <p:grpSp>
        <p:nvGrpSpPr>
          <p:cNvPr id="48159" name="Group 30"/>
          <p:cNvGrpSpPr>
            <a:grpSpLocks/>
          </p:cNvGrpSpPr>
          <p:nvPr/>
        </p:nvGrpSpPr>
        <p:grpSpPr bwMode="auto">
          <a:xfrm>
            <a:off x="5867400" y="2852738"/>
            <a:ext cx="2514600" cy="1185862"/>
            <a:chOff x="3696" y="1440"/>
            <a:chExt cx="1584" cy="747"/>
          </a:xfrm>
        </p:grpSpPr>
        <p:sp>
          <p:nvSpPr>
            <p:cNvPr id="48160" name="Rectangle 31"/>
            <p:cNvSpPr>
              <a:spLocks noChangeArrowheads="1"/>
            </p:cNvSpPr>
            <p:nvPr/>
          </p:nvSpPr>
          <p:spPr bwMode="auto">
            <a:xfrm>
              <a:off x="4752" y="1938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8161" name="Rectangle 32"/>
            <p:cNvSpPr>
              <a:spLocks noChangeArrowheads="1"/>
            </p:cNvSpPr>
            <p:nvPr/>
          </p:nvSpPr>
          <p:spPr bwMode="auto">
            <a:xfrm>
              <a:off x="4224" y="1938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8162" name="Rectangle 33"/>
            <p:cNvSpPr>
              <a:spLocks noChangeArrowheads="1"/>
            </p:cNvSpPr>
            <p:nvPr/>
          </p:nvSpPr>
          <p:spPr bwMode="auto">
            <a:xfrm>
              <a:off x="3696" y="1938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48163" name="Rectangle 34"/>
            <p:cNvSpPr>
              <a:spLocks noChangeArrowheads="1"/>
            </p:cNvSpPr>
            <p:nvPr/>
          </p:nvSpPr>
          <p:spPr bwMode="auto">
            <a:xfrm>
              <a:off x="4752" y="1689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48164" name="Rectangle 35"/>
            <p:cNvSpPr>
              <a:spLocks noChangeArrowheads="1"/>
            </p:cNvSpPr>
            <p:nvPr/>
          </p:nvSpPr>
          <p:spPr bwMode="auto">
            <a:xfrm>
              <a:off x="4224" y="1689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48165" name="Rectangle 36"/>
            <p:cNvSpPr>
              <a:spLocks noChangeArrowheads="1"/>
            </p:cNvSpPr>
            <p:nvPr/>
          </p:nvSpPr>
          <p:spPr bwMode="auto">
            <a:xfrm>
              <a:off x="3696" y="1689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8166" name="Rectangle 37"/>
            <p:cNvSpPr>
              <a:spLocks noChangeArrowheads="1"/>
            </p:cNvSpPr>
            <p:nvPr/>
          </p:nvSpPr>
          <p:spPr bwMode="auto">
            <a:xfrm>
              <a:off x="4752" y="1440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48167" name="Rectangle 38"/>
            <p:cNvSpPr>
              <a:spLocks noChangeArrowheads="1"/>
            </p:cNvSpPr>
            <p:nvPr/>
          </p:nvSpPr>
          <p:spPr bwMode="auto">
            <a:xfrm>
              <a:off x="4224" y="1440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48168" name="Rectangle 39"/>
            <p:cNvSpPr>
              <a:spLocks noChangeArrowheads="1"/>
            </p:cNvSpPr>
            <p:nvPr/>
          </p:nvSpPr>
          <p:spPr bwMode="auto">
            <a:xfrm>
              <a:off x="3696" y="1440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48169" name="Line 40"/>
            <p:cNvSpPr>
              <a:spLocks noChangeShapeType="1"/>
            </p:cNvSpPr>
            <p:nvPr/>
          </p:nvSpPr>
          <p:spPr bwMode="auto">
            <a:xfrm>
              <a:off x="3696" y="1440"/>
              <a:ext cx="158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41"/>
            <p:cNvSpPr>
              <a:spLocks noChangeShapeType="1"/>
            </p:cNvSpPr>
            <p:nvPr/>
          </p:nvSpPr>
          <p:spPr bwMode="auto">
            <a:xfrm>
              <a:off x="3696" y="1689"/>
              <a:ext cx="158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42"/>
            <p:cNvSpPr>
              <a:spLocks noChangeShapeType="1"/>
            </p:cNvSpPr>
            <p:nvPr/>
          </p:nvSpPr>
          <p:spPr bwMode="auto">
            <a:xfrm>
              <a:off x="3696" y="1938"/>
              <a:ext cx="158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43"/>
            <p:cNvSpPr>
              <a:spLocks noChangeShapeType="1"/>
            </p:cNvSpPr>
            <p:nvPr/>
          </p:nvSpPr>
          <p:spPr bwMode="auto">
            <a:xfrm>
              <a:off x="3696" y="2187"/>
              <a:ext cx="158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44"/>
            <p:cNvSpPr>
              <a:spLocks noChangeShapeType="1"/>
            </p:cNvSpPr>
            <p:nvPr/>
          </p:nvSpPr>
          <p:spPr bwMode="auto">
            <a:xfrm>
              <a:off x="3696" y="1440"/>
              <a:ext cx="0" cy="747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45"/>
            <p:cNvSpPr>
              <a:spLocks noChangeShapeType="1"/>
            </p:cNvSpPr>
            <p:nvPr/>
          </p:nvSpPr>
          <p:spPr bwMode="auto">
            <a:xfrm>
              <a:off x="4224" y="1440"/>
              <a:ext cx="0" cy="74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Line 46"/>
            <p:cNvSpPr>
              <a:spLocks noChangeShapeType="1"/>
            </p:cNvSpPr>
            <p:nvPr/>
          </p:nvSpPr>
          <p:spPr bwMode="auto">
            <a:xfrm>
              <a:off x="4752" y="1440"/>
              <a:ext cx="0" cy="74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Line 47"/>
            <p:cNvSpPr>
              <a:spLocks noChangeShapeType="1"/>
            </p:cNvSpPr>
            <p:nvPr/>
          </p:nvSpPr>
          <p:spPr bwMode="auto">
            <a:xfrm>
              <a:off x="5280" y="1440"/>
              <a:ext cx="0" cy="747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77" name="Text Box 48"/>
          <p:cNvSpPr txBox="1">
            <a:spLocks noChangeArrowheads="1"/>
          </p:cNvSpPr>
          <p:nvPr/>
        </p:nvSpPr>
        <p:spPr bwMode="auto">
          <a:xfrm>
            <a:off x="6629400" y="2276475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pSp>
        <p:nvGrpSpPr>
          <p:cNvPr id="48178" name="Group 49"/>
          <p:cNvGrpSpPr>
            <a:grpSpLocks/>
          </p:cNvGrpSpPr>
          <p:nvPr/>
        </p:nvGrpSpPr>
        <p:grpSpPr bwMode="auto">
          <a:xfrm>
            <a:off x="3352800" y="5029200"/>
            <a:ext cx="2514600" cy="790575"/>
            <a:chOff x="2112" y="3036"/>
            <a:chExt cx="1584" cy="498"/>
          </a:xfrm>
        </p:grpSpPr>
        <p:sp>
          <p:nvSpPr>
            <p:cNvPr id="48179" name="Rectangle 50"/>
            <p:cNvSpPr>
              <a:spLocks noChangeArrowheads="1"/>
            </p:cNvSpPr>
            <p:nvPr/>
          </p:nvSpPr>
          <p:spPr bwMode="auto">
            <a:xfrm>
              <a:off x="3168" y="3285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8180" name="Rectangle 51"/>
            <p:cNvSpPr>
              <a:spLocks noChangeArrowheads="1"/>
            </p:cNvSpPr>
            <p:nvPr/>
          </p:nvSpPr>
          <p:spPr bwMode="auto">
            <a:xfrm>
              <a:off x="2640" y="3285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8181" name="Rectangle 52"/>
            <p:cNvSpPr>
              <a:spLocks noChangeArrowheads="1"/>
            </p:cNvSpPr>
            <p:nvPr/>
          </p:nvSpPr>
          <p:spPr bwMode="auto">
            <a:xfrm>
              <a:off x="2112" y="3285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48182" name="Rectangle 53"/>
            <p:cNvSpPr>
              <a:spLocks noChangeArrowheads="1"/>
            </p:cNvSpPr>
            <p:nvPr/>
          </p:nvSpPr>
          <p:spPr bwMode="auto">
            <a:xfrm>
              <a:off x="3168" y="3036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48183" name="Rectangle 54"/>
            <p:cNvSpPr>
              <a:spLocks noChangeArrowheads="1"/>
            </p:cNvSpPr>
            <p:nvPr/>
          </p:nvSpPr>
          <p:spPr bwMode="auto">
            <a:xfrm>
              <a:off x="2640" y="3036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48184" name="Rectangle 55"/>
            <p:cNvSpPr>
              <a:spLocks noChangeArrowheads="1"/>
            </p:cNvSpPr>
            <p:nvPr/>
          </p:nvSpPr>
          <p:spPr bwMode="auto">
            <a:xfrm>
              <a:off x="2112" y="3036"/>
              <a:ext cx="528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000" b="0">
                  <a:solidFill>
                    <a:schemeClr val="bg2"/>
                  </a:solidFill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48185" name="Line 56"/>
            <p:cNvSpPr>
              <a:spLocks noChangeShapeType="1"/>
            </p:cNvSpPr>
            <p:nvPr/>
          </p:nvSpPr>
          <p:spPr bwMode="auto">
            <a:xfrm>
              <a:off x="2112" y="3036"/>
              <a:ext cx="158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Line 57"/>
            <p:cNvSpPr>
              <a:spLocks noChangeShapeType="1"/>
            </p:cNvSpPr>
            <p:nvPr/>
          </p:nvSpPr>
          <p:spPr bwMode="auto">
            <a:xfrm>
              <a:off x="2112" y="3285"/>
              <a:ext cx="158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Line 58"/>
            <p:cNvSpPr>
              <a:spLocks noChangeShapeType="1"/>
            </p:cNvSpPr>
            <p:nvPr/>
          </p:nvSpPr>
          <p:spPr bwMode="auto">
            <a:xfrm>
              <a:off x="2112" y="3534"/>
              <a:ext cx="158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Line 59"/>
            <p:cNvSpPr>
              <a:spLocks noChangeShapeType="1"/>
            </p:cNvSpPr>
            <p:nvPr/>
          </p:nvSpPr>
          <p:spPr bwMode="auto">
            <a:xfrm>
              <a:off x="2112" y="3036"/>
              <a:ext cx="0" cy="49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Line 60"/>
            <p:cNvSpPr>
              <a:spLocks noChangeShapeType="1"/>
            </p:cNvSpPr>
            <p:nvPr/>
          </p:nvSpPr>
          <p:spPr bwMode="auto">
            <a:xfrm>
              <a:off x="2640" y="3036"/>
              <a:ext cx="0" cy="49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Line 61"/>
            <p:cNvSpPr>
              <a:spLocks noChangeShapeType="1"/>
            </p:cNvSpPr>
            <p:nvPr/>
          </p:nvSpPr>
          <p:spPr bwMode="auto">
            <a:xfrm>
              <a:off x="3168" y="3036"/>
              <a:ext cx="0" cy="49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Line 62"/>
            <p:cNvSpPr>
              <a:spLocks noChangeShapeType="1"/>
            </p:cNvSpPr>
            <p:nvPr/>
          </p:nvSpPr>
          <p:spPr bwMode="auto">
            <a:xfrm>
              <a:off x="3696" y="3036"/>
              <a:ext cx="0" cy="49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92" name="Text Box 63"/>
          <p:cNvSpPr txBox="1">
            <a:spLocks noChangeArrowheads="1"/>
          </p:cNvSpPr>
          <p:nvPr/>
        </p:nvSpPr>
        <p:spPr bwMode="auto">
          <a:xfrm>
            <a:off x="3962400" y="4419600"/>
            <a:ext cx="1401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 dirty="0">
                <a:solidFill>
                  <a:schemeClr val="bg2"/>
                </a:solidFill>
                <a:latin typeface="Arial Narrow" panose="020B0606020202030204" pitchFamily="34" charset="0"/>
              </a:rPr>
              <a:t>R ∩ S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961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4000"/>
              <a:t>附加运算--交运算</a:t>
            </a:r>
            <a:r>
              <a:rPr lang="en-US" altLang="zh-CN" sz="4000"/>
              <a:t>(intersection)</a:t>
            </a:r>
            <a:endParaRPr lang="zh-CN" altLang="en-US" sz="400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111710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查询同时选修了</a:t>
            </a:r>
            <a:r>
              <a:rPr lang="en-US" altLang="zh-CN" dirty="0"/>
              <a:t>c1</a:t>
            </a:r>
            <a:r>
              <a:rPr lang="zh-CN" altLang="en-US" dirty="0"/>
              <a:t>号和</a:t>
            </a:r>
            <a:r>
              <a:rPr lang="en-US" altLang="zh-CN" dirty="0"/>
              <a:t>c2</a:t>
            </a:r>
            <a:r>
              <a:rPr lang="zh-CN" altLang="en-US" dirty="0"/>
              <a:t>号课程的学生学号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94154" y="2667000"/>
            <a:ext cx="8021637" cy="523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方案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：∏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= ‘c1’ 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baseline="-20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= ‘c2’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(SC))   </a:t>
            </a:r>
            <a:r>
              <a:rPr kumimoji="1" lang="zh-CN" altLang="en-US" sz="2800" b="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？</a:t>
            </a:r>
            <a:endParaRPr kumimoji="1" lang="zh-CN" altLang="en-US" sz="2800" b="0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83744" y="3284984"/>
            <a:ext cx="9151544" cy="95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方案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：∏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=‘c1’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(SC))∩∏</a:t>
            </a:r>
            <a:r>
              <a:rPr kumimoji="1" lang="en-US" altLang="zh-CN" sz="2800" b="0" baseline="-25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sno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(</a:t>
            </a:r>
            <a:r>
              <a:rPr kumimoji="1" lang="en-US" altLang="zh-CN" sz="2800" b="0" baseline="-2000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kumimoji="1" lang="en-US" altLang="zh-CN" sz="2800" b="0" baseline="-20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=‘c2’</a:t>
            </a:r>
            <a:r>
              <a:rPr kumimoji="1" lang="en-US" altLang="zh-CN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(SC))  </a:t>
            </a:r>
            <a:r>
              <a:rPr kumimoji="1" lang="zh-CN" altLang="en-US" sz="2800" b="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？</a:t>
            </a:r>
            <a:endParaRPr kumimoji="1" lang="zh-CN" altLang="en-US" sz="2800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>
              <a:defRPr/>
            </a:pPr>
            <a:endParaRPr kumimoji="1"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628650" y="4921349"/>
            <a:ext cx="788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800" b="0" dirty="0">
                <a:solidFill>
                  <a:srgbClr val="FF3300"/>
                </a:solidFill>
                <a:ea typeface="华文新魏" panose="02010800040101010101" pitchFamily="2" charset="-122"/>
              </a:rPr>
              <a:t>如果不使用集合</a:t>
            </a:r>
            <a:r>
              <a:rPr lang="en-US" altLang="zh-CN" sz="2800" b="0" dirty="0">
                <a:solidFill>
                  <a:srgbClr val="FF0000"/>
                </a:solidFill>
                <a:sym typeface="Symbol" panose="05050102010706020507" pitchFamily="18" charset="2"/>
              </a:rPr>
              <a:t>  –</a:t>
            </a:r>
            <a:r>
              <a:rPr lang="zh-CN" altLang="en-US" sz="2800" b="0" dirty="0">
                <a:solidFill>
                  <a:srgbClr val="FF3300"/>
                </a:solidFill>
                <a:ea typeface="华文新魏" panose="02010800040101010101" pitchFamily="2" charset="-122"/>
              </a:rPr>
              <a:t>运算，如何实现上述查询？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2400" y="5448126"/>
            <a:ext cx="8991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sz="3200" b="0" baseline="-25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S.sno</a:t>
            </a:r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200" b="0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200" b="0" baseline="-20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R.sno</a:t>
            </a:r>
            <a:r>
              <a:rPr lang="en-US" altLang="zh-CN" sz="3200" b="0" baseline="-2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3200" b="0" baseline="-20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S.sno</a:t>
            </a:r>
            <a:r>
              <a:rPr lang="en-US" altLang="zh-CN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200" b="0" baseline="-20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lang="en-US" altLang="zh-CN" sz="3200" b="0" baseline="-2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3200" b="0" baseline="-20000" dirty="0">
                <a:solidFill>
                  <a:srgbClr val="FF00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‘c1’ </a:t>
            </a:r>
            <a:r>
              <a:rPr lang="en-US" altLang="zh-CN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SC))) </a:t>
            </a:r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0" baseline="-18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200" b="0" baseline="-20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cno</a:t>
            </a:r>
            <a:r>
              <a:rPr lang="en-US" altLang="zh-CN" sz="3200" b="0" baseline="-2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3200" b="0" baseline="-20000" dirty="0">
                <a:solidFill>
                  <a:srgbClr val="FF00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‘c2’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SC))))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9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136197" grpId="0"/>
      <p:bldP spid="136199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基本运算的分配律</a:t>
            </a:r>
          </a:p>
        </p:txBody>
      </p:sp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14475"/>
            <a:ext cx="8382000" cy="2344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新魏" panose="02010800040101010101" pitchFamily="2" charset="-122"/>
              </a:rPr>
              <a:t>投影和并可以分配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华文新魏" panose="02010800040101010101" pitchFamily="2" charset="-122"/>
              </a:rPr>
              <a:t>	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aseline="-25000">
                <a:latin typeface="华文新魏" panose="02010800040101010101" pitchFamily="2" charset="-122"/>
              </a:rPr>
              <a:t>pid,name</a:t>
            </a:r>
            <a:r>
              <a:rPr lang="en-US" altLang="zh-CN">
                <a:latin typeface="华文新魏" panose="02010800040101010101" pitchFamily="2" charset="-122"/>
              </a:rPr>
              <a:t>(S∪T) 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</a:rPr>
              <a:t>≡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aseline="-25000">
                <a:latin typeface="华文新魏" panose="02010800040101010101" pitchFamily="2" charset="-122"/>
              </a:rPr>
              <a:t>pid,name</a:t>
            </a:r>
            <a:r>
              <a:rPr lang="en-US" altLang="zh-CN">
                <a:latin typeface="华文新魏" panose="02010800040101010101" pitchFamily="2" charset="-122"/>
              </a:rPr>
              <a:t>(S) ∪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aseline="-25000">
                <a:latin typeface="华文新魏" panose="02010800040101010101" pitchFamily="2" charset="-122"/>
              </a:rPr>
              <a:t>pid,name</a:t>
            </a:r>
            <a:r>
              <a:rPr lang="en-US" altLang="zh-CN">
                <a:latin typeface="华文新魏" panose="02010800040101010101" pitchFamily="2" charset="-122"/>
              </a:rPr>
              <a:t>(T)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新魏" panose="02010800040101010101" pitchFamily="2" charset="-122"/>
              </a:rPr>
              <a:t>投影和差不可分配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华文新魏" panose="02010800040101010101" pitchFamily="2" charset="-122"/>
              </a:rPr>
              <a:t>	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aseline="-25000">
                <a:latin typeface="华文新魏" panose="02010800040101010101" pitchFamily="2" charset="-122"/>
              </a:rPr>
              <a:t>pid,name</a:t>
            </a:r>
            <a:r>
              <a:rPr lang="en-US" altLang="zh-CN">
                <a:latin typeface="华文新魏" panose="02010800040101010101" pitchFamily="2" charset="-122"/>
              </a:rPr>
              <a:t>(S -T) 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</a:rPr>
              <a:t>≠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aseline="-25000">
                <a:latin typeface="华文新魏" panose="02010800040101010101" pitchFamily="2" charset="-122"/>
              </a:rPr>
              <a:t>pid,name</a:t>
            </a:r>
            <a:r>
              <a:rPr lang="en-US" altLang="zh-CN">
                <a:latin typeface="华文新魏" panose="02010800040101010101" pitchFamily="2" charset="-122"/>
              </a:rPr>
              <a:t>(S)  -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aseline="-25000">
                <a:latin typeface="华文新魏" panose="02010800040101010101" pitchFamily="2" charset="-122"/>
              </a:rPr>
              <a:t>pid,name</a:t>
            </a:r>
            <a:r>
              <a:rPr lang="en-US" altLang="zh-CN">
                <a:latin typeface="华文新魏" panose="02010800040101010101" pitchFamily="2" charset="-122"/>
              </a:rPr>
              <a:t>(T)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20486" name="表格 20485"/>
          <p:cNvGraphicFramePr>
            <a:graphicFrameLocks noGrp="1"/>
          </p:cNvGraphicFramePr>
          <p:nvPr/>
        </p:nvGraphicFramePr>
        <p:xfrm>
          <a:off x="4791075" y="3860800"/>
          <a:ext cx="3165475" cy="2033589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511" name="表格 20510"/>
          <p:cNvGraphicFramePr>
            <a:graphicFrameLocks noGrp="1"/>
          </p:cNvGraphicFramePr>
          <p:nvPr/>
        </p:nvGraphicFramePr>
        <p:xfrm>
          <a:off x="1116013" y="3860800"/>
          <a:ext cx="3168650" cy="2027238"/>
        </p:xfrm>
        <a:graphic>
          <a:graphicData uri="http://schemas.openxmlformats.org/drawingml/2006/table">
            <a:tbl>
              <a:tblPr/>
              <a:tblGrid>
                <a:gridCol w="113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75"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66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附加运算--赋值运算</a:t>
            </a:r>
            <a:r>
              <a:rPr lang="en-US" altLang="zh-CN" sz="3600" dirty="0"/>
              <a:t>(assignment)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eaLnBrk="1" hangingPunct="1"/>
            <a:r>
              <a:rPr lang="zh-CN" altLang="en-US" dirty="0"/>
              <a:t>定义</a:t>
            </a:r>
          </a:p>
          <a:p>
            <a:pPr lvl="1" eaLnBrk="1" hangingPunct="1"/>
            <a:r>
              <a:rPr lang="zh-CN" altLang="en-US" dirty="0"/>
              <a:t>为使查询表达简单、清晰，可以将一个复杂的关系代数表达式分成几个部分，每一部分都赋予一个临时关系变量，该变量可被看作关系而在后面的表达式中使用</a:t>
            </a:r>
          </a:p>
          <a:p>
            <a:pPr lvl="1" algn="ctr" eaLnBrk="1" hangingPunct="1">
              <a:buFontTx/>
              <a:buNone/>
            </a:pPr>
            <a:r>
              <a:rPr lang="zh-CN" altLang="en-US" sz="3200" dirty="0"/>
              <a:t>临时关系变量</a:t>
            </a:r>
            <a:r>
              <a:rPr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</a:t>
            </a:r>
            <a:r>
              <a:rPr lang="zh-CN" altLang="en-US" sz="3200" dirty="0"/>
              <a:t>关系代数表达式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赋值给临时关系变量只是一种结果的传递，而赋值给永久关系则意味着对数据库的修改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137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3600"/>
              <a:t>附加运算--赋值运算</a:t>
            </a:r>
            <a:r>
              <a:rPr lang="en-US" altLang="zh-CN" sz="3600"/>
              <a:t>(assignment)</a:t>
            </a:r>
            <a:endParaRPr lang="zh-CN" altLang="en-US" sz="3600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50288" cy="51816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R(X,Y)</a:t>
            </a:r>
            <a:r>
              <a:rPr lang="en-US" altLang="zh-CN" dirty="0">
                <a:sym typeface="Symbol" panose="05050102010706020507" pitchFamily="18" charset="2"/>
              </a:rPr>
              <a:t></a:t>
            </a:r>
            <a:r>
              <a:rPr lang="en-US" altLang="zh-CN" dirty="0"/>
              <a:t>S(Y) = </a:t>
            </a:r>
            <a:r>
              <a:rPr lang="en-US" altLang="zh-CN" dirty="0">
                <a:sym typeface="Symbol" panose="05050102010706020507" pitchFamily="18" charset="2"/>
              </a:rPr>
              <a:t></a:t>
            </a:r>
            <a:r>
              <a:rPr lang="en-US" altLang="zh-CN" sz="3200" baseline="-18000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(R) </a:t>
            </a:r>
            <a:r>
              <a:rPr lang="en-US" altLang="zh-CN" dirty="0">
                <a:sym typeface="Symbol" panose="05050102010706020507" pitchFamily="18" charset="2"/>
              </a:rPr>
              <a:t> </a:t>
            </a:r>
            <a:r>
              <a:rPr lang="en-US" altLang="zh-CN" sz="3200" baseline="-18000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</a:t>
            </a:r>
            <a:r>
              <a:rPr lang="en-US" altLang="zh-CN" sz="3200" baseline="-18000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(R) </a:t>
            </a:r>
            <a:r>
              <a:rPr lang="en-US" altLang="zh-CN" dirty="0">
                <a:sym typeface="Symbol" panose="05050102010706020507" pitchFamily="18" charset="2"/>
              </a:rPr>
              <a:t> </a:t>
            </a:r>
            <a:r>
              <a:rPr lang="en-US" altLang="zh-CN" sz="3200" baseline="-18000" dirty="0">
                <a:sym typeface="Symbol" panose="05050102010706020507" pitchFamily="18" charset="2"/>
              </a:rPr>
              <a:t>Y</a:t>
            </a:r>
            <a:r>
              <a:rPr lang="en-US" altLang="zh-CN" dirty="0"/>
              <a:t>(S)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R)</a:t>
            </a:r>
          </a:p>
          <a:p>
            <a:pPr lvl="1" eaLnBrk="1" hangingPunct="1">
              <a:buFontTx/>
              <a:buNone/>
            </a:pPr>
            <a:r>
              <a:rPr lang="zh-CN" altLang="zh-CN" dirty="0"/>
              <a:t>用赋值重写为：</a:t>
            </a:r>
            <a:endParaRPr lang="zh-CN" altLang="en-US" dirty="0"/>
          </a:p>
          <a:p>
            <a:pPr lvl="1" eaLnBrk="1" hangingPunct="1">
              <a:buFontTx/>
              <a:buNone/>
            </a:pPr>
            <a:r>
              <a:rPr lang="en-US" altLang="zh-CN" dirty="0"/>
              <a:t>temp1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</a:t>
            </a:r>
            <a:r>
              <a:rPr lang="en-US" altLang="zh-CN" sz="3200" baseline="-18000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(R) 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temp2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</a:t>
            </a:r>
            <a:r>
              <a:rPr lang="en-US" altLang="zh-CN" sz="3200" baseline="-18000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(temp1 </a:t>
            </a:r>
            <a:r>
              <a:rPr lang="en-US" altLang="zh-CN" dirty="0">
                <a:sym typeface="Symbol" panose="05050102010706020507" pitchFamily="18" charset="2"/>
              </a:rPr>
              <a:t> </a:t>
            </a:r>
            <a:r>
              <a:rPr lang="en-US" altLang="zh-CN" sz="3200" baseline="-18000" dirty="0">
                <a:sym typeface="Symbol" panose="05050102010706020507" pitchFamily="18" charset="2"/>
              </a:rPr>
              <a:t>Y</a:t>
            </a:r>
            <a:r>
              <a:rPr lang="en-US" altLang="zh-CN" dirty="0"/>
              <a:t>(S)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R)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result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temp1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temp2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074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基本运算--更名运算</a:t>
            </a:r>
            <a:r>
              <a:rPr lang="en-US" altLang="zh-CN"/>
              <a:t>(rename)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3038"/>
            <a:ext cx="86502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dirty="0"/>
              <a:t>定义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zh-CN" altLang="en-US" dirty="0">
                <a:cs typeface="+mn-ea"/>
              </a:rPr>
              <a:t>背景：关系代数表达式的运算结果没有可供我们引用的名字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zh-CN" altLang="en-US" dirty="0">
                <a:cs typeface="+mn-ea"/>
              </a:rPr>
              <a:t>更名运算：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zh-CN" altLang="en-US" sz="3200" dirty="0">
                <a:cs typeface="+mn-ea"/>
                <a:sym typeface="Symbol" panose="05050102010706020507" pitchFamily="18" charset="2"/>
              </a:rPr>
              <a:t></a:t>
            </a:r>
            <a:r>
              <a:rPr kumimoji="1" lang="en-US" altLang="zh-CN" sz="3600" baseline="-16000" dirty="0">
                <a:cs typeface="+mn-ea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(E)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	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返回关系代数表达式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E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的运算结果，并把名字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赋给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E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的运算结果</a:t>
            </a:r>
            <a:endParaRPr kumimoji="1" lang="en-US" altLang="zh-CN" dirty="0">
              <a:cs typeface="+mn-ea"/>
              <a:sym typeface="Symbol" panose="05050102010706020507" pitchFamily="18" charset="2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</a:t>
            </a:r>
            <a:r>
              <a:rPr kumimoji="1" lang="en-US" altLang="zh-CN" baseline="-16000" dirty="0">
                <a:cs typeface="+mn-ea"/>
                <a:sym typeface="Symbol" panose="05050102010706020507" pitchFamily="18" charset="2"/>
              </a:rPr>
              <a:t>x(A</a:t>
            </a:r>
            <a:r>
              <a:rPr kumimoji="1" lang="en-US" altLang="zh-CN" baseline="-34000" dirty="0">
                <a:cs typeface="+mn-ea"/>
                <a:sym typeface="Symbol" panose="05050102010706020507" pitchFamily="18" charset="2"/>
              </a:rPr>
              <a:t>1</a:t>
            </a:r>
            <a:r>
              <a:rPr kumimoji="1" lang="en-US" altLang="zh-CN" baseline="-16000" dirty="0">
                <a:cs typeface="+mn-ea"/>
                <a:sym typeface="Symbol" panose="05050102010706020507" pitchFamily="18" charset="2"/>
              </a:rPr>
              <a:t>， A</a:t>
            </a:r>
            <a:r>
              <a:rPr kumimoji="1" lang="en-US" altLang="zh-CN" baseline="-34000" dirty="0">
                <a:cs typeface="+mn-ea"/>
                <a:sym typeface="Symbol" panose="05050102010706020507" pitchFamily="18" charset="2"/>
              </a:rPr>
              <a:t>2 </a:t>
            </a:r>
            <a:r>
              <a:rPr kumimoji="1" lang="en-US" altLang="zh-CN" baseline="-16000" dirty="0">
                <a:cs typeface="+mn-ea"/>
                <a:sym typeface="Symbol" panose="05050102010706020507" pitchFamily="18" charset="2"/>
              </a:rPr>
              <a:t>，</a:t>
            </a:r>
            <a:r>
              <a:rPr kumimoji="1" lang="en-US" altLang="zh-CN" baseline="-34000" dirty="0"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baseline="-16000" dirty="0">
                <a:cs typeface="+mn-ea"/>
                <a:sym typeface="Symbol" panose="05050102010706020507" pitchFamily="18" charset="2"/>
              </a:rPr>
              <a:t>，</a:t>
            </a:r>
            <a:r>
              <a:rPr kumimoji="1" lang="en-US" altLang="zh-CN" baseline="-34000" dirty="0"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baseline="-16000" dirty="0">
                <a:cs typeface="+mn-ea"/>
                <a:sym typeface="Symbol" panose="05050102010706020507" pitchFamily="18" charset="2"/>
              </a:rPr>
              <a:t>A</a:t>
            </a:r>
            <a:r>
              <a:rPr kumimoji="1" lang="en-US" altLang="zh-CN" baseline="-34000" dirty="0">
                <a:cs typeface="+mn-ea"/>
                <a:sym typeface="Symbol" panose="05050102010706020507" pitchFamily="18" charset="2"/>
              </a:rPr>
              <a:t>n</a:t>
            </a:r>
            <a:r>
              <a:rPr kumimoji="1" lang="en-US" altLang="zh-CN" baseline="-16000" dirty="0">
                <a:cs typeface="+mn-ea"/>
                <a:sym typeface="Symbol" panose="05050102010706020507" pitchFamily="18" charset="2"/>
              </a:rPr>
              <a:t> )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(E)</a:t>
            </a:r>
            <a:endParaRPr kumimoji="1" lang="en-US" altLang="zh-CN" dirty="0">
              <a:solidFill>
                <a:schemeClr val="hlink"/>
              </a:solidFill>
              <a:cs typeface="+mn-ea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	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返回表达式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E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的运算结果，并把名字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赋给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E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的运算结果</a:t>
            </a:r>
            <a:r>
              <a:rPr kumimoji="1" lang="en-US" altLang="zh-CN" i="1" dirty="0">
                <a:cs typeface="+mn-ea"/>
                <a:sym typeface="Symbol" panose="05050102010706020507" pitchFamily="18" charset="2"/>
              </a:rPr>
              <a:t>，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同时将各属性更名为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cs typeface="+mn-ea"/>
                <a:sym typeface="Symbol" panose="05050102010706020507" pitchFamily="18" charset="2"/>
              </a:rPr>
              <a:t>1</a:t>
            </a:r>
            <a:r>
              <a:rPr kumimoji="1" lang="en-US" altLang="zh-CN" sz="3600" dirty="0">
                <a:cs typeface="+mn-ea"/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cs typeface="+mn-ea"/>
                <a:sym typeface="Symbol" panose="05050102010706020507" pitchFamily="18" charset="2"/>
              </a:rPr>
              <a:t>2</a:t>
            </a:r>
            <a:r>
              <a:rPr kumimoji="1" lang="en-US" altLang="zh-CN" sz="3600" dirty="0">
                <a:cs typeface="+mn-ea"/>
                <a:sym typeface="Symbol" panose="05050102010706020507" pitchFamily="18" charset="2"/>
              </a:rPr>
              <a:t>，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sz="3600" dirty="0">
                <a:cs typeface="+mn-ea"/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cs typeface="+mn-ea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cs typeface="+mn-ea"/>
                <a:sym typeface="Symbol" panose="05050102010706020507" pitchFamily="18" charset="2"/>
              </a:rPr>
              <a:t>n</a:t>
            </a:r>
            <a:r>
              <a:rPr kumimoji="1" lang="en-US" altLang="zh-CN" sz="3600" dirty="0">
                <a:cs typeface="+mn-ea"/>
                <a:sym typeface="Symbol" panose="05050102010706020507" pitchFamily="18" charset="2"/>
              </a:rPr>
              <a:t> </a:t>
            </a:r>
            <a:endParaRPr kumimoji="1" lang="en-US" altLang="zh-CN" dirty="0">
              <a:cs typeface="+mn-ea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857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基本运算--更名运算</a:t>
            </a:r>
            <a:r>
              <a:rPr lang="en-US" altLang="zh-CN" sz="4000"/>
              <a:t>(rename)</a:t>
            </a:r>
            <a:endParaRPr lang="zh-CN" altLang="en-US" sz="4000"/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3200" dirty="0">
                <a:sym typeface="Symbol" panose="05050102010706020507" pitchFamily="18" charset="2"/>
              </a:rPr>
              <a:t>关系被看作一个最小的关系代数表达式，可以将更名运算施加到关系上，得到具有不同名字的同一关系。这样一个关系在同一个表达式中出现多次时</a:t>
            </a:r>
            <a:r>
              <a:rPr lang="zh-CN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是必须的</a:t>
            </a:r>
            <a:endParaRPr lang="en-US" altLang="zh-CN" sz="32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742950" lvl="2" indent="-342900">
              <a:buSzPct val="80000"/>
            </a:pPr>
            <a:r>
              <a:rPr lang="zh-CN" altLang="en-US" dirty="0">
                <a:sym typeface="Symbol" panose="05050102010706020507" pitchFamily="18" charset="2"/>
              </a:rPr>
              <a:t></a:t>
            </a:r>
            <a:r>
              <a:rPr lang="en-US" altLang="zh-CN" baseline="-16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(S)</a:t>
            </a:r>
            <a:endParaRPr lang="zh-CN" altLang="en-US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925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基本运算--更名运算</a:t>
            </a:r>
            <a:r>
              <a:rPr lang="en-US" altLang="zh-CN" b="1" dirty="0">
                <a:latin typeface="+mj-ea"/>
              </a:rPr>
              <a:t>(rename)</a:t>
            </a:r>
            <a:endParaRPr lang="zh-CN" altLang="en-US" b="1" dirty="0">
              <a:latin typeface="+mj-ea"/>
            </a:endParaRPr>
          </a:p>
        </p:txBody>
      </p:sp>
      <p:graphicFrame>
        <p:nvGraphicFramePr>
          <p:cNvPr id="28677" name="表格 28676"/>
          <p:cNvGraphicFramePr/>
          <p:nvPr>
            <p:extLst/>
          </p:nvPr>
        </p:nvGraphicFramePr>
        <p:xfrm>
          <a:off x="990600" y="2062163"/>
          <a:ext cx="2514600" cy="1982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8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10" marB="45710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1752600" y="149225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R</a:t>
            </a:r>
          </a:p>
        </p:txBody>
      </p:sp>
      <p:graphicFrame>
        <p:nvGraphicFramePr>
          <p:cNvPr id="28704" name="表格 28703"/>
          <p:cNvGraphicFramePr/>
          <p:nvPr>
            <p:extLst/>
          </p:nvPr>
        </p:nvGraphicFramePr>
        <p:xfrm>
          <a:off x="5867400" y="2476500"/>
          <a:ext cx="2514600" cy="11906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09" name="Text Box 48"/>
          <p:cNvSpPr txBox="1">
            <a:spLocks noChangeArrowheads="1"/>
          </p:cNvSpPr>
          <p:nvPr/>
        </p:nvSpPr>
        <p:spPr bwMode="auto">
          <a:xfrm>
            <a:off x="6629400" y="17145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41010" name="Text Box 87"/>
          <p:cNvSpPr txBox="1">
            <a:spLocks noChangeArrowheads="1"/>
          </p:cNvSpPr>
          <p:nvPr/>
        </p:nvSpPr>
        <p:spPr bwMode="auto">
          <a:xfrm>
            <a:off x="1447800" y="4313238"/>
            <a:ext cx="57880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/>
            <a:endParaRPr lang="zh-CN" altLang="en-US" b="0">
              <a:solidFill>
                <a:schemeClr val="bg2"/>
              </a:solidFill>
            </a:endParaRPr>
          </a:p>
          <a:p>
            <a:pPr lvl="1"/>
            <a:r>
              <a:rPr lang="zh-CN" altLang="en-US" b="0">
                <a:solidFill>
                  <a:schemeClr val="bg2"/>
                </a:solidFill>
                <a:sym typeface="Symbol" panose="05050102010706020507" pitchFamily="18" charset="2"/>
              </a:rPr>
              <a:t></a:t>
            </a:r>
            <a:r>
              <a:rPr lang="en-US" altLang="zh-CN" b="0" baseline="-25000">
                <a:solidFill>
                  <a:schemeClr val="bg2"/>
                </a:solidFill>
                <a:sym typeface="Symbol" panose="05050102010706020507" pitchFamily="18" charset="2"/>
              </a:rPr>
              <a:t>R1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18" charset="2"/>
              </a:rPr>
              <a:t>(R),   </a:t>
            </a:r>
            <a:r>
              <a:rPr lang="zh-CN" altLang="en-US" b="0">
                <a:solidFill>
                  <a:schemeClr val="bg2"/>
                </a:solidFill>
                <a:sym typeface="Symbol" panose="05050102010706020507" pitchFamily="18" charset="2"/>
              </a:rPr>
              <a:t></a:t>
            </a:r>
            <a:r>
              <a:rPr lang="en-US" altLang="zh-CN" b="0" baseline="-25000">
                <a:solidFill>
                  <a:schemeClr val="bg2"/>
                </a:solidFill>
                <a:sym typeface="Symbol" panose="05050102010706020507" pitchFamily="18" charset="2"/>
              </a:rPr>
              <a:t>R2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18" charset="2"/>
              </a:rPr>
              <a:t>(R – S) </a:t>
            </a:r>
            <a:endParaRPr lang="zh-CN" altLang="en-US" b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41011" name="Text Box 89"/>
          <p:cNvSpPr txBox="1">
            <a:spLocks noChangeArrowheads="1"/>
          </p:cNvSpPr>
          <p:nvPr/>
        </p:nvSpPr>
        <p:spPr bwMode="auto">
          <a:xfrm>
            <a:off x="2022475" y="5472113"/>
            <a:ext cx="525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b="0" dirty="0">
                <a:solidFill>
                  <a:schemeClr val="bg2"/>
                </a:solidFill>
                <a:sym typeface="Symbol" panose="05050102010706020507" pitchFamily="18" charset="2"/>
              </a:rPr>
              <a:t></a:t>
            </a:r>
            <a:r>
              <a:rPr lang="en-US" altLang="zh-CN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R3(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x,y,z</a:t>
            </a:r>
            <a:r>
              <a:rPr lang="en-US" altLang="zh-CN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 (</a:t>
            </a:r>
            <a:r>
              <a:rPr lang="zh-CN" altLang="en-US" b="0" dirty="0">
                <a:solidFill>
                  <a:schemeClr val="bg2"/>
                </a:solidFill>
                <a:sym typeface="Symbol" panose="05050102010706020507" pitchFamily="18" charset="2"/>
              </a:rPr>
              <a:t></a:t>
            </a:r>
            <a:r>
              <a:rPr lang="en-US" altLang="zh-CN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A&lt;5  C=7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(R))</a:t>
            </a:r>
            <a:endParaRPr lang="zh-CN" altLang="en-US" b="0" dirty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0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28600"/>
            <a:ext cx="7793037" cy="914400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关系基本概念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66838"/>
            <a:ext cx="8610600" cy="2819400"/>
          </a:xfrm>
        </p:spPr>
        <p:txBody>
          <a:bodyPr/>
          <a:lstStyle/>
          <a:p>
            <a:pPr lvl="1" eaLnBrk="1" hangingPunct="1"/>
            <a:r>
              <a:rPr lang="zh-CN" altLang="en-US" sz="2600" dirty="0" smtClean="0">
                <a:latin typeface="华文新魏" panose="02010800040101010101" pitchFamily="2" charset="-122"/>
              </a:rPr>
              <a:t>例：</a:t>
            </a:r>
            <a:endParaRPr lang="zh-CN" altLang="en-US" sz="240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zh-CN" altLang="en-US" sz="2400" dirty="0" smtClean="0">
                <a:latin typeface="华文新魏" panose="02010800040101010101" pitchFamily="2" charset="-122"/>
              </a:rPr>
              <a:t>		     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D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1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为教师集合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(T)= {t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1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，t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2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2200" dirty="0" smtClean="0">
                <a:latin typeface="华文新魏" panose="02010800040101010101" pitchFamily="2" charset="-122"/>
              </a:rPr>
              <a:t>		      D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2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为学生集合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(S)= {s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1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，s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2 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，s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3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2200" dirty="0" smtClean="0">
                <a:latin typeface="华文新魏" panose="02010800040101010101" pitchFamily="2" charset="-122"/>
              </a:rPr>
              <a:t>		      D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3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为课程集合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(C)= {c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1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，c</a:t>
            </a:r>
            <a:r>
              <a:rPr lang="en-US" altLang="zh-CN" sz="2200" baseline="-20000" dirty="0" smtClean="0">
                <a:latin typeface="华文新魏" panose="02010800040101010101" pitchFamily="2" charset="-122"/>
              </a:rPr>
              <a:t>2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2200" dirty="0" smtClean="0">
                <a:latin typeface="华文新魏" panose="02010800040101010101" pitchFamily="2" charset="-122"/>
              </a:rPr>
              <a:t>    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则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D</a:t>
            </a:r>
            <a:r>
              <a:rPr lang="en-US" altLang="zh-CN" sz="2200" baseline="-18000" dirty="0" smtClean="0">
                <a:latin typeface="华文新魏" panose="02010800040101010101" pitchFamily="2" charset="-122"/>
              </a:rPr>
              <a:t>1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×D</a:t>
            </a:r>
            <a:r>
              <a:rPr lang="en-US" altLang="zh-CN" sz="2200" baseline="-18000" dirty="0" smtClean="0">
                <a:latin typeface="华文新魏" panose="02010800040101010101" pitchFamily="2" charset="-122"/>
              </a:rPr>
              <a:t>2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×D</a:t>
            </a:r>
            <a:r>
              <a:rPr lang="en-US" altLang="zh-CN" sz="2200" baseline="-18000" dirty="0" smtClean="0">
                <a:latin typeface="华文新魏" panose="02010800040101010101" pitchFamily="2" charset="-122"/>
              </a:rPr>
              <a:t>3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是个三元组集合，元组个数为2×3×2，是所有可能的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(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教师，学生，课程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)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元组集合</a:t>
            </a:r>
          </a:p>
          <a:p>
            <a:pPr lvl="1" algn="l" eaLnBrk="1" hangingPunct="1"/>
            <a:r>
              <a:rPr lang="zh-CN" altLang="en-US" sz="2600" dirty="0" smtClean="0">
                <a:latin typeface="华文新魏" panose="02010800040101010101" pitchFamily="2" charset="-122"/>
              </a:rPr>
              <a:t>笛卡尔积可表示为二维表的形式</a:t>
            </a:r>
            <a:endParaRPr lang="zh-CN" altLang="en-US" sz="2600" dirty="0" smtClean="0"/>
          </a:p>
        </p:txBody>
      </p:sp>
      <p:graphicFrame>
        <p:nvGraphicFramePr>
          <p:cNvPr id="10274" name="Group 34"/>
          <p:cNvGraphicFramePr>
            <a:graphicFrameLocks noGrp="1"/>
          </p:cNvGraphicFramePr>
          <p:nvPr/>
        </p:nvGraphicFramePr>
        <p:xfrm>
          <a:off x="1752600" y="4262438"/>
          <a:ext cx="6096000" cy="219408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1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/>
          <a:lstStyle/>
          <a:p>
            <a:pPr eaLnBrk="1" hangingPunct="1"/>
            <a:r>
              <a:rPr lang="zh-CN" altLang="en-US"/>
              <a:t>基本运算--更名运算</a:t>
            </a:r>
            <a:r>
              <a:rPr lang="en-US" altLang="zh-CN"/>
              <a:t>(rename)</a:t>
            </a:r>
            <a:endParaRPr lang="zh-CN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70038"/>
            <a:ext cx="8839200" cy="1138237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/>
            <a:r>
              <a:rPr lang="zh-CN" altLang="en-US" dirty="0"/>
              <a:t>查询数学成绩比王红同学数学成绩高的学生姓名</a:t>
            </a: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3586336" y="3300586"/>
            <a:ext cx="2209800" cy="1352550"/>
            <a:chOff x="576" y="2928"/>
            <a:chExt cx="1536" cy="996"/>
          </a:xfrm>
        </p:grpSpPr>
        <p:sp>
          <p:nvSpPr>
            <p:cNvPr id="41990" name="Rectangle 5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89</a:t>
              </a:r>
            </a:p>
          </p:txBody>
        </p:sp>
        <p:sp>
          <p:nvSpPr>
            <p:cNvPr id="41991" name="Rectangle 6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数学</a:t>
              </a:r>
            </a:p>
          </p:txBody>
        </p:sp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刘明</a:t>
              </a:r>
            </a:p>
          </p:txBody>
        </p:sp>
        <p:sp>
          <p:nvSpPr>
            <p:cNvPr id="41993" name="Rectangle 8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86</a:t>
              </a:r>
            </a:p>
          </p:txBody>
        </p:sp>
        <p:sp>
          <p:nvSpPr>
            <p:cNvPr id="41994" name="Rectangle 9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数学</a:t>
              </a:r>
            </a:p>
          </p:txBody>
        </p:sp>
        <p:sp>
          <p:nvSpPr>
            <p:cNvPr id="41995" name="Rectangle 10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</a:p>
          </p:txBody>
        </p:sp>
        <p:sp>
          <p:nvSpPr>
            <p:cNvPr id="41996" name="Rectangle 11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93</a:t>
              </a:r>
            </a:p>
          </p:txBody>
        </p:sp>
        <p:sp>
          <p:nvSpPr>
            <p:cNvPr id="41997" name="Rectangle 12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</a:t>
              </a:r>
            </a:p>
          </p:txBody>
        </p:sp>
        <p:sp>
          <p:nvSpPr>
            <p:cNvPr id="41998" name="Rectangle 13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张军</a:t>
              </a:r>
            </a:p>
          </p:txBody>
        </p:sp>
        <p:sp>
          <p:nvSpPr>
            <p:cNvPr id="41999" name="Rectangle 14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成绩</a:t>
              </a:r>
            </a:p>
          </p:txBody>
        </p:sp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课程</a:t>
              </a:r>
            </a:p>
          </p:txBody>
        </p:sp>
        <p:sp>
          <p:nvSpPr>
            <p:cNvPr id="42001" name="Rectangle 16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07" name="Line 22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08" name="Line 23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</p:grp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76200" y="2497138"/>
            <a:ext cx="8718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lang="en-US" altLang="zh-CN" sz="32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S.</a:t>
            </a:r>
            <a:r>
              <a:rPr lang="zh-CN" altLang="en-US" sz="32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姓名</a:t>
            </a:r>
            <a:r>
              <a:rPr lang="zh-CN" altLang="en-US" sz="32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2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R.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成绩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S.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成绩  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R.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课程=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‘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数学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S.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课程=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‘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数学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R.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姓名=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‘</a:t>
            </a:r>
            <a:r>
              <a:rPr lang="zh-CN" altLang="en-US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王红</a:t>
            </a:r>
            <a:r>
              <a:rPr lang="en-US" altLang="zh-CN" sz="2800" b="0" baseline="-20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3200" b="0" baseline="-20000" dirty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200" b="0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b="0" dirty="0">
                <a:solidFill>
                  <a:schemeClr val="bg2"/>
                </a:solidFill>
                <a:sym typeface="Symbol" panose="05050102010706020507" pitchFamily="18" charset="2"/>
              </a:rPr>
              <a:t>R(</a:t>
            </a:r>
            <a:r>
              <a:rPr lang="en-US" altLang="zh-CN" sz="4000" b="0" dirty="0">
                <a:solidFill>
                  <a:schemeClr val="bg2"/>
                </a:solidFill>
                <a:sym typeface="Symbol" panose="05050102010706020507" pitchFamily="18" charset="2"/>
              </a:rPr>
              <a:t></a:t>
            </a:r>
            <a:r>
              <a:rPr lang="en-US" altLang="zh-CN" sz="3200" b="0" baseline="-18000" dirty="0">
                <a:solidFill>
                  <a:schemeClr val="bg2"/>
                </a:solidFill>
                <a:sym typeface="Symbol" panose="05050102010706020507" pitchFamily="18" charset="2"/>
              </a:rPr>
              <a:t>S</a:t>
            </a:r>
            <a:r>
              <a:rPr lang="en-US" altLang="zh-CN" sz="3200" b="0" dirty="0">
                <a:solidFill>
                  <a:schemeClr val="bg2"/>
                </a:solidFill>
                <a:sym typeface="Symbol" panose="05050102010706020507" pitchFamily="18" charset="2"/>
              </a:rPr>
              <a:t>(R)))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2671936" y="3529186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287338" y="5059437"/>
            <a:ext cx="7239000" cy="1352550"/>
            <a:chOff x="336" y="3324"/>
            <a:chExt cx="4992" cy="852"/>
          </a:xfrm>
        </p:grpSpPr>
        <p:grpSp>
          <p:nvGrpSpPr>
            <p:cNvPr id="42014" name="Group 28"/>
            <p:cNvGrpSpPr>
              <a:grpSpLocks/>
            </p:cNvGrpSpPr>
            <p:nvPr/>
          </p:nvGrpSpPr>
          <p:grpSpPr bwMode="auto">
            <a:xfrm>
              <a:off x="336" y="3324"/>
              <a:ext cx="2535" cy="852"/>
              <a:chOff x="576" y="2928"/>
              <a:chExt cx="1536" cy="996"/>
            </a:xfrm>
          </p:grpSpPr>
          <p:sp>
            <p:nvSpPr>
              <p:cNvPr id="42015" name="Rectangle 29"/>
              <p:cNvSpPr>
                <a:spLocks noChangeArrowheads="1"/>
              </p:cNvSpPr>
              <p:nvPr/>
            </p:nvSpPr>
            <p:spPr bwMode="auto">
              <a:xfrm>
                <a:off x="1600" y="3675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86</a:t>
                </a:r>
              </a:p>
            </p:txBody>
          </p:sp>
          <p:sp>
            <p:nvSpPr>
              <p:cNvPr id="42016" name="Rectangle 30"/>
              <p:cNvSpPr>
                <a:spLocks noChangeArrowheads="1"/>
              </p:cNvSpPr>
              <p:nvPr/>
            </p:nvSpPr>
            <p:spPr bwMode="auto">
              <a:xfrm>
                <a:off x="1088" y="3675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42017" name="Rectangle 31"/>
              <p:cNvSpPr>
                <a:spLocks noChangeArrowheads="1"/>
              </p:cNvSpPr>
              <p:nvPr/>
            </p:nvSpPr>
            <p:spPr bwMode="auto">
              <a:xfrm>
                <a:off x="576" y="3675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42018" name="Rectangle 32"/>
              <p:cNvSpPr>
                <a:spLocks noChangeArrowheads="1"/>
              </p:cNvSpPr>
              <p:nvPr/>
            </p:nvSpPr>
            <p:spPr bwMode="auto">
              <a:xfrm>
                <a:off x="1600" y="3426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86</a:t>
                </a:r>
              </a:p>
            </p:txBody>
          </p:sp>
          <p:sp>
            <p:nvSpPr>
              <p:cNvPr id="42019" name="Rectangle 33"/>
              <p:cNvSpPr>
                <a:spLocks noChangeArrowheads="1"/>
              </p:cNvSpPr>
              <p:nvPr/>
            </p:nvSpPr>
            <p:spPr bwMode="auto">
              <a:xfrm>
                <a:off x="1088" y="3426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42020" name="Rectangle 34"/>
              <p:cNvSpPr>
                <a:spLocks noChangeArrowheads="1"/>
              </p:cNvSpPr>
              <p:nvPr/>
            </p:nvSpPr>
            <p:spPr bwMode="auto">
              <a:xfrm>
                <a:off x="576" y="3426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42021" name="Rectangle 35"/>
              <p:cNvSpPr>
                <a:spLocks noChangeArrowheads="1"/>
              </p:cNvSpPr>
              <p:nvPr/>
            </p:nvSpPr>
            <p:spPr bwMode="auto">
              <a:xfrm>
                <a:off x="1600" y="3177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86</a:t>
                </a:r>
              </a:p>
            </p:txBody>
          </p:sp>
          <p:sp>
            <p:nvSpPr>
              <p:cNvPr id="42022" name="Rectangle 36"/>
              <p:cNvSpPr>
                <a:spLocks noChangeArrowheads="1"/>
              </p:cNvSpPr>
              <p:nvPr/>
            </p:nvSpPr>
            <p:spPr bwMode="auto">
              <a:xfrm>
                <a:off x="1088" y="3177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42023" name="Rectangle 37"/>
              <p:cNvSpPr>
                <a:spLocks noChangeArrowheads="1"/>
              </p:cNvSpPr>
              <p:nvPr/>
            </p:nvSpPr>
            <p:spPr bwMode="auto">
              <a:xfrm>
                <a:off x="576" y="3177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42024" name="Rectangle 38"/>
              <p:cNvSpPr>
                <a:spLocks noChangeArrowheads="1"/>
              </p:cNvSpPr>
              <p:nvPr/>
            </p:nvSpPr>
            <p:spPr bwMode="auto">
              <a:xfrm>
                <a:off x="1600" y="2928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</a:t>
                </a:r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成绩</a:t>
                </a:r>
              </a:p>
            </p:txBody>
          </p:sp>
          <p:sp>
            <p:nvSpPr>
              <p:cNvPr id="42025" name="Rectangle 39"/>
              <p:cNvSpPr>
                <a:spLocks noChangeArrowheads="1"/>
              </p:cNvSpPr>
              <p:nvPr/>
            </p:nvSpPr>
            <p:spPr bwMode="auto">
              <a:xfrm>
                <a:off x="1088" y="2928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</a:t>
                </a:r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</a:p>
            </p:txBody>
          </p:sp>
          <p:sp>
            <p:nvSpPr>
              <p:cNvPr id="42026" name="Rectangle 40"/>
              <p:cNvSpPr>
                <a:spLocks noChangeArrowheads="1"/>
              </p:cNvSpPr>
              <p:nvPr/>
            </p:nvSpPr>
            <p:spPr bwMode="auto">
              <a:xfrm>
                <a:off x="576" y="2928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</a:t>
                </a:r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42027" name="Line 41"/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28" name="Line 42"/>
              <p:cNvSpPr>
                <a:spLocks noChangeShapeType="1"/>
              </p:cNvSpPr>
              <p:nvPr/>
            </p:nvSpPr>
            <p:spPr bwMode="auto">
              <a:xfrm>
                <a:off x="576" y="3177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29" name="Line 43"/>
              <p:cNvSpPr>
                <a:spLocks noChangeShapeType="1"/>
              </p:cNvSpPr>
              <p:nvPr/>
            </p:nvSpPr>
            <p:spPr bwMode="auto">
              <a:xfrm>
                <a:off x="576" y="3426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30" name="Line 44"/>
              <p:cNvSpPr>
                <a:spLocks noChangeShapeType="1"/>
              </p:cNvSpPr>
              <p:nvPr/>
            </p:nvSpPr>
            <p:spPr bwMode="auto">
              <a:xfrm>
                <a:off x="576" y="3675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31" name="Line 45"/>
              <p:cNvSpPr>
                <a:spLocks noChangeShapeType="1"/>
              </p:cNvSpPr>
              <p:nvPr/>
            </p:nvSpPr>
            <p:spPr bwMode="auto">
              <a:xfrm>
                <a:off x="576" y="3924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32" name="Line 46"/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33" name="Line 47"/>
              <p:cNvSpPr>
                <a:spLocks noChangeShapeType="1"/>
              </p:cNvSpPr>
              <p:nvPr/>
            </p:nvSpPr>
            <p:spPr bwMode="auto">
              <a:xfrm>
                <a:off x="1088" y="2928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34" name="Line 48"/>
              <p:cNvSpPr>
                <a:spLocks noChangeShapeType="1"/>
              </p:cNvSpPr>
              <p:nvPr/>
            </p:nvSpPr>
            <p:spPr bwMode="auto">
              <a:xfrm>
                <a:off x="1600" y="2928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35" name="Line 49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</p:grpSp>
        <p:grpSp>
          <p:nvGrpSpPr>
            <p:cNvPr id="42036" name="Group 50"/>
            <p:cNvGrpSpPr>
              <a:grpSpLocks/>
            </p:cNvGrpSpPr>
            <p:nvPr/>
          </p:nvGrpSpPr>
          <p:grpSpPr bwMode="auto">
            <a:xfrm>
              <a:off x="2880" y="3324"/>
              <a:ext cx="2448" cy="852"/>
              <a:chOff x="576" y="2928"/>
              <a:chExt cx="1536" cy="996"/>
            </a:xfrm>
          </p:grpSpPr>
          <p:sp>
            <p:nvSpPr>
              <p:cNvPr id="42037" name="Rectangle 51"/>
              <p:cNvSpPr>
                <a:spLocks noChangeArrowheads="1"/>
              </p:cNvSpPr>
              <p:nvPr/>
            </p:nvSpPr>
            <p:spPr bwMode="auto">
              <a:xfrm>
                <a:off x="1600" y="3675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89</a:t>
                </a:r>
              </a:p>
            </p:txBody>
          </p:sp>
          <p:sp>
            <p:nvSpPr>
              <p:cNvPr id="42038" name="Rectangle 52"/>
              <p:cNvSpPr>
                <a:spLocks noChangeArrowheads="1"/>
              </p:cNvSpPr>
              <p:nvPr/>
            </p:nvSpPr>
            <p:spPr bwMode="auto">
              <a:xfrm>
                <a:off x="1088" y="3675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42039" name="Rectangle 53"/>
              <p:cNvSpPr>
                <a:spLocks noChangeArrowheads="1"/>
              </p:cNvSpPr>
              <p:nvPr/>
            </p:nvSpPr>
            <p:spPr bwMode="auto">
              <a:xfrm>
                <a:off x="576" y="3675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刘明</a:t>
                </a:r>
              </a:p>
            </p:txBody>
          </p:sp>
          <p:sp>
            <p:nvSpPr>
              <p:cNvPr id="42040" name="Rectangle 54"/>
              <p:cNvSpPr>
                <a:spLocks noChangeArrowheads="1"/>
              </p:cNvSpPr>
              <p:nvPr/>
            </p:nvSpPr>
            <p:spPr bwMode="auto">
              <a:xfrm>
                <a:off x="1600" y="3426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86</a:t>
                </a:r>
              </a:p>
            </p:txBody>
          </p:sp>
          <p:sp>
            <p:nvSpPr>
              <p:cNvPr id="42041" name="Rectangle 55"/>
              <p:cNvSpPr>
                <a:spLocks noChangeArrowheads="1"/>
              </p:cNvSpPr>
              <p:nvPr/>
            </p:nvSpPr>
            <p:spPr bwMode="auto">
              <a:xfrm>
                <a:off x="1088" y="3426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42042" name="Rectangle 56"/>
              <p:cNvSpPr>
                <a:spLocks noChangeArrowheads="1"/>
              </p:cNvSpPr>
              <p:nvPr/>
            </p:nvSpPr>
            <p:spPr bwMode="auto">
              <a:xfrm>
                <a:off x="576" y="3426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42043" name="Rectangle 57"/>
              <p:cNvSpPr>
                <a:spLocks noChangeArrowheads="1"/>
              </p:cNvSpPr>
              <p:nvPr/>
            </p:nvSpPr>
            <p:spPr bwMode="auto">
              <a:xfrm>
                <a:off x="1600" y="3177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93</a:t>
                </a:r>
              </a:p>
            </p:txBody>
          </p:sp>
          <p:sp>
            <p:nvSpPr>
              <p:cNvPr id="42044" name="Rectangle 58"/>
              <p:cNvSpPr>
                <a:spLocks noChangeArrowheads="1"/>
              </p:cNvSpPr>
              <p:nvPr/>
            </p:nvSpPr>
            <p:spPr bwMode="auto">
              <a:xfrm>
                <a:off x="1088" y="3177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</a:p>
            </p:txBody>
          </p:sp>
          <p:sp>
            <p:nvSpPr>
              <p:cNvPr id="42045" name="Rectangle 59"/>
              <p:cNvSpPr>
                <a:spLocks noChangeArrowheads="1"/>
              </p:cNvSpPr>
              <p:nvPr/>
            </p:nvSpPr>
            <p:spPr bwMode="auto">
              <a:xfrm>
                <a:off x="576" y="3177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42046" name="Rectangle 60"/>
              <p:cNvSpPr>
                <a:spLocks noChangeArrowheads="1"/>
              </p:cNvSpPr>
              <p:nvPr/>
            </p:nvSpPr>
            <p:spPr bwMode="auto">
              <a:xfrm>
                <a:off x="1600" y="2928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S.</a:t>
                </a:r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成绩</a:t>
                </a:r>
              </a:p>
            </p:txBody>
          </p:sp>
          <p:sp>
            <p:nvSpPr>
              <p:cNvPr id="42047" name="Rectangle 61"/>
              <p:cNvSpPr>
                <a:spLocks noChangeArrowheads="1"/>
              </p:cNvSpPr>
              <p:nvPr/>
            </p:nvSpPr>
            <p:spPr bwMode="auto">
              <a:xfrm>
                <a:off x="1088" y="2928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S.</a:t>
                </a:r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</a:p>
            </p:txBody>
          </p:sp>
          <p:sp>
            <p:nvSpPr>
              <p:cNvPr id="42048" name="Rectangle 62"/>
              <p:cNvSpPr>
                <a:spLocks noChangeArrowheads="1"/>
              </p:cNvSpPr>
              <p:nvPr/>
            </p:nvSpPr>
            <p:spPr bwMode="auto">
              <a:xfrm>
                <a:off x="576" y="2928"/>
                <a:ext cx="51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S.</a:t>
                </a:r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42049" name="Line 63"/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0" name="Line 64"/>
              <p:cNvSpPr>
                <a:spLocks noChangeShapeType="1"/>
              </p:cNvSpPr>
              <p:nvPr/>
            </p:nvSpPr>
            <p:spPr bwMode="auto">
              <a:xfrm>
                <a:off x="576" y="3177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1" name="Line 65"/>
              <p:cNvSpPr>
                <a:spLocks noChangeShapeType="1"/>
              </p:cNvSpPr>
              <p:nvPr/>
            </p:nvSpPr>
            <p:spPr bwMode="auto">
              <a:xfrm>
                <a:off x="576" y="3426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2" name="Line 66"/>
              <p:cNvSpPr>
                <a:spLocks noChangeShapeType="1"/>
              </p:cNvSpPr>
              <p:nvPr/>
            </p:nvSpPr>
            <p:spPr bwMode="auto">
              <a:xfrm>
                <a:off x="576" y="3675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3" name="Line 67"/>
              <p:cNvSpPr>
                <a:spLocks noChangeShapeType="1"/>
              </p:cNvSpPr>
              <p:nvPr/>
            </p:nvSpPr>
            <p:spPr bwMode="auto">
              <a:xfrm>
                <a:off x="576" y="3924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4" name="Line 68"/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5" name="Line 69"/>
              <p:cNvSpPr>
                <a:spLocks noChangeShapeType="1"/>
              </p:cNvSpPr>
              <p:nvPr/>
            </p:nvSpPr>
            <p:spPr bwMode="auto">
              <a:xfrm>
                <a:off x="1088" y="2928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6" name="Line 70"/>
              <p:cNvSpPr>
                <a:spLocks noChangeShapeType="1"/>
              </p:cNvSpPr>
              <p:nvPr/>
            </p:nvSpPr>
            <p:spPr bwMode="auto">
              <a:xfrm>
                <a:off x="1600" y="2928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  <p:sp>
            <p:nvSpPr>
              <p:cNvPr id="42057" name="Line 71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/>
              </a:p>
            </p:txBody>
          </p:sp>
        </p:grpSp>
      </p:grpSp>
      <p:grpSp>
        <p:nvGrpSpPr>
          <p:cNvPr id="77" name="Group 6"/>
          <p:cNvGrpSpPr>
            <a:grpSpLocks/>
          </p:cNvGrpSpPr>
          <p:nvPr/>
        </p:nvGrpSpPr>
        <p:grpSpPr bwMode="auto">
          <a:xfrm>
            <a:off x="7526338" y="3046411"/>
            <a:ext cx="1068387" cy="2314381"/>
            <a:chOff x="4695" y="1872"/>
            <a:chExt cx="912" cy="1660"/>
          </a:xfrm>
        </p:grpSpPr>
        <p:pic>
          <p:nvPicPr>
            <p:cNvPr id="78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还能优化吗？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1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基本运算--更名运算</a:t>
            </a:r>
            <a:r>
              <a:rPr lang="en-US" altLang="zh-CN" dirty="0">
                <a:latin typeface="+mj-ea"/>
              </a:rPr>
              <a:t>(rename)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761256"/>
          </a:xfrm>
        </p:spPr>
        <p:txBody>
          <a:bodyPr/>
          <a:lstStyle/>
          <a:p>
            <a:r>
              <a:rPr lang="zh-CN" altLang="en-US" dirty="0"/>
              <a:t>优化后的关系代数表达式</a:t>
            </a: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88925" y="2497138"/>
            <a:ext cx="8718550" cy="181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4000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lang="en-US" altLang="zh-CN" sz="4000" b="0" baseline="-25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S.</a:t>
            </a:r>
            <a:r>
              <a:rPr lang="zh-CN" altLang="en-US" sz="4000" b="0" baseline="-25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姓名</a:t>
            </a:r>
            <a:r>
              <a:rPr lang="zh-CN" altLang="en-US" sz="40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4000" b="0" baseline="-25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40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q.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成绩  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S.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成绩 </a:t>
            </a:r>
            <a:r>
              <a:rPr lang="en-US" altLang="zh-CN" sz="40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4000" b="0" dirty="0">
                <a:solidFill>
                  <a:schemeClr val="bg2"/>
                </a:solidFill>
                <a:sym typeface="Symbol" panose="05050102010706020507" pitchFamily="18" charset="2"/>
              </a:rPr>
              <a:t> </a:t>
            </a:r>
            <a:r>
              <a:rPr lang="en-US" altLang="zh-CN" sz="4000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q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4000" b="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zh-CN" altLang="en-US" sz="40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课程=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‘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数学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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姓名=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‘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王红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40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40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4000" b="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R)))(</a:t>
            </a:r>
            <a:r>
              <a:rPr lang="en-US" altLang="zh-CN" sz="4000" b="0" baseline="-180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S</a:t>
            </a:r>
            <a:r>
              <a:rPr lang="en-US" altLang="zh-CN" sz="4000" b="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zh-CN" altLang="en-US" sz="4000" b="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课程=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‘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数学</a:t>
            </a:r>
            <a:r>
              <a:rPr lang="en-US" altLang="zh-CN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4000" b="0" baseline="-20000" dirty="0">
                <a:solidFill>
                  <a:schemeClr val="bg2"/>
                </a:solidFill>
                <a:latin typeface="+mn-lt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4000" b="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(R))))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687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基本运算--更名运算</a:t>
            </a:r>
            <a:r>
              <a:rPr lang="en-US" altLang="zh-CN" dirty="0"/>
              <a:t>(rename)</a:t>
            </a:r>
            <a:endParaRPr lang="zh-CN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1193800"/>
          </a:xfrm>
        </p:spPr>
        <p:txBody>
          <a:bodyPr/>
          <a:lstStyle/>
          <a:p>
            <a:pPr eaLnBrk="1" hangingPunct="1"/>
            <a:r>
              <a:rPr lang="zh-CN" altLang="en-US" dirty="0"/>
              <a:t>基于关系</a:t>
            </a:r>
            <a:r>
              <a:rPr lang="en-US" altLang="zh-CN" dirty="0"/>
              <a:t>customer(</a:t>
            </a:r>
            <a:r>
              <a:rPr lang="en-US" altLang="zh-CN" u="sng" dirty="0" err="1"/>
              <a:t>name</a:t>
            </a:r>
            <a:r>
              <a:rPr lang="en-US" altLang="zh-CN" dirty="0" err="1"/>
              <a:t>,street,city</a:t>
            </a:r>
            <a:r>
              <a:rPr lang="en-US" altLang="zh-CN" dirty="0"/>
              <a:t>)</a:t>
            </a:r>
            <a:r>
              <a:rPr lang="zh-CN" altLang="en-US" dirty="0"/>
              <a:t>，实现下列查询：查询所有与</a:t>
            </a:r>
            <a:r>
              <a:rPr lang="en-US" altLang="zh-CN" dirty="0"/>
              <a:t>Smith</a:t>
            </a:r>
            <a:r>
              <a:rPr lang="zh-CN" altLang="en-US" dirty="0"/>
              <a:t>居住在同一城市同一街道的客户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609600" y="3500438"/>
            <a:ext cx="83820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80000"/>
            </a:pPr>
            <a:endParaRPr lang="zh-CN" altLang="en-US" sz="3200" b="0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673100" y="3500438"/>
            <a:ext cx="83820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80000"/>
            </a:pPr>
            <a:endParaRPr lang="zh-CN" altLang="en-US" sz="3200" b="0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0" y="3140075"/>
            <a:ext cx="9067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80000"/>
            </a:pPr>
            <a:r>
              <a:rPr lang="zh-CN" altLang="en-US" sz="2800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name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customer.street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add.street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customer.city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add.city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(customer </a:t>
            </a:r>
            <a:r>
              <a:rPr lang="en-US" altLang="zh-CN" sz="28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add 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street,city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name=‘Smith’</a:t>
            </a:r>
            <a:r>
              <a:rPr lang="en-US" altLang="zh-CN" sz="2800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(customer)))))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236078" y="3990125"/>
            <a:ext cx="1068387" cy="2266978"/>
            <a:chOff x="4433" y="1979"/>
            <a:chExt cx="912" cy="1626"/>
          </a:xfrm>
        </p:grpSpPr>
        <p:pic>
          <p:nvPicPr>
            <p:cNvPr id="10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" y="1979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4433" y="3024"/>
              <a:ext cx="91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lvl="2" algn="ctr">
                <a:spcBef>
                  <a:spcPts val="0"/>
                </a:spcBef>
                <a:buSzPct val="60000"/>
              </a:pPr>
              <a:r>
                <a:rPr lang="en-US" altLang="zh-CN" sz="2000" b="0" baseline="-25000" dirty="0">
                  <a:solidFill>
                    <a:srgbClr val="FF0000"/>
                  </a:solidFill>
                  <a:latin typeface="+mn-ea"/>
                  <a:ea typeface="+mn-ea"/>
                  <a:sym typeface="Symbol" panose="05050102010706020507" pitchFamily="18" charset="2"/>
                </a:rPr>
                <a:t>Smith </a:t>
              </a:r>
              <a:r>
                <a:rPr lang="zh-CN" altLang="en-US" sz="2000" b="0" baseline="-25000" dirty="0">
                  <a:solidFill>
                    <a:srgbClr val="FF0000"/>
                  </a:solidFill>
                  <a:latin typeface="+mn-ea"/>
                  <a:ea typeface="+mn-ea"/>
                  <a:sym typeface="Symbol" panose="05050102010706020507" pitchFamily="18" charset="2"/>
                </a:rPr>
                <a:t>会出现在结果集中吗</a:t>
              </a:r>
              <a:r>
                <a:rPr lang="en-US" altLang="zh-CN" sz="2000" b="0" baseline="-25000" dirty="0">
                  <a:solidFill>
                    <a:srgbClr val="FF0000"/>
                  </a:solidFill>
                  <a:latin typeface="+mn-ea"/>
                  <a:ea typeface="+mn-ea"/>
                  <a:sym typeface="Symbol" panose="05050102010706020507" pitchFamily="18" charset="2"/>
                </a:rPr>
                <a:t>?</a:t>
              </a:r>
              <a:endParaRPr lang="zh-CN" altLang="en-US" sz="2000" b="0" i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7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基本运算--更名运算</a:t>
            </a:r>
            <a:r>
              <a:rPr lang="en-US" altLang="zh-CN" b="1" dirty="0">
                <a:latin typeface="+mj-ea"/>
              </a:rPr>
              <a:t>(rename)</a:t>
            </a:r>
            <a:endParaRPr lang="zh-CN" altLang="en-US" b="1" dirty="0">
              <a:latin typeface="+mj-ea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5141913" cy="1328738"/>
          </a:xfrm>
        </p:spPr>
        <p:txBody>
          <a:bodyPr/>
          <a:lstStyle/>
          <a:p>
            <a:pPr eaLnBrk="1" hangingPunct="1"/>
            <a:r>
              <a:rPr lang="zh-CN" altLang="en-US" sz="2400"/>
              <a:t>从父子关系</a:t>
            </a:r>
            <a:r>
              <a:rPr lang="en-US" altLang="zh-CN" sz="2400"/>
              <a:t>parent</a:t>
            </a:r>
            <a:r>
              <a:rPr lang="zh-CN" altLang="en-US" sz="240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1</a:t>
            </a:r>
            <a:r>
              <a:rPr lang="zh-CN" altLang="en-US" sz="2400"/>
              <a:t>、查询祖孙关系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2</a:t>
            </a:r>
            <a:r>
              <a:rPr lang="zh-CN" altLang="en-US" sz="2400"/>
              <a:t>、查询三代以内祖先关系</a:t>
            </a:r>
            <a:r>
              <a:rPr lang="zh-CN" altLang="en-US" sz="2800"/>
              <a:t>	</a:t>
            </a:r>
          </a:p>
        </p:txBody>
      </p:sp>
      <p:graphicFrame>
        <p:nvGraphicFramePr>
          <p:cNvPr id="260197" name="Group 101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661665" y="2963244"/>
          <a:ext cx="1822103" cy="2193948"/>
        </p:xfrm>
        <a:graphic>
          <a:graphicData uri="http://schemas.openxmlformats.org/drawingml/2006/table">
            <a:tbl>
              <a:tblPr/>
              <a:tblGrid>
                <a:gridCol w="8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parent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0198" name="Group 102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3236267" y="3051175"/>
          <a:ext cx="2055813" cy="15160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0"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grandpa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0159" name="Group 63"/>
          <p:cNvGraphicFramePr>
            <a:graphicFrameLocks noGrp="1"/>
          </p:cNvGraphicFramePr>
          <p:nvPr/>
        </p:nvGraphicFramePr>
        <p:xfrm>
          <a:off x="6051550" y="1773238"/>
          <a:ext cx="2303463" cy="2925792"/>
        </p:xfrm>
        <a:graphic>
          <a:graphicData uri="http://schemas.openxmlformats.org/drawingml/2006/table">
            <a:tbl>
              <a:tblPr/>
              <a:tblGrid>
                <a:gridCol w="11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0"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Ancestor(&lt;=3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09600" y="5157788"/>
            <a:ext cx="4837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="0" dirty="0" err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p.id,s.pid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baseline="-25000" dirty="0" err="1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p.pid</a:t>
            </a:r>
            <a:r>
              <a:rPr lang="en-US" altLang="zh-CN" sz="2800" b="0" baseline="-2500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= s.id</a:t>
            </a:r>
            <a:r>
              <a:rPr lang="en-US" altLang="zh-CN" b="0" dirty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P(</a:t>
            </a:r>
            <a:r>
              <a:rPr lang="en-US" altLang="zh-CN" sz="32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0" baseline="-18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(P))))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11188" y="5653088"/>
            <a:ext cx="5480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p.id,s.pid(</a:t>
            </a:r>
            <a:r>
              <a:rPr lang="zh-CN" altLang="en-US" b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baseline="-2500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p.pid = s.id</a:t>
            </a:r>
            <a:r>
              <a:rPr lang="en-US" altLang="zh-CN" b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P(</a:t>
            </a:r>
            <a:r>
              <a:rPr lang="en-US" altLang="zh-CN" sz="32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0" baseline="-180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(P)))) </a:t>
            </a:r>
            <a:r>
              <a:rPr lang="en-US" altLang="zh-CN" b="0">
                <a:solidFill>
                  <a:schemeClr val="bg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∪ P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0FD84-E264-4B6C-8D84-816242EC6DEE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附加运算--除运算</a:t>
            </a:r>
            <a:r>
              <a:rPr lang="en-US" altLang="zh-CN" dirty="0"/>
              <a:t>(division)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1193800"/>
          </a:xfrm>
        </p:spPr>
        <p:txBody>
          <a:bodyPr/>
          <a:lstStyle/>
          <a:p>
            <a:r>
              <a:rPr lang="zh-CN" altLang="en-US" sz="2800"/>
              <a:t>除运算解决的问题：关系之间的包含</a:t>
            </a:r>
            <a:r>
              <a:rPr lang="en-US" altLang="zh-CN" sz="2800"/>
              <a:t>(</a:t>
            </a:r>
            <a:r>
              <a:rPr lang="zh-CN" altLang="en-US" sz="2800"/>
              <a:t>即</a:t>
            </a:r>
            <a:r>
              <a:rPr lang="en-US" altLang="zh-CN" sz="2800"/>
              <a:t>R </a:t>
            </a:r>
            <a:r>
              <a:rPr lang="en-US" altLang="zh-CN" sz="2800">
                <a:latin typeface="华文新魏" panose="0201080004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2800"/>
              <a:t>S)</a:t>
            </a:r>
          </a:p>
          <a:p>
            <a:r>
              <a:rPr lang="zh-CN" altLang="en-US" sz="2800"/>
              <a:t>对于以下关系：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58373" name="表格 58372"/>
          <p:cNvGraphicFramePr/>
          <p:nvPr/>
        </p:nvGraphicFramePr>
        <p:xfrm>
          <a:off x="827088" y="2624138"/>
          <a:ext cx="1795462" cy="33607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fontAlgn="ctr" hangingPunct="0">
                        <a:buNone/>
                      </a:pPr>
                      <a:r>
                        <a:rPr lang="en-US" altLang="zh-CN" sz="1800" b="0" dirty="0" err="1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sno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cno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 dirty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s1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c1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s2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c1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 dirty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s2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 dirty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c2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s3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 dirty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c1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 dirty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s3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c2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s3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c5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s4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c1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s4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fontAlgn="ctr" hangingPunct="0">
                        <a:buNone/>
                      </a:pPr>
                      <a:r>
                        <a:rPr lang="en-US" altLang="zh-CN" sz="1800" b="0" dirty="0">
                          <a:solidFill>
                            <a:srgbClr val="1C1C1C"/>
                          </a:solidFill>
                          <a:latin typeface="Tahoma" panose="020B0604030504040204" pitchFamily="34" charset="0"/>
                        </a:rPr>
                        <a:t>c2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2" marR="7622" marT="7621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3884613" y="2809875"/>
            <a:ext cx="3544887" cy="819150"/>
          </a:xfrm>
          <a:prstGeom prst="wedgeRoundRectCallout">
            <a:avLst>
              <a:gd name="adj1" fmla="val -82843"/>
              <a:gd name="adj2" fmla="val 172136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查询选修了</a:t>
            </a:r>
            <a:r>
              <a:rPr kumimoji="1"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s2</a:t>
            </a:r>
            <a:r>
              <a:rPr kumimoji="1"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同学选修的全部课程的学生学号？</a:t>
            </a:r>
            <a:endParaRPr kumimoji="1"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0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52400"/>
            <a:ext cx="7793037" cy="842963"/>
          </a:xfrm>
        </p:spPr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31861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象集</a:t>
            </a:r>
            <a:r>
              <a:rPr lang="en-US" altLang="zh-CN" dirty="0">
                <a:latin typeface="华文新魏" panose="02010800040101010101" pitchFamily="2" charset="-122"/>
              </a:rPr>
              <a:t>(Image Set)</a:t>
            </a:r>
          </a:p>
          <a:p>
            <a:pPr lvl="1" eaLnBrk="1" hangingPunct="1"/>
            <a:r>
              <a:rPr lang="zh-CN" altLang="en-US" dirty="0">
                <a:latin typeface="华文新魏" panose="02010800040101010101" pitchFamily="2" charset="-122"/>
              </a:rPr>
              <a:t>关系</a:t>
            </a:r>
            <a:r>
              <a:rPr lang="en-US" altLang="zh-CN" dirty="0">
                <a:latin typeface="华文新魏" panose="02010800040101010101" pitchFamily="2" charset="-122"/>
              </a:rPr>
              <a:t>R(X , Y), X, Y</a:t>
            </a:r>
            <a:r>
              <a:rPr lang="zh-CN" altLang="en-US" dirty="0">
                <a:latin typeface="华文新魏" panose="02010800040101010101" pitchFamily="2" charset="-122"/>
              </a:rPr>
              <a:t>是属性集合，</a:t>
            </a:r>
            <a:r>
              <a:rPr lang="en-US" altLang="zh-CN" i="1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dirty="0">
                <a:latin typeface="华文新魏" panose="02010800040101010101" pitchFamily="2" charset="-122"/>
              </a:rPr>
              <a:t>是</a:t>
            </a:r>
            <a:r>
              <a:rPr lang="en-US" altLang="zh-CN" dirty="0">
                <a:latin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</a:rPr>
              <a:t>上的取值，定义</a:t>
            </a:r>
            <a:r>
              <a:rPr lang="en-US" altLang="zh-CN" i="1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dirty="0">
                <a:latin typeface="华文新魏" panose="02010800040101010101" pitchFamily="2" charset="-122"/>
              </a:rPr>
              <a:t>在</a:t>
            </a:r>
            <a:r>
              <a:rPr lang="en-US" altLang="zh-CN" dirty="0">
                <a:latin typeface="华文新魏" panose="02010800040101010101" pitchFamily="2" charset="-122"/>
              </a:rPr>
              <a:t>R</a:t>
            </a:r>
            <a:r>
              <a:rPr lang="zh-CN" altLang="en-US" dirty="0">
                <a:latin typeface="华文新魏" panose="02010800040101010101" pitchFamily="2" charset="-122"/>
              </a:rPr>
              <a:t>中的象集为</a:t>
            </a:r>
          </a:p>
          <a:p>
            <a:pPr lvl="1" algn="ctr" eaLnBrk="1" hangingPunct="1">
              <a:buFontTx/>
              <a:buNone/>
            </a:pPr>
            <a:r>
              <a:rPr lang="en-US" altLang="zh-CN" dirty="0" err="1">
                <a:latin typeface="华文新魏" panose="02010800040101010101" pitchFamily="2" charset="-122"/>
              </a:rPr>
              <a:t>Y</a:t>
            </a:r>
            <a:r>
              <a:rPr lang="en-US" altLang="zh-CN" i="1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dirty="0">
                <a:latin typeface="华文新魏" panose="02010800040101010101" pitchFamily="2" charset="-122"/>
              </a:rPr>
              <a:t> = { t[Y] | 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dirty="0" err="1">
                <a:latin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华文新魏" panose="02010800040101010101" pitchFamily="2" charset="-122"/>
              </a:rPr>
              <a:t>R</a:t>
            </a:r>
            <a:r>
              <a:rPr lang="en-US" altLang="zh-CN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 t</a:t>
            </a:r>
            <a:r>
              <a:rPr lang="en-US" altLang="zh-CN" dirty="0">
                <a:latin typeface="华文新魏" panose="02010800040101010101" pitchFamily="2" charset="-122"/>
              </a:rPr>
              <a:t>[X]= </a:t>
            </a:r>
            <a:r>
              <a:rPr lang="en-US" altLang="zh-CN" i="1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dirty="0">
                <a:latin typeface="华文新魏" panose="02010800040101010101" pitchFamily="2" charset="-122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  </a:t>
            </a:r>
            <a:r>
              <a:rPr lang="zh-CN" altLang="en-US" dirty="0">
                <a:latin typeface="华文新魏" panose="02010800040101010101" pitchFamily="2" charset="-122"/>
              </a:rPr>
              <a:t>从</a:t>
            </a:r>
            <a:r>
              <a:rPr lang="en-US" altLang="zh-CN" dirty="0">
                <a:latin typeface="华文新魏" panose="02010800040101010101" pitchFamily="2" charset="-122"/>
              </a:rPr>
              <a:t>R</a:t>
            </a:r>
            <a:r>
              <a:rPr lang="zh-CN" altLang="en-US" dirty="0">
                <a:latin typeface="华文新魏" panose="02010800040101010101" pitchFamily="2" charset="-122"/>
              </a:rPr>
              <a:t>中选出在</a:t>
            </a:r>
            <a:r>
              <a:rPr lang="en-US" altLang="zh-CN" dirty="0">
                <a:latin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</a:rPr>
              <a:t>上取值为</a:t>
            </a:r>
            <a:r>
              <a:rPr lang="en-US" altLang="zh-CN" i="1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dirty="0">
                <a:latin typeface="华文新魏" panose="02010800040101010101" pitchFamily="2" charset="-122"/>
              </a:rPr>
              <a:t>的元组，去掉</a:t>
            </a:r>
            <a:r>
              <a:rPr lang="en-US" altLang="zh-CN" dirty="0">
                <a:latin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</a:rPr>
              <a:t>上的分量，只留</a:t>
            </a:r>
            <a:r>
              <a:rPr lang="en-US" altLang="zh-CN" dirty="0">
                <a:latin typeface="华文新魏" panose="02010800040101010101" pitchFamily="2" charset="-122"/>
              </a:rPr>
              <a:t>Y</a:t>
            </a:r>
            <a:r>
              <a:rPr lang="zh-CN" altLang="en-US" dirty="0">
                <a:latin typeface="华文新魏" panose="02010800040101010101" pitchFamily="2" charset="-122"/>
              </a:rPr>
              <a:t>上的分量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371600" y="429736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aseline="-200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X            Y</a:t>
            </a:r>
            <a:endParaRPr lang="en-US" altLang="zh-CN" b="0" baseline="-2000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6705600" y="4319588"/>
            <a:ext cx="1905000" cy="681037"/>
          </a:xfrm>
          <a:prstGeom prst="wedgeRoundRectCallout">
            <a:avLst>
              <a:gd name="adj1" fmla="val -96833"/>
              <a:gd name="adj2" fmla="val 102843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张军同学所选修的全部课程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3492500" y="4373563"/>
            <a:ext cx="130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0" i="1">
                <a:solidFill>
                  <a:schemeClr val="bg2"/>
                </a:solidFill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sz="3200" baseline="-200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3200" baseline="-200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张军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4953000" y="42211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b="0" i="1" baseline="-25000">
                <a:solidFill>
                  <a:schemeClr val="bg2"/>
                </a:solidFill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</a:p>
        </p:txBody>
      </p:sp>
      <p:graphicFrame>
        <p:nvGraphicFramePr>
          <p:cNvPr id="60427" name="Group 11"/>
          <p:cNvGraphicFramePr>
            <a:graphicFrameLocks noGrp="1"/>
          </p:cNvGraphicFramePr>
          <p:nvPr/>
        </p:nvGraphicFramePr>
        <p:xfrm>
          <a:off x="1219200" y="4849813"/>
          <a:ext cx="2032000" cy="1584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姓名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课程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张军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物理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王红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数学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张军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数学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444" name="Group 28"/>
          <p:cNvGraphicFramePr>
            <a:graphicFrameLocks noGrp="1"/>
          </p:cNvGraphicFramePr>
          <p:nvPr/>
        </p:nvGraphicFramePr>
        <p:xfrm>
          <a:off x="5105400" y="4773613"/>
          <a:ext cx="762000" cy="13462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72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47109" name="内容占位符 47108"/>
          <p:cNvGraphicFramePr>
            <a:graphicFrameLocks noGrp="1"/>
          </p:cNvGraphicFramePr>
          <p:nvPr>
            <p:ph idx="4294967295"/>
          </p:nvPr>
        </p:nvGraphicFramePr>
        <p:xfrm>
          <a:off x="1042988" y="2133600"/>
          <a:ext cx="1682750" cy="2964028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8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c7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b4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8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a4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63938" y="2133600"/>
            <a:ext cx="1384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a1</a:t>
            </a:r>
            <a:r>
              <a:rPr lang="zh-CN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32363" y="2133600"/>
            <a:ext cx="3603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{(b1,c2),(b2,c3),(b2,c1)}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63938" y="2679700"/>
            <a:ext cx="143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a2</a:t>
            </a:r>
            <a:r>
              <a:rPr lang="zh-CN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63938" y="3255963"/>
            <a:ext cx="1436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a3</a:t>
            </a:r>
            <a:r>
              <a:rPr lang="zh-CN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63938" y="3903663"/>
            <a:ext cx="1436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a4</a:t>
            </a:r>
            <a:r>
              <a:rPr lang="zh-CN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32363" y="2679700"/>
            <a:ext cx="253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{(b3,c7),(b2,c3)}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32363" y="3284538"/>
            <a:ext cx="145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{(b4,c6)}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32363" y="3860800"/>
            <a:ext cx="1458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{(b6,c6)}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66" name="TextBox 16"/>
          <p:cNvSpPr txBox="1">
            <a:spLocks noChangeArrowheads="1"/>
          </p:cNvSpPr>
          <p:nvPr/>
        </p:nvSpPr>
        <p:spPr bwMode="auto">
          <a:xfrm>
            <a:off x="1042988" y="1671638"/>
            <a:ext cx="376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R</a:t>
            </a:r>
            <a:endParaRPr lang="zh-CN" altLang="en-US" b="0">
              <a:solidFill>
                <a:schemeClr val="bg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6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附加运算--除运算</a:t>
            </a:r>
            <a:r>
              <a:rPr lang="en-US" altLang="zh-CN" dirty="0"/>
              <a:t>(division)</a:t>
            </a:r>
            <a:endParaRPr lang="zh-CN" altLang="en-US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给定关系</a:t>
            </a:r>
            <a:r>
              <a:rPr lang="en-US" altLang="zh-CN" sz="2400" dirty="0">
                <a:latin typeface="华文新魏" panose="02010800040101010101" pitchFamily="2" charset="-122"/>
              </a:rPr>
              <a:t>R (X，Y) 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S (Y)，</a:t>
            </a:r>
            <a:r>
              <a:rPr lang="zh-CN" altLang="en-US" sz="2400" dirty="0">
                <a:latin typeface="华文新魏" panose="02010800040101010101" pitchFamily="2" charset="-122"/>
              </a:rPr>
              <a:t>其中</a:t>
            </a:r>
            <a:r>
              <a:rPr lang="en-US" altLang="zh-CN" sz="2400" dirty="0">
                <a:latin typeface="华文新魏" panose="02010800040101010101" pitchFamily="2" charset="-122"/>
              </a:rPr>
              <a:t>X，Y</a:t>
            </a:r>
            <a:r>
              <a:rPr lang="zh-CN" altLang="en-US" sz="2400" dirty="0">
                <a:latin typeface="华文新魏" panose="02010800040101010101" pitchFamily="2" charset="-122"/>
              </a:rPr>
              <a:t>为属性集合。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</a:rPr>
              <a:t>中的</a:t>
            </a:r>
            <a:r>
              <a:rPr lang="en-US" altLang="zh-CN" sz="2400" dirty="0">
                <a:latin typeface="华文新魏" panose="02010800040101010101" pitchFamily="2" charset="-122"/>
              </a:rPr>
              <a:t>Y</a:t>
            </a:r>
            <a:r>
              <a:rPr lang="zh-CN" altLang="en-US" sz="2400" dirty="0">
                <a:latin typeface="华文新魏" panose="02010800040101010101" pitchFamily="2" charset="-122"/>
              </a:rPr>
              <a:t>与</a:t>
            </a:r>
            <a:r>
              <a:rPr lang="en-US" altLang="zh-CN" sz="2400" dirty="0">
                <a:latin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</a:rPr>
              <a:t>中的</a:t>
            </a:r>
            <a:r>
              <a:rPr lang="en-US" altLang="zh-CN" sz="2400" dirty="0">
                <a:latin typeface="华文新魏" panose="02010800040101010101" pitchFamily="2" charset="-122"/>
              </a:rPr>
              <a:t>Y</a:t>
            </a:r>
            <a:r>
              <a:rPr lang="zh-CN" altLang="en-US" sz="2400" dirty="0">
                <a:latin typeface="华文新魏" panose="02010800040101010101" pitchFamily="2" charset="-122"/>
              </a:rPr>
              <a:t>可以有不同的属性名，但必须出自相同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的域。</a:t>
            </a:r>
            <a:r>
              <a:rPr lang="en-US" altLang="zh-CN" sz="2400" dirty="0">
                <a:latin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</a:rPr>
              <a:t>与</a:t>
            </a:r>
            <a:r>
              <a:rPr lang="en-US" altLang="zh-CN" sz="2400" dirty="0">
                <a:latin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</a:rPr>
              <a:t>的除运算得到一个新的关系</a:t>
            </a:r>
            <a:r>
              <a:rPr lang="en-US" altLang="zh-CN" sz="2400" dirty="0">
                <a:latin typeface="华文新魏" panose="02010800040101010101" pitchFamily="2" charset="-122"/>
              </a:rPr>
              <a:t>P(X)，P</a:t>
            </a:r>
            <a:r>
              <a:rPr lang="zh-CN" altLang="en-US" sz="2400" dirty="0">
                <a:latin typeface="华文新魏" panose="02010800040101010101" pitchFamily="2" charset="-122"/>
              </a:rPr>
              <a:t>是</a:t>
            </a:r>
            <a:r>
              <a:rPr lang="en-US" altLang="zh-CN" sz="2400" dirty="0">
                <a:latin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</a:rPr>
              <a:t>中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满足下列条件的元组在</a:t>
            </a:r>
            <a:r>
              <a:rPr lang="en-US" altLang="zh-CN" sz="2400" dirty="0">
                <a:latin typeface="华文新魏" panose="02010800040101010101" pitchFamily="2" charset="-122"/>
              </a:rPr>
              <a:t>X</a:t>
            </a:r>
            <a:r>
              <a:rPr lang="zh-CN" altLang="en-US" sz="2400" dirty="0">
                <a:latin typeface="华文新魏" panose="02010800040101010101" pitchFamily="2" charset="-122"/>
              </a:rPr>
              <a:t>属性集合上的投影：元组在</a:t>
            </a:r>
            <a:r>
              <a:rPr lang="en-US" altLang="zh-CN" sz="2400" dirty="0">
                <a:latin typeface="华文新魏" panose="02010800040101010101" pitchFamily="2" charset="-122"/>
              </a:rPr>
              <a:t>X</a:t>
            </a:r>
            <a:r>
              <a:rPr lang="zh-CN" altLang="en-US" sz="2400" dirty="0">
                <a:latin typeface="华文新魏" panose="02010800040101010101" pitchFamily="2" charset="-122"/>
              </a:rPr>
              <a:t>上分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量值</a:t>
            </a:r>
            <a:r>
              <a:rPr lang="en-US" altLang="zh-CN" sz="2800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sz="2400" dirty="0">
                <a:latin typeface="华文新魏" panose="02010800040101010101" pitchFamily="2" charset="-122"/>
              </a:rPr>
              <a:t>的象集</a:t>
            </a:r>
            <a:r>
              <a:rPr lang="en-US" altLang="zh-CN" sz="2400" dirty="0" err="1">
                <a:latin typeface="华文新魏" panose="02010800040101010101" pitchFamily="2" charset="-122"/>
              </a:rPr>
              <a:t>Y</a:t>
            </a:r>
            <a:r>
              <a:rPr lang="en-US" altLang="zh-CN" sz="2800" baseline="-25000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sz="2400" dirty="0">
                <a:latin typeface="华文新魏" panose="02010800040101010101" pitchFamily="2" charset="-122"/>
              </a:rPr>
              <a:t>包含</a:t>
            </a:r>
            <a:r>
              <a:rPr lang="en-US" altLang="zh-CN" sz="2400" dirty="0">
                <a:latin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</a:rPr>
              <a:t>在</a:t>
            </a:r>
            <a:r>
              <a:rPr lang="en-US" altLang="zh-CN" sz="2400" dirty="0">
                <a:latin typeface="华文新魏" panose="02010800040101010101" pitchFamily="2" charset="-122"/>
              </a:rPr>
              <a:t>Y</a:t>
            </a:r>
            <a:r>
              <a:rPr lang="zh-CN" altLang="en-US" sz="2400" dirty="0">
                <a:latin typeface="华文新魏" panose="02010800040101010101" pitchFamily="2" charset="-122"/>
              </a:rPr>
              <a:t>上投影的集合。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           </a:t>
            </a:r>
            <a:r>
              <a:rPr lang="en-US" altLang="zh-CN" sz="2400" dirty="0">
                <a:latin typeface="华文新魏" panose="02010800040101010101" pitchFamily="2" charset="-122"/>
              </a:rPr>
              <a:t>R÷S = {t</a:t>
            </a:r>
            <a:r>
              <a:rPr lang="en-US" altLang="zh-CN" sz="2400" baseline="-30000" dirty="0">
                <a:latin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</a:rPr>
              <a:t>[X] | t</a:t>
            </a:r>
            <a:r>
              <a:rPr lang="en-US" altLang="zh-CN" sz="2400" baseline="-30000" dirty="0">
                <a:latin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华文新魏" panose="02010800040101010101" pitchFamily="2" charset="-122"/>
              </a:rPr>
              <a:t>R ∧ </a:t>
            </a:r>
            <a:r>
              <a:rPr lang="zh-CN" altLang="en-US" sz="2400" dirty="0">
                <a:latin typeface="华文新魏" panose="02010800040101010101" pitchFamily="2" charset="-122"/>
                <a:sym typeface="Symbol" panose="05050102010706020507" pitchFamily="18" charset="2"/>
              </a:rPr>
              <a:t>∏</a:t>
            </a:r>
            <a:r>
              <a:rPr lang="en-US" altLang="zh-CN" sz="2400" dirty="0">
                <a:latin typeface="华文新魏" panose="02010800040101010101" pitchFamily="2" charset="-122"/>
              </a:rPr>
              <a:t> </a:t>
            </a:r>
            <a:r>
              <a:rPr lang="en-US" altLang="zh-CN" sz="2400" baseline="-30000" dirty="0">
                <a:latin typeface="华文新魏" panose="02010800040101010101" pitchFamily="2" charset="-122"/>
              </a:rPr>
              <a:t>Y</a:t>
            </a:r>
            <a:r>
              <a:rPr lang="en-US" altLang="zh-CN" sz="2400" dirty="0">
                <a:latin typeface="华文新魏" panose="02010800040101010101" pitchFamily="2" charset="-122"/>
              </a:rPr>
              <a:t> (S) </a:t>
            </a:r>
            <a:r>
              <a:rPr lang="en-US" altLang="zh-CN" sz="2400" dirty="0">
                <a:latin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华文新魏" panose="02010800040101010101" pitchFamily="2" charset="-122"/>
              </a:rPr>
              <a:t> </a:t>
            </a:r>
            <a:r>
              <a:rPr lang="en-US" altLang="zh-CN" sz="2400" dirty="0" err="1">
                <a:latin typeface="华文新魏" panose="02010800040101010101" pitchFamily="2" charset="-122"/>
              </a:rPr>
              <a:t>Y</a:t>
            </a:r>
            <a:r>
              <a:rPr lang="en-US" altLang="zh-CN" baseline="-25000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baseline="-25000" dirty="0">
                <a:latin typeface="Monotype Corsiva" panose="03010101010201010101" pitchFamily="66" charset="0"/>
                <a:ea typeface="Gungsuh" panose="02030600000101010101" pitchFamily="18" charset="-127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</a:rPr>
              <a:t>}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</a:rPr>
              <a:t>	</a:t>
            </a:r>
            <a:r>
              <a:rPr lang="en-US" altLang="zh-CN" sz="2400" dirty="0" err="1">
                <a:latin typeface="华文新魏" panose="02010800040101010101" pitchFamily="2" charset="-122"/>
              </a:rPr>
              <a:t>Y</a:t>
            </a:r>
            <a:r>
              <a:rPr lang="en-US" altLang="zh-CN" baseline="-25000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sz="2400" dirty="0" err="1">
                <a:latin typeface="华文新魏" panose="02010800040101010101" pitchFamily="2" charset="-122"/>
              </a:rPr>
              <a:t>：</a:t>
            </a:r>
            <a:r>
              <a:rPr lang="en-US" altLang="zh-CN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sz="2400" dirty="0">
                <a:latin typeface="华文新魏" panose="02010800040101010101" pitchFamily="2" charset="-122"/>
              </a:rPr>
              <a:t>在</a:t>
            </a:r>
            <a:r>
              <a:rPr lang="en-US" altLang="zh-CN" sz="2400" dirty="0">
                <a:latin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</a:rPr>
              <a:t>中的象集，</a:t>
            </a:r>
            <a:r>
              <a:rPr lang="en-US" altLang="zh-CN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sz="2400" dirty="0">
                <a:latin typeface="Pristina" panose="03060402040406080204" pitchFamily="66" charset="0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</a:rPr>
              <a:t>= t[X]</a:t>
            </a:r>
            <a:endParaRPr lang="zh-CN" altLang="en-US" sz="2400" dirty="0">
              <a:latin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984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graphicFrame>
        <p:nvGraphicFramePr>
          <p:cNvPr id="49155" name="内容占位符 4915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662836" y="3733775"/>
          <a:ext cx="1143000" cy="1495425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3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3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b1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3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49174" name="表格 49173"/>
          <p:cNvGraphicFramePr/>
          <p:nvPr/>
        </p:nvGraphicFramePr>
        <p:xfrm>
          <a:off x="1042988" y="1916113"/>
          <a:ext cx="1682750" cy="2964026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c7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b4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a4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23" name="TextBox 6"/>
          <p:cNvSpPr txBox="1">
            <a:spLocks noChangeArrowheads="1"/>
          </p:cNvSpPr>
          <p:nvPr/>
        </p:nvSpPr>
        <p:spPr bwMode="auto">
          <a:xfrm>
            <a:off x="1042988" y="1455738"/>
            <a:ext cx="376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bg2"/>
                </a:solidFill>
              </a:rPr>
              <a:t>R</a:t>
            </a:r>
            <a:endParaRPr lang="zh-CN" altLang="en-US" b="0" dirty="0">
              <a:solidFill>
                <a:schemeClr val="bg2"/>
              </a:solidFill>
            </a:endParaRPr>
          </a:p>
        </p:txBody>
      </p:sp>
      <p:sp>
        <p:nvSpPr>
          <p:cNvPr id="62524" name="TextBox 8"/>
          <p:cNvSpPr txBox="1">
            <a:spLocks noChangeArrowheads="1"/>
          </p:cNvSpPr>
          <p:nvPr/>
        </p:nvSpPr>
        <p:spPr bwMode="auto">
          <a:xfrm>
            <a:off x="6588224" y="3273400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S</a:t>
            </a:r>
            <a:endParaRPr lang="zh-CN" altLang="en-US" b="0">
              <a:solidFill>
                <a:schemeClr val="bg2"/>
              </a:solidFill>
            </a:endParaRPr>
          </a:p>
        </p:txBody>
      </p:sp>
      <p:sp>
        <p:nvSpPr>
          <p:cNvPr id="62525" name="TextBox 9"/>
          <p:cNvSpPr txBox="1">
            <a:spLocks noChangeArrowheads="1"/>
          </p:cNvSpPr>
          <p:nvPr/>
        </p:nvSpPr>
        <p:spPr bwMode="auto">
          <a:xfrm>
            <a:off x="3136900" y="5373688"/>
            <a:ext cx="3168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0">
                <a:solidFill>
                  <a:schemeClr val="bg2"/>
                </a:solidFill>
              </a:rPr>
              <a:t>R</a:t>
            </a:r>
            <a:r>
              <a:rPr lang="zh-CN" altLang="zh-CN" sz="2800" b="0">
                <a:solidFill>
                  <a:schemeClr val="bg2"/>
                </a:solidFill>
              </a:rPr>
              <a:t>÷</a:t>
            </a:r>
            <a:r>
              <a:rPr lang="en-US" altLang="zh-CN" sz="2800" b="0">
                <a:solidFill>
                  <a:schemeClr val="bg2"/>
                </a:solidFill>
              </a:rPr>
              <a:t>S = {a1}</a:t>
            </a:r>
            <a:endParaRPr lang="zh-CN" altLang="en-US" sz="2800" b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52750" y="2090738"/>
            <a:ext cx="1384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a1</a:t>
            </a:r>
            <a:r>
              <a:rPr lang="zh-CN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21175" y="2090738"/>
            <a:ext cx="3603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bg2"/>
                </a:solidFill>
              </a:rPr>
              <a:t>{(b1,c2),(b2,c3),(b2,c1)}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952750" y="2636838"/>
            <a:ext cx="143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a2</a:t>
            </a:r>
            <a:r>
              <a:rPr lang="zh-CN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952750" y="3213100"/>
            <a:ext cx="143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a3</a:t>
            </a:r>
            <a:r>
              <a:rPr lang="zh-CN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952750" y="3860800"/>
            <a:ext cx="143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a4</a:t>
            </a:r>
            <a:r>
              <a:rPr lang="zh-CN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的象集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21175" y="2636838"/>
            <a:ext cx="253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{(b3,c7),(b2,c3)}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21175" y="3243263"/>
            <a:ext cx="1455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{(b4,c6)}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321175" y="3903663"/>
            <a:ext cx="1458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{(b6,c6)}</a:t>
            </a:r>
            <a:endParaRPr lang="zh-CN" altLang="en-US" b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3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graphicFrame>
        <p:nvGraphicFramePr>
          <p:cNvPr id="50179" name="内容占位符 50178"/>
          <p:cNvGraphicFramePr>
            <a:graphicFrameLocks noGrp="1"/>
          </p:cNvGraphicFramePr>
          <p:nvPr>
            <p:ph idx="4294967295"/>
          </p:nvPr>
        </p:nvGraphicFramePr>
        <p:xfrm>
          <a:off x="1042988" y="2133600"/>
          <a:ext cx="2016125" cy="2600325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L="5207" marR="5207" marT="5208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graphicFrame>
        <p:nvGraphicFramePr>
          <p:cNvPr id="50223" name="表格 50222"/>
          <p:cNvGraphicFramePr/>
          <p:nvPr>
            <p:extLst/>
          </p:nvPr>
        </p:nvGraphicFramePr>
        <p:xfrm>
          <a:off x="4572000" y="2133600"/>
          <a:ext cx="720080" cy="112082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4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7620" marR="7620" marT="761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7620" marR="7620" marT="761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4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7620" marR="7620" marT="761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7620" marR="7620" marT="761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L="7620" marR="7620" marT="761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marL="7620" marR="7620" marT="761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48" name="TextBox 7"/>
          <p:cNvSpPr txBox="1">
            <a:spLocks noChangeArrowheads="1"/>
          </p:cNvSpPr>
          <p:nvPr/>
        </p:nvSpPr>
        <p:spPr bwMode="auto">
          <a:xfrm>
            <a:off x="1042988" y="1598613"/>
            <a:ext cx="376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R</a:t>
            </a:r>
            <a:endParaRPr lang="zh-CN" altLang="en-US" b="0">
              <a:solidFill>
                <a:schemeClr val="bg2"/>
              </a:solidFill>
            </a:endParaRPr>
          </a:p>
        </p:txBody>
      </p:sp>
      <p:sp>
        <p:nvSpPr>
          <p:cNvPr id="63549" name="TextBox 8"/>
          <p:cNvSpPr txBox="1">
            <a:spLocks noChangeArrowheads="1"/>
          </p:cNvSpPr>
          <p:nvPr/>
        </p:nvSpPr>
        <p:spPr bwMode="auto">
          <a:xfrm>
            <a:off x="4572000" y="162877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S</a:t>
            </a:r>
            <a:endParaRPr lang="zh-CN" altLang="en-US" b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00338" y="5373688"/>
            <a:ext cx="1871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0" dirty="0">
                <a:solidFill>
                  <a:schemeClr val="bg2"/>
                </a:solidFill>
              </a:rPr>
              <a:t>R</a:t>
            </a:r>
            <a:r>
              <a:rPr lang="zh-CN" altLang="zh-CN" sz="2800" b="0" dirty="0">
                <a:solidFill>
                  <a:schemeClr val="bg2"/>
                </a:solidFill>
              </a:rPr>
              <a:t>÷</a:t>
            </a:r>
            <a:r>
              <a:rPr lang="en-US" altLang="zh-CN" sz="2800" b="0" dirty="0">
                <a:solidFill>
                  <a:schemeClr val="bg2"/>
                </a:solidFill>
              </a:rPr>
              <a:t>S = ?</a:t>
            </a:r>
            <a:endParaRPr lang="zh-CN" altLang="en-US" sz="2800" b="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19700" y="5373688"/>
            <a:ext cx="1897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2"/>
                </a:solidFill>
              </a:rPr>
              <a:t>{(a,b),(e,d)}</a:t>
            </a:r>
            <a:endParaRPr lang="zh-CN" altLang="en-US" b="0">
              <a:solidFill>
                <a:schemeClr val="bg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5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66713"/>
            <a:ext cx="7772400" cy="625475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关系基本概念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27432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关系</a:t>
            </a:r>
            <a:endParaRPr lang="zh-CN" altLang="en-US" dirty="0" smtClean="0"/>
          </a:p>
          <a:p>
            <a:pPr lvl="1" eaLnBrk="1" hangingPunct="1"/>
            <a:r>
              <a:rPr lang="zh-CN" altLang="en-US" sz="2400" dirty="0" smtClean="0"/>
              <a:t>笛卡尔积</a:t>
            </a:r>
            <a:r>
              <a:rPr lang="en-US" altLang="zh-CN" sz="2400" dirty="0" smtClean="0"/>
              <a:t>D</a:t>
            </a:r>
            <a:r>
              <a:rPr lang="en-US" altLang="zh-CN" sz="2400" baseline="-18000" dirty="0" smtClean="0"/>
              <a:t>1</a:t>
            </a:r>
            <a:r>
              <a:rPr lang="en-US" altLang="zh-CN" sz="2400" dirty="0" smtClean="0"/>
              <a:t>×D</a:t>
            </a:r>
            <a:r>
              <a:rPr lang="en-US" altLang="zh-CN" sz="2400" baseline="-18000" dirty="0" smtClean="0"/>
              <a:t>2</a:t>
            </a:r>
            <a:r>
              <a:rPr lang="en-US" altLang="zh-CN" sz="2400" dirty="0" smtClean="0"/>
              <a:t>×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400" dirty="0" smtClean="0"/>
              <a:t>×</a:t>
            </a:r>
            <a:r>
              <a:rPr lang="en-US" altLang="zh-CN" sz="2400" dirty="0" err="1" smtClean="0"/>
              <a:t>D</a:t>
            </a:r>
            <a:r>
              <a:rPr lang="en-US" altLang="zh-CN" sz="2400" baseline="-18000" dirty="0" err="1" smtClean="0"/>
              <a:t>n</a:t>
            </a:r>
            <a:r>
              <a:rPr lang="zh-CN" altLang="en-US" sz="2400" dirty="0" smtClean="0"/>
              <a:t>的子集叫做在域</a:t>
            </a:r>
            <a:r>
              <a:rPr lang="en-US" altLang="zh-CN" sz="2400" dirty="0" smtClean="0"/>
              <a:t>D</a:t>
            </a:r>
            <a:r>
              <a:rPr lang="en-US" altLang="zh-CN" sz="2400" baseline="-18000" dirty="0" smtClean="0"/>
              <a:t>1 </a:t>
            </a:r>
            <a:r>
              <a:rPr lang="en-US" altLang="zh-CN" sz="2400" dirty="0" smtClean="0"/>
              <a:t>, D</a:t>
            </a:r>
            <a:r>
              <a:rPr lang="en-US" altLang="zh-CN" sz="2400" baseline="-18000" dirty="0" smtClean="0"/>
              <a:t>2 </a:t>
            </a:r>
            <a:r>
              <a:rPr lang="en-US" altLang="zh-CN" sz="2400" dirty="0" smtClean="0"/>
              <a:t>,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</a:t>
            </a:r>
            <a:r>
              <a:rPr lang="en-US" altLang="zh-CN" sz="2400" baseline="-18000" dirty="0" err="1" smtClean="0"/>
              <a:t>n</a:t>
            </a:r>
            <a:r>
              <a:rPr lang="zh-CN" altLang="en-US" sz="2400" dirty="0" smtClean="0"/>
              <a:t>上的</a:t>
            </a:r>
            <a:r>
              <a:rPr lang="zh-CN" altLang="en-US" sz="2400" dirty="0" smtClean="0">
                <a:solidFill>
                  <a:srgbClr val="FF0000"/>
                </a:solidFill>
              </a:rPr>
              <a:t>关系</a:t>
            </a:r>
            <a:r>
              <a:rPr lang="zh-CN" altLang="en-US" sz="2400" dirty="0" smtClean="0"/>
              <a:t>，用</a:t>
            </a:r>
            <a:r>
              <a:rPr lang="en-US" altLang="zh-CN" sz="2400" dirty="0" smtClean="0"/>
              <a:t>R(D</a:t>
            </a:r>
            <a:r>
              <a:rPr lang="en-US" altLang="zh-CN" sz="2400" baseline="-18000" dirty="0" smtClean="0"/>
              <a:t>1 </a:t>
            </a:r>
            <a:r>
              <a:rPr lang="en-US" altLang="zh-CN" sz="2400" dirty="0" smtClean="0"/>
              <a:t>, D</a:t>
            </a:r>
            <a:r>
              <a:rPr lang="en-US" altLang="zh-CN" sz="2400" baseline="-18000" dirty="0" smtClean="0"/>
              <a:t>2 </a:t>
            </a:r>
            <a:r>
              <a:rPr lang="en-US" altLang="zh-CN" sz="2400" dirty="0" smtClean="0"/>
              <a:t>,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</a:t>
            </a:r>
            <a:r>
              <a:rPr lang="en-US" altLang="zh-CN" sz="2400" baseline="-18000" dirty="0" err="1" smtClean="0"/>
              <a:t>n</a:t>
            </a:r>
            <a:r>
              <a:rPr lang="en-US" altLang="zh-CN" sz="2400" baseline="-18000" dirty="0" smtClean="0"/>
              <a:t> 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</a:t>
            </a:r>
          </a:p>
          <a:p>
            <a:pPr lvl="1" eaLnBrk="1" hangingPunct="1"/>
            <a:r>
              <a:rPr lang="en-US" altLang="zh-CN" sz="2400" dirty="0" smtClean="0"/>
              <a:t>R</a:t>
            </a:r>
            <a:r>
              <a:rPr lang="zh-CN" altLang="en-US" sz="2400" dirty="0" smtClean="0"/>
              <a:t>是关系的名字，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是关系的度、目或者元</a:t>
            </a:r>
          </a:p>
          <a:p>
            <a:pPr lvl="1" eaLnBrk="1" hangingPunct="1"/>
            <a:r>
              <a:rPr lang="zh-CN" altLang="en-US" sz="2400" dirty="0" smtClean="0"/>
              <a:t>关系是笛卡尔积中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有意义</a:t>
            </a:r>
            <a:r>
              <a:rPr lang="zh-CN" altLang="en-US" sz="2400" dirty="0" smtClean="0"/>
              <a:t>的子集</a:t>
            </a:r>
          </a:p>
          <a:p>
            <a:pPr lvl="1" eaLnBrk="1" hangingPunct="1"/>
            <a:r>
              <a:rPr lang="zh-CN" altLang="en-US" sz="2400" dirty="0" smtClean="0"/>
              <a:t>关系也可以表示为二维表</a:t>
            </a:r>
            <a:endParaRPr lang="zh-CN" altLang="en-US" dirty="0" smtClean="0"/>
          </a:p>
          <a:p>
            <a:pPr lvl="1" algn="ctr" eaLnBrk="1" hangingPunct="1">
              <a:buFontTx/>
              <a:buNone/>
            </a:pPr>
            <a:r>
              <a:rPr lang="zh-CN" altLang="en-US" sz="2400" dirty="0" smtClean="0">
                <a:latin typeface="华文新魏" panose="02010800040101010101" pitchFamily="2" charset="-122"/>
              </a:rPr>
              <a:t>关系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TEACH(T, S, C)</a:t>
            </a:r>
            <a:endParaRPr lang="en-US" altLang="zh-CN" dirty="0" smtClean="0"/>
          </a:p>
        </p:txBody>
      </p:sp>
      <p:graphicFrame>
        <p:nvGraphicFramePr>
          <p:cNvPr id="11296" name="Group 32"/>
          <p:cNvGraphicFramePr>
            <a:graphicFrameLocks noGrp="1"/>
          </p:cNvGraphicFramePr>
          <p:nvPr/>
        </p:nvGraphicFramePr>
        <p:xfrm>
          <a:off x="1752600" y="4413250"/>
          <a:ext cx="6096000" cy="20417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91" name="AutoShape 30"/>
          <p:cNvSpPr>
            <a:spLocks noChangeArrowheads="1"/>
          </p:cNvSpPr>
          <p:nvPr/>
        </p:nvSpPr>
        <p:spPr bwMode="auto">
          <a:xfrm>
            <a:off x="457200" y="5638800"/>
            <a:ext cx="1143000" cy="609600"/>
          </a:xfrm>
          <a:prstGeom prst="wedgeEllipseCallout">
            <a:avLst>
              <a:gd name="adj1" fmla="val 57778"/>
              <a:gd name="adj2" fmla="val -104426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>
                <a:solidFill>
                  <a:schemeClr val="bg2"/>
                </a:solidFill>
                <a:ea typeface="华文新魏" panose="02010800040101010101" pitchFamily="2" charset="-122"/>
              </a:rPr>
              <a:t>元组</a:t>
            </a:r>
          </a:p>
        </p:txBody>
      </p:sp>
      <p:sp>
        <p:nvSpPr>
          <p:cNvPr id="15392" name="AutoShape 31"/>
          <p:cNvSpPr>
            <a:spLocks noChangeArrowheads="1"/>
          </p:cNvSpPr>
          <p:nvPr/>
        </p:nvSpPr>
        <p:spPr bwMode="auto">
          <a:xfrm>
            <a:off x="7162800" y="3505200"/>
            <a:ext cx="1295400" cy="609600"/>
          </a:xfrm>
          <a:prstGeom prst="wedgeEllipseCallout">
            <a:avLst>
              <a:gd name="adj1" fmla="val -67648"/>
              <a:gd name="adj2" fmla="val 87759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>
                <a:solidFill>
                  <a:schemeClr val="bg2"/>
                </a:solidFill>
                <a:ea typeface="华文新魏" panose="02010800040101010101" pitchFamily="2" charset="-122"/>
              </a:rPr>
              <a:t>属性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6347048" cy="4876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对于关系</a:t>
            </a:r>
            <a:r>
              <a:rPr lang="en-US" altLang="zh-CN" dirty="0">
                <a:latin typeface="+mn-ea"/>
              </a:rPr>
              <a:t>R(X, Y),S(Y)</a:t>
            </a:r>
            <a:r>
              <a:rPr lang="zh-CN" altLang="en-US" dirty="0">
                <a:latin typeface="+mn-ea"/>
              </a:rPr>
              <a:t>，关系</a:t>
            </a:r>
            <a:r>
              <a:rPr lang="en-US" altLang="zh-CN" dirty="0">
                <a:latin typeface="+mn-ea"/>
              </a:rPr>
              <a:t>R÷S </a:t>
            </a:r>
            <a:r>
              <a:rPr lang="zh-CN" altLang="en-US" dirty="0">
                <a:latin typeface="+mn-ea"/>
              </a:rPr>
              <a:t>是属性集合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上的关系，元组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属于</a:t>
            </a:r>
            <a:r>
              <a:rPr lang="en-US" altLang="zh-CN" dirty="0">
                <a:latin typeface="+mn-ea"/>
              </a:rPr>
              <a:t>R÷S </a:t>
            </a:r>
            <a:r>
              <a:rPr lang="zh-CN" altLang="en-US" dirty="0">
                <a:latin typeface="+mn-ea"/>
              </a:rPr>
              <a:t>，当且仅当以下条件成立：</a:t>
            </a:r>
          </a:p>
          <a:p>
            <a:pPr lvl="1" eaLnBrk="1" hangingPunct="1"/>
            <a:r>
              <a:rPr lang="en-US" altLang="zh-CN" dirty="0">
                <a:latin typeface="+mn-ea"/>
              </a:rPr>
              <a:t>t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∏</a:t>
            </a:r>
            <a:r>
              <a:rPr lang="en-US" altLang="zh-CN" baseline="-25000" dirty="0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(R)</a:t>
            </a:r>
            <a:endParaRPr lang="zh-CN" altLang="en-US" dirty="0">
              <a:latin typeface="+mn-ea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latin typeface="+mn-ea"/>
                <a:sym typeface="Symbol" panose="05050102010706020507" pitchFamily="18" charset="2"/>
              </a:rPr>
              <a:t>对于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中的</a:t>
            </a:r>
            <a:r>
              <a:rPr lang="zh-CN" altLang="en-US" dirty="0">
                <a:solidFill>
                  <a:srgbClr val="FF3300"/>
                </a:solidFill>
                <a:latin typeface="+mn-ea"/>
                <a:sym typeface="Symbol" panose="05050102010706020507" pitchFamily="18" charset="2"/>
              </a:rPr>
              <a:t>任意一个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元组</a:t>
            </a:r>
            <a:r>
              <a:rPr lang="en-US" altLang="zh-CN" dirty="0" err="1">
                <a:latin typeface="+mn-ea"/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latin typeface="+mn-ea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，在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R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中都有元组</a:t>
            </a:r>
            <a:r>
              <a:rPr lang="en-US" altLang="zh-CN" dirty="0" err="1">
                <a:latin typeface="+mn-ea"/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latin typeface="+mn-ea"/>
                <a:sym typeface="Symbol" panose="05050102010706020507" pitchFamily="18" charset="2"/>
              </a:rPr>
              <a:t>R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同时满足以下条件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：</a:t>
            </a:r>
          </a:p>
          <a:p>
            <a:pPr lvl="2" eaLnBrk="1" hangingPunct="1"/>
            <a:r>
              <a:rPr lang="en-US" altLang="zh-CN" dirty="0" err="1">
                <a:latin typeface="+mn-ea"/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latin typeface="+mn-ea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[Y]=</a:t>
            </a:r>
            <a:r>
              <a:rPr lang="en-US" altLang="zh-CN" baseline="-25000" dirty="0"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latin typeface="+mn-ea"/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latin typeface="+mn-ea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[Y]</a:t>
            </a:r>
          </a:p>
          <a:p>
            <a:pPr lvl="2" eaLnBrk="1" hangingPunct="1"/>
            <a:r>
              <a:rPr lang="en-US" altLang="zh-CN" dirty="0" err="1">
                <a:latin typeface="+mn-ea"/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latin typeface="+mn-ea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[X]=t</a:t>
            </a:r>
          </a:p>
        </p:txBody>
      </p:sp>
      <p:graphicFrame>
        <p:nvGraphicFramePr>
          <p:cNvPr id="6" name="内容占位符 49154"/>
          <p:cNvGraphicFramePr>
            <a:graphicFrameLocks/>
          </p:cNvGraphicFramePr>
          <p:nvPr>
            <p:extLst/>
          </p:nvPr>
        </p:nvGraphicFramePr>
        <p:xfrm>
          <a:off x="5285011" y="4884045"/>
          <a:ext cx="1143000" cy="1495425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3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3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b1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3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7620" marR="7620" marT="76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extLst/>
          </p:nvPr>
        </p:nvGraphicFramePr>
        <p:xfrm>
          <a:off x="6978260" y="2464462"/>
          <a:ext cx="1682750" cy="2964026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c7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b4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a4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c6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8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a1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b2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marL="4556" marR="4556" marT="455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978260" y="2004087"/>
            <a:ext cx="376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bg2"/>
                </a:solidFill>
              </a:rPr>
              <a:t>R</a:t>
            </a:r>
            <a:endParaRPr lang="zh-CN" altLang="en-US" b="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10399" y="4423670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bg2"/>
                </a:solidFill>
              </a:rPr>
              <a:t>S</a:t>
            </a:r>
            <a:endParaRPr lang="zh-CN" altLang="en-US" b="0" dirty="0">
              <a:solidFill>
                <a:schemeClr val="bg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7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27225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	思路：逐个考虑选课关系</a:t>
            </a:r>
            <a:r>
              <a:rPr lang="en-US" altLang="zh-CN" dirty="0"/>
              <a:t>SC</a:t>
            </a:r>
            <a:r>
              <a:rPr lang="zh-CN" altLang="en-US" dirty="0"/>
              <a:t>中的元组</a:t>
            </a:r>
            <a:r>
              <a:rPr lang="en-US" altLang="zh-CN" dirty="0"/>
              <a:t>t，</a:t>
            </a:r>
            <a:r>
              <a:rPr lang="zh-CN" altLang="en-US" dirty="0"/>
              <a:t>计算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zh-CN" altLang="en-US" u="sng" dirty="0"/>
              <a:t>学号</a:t>
            </a:r>
            <a:r>
              <a:rPr lang="en-US" altLang="zh-CN" dirty="0" err="1"/>
              <a:t>sno</a:t>
            </a:r>
            <a:r>
              <a:rPr lang="zh-CN" altLang="en-US" dirty="0"/>
              <a:t>上的分量</a:t>
            </a:r>
            <a:r>
              <a:rPr lang="en-US" altLang="zh-CN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dirty="0"/>
              <a:t>，</a:t>
            </a:r>
            <a:r>
              <a:rPr lang="zh-CN" altLang="en-US" dirty="0"/>
              <a:t>再查询</a:t>
            </a:r>
            <a:r>
              <a:rPr lang="en-US" altLang="zh-CN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dirty="0"/>
              <a:t>在选课关系中的象集</a:t>
            </a:r>
            <a:r>
              <a:rPr lang="zh-CN" altLang="en-US" u="sng" dirty="0"/>
              <a:t>课程</a:t>
            </a:r>
            <a:r>
              <a:rPr lang="en-US" altLang="zh-CN" dirty="0" err="1"/>
              <a:t>C</a:t>
            </a:r>
            <a:r>
              <a:rPr lang="en-US" altLang="zh-CN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dirty="0"/>
              <a:t>，</a:t>
            </a:r>
            <a:r>
              <a:rPr lang="zh-CN" altLang="en-US" dirty="0"/>
              <a:t>若</a:t>
            </a:r>
            <a:r>
              <a:rPr lang="en-US" altLang="zh-CN" dirty="0" err="1"/>
              <a:t>C</a:t>
            </a:r>
            <a:r>
              <a:rPr lang="en-US" altLang="zh-CN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dirty="0"/>
              <a:t>包含了所有的课程</a:t>
            </a:r>
            <a:r>
              <a:rPr lang="en-US" altLang="zh-CN" dirty="0"/>
              <a:t>C，</a:t>
            </a:r>
            <a:r>
              <a:rPr lang="zh-CN" altLang="en-US" dirty="0"/>
              <a:t>则</a:t>
            </a:r>
            <a:r>
              <a:rPr lang="en-US" altLang="zh-CN" dirty="0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zh-CN" altLang="en-US" dirty="0"/>
              <a:t>是满足条件的一个元组</a:t>
            </a:r>
          </a:p>
        </p:txBody>
      </p:sp>
      <p:sp>
        <p:nvSpPr>
          <p:cNvPr id="48134" name="AutoShape 11"/>
          <p:cNvSpPr>
            <a:spLocks noChangeArrowheads="1"/>
          </p:cNvSpPr>
          <p:nvPr/>
        </p:nvSpPr>
        <p:spPr bwMode="auto">
          <a:xfrm>
            <a:off x="1447800" y="1582738"/>
            <a:ext cx="6172200" cy="477837"/>
          </a:xfrm>
          <a:prstGeom prst="wedgeRoundRectCallout">
            <a:avLst>
              <a:gd name="adj1" fmla="val 35907"/>
              <a:gd name="adj2" fmla="val 18222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800" b="0" dirty="0">
                <a:solidFill>
                  <a:schemeClr val="bg2"/>
                </a:solidFill>
                <a:latin typeface="+mn-ea"/>
                <a:ea typeface="+mn-ea"/>
              </a:rPr>
              <a:t>如何查询选修了全部课程的学生学号？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958975" y="4505325"/>
            <a:ext cx="58929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0">
                <a:solidFill>
                  <a:schemeClr val="bg2"/>
                </a:solidFill>
                <a:ea typeface="华文行楷" panose="02010800040101010101" pitchFamily="2" charset="-122"/>
              </a:rPr>
              <a:t>{ 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</a:rPr>
              <a:t>x | x=t[sno] 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</a:rPr>
              <a:t> t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SC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</a:rPr>
              <a:t> C</a:t>
            </a:r>
            <a:r>
              <a:rPr lang="en-US" altLang="zh-CN" sz="2800" b="0" i="1">
                <a:solidFill>
                  <a:schemeClr val="bg2"/>
                </a:solidFill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C</a:t>
            </a:r>
            <a:r>
              <a:rPr lang="en-US" altLang="zh-CN" sz="3200" b="0">
                <a:solidFill>
                  <a:schemeClr val="bg2"/>
                </a:solidFill>
                <a:ea typeface="华文行楷" panose="02010800040101010101" pitchFamily="2" charset="-122"/>
              </a:rPr>
              <a:t> }</a:t>
            </a:r>
            <a:endParaRPr lang="zh-CN" altLang="en-US" sz="3200" b="0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304800" y="3636963"/>
            <a:ext cx="1600200" cy="685800"/>
          </a:xfrm>
          <a:prstGeom prst="wedgeRoundRectCallout">
            <a:avLst>
              <a:gd name="adj1" fmla="val 83829"/>
              <a:gd name="adj2" fmla="val 89815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wrap="none" lIns="0" tIns="0" rIns="0" bIns="0"/>
          <a:lstStyle/>
          <a:p>
            <a:pPr algn="ctr" eaLnBrk="0" hangingPunct="0">
              <a:defRPr/>
            </a:pPr>
            <a:r>
              <a:rPr kumimoji="1" lang="zh-CN" altLang="en-US" sz="2000" b="0" dirty="0">
                <a:solidFill>
                  <a:schemeClr val="bg2"/>
                </a:solidFill>
                <a:latin typeface="+mn-ea"/>
                <a:ea typeface="+mn-ea"/>
              </a:rPr>
              <a:t>选修全部课</a:t>
            </a:r>
          </a:p>
          <a:p>
            <a:pPr algn="ctr" eaLnBrk="0" hangingPunct="0">
              <a:defRPr/>
            </a:pPr>
            <a:r>
              <a:rPr kumimoji="1" lang="zh-CN" altLang="en-US" sz="2000" b="0" dirty="0">
                <a:solidFill>
                  <a:schemeClr val="bg2"/>
                </a:solidFill>
                <a:latin typeface="+mn-ea"/>
                <a:ea typeface="+mn-ea"/>
              </a:rPr>
              <a:t>程的学生</a:t>
            </a:r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6248400" y="3636963"/>
            <a:ext cx="1600200" cy="457200"/>
          </a:xfrm>
          <a:prstGeom prst="wedgeRoundRectCallout">
            <a:avLst>
              <a:gd name="adj1" fmla="val 10120"/>
              <a:gd name="adj2" fmla="val 160069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 b="0">
                <a:solidFill>
                  <a:schemeClr val="bg2"/>
                </a:solidFill>
                <a:latin typeface="+mn-ea"/>
                <a:ea typeface="+mn-ea"/>
              </a:rPr>
              <a:t>全部课程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3962400" y="3560763"/>
            <a:ext cx="1905000" cy="685800"/>
          </a:xfrm>
          <a:prstGeom prst="wedgeRoundRectCallout">
            <a:avLst>
              <a:gd name="adj1" fmla="val 72417"/>
              <a:gd name="adj2" fmla="val 109491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 wrap="none" lIns="0" tIns="0" rIns="0" bIns="0"/>
          <a:lstStyle/>
          <a:p>
            <a:pPr algn="ctr" eaLnBrk="0" hangingPunct="0">
              <a:defRPr/>
            </a:pPr>
            <a:r>
              <a:rPr kumimoji="1" lang="en-US" altLang="zh-CN" sz="2000" b="0">
                <a:solidFill>
                  <a:schemeClr val="bg2"/>
                </a:solidFill>
                <a:latin typeface="+mn-ea"/>
                <a:ea typeface="+mn-ea"/>
              </a:rPr>
              <a:t>x</a:t>
            </a:r>
            <a:r>
              <a:rPr kumimoji="1" lang="zh-CN" altLang="en-US" sz="2000" b="0">
                <a:solidFill>
                  <a:schemeClr val="bg2"/>
                </a:solidFill>
                <a:latin typeface="+mn-ea"/>
                <a:ea typeface="+mn-ea"/>
              </a:rPr>
              <a:t>同学所选修</a:t>
            </a:r>
          </a:p>
          <a:p>
            <a:pPr algn="ctr" eaLnBrk="0" hangingPunct="0">
              <a:defRPr/>
            </a:pPr>
            <a:r>
              <a:rPr kumimoji="1" lang="zh-CN" altLang="en-US" sz="2000" b="0">
                <a:solidFill>
                  <a:schemeClr val="bg2"/>
                </a:solidFill>
                <a:latin typeface="+mn-ea"/>
                <a:ea typeface="+mn-ea"/>
              </a:rPr>
              <a:t>的全部课程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7825" y="5084763"/>
            <a:ext cx="83708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solidFill>
                  <a:srgbClr val="FF0000"/>
                </a:solidFill>
                <a:ea typeface="华文新魏" panose="02010800040101010101" pitchFamily="2" charset="-122"/>
              </a:rPr>
              <a:t>请用关系代数表达式描述：查询选修了全部课程的学生的学号</a:t>
            </a:r>
            <a:r>
              <a:rPr lang="en-US" altLang="zh-CN" sz="2800" b="0" dirty="0">
                <a:solidFill>
                  <a:srgbClr val="FF0000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b="0" dirty="0">
                <a:solidFill>
                  <a:srgbClr val="FF0000"/>
                </a:solidFill>
                <a:ea typeface="华文新魏" panose="02010800040101010101" pitchFamily="2" charset="-122"/>
              </a:rPr>
              <a:t>使用</a:t>
            </a:r>
            <a:r>
              <a:rPr lang="en-US" altLang="zh-CN" sz="2800" b="0" dirty="0">
                <a:solidFill>
                  <a:srgbClr val="FF0000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÷)</a:t>
            </a:r>
            <a:endParaRPr lang="zh-CN" altLang="en-US" sz="28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47800" y="6029325"/>
            <a:ext cx="3245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sym typeface="Symbol" panose="05050102010706020507" pitchFamily="18" charset="2"/>
              </a:rPr>
              <a:t></a:t>
            </a:r>
            <a:r>
              <a:rPr lang="en-US" altLang="zh-CN" b="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b="0" dirty="0">
                <a:solidFill>
                  <a:srgbClr val="FF0000"/>
                </a:solidFill>
                <a:sym typeface="Symbol" panose="05050102010706020507" pitchFamily="18" charset="2"/>
              </a:rPr>
              <a:t> (SC)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b="0" dirty="0">
                <a:solidFill>
                  <a:srgbClr val="FF0000"/>
                </a:solidFill>
                <a:sym typeface="Symbol" panose="05050102010706020507" pitchFamily="18" charset="2"/>
              </a:rPr>
              <a:t> </a:t>
            </a:r>
            <a:r>
              <a:rPr lang="en-US" altLang="zh-CN" b="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cno</a:t>
            </a:r>
            <a:r>
              <a:rPr lang="en-US" altLang="zh-CN" b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dirty="0">
                <a:solidFill>
                  <a:srgbClr val="FF0000"/>
                </a:solidFill>
              </a:rPr>
              <a:t>C)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3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52" grpId="0"/>
      <p:bldP spid="61453" grpId="0" animBg="1"/>
      <p:bldP spid="61454" grpId="0" animBg="1"/>
      <p:bldP spid="61455" grpId="0" animBg="1"/>
      <p:bldP spid="12" grpId="0"/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50288" cy="24098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除定义</a:t>
            </a:r>
          </a:p>
          <a:p>
            <a:pPr lvl="1" eaLnBrk="1" hangingPunct="1"/>
            <a:r>
              <a:rPr lang="en-US" altLang="zh-CN" sz="2400" dirty="0">
                <a:ea typeface="华文行楷" panose="02010800040101010101" pitchFamily="2" charset="-122"/>
              </a:rPr>
              <a:t>R(X , Y) </a:t>
            </a:r>
            <a:r>
              <a:rPr lang="en-US" altLang="zh-CN" sz="2400" dirty="0">
                <a:ea typeface="华文行楷" panose="02010800040101010101" pitchFamily="2" charset="-122"/>
                <a:sym typeface="Symbol" panose="05050102010706020507" pitchFamily="18" charset="2"/>
              </a:rPr>
              <a:t></a:t>
            </a:r>
            <a:r>
              <a:rPr lang="en-US" altLang="zh-CN" sz="2400" dirty="0">
                <a:ea typeface="华文行楷" panose="02010800040101010101" pitchFamily="2" charset="-122"/>
              </a:rPr>
              <a:t> S(Y) = { x | x=r[X] </a:t>
            </a:r>
            <a:r>
              <a:rPr lang="en-US" altLang="zh-CN" sz="2400" dirty="0"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en-US" altLang="zh-CN" sz="2400" dirty="0" err="1">
                <a:ea typeface="华文行楷" panose="02010800040101010101" pitchFamily="2" charset="-122"/>
              </a:rPr>
              <a:t>r</a:t>
            </a:r>
            <a:r>
              <a:rPr lang="en-US" altLang="zh-CN" sz="2400" dirty="0" err="1"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ea typeface="华文行楷" panose="02010800040101010101" pitchFamily="2" charset="-122"/>
              </a:rPr>
              <a:t>R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en-US" altLang="zh-CN" sz="2400" dirty="0"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en-US" altLang="zh-CN" sz="2400" dirty="0" err="1">
                <a:ea typeface="华文行楷" panose="02010800040101010101" pitchFamily="2" charset="-122"/>
              </a:rPr>
              <a:t>Y</a:t>
            </a:r>
            <a:r>
              <a:rPr lang="en-US" altLang="zh-CN" sz="2400" dirty="0" err="1">
                <a:latin typeface="Monotype Corsiva" panose="03010101010201010101" pitchFamily="66" charset="0"/>
                <a:ea typeface="Gungsuh" panose="02030600000101010101" pitchFamily="18" charset="-127"/>
              </a:rPr>
              <a:t>x</a:t>
            </a:r>
            <a:r>
              <a:rPr lang="en-US" altLang="zh-CN" sz="2400" dirty="0" err="1">
                <a:ea typeface="华文行楷" panose="02010800040101010101" pitchFamily="2" charset="-122"/>
                <a:sym typeface="Symbol" panose="05050102010706020507" pitchFamily="18" charset="2"/>
              </a:rPr>
              <a:t></a:t>
            </a:r>
            <a:r>
              <a:rPr lang="en-US" altLang="zh-CN" sz="2400" dirty="0" err="1">
                <a:ea typeface="华文行楷" panose="02010800040101010101" pitchFamily="2" charset="-122"/>
              </a:rPr>
              <a:t>S</a:t>
            </a:r>
            <a:r>
              <a:rPr lang="en-US" altLang="zh-CN" sz="2400" dirty="0">
                <a:ea typeface="华文行楷" panose="02010800040101010101" pitchFamily="2" charset="-122"/>
              </a:rPr>
              <a:t>}</a:t>
            </a:r>
            <a:endParaRPr lang="en-US" altLang="zh-CN" sz="2000" dirty="0"/>
          </a:p>
          <a:p>
            <a:pPr lvl="1" eaLnBrk="1" hangingPunct="1">
              <a:spcBef>
                <a:spcPct val="35000"/>
              </a:spcBef>
            </a:pPr>
            <a:endParaRPr lang="en-US" altLang="zh-CN" sz="2400" dirty="0"/>
          </a:p>
          <a:p>
            <a:pPr lvl="1" eaLnBrk="1" hangingPunct="1">
              <a:spcBef>
                <a:spcPct val="35000"/>
              </a:spcBef>
            </a:pPr>
            <a:r>
              <a:rPr lang="en-US" altLang="zh-CN" sz="2400" dirty="0"/>
              <a:t>R(X, Y) </a:t>
            </a:r>
            <a:r>
              <a:rPr lang="en-US" altLang="zh-CN" sz="2400" dirty="0">
                <a:sym typeface="Symbol" panose="05050102010706020507" pitchFamily="18" charset="2"/>
              </a:rPr>
              <a:t></a:t>
            </a:r>
            <a:r>
              <a:rPr lang="en-US" altLang="zh-CN" sz="2400" dirty="0"/>
              <a:t> S(Y)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= { t  | t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(R)  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uS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tu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 R) } </a:t>
            </a:r>
            <a:endParaRPr lang="en-US" altLang="zh-CN" sz="2400" dirty="0"/>
          </a:p>
        </p:txBody>
      </p:sp>
      <p:sp>
        <p:nvSpPr>
          <p:cNvPr id="66565" name="Arc 4"/>
          <p:cNvSpPr>
            <a:spLocks noChangeArrowheads="1"/>
          </p:cNvSpPr>
          <p:nvPr/>
        </p:nvSpPr>
        <p:spPr bwMode="auto">
          <a:xfrm rot="-4200000">
            <a:off x="6636554" y="2978150"/>
            <a:ext cx="114300" cy="193675"/>
          </a:xfrm>
          <a:custGeom>
            <a:avLst/>
            <a:gdLst>
              <a:gd name="T0" fmla="*/ 7836 w 21600"/>
              <a:gd name="T1" fmla="*/ -1 h 31859"/>
              <a:gd name="T2" fmla="*/ 21600 w 21600"/>
              <a:gd name="T3" fmla="*/ 20128 h 31859"/>
              <a:gd name="T4" fmla="*/ 18136 w 21600"/>
              <a:gd name="T5" fmla="*/ 31858 h 31859"/>
              <a:gd name="T6" fmla="*/ 7836 w 21600"/>
              <a:gd name="T7" fmla="*/ -1 h 31859"/>
              <a:gd name="T8" fmla="*/ 21600 w 21600"/>
              <a:gd name="T9" fmla="*/ 20128 h 31859"/>
              <a:gd name="T10" fmla="*/ 18136 w 21600"/>
              <a:gd name="T11" fmla="*/ 31858 h 31859"/>
              <a:gd name="T12" fmla="*/ 0 w 21600"/>
              <a:gd name="T13" fmla="*/ 20128 h 31859"/>
              <a:gd name="T14" fmla="*/ 7836 w 21600"/>
              <a:gd name="T15" fmla="*/ -1 h 3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31859" fill="none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</a:path>
              <a:path w="21600" h="31859" stroke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  <a:lnTo>
                  <a:pt x="0" y="20128"/>
                </a:lnTo>
                <a:lnTo>
                  <a:pt x="7836" y="-1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304800" y="4165600"/>
            <a:ext cx="83613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35000"/>
              </a:spcBef>
              <a:buClr>
                <a:schemeClr val="folHlink"/>
              </a:buClr>
              <a:buFontTx/>
              <a:buChar char="–"/>
            </a:pPr>
            <a:r>
              <a:rPr lang="en-US" altLang="zh-CN" dirty="0">
                <a:solidFill>
                  <a:schemeClr val="bg2"/>
                </a:solidFill>
              </a:rPr>
              <a:t>R(X, Y)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 </a:t>
            </a:r>
            <a:r>
              <a:rPr lang="en-US" altLang="zh-CN" dirty="0">
                <a:solidFill>
                  <a:schemeClr val="bg2"/>
                </a:solidFill>
              </a:rPr>
              <a:t>S(Y) =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(R)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 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(R)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 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bg2"/>
                </a:solidFill>
              </a:rPr>
              <a:t>(S)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bg2"/>
                </a:solidFill>
              </a:rPr>
              <a:t> R)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30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附加运算--除运算</a:t>
            </a:r>
            <a:r>
              <a:rPr lang="en-US" altLang="zh-CN" b="1" dirty="0">
                <a:latin typeface="+mj-ea"/>
              </a:rPr>
              <a:t>(division)</a:t>
            </a:r>
            <a:endParaRPr lang="zh-CN" altLang="en-US" b="1" dirty="0">
              <a:latin typeface="+mj-ea"/>
            </a:endParaRPr>
          </a:p>
        </p:txBody>
      </p:sp>
      <p:graphicFrame>
        <p:nvGraphicFramePr>
          <p:cNvPr id="54277" name="表格 54276"/>
          <p:cNvGraphicFramePr/>
          <p:nvPr>
            <p:extLst/>
          </p:nvPr>
        </p:nvGraphicFramePr>
        <p:xfrm>
          <a:off x="457200" y="1828800"/>
          <a:ext cx="2362200" cy="3203575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4319" name="表格 54318"/>
          <p:cNvGraphicFramePr/>
          <p:nvPr>
            <p:extLst/>
          </p:nvPr>
        </p:nvGraphicFramePr>
        <p:xfrm>
          <a:off x="3276600" y="1908175"/>
          <a:ext cx="838200" cy="119062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marT="45732" marB="45732"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marT="45732" marB="45732"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333" name="表格 54332"/>
          <p:cNvGraphicFramePr/>
          <p:nvPr>
            <p:extLst/>
          </p:nvPr>
        </p:nvGraphicFramePr>
        <p:xfrm>
          <a:off x="7581900" y="5105400"/>
          <a:ext cx="1104900" cy="15494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347" name="表格 54346"/>
          <p:cNvGraphicFramePr/>
          <p:nvPr>
            <p:extLst/>
          </p:nvPr>
        </p:nvGraphicFramePr>
        <p:xfrm>
          <a:off x="4597400" y="1828800"/>
          <a:ext cx="1181100" cy="1819275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364" name="表格 54363"/>
          <p:cNvGraphicFramePr/>
          <p:nvPr>
            <p:extLst/>
          </p:nvPr>
        </p:nvGraphicFramePr>
        <p:xfrm>
          <a:off x="6324600" y="1828800"/>
          <a:ext cx="2362200" cy="3209925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717" name="Rectangle 132"/>
          <p:cNvSpPr>
            <a:spLocks noChangeArrowheads="1"/>
          </p:cNvSpPr>
          <p:nvPr/>
        </p:nvSpPr>
        <p:spPr bwMode="auto">
          <a:xfrm>
            <a:off x="1416050" y="129857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>
                <a:solidFill>
                  <a:schemeClr val="bg2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3200" b="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67718" name="Rectangle 133"/>
          <p:cNvSpPr>
            <a:spLocks noChangeArrowheads="1"/>
          </p:cNvSpPr>
          <p:nvPr/>
        </p:nvSpPr>
        <p:spPr bwMode="auto">
          <a:xfrm>
            <a:off x="4585045" y="1401763"/>
            <a:ext cx="1208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="0" baseline="-1800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b="0">
                <a:solidFill>
                  <a:schemeClr val="bg2"/>
                </a:solidFill>
                <a:ea typeface="华文行楷" panose="02010800040101010101" pitchFamily="2" charset="-122"/>
              </a:rPr>
              <a:t>(R)</a:t>
            </a:r>
            <a:endParaRPr lang="zh-CN" altLang="en-US" b="0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sp>
        <p:nvSpPr>
          <p:cNvPr id="67719" name="Rectangle 134"/>
          <p:cNvSpPr>
            <a:spLocks noChangeArrowheads="1"/>
          </p:cNvSpPr>
          <p:nvPr/>
        </p:nvSpPr>
        <p:spPr bwMode="auto">
          <a:xfrm>
            <a:off x="3511550" y="1295400"/>
            <a:ext cx="44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>
                <a:solidFill>
                  <a:schemeClr val="bg2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3200" b="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67720" name="Rectangle 135"/>
          <p:cNvSpPr>
            <a:spLocks noChangeArrowheads="1"/>
          </p:cNvSpPr>
          <p:nvPr/>
        </p:nvSpPr>
        <p:spPr bwMode="auto">
          <a:xfrm>
            <a:off x="6197334" y="1371600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="0" baseline="-1800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b="0">
                <a:solidFill>
                  <a:schemeClr val="bg2"/>
                </a:solidFill>
                <a:ea typeface="华文行楷" panose="02010800040101010101" pitchFamily="2" charset="-122"/>
              </a:rPr>
              <a:t>(R) </a:t>
            </a:r>
            <a:r>
              <a:rPr lang="en-US" altLang="zh-CN" sz="2000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="0" baseline="-1800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CD </a:t>
            </a:r>
            <a:r>
              <a:rPr lang="en-US" altLang="zh-CN" b="0">
                <a:solidFill>
                  <a:schemeClr val="bg2"/>
                </a:solidFill>
                <a:ea typeface="华文行楷" panose="02010800040101010101" pitchFamily="2" charset="-122"/>
              </a:rPr>
              <a:t>(S) </a:t>
            </a:r>
            <a:endParaRPr lang="zh-CN" altLang="en-US" b="0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sp>
        <p:nvSpPr>
          <p:cNvPr id="67721" name="Rectangle 136"/>
          <p:cNvSpPr>
            <a:spLocks noChangeArrowheads="1"/>
          </p:cNvSpPr>
          <p:nvPr/>
        </p:nvSpPr>
        <p:spPr bwMode="auto">
          <a:xfrm>
            <a:off x="114020" y="5105400"/>
            <a:ext cx="3143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="0" baseline="-1800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b="0" dirty="0">
                <a:solidFill>
                  <a:schemeClr val="bg2"/>
                </a:solidFill>
                <a:ea typeface="华文行楷" panose="02010800040101010101" pitchFamily="2" charset="-122"/>
              </a:rPr>
              <a:t>(R) </a:t>
            </a:r>
            <a:r>
              <a:rPr lang="en-US" altLang="zh-CN" sz="2000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="0" baseline="-1800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CD </a:t>
            </a:r>
            <a:r>
              <a:rPr lang="en-US" altLang="zh-CN" b="0" dirty="0">
                <a:solidFill>
                  <a:schemeClr val="bg2"/>
                </a:solidFill>
                <a:ea typeface="华文行楷" panose="02010800040101010101" pitchFamily="2" charset="-122"/>
              </a:rPr>
              <a:t>(S) - R </a:t>
            </a:r>
            <a:endParaRPr lang="zh-CN" altLang="en-US" b="0" dirty="0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54411" name="表格 54410"/>
          <p:cNvGraphicFramePr/>
          <p:nvPr>
            <p:extLst/>
          </p:nvPr>
        </p:nvGraphicFramePr>
        <p:xfrm>
          <a:off x="457200" y="5715000"/>
          <a:ext cx="2362200" cy="92075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739" name="Rectangle 154"/>
          <p:cNvSpPr>
            <a:spLocks noChangeArrowheads="1"/>
          </p:cNvSpPr>
          <p:nvPr/>
        </p:nvSpPr>
        <p:spPr bwMode="auto">
          <a:xfrm>
            <a:off x="3306407" y="5486400"/>
            <a:ext cx="11897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R </a:t>
            </a:r>
            <a:r>
              <a:rPr lang="zh-CN" altLang="en-US" sz="3200" b="0" dirty="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</a:t>
            </a:r>
            <a:r>
              <a:rPr lang="en-US" altLang="zh-CN" b="0" dirty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S=</a:t>
            </a:r>
            <a:endParaRPr lang="zh-CN" altLang="en-US" b="0" dirty="0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54429" name="表格 54428"/>
          <p:cNvGraphicFramePr/>
          <p:nvPr>
            <p:extLst/>
          </p:nvPr>
        </p:nvGraphicFramePr>
        <p:xfrm>
          <a:off x="4530725" y="4906963"/>
          <a:ext cx="1181100" cy="1819275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446" name="表格 54445"/>
          <p:cNvGraphicFramePr/>
          <p:nvPr>
            <p:extLst/>
          </p:nvPr>
        </p:nvGraphicFramePr>
        <p:xfrm>
          <a:off x="6107113" y="5353050"/>
          <a:ext cx="1181100" cy="92075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b</a:t>
                      </a:r>
                    </a:p>
                  </a:txBody>
                  <a:tcPr anchor="ctr" anchorCtr="1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768" name="Rectangle 183"/>
          <p:cNvSpPr>
            <a:spLocks noChangeArrowheads="1"/>
          </p:cNvSpPr>
          <p:nvPr/>
        </p:nvSpPr>
        <p:spPr bwMode="auto">
          <a:xfrm>
            <a:off x="5788018" y="5562600"/>
            <a:ext cx="296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endParaRPr lang="zh-CN" altLang="en-US" b="0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sp>
        <p:nvSpPr>
          <p:cNvPr id="67769" name="Rectangle 184"/>
          <p:cNvSpPr>
            <a:spLocks noChangeArrowheads="1"/>
          </p:cNvSpPr>
          <p:nvPr/>
        </p:nvSpPr>
        <p:spPr bwMode="auto">
          <a:xfrm>
            <a:off x="7251151" y="5562600"/>
            <a:ext cx="409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b="0">
                <a:solidFill>
                  <a:schemeClr val="bg2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=</a:t>
            </a:r>
            <a:endParaRPr lang="zh-CN" altLang="en-US" b="0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444534" y="4035878"/>
            <a:ext cx="376882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35000"/>
              </a:spcBef>
              <a:buClr>
                <a:schemeClr val="folHlink"/>
              </a:buClr>
            </a:pPr>
            <a:r>
              <a:rPr lang="en-US" altLang="zh-CN" sz="1800" b="0" dirty="0">
                <a:solidFill>
                  <a:srgbClr val="FF0000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1800" b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 b="0" dirty="0">
                <a:solidFill>
                  <a:srgbClr val="FF0000"/>
                </a:solidFill>
              </a:rPr>
              <a:t>(R) </a:t>
            </a:r>
            <a:r>
              <a:rPr lang="en-US" altLang="zh-CN" sz="1800" b="0" dirty="0">
                <a:solidFill>
                  <a:srgbClr val="FF0000"/>
                </a:solidFill>
                <a:sym typeface="Symbol" panose="05050102010706020507" pitchFamily="18" charset="2"/>
              </a:rPr>
              <a:t> </a:t>
            </a:r>
            <a:r>
              <a:rPr lang="en-US" altLang="zh-CN" sz="1800" b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en-US" altLang="zh-CN" sz="1800" b="0" dirty="0">
                <a:solidFill>
                  <a:srgbClr val="FF0000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1800" b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 b="0" dirty="0">
                <a:solidFill>
                  <a:srgbClr val="FF0000"/>
                </a:solidFill>
              </a:rPr>
              <a:t>(R) </a:t>
            </a:r>
            <a:r>
              <a:rPr lang="en-US" altLang="zh-CN" sz="1800" b="0" dirty="0">
                <a:solidFill>
                  <a:srgbClr val="FF0000"/>
                </a:solidFill>
                <a:sym typeface="Symbol" panose="05050102010706020507" pitchFamily="18" charset="2"/>
              </a:rPr>
              <a:t> </a:t>
            </a:r>
            <a:r>
              <a:rPr lang="en-US" altLang="zh-CN" sz="1800" b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1800" b="0" dirty="0">
                <a:solidFill>
                  <a:srgbClr val="FF0000"/>
                </a:solidFill>
              </a:rPr>
              <a:t>(S) </a:t>
            </a:r>
            <a:r>
              <a:rPr lang="en-US" altLang="zh-CN" sz="1800" b="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0" dirty="0">
                <a:solidFill>
                  <a:srgbClr val="FF0000"/>
                </a:solidFill>
              </a:rPr>
              <a:t> R)</a:t>
            </a:r>
            <a:endParaRPr lang="zh-CN" altLang="en-US" sz="1800" b="0" dirty="0">
              <a:solidFill>
                <a:srgbClr val="FF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F3A23-92CA-4BC6-AB4E-A4B017574F65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68612" name="AutoShape 47"/>
          <p:cNvSpPr>
            <a:spLocks noChangeArrowheads="1"/>
          </p:cNvSpPr>
          <p:nvPr/>
        </p:nvSpPr>
        <p:spPr bwMode="auto">
          <a:xfrm>
            <a:off x="6934200" y="2703513"/>
            <a:ext cx="1905000" cy="760412"/>
          </a:xfrm>
          <a:prstGeom prst="wedgeRoundRectCallout">
            <a:avLst>
              <a:gd name="adj1" fmla="val -78333"/>
              <a:gd name="adj2" fmla="val 112213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2800" baseline="-200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没有选修全部课程的学生及课程</a:t>
            </a:r>
            <a:endParaRPr lang="zh-CN" altLang="en-US" sz="3200" b="0" baseline="-2000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3" name="AutoShape 49"/>
          <p:cNvSpPr>
            <a:spLocks noChangeArrowheads="1"/>
          </p:cNvSpPr>
          <p:nvPr/>
        </p:nvSpPr>
        <p:spPr bwMode="auto">
          <a:xfrm>
            <a:off x="7010400" y="1498600"/>
            <a:ext cx="1676400" cy="725488"/>
          </a:xfrm>
          <a:prstGeom prst="wedgeRoundRectCallout">
            <a:avLst>
              <a:gd name="adj1" fmla="val -91856"/>
              <a:gd name="adj2" fmla="val 121116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2800" baseline="-200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所有学生选修全部课程</a:t>
            </a:r>
            <a:endParaRPr lang="zh-CN" altLang="en-US" sz="2800" b="0" baseline="-2000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4" name="AutoShape 99"/>
          <p:cNvSpPr>
            <a:spLocks noChangeArrowheads="1"/>
          </p:cNvSpPr>
          <p:nvPr/>
        </p:nvSpPr>
        <p:spPr bwMode="auto">
          <a:xfrm>
            <a:off x="7467600" y="5685631"/>
            <a:ext cx="1496888" cy="633413"/>
          </a:xfrm>
          <a:prstGeom prst="wedgeRoundRectCallout">
            <a:avLst>
              <a:gd name="adj1" fmla="val -73389"/>
              <a:gd name="adj2" fmla="val -65037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2800" baseline="-200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选修了全部课程的学生</a:t>
            </a:r>
            <a:endParaRPr lang="zh-CN" altLang="en-US" sz="3200" b="0" baseline="-200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8615" name="Group 203"/>
          <p:cNvGrpSpPr>
            <a:grpSpLocks/>
          </p:cNvGrpSpPr>
          <p:nvPr/>
        </p:nvGrpSpPr>
        <p:grpSpPr bwMode="auto">
          <a:xfrm>
            <a:off x="251520" y="1879600"/>
            <a:ext cx="7261225" cy="4311650"/>
            <a:chOff x="288" y="1184"/>
            <a:chExt cx="4574" cy="2716"/>
          </a:xfrm>
        </p:grpSpPr>
        <p:sp>
          <p:nvSpPr>
            <p:cNvPr id="68616" name="Text Box 92"/>
            <p:cNvSpPr txBox="1">
              <a:spLocks noChangeArrowheads="1"/>
            </p:cNvSpPr>
            <p:nvPr/>
          </p:nvSpPr>
          <p:spPr bwMode="auto">
            <a:xfrm>
              <a:off x="1824" y="3644"/>
              <a:ext cx="576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张军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617" name="Text Box 3"/>
            <p:cNvSpPr txBox="1">
              <a:spLocks noChangeArrowheads="1"/>
            </p:cNvSpPr>
            <p:nvPr/>
          </p:nvSpPr>
          <p:spPr bwMode="auto">
            <a:xfrm>
              <a:off x="1056" y="1495"/>
              <a:ext cx="2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</a:t>
              </a:r>
            </a:p>
          </p:txBody>
        </p:sp>
        <p:grpSp>
          <p:nvGrpSpPr>
            <p:cNvPr id="68618" name="Group 4"/>
            <p:cNvGrpSpPr>
              <a:grpSpLocks/>
            </p:cNvGrpSpPr>
            <p:nvPr/>
          </p:nvGrpSpPr>
          <p:grpSpPr bwMode="auto">
            <a:xfrm>
              <a:off x="480" y="1343"/>
              <a:ext cx="480" cy="706"/>
              <a:chOff x="2688" y="3376"/>
              <a:chExt cx="480" cy="848"/>
            </a:xfrm>
          </p:grpSpPr>
          <p:sp>
            <p:nvSpPr>
              <p:cNvPr id="68619" name="Rectangle 5"/>
              <p:cNvSpPr>
                <a:spLocks noChangeArrowheads="1"/>
              </p:cNvSpPr>
              <p:nvPr/>
            </p:nvSpPr>
            <p:spPr bwMode="auto">
              <a:xfrm>
                <a:off x="2688" y="3941"/>
                <a:ext cx="480" cy="283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</a:p>
            </p:txBody>
          </p:sp>
          <p:sp>
            <p:nvSpPr>
              <p:cNvPr id="68620" name="Rectangle 6"/>
              <p:cNvSpPr>
                <a:spLocks noChangeArrowheads="1"/>
              </p:cNvSpPr>
              <p:nvPr/>
            </p:nvSpPr>
            <p:spPr bwMode="auto">
              <a:xfrm>
                <a:off x="2688" y="3659"/>
                <a:ext cx="480" cy="28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68621" name="Rectangle 7"/>
              <p:cNvSpPr>
                <a:spLocks noChangeArrowheads="1"/>
              </p:cNvSpPr>
              <p:nvPr/>
            </p:nvSpPr>
            <p:spPr bwMode="auto">
              <a:xfrm>
                <a:off x="2688" y="3376"/>
                <a:ext cx="480" cy="283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</a:p>
            </p:txBody>
          </p:sp>
          <p:sp>
            <p:nvSpPr>
              <p:cNvPr id="68622" name="Line 8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3" name="Line 9"/>
              <p:cNvSpPr>
                <a:spLocks noChangeShapeType="1"/>
              </p:cNvSpPr>
              <p:nvPr/>
            </p:nvSpPr>
            <p:spPr bwMode="auto">
              <a:xfrm>
                <a:off x="2688" y="3659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4" name="Line 10"/>
              <p:cNvSpPr>
                <a:spLocks noChangeShapeType="1"/>
              </p:cNvSpPr>
              <p:nvPr/>
            </p:nvSpPr>
            <p:spPr bwMode="auto">
              <a:xfrm>
                <a:off x="2688" y="3941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5" name="Line 11"/>
              <p:cNvSpPr>
                <a:spLocks noChangeShapeType="1"/>
              </p:cNvSpPr>
              <p:nvPr/>
            </p:nvSpPr>
            <p:spPr bwMode="auto">
              <a:xfrm>
                <a:off x="2688" y="4224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6" name="Line 12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7" name="Line 13"/>
              <p:cNvSpPr>
                <a:spLocks noChangeShapeType="1"/>
              </p:cNvSpPr>
              <p:nvPr/>
            </p:nvSpPr>
            <p:spPr bwMode="auto">
              <a:xfrm>
                <a:off x="316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8" name="Text Box 14"/>
            <p:cNvSpPr txBox="1">
              <a:spLocks noChangeArrowheads="1"/>
            </p:cNvSpPr>
            <p:nvPr/>
          </p:nvSpPr>
          <p:spPr bwMode="auto">
            <a:xfrm>
              <a:off x="2208" y="1501"/>
              <a:ext cx="38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＝</a:t>
              </a:r>
            </a:p>
          </p:txBody>
        </p:sp>
        <p:grpSp>
          <p:nvGrpSpPr>
            <p:cNvPr id="68629" name="Group 16"/>
            <p:cNvGrpSpPr>
              <a:grpSpLocks/>
            </p:cNvGrpSpPr>
            <p:nvPr/>
          </p:nvGrpSpPr>
          <p:grpSpPr bwMode="auto">
            <a:xfrm>
              <a:off x="2688" y="1184"/>
              <a:ext cx="1280" cy="1035"/>
              <a:chOff x="624" y="960"/>
              <a:chExt cx="1280" cy="1245"/>
            </a:xfrm>
          </p:grpSpPr>
          <p:sp>
            <p:nvSpPr>
              <p:cNvPr id="68630" name="Rectangle 17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</a:p>
            </p:txBody>
          </p:sp>
          <p:sp>
            <p:nvSpPr>
              <p:cNvPr id="68631" name="Rectangle 18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68632" name="Rectangle 19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68633" name="Rectangle 20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68634" name="Rectangle 21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68635" name="Rectangle 22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68636" name="Rectangle 23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</a:p>
            </p:txBody>
          </p:sp>
          <p:sp>
            <p:nvSpPr>
              <p:cNvPr id="68637" name="Rectangle 24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68638" name="Rectangle 25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</a:p>
            </p:txBody>
          </p:sp>
          <p:sp>
            <p:nvSpPr>
              <p:cNvPr id="68639" name="Rectangle 26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68640" name="Line 27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1" name="Line 28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2" name="Line 29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3" name="Line 30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4" name="Line 31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5" name="Line 32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6" name="Line 33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7" name="Line 34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8" name="Line 35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49" name="Group 36"/>
            <p:cNvGrpSpPr>
              <a:grpSpLocks/>
            </p:cNvGrpSpPr>
            <p:nvPr/>
          </p:nvGrpSpPr>
          <p:grpSpPr bwMode="auto">
            <a:xfrm>
              <a:off x="1440" y="1401"/>
              <a:ext cx="672" cy="626"/>
              <a:chOff x="3376" y="1368"/>
              <a:chExt cx="672" cy="753"/>
            </a:xfrm>
          </p:grpSpPr>
          <p:sp>
            <p:nvSpPr>
              <p:cNvPr id="68650" name="Rectangle 37"/>
              <p:cNvSpPr>
                <a:spLocks noChangeArrowheads="1"/>
              </p:cNvSpPr>
              <p:nvPr/>
            </p:nvSpPr>
            <p:spPr bwMode="auto">
              <a:xfrm>
                <a:off x="3376" y="1872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68651" name="Rectangle 38"/>
              <p:cNvSpPr>
                <a:spLocks noChangeArrowheads="1"/>
              </p:cNvSpPr>
              <p:nvPr/>
            </p:nvSpPr>
            <p:spPr bwMode="auto">
              <a:xfrm>
                <a:off x="3376" y="1617"/>
                <a:ext cx="672" cy="25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68652" name="Rectangle 39"/>
              <p:cNvSpPr>
                <a:spLocks noChangeArrowheads="1"/>
              </p:cNvSpPr>
              <p:nvPr/>
            </p:nvSpPr>
            <p:spPr bwMode="auto">
              <a:xfrm>
                <a:off x="3376" y="1368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68653" name="Line 40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4" name="Line 41"/>
              <p:cNvSpPr>
                <a:spLocks noChangeShapeType="1"/>
              </p:cNvSpPr>
              <p:nvPr/>
            </p:nvSpPr>
            <p:spPr bwMode="auto">
              <a:xfrm>
                <a:off x="3376" y="161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5" name="Line 42"/>
              <p:cNvSpPr>
                <a:spLocks noChangeShapeType="1"/>
              </p:cNvSpPr>
              <p:nvPr/>
            </p:nvSpPr>
            <p:spPr bwMode="auto">
              <a:xfrm>
                <a:off x="3376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6" name="Line 43"/>
              <p:cNvSpPr>
                <a:spLocks noChangeShapeType="1"/>
              </p:cNvSpPr>
              <p:nvPr/>
            </p:nvSpPr>
            <p:spPr bwMode="auto">
              <a:xfrm>
                <a:off x="3376" y="2121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7" name="Line 44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8" name="Line 45"/>
              <p:cNvSpPr>
                <a:spLocks noChangeShapeType="1"/>
              </p:cNvSpPr>
              <p:nvPr/>
            </p:nvSpPr>
            <p:spPr bwMode="auto">
              <a:xfrm>
                <a:off x="4048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59" name="Text Box 15"/>
            <p:cNvSpPr txBox="1">
              <a:spLocks noChangeArrowheads="1"/>
            </p:cNvSpPr>
            <p:nvPr/>
          </p:nvSpPr>
          <p:spPr bwMode="auto">
            <a:xfrm>
              <a:off x="1632" y="254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68660" name="Text Box 46"/>
            <p:cNvSpPr txBox="1">
              <a:spLocks noChangeArrowheads="1"/>
            </p:cNvSpPr>
            <p:nvPr/>
          </p:nvSpPr>
          <p:spPr bwMode="auto">
            <a:xfrm>
              <a:off x="3264" y="2535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＝</a:t>
              </a:r>
            </a:p>
          </p:txBody>
        </p:sp>
        <p:grpSp>
          <p:nvGrpSpPr>
            <p:cNvPr id="68661" name="Group 51"/>
            <p:cNvGrpSpPr>
              <a:grpSpLocks/>
            </p:cNvGrpSpPr>
            <p:nvPr/>
          </p:nvGrpSpPr>
          <p:grpSpPr bwMode="auto">
            <a:xfrm>
              <a:off x="1968" y="2312"/>
              <a:ext cx="1280" cy="828"/>
              <a:chOff x="576" y="2979"/>
              <a:chExt cx="1280" cy="996"/>
            </a:xfrm>
          </p:grpSpPr>
          <p:sp>
            <p:nvSpPr>
              <p:cNvPr id="68662" name="Rectangle 52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68663" name="Rectangle 53"/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68664" name="Rectangle 54"/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68665" name="Rectangle 55"/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68666" name="Rectangle 56"/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</a:p>
            </p:txBody>
          </p:sp>
          <p:sp>
            <p:nvSpPr>
              <p:cNvPr id="68667" name="Rectangle 57"/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68668" name="Rectangle 58"/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</a:p>
            </p:txBody>
          </p:sp>
          <p:sp>
            <p:nvSpPr>
              <p:cNvPr id="68669" name="Rectangle 59"/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68670" name="Line 60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1" name="Line 61"/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2" name="Line 62"/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3" name="Line 63"/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4" name="Line 64"/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5" name="Line 65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6" name="Line 66"/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7" name="Line 67"/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78" name="Group 68"/>
            <p:cNvGrpSpPr>
              <a:grpSpLocks/>
            </p:cNvGrpSpPr>
            <p:nvPr/>
          </p:nvGrpSpPr>
          <p:grpSpPr bwMode="auto">
            <a:xfrm>
              <a:off x="288" y="2182"/>
              <a:ext cx="1280" cy="1035"/>
              <a:chOff x="624" y="960"/>
              <a:chExt cx="1280" cy="1245"/>
            </a:xfrm>
          </p:grpSpPr>
          <p:sp>
            <p:nvSpPr>
              <p:cNvPr id="68679" name="Rectangle 69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</a:p>
            </p:txBody>
          </p:sp>
          <p:sp>
            <p:nvSpPr>
              <p:cNvPr id="68680" name="Rectangle 70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68681" name="Rectangle 71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68682" name="Rectangle 72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68683" name="Rectangle 73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</a:p>
            </p:txBody>
          </p:sp>
          <p:sp>
            <p:nvSpPr>
              <p:cNvPr id="68684" name="Rectangle 74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</a:p>
            </p:txBody>
          </p:sp>
          <p:sp>
            <p:nvSpPr>
              <p:cNvPr id="68685" name="Rectangle 75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</a:p>
            </p:txBody>
          </p:sp>
          <p:sp>
            <p:nvSpPr>
              <p:cNvPr id="68686" name="Rectangle 76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</a:p>
            </p:txBody>
          </p:sp>
          <p:sp>
            <p:nvSpPr>
              <p:cNvPr id="68687" name="Rectangle 77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</a:p>
            </p:txBody>
          </p:sp>
          <p:sp>
            <p:nvSpPr>
              <p:cNvPr id="68688" name="Rectangle 78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000" b="0">
                    <a:solidFill>
                      <a:schemeClr val="bg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68689" name="Line 79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0" name="Line 80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1" name="Line 81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2" name="Line 82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3" name="Line 83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4" name="Line 84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5" name="Line 85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6" name="Line 86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7" name="Line 87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98" name="Text Box 88"/>
            <p:cNvSpPr txBox="1">
              <a:spLocks noChangeArrowheads="1"/>
            </p:cNvSpPr>
            <p:nvPr/>
          </p:nvSpPr>
          <p:spPr bwMode="auto">
            <a:xfrm>
              <a:off x="3696" y="2486"/>
              <a:ext cx="576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699" name="Text Box 89"/>
            <p:cNvSpPr txBox="1">
              <a:spLocks noChangeArrowheads="1"/>
            </p:cNvSpPr>
            <p:nvPr/>
          </p:nvSpPr>
          <p:spPr bwMode="auto">
            <a:xfrm>
              <a:off x="3696" y="2699"/>
              <a:ext cx="576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0" name="Text Box 90"/>
            <p:cNvSpPr txBox="1">
              <a:spLocks noChangeArrowheads="1"/>
            </p:cNvSpPr>
            <p:nvPr/>
          </p:nvSpPr>
          <p:spPr bwMode="auto">
            <a:xfrm>
              <a:off x="1824" y="3206"/>
              <a:ext cx="576" cy="25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1" name="Text Box 91"/>
            <p:cNvSpPr txBox="1">
              <a:spLocks noChangeArrowheads="1"/>
            </p:cNvSpPr>
            <p:nvPr/>
          </p:nvSpPr>
          <p:spPr bwMode="auto">
            <a:xfrm>
              <a:off x="1824" y="3417"/>
              <a:ext cx="576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2" name="Text Box 93"/>
            <p:cNvSpPr txBox="1">
              <a:spLocks noChangeArrowheads="1"/>
            </p:cNvSpPr>
            <p:nvPr/>
          </p:nvSpPr>
          <p:spPr bwMode="auto">
            <a:xfrm>
              <a:off x="2880" y="3338"/>
              <a:ext cx="576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3" name="Text Box 94"/>
            <p:cNvSpPr txBox="1">
              <a:spLocks noChangeArrowheads="1"/>
            </p:cNvSpPr>
            <p:nvPr/>
          </p:nvSpPr>
          <p:spPr bwMode="auto">
            <a:xfrm>
              <a:off x="2880" y="3553"/>
              <a:ext cx="576" cy="25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4" name="Text Box 95"/>
            <p:cNvSpPr txBox="1">
              <a:spLocks noChangeArrowheads="1"/>
            </p:cNvSpPr>
            <p:nvPr/>
          </p:nvSpPr>
          <p:spPr bwMode="auto">
            <a:xfrm>
              <a:off x="2496" y="3355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68705" name="Text Box 96"/>
            <p:cNvSpPr txBox="1">
              <a:spLocks noChangeArrowheads="1"/>
            </p:cNvSpPr>
            <p:nvPr/>
          </p:nvSpPr>
          <p:spPr bwMode="auto">
            <a:xfrm>
              <a:off x="3504" y="3338"/>
              <a:ext cx="38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＝</a:t>
              </a:r>
            </a:p>
          </p:txBody>
        </p:sp>
        <p:sp>
          <p:nvSpPr>
            <p:cNvPr id="68706" name="Text Box 97"/>
            <p:cNvSpPr txBox="1">
              <a:spLocks noChangeArrowheads="1"/>
            </p:cNvSpPr>
            <p:nvPr/>
          </p:nvSpPr>
          <p:spPr bwMode="auto">
            <a:xfrm>
              <a:off x="3984" y="3326"/>
              <a:ext cx="576" cy="25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7" name="Text Box 98"/>
            <p:cNvSpPr txBox="1">
              <a:spLocks noChangeArrowheads="1"/>
            </p:cNvSpPr>
            <p:nvPr/>
          </p:nvSpPr>
          <p:spPr bwMode="auto">
            <a:xfrm>
              <a:off x="3984" y="3539"/>
              <a:ext cx="576" cy="2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张军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8" name="Text Box 201"/>
            <p:cNvSpPr txBox="1">
              <a:spLocks noChangeArrowheads="1"/>
            </p:cNvSpPr>
            <p:nvPr/>
          </p:nvSpPr>
          <p:spPr bwMode="auto">
            <a:xfrm>
              <a:off x="4286" y="2478"/>
              <a:ext cx="576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课程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709" name="Text Box 202"/>
            <p:cNvSpPr txBox="1">
              <a:spLocks noChangeArrowheads="1"/>
            </p:cNvSpPr>
            <p:nvPr/>
          </p:nvSpPr>
          <p:spPr bwMode="auto">
            <a:xfrm>
              <a:off x="4286" y="2691"/>
              <a:ext cx="576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</a:t>
              </a:r>
              <a:endParaRPr lang="zh-CN" altLang="en-US" sz="1800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287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69636" name="内容占位符 5"/>
          <p:cNvSpPr>
            <a:spLocks noGrp="1" noChangeArrowheads="1"/>
          </p:cNvSpPr>
          <p:nvPr>
            <p:ph idx="1"/>
          </p:nvPr>
        </p:nvSpPr>
        <p:spPr>
          <a:xfrm>
            <a:off x="327600" y="1628775"/>
            <a:ext cx="8054400" cy="1484125"/>
          </a:xfrm>
        </p:spPr>
        <p:txBody>
          <a:bodyPr wrap="square">
            <a:spAutoFit/>
          </a:bodyPr>
          <a:lstStyle/>
          <a:p>
            <a:r>
              <a:rPr lang="zh-CN" altLang="en-US" sz="2800" dirty="0"/>
              <a:t>请用关系代数表达式描述：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zh-CN" altLang="en-US" sz="2400" dirty="0"/>
              <a:t>查询选修了全部课程的学生的学号</a:t>
            </a:r>
            <a:endParaRPr lang="en-US" altLang="zh-CN" sz="2400" dirty="0"/>
          </a:p>
          <a:p>
            <a:r>
              <a:rPr lang="en-US" altLang="zh-CN" sz="2400" dirty="0"/>
              <a:t> (</a:t>
            </a:r>
            <a:r>
              <a:rPr lang="zh-CN" altLang="en-US" sz="2400" dirty="0"/>
              <a:t>不使用“</a:t>
            </a:r>
            <a:r>
              <a:rPr lang="en-US" altLang="zh-CN" sz="2400" dirty="0">
                <a:sym typeface="Symbol" panose="05050102010706020507" pitchFamily="18" charset="2"/>
              </a:rPr>
              <a:t>÷</a:t>
            </a:r>
            <a:r>
              <a:rPr lang="zh-CN" altLang="en-US" sz="2400" dirty="0"/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和使用“</a:t>
            </a:r>
            <a:r>
              <a:rPr lang="en-US" altLang="zh-CN" sz="2400" dirty="0">
                <a:sym typeface="Symbol" panose="05050102010706020507" pitchFamily="18" charset="2"/>
              </a:rPr>
              <a:t>÷</a:t>
            </a:r>
            <a:r>
              <a:rPr lang="zh-CN" altLang="en-US" sz="2400" dirty="0">
                <a:sym typeface="Symbol" panose="05050102010706020507" pitchFamily="18" charset="2"/>
              </a:rPr>
              <a:t>”分别书写关系代数表达式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zh-CN" altLang="en-US" sz="2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313" y="4394274"/>
            <a:ext cx="824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sz="2800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 (SC)</a:t>
            </a:r>
            <a:r>
              <a:rPr lang="zh-CN" altLang="en-US" sz="28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sz="2800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(</a:t>
            </a:r>
            <a:r>
              <a:rPr lang="en-US" altLang="zh-CN" sz="2800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 (SC)</a:t>
            </a:r>
            <a:r>
              <a:rPr lang="zh-CN" altLang="en-US" sz="28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8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sz="2800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cno</a:t>
            </a:r>
            <a:r>
              <a:rPr lang="en-US" altLang="zh-CN" sz="2800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0" dirty="0">
                <a:solidFill>
                  <a:schemeClr val="bg2"/>
                </a:solidFill>
              </a:rPr>
              <a:t>C) - 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sz="2800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sz="2800" b="0" dirty="0">
                <a:solidFill>
                  <a:schemeClr val="bg2"/>
                </a:solidFill>
                <a:sym typeface="Symbol" panose="05050102010706020507" pitchFamily="18" charset="2"/>
              </a:rPr>
              <a:t> (SC))</a:t>
            </a:r>
            <a:endParaRPr lang="zh-CN" altLang="en-US" sz="2800" b="0" dirty="0">
              <a:solidFill>
                <a:schemeClr val="bg2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914525" y="5343599"/>
            <a:ext cx="3245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 (SC) 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 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cno</a:t>
            </a:r>
            <a:r>
              <a:rPr lang="en-US" altLang="zh-CN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dirty="0">
                <a:solidFill>
                  <a:schemeClr val="bg2"/>
                </a:solidFill>
              </a:rPr>
              <a:t>C)</a:t>
            </a:r>
            <a:endParaRPr lang="zh-CN" altLang="en-US" b="0" dirty="0">
              <a:solidFill>
                <a:schemeClr val="bg2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2269" y="3326733"/>
            <a:ext cx="83613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35000"/>
              </a:spcBef>
              <a:buClr>
                <a:schemeClr val="folHlink"/>
              </a:buClr>
              <a:buFontTx/>
              <a:buChar char="–"/>
            </a:pPr>
            <a:r>
              <a:rPr lang="en-US" altLang="zh-CN" dirty="0">
                <a:solidFill>
                  <a:schemeClr val="bg2"/>
                </a:solidFill>
              </a:rPr>
              <a:t>R(X, Y)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 </a:t>
            </a:r>
            <a:r>
              <a:rPr lang="en-US" altLang="zh-CN" dirty="0">
                <a:solidFill>
                  <a:schemeClr val="bg2"/>
                </a:solidFill>
              </a:rPr>
              <a:t>S(Y) =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(R)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 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(R)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 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bg2"/>
                </a:solidFill>
              </a:rPr>
              <a:t>(S)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bg2"/>
                </a:solidFill>
              </a:rPr>
              <a:t> R)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9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839200" cy="1328738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/>
            <a:r>
              <a:rPr lang="zh-CN" altLang="en-US" sz="3200" dirty="0"/>
              <a:t>查询至少选修了</a:t>
            </a:r>
            <a:r>
              <a:rPr lang="en-US" altLang="zh-CN" sz="3200" dirty="0"/>
              <a:t>c1</a:t>
            </a:r>
            <a:r>
              <a:rPr lang="zh-CN" altLang="en-US" sz="3200" dirty="0"/>
              <a:t>和</a:t>
            </a:r>
            <a:r>
              <a:rPr lang="en-US" altLang="zh-CN" sz="3200" dirty="0"/>
              <a:t>c2</a:t>
            </a:r>
            <a:r>
              <a:rPr lang="zh-CN" altLang="en-US" sz="3200" dirty="0"/>
              <a:t>号课程的学生学号</a:t>
            </a:r>
          </a:p>
          <a:p>
            <a:pPr lvl="1" eaLnBrk="1" hangingPunct="1">
              <a:buFontTx/>
              <a:buNone/>
            </a:pPr>
            <a:endParaRPr lang="zh-CN" altLang="en-US" sz="3200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93725" y="3213100"/>
            <a:ext cx="7650163" cy="2308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lvl="1">
              <a:defRPr/>
            </a:pPr>
            <a:r>
              <a:rPr kumimoji="1" lang="zh-CN" altLang="en-US" b="0" dirty="0">
                <a:solidFill>
                  <a:schemeClr val="bg2"/>
                </a:solidFill>
                <a:latin typeface="+mn-ea"/>
                <a:ea typeface="+mn-ea"/>
              </a:rPr>
              <a:t>方案1：</a:t>
            </a:r>
          </a:p>
          <a:p>
            <a:pPr lvl="1">
              <a:defRPr/>
            </a:pPr>
            <a:r>
              <a:rPr kumimoji="1" lang="zh-CN" altLang="zh-CN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sno，cno</a:t>
            </a:r>
            <a:r>
              <a:rPr kumimoji="1" lang="en-US" altLang="zh-CN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(SC)  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kumimoji="1" lang="en-US" altLang="zh-CN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 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kumimoji="1" lang="en-US" altLang="zh-CN" b="0" baseline="-25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= ‘c1’ 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kumimoji="1" lang="en-US" altLang="zh-CN" b="0" baseline="-25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= ‘c2’</a:t>
            </a:r>
            <a:r>
              <a:rPr kumimoji="1" lang="en-US" altLang="zh-CN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(C))</a:t>
            </a:r>
          </a:p>
          <a:p>
            <a:pPr lvl="1">
              <a:defRPr/>
            </a:pPr>
            <a:r>
              <a:rPr kumimoji="1" lang="en-US" altLang="zh-CN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</a:t>
            </a:r>
          </a:p>
          <a:p>
            <a:pPr lvl="1">
              <a:defRPr/>
            </a:pPr>
            <a:r>
              <a:rPr kumimoji="1" lang="zh-CN" altLang="en-US" b="0" dirty="0">
                <a:solidFill>
                  <a:schemeClr val="bg2"/>
                </a:solidFill>
                <a:latin typeface="+mn-ea"/>
                <a:ea typeface="+mn-ea"/>
              </a:rPr>
              <a:t>方案2：</a:t>
            </a:r>
          </a:p>
          <a:p>
            <a:pPr lvl="1">
              <a:defRPr/>
            </a:pPr>
            <a:r>
              <a:rPr kumimoji="1" lang="zh-CN" altLang="en-US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∏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sno</a:t>
            </a:r>
            <a:r>
              <a:rPr kumimoji="1" lang="en-US" altLang="zh-CN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(SC  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kumimoji="1" lang="en-US" altLang="zh-CN" b="0" baseline="-25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( 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kumimoji="1" lang="en-US" altLang="zh-CN" b="0" baseline="-25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= ‘c1’ </a:t>
            </a:r>
            <a:r>
              <a:rPr kumimoji="1" lang="en-US" altLang="zh-CN" b="0" baseline="-25000" dirty="0" err="1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cno</a:t>
            </a:r>
            <a:r>
              <a:rPr kumimoji="1" lang="en-US" altLang="zh-CN" b="0" baseline="-250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= ‘c2’</a:t>
            </a:r>
            <a:r>
              <a:rPr kumimoji="1" lang="en-US" altLang="zh-CN" b="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(C)))  </a:t>
            </a:r>
          </a:p>
          <a:p>
            <a:pPr lvl="1">
              <a:defRPr/>
            </a:pPr>
            <a:endParaRPr kumimoji="1" lang="zh-CN" altLang="en-US" b="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sym typeface="Symbol" panose="05050102010706020507" pitchFamily="18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64505" y="3349074"/>
            <a:ext cx="1311951" cy="2146548"/>
            <a:chOff x="7364505" y="3349074"/>
            <a:chExt cx="1425390" cy="2146548"/>
          </a:xfrm>
        </p:grpSpPr>
        <p:pic>
          <p:nvPicPr>
            <p:cNvPr id="70663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653" y="3349074"/>
              <a:ext cx="790077" cy="1607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7364505" y="5157068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哪一个正确？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3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124200" y="2117626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4000" b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</a:p>
        </p:txBody>
      </p:sp>
      <p:graphicFrame>
        <p:nvGraphicFramePr>
          <p:cNvPr id="64516" name="Group 4"/>
          <p:cNvGraphicFramePr>
            <a:graphicFrameLocks noGrp="1"/>
          </p:cNvGraphicFramePr>
          <p:nvPr>
            <p:extLst/>
          </p:nvPr>
        </p:nvGraphicFramePr>
        <p:xfrm>
          <a:off x="3810000" y="1869976"/>
          <a:ext cx="762000" cy="13462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695" name="Text Box 14"/>
          <p:cNvSpPr txBox="1">
            <a:spLocks noChangeArrowheads="1"/>
          </p:cNvSpPr>
          <p:nvPr/>
        </p:nvSpPr>
        <p:spPr bwMode="auto">
          <a:xfrm>
            <a:off x="4572000" y="217477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4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</a:p>
        </p:txBody>
      </p:sp>
      <p:graphicFrame>
        <p:nvGraphicFramePr>
          <p:cNvPr id="64527" name="Group 15"/>
          <p:cNvGraphicFramePr>
            <a:graphicFrameLocks noGrp="1"/>
          </p:cNvGraphicFramePr>
          <p:nvPr>
            <p:extLst/>
          </p:nvPr>
        </p:nvGraphicFramePr>
        <p:xfrm>
          <a:off x="838200" y="3846413"/>
          <a:ext cx="3048000" cy="1981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score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22" name="Text Box 41"/>
          <p:cNvSpPr txBox="1">
            <a:spLocks noChangeArrowheads="1"/>
          </p:cNvSpPr>
          <p:nvPr/>
        </p:nvSpPr>
        <p:spPr bwMode="auto">
          <a:xfrm>
            <a:off x="4114800" y="4532213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</a:p>
        </p:txBody>
      </p:sp>
      <p:graphicFrame>
        <p:nvGraphicFramePr>
          <p:cNvPr id="64554" name="Group 42"/>
          <p:cNvGraphicFramePr>
            <a:graphicFrameLocks noGrp="1"/>
          </p:cNvGraphicFramePr>
          <p:nvPr>
            <p:extLst/>
          </p:nvPr>
        </p:nvGraphicFramePr>
        <p:xfrm>
          <a:off x="4724400" y="4229001"/>
          <a:ext cx="762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564" name="Group 52"/>
          <p:cNvGraphicFramePr>
            <a:graphicFrameLocks noGrp="1"/>
          </p:cNvGraphicFramePr>
          <p:nvPr>
            <p:extLst/>
          </p:nvPr>
        </p:nvGraphicFramePr>
        <p:xfrm>
          <a:off x="914400" y="1565176"/>
          <a:ext cx="2032000" cy="1981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584" name="Group 72"/>
          <p:cNvGraphicFramePr>
            <a:graphicFrameLocks noGrp="1"/>
          </p:cNvGraphicFramePr>
          <p:nvPr>
            <p:extLst/>
          </p:nvPr>
        </p:nvGraphicFramePr>
        <p:xfrm>
          <a:off x="5359400" y="1979513"/>
          <a:ext cx="1066800" cy="11969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63" name="Text Box 82"/>
          <p:cNvSpPr txBox="1">
            <a:spLocks noChangeArrowheads="1"/>
          </p:cNvSpPr>
          <p:nvPr/>
        </p:nvSpPr>
        <p:spPr bwMode="auto">
          <a:xfrm>
            <a:off x="5486400" y="4516338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4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</a:p>
        </p:txBody>
      </p:sp>
      <p:graphicFrame>
        <p:nvGraphicFramePr>
          <p:cNvPr id="64595" name="Group 83"/>
          <p:cNvGraphicFramePr>
            <a:graphicFrameLocks noGrp="1"/>
          </p:cNvGraphicFramePr>
          <p:nvPr>
            <p:extLst/>
          </p:nvPr>
        </p:nvGraphicFramePr>
        <p:xfrm>
          <a:off x="6299200" y="4498876"/>
          <a:ext cx="2082800" cy="79216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sno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score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s1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93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75" name="AutoShape 94"/>
          <p:cNvSpPr>
            <a:spLocks noChangeArrowheads="1"/>
          </p:cNvSpPr>
          <p:nvPr/>
        </p:nvSpPr>
        <p:spPr bwMode="auto">
          <a:xfrm>
            <a:off x="7086600" y="2751038"/>
            <a:ext cx="2057400" cy="1066800"/>
          </a:xfrm>
          <a:prstGeom prst="wedgeRoundRectCallout">
            <a:avLst>
              <a:gd name="adj1" fmla="val -47222"/>
              <a:gd name="adj2" fmla="val 107440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选修了</a:t>
            </a:r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c2</a:t>
            </a:r>
            <a:r>
              <a:rPr lang="zh-CN" altLang="en-US" b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课程并且成绩都相同的学生</a:t>
            </a:r>
          </a:p>
        </p:txBody>
      </p:sp>
      <p:sp>
        <p:nvSpPr>
          <p:cNvPr id="71776" name="AutoShape 96"/>
          <p:cNvSpPr>
            <a:spLocks noChangeArrowheads="1"/>
          </p:cNvSpPr>
          <p:nvPr/>
        </p:nvSpPr>
        <p:spPr bwMode="auto">
          <a:xfrm>
            <a:off x="7086600" y="1412776"/>
            <a:ext cx="1981200" cy="762000"/>
          </a:xfrm>
          <a:prstGeom prst="wedgeRoundRectCallout">
            <a:avLst>
              <a:gd name="adj1" fmla="val -88259"/>
              <a:gd name="adj2" fmla="val 112500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选修了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c2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课程的学生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7478" y="603759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提前使用投影运算删除影响除运算结果的属性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6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附加运算--除运算</a:t>
            </a:r>
            <a:r>
              <a:rPr lang="en-US" altLang="zh-CN"/>
              <a:t>(division)</a:t>
            </a:r>
            <a:endParaRPr lang="zh-CN" alt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4178"/>
            <a:ext cx="8382000" cy="1624782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查询选修了</a:t>
            </a:r>
            <a:r>
              <a:rPr lang="en-US" altLang="zh-CN" sz="3000" dirty="0"/>
              <a:t>s2</a:t>
            </a:r>
            <a:r>
              <a:rPr lang="zh-CN" altLang="en-US" sz="3000" dirty="0"/>
              <a:t>同学选修的全部课程的学生学号</a:t>
            </a:r>
          </a:p>
          <a:p>
            <a:pPr lvl="1" eaLnBrk="1" hangingPunct="1"/>
            <a:r>
              <a:rPr lang="zh-CN" altLang="en-US" dirty="0"/>
              <a:t>使用除运算操作符如何实现</a:t>
            </a:r>
          </a:p>
          <a:p>
            <a:pPr lvl="1" eaLnBrk="1" hangingPunct="1"/>
            <a:r>
              <a:rPr lang="zh-CN" altLang="en-US" dirty="0"/>
              <a:t>不使用除运算操作符如何实现</a:t>
            </a:r>
          </a:p>
        </p:txBody>
      </p:sp>
      <p:sp>
        <p:nvSpPr>
          <p:cNvPr id="59398" name="TextBox 1"/>
          <p:cNvSpPr txBox="1">
            <a:spLocks noChangeArrowheads="1"/>
          </p:cNvSpPr>
          <p:nvPr/>
        </p:nvSpPr>
        <p:spPr bwMode="auto">
          <a:xfrm>
            <a:off x="319088" y="4509120"/>
            <a:ext cx="8748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 (SC) 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 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cno</a:t>
            </a:r>
            <a:r>
              <a:rPr lang="en-US" altLang="zh-CN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dirty="0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b="0" baseline="-25000" dirty="0" err="1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sno</a:t>
            </a:r>
            <a:r>
              <a:rPr lang="en-US" altLang="zh-CN" b="0" baseline="-25000" dirty="0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 = ‘s2’</a:t>
            </a:r>
            <a:r>
              <a:rPr lang="en-US" altLang="zh-CN" b="0" dirty="0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0" baseline="-25000" dirty="0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2"/>
                </a:solidFill>
              </a:rPr>
              <a:t>SC))</a:t>
            </a:r>
          </a:p>
          <a:p>
            <a:pPr algn="ctr"/>
            <a:endParaRPr lang="en-US" altLang="zh-CN" b="0" dirty="0">
              <a:solidFill>
                <a:schemeClr val="bg2"/>
              </a:solidFill>
            </a:endParaRPr>
          </a:p>
          <a:p>
            <a:pPr algn="ctr"/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 (SC) – 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(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(SC) </a:t>
            </a:r>
            <a:r>
              <a:rPr lang="zh-CN" altLang="en-US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cno</a:t>
            </a:r>
            <a:r>
              <a:rPr lang="en-US" altLang="zh-CN" b="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dirty="0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b="0" baseline="-25000" dirty="0" err="1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sno</a:t>
            </a:r>
            <a:r>
              <a:rPr lang="en-US" altLang="zh-CN" b="0" baseline="-25000" dirty="0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 = ‘s2’</a:t>
            </a:r>
            <a:r>
              <a:rPr lang="en-US" altLang="zh-CN" b="0" dirty="0">
                <a:solidFill>
                  <a:schemeClr val="bg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0" dirty="0">
                <a:solidFill>
                  <a:schemeClr val="bg2"/>
                </a:solidFill>
              </a:rPr>
              <a:t>SC)) - 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</a:t>
            </a:r>
            <a:r>
              <a:rPr lang="en-US" altLang="zh-CN" b="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b="0" dirty="0">
                <a:solidFill>
                  <a:schemeClr val="bg2"/>
                </a:solidFill>
                <a:sym typeface="Symbol" panose="05050102010706020507" pitchFamily="18" charset="2"/>
              </a:rPr>
              <a:t> (SC))</a:t>
            </a:r>
            <a:endParaRPr lang="zh-CN" altLang="en-US" b="0" dirty="0">
              <a:solidFill>
                <a:schemeClr val="bg2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18" y="3501008"/>
            <a:ext cx="83613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35000"/>
              </a:spcBef>
              <a:buClr>
                <a:schemeClr val="folHlink"/>
              </a:buClr>
              <a:buFontTx/>
              <a:buChar char="–"/>
            </a:pPr>
            <a:r>
              <a:rPr lang="en-US" altLang="zh-CN" dirty="0">
                <a:solidFill>
                  <a:schemeClr val="bg2"/>
                </a:solidFill>
              </a:rPr>
              <a:t>R(X, Y)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 </a:t>
            </a:r>
            <a:r>
              <a:rPr lang="en-US" altLang="zh-CN" dirty="0">
                <a:solidFill>
                  <a:schemeClr val="bg2"/>
                </a:solidFill>
              </a:rPr>
              <a:t>S(Y) =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(R)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 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(R)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 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bg2"/>
                </a:solidFill>
              </a:rPr>
              <a:t>(S)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bg2"/>
                </a:solidFill>
              </a:rPr>
              <a:t> R)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F3AC9-3499-46F3-B902-86C6DBAC55AC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1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347864" y="6502400"/>
            <a:ext cx="3085728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关系模型</a:t>
            </a:r>
            <a:endParaRPr lang="en-US" altLang="zh-CN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关系代数对于空值的处理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371600"/>
            <a:ext cx="5544443" cy="5334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+mn-ea"/>
              </a:rPr>
              <a:t>不是总有道理，更多的时候是定义，以右侧的关系为例：</a:t>
            </a:r>
          </a:p>
          <a:p>
            <a:pPr eaLnBrk="1" hangingPunct="1"/>
            <a:r>
              <a:rPr lang="en-US" altLang="zh-CN" sz="2800" dirty="0" err="1">
                <a:latin typeface="+mn-ea"/>
              </a:rPr>
              <a:t>σ</a:t>
            </a:r>
            <a:r>
              <a:rPr lang="en-US" altLang="zh-CN" sz="2800" baseline="-25000" dirty="0" err="1">
                <a:latin typeface="+mn-ea"/>
              </a:rPr>
              <a:t>F</a:t>
            </a:r>
            <a:r>
              <a:rPr lang="en-US" altLang="zh-CN" sz="2800" dirty="0">
                <a:latin typeface="+mn-ea"/>
              </a:rPr>
              <a:t>(E)</a:t>
            </a:r>
            <a:endParaRPr lang="zh-CN" altLang="en-US" sz="2800" dirty="0">
              <a:latin typeface="+mn-ea"/>
            </a:endParaRPr>
          </a:p>
          <a:p>
            <a:pPr lvl="1" eaLnBrk="1" hangingPunct="1"/>
            <a:r>
              <a:rPr lang="zh-CN" altLang="en-US" sz="2000" dirty="0">
                <a:latin typeface="+mn-ea"/>
              </a:rPr>
              <a:t>保留使</a:t>
            </a:r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确定的为真的元组</a:t>
            </a:r>
            <a:endParaRPr lang="en-US" altLang="zh-CN" sz="2000" dirty="0">
              <a:latin typeface="+mn-ea"/>
            </a:endParaRPr>
          </a:p>
          <a:p>
            <a:pPr lvl="2" eaLnBrk="1" hangingPunct="1"/>
            <a:r>
              <a:rPr lang="en-US" altLang="zh-CN" dirty="0" err="1">
                <a:latin typeface="+mn-ea"/>
              </a:rPr>
              <a:t>σ</a:t>
            </a:r>
            <a:r>
              <a:rPr lang="en-US" altLang="zh-CN" sz="1600" dirty="0" err="1">
                <a:latin typeface="+mn-ea"/>
              </a:rPr>
              <a:t>age</a:t>
            </a:r>
            <a:r>
              <a:rPr lang="en-US" altLang="zh-CN" sz="1600" dirty="0">
                <a:latin typeface="+mn-ea"/>
              </a:rPr>
              <a:t> = 20 (S)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2800" dirty="0" err="1">
                <a:latin typeface="+mn-ea"/>
              </a:rPr>
              <a:t>σ</a:t>
            </a:r>
            <a:r>
              <a:rPr lang="en-US" altLang="zh-CN" sz="1600" dirty="0" err="1">
                <a:latin typeface="+mn-ea"/>
              </a:rPr>
              <a:t>age</a:t>
            </a:r>
            <a:r>
              <a:rPr lang="en-US" altLang="zh-CN" sz="1600" dirty="0">
                <a:latin typeface="+mn-ea"/>
              </a:rPr>
              <a:t> &lt;&gt; 20 (S)</a:t>
            </a:r>
          </a:p>
          <a:p>
            <a:pPr eaLnBrk="1" hangingPunct="1"/>
            <a:r>
              <a:rPr lang="en-US" altLang="zh-CN" sz="2800" dirty="0">
                <a:latin typeface="+mn-ea"/>
              </a:rPr>
              <a:t>Π</a:t>
            </a:r>
            <a:r>
              <a:rPr lang="en-US" altLang="zh-CN" sz="2800" baseline="-25000" dirty="0">
                <a:latin typeface="+mn-ea"/>
              </a:rPr>
              <a:t>A1,A2…An</a:t>
            </a:r>
            <a:r>
              <a:rPr lang="en-US" altLang="zh-CN" sz="2800" dirty="0">
                <a:latin typeface="+mn-ea"/>
              </a:rPr>
              <a:t>(E)</a:t>
            </a:r>
            <a:endParaRPr lang="zh-CN" altLang="en-US" sz="2800" dirty="0">
              <a:latin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</a:rPr>
              <a:t>元组表现相同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认为表示的语义相同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，则保留一个元组</a:t>
            </a:r>
          </a:p>
          <a:p>
            <a:pPr lvl="1" eaLnBrk="1" hangingPunct="1"/>
            <a:r>
              <a:rPr lang="zh-CN" altLang="en-US" sz="2400" dirty="0">
                <a:latin typeface="+mn-ea"/>
              </a:rPr>
              <a:t>查询各系年龄分布</a:t>
            </a:r>
            <a:endParaRPr lang="en-US" altLang="zh-CN" sz="2400" dirty="0">
              <a:latin typeface="+mn-ea"/>
            </a:endParaRPr>
          </a:p>
          <a:p>
            <a:pPr lvl="2" eaLnBrk="1" hangingPunct="1"/>
            <a:r>
              <a:rPr lang="en-US" altLang="zh-CN" sz="2000" dirty="0">
                <a:latin typeface="+mn-ea"/>
                <a:sym typeface="Symbol" panose="05050102010706020507" pitchFamily="18" charset="2"/>
              </a:rPr>
              <a:t></a:t>
            </a:r>
            <a:r>
              <a:rPr lang="en-US" altLang="zh-CN" sz="2000" dirty="0" err="1">
                <a:latin typeface="+mn-ea"/>
              </a:rPr>
              <a:t>dno,age</a:t>
            </a:r>
            <a:r>
              <a:rPr lang="en-US" altLang="zh-CN" sz="2000" dirty="0">
                <a:latin typeface="+mn-ea"/>
              </a:rPr>
              <a:t>(S)</a:t>
            </a:r>
            <a:endParaRPr lang="zh-CN" altLang="en-US" sz="2000" dirty="0">
              <a:latin typeface="+mn-ea"/>
            </a:endParaRPr>
          </a:p>
          <a:p>
            <a:pPr eaLnBrk="1" hangingPunct="1"/>
            <a:r>
              <a:rPr lang="en-US" altLang="zh-CN" sz="2800" dirty="0">
                <a:latin typeface="+mn-ea"/>
              </a:rPr>
              <a:t>∪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∩</a:t>
            </a:r>
            <a:r>
              <a:rPr lang="zh-CN" altLang="en-US" sz="2800" dirty="0">
                <a:latin typeface="+mn-ea"/>
              </a:rPr>
              <a:t>－运算与</a:t>
            </a:r>
            <a:r>
              <a:rPr lang="en-US" altLang="zh-CN" sz="2800" dirty="0">
                <a:latin typeface="+mn-ea"/>
              </a:rPr>
              <a:t>Π</a:t>
            </a:r>
            <a:r>
              <a:rPr lang="zh-CN" altLang="en-US" sz="2800" dirty="0">
                <a:latin typeface="+mn-ea"/>
              </a:rPr>
              <a:t>的处理原则一致</a:t>
            </a:r>
          </a:p>
        </p:txBody>
      </p:sp>
      <p:graphicFrame>
        <p:nvGraphicFramePr>
          <p:cNvPr id="276485" name="Group 5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5795963" y="1700213"/>
          <a:ext cx="3082925" cy="3335339"/>
        </p:xfrm>
        <a:graphic>
          <a:graphicData uri="http://schemas.openxmlformats.org/drawingml/2006/table">
            <a:tbl>
              <a:tblPr/>
              <a:tblGrid>
                <a:gridCol w="62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sname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dno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甲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计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丁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AutoShape 96"/>
          <p:cNvSpPr>
            <a:spLocks noChangeArrowheads="1"/>
          </p:cNvSpPr>
          <p:nvPr/>
        </p:nvSpPr>
        <p:spPr bwMode="auto">
          <a:xfrm>
            <a:off x="3827896" y="5172904"/>
            <a:ext cx="2125663" cy="403225"/>
          </a:xfrm>
          <a:prstGeom prst="wedgeRoundRectCallout">
            <a:avLst>
              <a:gd name="adj1" fmla="val -92014"/>
              <a:gd name="adj2" fmla="val 57796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18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结果集有几个元组？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2D061-98F8-4C0A-9829-31FB74B38BB2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8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18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45.7|17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.4|36.9|26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5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7.9|72.7|20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24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|1.6|78.4|56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8|82.7|15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2|101|7.4|9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56.3|12.6|11|4.1|8.8|3.2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|2.2|2.5|0.5|0.5|0.5|0.5|0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36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|29.3|26.7|10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9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03.3|194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7.7|78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0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73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4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|45.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101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9.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51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2|45.7|71.8|87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58ae4ea-af7c-4d5b-9cde-f2fb2c50a23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|41.8|8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18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33.9|0.8|44.4"/>
</p:tagLst>
</file>

<file path=ppt/theme/theme1.xml><?xml version="1.0" encoding="utf-8"?>
<a:theme xmlns:a="http://schemas.openxmlformats.org/drawingml/2006/main" name="Blends">
  <a:themeElements>
    <a:clrScheme name="">
      <a:dk1>
        <a:srgbClr val="1C1C1C"/>
      </a:dk1>
      <a:lt1>
        <a:srgbClr val="FFFFFF"/>
      </a:lt1>
      <a:dk2>
        <a:srgbClr val="003366"/>
      </a:dk2>
      <a:lt2>
        <a:srgbClr val="FFCC00"/>
      </a:lt2>
      <a:accent1>
        <a:srgbClr val="FF6600"/>
      </a:accent1>
      <a:accent2>
        <a:srgbClr val="003366"/>
      </a:accent2>
      <a:accent3>
        <a:srgbClr val="AAADB8"/>
      </a:accent3>
      <a:accent4>
        <a:srgbClr val="DADADA"/>
      </a:accent4>
      <a:accent5>
        <a:srgbClr val="FFB8AA"/>
      </a:accent5>
      <a:accent6>
        <a:srgbClr val="002D5C"/>
      </a:accent6>
      <a:hlink>
        <a:srgbClr val="FFFFFF"/>
      </a:hlink>
      <a:folHlink>
        <a:srgbClr val="A50021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2075" tIns="46038" rIns="92075" bIns="46038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2075" tIns="46038" rIns="92075" bIns="46038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C:\www\Microsoft Office\Templates\1引言.pot</Template>
  <TotalTime>300</TotalTime>
  <Words>9846</Words>
  <Application>Microsoft Office PowerPoint</Application>
  <PresentationFormat>全屏显示(4:3)</PresentationFormat>
  <Paragraphs>2588</Paragraphs>
  <Slides>116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38" baseType="lpstr">
      <vt:lpstr>Coronet</vt:lpstr>
      <vt:lpstr>Gungsuh</vt:lpstr>
      <vt:lpstr>等线</vt:lpstr>
      <vt:lpstr>仿宋_GB2312</vt:lpstr>
      <vt:lpstr>黑体</vt:lpstr>
      <vt:lpstr>华文新魏</vt:lpstr>
      <vt:lpstr>华文行楷</vt:lpstr>
      <vt:lpstr>楷体_GB2312</vt:lpstr>
      <vt:lpstr>隶书</vt:lpstr>
      <vt:lpstr>宋体</vt:lpstr>
      <vt:lpstr>Arial Narrow</vt:lpstr>
      <vt:lpstr>Calibri</vt:lpstr>
      <vt:lpstr>Helvetica</vt:lpstr>
      <vt:lpstr>Monotype Corsiva</vt:lpstr>
      <vt:lpstr>Pristina</vt:lpstr>
      <vt:lpstr>Symbol</vt:lpstr>
      <vt:lpstr>Tahoma</vt:lpstr>
      <vt:lpstr>Times New Roman</vt:lpstr>
      <vt:lpstr>Wingdings</vt:lpstr>
      <vt:lpstr>Blends</vt:lpstr>
      <vt:lpstr>Equation.3</vt:lpstr>
      <vt:lpstr>Document</vt:lpstr>
      <vt:lpstr>PowerPoint 演示文稿</vt:lpstr>
      <vt:lpstr>提纲</vt:lpstr>
      <vt:lpstr>关系模型回顾</vt:lpstr>
      <vt:lpstr>国产数据库系统</vt:lpstr>
      <vt:lpstr>关系模型概述</vt:lpstr>
      <vt:lpstr>关系数据结构</vt:lpstr>
      <vt:lpstr>关系基本概念</vt:lpstr>
      <vt:lpstr>关系基本概念</vt:lpstr>
      <vt:lpstr>关系基本概念</vt:lpstr>
      <vt:lpstr>关系基本概念</vt:lpstr>
      <vt:lpstr>关系基本概念</vt:lpstr>
      <vt:lpstr>关系基本概念</vt:lpstr>
      <vt:lpstr>关系基本概念-关系的性质</vt:lpstr>
      <vt:lpstr>关系基本概念-关系的性质</vt:lpstr>
      <vt:lpstr>关系模式</vt:lpstr>
      <vt:lpstr>关系模式</vt:lpstr>
      <vt:lpstr>关系模式</vt:lpstr>
      <vt:lpstr>关系模型</vt:lpstr>
      <vt:lpstr>关系模型</vt:lpstr>
      <vt:lpstr>关系模型</vt:lpstr>
      <vt:lpstr>关系模型</vt:lpstr>
      <vt:lpstr>关系模型</vt:lpstr>
      <vt:lpstr>关系模型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数据库完整性</vt:lpstr>
      <vt:lpstr>模式图</vt:lpstr>
      <vt:lpstr>关系数据语言概述</vt:lpstr>
      <vt:lpstr>关系数据语言概述</vt:lpstr>
      <vt:lpstr>关系代数运算汇总</vt:lpstr>
      <vt:lpstr>示例关系</vt:lpstr>
      <vt:lpstr>基本运算--选择(select)</vt:lpstr>
      <vt:lpstr>基本运算--选择(select)</vt:lpstr>
      <vt:lpstr>基本运算--选择(select)</vt:lpstr>
      <vt:lpstr>基本运算--选择(select)</vt:lpstr>
      <vt:lpstr>基本运算--投影(project)</vt:lpstr>
      <vt:lpstr>基本运算--投影(project)</vt:lpstr>
      <vt:lpstr>基本运算--投影(project)</vt:lpstr>
      <vt:lpstr>基本运算--笛卡尔积运算</vt:lpstr>
      <vt:lpstr>基本运算--笛卡尔积运算</vt:lpstr>
      <vt:lpstr>基本运算--笛卡尔积运算</vt:lpstr>
      <vt:lpstr>基本运算--笛卡尔积运算</vt:lpstr>
      <vt:lpstr>基本运算--笛卡尔积运算</vt:lpstr>
      <vt:lpstr>基本运算--笛卡尔积运算</vt:lpstr>
      <vt:lpstr>附加运算-- 连接(-join)</vt:lpstr>
      <vt:lpstr>附加运算-- 连接(-join)</vt:lpstr>
      <vt:lpstr>附加运算-- 连接(-join)</vt:lpstr>
      <vt:lpstr>附加运算--自然连接(natural-join)</vt:lpstr>
      <vt:lpstr>附加运算--自然连接(natural-join)</vt:lpstr>
      <vt:lpstr>附加运算--自然连接(natural-join)</vt:lpstr>
      <vt:lpstr>附加运算--自然连接(natural-join)</vt:lpstr>
      <vt:lpstr>基本运算--并运算(union)</vt:lpstr>
      <vt:lpstr>基本运算--并运算(union)</vt:lpstr>
      <vt:lpstr>基本运算--并运算(union)</vt:lpstr>
      <vt:lpstr>基本运算--并运算(union)</vt:lpstr>
      <vt:lpstr>基本运算--差运算(difference)</vt:lpstr>
      <vt:lpstr>基本运算--差运算(difference)</vt:lpstr>
      <vt:lpstr>基本运算--差运算(difference)</vt:lpstr>
      <vt:lpstr>附加运算--交运算(intersection)</vt:lpstr>
      <vt:lpstr>附加运算--交运算(intersection)</vt:lpstr>
      <vt:lpstr>附加运算--交运算(intersection)</vt:lpstr>
      <vt:lpstr> 基本运算的分配律</vt:lpstr>
      <vt:lpstr>附加运算--赋值运算(assignment)</vt:lpstr>
      <vt:lpstr>附加运算--赋值运算(assignment)</vt:lpstr>
      <vt:lpstr>基本运算--更名运算(rename)</vt:lpstr>
      <vt:lpstr>基本运算--更名运算(rename)</vt:lpstr>
      <vt:lpstr>基本运算--更名运算(rename)</vt:lpstr>
      <vt:lpstr>基本运算--更名运算(rename)</vt:lpstr>
      <vt:lpstr>基本运算--更名运算(rename)</vt:lpstr>
      <vt:lpstr>基本运算--更名运算(rename)</vt:lpstr>
      <vt:lpstr>基本运算--更名运算(rename)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附加运算--除运算(division)</vt:lpstr>
      <vt:lpstr>关系代数对于空值的处理</vt:lpstr>
      <vt:lpstr>扩展的关系代数-外连接</vt:lpstr>
      <vt:lpstr>扩展的关系代数-外连接</vt:lpstr>
      <vt:lpstr>扩展的关系代数-外连接</vt:lpstr>
      <vt:lpstr>扩展的关系代数-外连接</vt:lpstr>
      <vt:lpstr>扩展的关系代数-外连接</vt:lpstr>
      <vt:lpstr>扩展的关系代数-外连接</vt:lpstr>
      <vt:lpstr>扩展的关系代数-外连接</vt:lpstr>
      <vt:lpstr>扩展的关系代数-广义投影(Generalized Projection) </vt:lpstr>
      <vt:lpstr>扩展的关系代数-聚集函数(Aggregate Functions)</vt:lpstr>
      <vt:lpstr>扩展的关系代数-聚集函数</vt:lpstr>
      <vt:lpstr>扩展的关系代数-聚集函数</vt:lpstr>
      <vt:lpstr>扩展的关系代数-聚集函数</vt:lpstr>
      <vt:lpstr>扩展的关系代数-聚集函数(分组)</vt:lpstr>
      <vt:lpstr>扩展的关系代数-聚集函数(分组)</vt:lpstr>
      <vt:lpstr>扩展的关系代数-聚集函数(分组)</vt:lpstr>
      <vt:lpstr>扩展的关系代数-聚集函数(分组)</vt:lpstr>
      <vt:lpstr>扩展的关系代数-聚集函数(分组)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</dc:creator>
  <cp:lastModifiedBy>Windows 用户</cp:lastModifiedBy>
  <cp:revision>850</cp:revision>
  <dcterms:created xsi:type="dcterms:W3CDTF">2019-03-11T09:19:10Z</dcterms:created>
  <dcterms:modified xsi:type="dcterms:W3CDTF">2022-02-09T06:14:02Z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