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58"/>
  </p:notesMasterIdLst>
  <p:handoutMasterIdLst>
    <p:handoutMasterId r:id="rId159"/>
  </p:handoutMasterIdLst>
  <p:sldIdLst>
    <p:sldId id="414" r:id="rId2"/>
    <p:sldId id="256" r:id="rId3"/>
    <p:sldId id="257" r:id="rId4"/>
    <p:sldId id="258" r:id="rId5"/>
    <p:sldId id="259" r:id="rId6"/>
    <p:sldId id="543" r:id="rId7"/>
    <p:sldId id="544" r:id="rId8"/>
    <p:sldId id="607" r:id="rId9"/>
    <p:sldId id="300" r:id="rId10"/>
    <p:sldId id="432" r:id="rId11"/>
    <p:sldId id="468" r:id="rId12"/>
    <p:sldId id="433" r:id="rId13"/>
    <p:sldId id="464" r:id="rId14"/>
    <p:sldId id="435" r:id="rId15"/>
    <p:sldId id="436" r:id="rId16"/>
    <p:sldId id="437" r:id="rId17"/>
    <p:sldId id="438" r:id="rId18"/>
    <p:sldId id="439" r:id="rId19"/>
    <p:sldId id="471" r:id="rId20"/>
    <p:sldId id="770" r:id="rId21"/>
    <p:sldId id="771" r:id="rId22"/>
    <p:sldId id="440" r:id="rId23"/>
    <p:sldId id="465" r:id="rId24"/>
    <p:sldId id="470" r:id="rId25"/>
    <p:sldId id="469" r:id="rId26"/>
    <p:sldId id="533" r:id="rId27"/>
    <p:sldId id="441" r:id="rId28"/>
    <p:sldId id="466" r:id="rId29"/>
    <p:sldId id="442" r:id="rId30"/>
    <p:sldId id="443" r:id="rId31"/>
    <p:sldId id="775" r:id="rId32"/>
    <p:sldId id="444" r:id="rId33"/>
    <p:sldId id="776" r:id="rId34"/>
    <p:sldId id="777" r:id="rId35"/>
    <p:sldId id="778" r:id="rId36"/>
    <p:sldId id="779" r:id="rId37"/>
    <p:sldId id="446" r:id="rId38"/>
    <p:sldId id="293" r:id="rId39"/>
    <p:sldId id="294" r:id="rId40"/>
    <p:sldId id="269" r:id="rId41"/>
    <p:sldId id="447" r:id="rId42"/>
    <p:sldId id="448" r:id="rId43"/>
    <p:sldId id="591" r:id="rId44"/>
    <p:sldId id="270" r:id="rId45"/>
    <p:sldId id="349" r:id="rId46"/>
    <p:sldId id="271" r:id="rId47"/>
    <p:sldId id="272" r:id="rId48"/>
    <p:sldId id="273" r:id="rId49"/>
    <p:sldId id="274" r:id="rId50"/>
    <p:sldId id="475" r:id="rId51"/>
    <p:sldId id="277" r:id="rId52"/>
    <p:sldId id="351" r:id="rId53"/>
    <p:sldId id="546" r:id="rId54"/>
    <p:sldId id="545" r:id="rId55"/>
    <p:sldId id="278" r:id="rId56"/>
    <p:sldId id="565" r:id="rId57"/>
    <p:sldId id="590" r:id="rId58"/>
    <p:sldId id="597" r:id="rId59"/>
    <p:sldId id="275" r:id="rId60"/>
    <p:sldId id="353" r:id="rId61"/>
    <p:sldId id="276" r:id="rId62"/>
    <p:sldId id="352" r:id="rId63"/>
    <p:sldId id="613" r:id="rId64"/>
    <p:sldId id="612" r:id="rId65"/>
    <p:sldId id="279" r:id="rId66"/>
    <p:sldId id="480" r:id="rId67"/>
    <p:sldId id="280" r:id="rId68"/>
    <p:sldId id="780" r:id="rId69"/>
    <p:sldId id="354" r:id="rId70"/>
    <p:sldId id="472" r:id="rId71"/>
    <p:sldId id="481" r:id="rId72"/>
    <p:sldId id="606" r:id="rId73"/>
    <p:sldId id="772" r:id="rId74"/>
    <p:sldId id="281" r:id="rId75"/>
    <p:sldId id="498" r:id="rId76"/>
    <p:sldId id="359" r:id="rId77"/>
    <p:sldId id="282" r:id="rId78"/>
    <p:sldId id="283" r:id="rId79"/>
    <p:sldId id="356" r:id="rId80"/>
    <p:sldId id="357" r:id="rId81"/>
    <p:sldId id="499" r:id="rId82"/>
    <p:sldId id="598" r:id="rId83"/>
    <p:sldId id="605" r:id="rId84"/>
    <p:sldId id="608" r:id="rId85"/>
    <p:sldId id="284" r:id="rId86"/>
    <p:sldId id="285" r:id="rId87"/>
    <p:sldId id="358" r:id="rId88"/>
    <p:sldId id="769" r:id="rId89"/>
    <p:sldId id="286" r:id="rId90"/>
    <p:sldId id="287" r:id="rId91"/>
    <p:sldId id="360" r:id="rId92"/>
    <p:sldId id="584" r:id="rId93"/>
    <p:sldId id="804" r:id="rId94"/>
    <p:sldId id="482" r:id="rId95"/>
    <p:sldId id="483" r:id="rId96"/>
    <p:sldId id="295" r:id="rId97"/>
    <p:sldId id="484" r:id="rId98"/>
    <p:sldId id="485" r:id="rId99"/>
    <p:sldId id="781" r:id="rId100"/>
    <p:sldId id="782" r:id="rId101"/>
    <p:sldId id="773" r:id="rId102"/>
    <p:sldId id="487" r:id="rId103"/>
    <p:sldId id="289" r:id="rId104"/>
    <p:sldId id="488" r:id="rId105"/>
    <p:sldId id="489" r:id="rId106"/>
    <p:sldId id="500" r:id="rId107"/>
    <p:sldId id="290" r:id="rId108"/>
    <p:sldId id="799" r:id="rId109"/>
    <p:sldId id="288" r:id="rId110"/>
    <p:sldId id="490" r:id="rId111"/>
    <p:sldId id="361" r:id="rId112"/>
    <p:sldId id="566" r:id="rId113"/>
    <p:sldId id="502" r:id="rId114"/>
    <p:sldId id="491" r:id="rId115"/>
    <p:sldId id="296" r:id="rId116"/>
    <p:sldId id="803" r:id="rId117"/>
    <p:sldId id="585" r:id="rId118"/>
    <p:sldId id="611" r:id="rId119"/>
    <p:sldId id="587" r:id="rId120"/>
    <p:sldId id="586" r:id="rId121"/>
    <p:sldId id="588" r:id="rId122"/>
    <p:sldId id="593" r:id="rId123"/>
    <p:sldId id="594" r:id="rId124"/>
    <p:sldId id="595" r:id="rId125"/>
    <p:sldId id="596" r:id="rId126"/>
    <p:sldId id="298" r:id="rId127"/>
    <p:sldId id="301" r:id="rId128"/>
    <p:sldId id="783" r:id="rId129"/>
    <p:sldId id="548" r:id="rId130"/>
    <p:sldId id="549" r:id="rId131"/>
    <p:sldId id="550" r:id="rId132"/>
    <p:sldId id="805" r:id="rId133"/>
    <p:sldId id="551" r:id="rId134"/>
    <p:sldId id="774" r:id="rId135"/>
    <p:sldId id="806" r:id="rId136"/>
    <p:sldId id="807" r:id="rId137"/>
    <p:sldId id="749" r:id="rId138"/>
    <p:sldId id="750" r:id="rId139"/>
    <p:sldId id="751" r:id="rId140"/>
    <p:sldId id="752" r:id="rId141"/>
    <p:sldId id="753" r:id="rId142"/>
    <p:sldId id="754" r:id="rId143"/>
    <p:sldId id="755" r:id="rId144"/>
    <p:sldId id="756" r:id="rId145"/>
    <p:sldId id="757" r:id="rId146"/>
    <p:sldId id="758" r:id="rId147"/>
    <p:sldId id="759" r:id="rId148"/>
    <p:sldId id="760" r:id="rId149"/>
    <p:sldId id="761" r:id="rId150"/>
    <p:sldId id="762" r:id="rId151"/>
    <p:sldId id="763" r:id="rId152"/>
    <p:sldId id="764" r:id="rId153"/>
    <p:sldId id="765" r:id="rId154"/>
    <p:sldId id="766" r:id="rId155"/>
    <p:sldId id="767" r:id="rId156"/>
    <p:sldId id="768" r:id="rId157"/>
  </p:sldIdLst>
  <p:sldSz cx="9144000" cy="6858000" type="screen4x3"/>
  <p:notesSz cx="9144000" cy="6858000"/>
  <p:custDataLst>
    <p:tags r:id="rId1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660033"/>
    <a:srgbClr val="FFCC00"/>
    <a:srgbClr val="0000FF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9" autoAdjust="0"/>
    <p:restoredTop sz="83411" autoAdjust="0"/>
  </p:normalViewPr>
  <p:slideViewPr>
    <p:cSldViewPr>
      <p:cViewPr varScale="1">
        <p:scale>
          <a:sx n="95" d="100"/>
          <a:sy n="95" d="100"/>
        </p:scale>
        <p:origin x="1656" y="84"/>
      </p:cViewPr>
      <p:guideLst>
        <p:guide orient="horz" pos="2160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gs" Target="tags/tag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A81039-F5F1-4DE3-9C6A-FB8CFA1BC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17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0CA342-A022-4567-BC08-8FC40078F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41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566D873-F406-4FE8-B7A9-101B26E19CED}" type="slidenum">
              <a:rPr kumimoji="0" lang="en-US" altLang="zh-CN" smtClean="0"/>
              <a:pPr/>
              <a:t>1</a:t>
            </a:fld>
            <a:endParaRPr kumimoji="0"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996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98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81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073C285-C480-4ABA-9FD9-9329DB336236}" type="slidenum">
              <a:rPr kumimoji="0" lang="en-US" altLang="zh-CN" smtClean="0"/>
              <a:pPr/>
              <a:t>117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55316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185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85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E74D82E-5B39-40F7-8990-7730256253B4}" type="slidenum">
              <a:rPr kumimoji="0" lang="en-US" altLang="zh-CN" smtClean="0"/>
              <a:pPr/>
              <a:t>118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78759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此处可以告诉学生，大部分学生想到的解决方案是按学号分组，然后对每一组计数，</a:t>
            </a:r>
            <a:r>
              <a:rPr lang="en-US" altLang="zh-CN" dirty="0"/>
              <a:t>having count(*) &gt;=2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0CA342-A022-4567-BC08-8FC40078F4EE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90CCCE4-8286-45CC-854D-2DBACE13DC0F}" type="slidenum">
              <a:rPr kumimoji="0" lang="en-US" altLang="zh-CN" smtClean="0"/>
              <a:pPr/>
              <a:t>29</a:t>
            </a:fld>
            <a:endParaRPr kumimoji="0"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81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813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6B7114E-00A2-4354-969A-295976890113}" type="slidenum">
              <a:rPr kumimoji="0" lang="en-US" altLang="zh-CN" smtClean="0"/>
              <a:pPr/>
              <a:t>47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03372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7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每一项注意事项都举例子</a:t>
            </a:r>
          </a:p>
        </p:txBody>
      </p:sp>
      <p:sp>
        <p:nvSpPr>
          <p:cNvPr id="7577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24864B1-4707-4DDA-A997-0631CD562390}" type="slidenum">
              <a:rPr kumimoji="0" lang="en-US" altLang="zh-CN" smtClean="0"/>
              <a:pPr/>
              <a:t>72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62909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39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97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DB3798A-4D51-4EBA-9E97-A5402B2813C7}" type="slidenum">
              <a:rPr kumimoji="0" lang="en-US" altLang="zh-CN" smtClean="0"/>
              <a:pPr/>
              <a:t>80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17367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0CA342-A022-4567-BC08-8FC40078F4EE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9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0CA342-A022-4567-BC08-8FC40078F4EE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78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93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3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D077DC8-D5EA-47B5-A7C1-B071AC3CB4C9}" type="slidenum">
              <a:rPr kumimoji="0" lang="en-US" altLang="zh-CN" smtClean="0"/>
              <a:pPr/>
              <a:t>95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115834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36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1366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B26365D-89F8-4EFD-ABC4-621A65B4DA09}" type="slidenum">
              <a:rPr kumimoji="0" lang="en-US" altLang="zh-CN" smtClean="0"/>
              <a:pPr/>
              <a:t>111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7024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0" hangingPunct="0">
                  <a:spcBef>
                    <a:spcPct val="50000"/>
                  </a:spcBef>
                  <a:buSzPct val="60000"/>
                  <a:defRPr/>
                </a:pPr>
                <a:endParaRPr lang="zh-CN" alt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0" hangingPunct="0">
                  <a:spcBef>
                    <a:spcPct val="50000"/>
                  </a:spcBef>
                  <a:buSzPct val="60000"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0" hangingPunct="0">
                  <a:spcBef>
                    <a:spcPct val="50000"/>
                  </a:spcBef>
                  <a:buSzPct val="60000"/>
                  <a:defRPr/>
                </a:pPr>
                <a:endParaRPr lang="zh-CN" alt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algn="just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60000"/>
                  <a:defRPr kumimoji="1"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algn="just" eaLnBrk="0" hangingPunct="0">
                  <a:spcBef>
                    <a:spcPct val="50000"/>
                  </a:spcBef>
                  <a:buSzPct val="60000"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0" hangingPunct="0">
                <a:spcBef>
                  <a:spcPct val="50000"/>
                </a:spcBef>
                <a:buSzPct val="60000"/>
                <a:defRPr/>
              </a:pPr>
              <a:endParaRPr lang="zh-CN" alt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0" hangingPunct="0">
                <a:spcBef>
                  <a:spcPct val="50000"/>
                </a:spcBef>
                <a:buSzPct val="60000"/>
                <a:defRPr/>
              </a:pPr>
              <a:endParaRPr lang="zh-CN" alt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algn="just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defRPr kumimoji="1"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just" eaLnBrk="0" hangingPunct="0">
                <a:spcBef>
                  <a:spcPct val="50000"/>
                </a:spcBef>
                <a:buSzPct val="60000"/>
                <a:defRPr/>
              </a:pPr>
              <a:endParaRPr lang="zh-CN" altLang="en-US"/>
            </a:p>
          </p:txBody>
        </p:sp>
      </p:grpSp>
      <p:sp>
        <p:nvSpPr>
          <p:cNvPr id="22631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2631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wrap="square" lIns="91440" tIns="45720" rIns="91440" bIns="45720" anchor="b"/>
          <a:lstStyle>
            <a:lvl1pPr>
              <a:defRPr kumimoji="0" sz="1400">
                <a:solidFill>
                  <a:schemeClr val="bg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2D8EC7-F8D3-486D-A563-86CD46E3B410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algn="r">
              <a:defRPr kumimoji="0" sz="1400" b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4227CB-1734-4521-9EEB-D6C9EEFACE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2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BF545-E3C9-45B7-A9E7-303211F1896C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C7801-1A12-4A05-A353-36AD496EE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96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96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A114D-B9C0-4BD0-B1D4-19E3691C5C77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146D5-EC39-47C8-9264-FAF6D2BA4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23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8AA92-61E5-46A3-9C6E-876FDA54F798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E8DEC-E86A-4711-B31C-2593FFF52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09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100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683A-9941-4F9D-96A8-D6E3C2BA5AAC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6C5E-CADE-48DA-8964-8C286181F7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9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3F34-6C76-4893-B2AA-26C146CC6DB7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1B4BB-219D-499D-93F9-AC88A7B2E4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93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362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362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47D82-E992-4E4A-B935-22816BB6769C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477C3-248B-4592-BB3E-79E27DD25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2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993A5-6CA0-46C6-B330-E577C4CB6A83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A476D-1567-4646-A3F9-B0E96BEEF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4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D73E8-F22A-40AD-8281-82AB0A1A27CC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EC5C-83F6-4665-9A82-AA61FB51E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25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9CD70-DEA1-47D1-BE94-4BCE37BC1BBC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769F-ABEE-4513-8EB0-4A22D6AB1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16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57A2F-483A-40AB-91EC-0FD5BD55ED85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C2893-9E37-40B6-AB78-B8746FC1F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94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9704E-5AF0-4F21-B266-D4B4D59E1C63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7B26-5421-4FF8-B03B-56017E682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56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6D34-CEC9-4D2D-8315-528B19EDBE2C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F415A-6EB7-4458-BD4D-BD04E5153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2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B96AC-B4FB-4E63-9B95-3A65B673781B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C1695-2AAB-4028-9B88-8FAFCFF29C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62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B62C-83CA-4C7B-AF57-4DA94D020E7F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2D93-FECA-4B52-9503-6EE308436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93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29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grpSp>
        <p:nvGrpSpPr>
          <p:cNvPr id="1028" name="Group 24"/>
          <p:cNvGrpSpPr>
            <a:grpSpLocks/>
          </p:cNvGrpSpPr>
          <p:nvPr/>
        </p:nvGrpSpPr>
        <p:grpSpPr bwMode="auto">
          <a:xfrm>
            <a:off x="381000" y="914400"/>
            <a:ext cx="8305800" cy="381000"/>
            <a:chOff x="240" y="768"/>
            <a:chExt cx="5232" cy="240"/>
          </a:xfrm>
        </p:grpSpPr>
        <p:sp>
          <p:nvSpPr>
            <p:cNvPr id="225305" name="Rectangle 25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1"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kumimoji="1" lang="zh-CN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0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2743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l" eaLnBrk="1" hangingPunct="1">
              <a:spcBef>
                <a:spcPct val="0"/>
              </a:spcBef>
              <a:buSzTx/>
              <a:buFontTx/>
              <a:buNone/>
              <a:defRPr kumimoji="1" sz="16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9637B79-6F15-4CFC-B6E8-48E9B61F6FA1}" type="datetime3">
              <a:rPr lang="zh-CN" altLang="en-US" smtClean="0"/>
              <a:t>2022年2月5日星期六</a:t>
            </a:fld>
            <a:endParaRPr lang="en-US" altLang="zh-CN"/>
          </a:p>
        </p:txBody>
      </p:sp>
      <p:sp>
        <p:nvSpPr>
          <p:cNvPr id="22530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1" hangingPunct="1"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7E15A4CD-6B47-472D-BC8A-045442F70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2531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3733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SzTx/>
              <a:buFontTx/>
              <a:buNone/>
              <a:defRPr kumimoji="0" sz="180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  <p:sldLayoutId id="2147483654" r:id="rId14"/>
    <p:sldLayoutId id="214748365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64D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64D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64D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64D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64D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WordArt 2"/>
          <p:cNvSpPr>
            <a:spLocks noChangeArrowheads="1" noChangeShapeType="1" noTextEdit="1"/>
          </p:cNvSpPr>
          <p:nvPr/>
        </p:nvSpPr>
        <p:spPr bwMode="auto">
          <a:xfrm>
            <a:off x="304800" y="1219200"/>
            <a:ext cx="8610600" cy="1219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333300"/>
              </a:contourClr>
            </a:sp3d>
          </a:bodyPr>
          <a:lstStyle/>
          <a:p>
            <a:pPr algn="ctr"/>
            <a:r>
              <a:rPr lang="en-US" altLang="zh-CN" sz="3200" b="1">
                <a:solidFill>
                  <a:srgbClr val="33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  SYSTEM   CONCEPTS</a:t>
            </a:r>
            <a:endParaRPr lang="zh-CN" altLang="en-US" sz="3200" b="1">
              <a:solidFill>
                <a:srgbClr val="33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2083" name="WordArt 3"/>
          <p:cNvSpPr>
            <a:spLocks noChangeArrowheads="1" noChangeShapeType="1" noTextEdit="1"/>
          </p:cNvSpPr>
          <p:nvPr/>
        </p:nvSpPr>
        <p:spPr bwMode="auto">
          <a:xfrm>
            <a:off x="539552" y="3213100"/>
            <a:ext cx="8208912" cy="23764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 eaLnBrk="0" hangingPunct="0">
              <a:spcBef>
                <a:spcPct val="50000"/>
              </a:spcBef>
              <a:buSzPct val="60000"/>
              <a:defRPr/>
            </a:pPr>
            <a:r>
              <a:rPr kumimoji="1" lang="zh-CN" altLang="en-US" sz="3200" b="1" kern="10" dirty="0">
                <a:ln w="9525">
                  <a:miter lim="800000"/>
                </a:ln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第三章 </a:t>
            </a:r>
            <a:r>
              <a:rPr kumimoji="1" lang="en-US" altLang="zh-CN" sz="3200" b="1" kern="10" dirty="0">
                <a:ln w="9525">
                  <a:miter lim="800000"/>
                </a:ln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SQL</a:t>
            </a:r>
          </a:p>
          <a:p>
            <a:pPr algn="ctr" eaLnBrk="0" hangingPunct="0">
              <a:spcBef>
                <a:spcPct val="50000"/>
              </a:spcBef>
              <a:buSzPct val="60000"/>
              <a:defRPr/>
            </a:pPr>
            <a:r>
              <a:rPr kumimoji="1" lang="en-US" altLang="zh-CN" sz="3200" b="1" kern="10" dirty="0">
                <a:ln w="9525">
                  <a:miter lim="800000"/>
                </a:ln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Chapter 3 Introduction to SQL</a:t>
            </a:r>
            <a:endParaRPr kumimoji="1" lang="zh-CN" altLang="en-US" sz="3200" b="1" kern="10" dirty="0">
              <a:ln w="9525">
                <a:miter lim="800000"/>
              </a:ln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3384A56-1B56-4031-92E7-6BCBECCB41E0}" type="slidenum">
              <a:rPr kumimoji="0" lang="en-US" altLang="zh-CN" smtClean="0">
                <a:ea typeface="楷体_GB2312" pitchFamily="49" charset="-122"/>
              </a:rPr>
              <a:pPr/>
              <a:t>10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数据定义功能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447800"/>
            <a:ext cx="8802687" cy="5410200"/>
          </a:xfrm>
        </p:spPr>
        <p:txBody>
          <a:bodyPr/>
          <a:lstStyle/>
          <a:p>
            <a:pPr eaLnBrk="1" hangingPunct="1"/>
            <a:r>
              <a:rPr lang="zh-CN" altLang="en-US"/>
              <a:t>基本表的定义、修改与撤销</a:t>
            </a:r>
          </a:p>
          <a:p>
            <a:pPr eaLnBrk="1" hangingPunct="1"/>
            <a:r>
              <a:rPr lang="zh-CN" altLang="en-US"/>
              <a:t>索引的定义与撤销</a:t>
            </a:r>
          </a:p>
          <a:p>
            <a:pPr eaLnBrk="1" hangingPunct="1"/>
            <a:r>
              <a:rPr lang="en-US" altLang="zh-CN"/>
              <a:t>SQL</a:t>
            </a:r>
            <a:r>
              <a:rPr lang="zh-CN" altLang="en-US"/>
              <a:t>数据定义特点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集合之间的比较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查询与刘晨在同一个学院学习的学生</a:t>
            </a:r>
            <a:r>
              <a:rPr lang="en-US" altLang="zh-CN" dirty="0"/>
              <a:t>(</a:t>
            </a:r>
            <a:r>
              <a:rPr lang="zh-CN" altLang="en-US" dirty="0"/>
              <a:t>假设</a:t>
            </a:r>
            <a:r>
              <a:rPr lang="en-US" altLang="zh-CN" dirty="0"/>
              <a:t>‘d1’</a:t>
            </a:r>
            <a:r>
              <a:rPr lang="zh-CN" altLang="en-US" dirty="0"/>
              <a:t>和</a:t>
            </a:r>
            <a:r>
              <a:rPr lang="en-US" altLang="zh-CN" dirty="0"/>
              <a:t>‘d2’</a:t>
            </a:r>
            <a:r>
              <a:rPr lang="zh-CN" altLang="en-US" dirty="0"/>
              <a:t>学院各有一个刘晨同学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i="1" dirty="0"/>
              <a:t>SELECT   </a:t>
            </a:r>
            <a:r>
              <a:rPr lang="en-US" altLang="zh-CN" i="1" dirty="0" err="1"/>
              <a:t>sno</a:t>
            </a:r>
            <a:r>
              <a:rPr lang="zh-CN" altLang="en-US" i="1" dirty="0"/>
              <a:t>，</a:t>
            </a:r>
            <a:r>
              <a:rPr lang="en-US" altLang="zh-CN" i="1" dirty="0" err="1"/>
              <a:t>sname</a:t>
            </a:r>
            <a:r>
              <a:rPr lang="zh-CN" altLang="en-US" i="1" dirty="0"/>
              <a:t>，</a:t>
            </a:r>
            <a:r>
              <a:rPr lang="en-US" altLang="zh-CN" i="1" dirty="0" err="1"/>
              <a:t>dno</a:t>
            </a:r>
            <a:endParaRPr lang="en-US" altLang="zh-CN" i="1" dirty="0"/>
          </a:p>
          <a:p>
            <a:pPr eaLnBrk="1" hangingPunct="1">
              <a:buNone/>
              <a:defRPr/>
            </a:pPr>
            <a:r>
              <a:rPr lang="en-US" altLang="zh-CN" b="1" i="1" dirty="0"/>
              <a:t>    FROM   </a:t>
            </a:r>
            <a:r>
              <a:rPr lang="en-US" altLang="zh-CN" i="1" dirty="0"/>
              <a:t>S</a:t>
            </a:r>
          </a:p>
          <a:p>
            <a:pPr eaLnBrk="1" hangingPunct="1">
              <a:buNone/>
              <a:defRPr/>
            </a:pPr>
            <a:r>
              <a:rPr lang="en-US" altLang="zh-CN" b="1" i="1" dirty="0"/>
              <a:t>    WHERE   </a:t>
            </a:r>
            <a:r>
              <a:rPr lang="en-US" altLang="zh-CN" i="1" dirty="0" err="1"/>
              <a:t>dno</a:t>
            </a:r>
            <a:r>
              <a:rPr lang="en-US" altLang="zh-CN" b="1" i="1" dirty="0"/>
              <a:t>  </a:t>
            </a:r>
            <a:r>
              <a:rPr lang="en-US" altLang="zh-CN" b="1" i="1" dirty="0">
                <a:solidFill>
                  <a:srgbClr val="FF0000"/>
                </a:solidFill>
              </a:rPr>
              <a:t>=</a:t>
            </a:r>
          </a:p>
          <a:p>
            <a:pPr eaLnBrk="1" hangingPunct="1">
              <a:buNone/>
              <a:defRPr/>
            </a:pPr>
            <a:r>
              <a:rPr lang="en-US" altLang="zh-CN" b="1" i="1" dirty="0"/>
              <a:t>          (SELECT   distinct </a:t>
            </a:r>
            <a:r>
              <a:rPr lang="en-US" altLang="zh-CN" i="1" dirty="0" err="1"/>
              <a:t>dno</a:t>
            </a:r>
            <a:endParaRPr lang="en-US" altLang="zh-CN" i="1" dirty="0"/>
          </a:p>
          <a:p>
            <a:pPr eaLnBrk="1" hangingPunct="1">
              <a:buNone/>
              <a:defRPr/>
            </a:pPr>
            <a:r>
              <a:rPr lang="en-US" altLang="zh-CN" b="1" i="1" dirty="0"/>
              <a:t>             FROM   </a:t>
            </a:r>
            <a:r>
              <a:rPr lang="en-US" altLang="zh-CN" i="1" dirty="0"/>
              <a:t>S</a:t>
            </a:r>
          </a:p>
          <a:p>
            <a:pPr eaLnBrk="1" hangingPunct="1">
              <a:buNone/>
              <a:defRPr/>
            </a:pPr>
            <a:r>
              <a:rPr lang="en-US" altLang="zh-CN" b="1" i="1" dirty="0"/>
              <a:t>             WHERE   </a:t>
            </a:r>
            <a:r>
              <a:rPr lang="en-US" altLang="zh-CN" i="1" dirty="0" err="1"/>
              <a:t>sname</a:t>
            </a:r>
            <a:r>
              <a:rPr lang="en-US" altLang="zh-CN" b="1" i="1" dirty="0"/>
              <a:t>= </a:t>
            </a:r>
            <a:r>
              <a:rPr lang="en-US" altLang="zh-CN" i="1" dirty="0"/>
              <a:t>‘ </a:t>
            </a:r>
            <a:r>
              <a:rPr lang="zh-CN" altLang="en-US" i="1" dirty="0"/>
              <a:t>刘晨</a:t>
            </a:r>
            <a:r>
              <a:rPr lang="en-US" altLang="zh-CN" i="1" dirty="0"/>
              <a:t>’</a:t>
            </a:r>
            <a:r>
              <a:rPr lang="en-US" altLang="zh-CN" b="1" i="1" dirty="0"/>
              <a:t>)</a:t>
            </a:r>
            <a:r>
              <a:rPr lang="zh-CN" altLang="en-US" b="1" i="1" dirty="0"/>
              <a:t>；</a:t>
            </a:r>
          </a:p>
          <a:p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92280" y="2512113"/>
            <a:ext cx="1584325" cy="2595774"/>
            <a:chOff x="4695" y="1872"/>
            <a:chExt cx="912" cy="1584"/>
          </a:xfrm>
        </p:grpSpPr>
        <p:pic>
          <p:nvPicPr>
            <p:cNvPr id="5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en-US" altLang="zh-CN" sz="2000" i="1" dirty="0">
                  <a:solidFill>
                    <a:srgbClr val="FF0000"/>
                  </a:solidFill>
                  <a:latin typeface="+mn-ea"/>
                  <a:ea typeface="+mn-ea"/>
                </a:rPr>
                <a:t>SQL</a:t>
              </a:r>
              <a:r>
                <a:rPr lang="zh-CN" altLang="en-US" sz="2000" i="1" dirty="0">
                  <a:solidFill>
                    <a:srgbClr val="FF0000"/>
                  </a:solidFill>
                  <a:latin typeface="+mn-ea"/>
                  <a:ea typeface="+mn-ea"/>
                </a:rPr>
                <a:t>的执行结果是什么</a:t>
              </a:r>
              <a:r>
                <a:rPr lang="en-US" altLang="zh-CN" sz="2000" i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  <a:endParaRPr lang="zh-CN" altLang="en-US" sz="2000" i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78B8087-3B3A-41D9-80E8-C0687E60CFF4}" type="slidenum">
              <a:rPr kumimoji="0" lang="en-US" altLang="zh-CN" smtClean="0">
                <a:ea typeface="楷体_GB2312" pitchFamily="49" charset="-122"/>
              </a:rPr>
              <a:pPr/>
              <a:t>100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9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集合之间的比较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121296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查询选修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课程并且成绩高于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课平均成绩的学生学号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0" y="2996952"/>
            <a:ext cx="90364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bg2"/>
                </a:solidFill>
              </a:rPr>
              <a:t>select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sno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</a:rPr>
              <a:t>from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sc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</a:rPr>
              <a:t>where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 err="1">
                <a:solidFill>
                  <a:schemeClr val="bg2"/>
                </a:solidFill>
              </a:rPr>
              <a:t>cno</a:t>
            </a:r>
            <a:r>
              <a:rPr lang="en-US" altLang="zh-CN" dirty="0">
                <a:solidFill>
                  <a:schemeClr val="bg2"/>
                </a:solidFill>
              </a:rPr>
              <a:t> = ‘c1’ and score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>
                <a:solidFill>
                  <a:schemeClr val="bg2"/>
                </a:solidFill>
              </a:rPr>
              <a:t> (</a:t>
            </a:r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dirty="0">
                <a:solidFill>
                  <a:schemeClr val="bg2"/>
                </a:solidFill>
              </a:rPr>
              <a:t>   avg(score)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                                               </a:t>
            </a:r>
            <a:r>
              <a:rPr lang="en-US" altLang="zh-CN" b="1" i="1" dirty="0">
                <a:solidFill>
                  <a:schemeClr val="bg2"/>
                </a:solidFill>
              </a:rPr>
              <a:t>from 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 err="1">
                <a:solidFill>
                  <a:schemeClr val="bg2"/>
                </a:solidFill>
              </a:rPr>
              <a:t>sc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                                               </a:t>
            </a:r>
            <a:r>
              <a:rPr lang="en-US" altLang="zh-CN" b="1" i="1" dirty="0">
                <a:solidFill>
                  <a:schemeClr val="bg2"/>
                </a:solidFill>
              </a:rPr>
              <a:t>where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>
                <a:solidFill>
                  <a:schemeClr val="bg2"/>
                </a:solidFill>
              </a:rPr>
              <a:t>cno</a:t>
            </a:r>
            <a:r>
              <a:rPr lang="en-US" altLang="zh-CN" dirty="0">
                <a:solidFill>
                  <a:schemeClr val="bg2"/>
                </a:solidFill>
              </a:rPr>
              <a:t> = ‘c1’);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78B8087-3B3A-41D9-80E8-C0687E60CFF4}" type="slidenum">
              <a:rPr kumimoji="0" lang="en-US" altLang="zh-CN" smtClean="0">
                <a:ea typeface="楷体_GB2312" pitchFamily="49" charset="-122"/>
              </a:rPr>
              <a:pPr/>
              <a:t>101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34222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DB13B03-4399-4538-977A-1ABC2AF91178}" type="slidenum">
              <a:rPr kumimoji="0" lang="en-US" altLang="zh-CN" smtClean="0">
                <a:ea typeface="楷体_GB2312" pitchFamily="49" charset="-122"/>
              </a:rPr>
              <a:pPr/>
              <a:t>102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集合之间的比较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dirty="0"/>
              <a:t>子查询一定要跟在比较运算符之后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3300"/>
                </a:solidFill>
              </a:rPr>
              <a:t>错误</a:t>
            </a:r>
            <a:r>
              <a:rPr lang="zh-CN" altLang="en-US" dirty="0"/>
              <a:t>的例子：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dirty="0"/>
              <a:t>     </a:t>
            </a:r>
            <a:r>
              <a:rPr lang="en-US" altLang="zh-CN" sz="2400" b="1" i="1" dirty="0"/>
              <a:t>SELECT   </a:t>
            </a:r>
            <a:r>
              <a:rPr lang="en-US" altLang="zh-CN" sz="2400" i="1" dirty="0" err="1"/>
              <a:t>sno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sname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dno</a:t>
            </a:r>
            <a:endParaRPr lang="en-US" altLang="zh-CN" sz="2400" i="1" dirty="0"/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b="1" i="1" dirty="0"/>
              <a:t>         FROM     </a:t>
            </a:r>
            <a:r>
              <a:rPr lang="en-US" altLang="zh-CN" sz="2400" i="1" dirty="0"/>
              <a:t>S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b="1" i="1" dirty="0"/>
              <a:t>         WHERE ( SELECT   </a:t>
            </a:r>
            <a:r>
              <a:rPr lang="en-US" altLang="zh-CN" sz="2400" i="1" dirty="0" err="1"/>
              <a:t>dno</a:t>
            </a:r>
            <a:endParaRPr lang="en-US" altLang="zh-CN" sz="2400" i="1" dirty="0"/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b="1" i="1" dirty="0"/>
              <a:t>                           FROM   </a:t>
            </a:r>
            <a:r>
              <a:rPr lang="en-US" altLang="zh-CN" sz="2400" i="1" dirty="0"/>
              <a:t>S</a:t>
            </a:r>
          </a:p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400" b="1" i="1" dirty="0"/>
              <a:t>                           WHERE   </a:t>
            </a:r>
            <a:r>
              <a:rPr lang="en-US" altLang="zh-CN" sz="2400" i="1" dirty="0" err="1"/>
              <a:t>sname</a:t>
            </a:r>
            <a:r>
              <a:rPr lang="en-US" altLang="zh-CN" sz="2400" b="1" i="1" dirty="0"/>
              <a:t>=‘ </a:t>
            </a:r>
            <a:r>
              <a:rPr lang="zh-CN" altLang="en-US" sz="2400" b="1" i="1" dirty="0"/>
              <a:t>刘晨</a:t>
            </a:r>
            <a:r>
              <a:rPr lang="en-US" altLang="zh-CN" sz="2400" b="1" i="1" dirty="0"/>
              <a:t>’) </a:t>
            </a:r>
            <a:r>
              <a:rPr lang="en-US" altLang="zh-CN" sz="2400" b="1" i="1" dirty="0">
                <a:solidFill>
                  <a:srgbClr val="FF3300"/>
                </a:solidFill>
              </a:rPr>
              <a:t>= 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dno</a:t>
            </a:r>
            <a:r>
              <a:rPr lang="zh-CN" altLang="en-US" sz="2400" b="1" i="1" dirty="0"/>
              <a:t>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B2A101D-EE36-4D76-9A70-A42015C84FAF}" type="slidenum">
              <a:rPr kumimoji="0" lang="en-US" altLang="zh-CN" smtClean="0">
                <a:ea typeface="楷体_GB2312" pitchFamily="49" charset="-122"/>
              </a:rPr>
              <a:pPr/>
              <a:t>103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集合之间的比较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dirty="0"/>
              <a:t>some/all</a:t>
            </a:r>
            <a:r>
              <a:rPr kumimoji="1" lang="zh-CN" altLang="en-US" dirty="0"/>
              <a:t>子查询</a:t>
            </a:r>
          </a:p>
          <a:p>
            <a:pPr lvl="1" algn="l" eaLnBrk="1" hangingPunct="1">
              <a:lnSpc>
                <a:spcPct val="120000"/>
              </a:lnSpc>
              <a:defRPr/>
            </a:pPr>
            <a:r>
              <a:rPr kumimoji="1" lang="zh-CN" altLang="en-US" sz="3200" b="1" dirty="0">
                <a:cs typeface="+mn-ea"/>
              </a:rPr>
              <a:t>表达式   比较运算符</a:t>
            </a:r>
            <a:r>
              <a:rPr kumimoji="1" lang="zh-CN" altLang="en-US" sz="3200" b="1" dirty="0">
                <a:cs typeface="+mn-ea"/>
                <a:sym typeface="Symbol" panose="05050102010706020507" pitchFamily="18" charset="2"/>
              </a:rPr>
              <a:t></a:t>
            </a:r>
            <a:r>
              <a:rPr kumimoji="1" lang="zh-CN" altLang="en-US" sz="3200" b="1" dirty="0">
                <a:cs typeface="+mn-ea"/>
              </a:rPr>
              <a:t>  </a:t>
            </a:r>
            <a:r>
              <a:rPr kumimoji="1"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some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 </a:t>
            </a:r>
            <a:r>
              <a:rPr kumimoji="1" lang="en-US" altLang="zh-CN" sz="3200" b="1" dirty="0">
                <a:cs typeface="+mn-ea"/>
              </a:rPr>
              <a:t>(</a:t>
            </a:r>
            <a:r>
              <a:rPr kumimoji="1" lang="zh-CN" altLang="en-US" sz="3200" b="1" dirty="0">
                <a:cs typeface="+mn-ea"/>
              </a:rPr>
              <a:t>子查询</a:t>
            </a:r>
            <a:r>
              <a:rPr kumimoji="1" lang="en-US" altLang="zh-CN" sz="3200" b="1" dirty="0">
                <a:cs typeface="+mn-ea"/>
              </a:rPr>
              <a:t>)</a:t>
            </a:r>
            <a:endParaRPr kumimoji="1" lang="zh-CN" altLang="en-US" sz="3200" b="1" dirty="0">
              <a:cs typeface="+mn-ea"/>
            </a:endParaRPr>
          </a:p>
          <a:p>
            <a:pPr lvl="1" algn="l" eaLnBrk="1" hangingPunct="1">
              <a:lnSpc>
                <a:spcPct val="120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   表达式的值至少与子查询结果中的一个值相比满足比较运算符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</a:t>
            </a:r>
            <a:r>
              <a:rPr kumimoji="1" lang="zh-CN" altLang="en-US" dirty="0">
                <a:cs typeface="+mn-ea"/>
              </a:rPr>
              <a:t> </a:t>
            </a:r>
          </a:p>
          <a:p>
            <a:pPr lvl="1" algn="l" eaLnBrk="1" hangingPunct="1">
              <a:lnSpc>
                <a:spcPct val="120000"/>
              </a:lnSpc>
              <a:defRPr/>
            </a:pPr>
            <a:r>
              <a:rPr kumimoji="1" lang="zh-CN" altLang="en-US" sz="3200" b="1" dirty="0">
                <a:cs typeface="+mn-ea"/>
              </a:rPr>
              <a:t>表达式   比较运算符</a:t>
            </a:r>
            <a:r>
              <a:rPr kumimoji="1" lang="zh-CN" altLang="en-US" sz="3200" b="1" dirty="0">
                <a:cs typeface="+mn-ea"/>
                <a:sym typeface="Symbol" panose="05050102010706020507" pitchFamily="18" charset="2"/>
              </a:rPr>
              <a:t> </a:t>
            </a:r>
            <a:r>
              <a:rPr kumimoji="1" lang="zh-CN" altLang="en-US" sz="3200" b="1" dirty="0">
                <a:cs typeface="+mn-ea"/>
              </a:rPr>
              <a:t> </a:t>
            </a:r>
            <a:r>
              <a:rPr kumimoji="1"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all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 </a:t>
            </a:r>
            <a:r>
              <a:rPr kumimoji="1" lang="en-US" altLang="zh-CN" sz="3200" b="1" dirty="0">
                <a:cs typeface="+mn-ea"/>
              </a:rPr>
              <a:t>(</a:t>
            </a:r>
            <a:r>
              <a:rPr kumimoji="1" lang="zh-CN" altLang="en-US" sz="3200" b="1" dirty="0">
                <a:cs typeface="+mn-ea"/>
              </a:rPr>
              <a:t>子查询</a:t>
            </a:r>
            <a:r>
              <a:rPr kumimoji="1" lang="en-US" altLang="zh-CN" sz="3200" b="1" dirty="0">
                <a:cs typeface="+mn-ea"/>
              </a:rPr>
              <a:t>)</a:t>
            </a:r>
            <a:endParaRPr kumimoji="1" lang="zh-CN" altLang="en-US" sz="3200" b="1" dirty="0">
              <a:cs typeface="+mn-ea"/>
            </a:endParaRPr>
          </a:p>
          <a:p>
            <a:pPr lvl="1" algn="l" eaLnBrk="1" hangingPunct="1">
              <a:lnSpc>
                <a:spcPct val="120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   表达式的值与子查询结果中的所有的值相比都满足比较运算符</a:t>
            </a:r>
            <a:r>
              <a:rPr kumimoji="1" lang="zh-CN" altLang="en-US" dirty="0">
                <a:cs typeface="+mn-ea"/>
                <a:sym typeface="Symbol" panose="05050102010706020507" pitchFamily="18" charset="2"/>
              </a:rPr>
              <a:t></a:t>
            </a:r>
            <a:endParaRPr kumimoji="1" lang="zh-CN" altLang="en-US" dirty="0">
              <a:cs typeface="+mn-e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4A42D39-7A55-47EF-A580-8E2869C54255}" type="slidenum">
              <a:rPr kumimoji="0" lang="en-US" altLang="zh-CN" smtClean="0">
                <a:ea typeface="楷体_GB2312" pitchFamily="49" charset="-122"/>
              </a:rPr>
              <a:pPr/>
              <a:t>104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集合之间的比较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34672" cy="4876800"/>
          </a:xfrm>
        </p:spPr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sz="2800" dirty="0">
                <a:solidFill>
                  <a:schemeClr val="folHlink"/>
                </a:solidFill>
              </a:rPr>
              <a:t>-</a:t>
            </a:r>
            <a:r>
              <a:rPr lang="zh-CN" altLang="en-US" sz="2800" dirty="0"/>
              <a:t>查询其他学院中比</a:t>
            </a:r>
            <a:r>
              <a:rPr lang="en-US" altLang="zh-CN" sz="2800" dirty="0"/>
              <a:t>d1</a:t>
            </a:r>
            <a:r>
              <a:rPr lang="zh-CN" altLang="en-US" sz="2800" dirty="0"/>
              <a:t>学院</a:t>
            </a:r>
            <a:r>
              <a:rPr lang="zh-CN" altLang="en-US" sz="2800" dirty="0">
                <a:solidFill>
                  <a:srgbClr val="FF0000"/>
                </a:solidFill>
              </a:rPr>
              <a:t>某个</a:t>
            </a:r>
            <a:r>
              <a:rPr lang="zh-CN" altLang="en-US" sz="2800" dirty="0"/>
              <a:t>学生年龄小的学生姓名和年龄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zh-CN" altLang="en-US" sz="2800" dirty="0"/>
              <a:t>    </a:t>
            </a:r>
            <a:r>
              <a:rPr lang="en-US" altLang="zh-CN" sz="2800" b="1" i="1" dirty="0"/>
              <a:t>SELECT   </a:t>
            </a:r>
            <a:r>
              <a:rPr lang="en-US" altLang="zh-CN" sz="2800" i="1" dirty="0" err="1"/>
              <a:t>sname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age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FROM    </a:t>
            </a:r>
            <a:r>
              <a:rPr lang="en-US" altLang="zh-CN" sz="2800" i="1" dirty="0"/>
              <a:t>S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WHERE  </a:t>
            </a:r>
            <a:r>
              <a:rPr lang="en-US" altLang="zh-CN" sz="2800" i="1" dirty="0"/>
              <a:t>age</a:t>
            </a:r>
            <a:r>
              <a:rPr lang="en-US" altLang="zh-CN" sz="2800" b="1" i="1" dirty="0"/>
              <a:t> &lt; </a:t>
            </a:r>
            <a:r>
              <a:rPr lang="en-US" altLang="zh-CN" sz="2800" b="1" i="1" dirty="0">
                <a:solidFill>
                  <a:srgbClr val="FF3300"/>
                </a:solidFill>
              </a:rPr>
              <a:t>some </a:t>
            </a:r>
            <a:r>
              <a:rPr lang="en-US" altLang="zh-CN" sz="2800" b="1" i="1" dirty="0"/>
              <a:t>(SELECT  </a:t>
            </a:r>
            <a:r>
              <a:rPr lang="en-US" altLang="zh-CN" sz="2800" i="1" dirty="0"/>
              <a:t>age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                          FROM    </a:t>
            </a:r>
            <a:r>
              <a:rPr lang="en-US" altLang="zh-CN" sz="2800" i="1" dirty="0"/>
              <a:t>S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                          WHERE  </a:t>
            </a:r>
            <a:r>
              <a:rPr lang="en-US" altLang="zh-CN" sz="2800" i="1" dirty="0" err="1"/>
              <a:t>dno</a:t>
            </a:r>
            <a:r>
              <a:rPr lang="en-US" altLang="zh-CN" sz="2800" i="1" dirty="0"/>
              <a:t>= ' d1’)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</a:t>
            </a:r>
            <a:r>
              <a:rPr lang="en-US" altLang="zh-CN" sz="2800" b="1" i="1" dirty="0">
                <a:solidFill>
                  <a:srgbClr val="FF3300"/>
                </a:solidFill>
              </a:rPr>
              <a:t>AND </a:t>
            </a:r>
            <a:r>
              <a:rPr lang="en-US" altLang="zh-CN" sz="2800" i="1" dirty="0" err="1">
                <a:solidFill>
                  <a:srgbClr val="FF3300"/>
                </a:solidFill>
              </a:rPr>
              <a:t>dno</a:t>
            </a:r>
            <a:r>
              <a:rPr lang="en-US" altLang="zh-CN" sz="2800" i="1" dirty="0">
                <a:solidFill>
                  <a:srgbClr val="FF3300"/>
                </a:solidFill>
              </a:rPr>
              <a:t> &lt;&gt; ' d1'</a:t>
            </a:r>
            <a:r>
              <a:rPr lang="en-US" altLang="zh-CN" sz="2800" b="1" i="1" dirty="0"/>
              <a:t> ;</a:t>
            </a:r>
          </a:p>
          <a:p>
            <a:pPr eaLnBrk="1" hangingPunct="1">
              <a:lnSpc>
                <a:spcPct val="110000"/>
              </a:lnSpc>
              <a:buFont typeface="宋体" panose="02010600030101010101" pitchFamily="2" charset="-122"/>
              <a:buNone/>
            </a:pPr>
            <a:r>
              <a:rPr lang="en-US" altLang="zh-CN" sz="2800" dirty="0"/>
              <a:t>/* </a:t>
            </a:r>
            <a:r>
              <a:rPr lang="zh-CN" altLang="en-US" sz="2800" dirty="0"/>
              <a:t>注意这是父查询块中的条件 *</a:t>
            </a:r>
            <a:r>
              <a:rPr lang="en-US" altLang="zh-CN" sz="2800" dirty="0"/>
              <a:t>/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B6A8074-2EF0-4F55-9AB9-2DFE640DDCCB}" type="slidenum">
              <a:rPr kumimoji="0" lang="en-US" altLang="zh-CN" smtClean="0">
                <a:ea typeface="楷体_GB2312" pitchFamily="49" charset="-122"/>
              </a:rPr>
              <a:pPr/>
              <a:t>105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7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集合之间的比较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371600"/>
          </a:xfrm>
        </p:spPr>
        <p:txBody>
          <a:bodyPr/>
          <a:lstStyle/>
          <a:p>
            <a:pPr marL="609600" indent="-609600" eaLnBrk="1" hangingPunct="1">
              <a:buFont typeface="宋体" panose="02010600030101010101" pitchFamily="2" charset="-122"/>
              <a:buChar char="●"/>
            </a:pPr>
            <a:r>
              <a:rPr lang="en-US" altLang="zh-CN" sz="2800"/>
              <a:t>SOME</a:t>
            </a:r>
            <a:r>
              <a:rPr lang="zh-CN" altLang="en-US" sz="2800"/>
              <a:t>和</a:t>
            </a:r>
            <a:r>
              <a:rPr lang="en-US" altLang="zh-CN" sz="2800"/>
              <a:t>ALL</a:t>
            </a:r>
            <a:r>
              <a:rPr lang="zh-CN" altLang="en-US" sz="2800"/>
              <a:t>谓词有时可以用聚集函数实现</a:t>
            </a:r>
          </a:p>
          <a:p>
            <a:pPr marL="990600" lvl="1" indent="-533400" eaLnBrk="1" hangingPunct="1"/>
            <a:r>
              <a:rPr lang="en-US" altLang="zh-CN"/>
              <a:t>SOME</a:t>
            </a:r>
            <a:r>
              <a:rPr lang="zh-CN" altLang="en-US"/>
              <a:t>与</a:t>
            </a:r>
            <a:r>
              <a:rPr lang="en-US" altLang="zh-CN"/>
              <a:t>ALL</a:t>
            </a:r>
            <a:r>
              <a:rPr lang="zh-CN" altLang="en-US"/>
              <a:t>与聚集函数的对应关系</a:t>
            </a:r>
          </a:p>
        </p:txBody>
      </p:sp>
      <p:grpSp>
        <p:nvGrpSpPr>
          <p:cNvPr id="107525" name="Group 5"/>
          <p:cNvGrpSpPr>
            <a:grpSpLocks/>
          </p:cNvGrpSpPr>
          <p:nvPr/>
        </p:nvGrpSpPr>
        <p:grpSpPr bwMode="auto">
          <a:xfrm>
            <a:off x="0" y="3357563"/>
            <a:ext cx="9144000" cy="2057400"/>
            <a:chOff x="-3" y="-3"/>
            <a:chExt cx="4065" cy="1302"/>
          </a:xfrm>
        </p:grpSpPr>
        <p:grpSp>
          <p:nvGrpSpPr>
            <p:cNvPr id="107526" name="Group 6"/>
            <p:cNvGrpSpPr>
              <a:grpSpLocks/>
            </p:cNvGrpSpPr>
            <p:nvPr/>
          </p:nvGrpSpPr>
          <p:grpSpPr bwMode="auto">
            <a:xfrm>
              <a:off x="0" y="0"/>
              <a:ext cx="4059" cy="1296"/>
              <a:chOff x="0" y="0"/>
              <a:chExt cx="4059" cy="1296"/>
            </a:xfrm>
          </p:grpSpPr>
          <p:grpSp>
            <p:nvGrpSpPr>
              <p:cNvPr id="10752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493" cy="444"/>
                <a:chOff x="0" y="0"/>
                <a:chExt cx="493" cy="444"/>
              </a:xfrm>
            </p:grpSpPr>
            <p:sp>
              <p:nvSpPr>
                <p:cNvPr id="107528" name="Rectangle 8"/>
                <p:cNvSpPr>
                  <a:spLocks noChangeArrowheads="1"/>
                </p:cNvSpPr>
                <p:nvPr/>
              </p:nvSpPr>
              <p:spPr bwMode="auto">
                <a:xfrm>
                  <a:off x="44" y="0"/>
                  <a:ext cx="406" cy="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eaLnBrk="0" hangingPunct="0"/>
                  <a:endParaRPr lang="en-US" altLang="zh-CN" sz="20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529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3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30" name="Group 10"/>
              <p:cNvGrpSpPr>
                <a:grpSpLocks/>
              </p:cNvGrpSpPr>
              <p:nvPr/>
            </p:nvGrpSpPr>
            <p:grpSpPr bwMode="auto">
              <a:xfrm>
                <a:off x="493" y="0"/>
                <a:ext cx="396" cy="432"/>
                <a:chOff x="493" y="0"/>
                <a:chExt cx="396" cy="432"/>
              </a:xfrm>
            </p:grpSpPr>
            <p:sp>
              <p:nvSpPr>
                <p:cNvPr id="107531" name="Rectangle 11"/>
                <p:cNvSpPr>
                  <a:spLocks noChangeArrowheads="1"/>
                </p:cNvSpPr>
                <p:nvPr/>
              </p:nvSpPr>
              <p:spPr bwMode="auto">
                <a:xfrm>
                  <a:off x="536" y="0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=</a:t>
                  </a:r>
                </a:p>
              </p:txBody>
            </p:sp>
            <p:sp>
              <p:nvSpPr>
                <p:cNvPr id="107532" name="Rectangle 12"/>
                <p:cNvSpPr>
                  <a:spLocks noChangeArrowheads="1"/>
                </p:cNvSpPr>
                <p:nvPr/>
              </p:nvSpPr>
              <p:spPr bwMode="auto">
                <a:xfrm>
                  <a:off x="493" y="0"/>
                  <a:ext cx="39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33" name="Group 13"/>
              <p:cNvGrpSpPr>
                <a:grpSpLocks/>
              </p:cNvGrpSpPr>
              <p:nvPr/>
            </p:nvGrpSpPr>
            <p:grpSpPr bwMode="auto">
              <a:xfrm>
                <a:off x="889" y="0"/>
                <a:ext cx="656" cy="432"/>
                <a:chOff x="889" y="0"/>
                <a:chExt cx="656" cy="432"/>
              </a:xfrm>
            </p:grpSpPr>
            <p:sp>
              <p:nvSpPr>
                <p:cNvPr id="107534" name="Rectangle 14"/>
                <p:cNvSpPr>
                  <a:spLocks noChangeArrowheads="1"/>
                </p:cNvSpPr>
                <p:nvPr/>
              </p:nvSpPr>
              <p:spPr bwMode="auto">
                <a:xfrm>
                  <a:off x="934" y="0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&lt;&gt;</a:t>
                  </a:r>
                  <a:r>
                    <a:rPr lang="zh-CN" altLang="en-US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或</a:t>
                  </a:r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!=</a:t>
                  </a:r>
                </a:p>
              </p:txBody>
            </p:sp>
            <p:sp>
              <p:nvSpPr>
                <p:cNvPr id="107535" name="Rectangle 15"/>
                <p:cNvSpPr>
                  <a:spLocks noChangeArrowheads="1"/>
                </p:cNvSpPr>
                <p:nvPr/>
              </p:nvSpPr>
              <p:spPr bwMode="auto">
                <a:xfrm>
                  <a:off x="889" y="0"/>
                  <a:ext cx="65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36" name="Group 16"/>
              <p:cNvGrpSpPr>
                <a:grpSpLocks/>
              </p:cNvGrpSpPr>
              <p:nvPr/>
            </p:nvGrpSpPr>
            <p:grpSpPr bwMode="auto">
              <a:xfrm>
                <a:off x="1545" y="0"/>
                <a:ext cx="617" cy="432"/>
                <a:chOff x="1545" y="0"/>
                <a:chExt cx="617" cy="432"/>
              </a:xfrm>
            </p:grpSpPr>
            <p:sp>
              <p:nvSpPr>
                <p:cNvPr id="1075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8" y="0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&lt;</a:t>
                  </a:r>
                </a:p>
              </p:txBody>
            </p:sp>
            <p:sp>
              <p:nvSpPr>
                <p:cNvPr id="10753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45" y="0"/>
                  <a:ext cx="617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39" name="Group 19"/>
              <p:cNvGrpSpPr>
                <a:grpSpLocks/>
              </p:cNvGrpSpPr>
              <p:nvPr/>
            </p:nvGrpSpPr>
            <p:grpSpPr bwMode="auto">
              <a:xfrm>
                <a:off x="2162" y="0"/>
                <a:ext cx="655" cy="432"/>
                <a:chOff x="2162" y="0"/>
                <a:chExt cx="655" cy="432"/>
              </a:xfrm>
            </p:grpSpPr>
            <p:sp>
              <p:nvSpPr>
                <p:cNvPr id="1075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205" y="0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&lt;=</a:t>
                  </a:r>
                </a:p>
              </p:txBody>
            </p:sp>
            <p:sp>
              <p:nvSpPr>
                <p:cNvPr id="1075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62" y="0"/>
                  <a:ext cx="65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42" name="Group 22"/>
              <p:cNvGrpSpPr>
                <a:grpSpLocks/>
              </p:cNvGrpSpPr>
              <p:nvPr/>
            </p:nvGrpSpPr>
            <p:grpSpPr bwMode="auto">
              <a:xfrm>
                <a:off x="2817" y="0"/>
                <a:ext cx="587" cy="432"/>
                <a:chOff x="2817" y="0"/>
                <a:chExt cx="587" cy="432"/>
              </a:xfrm>
            </p:grpSpPr>
            <p:sp>
              <p:nvSpPr>
                <p:cNvPr id="1075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860" y="0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&gt;</a:t>
                  </a:r>
                </a:p>
              </p:txBody>
            </p:sp>
            <p:sp>
              <p:nvSpPr>
                <p:cNvPr id="107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817" y="0"/>
                  <a:ext cx="587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45" name="Group 25"/>
              <p:cNvGrpSpPr>
                <a:grpSpLocks/>
              </p:cNvGrpSpPr>
              <p:nvPr/>
            </p:nvGrpSpPr>
            <p:grpSpPr bwMode="auto">
              <a:xfrm>
                <a:off x="3404" y="0"/>
                <a:ext cx="655" cy="432"/>
                <a:chOff x="3404" y="0"/>
                <a:chExt cx="655" cy="432"/>
              </a:xfrm>
            </p:grpSpPr>
            <p:sp>
              <p:nvSpPr>
                <p:cNvPr id="107546" name="Rectangle 26"/>
                <p:cNvSpPr>
                  <a:spLocks noChangeArrowheads="1"/>
                </p:cNvSpPr>
                <p:nvPr/>
              </p:nvSpPr>
              <p:spPr bwMode="auto">
                <a:xfrm>
                  <a:off x="3447" y="0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r"/>
                      <a:tab pos="5292725" algn="r"/>
                    </a:tabLst>
                    <a:defRPr sz="2800">
                      <a:solidFill>
                        <a:schemeClr val="hlink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&gt;=</a:t>
                  </a:r>
                </a:p>
              </p:txBody>
            </p:sp>
            <p:sp>
              <p:nvSpPr>
                <p:cNvPr id="107547" name="Rectangle 27"/>
                <p:cNvSpPr>
                  <a:spLocks noChangeArrowheads="1"/>
                </p:cNvSpPr>
                <p:nvPr/>
              </p:nvSpPr>
              <p:spPr bwMode="auto">
                <a:xfrm>
                  <a:off x="3404" y="0"/>
                  <a:ext cx="65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48" name="Group 28"/>
              <p:cNvGrpSpPr>
                <a:grpSpLocks/>
              </p:cNvGrpSpPr>
              <p:nvPr/>
            </p:nvGrpSpPr>
            <p:grpSpPr bwMode="auto">
              <a:xfrm>
                <a:off x="0" y="432"/>
                <a:ext cx="493" cy="432"/>
                <a:chOff x="0" y="432"/>
                <a:chExt cx="493" cy="432"/>
              </a:xfrm>
            </p:grpSpPr>
            <p:sp>
              <p:nvSpPr>
                <p:cNvPr id="10754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" y="434"/>
                  <a:ext cx="406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18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SOME</a:t>
                  </a:r>
                </a:p>
              </p:txBody>
            </p:sp>
            <p:sp>
              <p:nvSpPr>
                <p:cNvPr id="10755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32"/>
                  <a:ext cx="493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51" name="Group 31"/>
              <p:cNvGrpSpPr>
                <a:grpSpLocks/>
              </p:cNvGrpSpPr>
              <p:nvPr/>
            </p:nvGrpSpPr>
            <p:grpSpPr bwMode="auto">
              <a:xfrm>
                <a:off x="493" y="432"/>
                <a:ext cx="396" cy="432"/>
                <a:chOff x="493" y="432"/>
                <a:chExt cx="396" cy="432"/>
              </a:xfrm>
            </p:grpSpPr>
            <p:sp>
              <p:nvSpPr>
                <p:cNvPr id="107552" name="Rectangle 32"/>
                <p:cNvSpPr>
                  <a:spLocks noChangeArrowheads="1"/>
                </p:cNvSpPr>
                <p:nvPr/>
              </p:nvSpPr>
              <p:spPr bwMode="auto">
                <a:xfrm>
                  <a:off x="536" y="434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IN</a:t>
                  </a:r>
                </a:p>
              </p:txBody>
            </p:sp>
            <p:sp>
              <p:nvSpPr>
                <p:cNvPr id="107553" name="Rectangle 33"/>
                <p:cNvSpPr>
                  <a:spLocks noChangeArrowheads="1"/>
                </p:cNvSpPr>
                <p:nvPr/>
              </p:nvSpPr>
              <p:spPr bwMode="auto">
                <a:xfrm>
                  <a:off x="493" y="432"/>
                  <a:ext cx="39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54" name="Group 34"/>
              <p:cNvGrpSpPr>
                <a:grpSpLocks/>
              </p:cNvGrpSpPr>
              <p:nvPr/>
            </p:nvGrpSpPr>
            <p:grpSpPr bwMode="auto">
              <a:xfrm>
                <a:off x="889" y="432"/>
                <a:ext cx="656" cy="432"/>
                <a:chOff x="889" y="432"/>
                <a:chExt cx="656" cy="432"/>
              </a:xfrm>
            </p:grpSpPr>
            <p:sp>
              <p:nvSpPr>
                <p:cNvPr id="107555" name="Rectangle 35"/>
                <p:cNvSpPr>
                  <a:spLocks noChangeArrowheads="1"/>
                </p:cNvSpPr>
                <p:nvPr/>
              </p:nvSpPr>
              <p:spPr bwMode="auto">
                <a:xfrm>
                  <a:off x="934" y="434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--</a:t>
                  </a:r>
                </a:p>
              </p:txBody>
            </p:sp>
            <p:sp>
              <p:nvSpPr>
                <p:cNvPr id="107556" name="Rectangle 36"/>
                <p:cNvSpPr>
                  <a:spLocks noChangeArrowheads="1"/>
                </p:cNvSpPr>
                <p:nvPr/>
              </p:nvSpPr>
              <p:spPr bwMode="auto">
                <a:xfrm>
                  <a:off x="889" y="432"/>
                  <a:ext cx="65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57" name="Group 37"/>
              <p:cNvGrpSpPr>
                <a:grpSpLocks/>
              </p:cNvGrpSpPr>
              <p:nvPr/>
            </p:nvGrpSpPr>
            <p:grpSpPr bwMode="auto">
              <a:xfrm>
                <a:off x="1545" y="432"/>
                <a:ext cx="617" cy="432"/>
                <a:chOff x="1545" y="432"/>
                <a:chExt cx="617" cy="432"/>
              </a:xfrm>
            </p:grpSpPr>
            <p:sp>
              <p:nvSpPr>
                <p:cNvPr id="10755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88" y="434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&lt;MAX</a:t>
                  </a:r>
                </a:p>
              </p:txBody>
            </p:sp>
            <p:sp>
              <p:nvSpPr>
                <p:cNvPr id="107559" name="Rectangle 39"/>
                <p:cNvSpPr>
                  <a:spLocks noChangeArrowheads="1"/>
                </p:cNvSpPr>
                <p:nvPr/>
              </p:nvSpPr>
              <p:spPr bwMode="auto">
                <a:xfrm>
                  <a:off x="1545" y="432"/>
                  <a:ext cx="617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60" name="Group 40"/>
              <p:cNvGrpSpPr>
                <a:grpSpLocks/>
              </p:cNvGrpSpPr>
              <p:nvPr/>
            </p:nvGrpSpPr>
            <p:grpSpPr bwMode="auto">
              <a:xfrm>
                <a:off x="2162" y="432"/>
                <a:ext cx="655" cy="432"/>
                <a:chOff x="2162" y="432"/>
                <a:chExt cx="655" cy="432"/>
              </a:xfrm>
            </p:grpSpPr>
            <p:sp>
              <p:nvSpPr>
                <p:cNvPr id="107561" name="Rectangle 41"/>
                <p:cNvSpPr>
                  <a:spLocks noChangeArrowheads="1"/>
                </p:cNvSpPr>
                <p:nvPr/>
              </p:nvSpPr>
              <p:spPr bwMode="auto">
                <a:xfrm>
                  <a:off x="2205" y="434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&lt;=MAX</a:t>
                  </a:r>
                </a:p>
              </p:txBody>
            </p:sp>
            <p:sp>
              <p:nvSpPr>
                <p:cNvPr id="107562" name="Rectangle 42"/>
                <p:cNvSpPr>
                  <a:spLocks noChangeArrowheads="1"/>
                </p:cNvSpPr>
                <p:nvPr/>
              </p:nvSpPr>
              <p:spPr bwMode="auto">
                <a:xfrm>
                  <a:off x="2162" y="432"/>
                  <a:ext cx="65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63" name="Group 43"/>
              <p:cNvGrpSpPr>
                <a:grpSpLocks/>
              </p:cNvGrpSpPr>
              <p:nvPr/>
            </p:nvGrpSpPr>
            <p:grpSpPr bwMode="auto">
              <a:xfrm>
                <a:off x="2817" y="432"/>
                <a:ext cx="587" cy="432"/>
                <a:chOff x="2817" y="432"/>
                <a:chExt cx="587" cy="432"/>
              </a:xfrm>
            </p:grpSpPr>
            <p:sp>
              <p:nvSpPr>
                <p:cNvPr id="107564" name="Rectangle 44"/>
                <p:cNvSpPr>
                  <a:spLocks noChangeArrowheads="1"/>
                </p:cNvSpPr>
                <p:nvPr/>
              </p:nvSpPr>
              <p:spPr bwMode="auto">
                <a:xfrm>
                  <a:off x="2860" y="434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&gt;MIN</a:t>
                  </a:r>
                </a:p>
              </p:txBody>
            </p:sp>
            <p:sp>
              <p:nvSpPr>
                <p:cNvPr id="107565" name="Rectangle 45"/>
                <p:cNvSpPr>
                  <a:spLocks noChangeArrowheads="1"/>
                </p:cNvSpPr>
                <p:nvPr/>
              </p:nvSpPr>
              <p:spPr bwMode="auto">
                <a:xfrm>
                  <a:off x="2817" y="432"/>
                  <a:ext cx="587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66" name="Group 46"/>
              <p:cNvGrpSpPr>
                <a:grpSpLocks/>
              </p:cNvGrpSpPr>
              <p:nvPr/>
            </p:nvGrpSpPr>
            <p:grpSpPr bwMode="auto">
              <a:xfrm>
                <a:off x="3404" y="432"/>
                <a:ext cx="655" cy="432"/>
                <a:chOff x="3404" y="432"/>
                <a:chExt cx="655" cy="432"/>
              </a:xfrm>
            </p:grpSpPr>
            <p:sp>
              <p:nvSpPr>
                <p:cNvPr id="107567" name="Rectangle 47"/>
                <p:cNvSpPr>
                  <a:spLocks noChangeArrowheads="1"/>
                </p:cNvSpPr>
                <p:nvPr/>
              </p:nvSpPr>
              <p:spPr bwMode="auto">
                <a:xfrm>
                  <a:off x="3447" y="434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&gt;= MIN</a:t>
                  </a:r>
                </a:p>
              </p:txBody>
            </p:sp>
            <p:sp>
              <p:nvSpPr>
                <p:cNvPr id="107568" name="Rectangle 48"/>
                <p:cNvSpPr>
                  <a:spLocks noChangeArrowheads="1"/>
                </p:cNvSpPr>
                <p:nvPr/>
              </p:nvSpPr>
              <p:spPr bwMode="auto">
                <a:xfrm>
                  <a:off x="3404" y="432"/>
                  <a:ext cx="65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69" name="Group 49"/>
              <p:cNvGrpSpPr>
                <a:grpSpLocks/>
              </p:cNvGrpSpPr>
              <p:nvPr/>
            </p:nvGrpSpPr>
            <p:grpSpPr bwMode="auto">
              <a:xfrm>
                <a:off x="0" y="864"/>
                <a:ext cx="493" cy="432"/>
                <a:chOff x="0" y="864"/>
                <a:chExt cx="493" cy="432"/>
              </a:xfrm>
            </p:grpSpPr>
            <p:sp>
              <p:nvSpPr>
                <p:cNvPr id="107570" name="Rectangle 50"/>
                <p:cNvSpPr>
                  <a:spLocks noChangeArrowheads="1"/>
                </p:cNvSpPr>
                <p:nvPr/>
              </p:nvSpPr>
              <p:spPr bwMode="auto">
                <a:xfrm>
                  <a:off x="44" y="864"/>
                  <a:ext cx="406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ALL</a:t>
                  </a:r>
                </a:p>
              </p:txBody>
            </p:sp>
            <p:sp>
              <p:nvSpPr>
                <p:cNvPr id="107571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93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72" name="Group 52"/>
              <p:cNvGrpSpPr>
                <a:grpSpLocks/>
              </p:cNvGrpSpPr>
              <p:nvPr/>
            </p:nvGrpSpPr>
            <p:grpSpPr bwMode="auto">
              <a:xfrm>
                <a:off x="493" y="864"/>
                <a:ext cx="396" cy="432"/>
                <a:chOff x="493" y="864"/>
                <a:chExt cx="396" cy="432"/>
              </a:xfrm>
            </p:grpSpPr>
            <p:sp>
              <p:nvSpPr>
                <p:cNvPr id="107573" name="Rectangle 53"/>
                <p:cNvSpPr>
                  <a:spLocks noChangeArrowheads="1"/>
                </p:cNvSpPr>
                <p:nvPr/>
              </p:nvSpPr>
              <p:spPr bwMode="auto">
                <a:xfrm>
                  <a:off x="536" y="864"/>
                  <a:ext cx="31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--</a:t>
                  </a:r>
                </a:p>
              </p:txBody>
            </p:sp>
            <p:sp>
              <p:nvSpPr>
                <p:cNvPr id="107574" name="Rectangle 54"/>
                <p:cNvSpPr>
                  <a:spLocks noChangeArrowheads="1"/>
                </p:cNvSpPr>
                <p:nvPr/>
              </p:nvSpPr>
              <p:spPr bwMode="auto">
                <a:xfrm>
                  <a:off x="493" y="864"/>
                  <a:ext cx="39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75" name="Group 55"/>
              <p:cNvGrpSpPr>
                <a:grpSpLocks/>
              </p:cNvGrpSpPr>
              <p:nvPr/>
            </p:nvGrpSpPr>
            <p:grpSpPr bwMode="auto">
              <a:xfrm>
                <a:off x="889" y="864"/>
                <a:ext cx="656" cy="432"/>
                <a:chOff x="889" y="864"/>
                <a:chExt cx="656" cy="432"/>
              </a:xfrm>
            </p:grpSpPr>
            <p:sp>
              <p:nvSpPr>
                <p:cNvPr id="107576" name="Rectangle 56"/>
                <p:cNvSpPr>
                  <a:spLocks noChangeArrowheads="1"/>
                </p:cNvSpPr>
                <p:nvPr/>
              </p:nvSpPr>
              <p:spPr bwMode="auto">
                <a:xfrm>
                  <a:off x="934" y="864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NOT IN</a:t>
                  </a:r>
                </a:p>
              </p:txBody>
            </p:sp>
            <p:sp>
              <p:nvSpPr>
                <p:cNvPr id="107577" name="Rectangle 57"/>
                <p:cNvSpPr>
                  <a:spLocks noChangeArrowheads="1"/>
                </p:cNvSpPr>
                <p:nvPr/>
              </p:nvSpPr>
              <p:spPr bwMode="auto">
                <a:xfrm>
                  <a:off x="889" y="864"/>
                  <a:ext cx="656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78" name="Group 58"/>
              <p:cNvGrpSpPr>
                <a:grpSpLocks/>
              </p:cNvGrpSpPr>
              <p:nvPr/>
            </p:nvGrpSpPr>
            <p:grpSpPr bwMode="auto">
              <a:xfrm>
                <a:off x="1545" y="864"/>
                <a:ext cx="617" cy="432"/>
                <a:chOff x="1545" y="864"/>
                <a:chExt cx="617" cy="432"/>
              </a:xfrm>
            </p:grpSpPr>
            <p:sp>
              <p:nvSpPr>
                <p:cNvPr id="107579" name="Rectangle 59"/>
                <p:cNvSpPr>
                  <a:spLocks noChangeArrowheads="1"/>
                </p:cNvSpPr>
                <p:nvPr/>
              </p:nvSpPr>
              <p:spPr bwMode="auto">
                <a:xfrm>
                  <a:off x="1588" y="864"/>
                  <a:ext cx="530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&lt;MIN</a:t>
                  </a:r>
                </a:p>
              </p:txBody>
            </p:sp>
            <p:sp>
              <p:nvSpPr>
                <p:cNvPr id="107580" name="Rectangle 60"/>
                <p:cNvSpPr>
                  <a:spLocks noChangeArrowheads="1"/>
                </p:cNvSpPr>
                <p:nvPr/>
              </p:nvSpPr>
              <p:spPr bwMode="auto">
                <a:xfrm>
                  <a:off x="1545" y="864"/>
                  <a:ext cx="617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81" name="Group 61"/>
              <p:cNvGrpSpPr>
                <a:grpSpLocks/>
              </p:cNvGrpSpPr>
              <p:nvPr/>
            </p:nvGrpSpPr>
            <p:grpSpPr bwMode="auto">
              <a:xfrm>
                <a:off x="2162" y="864"/>
                <a:ext cx="655" cy="432"/>
                <a:chOff x="2162" y="864"/>
                <a:chExt cx="655" cy="432"/>
              </a:xfrm>
            </p:grpSpPr>
            <p:sp>
              <p:nvSpPr>
                <p:cNvPr id="107582" name="Rectangle 62"/>
                <p:cNvSpPr>
                  <a:spLocks noChangeArrowheads="1"/>
                </p:cNvSpPr>
                <p:nvPr/>
              </p:nvSpPr>
              <p:spPr bwMode="auto">
                <a:xfrm>
                  <a:off x="2205" y="864"/>
                  <a:ext cx="569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&lt;= MIN</a:t>
                  </a:r>
                </a:p>
              </p:txBody>
            </p:sp>
            <p:sp>
              <p:nvSpPr>
                <p:cNvPr id="107583" name="Rectangle 63"/>
                <p:cNvSpPr>
                  <a:spLocks noChangeArrowheads="1"/>
                </p:cNvSpPr>
                <p:nvPr/>
              </p:nvSpPr>
              <p:spPr bwMode="auto">
                <a:xfrm>
                  <a:off x="2162" y="864"/>
                  <a:ext cx="65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84" name="Group 64"/>
              <p:cNvGrpSpPr>
                <a:grpSpLocks/>
              </p:cNvGrpSpPr>
              <p:nvPr/>
            </p:nvGrpSpPr>
            <p:grpSpPr bwMode="auto">
              <a:xfrm>
                <a:off x="2817" y="864"/>
                <a:ext cx="587" cy="432"/>
                <a:chOff x="2817" y="864"/>
                <a:chExt cx="587" cy="432"/>
              </a:xfrm>
            </p:grpSpPr>
            <p:sp>
              <p:nvSpPr>
                <p:cNvPr id="107585" name="Rectangle 65"/>
                <p:cNvSpPr>
                  <a:spLocks noChangeArrowheads="1"/>
                </p:cNvSpPr>
                <p:nvPr/>
              </p:nvSpPr>
              <p:spPr bwMode="auto">
                <a:xfrm>
                  <a:off x="2860" y="864"/>
                  <a:ext cx="501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&gt;MAX</a:t>
                  </a:r>
                </a:p>
              </p:txBody>
            </p:sp>
            <p:sp>
              <p:nvSpPr>
                <p:cNvPr id="107586" name="Rectangle 66"/>
                <p:cNvSpPr>
                  <a:spLocks noChangeArrowheads="1"/>
                </p:cNvSpPr>
                <p:nvPr/>
              </p:nvSpPr>
              <p:spPr bwMode="auto">
                <a:xfrm>
                  <a:off x="2817" y="864"/>
                  <a:ext cx="587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  <p:grpSp>
            <p:nvGrpSpPr>
              <p:cNvPr id="107587" name="Group 67"/>
              <p:cNvGrpSpPr>
                <a:grpSpLocks/>
              </p:cNvGrpSpPr>
              <p:nvPr/>
            </p:nvGrpSpPr>
            <p:grpSpPr bwMode="auto">
              <a:xfrm>
                <a:off x="3404" y="864"/>
                <a:ext cx="655" cy="432"/>
                <a:chOff x="3404" y="864"/>
                <a:chExt cx="655" cy="432"/>
              </a:xfrm>
            </p:grpSpPr>
            <p:sp>
              <p:nvSpPr>
                <p:cNvPr id="107588" name="Rectangle 68"/>
                <p:cNvSpPr>
                  <a:spLocks noChangeArrowheads="1"/>
                </p:cNvSpPr>
                <p:nvPr/>
              </p:nvSpPr>
              <p:spPr bwMode="auto">
                <a:xfrm>
                  <a:off x="3447" y="864"/>
                  <a:ext cx="56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&gt;= MAX</a:t>
                  </a:r>
                </a:p>
              </p:txBody>
            </p:sp>
            <p:sp>
              <p:nvSpPr>
                <p:cNvPr id="107589" name="Rectangle 69"/>
                <p:cNvSpPr>
                  <a:spLocks noChangeArrowheads="1"/>
                </p:cNvSpPr>
                <p:nvPr/>
              </p:nvSpPr>
              <p:spPr bwMode="auto">
                <a:xfrm>
                  <a:off x="3404" y="864"/>
                  <a:ext cx="655" cy="43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0" hangingPunct="0">
                    <a:spcBef>
                      <a:spcPct val="50000"/>
                    </a:spcBef>
                    <a:buSzPct val="60000"/>
                  </a:pPr>
                  <a:endParaRPr lang="zh-CN" altLang="en-US"/>
                </a:p>
              </p:txBody>
            </p:sp>
          </p:grpSp>
        </p:grpSp>
        <p:sp>
          <p:nvSpPr>
            <p:cNvPr id="107590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4065" cy="130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  <a:buSzPct val="60000"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A457608-6D49-4FC2-9D9B-444F3FCB239B}" type="slidenum">
              <a:rPr kumimoji="0" lang="en-US" altLang="zh-CN" smtClean="0">
                <a:ea typeface="楷体_GB2312" pitchFamily="49" charset="-122"/>
              </a:rPr>
              <a:pPr/>
              <a:t>106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集合之间的比较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-</a:t>
            </a:r>
            <a:r>
              <a:rPr lang="zh-CN" altLang="en-US" dirty="0"/>
              <a:t>查询其他学院中比</a:t>
            </a:r>
            <a:r>
              <a:rPr lang="en-US" altLang="zh-CN" dirty="0"/>
              <a:t>d1</a:t>
            </a:r>
            <a:r>
              <a:rPr lang="zh-CN" altLang="en-US" dirty="0"/>
              <a:t>学院</a:t>
            </a:r>
            <a:r>
              <a:rPr lang="zh-CN" altLang="en-US" dirty="0">
                <a:solidFill>
                  <a:srgbClr val="FF0000"/>
                </a:solidFill>
              </a:rPr>
              <a:t>任意一个</a:t>
            </a:r>
            <a:r>
              <a:rPr lang="zh-CN" altLang="en-US" dirty="0"/>
              <a:t>学生年龄小的学生姓名和年龄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SELECT   </a:t>
            </a:r>
            <a:r>
              <a:rPr lang="en-US" altLang="zh-CN" sz="2800" i="1" dirty="0" err="1"/>
              <a:t>sname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age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FROM   </a:t>
            </a:r>
            <a:r>
              <a:rPr lang="en-US" altLang="zh-CN" sz="2800" i="1" dirty="0"/>
              <a:t>S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WHERE   </a:t>
            </a:r>
            <a:r>
              <a:rPr lang="en-US" altLang="zh-CN" sz="2800" i="1" dirty="0"/>
              <a:t>age</a:t>
            </a:r>
            <a:r>
              <a:rPr lang="en-US" altLang="zh-CN" sz="2800" b="1" i="1" dirty="0"/>
              <a:t> &lt; 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(SELECT    </a:t>
            </a:r>
            <a:r>
              <a:rPr lang="en-US" altLang="zh-CN" dirty="0">
                <a:solidFill>
                  <a:srgbClr val="FF0000"/>
                </a:solidFill>
              </a:rPr>
              <a:t>MAX(age)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FROM   </a:t>
            </a:r>
            <a:r>
              <a:rPr lang="en-US" altLang="zh-CN" sz="2800" i="1" dirty="0"/>
              <a:t>S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WHERE   </a:t>
            </a:r>
            <a:r>
              <a:rPr lang="en-US" altLang="zh-CN" sz="2800" i="1" dirty="0" err="1"/>
              <a:t>dno</a:t>
            </a:r>
            <a:r>
              <a:rPr lang="en-US" altLang="zh-CN" sz="2800" i="1" dirty="0"/>
              <a:t> </a:t>
            </a:r>
            <a:r>
              <a:rPr lang="en-US" altLang="zh-CN" sz="2800" b="1" i="1" dirty="0"/>
              <a:t>= ' </a:t>
            </a:r>
            <a:r>
              <a:rPr lang="en-US" altLang="zh-CN" sz="2800" i="1" dirty="0"/>
              <a:t>d1</a:t>
            </a:r>
            <a:r>
              <a:rPr lang="en-US" altLang="zh-CN" sz="2800" b="1" i="1" dirty="0"/>
              <a:t>')</a:t>
            </a:r>
          </a:p>
          <a:p>
            <a:pPr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</a:t>
            </a:r>
            <a:r>
              <a:rPr lang="en-US" altLang="zh-CN" sz="2800" b="1" i="1" dirty="0">
                <a:solidFill>
                  <a:srgbClr val="FF0000"/>
                </a:solidFill>
              </a:rPr>
              <a:t>AND </a:t>
            </a:r>
            <a:r>
              <a:rPr lang="en-US" altLang="zh-CN" sz="2800" i="1" dirty="0" err="1">
                <a:solidFill>
                  <a:srgbClr val="FF0000"/>
                </a:solidFill>
              </a:rPr>
              <a:t>dno</a:t>
            </a:r>
            <a:r>
              <a:rPr lang="en-US" altLang="zh-CN" sz="2800" b="1" i="1" dirty="0">
                <a:solidFill>
                  <a:srgbClr val="FF0000"/>
                </a:solidFill>
              </a:rPr>
              <a:t>&lt;&gt; ' </a:t>
            </a:r>
            <a:r>
              <a:rPr lang="en-US" altLang="zh-CN" sz="2800" i="1" dirty="0">
                <a:solidFill>
                  <a:srgbClr val="FF0000"/>
                </a:solidFill>
              </a:rPr>
              <a:t>d1</a:t>
            </a:r>
            <a:r>
              <a:rPr lang="en-US" altLang="zh-CN" sz="2800" b="1" i="1" dirty="0">
                <a:solidFill>
                  <a:srgbClr val="FF0000"/>
                </a:solidFill>
              </a:rPr>
              <a:t>' </a:t>
            </a:r>
            <a:r>
              <a:rPr lang="en-US" altLang="zh-CN" sz="2800" b="1" i="1" dirty="0"/>
              <a:t>;</a:t>
            </a: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2800" b="1" i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E701777-8214-478A-B14B-4567C3C05B82}" type="slidenum">
              <a:rPr kumimoji="0" lang="en-US" altLang="zh-CN" smtClean="0">
                <a:ea typeface="楷体_GB2312" pitchFamily="49" charset="-122"/>
              </a:rPr>
              <a:pPr/>
              <a:t>107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集合之间的比较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39242"/>
            <a:ext cx="8802688" cy="62187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查询平均成绩最高的学生学号</a:t>
            </a:r>
            <a:r>
              <a:rPr lang="zh-CN" altLang="en-US" sz="2400" b="1" i="1" dirty="0"/>
              <a:t>    </a:t>
            </a:r>
            <a:endParaRPr lang="zh-CN" altLang="en-US" sz="2400" dirty="0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39750" y="2293938"/>
            <a:ext cx="7920038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i="1" dirty="0">
                <a:solidFill>
                  <a:schemeClr val="bg2"/>
                </a:solidFill>
              </a:rPr>
              <a:t> 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endParaRPr lang="en-US" altLang="zh-CN" i="1" dirty="0">
              <a:solidFill>
                <a:schemeClr val="bg2"/>
              </a:solidFill>
            </a:endParaRP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</a:rPr>
              <a:t>from</a:t>
            </a:r>
            <a:r>
              <a:rPr lang="en-US" altLang="zh-CN" i="1" dirty="0">
                <a:solidFill>
                  <a:schemeClr val="bg2"/>
                </a:solidFill>
              </a:rPr>
              <a:t>     SC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</a:rPr>
              <a:t>group by</a:t>
            </a:r>
            <a:r>
              <a:rPr lang="en-US" altLang="zh-CN" i="1" dirty="0">
                <a:solidFill>
                  <a:schemeClr val="bg2"/>
                </a:solidFill>
              </a:rPr>
              <a:t>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endParaRPr lang="en-US" altLang="zh-CN" i="1" dirty="0">
              <a:solidFill>
                <a:schemeClr val="bg2"/>
              </a:solidFill>
            </a:endParaRP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</a:rPr>
              <a:t>having</a:t>
            </a: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b="1" i="1" dirty="0" err="1">
                <a:solidFill>
                  <a:schemeClr val="bg2"/>
                </a:solidFill>
              </a:rPr>
              <a:t>avg</a:t>
            </a:r>
            <a:r>
              <a:rPr lang="en-US" altLang="zh-CN" i="1" dirty="0">
                <a:solidFill>
                  <a:schemeClr val="bg2"/>
                </a:solidFill>
              </a:rPr>
              <a:t>(score) &gt;=  </a:t>
            </a:r>
            <a:r>
              <a:rPr lang="en-US" altLang="zh-CN" b="1" i="1" dirty="0">
                <a:solidFill>
                  <a:schemeClr val="bg2"/>
                </a:solidFill>
              </a:rPr>
              <a:t>all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				</a:t>
            </a:r>
            <a:r>
              <a:rPr lang="en-US" altLang="zh-CN" i="1" dirty="0">
                <a:solidFill>
                  <a:schemeClr val="bg2"/>
                </a:solidFill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b="1" i="1" dirty="0" err="1">
                <a:solidFill>
                  <a:schemeClr val="bg2"/>
                </a:solidFill>
              </a:rPr>
              <a:t>avg</a:t>
            </a:r>
            <a:r>
              <a:rPr lang="en-US" altLang="zh-CN" i="1" dirty="0">
                <a:solidFill>
                  <a:schemeClr val="bg2"/>
                </a:solidFill>
              </a:rPr>
              <a:t>(score)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				     </a:t>
            </a:r>
            <a:r>
              <a:rPr lang="en-US" altLang="zh-CN" b="1" i="1" dirty="0">
                <a:solidFill>
                  <a:schemeClr val="bg2"/>
                </a:solidFill>
              </a:rPr>
              <a:t>from</a:t>
            </a:r>
            <a:r>
              <a:rPr lang="en-US" altLang="zh-CN" i="1" dirty="0">
                <a:solidFill>
                  <a:schemeClr val="bg2"/>
                </a:solidFill>
              </a:rPr>
              <a:t>     SC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 		             </a:t>
            </a:r>
            <a:r>
              <a:rPr lang="en-US" altLang="zh-CN" b="1" i="1" dirty="0">
                <a:solidFill>
                  <a:schemeClr val="bg2"/>
                </a:solidFill>
              </a:rPr>
              <a:t>group  by</a:t>
            </a:r>
            <a:r>
              <a:rPr lang="en-US" altLang="zh-CN" i="1" dirty="0">
                <a:solidFill>
                  <a:schemeClr val="bg2"/>
                </a:solidFill>
              </a:rPr>
              <a:t>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r>
              <a:rPr lang="en-US" altLang="zh-CN" i="1" dirty="0">
                <a:solidFill>
                  <a:schemeClr val="bg2"/>
                </a:solidFill>
              </a:rPr>
              <a:t>);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集合之间的比较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337320"/>
          </a:xfrm>
        </p:spPr>
        <p:txBody>
          <a:bodyPr/>
          <a:lstStyle/>
          <a:p>
            <a:r>
              <a:rPr lang="zh-CN" altLang="en-US" sz="2600" dirty="0"/>
              <a:t>上一页是标准</a:t>
            </a:r>
            <a:r>
              <a:rPr lang="en-US" altLang="zh-CN" sz="2600" dirty="0"/>
              <a:t>SQL</a:t>
            </a:r>
            <a:r>
              <a:rPr lang="zh-CN" altLang="en-US" sz="2600" dirty="0"/>
              <a:t>的语法，在</a:t>
            </a:r>
            <a:r>
              <a:rPr lang="en-US" altLang="zh-CN" sz="2600" dirty="0"/>
              <a:t>Oracle</a:t>
            </a:r>
            <a:r>
              <a:rPr lang="zh-CN" altLang="en-US" sz="2600" dirty="0"/>
              <a:t>中允许两个聚集函数嵌套使用，每一种</a:t>
            </a:r>
            <a:r>
              <a:rPr lang="en-US" altLang="zh-CN" sz="2600" dirty="0"/>
              <a:t>DBMS</a:t>
            </a:r>
            <a:r>
              <a:rPr lang="zh-CN" altLang="en-US" sz="2600" dirty="0"/>
              <a:t>产品都有自己的特点，是否使用这一特点，根据实际情况确定</a:t>
            </a:r>
            <a:endParaRPr lang="en-US" altLang="zh-CN" sz="2600" dirty="0"/>
          </a:p>
          <a:p>
            <a:pPr lvl="1"/>
            <a:r>
              <a:rPr lang="zh-CN" altLang="en-US" sz="2400" dirty="0"/>
              <a:t>查询平均成绩最高的学生学号</a:t>
            </a:r>
            <a:r>
              <a:rPr lang="zh-CN" altLang="en-US" sz="1800" b="1" i="1" dirty="0"/>
              <a:t>    </a:t>
            </a:r>
            <a:endParaRPr lang="zh-CN" altLang="en-US" sz="1800" dirty="0"/>
          </a:p>
          <a:p>
            <a:pPr lvl="1"/>
            <a:endParaRPr lang="zh-CN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6418" y="3140968"/>
            <a:ext cx="7920038" cy="339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i="1" dirty="0">
                <a:solidFill>
                  <a:schemeClr val="bg2"/>
                </a:solidFill>
              </a:rPr>
              <a:t>   </a:t>
            </a:r>
            <a:r>
              <a:rPr lang="en-US" altLang="zh-CN" sz="2400" i="1" dirty="0" err="1">
                <a:solidFill>
                  <a:schemeClr val="bg2"/>
                </a:solidFill>
              </a:rPr>
              <a:t>sno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</a:t>
            </a:r>
            <a:r>
              <a:rPr lang="en-US" altLang="zh-CN" sz="2400" i="1" dirty="0">
                <a:solidFill>
                  <a:schemeClr val="bg2"/>
                </a:solidFill>
              </a:rPr>
              <a:t>     SC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</a:rPr>
              <a:t>group by</a:t>
            </a:r>
            <a:r>
              <a:rPr lang="en-US" altLang="zh-CN" sz="2400" i="1" dirty="0">
                <a:solidFill>
                  <a:schemeClr val="bg2"/>
                </a:solidFill>
              </a:rPr>
              <a:t>  </a:t>
            </a:r>
            <a:r>
              <a:rPr lang="en-US" altLang="zh-CN" sz="2400" i="1" dirty="0" err="1">
                <a:solidFill>
                  <a:schemeClr val="bg2"/>
                </a:solidFill>
              </a:rPr>
              <a:t>sno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</a:rPr>
              <a:t>having</a:t>
            </a: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 err="1">
                <a:solidFill>
                  <a:schemeClr val="bg2"/>
                </a:solidFill>
              </a:rPr>
              <a:t>avg</a:t>
            </a:r>
            <a:r>
              <a:rPr lang="en-US" altLang="zh-CN" sz="2400" i="1" dirty="0">
                <a:solidFill>
                  <a:schemeClr val="bg2"/>
                </a:solidFill>
              </a:rPr>
              <a:t>(score) = </a:t>
            </a:r>
            <a:endParaRPr lang="en-US" altLang="zh-CN" sz="2400" b="1" i="1" dirty="0">
              <a:solidFill>
                <a:schemeClr val="bg2"/>
              </a:solidFill>
            </a:endParaRP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				</a:t>
            </a:r>
            <a:r>
              <a:rPr lang="en-US" altLang="zh-CN" sz="2400" i="1" dirty="0">
                <a:solidFill>
                  <a:schemeClr val="bg2"/>
                </a:solidFill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</a:rPr>
              <a:t>max</a:t>
            </a:r>
            <a:r>
              <a:rPr lang="en-US" altLang="zh-CN" sz="2400" i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avg</a:t>
            </a:r>
            <a:r>
              <a:rPr lang="en-US" altLang="zh-CN" sz="2400" i="1" dirty="0">
                <a:solidFill>
                  <a:srgbClr val="FF0000"/>
                </a:solidFill>
              </a:rPr>
              <a:t>(score))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				   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</a:t>
            </a:r>
            <a:r>
              <a:rPr lang="en-US" altLang="zh-CN" sz="2400" i="1" dirty="0">
                <a:solidFill>
                  <a:schemeClr val="bg2"/>
                </a:solidFill>
              </a:rPr>
              <a:t>     SC</a:t>
            </a:r>
          </a:p>
          <a:p>
            <a:pPr lvl="1" algn="just" eaLnBrk="0" hangingPunct="0">
              <a:lnSpc>
                <a:spcPct val="85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 		                </a:t>
            </a:r>
            <a:r>
              <a:rPr lang="en-US" altLang="zh-CN" sz="2400" b="1" i="1" dirty="0">
                <a:solidFill>
                  <a:schemeClr val="bg2"/>
                </a:solidFill>
              </a:rPr>
              <a:t>group  by</a:t>
            </a:r>
            <a:r>
              <a:rPr lang="en-US" altLang="zh-CN" sz="2400" i="1" dirty="0">
                <a:solidFill>
                  <a:schemeClr val="bg2"/>
                </a:solidFill>
              </a:rPr>
              <a:t>  </a:t>
            </a:r>
            <a:r>
              <a:rPr lang="en-US" altLang="zh-CN" sz="2400" i="1" dirty="0" err="1">
                <a:solidFill>
                  <a:schemeClr val="bg2"/>
                </a:solidFill>
              </a:rPr>
              <a:t>sno</a:t>
            </a:r>
            <a:r>
              <a:rPr lang="en-US" altLang="zh-CN" sz="2400" i="1" dirty="0">
                <a:solidFill>
                  <a:schemeClr val="bg2"/>
                </a:solidFill>
              </a:rPr>
              <a:t>);</a:t>
            </a:r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49AD0-BE98-4C06-84A9-F51044EC67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E701777-8214-478A-B14B-4567C3C05B82}" type="slidenum">
              <a:rPr kumimoji="0" lang="en-US" altLang="zh-CN" smtClean="0">
                <a:ea typeface="楷体_GB2312" pitchFamily="49" charset="-122"/>
              </a:rPr>
              <a:pPr/>
              <a:t>108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164AB-C3E6-4C4C-B88E-65BBE6FA60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5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6631A33-26AF-496E-BEC3-2641F77872E6}" type="slidenum">
              <a:rPr kumimoji="0" lang="en-US" altLang="zh-CN" smtClean="0">
                <a:ea typeface="楷体_GB2312" pitchFamily="49" charset="-122"/>
              </a:rPr>
              <a:pPr/>
              <a:t>109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0013"/>
            <a:ext cx="8802688" cy="5335587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dirty="0"/>
              <a:t>测试集合是否为空</a:t>
            </a:r>
          </a:p>
          <a:p>
            <a:pPr algn="ctr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FF3300"/>
                </a:solidFill>
              </a:rPr>
              <a:t>not</a:t>
            </a:r>
            <a:r>
              <a:rPr lang="en-US" altLang="zh-CN" dirty="0"/>
              <a:t>]  </a:t>
            </a:r>
            <a:r>
              <a:rPr lang="en-US" altLang="zh-CN" dirty="0">
                <a:solidFill>
                  <a:srgbClr val="FF3300"/>
                </a:solidFill>
              </a:rPr>
              <a:t>exists</a:t>
            </a:r>
            <a:r>
              <a:rPr lang="en-US" altLang="zh-CN" dirty="0"/>
              <a:t> 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endParaRPr lang="zh-CN" altLang="en-US" dirty="0"/>
          </a:p>
          <a:p>
            <a:pPr lvl="1" algn="ctr" eaLnBrk="1" hangingPunct="1">
              <a:lnSpc>
                <a:spcPct val="105000"/>
              </a:lnSpc>
              <a:buFontTx/>
              <a:buNone/>
            </a:pPr>
            <a:r>
              <a:rPr lang="zh-CN" altLang="en-US" dirty="0"/>
              <a:t>判断子查询的结果集合中是否有元组存在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371600" y="3505200"/>
            <a:ext cx="6324600" cy="2057400"/>
          </a:xfrm>
          <a:prstGeom prst="rect">
            <a:avLst/>
          </a:prstGeom>
          <a:solidFill>
            <a:srgbClr val="00CCFF"/>
          </a:solidFill>
          <a:ln>
            <a:noFill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  <a:contourClr>
              <a:srgbClr val="00CCFF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>
            <a:flatTx/>
          </a:bodyPr>
          <a:lstStyle/>
          <a:p>
            <a:pPr algn="just">
              <a:spcBef>
                <a:spcPct val="50000"/>
              </a:spcBef>
              <a:buSzPct val="60000"/>
            </a:pPr>
            <a:r>
              <a:rPr lang="en-US" altLang="zh-CN">
                <a:solidFill>
                  <a:schemeClr val="bg2"/>
                </a:solidFill>
                <a:ea typeface="华文新魏" panose="02010800040101010101" pitchFamily="2" charset="-122"/>
              </a:rPr>
              <a:t>	in</a:t>
            </a:r>
            <a:r>
              <a:rPr lang="zh-CN" altLang="en-US">
                <a:solidFill>
                  <a:schemeClr val="bg2"/>
                </a:solidFill>
                <a:ea typeface="华文新魏" panose="02010800040101010101" pitchFamily="2" charset="-122"/>
              </a:rPr>
              <a:t>后的子查询与外层查询无关，每个子查询执行一次，而</a:t>
            </a:r>
            <a:r>
              <a:rPr lang="en-US" altLang="zh-CN">
                <a:solidFill>
                  <a:schemeClr val="bg2"/>
                </a:solidFill>
                <a:ea typeface="华文新魏" panose="02010800040101010101" pitchFamily="2" charset="-122"/>
              </a:rPr>
              <a:t>exists</a:t>
            </a:r>
            <a:r>
              <a:rPr lang="zh-CN" altLang="en-US">
                <a:solidFill>
                  <a:schemeClr val="bg2"/>
                </a:solidFill>
                <a:ea typeface="华文新魏" panose="02010800040101010101" pitchFamily="2" charset="-122"/>
              </a:rPr>
              <a:t>后的子查询与外层查询有关，需要执行多次，称之为</a:t>
            </a:r>
            <a:r>
              <a:rPr lang="zh-CN" altLang="en-US" b="1">
                <a:solidFill>
                  <a:schemeClr val="bg2"/>
                </a:solidFill>
                <a:ea typeface="华文新魏" panose="02010800040101010101" pitchFamily="2" charset="-122"/>
              </a:rPr>
              <a:t>相关子查询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51A0F82-D230-4865-9BB3-C45F84CECD14}" type="slidenum">
              <a:rPr kumimoji="0" lang="en-US" altLang="zh-CN" smtClean="0">
                <a:ea typeface="楷体_GB2312" pitchFamily="49" charset="-122"/>
              </a:rPr>
              <a:pPr/>
              <a:t>11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数据定义功能</a:t>
            </a:r>
          </a:p>
        </p:txBody>
      </p:sp>
      <p:graphicFrame>
        <p:nvGraphicFramePr>
          <p:cNvPr id="1638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23850" y="1773238"/>
          <a:ext cx="8375650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3" imgW="5334462" imgH="2483810" progId="Paint.Picture">
                  <p:embed/>
                </p:oleObj>
              </mc:Choice>
              <mc:Fallback>
                <p:oleObj r:id="rId3" imgW="5334462" imgH="2483810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8375650" cy="39004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A63C0C4-B7C4-46F4-8400-173268D79BBF}" type="slidenum">
              <a:rPr kumimoji="0" lang="en-US" altLang="zh-CN" smtClean="0">
                <a:ea typeface="楷体_GB2312" pitchFamily="49" charset="-122"/>
              </a:rPr>
              <a:pPr/>
              <a:t>110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宋体" panose="02010600030101010101" pitchFamily="2" charset="-122"/>
              <a:buChar char="●"/>
            </a:pPr>
            <a:r>
              <a:rPr lang="en-US" altLang="zh-CN" sz="2800">
                <a:latin typeface="华文新魏" panose="02010800040101010101" pitchFamily="2" charset="-122"/>
              </a:rPr>
              <a:t>1. </a:t>
            </a:r>
            <a:r>
              <a:rPr lang="en-US" altLang="zh-CN" sz="2800"/>
              <a:t>EXISTS</a:t>
            </a:r>
            <a:r>
              <a:rPr lang="zh-CN" altLang="en-US" sz="2800">
                <a:latin typeface="华文新魏" panose="02010800040101010101" pitchFamily="2" charset="-122"/>
              </a:rPr>
              <a:t>谓词</a:t>
            </a:r>
          </a:p>
          <a:p>
            <a:pPr lvl="1" eaLnBrk="1" hangingPunct="1"/>
            <a:r>
              <a:rPr lang="zh-CN" altLang="en-US">
                <a:latin typeface="华文新魏" panose="02010800040101010101" pitchFamily="2" charset="-122"/>
              </a:rPr>
              <a:t>存在量词</a:t>
            </a:r>
            <a:r>
              <a:rPr lang="zh-CN" altLang="en-US">
                <a:latin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>
                <a:latin typeface="华文新魏" panose="02010800040101010101" pitchFamily="2" charset="-122"/>
              </a:rPr>
              <a:t> </a:t>
            </a:r>
          </a:p>
          <a:p>
            <a:pPr lvl="1" eaLnBrk="1" hangingPunct="1"/>
            <a:r>
              <a:rPr lang="zh-CN" altLang="en-US">
                <a:latin typeface="华文新魏" panose="02010800040101010101" pitchFamily="2" charset="-122"/>
              </a:rPr>
              <a:t>对于</a:t>
            </a:r>
            <a:r>
              <a:rPr lang="en-US" altLang="zh-CN">
                <a:latin typeface="华文新魏" panose="02010800040101010101" pitchFamily="2" charset="-122"/>
              </a:rPr>
              <a:t>EXISTS</a:t>
            </a:r>
            <a:r>
              <a:rPr lang="zh-CN" altLang="en-US">
                <a:latin typeface="华文新魏" panose="02010800040101010101" pitchFamily="2" charset="-122"/>
              </a:rPr>
              <a:t>而言：</a:t>
            </a:r>
          </a:p>
          <a:p>
            <a:pPr lvl="2" eaLnBrk="1" hangingPunct="1">
              <a:buFont typeface="宋体" panose="02010600030101010101" pitchFamily="2" charset="-122"/>
              <a:buChar char="●"/>
            </a:pPr>
            <a:r>
              <a:rPr lang="zh-CN" altLang="en-US">
                <a:latin typeface="华文新魏" panose="02010800040101010101" pitchFamily="2" charset="-122"/>
              </a:rPr>
              <a:t>若子查询结果非空集，</a:t>
            </a:r>
            <a:r>
              <a:rPr lang="en-US" altLang="zh-CN">
                <a:latin typeface="华文新魏" panose="02010800040101010101" pitchFamily="2" charset="-122"/>
              </a:rPr>
              <a:t>exists</a:t>
            </a:r>
            <a:r>
              <a:rPr lang="zh-CN" altLang="en-US">
                <a:latin typeface="华文新魏" panose="02010800040101010101" pitchFamily="2" charset="-122"/>
              </a:rPr>
              <a:t>返回真值</a:t>
            </a:r>
          </a:p>
          <a:p>
            <a:pPr lvl="2" eaLnBrk="1" hangingPunct="1">
              <a:buFont typeface="宋体" panose="02010600030101010101" pitchFamily="2" charset="-122"/>
              <a:buChar char="●"/>
            </a:pPr>
            <a:r>
              <a:rPr lang="zh-CN" altLang="en-US">
                <a:latin typeface="华文新魏" panose="02010800040101010101" pitchFamily="2" charset="-122"/>
              </a:rPr>
              <a:t>若子查询结果为空集，</a:t>
            </a:r>
            <a:r>
              <a:rPr lang="en-US" altLang="zh-CN">
                <a:latin typeface="华文新魏" panose="02010800040101010101" pitchFamily="2" charset="-122"/>
              </a:rPr>
              <a:t>exists</a:t>
            </a:r>
            <a:r>
              <a:rPr lang="zh-CN" altLang="en-US">
                <a:latin typeface="华文新魏" panose="02010800040101010101" pitchFamily="2" charset="-122"/>
              </a:rPr>
              <a:t>返回假值</a:t>
            </a:r>
            <a:endParaRPr lang="zh-CN" altLang="en-US" sz="2000">
              <a:latin typeface="华文新魏" panose="02010800040101010101" pitchFamily="2" charset="-122"/>
            </a:endParaRPr>
          </a:p>
          <a:p>
            <a:pPr lvl="1" eaLnBrk="1" hangingPunct="1"/>
            <a:r>
              <a:rPr lang="zh-CN" altLang="en-US">
                <a:latin typeface="华文新魏" panose="02010800040101010101" pitchFamily="2" charset="-122"/>
              </a:rPr>
              <a:t>由</a:t>
            </a:r>
            <a:r>
              <a:rPr lang="en-US" altLang="zh-CN"/>
              <a:t>EXISTS</a:t>
            </a:r>
            <a:r>
              <a:rPr lang="zh-CN" altLang="en-US">
                <a:latin typeface="华文新魏" panose="02010800040101010101" pitchFamily="2" charset="-122"/>
              </a:rPr>
              <a:t>引出的子查询，传统意义认为其目标列表达式通常都用* ，因为带</a:t>
            </a:r>
            <a:r>
              <a:rPr lang="en-US" altLang="zh-CN"/>
              <a:t>EXISTS</a:t>
            </a:r>
            <a:r>
              <a:rPr lang="zh-CN" altLang="en-US">
                <a:latin typeface="华文新魏" panose="02010800040101010101" pitchFamily="2" charset="-122"/>
              </a:rPr>
              <a:t>的子查询只关注是否有元组，给出列名无实际意义。但是*会带来查询性能问题，建议使用列名或者常数。</a:t>
            </a:r>
          </a:p>
          <a:p>
            <a:pPr eaLnBrk="1" hangingPunct="1">
              <a:buFont typeface="宋体" panose="02010600030101010101" pitchFamily="2" charset="-122"/>
              <a:buChar char="●"/>
            </a:pPr>
            <a:r>
              <a:rPr lang="en-US" altLang="zh-CN" sz="2800">
                <a:latin typeface="华文新魏" panose="02010800040101010101" pitchFamily="2" charset="-122"/>
              </a:rPr>
              <a:t>2. </a:t>
            </a:r>
            <a:r>
              <a:rPr lang="en-US" altLang="zh-CN" sz="2800"/>
              <a:t>NOT EXISTS</a:t>
            </a:r>
            <a:r>
              <a:rPr lang="zh-CN" altLang="en-US" sz="2800">
                <a:latin typeface="华文新魏" panose="02010800040101010101" pitchFamily="2" charset="-122"/>
              </a:rPr>
              <a:t>谓词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1AA3F96-E727-4580-BDF4-284CA47368EC}" type="slidenum">
              <a:rPr kumimoji="0" lang="en-US" altLang="zh-CN" smtClean="0">
                <a:ea typeface="楷体_GB2312" pitchFamily="49" charset="-122"/>
              </a:rPr>
              <a:pPr/>
              <a:t>111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4851400" cy="3951109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查询选修了</a:t>
            </a:r>
            <a:r>
              <a:rPr lang="en-US" altLang="zh-CN" sz="2400" dirty="0">
                <a:latin typeface="华文新魏" panose="02010800040101010101" pitchFamily="2" charset="-122"/>
              </a:rPr>
              <a:t>C1</a:t>
            </a:r>
            <a:r>
              <a:rPr lang="zh-CN" altLang="en-US" sz="2400" dirty="0">
                <a:latin typeface="华文新魏" panose="02010800040101010101" pitchFamily="2" charset="-122"/>
              </a:rPr>
              <a:t>号课程的学生的学号及姓名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 i="1" dirty="0"/>
              <a:t>select</a:t>
            </a:r>
            <a:r>
              <a:rPr lang="en-US" altLang="zh-CN" sz="2000" i="1" dirty="0"/>
              <a:t>    </a:t>
            </a:r>
            <a:r>
              <a:rPr lang="en-US" altLang="zh-CN" sz="2000" i="1" dirty="0" err="1"/>
              <a:t>sno</a:t>
            </a:r>
            <a:r>
              <a:rPr lang="zh-CN" altLang="en-US" sz="2000" i="1" dirty="0"/>
              <a:t>，</a:t>
            </a:r>
            <a:r>
              <a:rPr lang="en-US" altLang="zh-CN" sz="2000" i="1" dirty="0" err="1"/>
              <a:t>sname</a:t>
            </a:r>
            <a:endParaRPr lang="en-US" altLang="zh-CN" sz="2000" i="1" dirty="0"/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i="1" dirty="0"/>
              <a:t>   </a:t>
            </a:r>
            <a:r>
              <a:rPr lang="en-US" altLang="zh-CN" sz="2000" b="1" i="1" dirty="0"/>
              <a:t>from</a:t>
            </a:r>
            <a:r>
              <a:rPr lang="en-US" altLang="zh-CN" sz="2000" i="1" dirty="0"/>
              <a:t>     S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i="1" dirty="0"/>
              <a:t>   </a:t>
            </a:r>
            <a:r>
              <a:rPr lang="en-US" altLang="zh-CN" sz="2000" b="1" i="1" dirty="0"/>
              <a:t>where</a:t>
            </a:r>
            <a:r>
              <a:rPr lang="en-US" altLang="zh-CN" sz="2000" i="1" dirty="0"/>
              <a:t>   exists</a:t>
            </a:r>
            <a:r>
              <a:rPr lang="en-US" altLang="zh-CN" sz="2000" b="1" i="1" dirty="0"/>
              <a:t> 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 i="1" dirty="0"/>
              <a:t>	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select</a:t>
            </a:r>
            <a:r>
              <a:rPr lang="en-US" altLang="zh-CN" sz="2000" i="1" dirty="0"/>
              <a:t>     *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i="1" dirty="0"/>
              <a:t>		   </a:t>
            </a:r>
            <a:r>
              <a:rPr lang="en-US" altLang="zh-CN" sz="2000" b="1" i="1" dirty="0"/>
              <a:t>from</a:t>
            </a:r>
            <a:r>
              <a:rPr lang="en-US" altLang="zh-CN" sz="2000" i="1" dirty="0"/>
              <a:t>      SC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i="1" dirty="0"/>
              <a:t>   		   </a:t>
            </a:r>
            <a:r>
              <a:rPr lang="en-US" altLang="zh-CN" sz="2000" b="1" i="1" dirty="0"/>
              <a:t>where</a:t>
            </a:r>
            <a:r>
              <a:rPr lang="en-US" altLang="zh-CN" sz="2000" i="1" dirty="0"/>
              <a:t>    </a:t>
            </a:r>
            <a:r>
              <a:rPr lang="en-US" altLang="zh-CN" sz="2000" i="1" dirty="0" err="1"/>
              <a:t>cno</a:t>
            </a:r>
            <a:r>
              <a:rPr lang="en-US" altLang="zh-CN" sz="2000" i="1" dirty="0"/>
              <a:t> = ‘c1’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000" i="1" dirty="0"/>
              <a:t>                 </a:t>
            </a:r>
            <a:r>
              <a:rPr lang="en-US" altLang="zh-CN" sz="2000" b="1" i="1" dirty="0"/>
              <a:t>and</a:t>
            </a:r>
            <a:r>
              <a:rPr lang="en-US" altLang="zh-CN" sz="2000" i="1" dirty="0"/>
              <a:t>  </a:t>
            </a:r>
            <a:r>
              <a:rPr lang="en-US" altLang="zh-CN" sz="2000" i="1" dirty="0" err="1"/>
              <a:t>sno</a:t>
            </a:r>
            <a:r>
              <a:rPr lang="en-US" altLang="zh-CN" sz="2000" i="1" dirty="0"/>
              <a:t> = </a:t>
            </a:r>
            <a:r>
              <a:rPr lang="en-US" altLang="zh-CN" sz="2000" i="1" dirty="0" err="1"/>
              <a:t>s.sno</a:t>
            </a:r>
            <a:r>
              <a:rPr lang="en-US" altLang="zh-CN" sz="2000" i="1" dirty="0"/>
              <a:t>);</a:t>
            </a:r>
            <a:endParaRPr lang="zh-CN" altLang="en-US" sz="2000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59338" y="1341438"/>
            <a:ext cx="4059237" cy="3743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–"/>
              <a:defRPr/>
            </a:pPr>
            <a:r>
              <a:rPr kumimoji="1" lang="zh-CN" altLang="en-US" sz="2400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查询选修了</a:t>
            </a:r>
            <a:r>
              <a:rPr kumimoji="1" lang="en-US" altLang="zh-CN" sz="2400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c1</a:t>
            </a:r>
            <a:r>
              <a:rPr kumimoji="1" lang="zh-CN" altLang="en-US" sz="2400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号课程的学生的学号及姓名</a:t>
            </a:r>
            <a:endParaRPr kumimoji="1" lang="en-US" altLang="zh-CN" sz="2400" kern="0" dirty="0">
              <a:solidFill>
                <a:schemeClr val="bg2"/>
              </a:solidFill>
              <a:latin typeface="+mn-lt"/>
              <a:ea typeface="+mn-ea"/>
              <a:sym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Tx/>
              <a:buChar char="–"/>
              <a:defRPr/>
            </a:pPr>
            <a:endParaRPr kumimoji="1" lang="zh-CN" altLang="en-US" sz="2400" kern="0" dirty="0">
              <a:solidFill>
                <a:schemeClr val="bg2"/>
              </a:solidFill>
              <a:latin typeface="+mn-lt"/>
              <a:ea typeface="+mn-ea"/>
              <a:sym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select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 </a:t>
            </a:r>
            <a:r>
              <a:rPr kumimoji="1" lang="en-US" altLang="zh-CN" sz="2000" i="1" kern="0" dirty="0" err="1">
                <a:solidFill>
                  <a:schemeClr val="bg2"/>
                </a:solidFill>
                <a:latin typeface="+mn-lt"/>
                <a:ea typeface="+mn-ea"/>
                <a:sym typeface="+mn-ea"/>
              </a:rPr>
              <a:t>sno</a:t>
            </a:r>
            <a:r>
              <a:rPr kumimoji="1" lang="zh-CN" altLang="en-US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，</a:t>
            </a:r>
            <a:r>
              <a:rPr kumimoji="1" lang="en-US" altLang="zh-CN" sz="2000" i="1" kern="0" dirty="0" err="1">
                <a:solidFill>
                  <a:schemeClr val="bg2"/>
                </a:solidFill>
                <a:latin typeface="+mn-lt"/>
                <a:ea typeface="+mn-ea"/>
                <a:sym typeface="+mn-ea"/>
              </a:rPr>
              <a:t>sname</a:t>
            </a:r>
            <a:endParaRPr kumimoji="1" lang="en-US" altLang="zh-CN" sz="2000" i="1" kern="0" dirty="0">
              <a:solidFill>
                <a:schemeClr val="bg2"/>
              </a:solidFill>
              <a:latin typeface="+mn-lt"/>
              <a:ea typeface="+mn-ea"/>
              <a:sym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</a:t>
            </a: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from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  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where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</a:t>
            </a:r>
            <a:r>
              <a:rPr kumimoji="1" lang="en-US" altLang="zh-CN" sz="2000" i="1" kern="0" dirty="0" err="1">
                <a:solidFill>
                  <a:schemeClr val="bg2"/>
                </a:solidFill>
                <a:latin typeface="+mn-lt"/>
                <a:ea typeface="+mn-ea"/>
                <a:sym typeface="+mn-ea"/>
              </a:rPr>
              <a:t>sno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</a:t>
            </a: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in</a:t>
            </a:r>
            <a:endParaRPr kumimoji="1" lang="en-US" altLang="zh-CN" sz="2000" i="1" kern="0" dirty="0">
              <a:solidFill>
                <a:schemeClr val="bg2"/>
              </a:solidFill>
              <a:latin typeface="+mn-lt"/>
              <a:ea typeface="+mn-ea"/>
              <a:sym typeface="+mn-ea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	   (</a:t>
            </a: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select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 </a:t>
            </a:r>
            <a:r>
              <a:rPr kumimoji="1" lang="en-US" altLang="zh-CN" sz="2000" i="1" kern="0" dirty="0" err="1">
                <a:solidFill>
                  <a:schemeClr val="bg2"/>
                </a:solidFill>
                <a:latin typeface="+mn-lt"/>
                <a:ea typeface="+mn-ea"/>
                <a:sym typeface="+mn-ea"/>
              </a:rPr>
              <a:t>sno</a:t>
            </a:r>
            <a:endParaRPr kumimoji="1" lang="en-US" altLang="zh-CN" sz="2000" i="1" kern="0" dirty="0">
              <a:solidFill>
                <a:schemeClr val="bg2"/>
              </a:solidFill>
              <a:latin typeface="+mn-lt"/>
              <a:ea typeface="+mn-ea"/>
              <a:sym typeface="+mn-ea"/>
            </a:endParaRP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 	    </a:t>
            </a: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from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  SC</a:t>
            </a: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 	    </a:t>
            </a:r>
            <a:r>
              <a:rPr kumimoji="1" lang="en-US" altLang="zh-CN" sz="2000" b="1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where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  </a:t>
            </a:r>
            <a:r>
              <a:rPr kumimoji="1" lang="en-US" altLang="zh-CN" sz="2000" i="1" kern="0" dirty="0" err="1">
                <a:solidFill>
                  <a:schemeClr val="bg2"/>
                </a:solidFill>
                <a:latin typeface="+mn-lt"/>
                <a:ea typeface="+mn-ea"/>
                <a:sym typeface="+mn-ea"/>
              </a:rPr>
              <a:t>cno</a:t>
            </a:r>
            <a:r>
              <a:rPr kumimoji="1" lang="en-US" altLang="zh-CN" sz="2000" i="1" kern="0" dirty="0">
                <a:solidFill>
                  <a:schemeClr val="bg2"/>
                </a:solidFill>
                <a:latin typeface="+mn-lt"/>
                <a:ea typeface="+mn-ea"/>
                <a:sym typeface="+mn-ea"/>
              </a:rPr>
              <a:t> = ‘c1’);</a:t>
            </a:r>
            <a:endParaRPr kumimoji="1" lang="zh-CN" altLang="en-US" sz="2000" kern="0" dirty="0">
              <a:solidFill>
                <a:schemeClr val="bg2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23628" y="5246509"/>
            <a:ext cx="78488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请仔细比较上述两个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中元组变量的作用范围。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相关子查询的特别之处在于：其本身是不完整的，必须包含一些外层查询提供的参数。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DE76A7A-1D17-4FE3-B621-D60DFB076176}" type="slidenum">
              <a:rPr kumimoji="0" lang="en-US" altLang="zh-CN" smtClean="0">
                <a:ea typeface="楷体_GB2312" pitchFamily="49" charset="-122"/>
              </a:rPr>
              <a:pPr/>
              <a:t>112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相关子查询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首先取外层</a:t>
            </a:r>
            <a:r>
              <a:rPr lang="zh-CN" altLang="en-US"/>
              <a:t>查询中关系的</a:t>
            </a:r>
            <a:r>
              <a:rPr lang="zh-CN" altLang="en-US" dirty="0"/>
              <a:t>第一个元组，根据它与内层查询相关的属性值处理内层查询，若</a:t>
            </a:r>
            <a:r>
              <a:rPr lang="en-US" altLang="zh-CN" dirty="0"/>
              <a:t>WHERE</a:t>
            </a:r>
            <a:r>
              <a:rPr lang="zh-CN" altLang="en-US" dirty="0"/>
              <a:t>子句返回值为真，则取此元组放入结果集合中；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然后再取外层关系的下一个元组；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重复这一过程，直至外层关系全部检查完为止。</a:t>
            </a:r>
            <a:endParaRPr lang="zh-CN" altLang="en-US" sz="24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E4A02AE-9113-4D7A-9040-70B7A84AB291}" type="slidenum">
              <a:rPr kumimoji="0" lang="en-US" altLang="zh-CN" smtClean="0">
                <a:ea typeface="楷体_GB2312" pitchFamily="49" charset="-122"/>
              </a:rPr>
              <a:pPr/>
              <a:t>113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宋体" panose="02010600030101010101" pitchFamily="2" charset="-122"/>
              <a:buNone/>
            </a:pPr>
            <a:r>
              <a:rPr lang="zh-CN" altLang="en-US" dirty="0"/>
              <a:t>思路分析：</a:t>
            </a:r>
          </a:p>
          <a:p>
            <a:pPr lvl="1" eaLnBrk="1" hangingPunct="1">
              <a:lnSpc>
                <a:spcPct val="140000"/>
              </a:lnSpc>
              <a:buSzPct val="50000"/>
              <a:buFont typeface="宋体" panose="02010600030101010101" pitchFamily="2" charset="-122"/>
              <a:buChar char="●"/>
            </a:pPr>
            <a:r>
              <a:rPr lang="zh-CN" altLang="en-US" dirty="0"/>
              <a:t> 本查询涉及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SC</a:t>
            </a:r>
            <a:r>
              <a:rPr lang="zh-CN" altLang="en-US" dirty="0"/>
              <a:t>关系。</a:t>
            </a:r>
          </a:p>
          <a:p>
            <a:pPr lvl="1" eaLnBrk="1" hangingPunct="1">
              <a:lnSpc>
                <a:spcPct val="140000"/>
              </a:lnSpc>
              <a:buSzPct val="50000"/>
              <a:buFont typeface="宋体" panose="02010600030101010101" pitchFamily="2" charset="-122"/>
              <a:buChar char="●"/>
            </a:pPr>
            <a:r>
              <a:rPr lang="zh-CN" altLang="en-US" dirty="0"/>
              <a:t> 在</a:t>
            </a:r>
            <a:r>
              <a:rPr lang="en-US" altLang="zh-CN" dirty="0"/>
              <a:t>S</a:t>
            </a:r>
            <a:r>
              <a:rPr lang="zh-CN" altLang="en-US" dirty="0"/>
              <a:t>中依次取每个元组的</a:t>
            </a:r>
            <a:r>
              <a:rPr lang="en-US" altLang="zh-CN" dirty="0" err="1"/>
              <a:t>sno</a:t>
            </a:r>
            <a:r>
              <a:rPr lang="zh-CN" altLang="en-US" dirty="0"/>
              <a:t>值，用此值去检查</a:t>
            </a:r>
            <a:r>
              <a:rPr lang="en-US" altLang="zh-CN" dirty="0"/>
              <a:t>SC</a:t>
            </a:r>
            <a:r>
              <a:rPr lang="zh-CN" altLang="en-US" dirty="0"/>
              <a:t>关系。</a:t>
            </a:r>
          </a:p>
          <a:p>
            <a:pPr lvl="1" eaLnBrk="1" hangingPunct="1">
              <a:lnSpc>
                <a:spcPct val="140000"/>
              </a:lnSpc>
              <a:buSzPct val="50000"/>
              <a:buFont typeface="宋体" panose="02010600030101010101" pitchFamily="2" charset="-122"/>
              <a:buChar char="●"/>
            </a:pPr>
            <a:r>
              <a:rPr lang="zh-CN" altLang="en-US" dirty="0"/>
              <a:t> 若</a:t>
            </a:r>
            <a:r>
              <a:rPr lang="en-US" altLang="zh-CN" dirty="0"/>
              <a:t>SC</a:t>
            </a:r>
            <a:r>
              <a:rPr lang="zh-CN" altLang="en-US" dirty="0"/>
              <a:t>中存在这样的元组，其</a:t>
            </a:r>
            <a:r>
              <a:rPr lang="en-US" altLang="zh-CN" dirty="0" err="1"/>
              <a:t>sno</a:t>
            </a:r>
            <a:r>
              <a:rPr lang="zh-CN" altLang="en-US" dirty="0"/>
              <a:t>值等于此</a:t>
            </a:r>
            <a:r>
              <a:rPr lang="en-US" altLang="zh-CN" dirty="0" err="1"/>
              <a:t>S.sno</a:t>
            </a:r>
            <a:r>
              <a:rPr lang="zh-CN" altLang="en-US" dirty="0"/>
              <a:t>值，并且其</a:t>
            </a:r>
            <a:r>
              <a:rPr lang="en-US" altLang="zh-CN" dirty="0" err="1"/>
              <a:t>cno</a:t>
            </a:r>
            <a:r>
              <a:rPr lang="en-US" altLang="zh-CN" dirty="0"/>
              <a:t>= ‘c1’</a:t>
            </a:r>
            <a:r>
              <a:rPr lang="zh-CN" altLang="en-US" dirty="0"/>
              <a:t>，则取此</a:t>
            </a:r>
            <a:r>
              <a:rPr lang="en-US" altLang="zh-CN" dirty="0"/>
              <a:t>S. </a:t>
            </a:r>
            <a:r>
              <a:rPr lang="en-US" altLang="zh-CN" dirty="0" err="1"/>
              <a:t>sname</a:t>
            </a:r>
            <a:r>
              <a:rPr lang="zh-CN" altLang="en-US" dirty="0"/>
              <a:t>送入结果关系。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5C90455-C864-4763-AD84-A129F41C1DC8}" type="slidenum">
              <a:rPr kumimoji="0" lang="en-US" altLang="zh-CN" smtClean="0">
                <a:ea typeface="楷体_GB2312" pitchFamily="49" charset="-122"/>
              </a:rPr>
              <a:pPr/>
              <a:t>114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folHlink"/>
                </a:solidFill>
              </a:rPr>
              <a:t>-</a:t>
            </a:r>
            <a:r>
              <a:rPr lang="zh-CN" altLang="en-US" sz="2800" dirty="0"/>
              <a:t>查询没有选修</a:t>
            </a:r>
            <a:r>
              <a:rPr lang="en-US" altLang="zh-CN" sz="2800" dirty="0"/>
              <a:t>C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/>
              <a:t>号课程的学生姓名。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SELECT   </a:t>
            </a:r>
            <a:r>
              <a:rPr lang="en-US" altLang="zh-CN" sz="2800" i="1" dirty="0" err="1"/>
              <a:t>sname</a:t>
            </a:r>
            <a:endParaRPr lang="en-US" altLang="zh-CN" sz="2800" i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FROM   </a:t>
            </a:r>
            <a:r>
              <a:rPr lang="en-US" altLang="zh-CN" sz="2800" i="1" dirty="0"/>
              <a:t>S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WHERE NOT EXISTS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    (SELECT   </a:t>
            </a:r>
            <a:r>
              <a:rPr lang="en-US" altLang="zh-CN" sz="2800" b="1" i="1" dirty="0">
                <a:solidFill>
                  <a:srgbClr val="FF0000"/>
                </a:solidFill>
              </a:rPr>
              <a:t>‘*’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        FROM   </a:t>
            </a:r>
            <a:r>
              <a:rPr lang="en-US" altLang="zh-CN" sz="2800" i="1" dirty="0"/>
              <a:t>SC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        WHERE   </a:t>
            </a:r>
            <a:r>
              <a:rPr lang="en-US" altLang="zh-CN" sz="2800" i="1" dirty="0" err="1"/>
              <a:t>sno</a:t>
            </a:r>
            <a:r>
              <a:rPr lang="en-US" altLang="zh-CN" sz="2800" b="1" i="1" dirty="0"/>
              <a:t> = </a:t>
            </a:r>
            <a:r>
              <a:rPr lang="en-US" altLang="zh-CN" sz="2800" i="1" dirty="0" err="1"/>
              <a:t>s.sno</a:t>
            </a:r>
            <a:r>
              <a:rPr lang="en-US" altLang="zh-CN" sz="2800" b="1" i="1" dirty="0"/>
              <a:t> AND </a:t>
            </a:r>
            <a:r>
              <a:rPr lang="en-US" altLang="zh-CN" sz="2800" i="1" dirty="0" err="1"/>
              <a:t>cno</a:t>
            </a:r>
            <a:r>
              <a:rPr lang="en-US" altLang="zh-CN" sz="2800" i="1" dirty="0"/>
              <a:t>=‘c1</a:t>
            </a:r>
            <a:r>
              <a:rPr lang="en-US" altLang="zh-CN" sz="2800" b="1" i="1" dirty="0"/>
              <a:t>’</a:t>
            </a:r>
            <a:r>
              <a:rPr lang="en-US" altLang="zh-CN" sz="2800" i="1" dirty="0"/>
              <a:t>)</a:t>
            </a:r>
            <a:r>
              <a:rPr lang="en-US" altLang="zh-CN" sz="2800" b="1" i="1" dirty="0"/>
              <a:t>;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27D5662-3A35-4D91-A78F-E07E53AC235E}" type="slidenum">
              <a:rPr kumimoji="0" lang="en-US" altLang="zh-CN" smtClean="0">
                <a:ea typeface="楷体_GB2312" pitchFamily="49" charset="-122"/>
              </a:rPr>
              <a:pPr/>
              <a:t>115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838200"/>
          </a:xfrm>
        </p:spPr>
        <p:txBody>
          <a:bodyPr/>
          <a:lstStyle/>
          <a:p>
            <a:pPr lvl="1" algn="l" eaLnBrk="1" hangingPunct="1">
              <a:spcBef>
                <a:spcPct val="10000"/>
              </a:spcBef>
            </a:pPr>
            <a:r>
              <a:rPr lang="zh-CN" altLang="en-US"/>
              <a:t>查询同时选修了</a:t>
            </a:r>
            <a:r>
              <a:rPr lang="en-US" altLang="zh-CN"/>
              <a:t>c1</a:t>
            </a:r>
            <a:r>
              <a:rPr lang="zh-CN" altLang="en-US"/>
              <a:t>号和</a:t>
            </a:r>
            <a:r>
              <a:rPr lang="en-US" altLang="zh-CN"/>
              <a:t>c2</a:t>
            </a:r>
            <a:r>
              <a:rPr lang="zh-CN" altLang="en-US"/>
              <a:t>号课程的学生的学号</a:t>
            </a:r>
            <a:r>
              <a:rPr lang="zh-CN" altLang="en-US" b="1" i="1"/>
              <a:t>      </a:t>
            </a:r>
            <a:endParaRPr lang="zh-CN" altLang="en-US" i="1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1074300" y="2019300"/>
            <a:ext cx="678743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i="1" dirty="0" err="1">
                <a:solidFill>
                  <a:schemeClr val="bg2"/>
                </a:solidFill>
              </a:rPr>
              <a:t>sno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</a:t>
            </a:r>
            <a:r>
              <a:rPr lang="en-US" altLang="zh-CN" sz="2400" i="1" dirty="0">
                <a:solidFill>
                  <a:schemeClr val="bg2"/>
                </a:solidFill>
              </a:rPr>
              <a:t>     </a:t>
            </a:r>
            <a:r>
              <a:rPr lang="en-US" altLang="zh-CN" sz="2400" i="1" dirty="0" err="1">
                <a:solidFill>
                  <a:schemeClr val="bg2"/>
                </a:solidFill>
              </a:rPr>
              <a:t>sc</a:t>
            </a:r>
            <a:r>
              <a:rPr lang="en-US" altLang="zh-CN" sz="2400" i="1" dirty="0">
                <a:solidFill>
                  <a:schemeClr val="bg2"/>
                </a:solidFill>
              </a:rPr>
              <a:t>  sc1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</a:rPr>
              <a:t>where</a:t>
            </a:r>
            <a:r>
              <a:rPr lang="en-US" altLang="zh-CN" sz="2400" i="1" dirty="0">
                <a:solidFill>
                  <a:schemeClr val="bg2"/>
                </a:solidFill>
              </a:rPr>
              <a:t>    sc1.cno = ‘c1’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	      </a:t>
            </a:r>
            <a:r>
              <a:rPr lang="en-US" altLang="zh-CN" sz="2400" b="1" i="1" dirty="0">
                <a:solidFill>
                  <a:schemeClr val="bg2"/>
                </a:solidFill>
              </a:rPr>
              <a:t>and</a:t>
            </a:r>
            <a:r>
              <a:rPr lang="en-US" altLang="zh-CN" sz="2400" i="1" dirty="0">
                <a:solidFill>
                  <a:schemeClr val="bg2"/>
                </a:solidFill>
              </a:rPr>
              <a:t>   </a:t>
            </a:r>
            <a:r>
              <a:rPr lang="en-US" altLang="zh-CN" sz="2400" b="1" i="1" dirty="0">
                <a:solidFill>
                  <a:schemeClr val="bg2"/>
                </a:solidFill>
              </a:rPr>
              <a:t>exists 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		</a:t>
            </a:r>
            <a:r>
              <a:rPr lang="en-US" altLang="zh-CN" sz="2400" i="1" dirty="0">
                <a:solidFill>
                  <a:schemeClr val="bg2"/>
                </a:solidFill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i="1" dirty="0">
                <a:solidFill>
                  <a:schemeClr val="bg2"/>
                </a:solidFill>
              </a:rPr>
              <a:t>     1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		   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</a:t>
            </a:r>
            <a:r>
              <a:rPr lang="en-US" altLang="zh-CN" sz="2400" i="1" dirty="0">
                <a:solidFill>
                  <a:schemeClr val="bg2"/>
                </a:solidFill>
              </a:rPr>
              <a:t>      </a:t>
            </a:r>
            <a:r>
              <a:rPr lang="en-US" altLang="zh-CN" sz="2400" i="1" dirty="0" err="1">
                <a:solidFill>
                  <a:schemeClr val="bg2"/>
                </a:solidFill>
              </a:rPr>
              <a:t>sc</a:t>
            </a:r>
            <a:r>
              <a:rPr lang="en-US" altLang="zh-CN" sz="2400" i="1" dirty="0">
                <a:solidFill>
                  <a:schemeClr val="bg2"/>
                </a:solidFill>
              </a:rPr>
              <a:t>  sc2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     	       </a:t>
            </a:r>
            <a:r>
              <a:rPr lang="en-US" altLang="zh-CN" sz="2400" b="1" i="1" dirty="0">
                <a:solidFill>
                  <a:schemeClr val="bg2"/>
                </a:solidFill>
              </a:rPr>
              <a:t>where</a:t>
            </a:r>
            <a:r>
              <a:rPr lang="en-US" altLang="zh-CN" sz="2400" i="1" dirty="0">
                <a:solidFill>
                  <a:schemeClr val="bg2"/>
                </a:solidFill>
              </a:rPr>
              <a:t>     sc2. </a:t>
            </a:r>
            <a:r>
              <a:rPr lang="en-US" altLang="zh-CN" sz="2400" i="1" dirty="0" err="1">
                <a:solidFill>
                  <a:schemeClr val="bg2"/>
                </a:solidFill>
              </a:rPr>
              <a:t>cno</a:t>
            </a:r>
            <a:r>
              <a:rPr lang="en-US" altLang="zh-CN" sz="2400" i="1" dirty="0">
                <a:solidFill>
                  <a:schemeClr val="bg2"/>
                </a:solidFill>
              </a:rPr>
              <a:t> = ‘c2’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			  </a:t>
            </a:r>
            <a:r>
              <a:rPr lang="en-US" altLang="zh-CN" sz="2400" b="1" i="1" dirty="0">
                <a:solidFill>
                  <a:schemeClr val="bg2"/>
                </a:solidFill>
              </a:rPr>
              <a:t>and</a:t>
            </a:r>
            <a:r>
              <a:rPr lang="en-US" altLang="zh-CN" sz="2400" i="1" dirty="0">
                <a:solidFill>
                  <a:schemeClr val="bg2"/>
                </a:solidFill>
              </a:rPr>
              <a:t>    sc2.sno = sc1.sno);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701BB-40B6-4F12-A37F-095F77E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测试是否为空关系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94B13-E223-4617-B74A-145F046F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SQL</a:t>
            </a:r>
            <a:r>
              <a:rPr lang="zh-CN" altLang="en-US" sz="3200" dirty="0"/>
              <a:t>效率比较：</a:t>
            </a:r>
            <a:endParaRPr lang="en-US" altLang="zh-CN" sz="3200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与</a:t>
            </a:r>
            <a:r>
              <a:rPr lang="en-US" altLang="zh-CN" dirty="0"/>
              <a:t>Exists</a:t>
            </a:r>
            <a:r>
              <a:rPr lang="zh-CN" altLang="en-US" dirty="0"/>
              <a:t>的效率比较</a:t>
            </a:r>
            <a:endParaRPr lang="en-US" altLang="zh-CN" dirty="0"/>
          </a:p>
          <a:p>
            <a:pPr lvl="1"/>
            <a:r>
              <a:rPr lang="zh-CN" altLang="en-US" dirty="0" smtClean="0"/>
              <a:t>早期的</a:t>
            </a:r>
            <a:r>
              <a:rPr lang="en-US" altLang="zh-CN" dirty="0"/>
              <a:t>DBMS</a:t>
            </a:r>
            <a:r>
              <a:rPr lang="zh-CN" altLang="en-US" dirty="0"/>
              <a:t>版本中，面对同样的数据和业务逻辑，</a:t>
            </a:r>
            <a:r>
              <a:rPr lang="en-US" altLang="zh-CN" dirty="0"/>
              <a:t>SQL</a:t>
            </a:r>
            <a:r>
              <a:rPr lang="zh-CN" altLang="en-US" dirty="0"/>
              <a:t>中使用</a:t>
            </a:r>
            <a:r>
              <a:rPr lang="en-US" altLang="zh-CN" dirty="0"/>
              <a:t>in</a:t>
            </a:r>
            <a:r>
              <a:rPr lang="zh-CN" altLang="en-US" dirty="0"/>
              <a:t>的效率比使用</a:t>
            </a:r>
            <a:r>
              <a:rPr lang="en-US" altLang="zh-CN" dirty="0"/>
              <a:t>exists</a:t>
            </a:r>
            <a:r>
              <a:rPr lang="zh-CN" altLang="en-US" dirty="0"/>
              <a:t>低，</a:t>
            </a:r>
            <a:r>
              <a:rPr lang="zh-CN" altLang="en-US" dirty="0">
                <a:solidFill>
                  <a:srgbClr val="FF0000"/>
                </a:solidFill>
              </a:rPr>
              <a:t>为什么？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89152A8-876C-4CB0-93E5-5F73B29FD21D}" type="slidenum">
              <a:rPr kumimoji="0" lang="en-US" altLang="zh-CN" smtClean="0">
                <a:ea typeface="楷体_GB2312" pitchFamily="49" charset="-122"/>
              </a:rPr>
              <a:pPr/>
              <a:t>116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253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E4C1490-59C8-49AE-A00E-5A90AFCC465D}" type="slidenum">
              <a:rPr kumimoji="0" lang="en-US" altLang="zh-CN" smtClean="0">
                <a:ea typeface="楷体_GB2312" pitchFamily="49" charset="-122"/>
              </a:rPr>
              <a:pPr/>
              <a:t>117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测试是否为空关系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SQL</a:t>
            </a:r>
            <a:r>
              <a:rPr lang="zh-CN" altLang="en-US" sz="2400" dirty="0"/>
              <a:t>效率比较：</a:t>
            </a:r>
            <a:endParaRPr lang="en-US" altLang="zh-CN" sz="2400" dirty="0"/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以下查询在</a:t>
            </a:r>
            <a:r>
              <a:rPr lang="en-US" altLang="zh-CN" sz="2000" dirty="0"/>
              <a:t>oracle11g(11.2.0.1.0)</a:t>
            </a:r>
            <a:r>
              <a:rPr lang="zh-CN" altLang="en-US" sz="2000" dirty="0"/>
              <a:t>中执行，表</a:t>
            </a:r>
            <a:r>
              <a:rPr lang="en-US" altLang="zh-CN" sz="2000" dirty="0"/>
              <a:t>a</a:t>
            </a:r>
            <a:r>
              <a:rPr lang="zh-CN" altLang="en-US" sz="2000" dirty="0"/>
              <a:t>有</a:t>
            </a:r>
            <a:r>
              <a:rPr lang="en-US" altLang="zh-CN" sz="2000" dirty="0"/>
              <a:t>140</a:t>
            </a:r>
            <a:r>
              <a:rPr lang="zh-CN" altLang="en-US" sz="2000" dirty="0"/>
              <a:t>万元组，表</a:t>
            </a:r>
            <a:r>
              <a:rPr lang="en-US" altLang="zh-CN" sz="2000" dirty="0"/>
              <a:t>b</a:t>
            </a:r>
            <a:r>
              <a:rPr lang="zh-CN" altLang="en-US" sz="2000" dirty="0"/>
              <a:t>有</a:t>
            </a:r>
            <a:r>
              <a:rPr lang="en-US" altLang="zh-CN" sz="2000" dirty="0"/>
              <a:t>4700</a:t>
            </a:r>
            <a:r>
              <a:rPr lang="zh-CN" altLang="en-US" sz="2000" dirty="0"/>
              <a:t>万元组，二者在***属性上均没有索引，在同一台</a:t>
            </a:r>
            <a:r>
              <a:rPr lang="en-US" altLang="zh-CN" sz="2000" dirty="0"/>
              <a:t>oracle</a:t>
            </a:r>
            <a:r>
              <a:rPr lang="zh-CN" altLang="en-US" sz="2000" dirty="0"/>
              <a:t>数据库服务器上执行</a:t>
            </a:r>
            <a:r>
              <a:rPr lang="en-US" altLang="zh-CN" sz="2000" dirty="0"/>
              <a:t>SQL</a:t>
            </a:r>
            <a:r>
              <a:rPr lang="zh-CN" altLang="en-US" sz="2000" dirty="0"/>
              <a:t>，没有受到网络带宽影响。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①</a:t>
            </a:r>
            <a:r>
              <a:rPr lang="zh-CN" altLang="en-US" sz="2400" dirty="0"/>
              <a:t>  </a:t>
            </a:r>
            <a:r>
              <a:rPr lang="en-US" altLang="zh-CN" sz="2400" b="1" i="1" dirty="0"/>
              <a:t>Select </a:t>
            </a:r>
            <a:r>
              <a:rPr lang="en-US" altLang="zh-CN" sz="2400" dirty="0"/>
              <a:t> </a:t>
            </a:r>
            <a:r>
              <a:rPr lang="zh-CN" altLang="en-US" sz="2400" dirty="0"/>
              <a:t>***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from </a:t>
            </a:r>
            <a:r>
              <a:rPr lang="en-US" altLang="zh-CN" sz="2400" dirty="0"/>
              <a:t>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b="1" i="1" dirty="0"/>
              <a:t>where </a:t>
            </a:r>
            <a:r>
              <a:rPr lang="en-US" altLang="zh-CN" sz="2400" dirty="0"/>
              <a:t> </a:t>
            </a:r>
            <a:r>
              <a:rPr lang="zh-CN" altLang="en-US" sz="2400" dirty="0"/>
              <a:t>***</a:t>
            </a:r>
            <a:r>
              <a:rPr lang="en-US" altLang="zh-CN" sz="2400" dirty="0"/>
              <a:t>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          (</a:t>
            </a:r>
            <a:r>
              <a:rPr lang="en-US" altLang="zh-CN" sz="2400" b="1" i="1" dirty="0"/>
              <a:t>select</a:t>
            </a:r>
            <a:r>
              <a:rPr lang="en-US" altLang="zh-CN" sz="2400" dirty="0"/>
              <a:t>  </a:t>
            </a:r>
            <a:r>
              <a:rPr lang="zh-CN" altLang="en-US" sz="2400" dirty="0"/>
              <a:t>*** </a:t>
            </a:r>
            <a:r>
              <a:rPr lang="en-US" altLang="zh-CN" sz="2400" b="1" i="1" dirty="0"/>
              <a:t>from</a:t>
            </a:r>
            <a:r>
              <a:rPr lang="en-US" altLang="zh-CN" sz="2400" dirty="0"/>
              <a:t>  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② </a:t>
            </a:r>
            <a:r>
              <a:rPr lang="en-US" altLang="zh-CN" sz="2400" b="1" i="1" dirty="0"/>
              <a:t>select</a:t>
            </a:r>
            <a:r>
              <a:rPr lang="en-US" altLang="zh-CN" sz="2400" dirty="0"/>
              <a:t>  </a:t>
            </a:r>
            <a:r>
              <a:rPr lang="zh-CN" altLang="en-US" sz="2400" dirty="0"/>
              <a:t>***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from</a:t>
            </a:r>
            <a:r>
              <a:rPr lang="en-US" altLang="zh-CN" sz="2400" dirty="0"/>
              <a:t> a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b="1" i="1" dirty="0"/>
              <a:t>where</a:t>
            </a:r>
            <a:r>
              <a:rPr lang="en-US" altLang="zh-CN" sz="2400" dirty="0"/>
              <a:t> exists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        (</a:t>
            </a:r>
            <a:r>
              <a:rPr lang="en-US" altLang="zh-CN" sz="2400" b="1" i="1" dirty="0"/>
              <a:t>select </a:t>
            </a:r>
            <a:r>
              <a:rPr lang="en-US" altLang="zh-CN" sz="2400" dirty="0"/>
              <a:t> 1 </a:t>
            </a:r>
            <a:r>
              <a:rPr lang="en-US" altLang="zh-CN" sz="2400" b="1" i="1" dirty="0"/>
              <a:t> from  </a:t>
            </a:r>
            <a:r>
              <a:rPr lang="en-US" altLang="zh-CN" sz="2400" dirty="0"/>
              <a:t>b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       </a:t>
            </a:r>
            <a:r>
              <a:rPr lang="en-US" altLang="zh-CN" sz="2400" b="1" i="1" dirty="0"/>
              <a:t> where  </a:t>
            </a:r>
            <a:r>
              <a:rPr lang="en-US" altLang="zh-CN" sz="2400" dirty="0"/>
              <a:t>a.*** = b.***);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第一个</a:t>
            </a:r>
            <a:r>
              <a:rPr lang="en-US" altLang="zh-CN" sz="2400" dirty="0"/>
              <a:t>SQL</a:t>
            </a:r>
            <a:r>
              <a:rPr lang="zh-CN" altLang="en-US" sz="2400" dirty="0"/>
              <a:t>查询结果</a:t>
            </a:r>
            <a:r>
              <a:rPr lang="en-US" altLang="zh-CN" sz="2400" dirty="0"/>
              <a:t>872719</a:t>
            </a:r>
            <a:r>
              <a:rPr lang="zh-CN" altLang="en-US" sz="2400" dirty="0"/>
              <a:t>行，用时</a:t>
            </a:r>
            <a:r>
              <a:rPr lang="en-US" altLang="zh-CN" sz="2400" dirty="0"/>
              <a:t>6</a:t>
            </a:r>
            <a:r>
              <a:rPr lang="zh-CN" altLang="en-US" sz="2400" dirty="0"/>
              <a:t>分</a:t>
            </a:r>
            <a:r>
              <a:rPr lang="en-US" altLang="zh-CN" sz="2400" dirty="0"/>
              <a:t>45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第二个</a:t>
            </a:r>
            <a:r>
              <a:rPr lang="en-US" altLang="zh-CN" sz="2400" dirty="0"/>
              <a:t>SQL</a:t>
            </a:r>
            <a:r>
              <a:rPr lang="zh-CN" altLang="en-US" sz="2400" dirty="0"/>
              <a:t>查询结果</a:t>
            </a:r>
            <a:r>
              <a:rPr lang="en-US" altLang="zh-CN" sz="2400" dirty="0"/>
              <a:t>872719</a:t>
            </a:r>
            <a:r>
              <a:rPr lang="zh-CN" altLang="en-US" sz="2400" dirty="0"/>
              <a:t>行，用时</a:t>
            </a:r>
            <a:r>
              <a:rPr lang="en-US" altLang="zh-CN" sz="2400" dirty="0"/>
              <a:t>6</a:t>
            </a:r>
            <a:r>
              <a:rPr lang="zh-CN" altLang="en-US" sz="2400" dirty="0"/>
              <a:t>分</a:t>
            </a:r>
            <a:r>
              <a:rPr lang="en-US" altLang="zh-CN" sz="2400" dirty="0"/>
              <a:t>39</a:t>
            </a:r>
            <a:r>
              <a:rPr lang="zh-CN" altLang="en-US" sz="2400" dirty="0"/>
              <a:t>秒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36931C9-D2A9-4F3C-B240-66E13F87BEBD}" type="slidenum">
              <a:rPr kumimoji="0" lang="en-US" altLang="zh-CN" smtClean="0">
                <a:ea typeface="楷体_GB2312" pitchFamily="49" charset="-122"/>
              </a:rPr>
              <a:pPr/>
              <a:t>118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测试是否为空关系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SQL</a:t>
            </a:r>
            <a:r>
              <a:rPr lang="zh-CN" altLang="en-US" sz="2800" dirty="0"/>
              <a:t>效率比较：</a:t>
            </a:r>
            <a:endParaRPr lang="en-US" altLang="zh-CN" sz="2800" dirty="0"/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以下查询在</a:t>
            </a:r>
            <a:r>
              <a:rPr lang="en-US" altLang="zh-CN" sz="2000" dirty="0"/>
              <a:t>oracle11g(11.2.0.1.0)</a:t>
            </a:r>
            <a:r>
              <a:rPr lang="zh-CN" altLang="en-US" sz="2000" dirty="0"/>
              <a:t>中执行，表</a:t>
            </a:r>
            <a:r>
              <a:rPr lang="en-US" altLang="zh-CN" sz="2000" dirty="0"/>
              <a:t>a</a:t>
            </a:r>
            <a:r>
              <a:rPr lang="zh-CN" altLang="en-US" sz="2000" dirty="0"/>
              <a:t>有</a:t>
            </a:r>
            <a:r>
              <a:rPr lang="en-US" altLang="zh-CN" sz="2000" dirty="0"/>
              <a:t>140</a:t>
            </a:r>
            <a:r>
              <a:rPr lang="zh-CN" altLang="en-US" sz="2000" dirty="0"/>
              <a:t>万元组，表</a:t>
            </a:r>
            <a:r>
              <a:rPr lang="en-US" altLang="zh-CN" sz="2000" dirty="0"/>
              <a:t>b</a:t>
            </a:r>
            <a:r>
              <a:rPr lang="zh-CN" altLang="en-US" sz="2000" dirty="0"/>
              <a:t>有</a:t>
            </a:r>
            <a:r>
              <a:rPr lang="en-US" altLang="zh-CN" sz="2000" dirty="0"/>
              <a:t>4700</a:t>
            </a:r>
            <a:r>
              <a:rPr lang="zh-CN" altLang="en-US" sz="2000" dirty="0"/>
              <a:t>万元组，二者在***属性上均没有索引，在同一台</a:t>
            </a:r>
            <a:r>
              <a:rPr lang="en-US" altLang="zh-CN" sz="2000" dirty="0"/>
              <a:t>oracle</a:t>
            </a:r>
            <a:r>
              <a:rPr lang="zh-CN" altLang="en-US" sz="2000" dirty="0"/>
              <a:t>数据库服务器上执行</a:t>
            </a:r>
            <a:r>
              <a:rPr lang="en-US" altLang="zh-CN" sz="2000" dirty="0"/>
              <a:t>SQL</a:t>
            </a:r>
            <a:r>
              <a:rPr lang="zh-CN" altLang="en-US" sz="2000" dirty="0"/>
              <a:t>，没有受到网络带宽影响。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①</a:t>
            </a:r>
            <a:r>
              <a:rPr lang="zh-CN" altLang="en-US" sz="2400" dirty="0"/>
              <a:t>  </a:t>
            </a:r>
            <a:r>
              <a:rPr lang="en-US" altLang="zh-CN" sz="2400" b="1" i="1" dirty="0"/>
              <a:t>select</a:t>
            </a:r>
            <a:r>
              <a:rPr lang="en-US" altLang="zh-CN" sz="2400" dirty="0"/>
              <a:t> </a:t>
            </a:r>
            <a:r>
              <a:rPr lang="zh-CN" altLang="en-US" sz="2400" dirty="0"/>
              <a:t>***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from</a:t>
            </a:r>
            <a:r>
              <a:rPr lang="en-US" altLang="zh-CN" sz="2400" dirty="0"/>
              <a:t>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b="1" i="1" dirty="0"/>
              <a:t>where</a:t>
            </a:r>
            <a:r>
              <a:rPr lang="en-US" altLang="zh-CN" sz="2400" dirty="0"/>
              <a:t> </a:t>
            </a:r>
            <a:r>
              <a:rPr lang="zh-CN" altLang="en-US" sz="2400" dirty="0"/>
              <a:t>***</a:t>
            </a:r>
            <a:r>
              <a:rPr lang="en-US" altLang="zh-CN" sz="2400" dirty="0"/>
              <a:t> not 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          (</a:t>
            </a:r>
            <a:r>
              <a:rPr lang="en-US" altLang="zh-CN" sz="2400" b="1" i="1" dirty="0"/>
              <a:t>select</a:t>
            </a:r>
            <a:r>
              <a:rPr lang="en-US" altLang="zh-CN" sz="2400" dirty="0"/>
              <a:t> </a:t>
            </a:r>
            <a:r>
              <a:rPr lang="zh-CN" altLang="en-US" sz="2400" dirty="0"/>
              <a:t>*** </a:t>
            </a:r>
            <a:r>
              <a:rPr lang="en-US" altLang="zh-CN" sz="2400" b="1" i="1" dirty="0"/>
              <a:t>from</a:t>
            </a:r>
            <a:r>
              <a:rPr lang="en-US" altLang="zh-CN" sz="2400" dirty="0"/>
              <a:t> 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② </a:t>
            </a:r>
            <a:r>
              <a:rPr lang="en-US" altLang="zh-CN" sz="2400" b="1" i="1" dirty="0"/>
              <a:t>select</a:t>
            </a:r>
            <a:r>
              <a:rPr lang="en-US" altLang="zh-CN" sz="2400" dirty="0"/>
              <a:t> </a:t>
            </a:r>
            <a:r>
              <a:rPr lang="zh-CN" altLang="en-US" sz="2400" dirty="0"/>
              <a:t>***</a:t>
            </a:r>
            <a:r>
              <a:rPr lang="en-US" altLang="zh-CN" sz="2400" dirty="0"/>
              <a:t> </a:t>
            </a:r>
            <a:r>
              <a:rPr lang="en-US" altLang="zh-CN" sz="2400" b="1" i="1" dirty="0"/>
              <a:t>from</a:t>
            </a:r>
            <a:r>
              <a:rPr lang="en-US" altLang="zh-CN" sz="2400" dirty="0"/>
              <a:t> a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	</a:t>
            </a:r>
            <a:r>
              <a:rPr lang="en-US" altLang="zh-CN" sz="2400" b="1" i="1" dirty="0"/>
              <a:t>where</a:t>
            </a:r>
            <a:r>
              <a:rPr lang="en-US" altLang="zh-CN" sz="2400" dirty="0"/>
              <a:t> not exists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        (</a:t>
            </a:r>
            <a:r>
              <a:rPr lang="en-US" altLang="zh-CN" sz="2400" b="1" i="1" dirty="0"/>
              <a:t>select</a:t>
            </a:r>
            <a:r>
              <a:rPr lang="en-US" altLang="zh-CN" sz="2400" dirty="0"/>
              <a:t>  1 </a:t>
            </a:r>
            <a:r>
              <a:rPr lang="en-US" altLang="zh-CN" sz="2400" b="1" i="1" dirty="0"/>
              <a:t> from </a:t>
            </a:r>
            <a:r>
              <a:rPr lang="en-US" altLang="zh-CN" sz="2400" dirty="0"/>
              <a:t>b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        </a:t>
            </a:r>
            <a:r>
              <a:rPr lang="en-US" altLang="zh-CN" sz="2400" b="1" i="1" dirty="0"/>
              <a:t>where</a:t>
            </a:r>
            <a:r>
              <a:rPr lang="en-US" altLang="zh-CN" sz="2400" dirty="0"/>
              <a:t>  a.*** = b.***);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第一个</a:t>
            </a:r>
            <a:r>
              <a:rPr lang="en-US" altLang="zh-CN" sz="2400" dirty="0"/>
              <a:t>SQL</a:t>
            </a:r>
            <a:r>
              <a:rPr lang="zh-CN" altLang="en-US" sz="2400" dirty="0"/>
              <a:t>查询结果</a:t>
            </a:r>
            <a:r>
              <a:rPr lang="en-US" altLang="zh-CN" sz="2400" dirty="0"/>
              <a:t>496855</a:t>
            </a:r>
            <a:r>
              <a:rPr lang="zh-CN" altLang="en-US" sz="2400" dirty="0"/>
              <a:t>行，用时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r>
              <a:rPr lang="en-US" altLang="zh-CN" sz="2400" dirty="0"/>
              <a:t>32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第二个</a:t>
            </a:r>
            <a:r>
              <a:rPr lang="en-US" altLang="zh-CN" sz="2400" dirty="0"/>
              <a:t>SQL</a:t>
            </a:r>
            <a:r>
              <a:rPr lang="zh-CN" altLang="en-US" sz="2400" dirty="0"/>
              <a:t>查询结果</a:t>
            </a:r>
            <a:r>
              <a:rPr lang="en-US" altLang="zh-CN" sz="2400" dirty="0"/>
              <a:t>496855</a:t>
            </a:r>
            <a:r>
              <a:rPr lang="zh-CN" altLang="en-US" sz="2400" dirty="0"/>
              <a:t>行，用时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r>
              <a:rPr lang="en-US" altLang="zh-CN" sz="2400" dirty="0"/>
              <a:t>11</a:t>
            </a:r>
            <a:r>
              <a:rPr lang="zh-CN" altLang="en-US" sz="2400" dirty="0"/>
              <a:t>秒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85B75A3-22A5-4543-8B14-FD8E00E50225}" type="slidenum">
              <a:rPr kumimoji="0" lang="en-US" altLang="zh-CN" smtClean="0">
                <a:ea typeface="楷体_GB2312" pitchFamily="49" charset="-122"/>
              </a:rPr>
              <a:pPr/>
              <a:t>119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全部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 的概念在</a:t>
            </a:r>
            <a:r>
              <a:rPr lang="en-US" altLang="zh-CN" dirty="0" err="1"/>
              <a:t>sql</a:t>
            </a:r>
            <a:r>
              <a:rPr lang="zh-CN" altLang="en-US" dirty="0"/>
              <a:t>中的三种书写方法</a:t>
            </a:r>
            <a:r>
              <a:rPr lang="en-US" altLang="zh-CN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1.</a:t>
            </a:r>
            <a:r>
              <a:rPr lang="zh-CN" altLang="en-US" dirty="0"/>
              <a:t>超集</a:t>
            </a:r>
            <a:r>
              <a:rPr lang="en-US" altLang="zh-CN" dirty="0"/>
              <a:t>superset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en-US" altLang="zh-CN" dirty="0"/>
              <a:t>not exists (B except A)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2.</a:t>
            </a:r>
            <a:r>
              <a:rPr lang="zh-CN" altLang="en-US" dirty="0"/>
              <a:t>关系代数：</a:t>
            </a:r>
            <a:r>
              <a:rPr lang="en-US" altLang="zh-CN" dirty="0">
                <a:sym typeface="Symbol" panose="05050102010706020507" pitchFamily="18" charset="2"/>
              </a:rPr>
              <a:t>÷</a:t>
            </a:r>
          </a:p>
          <a:p>
            <a:pPr lvl="1" eaLnBrk="1" hangingPunct="1"/>
            <a:r>
              <a:rPr lang="en-US" altLang="zh-CN" dirty="0"/>
              <a:t>not in(not in)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3.</a:t>
            </a:r>
            <a:r>
              <a:rPr lang="zh-CN" altLang="en-US" dirty="0"/>
              <a:t>关系演算： </a:t>
            </a:r>
            <a:r>
              <a:rPr lang="zh-CN" altLang="en-US" b="1" dirty="0">
                <a:sym typeface="Symbol" panose="05050102010706020507" pitchFamily="18" charset="2"/>
              </a:rPr>
              <a:t>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not exists(not exists)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E083519-AB0C-43FB-B1F8-D36B16A58A2C}" type="slidenum">
              <a:rPr kumimoji="0" lang="en-US" altLang="zh-CN" smtClean="0">
                <a:ea typeface="楷体_GB2312" pitchFamily="49" charset="-122"/>
              </a:rPr>
              <a:pPr/>
              <a:t>12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数据类型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02688" cy="5411788"/>
          </a:xfrm>
        </p:spPr>
        <p:txBody>
          <a:bodyPr/>
          <a:lstStyle/>
          <a:p>
            <a:pPr eaLnBrk="1" hangingPunct="1"/>
            <a:r>
              <a:rPr lang="zh-CN" altLang="en-US" dirty="0"/>
              <a:t>基本数据类型</a:t>
            </a:r>
          </a:p>
          <a:p>
            <a:pPr lvl="1" eaLnBrk="1" hangingPunct="1"/>
            <a:r>
              <a:rPr lang="en-US" altLang="zh-CN" sz="2600" dirty="0"/>
              <a:t>char(n)</a:t>
            </a:r>
            <a:r>
              <a:rPr lang="zh-CN" altLang="en-US" sz="2600" dirty="0"/>
              <a:t>：固定长度的字符串</a:t>
            </a:r>
          </a:p>
          <a:p>
            <a:pPr lvl="1" eaLnBrk="1" hangingPunct="1"/>
            <a:r>
              <a:rPr lang="en-US" altLang="zh-CN" sz="2600" dirty="0"/>
              <a:t>varchar(n)</a:t>
            </a:r>
            <a:r>
              <a:rPr lang="zh-CN" altLang="en-US" sz="2600" dirty="0"/>
              <a:t>：可变长字符串</a:t>
            </a:r>
            <a:r>
              <a:rPr lang="en-US" altLang="zh-CN" sz="2600" dirty="0"/>
              <a:t>(varchar2)</a:t>
            </a:r>
            <a:endParaRPr lang="zh-CN" altLang="en-US" sz="2600" dirty="0"/>
          </a:p>
          <a:p>
            <a:pPr lvl="1" eaLnBrk="1" hangingPunct="1"/>
            <a:r>
              <a:rPr lang="en-US" altLang="zh-CN" sz="2600" dirty="0" err="1"/>
              <a:t>int</a:t>
            </a:r>
            <a:r>
              <a:rPr lang="zh-CN" altLang="en-US" sz="2600" dirty="0"/>
              <a:t>：整数</a:t>
            </a:r>
            <a:r>
              <a:rPr lang="en-US" altLang="zh-CN" sz="2600" dirty="0"/>
              <a:t>(-2</a:t>
            </a:r>
            <a:r>
              <a:rPr lang="en-US" altLang="zh-CN" sz="2600" baseline="30000" dirty="0"/>
              <a:t>31</a:t>
            </a:r>
            <a:r>
              <a:rPr lang="en-US" altLang="zh-CN" sz="2600" dirty="0"/>
              <a:t>--2</a:t>
            </a:r>
            <a:r>
              <a:rPr lang="en-US" altLang="zh-CN" sz="2600" baseline="30000" dirty="0"/>
              <a:t>31</a:t>
            </a:r>
            <a:r>
              <a:rPr lang="en-US" altLang="zh-CN" sz="2600" dirty="0"/>
              <a:t>-1)</a:t>
            </a:r>
            <a:endParaRPr lang="zh-CN" altLang="en-US" sz="2600" dirty="0"/>
          </a:p>
          <a:p>
            <a:pPr lvl="1" eaLnBrk="1" hangingPunct="1"/>
            <a:r>
              <a:rPr lang="en-US" altLang="zh-CN" sz="2600" dirty="0" err="1"/>
              <a:t>smallint</a:t>
            </a:r>
            <a:r>
              <a:rPr lang="zh-CN" altLang="en-US" sz="2600" dirty="0"/>
              <a:t>：小整数类型</a:t>
            </a:r>
            <a:r>
              <a:rPr lang="en-US" altLang="zh-CN" sz="2600" dirty="0"/>
              <a:t>(-2</a:t>
            </a:r>
            <a:r>
              <a:rPr lang="en-US" altLang="zh-CN" sz="2600" baseline="30000" dirty="0"/>
              <a:t>15</a:t>
            </a:r>
            <a:r>
              <a:rPr lang="en-US" altLang="zh-CN" sz="2600" dirty="0"/>
              <a:t>--2</a:t>
            </a:r>
            <a:r>
              <a:rPr lang="en-US" altLang="zh-CN" sz="2600" baseline="30000" dirty="0"/>
              <a:t>15</a:t>
            </a:r>
            <a:r>
              <a:rPr lang="en-US" altLang="zh-CN" sz="2600" dirty="0"/>
              <a:t>-1)</a:t>
            </a:r>
            <a:endParaRPr lang="zh-CN" altLang="en-US" sz="2600" dirty="0"/>
          </a:p>
          <a:p>
            <a:pPr lvl="1" eaLnBrk="1" hangingPunct="1"/>
            <a:r>
              <a:rPr lang="en-US" altLang="zh-CN" sz="2600" dirty="0"/>
              <a:t>numeric(p</a:t>
            </a:r>
            <a:r>
              <a:rPr lang="zh-CN" altLang="en-US" sz="2600" dirty="0"/>
              <a:t>，</a:t>
            </a:r>
            <a:r>
              <a:rPr lang="en-US" altLang="zh-CN" sz="2600" dirty="0"/>
              <a:t>d)</a:t>
            </a:r>
            <a:r>
              <a:rPr lang="zh-CN" altLang="en-US" sz="2600" dirty="0"/>
              <a:t>：定点数，小数点左边</a:t>
            </a:r>
            <a:r>
              <a:rPr lang="en-US" altLang="zh-CN" sz="2600" dirty="0"/>
              <a:t>p</a:t>
            </a:r>
            <a:r>
              <a:rPr lang="zh-CN" altLang="en-US" sz="2600" dirty="0"/>
              <a:t>位，右边</a:t>
            </a:r>
            <a:r>
              <a:rPr lang="en-US" altLang="zh-CN" sz="2600" dirty="0"/>
              <a:t>q</a:t>
            </a:r>
            <a:r>
              <a:rPr lang="zh-CN" altLang="en-US" sz="2600" dirty="0"/>
              <a:t>位</a:t>
            </a:r>
          </a:p>
          <a:p>
            <a:pPr lvl="1" eaLnBrk="1" hangingPunct="1"/>
            <a:r>
              <a:rPr lang="en-US" altLang="zh-CN" sz="2600" dirty="0"/>
              <a:t>real</a:t>
            </a:r>
            <a:r>
              <a:rPr lang="zh-CN" altLang="en-US" sz="2600" dirty="0"/>
              <a:t>：浮点数</a:t>
            </a:r>
          </a:p>
          <a:p>
            <a:pPr lvl="1" eaLnBrk="1" hangingPunct="1"/>
            <a:r>
              <a:rPr lang="en-US" altLang="zh-CN" sz="2600" dirty="0"/>
              <a:t>double precision</a:t>
            </a:r>
            <a:r>
              <a:rPr lang="zh-CN" altLang="en-US" sz="2600" dirty="0"/>
              <a:t>：双精度浮点数</a:t>
            </a:r>
          </a:p>
          <a:p>
            <a:pPr lvl="1" eaLnBrk="1" hangingPunct="1"/>
            <a:r>
              <a:rPr lang="en-US" altLang="zh-CN" sz="2600" dirty="0"/>
              <a:t>date</a:t>
            </a:r>
            <a:r>
              <a:rPr lang="zh-CN" altLang="en-US" sz="2600" dirty="0"/>
              <a:t>：日期</a:t>
            </a:r>
            <a:r>
              <a:rPr lang="en-US" altLang="zh-CN" sz="2600" dirty="0"/>
              <a:t>(</a:t>
            </a:r>
            <a:r>
              <a:rPr lang="zh-CN" altLang="en-US" sz="2600" dirty="0"/>
              <a:t>年、月、日</a:t>
            </a:r>
            <a:r>
              <a:rPr lang="en-US" altLang="zh-CN" sz="2600" dirty="0"/>
              <a:t>)</a:t>
            </a:r>
            <a:endParaRPr lang="zh-CN" altLang="en-US" sz="2600" dirty="0"/>
          </a:p>
          <a:p>
            <a:pPr lvl="1" eaLnBrk="1" hangingPunct="1"/>
            <a:r>
              <a:rPr lang="en-US" altLang="zh-CN" sz="2600" dirty="0"/>
              <a:t>time</a:t>
            </a:r>
            <a:r>
              <a:rPr lang="zh-CN" altLang="en-US" sz="2600" dirty="0"/>
              <a:t>：时间</a:t>
            </a:r>
            <a:r>
              <a:rPr lang="en-US" altLang="zh-CN" sz="2600" dirty="0"/>
              <a:t>(</a:t>
            </a:r>
            <a:r>
              <a:rPr lang="zh-CN" altLang="en-US" sz="2600" dirty="0"/>
              <a:t>小时、分、秒</a:t>
            </a:r>
            <a:r>
              <a:rPr lang="en-US" altLang="zh-CN" sz="2600" dirty="0"/>
              <a:t>)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8862E43-711F-4220-9FC2-DEE72DE76B3B}" type="slidenum">
              <a:rPr kumimoji="0" lang="en-US" altLang="zh-CN" smtClean="0">
                <a:ea typeface="楷体_GB2312" pitchFamily="49" charset="-122"/>
              </a:rPr>
              <a:pPr/>
              <a:t>120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91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822825" cy="977900"/>
          </a:xfrm>
        </p:spPr>
        <p:txBody>
          <a:bodyPr/>
          <a:lstStyle/>
          <a:p>
            <a:pPr eaLnBrk="1" hangingPunct="1"/>
            <a:r>
              <a:rPr lang="zh-CN" altLang="en-US" sz="2800"/>
              <a:t>示例：查询选修了全部课程的学生学号</a:t>
            </a:r>
          </a:p>
        </p:txBody>
      </p:sp>
      <p:graphicFrame>
        <p:nvGraphicFramePr>
          <p:cNvPr id="521221" name="Group 5"/>
          <p:cNvGraphicFramePr>
            <a:graphicFrameLocks noGrp="1"/>
          </p:cNvGraphicFramePr>
          <p:nvPr/>
        </p:nvGraphicFramePr>
        <p:xfrm>
          <a:off x="6156325" y="3068638"/>
          <a:ext cx="2657475" cy="18288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1316" name="Group 100"/>
          <p:cNvGraphicFramePr>
            <a:graphicFrameLocks noGrp="1"/>
          </p:cNvGraphicFramePr>
          <p:nvPr/>
        </p:nvGraphicFramePr>
        <p:xfrm>
          <a:off x="6156325" y="4921250"/>
          <a:ext cx="2736850" cy="1471674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80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74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Cname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credit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0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0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77" name="Group 61"/>
          <p:cNvGraphicFramePr>
            <a:graphicFrameLocks noGrp="1"/>
          </p:cNvGraphicFramePr>
          <p:nvPr/>
        </p:nvGraphicFramePr>
        <p:xfrm>
          <a:off x="6156325" y="1196975"/>
          <a:ext cx="2663825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1317" name="Text Box 101"/>
          <p:cNvSpPr txBox="1">
            <a:spLocks noChangeArrowheads="1"/>
          </p:cNvSpPr>
          <p:nvPr/>
        </p:nvSpPr>
        <p:spPr bwMode="auto">
          <a:xfrm>
            <a:off x="971550" y="2852738"/>
            <a:ext cx="4537075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超集方式的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sql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实现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: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select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sno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 from  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s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where 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not exists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       ((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selec</a:t>
            </a:r>
            <a:r>
              <a:rPr lang="en-US" altLang="zh-CN" sz="2000" i="1" dirty="0">
                <a:solidFill>
                  <a:schemeClr val="bg2"/>
                </a:solidFill>
                <a:latin typeface="+mn-ea"/>
                <a:ea typeface="+mn-ea"/>
              </a:rPr>
              <a:t>t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cno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from 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c)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             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except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    	(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select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cno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 from  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sc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           </a:t>
            </a:r>
            <a:r>
              <a:rPr lang="en-US" altLang="zh-CN" sz="2000" b="1" i="1" dirty="0">
                <a:solidFill>
                  <a:schemeClr val="bg2"/>
                </a:solidFill>
                <a:latin typeface="+mn-ea"/>
                <a:ea typeface="+mn-ea"/>
              </a:rPr>
              <a:t>      where  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sc.sno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=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s.sno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));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521318" name="Text Box 102"/>
          <p:cNvSpPr txBox="1">
            <a:spLocks noChangeArrowheads="1"/>
          </p:cNvSpPr>
          <p:nvPr/>
        </p:nvSpPr>
        <p:spPr bwMode="auto">
          <a:xfrm>
            <a:off x="395288" y="2319338"/>
            <a:ext cx="518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超集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superset: B 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 A </a:t>
            </a: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(B - A) = 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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317" grpId="0"/>
      <p:bldP spid="5213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EC909C8-E0ED-4FD0-BC11-CCFA5A8380B3}" type="slidenum">
              <a:rPr kumimoji="0" lang="en-US" altLang="zh-CN" smtClean="0">
                <a:ea typeface="楷体_GB2312" pitchFamily="49" charset="-122"/>
              </a:rPr>
              <a:pPr/>
              <a:t>121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91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idx="1"/>
          </p:nvPr>
        </p:nvSpPr>
        <p:spPr>
          <a:xfrm>
            <a:off x="179388" y="1371600"/>
            <a:ext cx="6408737" cy="473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示例：查询选修了全部课程的学生学号</a:t>
            </a:r>
            <a:r>
              <a:rPr lang="en-US" altLang="zh-CN" sz="2400"/>
              <a:t>--</a:t>
            </a:r>
            <a:r>
              <a:rPr lang="en-US" altLang="zh-CN" sz="2400">
                <a:sym typeface="Symbol" panose="05050102010706020507" pitchFamily="18" charset="2"/>
              </a:rPr>
              <a:t>÷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4379" name="Group 91"/>
          <p:cNvGraphicFramePr>
            <a:graphicFrameLocks noGrp="1"/>
          </p:cNvGraphicFramePr>
          <p:nvPr/>
        </p:nvGraphicFramePr>
        <p:xfrm>
          <a:off x="6586538" y="3068638"/>
          <a:ext cx="2447925" cy="189071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35" marB="4573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4382" name="Group 94"/>
          <p:cNvGraphicFramePr>
            <a:graphicFrameLocks noGrp="1"/>
          </p:cNvGraphicFramePr>
          <p:nvPr/>
        </p:nvGraphicFramePr>
        <p:xfrm>
          <a:off x="6586538" y="4921250"/>
          <a:ext cx="2449512" cy="1466909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8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8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Cname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credit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15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78"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4377" name="Group 89"/>
          <p:cNvGraphicFramePr>
            <a:graphicFrameLocks noGrp="1"/>
          </p:cNvGraphicFramePr>
          <p:nvPr/>
        </p:nvGraphicFramePr>
        <p:xfrm>
          <a:off x="6586538" y="1196975"/>
          <a:ext cx="2447925" cy="1828800"/>
        </p:xfrm>
        <a:graphic>
          <a:graphicData uri="http://schemas.openxmlformats.org/drawingml/2006/table">
            <a:tbl>
              <a:tblPr/>
              <a:tblGrid>
                <a:gridCol w="65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Dept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4383" name="Text Box 95"/>
          <p:cNvSpPr txBox="1">
            <a:spLocks noChangeArrowheads="1"/>
          </p:cNvSpPr>
          <p:nvPr/>
        </p:nvSpPr>
        <p:spPr bwMode="auto">
          <a:xfrm>
            <a:off x="0" y="1916113"/>
            <a:ext cx="64436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200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20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200" dirty="0">
                <a:solidFill>
                  <a:schemeClr val="bg2"/>
                </a:solidFill>
              </a:rPr>
              <a:t>(s)</a:t>
            </a:r>
            <a:r>
              <a:rPr lang="en-US" altLang="zh-CN" sz="2200" dirty="0">
                <a:solidFill>
                  <a:schemeClr val="bg2"/>
                </a:solidFill>
                <a:sym typeface="Symbol" panose="05050102010706020507" pitchFamily="18" charset="2"/>
              </a:rPr>
              <a:t></a:t>
            </a:r>
            <a:r>
              <a:rPr lang="en-US" altLang="zh-CN" sz="220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200" dirty="0">
                <a:solidFill>
                  <a:schemeClr val="bg2"/>
                </a:solidFill>
              </a:rPr>
              <a:t>(</a:t>
            </a:r>
            <a:r>
              <a:rPr lang="en-US" altLang="zh-CN" sz="2200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20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200" dirty="0">
                <a:solidFill>
                  <a:schemeClr val="bg2"/>
                </a:solidFill>
              </a:rPr>
              <a:t>(s)</a:t>
            </a:r>
            <a:r>
              <a:rPr lang="en-US" altLang="zh-CN" sz="2200" dirty="0">
                <a:solidFill>
                  <a:schemeClr val="bg2"/>
                </a:solidFill>
                <a:sym typeface="Symbol" panose="05050102010706020507" pitchFamily="18" charset="2"/>
              </a:rPr>
              <a:t></a:t>
            </a:r>
            <a:r>
              <a:rPr lang="en-US" altLang="zh-CN" sz="220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sz="2200" dirty="0">
                <a:solidFill>
                  <a:schemeClr val="bg2"/>
                </a:solidFill>
              </a:rPr>
              <a:t>(c)</a:t>
            </a:r>
            <a:r>
              <a:rPr lang="en-US" altLang="zh-CN" sz="2200" dirty="0">
                <a:solidFill>
                  <a:schemeClr val="bg2"/>
                </a:solidFill>
                <a:sym typeface="Symbol" panose="05050102010706020507" pitchFamily="18" charset="2"/>
              </a:rPr>
              <a:t></a:t>
            </a:r>
            <a:r>
              <a:rPr lang="en-US" altLang="zh-CN" sz="220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sz="2200" dirty="0">
                <a:solidFill>
                  <a:schemeClr val="bg2"/>
                </a:solidFill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</a:rPr>
              <a:t>sc</a:t>
            </a:r>
            <a:r>
              <a:rPr lang="en-US" altLang="zh-CN" sz="2200" dirty="0">
                <a:solidFill>
                  <a:schemeClr val="bg2"/>
                </a:solidFill>
              </a:rPr>
              <a:t>)) </a:t>
            </a:r>
            <a:endParaRPr lang="en-US" altLang="zh-CN" sz="2200" dirty="0">
              <a:solidFill>
                <a:schemeClr val="bg2"/>
              </a:solidFill>
              <a:sym typeface="Symbol" panose="05050102010706020507" pitchFamily="18" charset="2"/>
            </a:endParaRPr>
          </a:p>
        </p:txBody>
      </p:sp>
      <p:sp>
        <p:nvSpPr>
          <p:cNvPr id="524384" name="Text Box 96"/>
          <p:cNvSpPr txBox="1">
            <a:spLocks noChangeArrowheads="1"/>
          </p:cNvSpPr>
          <p:nvPr/>
        </p:nvSpPr>
        <p:spPr bwMode="auto">
          <a:xfrm>
            <a:off x="-1" y="2492375"/>
            <a:ext cx="64445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÷</a:t>
            </a: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sql</a:t>
            </a:r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实现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: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select  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sno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from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s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 where   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sno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not in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   	  (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select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sno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               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 from   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s,c</a:t>
            </a:r>
            <a:endParaRPr lang="en-US" altLang="zh-CN" sz="24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                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where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(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sno,cno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) not in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		</a:t>
            </a:r>
            <a:r>
              <a:rPr lang="en-US" altLang="zh-CN" sz="2400" dirty="0" smtClean="0">
                <a:solidFill>
                  <a:schemeClr val="bg2"/>
                </a:solidFill>
                <a:latin typeface="+mn-ea"/>
                <a:ea typeface="+mn-ea"/>
              </a:rPr>
              <a:t>           (</a:t>
            </a:r>
            <a:r>
              <a:rPr lang="en-US" altLang="zh-CN" sz="2400" b="1" i="1" dirty="0">
                <a:solidFill>
                  <a:schemeClr val="bg2"/>
                </a:solidFill>
                <a:latin typeface="+mn-ea"/>
                <a:ea typeface="+mn-ea"/>
              </a:rPr>
              <a:t>select   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sno,cno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+mn-ea"/>
                <a:ea typeface="+mn-ea"/>
              </a:rPr>
              <a:t>from</a:t>
            </a:r>
            <a:r>
              <a:rPr lang="en-US" altLang="zh-CN" sz="2400" dirty="0" smtClean="0">
                <a:solidFill>
                  <a:schemeClr val="bg2"/>
                </a:solidFill>
                <a:latin typeface="+mn-ea"/>
                <a:ea typeface="+mn-ea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latin typeface="+mn-ea"/>
                <a:ea typeface="+mn-ea"/>
              </a:rPr>
              <a:t>sc</a:t>
            </a:r>
            <a:r>
              <a:rPr lang="en-US" altLang="zh-CN" sz="2400" dirty="0">
                <a:solidFill>
                  <a:schemeClr val="bg2"/>
                </a:solidFill>
                <a:latin typeface="+mn-ea"/>
                <a:ea typeface="+mn-ea"/>
              </a:rPr>
              <a:t>));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83" grpId="0"/>
      <p:bldP spid="52438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B305A12-BD75-4F30-A739-F85823513A98}" type="slidenum">
              <a:rPr kumimoji="0" lang="en-US" altLang="zh-CN" smtClean="0">
                <a:ea typeface="楷体_GB2312" pitchFamily="49" charset="-122"/>
              </a:rPr>
              <a:pPr/>
              <a:t>122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049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鉴于此题目的特殊性，还有另外一种解决方案，比较课程数目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19113" y="2668588"/>
            <a:ext cx="7869237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rgbClr val="000000"/>
                </a:solidFill>
              </a:rPr>
              <a:t>select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</a:rPr>
              <a:t>sno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rgbClr val="000000"/>
                </a:solidFill>
              </a:rPr>
              <a:t>   from   </a:t>
            </a:r>
            <a:r>
              <a:rPr lang="en-US" altLang="zh-CN" dirty="0" err="1">
                <a:solidFill>
                  <a:srgbClr val="000000"/>
                </a:solidFill>
              </a:rPr>
              <a:t>sc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b="1" i="1" dirty="0">
                <a:solidFill>
                  <a:srgbClr val="000000"/>
                </a:solidFill>
              </a:rPr>
              <a:t>group by   </a:t>
            </a:r>
            <a:r>
              <a:rPr lang="en-US" altLang="zh-CN" dirty="0" err="1">
                <a:solidFill>
                  <a:srgbClr val="000000"/>
                </a:solidFill>
              </a:rPr>
              <a:t>sno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b="1" i="1" dirty="0">
                <a:solidFill>
                  <a:srgbClr val="000000"/>
                </a:solidFill>
              </a:rPr>
              <a:t>having   </a:t>
            </a:r>
            <a:r>
              <a:rPr lang="en-US" altLang="zh-CN" dirty="0">
                <a:solidFill>
                  <a:srgbClr val="000000"/>
                </a:solidFill>
              </a:rPr>
              <a:t>count(</a:t>
            </a:r>
            <a:r>
              <a:rPr lang="en-US" altLang="zh-CN" dirty="0" err="1">
                <a:solidFill>
                  <a:srgbClr val="000000"/>
                </a:solidFill>
              </a:rPr>
              <a:t>cno</a:t>
            </a:r>
            <a:r>
              <a:rPr lang="en-US" altLang="zh-CN" dirty="0">
                <a:solidFill>
                  <a:srgbClr val="000000"/>
                </a:solidFill>
              </a:rPr>
              <a:t>) = (</a:t>
            </a:r>
            <a:r>
              <a:rPr lang="en-US" altLang="zh-CN" b="1" i="1" dirty="0">
                <a:solidFill>
                  <a:srgbClr val="000000"/>
                </a:solidFill>
              </a:rPr>
              <a:t>select</a:t>
            </a:r>
            <a:r>
              <a:rPr lang="en-US" altLang="zh-CN" dirty="0">
                <a:solidFill>
                  <a:srgbClr val="000000"/>
                </a:solidFill>
              </a:rPr>
              <a:t>   count(</a:t>
            </a:r>
            <a:r>
              <a:rPr lang="en-US" altLang="zh-CN" dirty="0" err="1">
                <a:solidFill>
                  <a:srgbClr val="000000"/>
                </a:solidFill>
              </a:rPr>
              <a:t>cno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b="1" i="1" dirty="0">
                <a:solidFill>
                  <a:srgbClr val="000000"/>
                </a:solidFill>
              </a:rPr>
              <a:t>     from   </a:t>
            </a:r>
            <a:r>
              <a:rPr lang="en-US" altLang="zh-CN" dirty="0">
                <a:solidFill>
                  <a:srgbClr val="000000"/>
                </a:solidFill>
              </a:rPr>
              <a:t>c);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A4C20C9-4954-43EC-BB12-579DB2102CEA}" type="slidenum">
              <a:rPr kumimoji="0" lang="en-US" altLang="zh-CN" smtClean="0">
                <a:ea typeface="楷体_GB2312" pitchFamily="49" charset="-122"/>
              </a:rPr>
              <a:pPr/>
              <a:t>123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371600"/>
            <a:ext cx="7772400" cy="48768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Char char="●"/>
            </a:pPr>
            <a:r>
              <a:rPr lang="zh-CN" altLang="en-US" sz="2800" dirty="0"/>
              <a:t>用超集表示：     </a:t>
            </a:r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zh-CN" altLang="en-US" sz="2800" dirty="0"/>
              <a:t>    </a:t>
            </a:r>
            <a:r>
              <a:rPr lang="zh-CN" altLang="en-US" sz="2800" b="1" i="1" dirty="0"/>
              <a:t>    </a:t>
            </a:r>
            <a:r>
              <a:rPr lang="en-US" altLang="zh-CN" sz="2800" b="1" i="1" dirty="0"/>
              <a:t>SELECT DISTINCT </a:t>
            </a:r>
            <a:r>
              <a:rPr lang="en-US" altLang="zh-CN" sz="2800" i="1" dirty="0" err="1"/>
              <a:t>sno</a:t>
            </a:r>
            <a:endParaRPr lang="en-US" altLang="zh-CN" sz="2800" i="1" dirty="0"/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FROM </a:t>
            </a:r>
            <a:r>
              <a:rPr lang="en-US" altLang="zh-CN" sz="2800" i="1" dirty="0" err="1"/>
              <a:t>sc</a:t>
            </a:r>
            <a:r>
              <a:rPr lang="en-US" altLang="zh-CN" sz="2800" i="1" dirty="0"/>
              <a:t> </a:t>
            </a:r>
            <a:r>
              <a:rPr lang="en-US" altLang="zh-CN" sz="2800" i="1" dirty="0" err="1">
                <a:solidFill>
                  <a:srgbClr val="FF3300"/>
                </a:solidFill>
              </a:rPr>
              <a:t>scx</a:t>
            </a:r>
            <a:endParaRPr lang="en-US" altLang="zh-CN" sz="2800" i="1" dirty="0">
              <a:solidFill>
                <a:srgbClr val="FF3300"/>
              </a:solidFill>
            </a:endParaRPr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WHERE NOT EXISTS</a:t>
            </a:r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((select </a:t>
            </a:r>
            <a:r>
              <a:rPr lang="en-US" altLang="zh-CN" sz="2800" b="1" i="1" dirty="0" err="1"/>
              <a:t>cno</a:t>
            </a:r>
            <a:endParaRPr lang="en-US" altLang="zh-CN" sz="2800" b="1" i="1" dirty="0"/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 from </a:t>
            </a:r>
            <a:r>
              <a:rPr lang="en-US" altLang="zh-CN" sz="2800" b="1" i="1" dirty="0" err="1"/>
              <a:t>sc</a:t>
            </a:r>
            <a:r>
              <a:rPr lang="en-US" altLang="zh-CN" sz="2800" b="1" i="1" dirty="0"/>
              <a:t> </a:t>
            </a:r>
            <a:r>
              <a:rPr lang="en-US" altLang="zh-CN" sz="2800" b="1" i="1" dirty="0" err="1"/>
              <a:t>scy</a:t>
            </a:r>
            <a:endParaRPr lang="en-US" altLang="zh-CN" sz="2800" b="1" i="1" dirty="0"/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 where </a:t>
            </a:r>
            <a:r>
              <a:rPr lang="en-US" altLang="zh-CN" sz="2800" b="1" i="1" dirty="0" err="1"/>
              <a:t>scy.sno</a:t>
            </a:r>
            <a:r>
              <a:rPr lang="en-US" altLang="zh-CN" sz="2800" b="1" i="1" dirty="0"/>
              <a:t>=‘002’)</a:t>
            </a:r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except</a:t>
            </a:r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(select </a:t>
            </a:r>
            <a:r>
              <a:rPr lang="en-US" altLang="zh-CN" sz="2800" b="1" i="1" dirty="0" err="1"/>
              <a:t>cno</a:t>
            </a:r>
            <a:endParaRPr lang="en-US" altLang="zh-CN" sz="2800" b="1" i="1" dirty="0"/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from </a:t>
            </a:r>
            <a:r>
              <a:rPr lang="en-US" altLang="zh-CN" sz="2800" i="1" dirty="0" err="1"/>
              <a:t>sc</a:t>
            </a:r>
            <a:r>
              <a:rPr lang="en-US" altLang="zh-CN" sz="2800" i="1" dirty="0"/>
              <a:t> </a:t>
            </a:r>
            <a:r>
              <a:rPr lang="en-US" altLang="zh-CN" sz="2800" i="1" dirty="0" err="1">
                <a:solidFill>
                  <a:srgbClr val="0000FF"/>
                </a:solidFill>
              </a:rPr>
              <a:t>scz</a:t>
            </a:r>
            <a:endParaRPr lang="en-US" altLang="zh-CN" sz="280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0"/>
              </a:spcBef>
              <a:buSzPct val="50000"/>
              <a:buFont typeface="宋体" panose="02010600030101010101" pitchFamily="2" charset="-122"/>
              <a:buNone/>
            </a:pPr>
            <a:r>
              <a:rPr lang="en-US" altLang="zh-CN" sz="2800" b="1" i="1" dirty="0"/>
              <a:t>                   where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scx</a:t>
            </a:r>
            <a:r>
              <a:rPr lang="en-US" altLang="zh-CN" sz="2800" b="1" i="1" dirty="0" err="1"/>
              <a:t>.sno</a:t>
            </a:r>
            <a:r>
              <a:rPr lang="en-US" altLang="zh-CN" sz="2800" b="1" i="1" dirty="0"/>
              <a:t>=</a:t>
            </a:r>
            <a:r>
              <a:rPr lang="en-US" altLang="zh-CN" sz="2800" i="1" dirty="0" err="1">
                <a:solidFill>
                  <a:srgbClr val="0000FF"/>
                </a:solidFill>
              </a:rPr>
              <a:t>scz.</a:t>
            </a:r>
            <a:r>
              <a:rPr lang="en-US" altLang="zh-CN" sz="2800" b="1" i="1" dirty="0" err="1"/>
              <a:t>sno</a:t>
            </a:r>
            <a:r>
              <a:rPr lang="en-US" altLang="zh-CN" sz="2800" b="1" i="1" dirty="0"/>
              <a:t>) );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54280"/>
              </p:ext>
            </p:extLst>
          </p:nvPr>
        </p:nvGraphicFramePr>
        <p:xfrm>
          <a:off x="6516216" y="1700808"/>
          <a:ext cx="2335212" cy="3168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cno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1D0C37B-9E2B-4892-AD79-38680756D75C}" type="slidenum">
              <a:rPr kumimoji="0" lang="en-US" altLang="zh-CN" smtClean="0">
                <a:ea typeface="楷体_GB2312" pitchFamily="49" charset="-122"/>
              </a:rPr>
              <a:pPr/>
              <a:t>124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336675"/>
          </a:xfrm>
        </p:spPr>
        <p:txBody>
          <a:bodyPr/>
          <a:lstStyle/>
          <a:p>
            <a:pPr eaLnBrk="1" hangingPunct="1"/>
            <a:r>
              <a:rPr lang="zh-CN" altLang="en-US"/>
              <a:t>使用基本关系代数运算，写出选修了</a:t>
            </a:r>
            <a:r>
              <a:rPr lang="en-US" altLang="zh-CN"/>
              <a:t>002</a:t>
            </a:r>
            <a:r>
              <a:rPr lang="zh-CN" altLang="en-US"/>
              <a:t>学生选修的全部课程的学生学号。</a:t>
            </a:r>
          </a:p>
          <a:p>
            <a:pPr eaLnBrk="1" hangingPunct="1"/>
            <a:endParaRPr lang="en-US" altLang="zh-CN"/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1403350" y="3068638"/>
            <a:ext cx="5484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olidFill>
                  <a:schemeClr val="bg2"/>
                </a:solidFill>
                <a:sym typeface="Symbol" panose="05050102010706020507" pitchFamily="18" charset="2"/>
              </a:rPr>
              <a:t>sc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)  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baseline="-25000" dirty="0">
                <a:solidFill>
                  <a:schemeClr val="bg2"/>
                </a:solidFill>
                <a:sym typeface="Symbol" panose="05050102010706020507" pitchFamily="18" charset="2"/>
              </a:rPr>
              <a:t>=‘002’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sym typeface="Symbol" panose="05050102010706020507" pitchFamily="18" charset="2"/>
              </a:rPr>
              <a:t>sc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39653" name="AutoShape 5"/>
          <p:cNvSpPr>
            <a:spLocks noChangeArrowheads="1"/>
          </p:cNvSpPr>
          <p:nvPr/>
        </p:nvSpPr>
        <p:spPr bwMode="auto">
          <a:xfrm>
            <a:off x="3779838" y="3716338"/>
            <a:ext cx="485775" cy="1214437"/>
          </a:xfrm>
          <a:prstGeom prst="upDownArrow">
            <a:avLst>
              <a:gd name="adj1" fmla="val 50000"/>
              <a:gd name="adj2" fmla="val 49931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0" hangingPunct="0">
              <a:spcBef>
                <a:spcPct val="50000"/>
              </a:spcBef>
              <a:buSzPct val="60000"/>
            </a:pPr>
            <a:endParaRPr lang="zh-CN" altLang="en-US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0" y="52292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00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(s) – </a:t>
            </a:r>
            <a:r>
              <a:rPr lang="zh-CN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00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zh-CN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00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(s) 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zh-CN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00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cno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</a:t>
            </a:r>
            <a:r>
              <a:rPr lang="en-US" altLang="zh-CN" sz="2400" baseline="-25000" dirty="0">
                <a:solidFill>
                  <a:schemeClr val="bg2"/>
                </a:solidFill>
                <a:sym typeface="Symbol" panose="05050102010706020507" pitchFamily="18" charset="2"/>
              </a:rPr>
              <a:t>=‘002’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sym typeface="Symbol" panose="05050102010706020507" pitchFamily="18" charset="2"/>
              </a:rPr>
              <a:t>sc</a:t>
            </a:r>
            <a:r>
              <a:rPr lang="en-US" altLang="zh-CN" sz="2400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) - </a:t>
            </a:r>
            <a:r>
              <a:rPr lang="zh-CN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</a:t>
            </a:r>
            <a:r>
              <a:rPr lang="en-US" altLang="zh-CN" sz="2400" b="1" baseline="-25000" dirty="0" err="1">
                <a:solidFill>
                  <a:schemeClr val="bg2"/>
                </a:solidFill>
                <a:sym typeface="Symbol" panose="05050102010706020507" pitchFamily="18" charset="2"/>
              </a:rPr>
              <a:t>sno,cno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 err="1">
                <a:solidFill>
                  <a:schemeClr val="bg2"/>
                </a:solidFill>
                <a:sym typeface="Symbol" panose="05050102010706020507" pitchFamily="18" charset="2"/>
              </a:rPr>
              <a:t>sc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/>
      <p:bldP spid="539653" grpId="0" animBg="1"/>
      <p:bldP spid="53965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1070911-8919-4B22-A424-E85461DA430A}" type="slidenum">
              <a:rPr kumimoji="0" lang="en-US" altLang="zh-CN" smtClean="0">
                <a:ea typeface="楷体_GB2312" pitchFamily="49" charset="-122"/>
              </a:rPr>
              <a:pPr/>
              <a:t>125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  <a:latin typeface="Times New Roman" panose="02020603050405020304" pitchFamily="18" charset="0"/>
              </a:rPr>
              <a:t>“</a:t>
            </a:r>
            <a:r>
              <a:rPr lang="zh-CN" altLang="en-US">
                <a:effectLst/>
              </a:rPr>
              <a:t>全部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”</a:t>
            </a:r>
            <a:r>
              <a:rPr lang="zh-CN" altLang="en-US">
                <a:effectLst/>
              </a:rPr>
              <a:t>概念处理方法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353623" cy="4876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按照上一页的关系代数表达式：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Select  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</a:t>
            </a:r>
            <a:r>
              <a:rPr lang="en-US" altLang="zh-CN" sz="2800" b="1" i="1" dirty="0"/>
              <a:t>from</a:t>
            </a:r>
            <a:r>
              <a:rPr lang="en-US" altLang="zh-CN" sz="2800" dirty="0"/>
              <a:t>   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b="1" i="1" dirty="0"/>
              <a:t>where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not 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(</a:t>
            </a:r>
            <a:r>
              <a:rPr lang="en-US" altLang="zh-CN" sz="2800" b="1" i="1" dirty="0"/>
              <a:t>select 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</a:t>
            </a:r>
            <a:r>
              <a:rPr lang="en-US" altLang="zh-CN" sz="2800" b="1" i="1" dirty="0"/>
              <a:t>from</a:t>
            </a:r>
            <a:r>
              <a:rPr lang="en-US" altLang="zh-CN" sz="2800" dirty="0"/>
              <a:t>   s,(</a:t>
            </a:r>
            <a:r>
              <a:rPr lang="en-US" altLang="zh-CN" sz="2800" b="1" i="1" dirty="0"/>
              <a:t>select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</a:t>
            </a:r>
            <a:r>
              <a:rPr lang="en-US" altLang="zh-CN" sz="2800" b="1" i="1" dirty="0"/>
              <a:t>from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sc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</a:t>
            </a:r>
            <a:r>
              <a:rPr lang="en-US" altLang="zh-CN" sz="2800" b="1" i="1" dirty="0"/>
              <a:t>where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=‘002’) as result(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</a:t>
            </a:r>
            <a:r>
              <a:rPr lang="en-US" altLang="zh-CN" sz="2800" b="1" i="1" dirty="0"/>
              <a:t>where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sno,cno</a:t>
            </a:r>
            <a:r>
              <a:rPr lang="en-US" altLang="zh-CN" sz="2800" dirty="0"/>
              <a:t>) not in (</a:t>
            </a:r>
            <a:r>
              <a:rPr lang="en-US" altLang="zh-CN" sz="2800" b="1" i="1" dirty="0"/>
              <a:t>select  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sno,cno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                    </a:t>
            </a:r>
            <a:r>
              <a:rPr lang="en-US" altLang="zh-CN" sz="2800" b="1" i="1" dirty="0"/>
              <a:t>from  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));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06584"/>
              </p:ext>
            </p:extLst>
          </p:nvPr>
        </p:nvGraphicFramePr>
        <p:xfrm>
          <a:off x="6588123" y="1628775"/>
          <a:ext cx="2160340" cy="2736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sno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cno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2" marR="7622" marT="7622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91B5974-1E8B-41A3-812E-3431E39BFAC9}" type="slidenum">
              <a:rPr kumimoji="0" lang="en-US" altLang="zh-CN" smtClean="0">
                <a:ea typeface="楷体_GB2312" pitchFamily="49" charset="-122"/>
              </a:rPr>
              <a:pPr/>
              <a:t>126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8382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测试是否存在重复元组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876800"/>
          </a:xfrm>
        </p:spPr>
        <p:txBody>
          <a:bodyPr/>
          <a:lstStyle/>
          <a:p>
            <a:pPr eaLnBrk="1" hangingPunct="1"/>
            <a:r>
              <a:rPr lang="zh-CN" altLang="en-US" dirty="0"/>
              <a:t>测试集合是否存在重复元组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</a:rPr>
              <a:t>unique</a:t>
            </a:r>
            <a:r>
              <a:rPr lang="en-US" altLang="zh-CN" b="1" i="1" dirty="0"/>
              <a:t> </a:t>
            </a:r>
            <a:r>
              <a:rPr lang="en-US" altLang="zh-CN" dirty="0"/>
              <a:t> 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endParaRPr lang="zh-CN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如果子查询结果中没有重复元组，则返回</a:t>
            </a:r>
            <a:r>
              <a:rPr lang="en-US" altLang="zh-CN" sz="2800" dirty="0"/>
              <a:t>true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F476AB5-1F73-4694-97FF-2AC455805792}" type="slidenum">
              <a:rPr kumimoji="0" lang="en-US" altLang="zh-CN" smtClean="0">
                <a:ea typeface="楷体_GB2312" pitchFamily="49" charset="-122"/>
              </a:rPr>
              <a:pPr/>
              <a:t>127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测试是否存在重复元组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4725888"/>
          </a:xfrm>
        </p:spPr>
        <p:txBody>
          <a:bodyPr/>
          <a:lstStyle/>
          <a:p>
            <a:pPr eaLnBrk="1" hangingPunct="1"/>
            <a:r>
              <a:rPr lang="zh-CN" altLang="en-US" dirty="0"/>
              <a:t>查询至少选修了两门课程的学生姓名</a:t>
            </a:r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zh-CN" altLang="en-US" sz="2400" b="1" i="1" dirty="0"/>
              <a:t>	 </a:t>
            </a:r>
            <a:r>
              <a:rPr lang="en-US" altLang="zh-CN" b="1" i="1" dirty="0"/>
              <a:t>select</a:t>
            </a:r>
            <a:r>
              <a:rPr lang="en-US" altLang="zh-CN" i="1" dirty="0"/>
              <a:t>    </a:t>
            </a:r>
            <a:r>
              <a:rPr lang="en-US" altLang="zh-CN" i="1" dirty="0" err="1"/>
              <a:t>sname</a:t>
            </a:r>
            <a:endParaRPr lang="en-US" altLang="zh-CN" i="1" dirty="0"/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en-US" altLang="zh-CN" b="1" i="1" dirty="0"/>
              <a:t>	 from</a:t>
            </a:r>
            <a:r>
              <a:rPr lang="en-US" altLang="zh-CN" i="1" dirty="0"/>
              <a:t>     s</a:t>
            </a:r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en-US" altLang="zh-CN" b="1" i="1" dirty="0"/>
              <a:t> 	 where</a:t>
            </a:r>
            <a:r>
              <a:rPr lang="en-US" altLang="zh-CN" i="1" dirty="0"/>
              <a:t>    </a:t>
            </a:r>
            <a:r>
              <a:rPr lang="en-US" altLang="zh-CN" b="1" i="1" dirty="0"/>
              <a:t>not</a:t>
            </a:r>
            <a:r>
              <a:rPr lang="en-US" altLang="zh-CN" i="1" dirty="0"/>
              <a:t>  </a:t>
            </a:r>
            <a:r>
              <a:rPr lang="en-US" altLang="zh-CN" b="1" i="1" dirty="0"/>
              <a:t>unique</a:t>
            </a:r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en-US" altLang="zh-CN" b="1" i="1" dirty="0"/>
              <a:t>			</a:t>
            </a:r>
            <a:r>
              <a:rPr lang="en-US" altLang="zh-CN" i="1" dirty="0"/>
              <a:t>(</a:t>
            </a:r>
            <a:r>
              <a:rPr lang="en-US" altLang="zh-CN" b="1" i="1" dirty="0"/>
              <a:t>select</a:t>
            </a:r>
            <a:r>
              <a:rPr lang="en-US" altLang="zh-CN" i="1" dirty="0"/>
              <a:t>      </a:t>
            </a:r>
            <a:r>
              <a:rPr lang="en-US" altLang="zh-CN" i="1" dirty="0" err="1"/>
              <a:t>sno</a:t>
            </a:r>
            <a:endParaRPr lang="en-US" altLang="zh-CN" i="1" dirty="0"/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en-US" altLang="zh-CN" i="1" dirty="0"/>
              <a:t>			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  </a:t>
            </a:r>
            <a:r>
              <a:rPr lang="en-US" altLang="zh-CN" i="1" dirty="0" err="1"/>
              <a:t>sc</a:t>
            </a:r>
            <a:endParaRPr lang="en-US" altLang="zh-CN" i="1" dirty="0"/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en-US" altLang="zh-CN" i="1" dirty="0"/>
              <a:t>	  	   </a:t>
            </a:r>
            <a:r>
              <a:rPr lang="en-US" altLang="zh-CN" i="1" dirty="0" smtClean="0"/>
              <a:t> </a:t>
            </a:r>
            <a:r>
              <a:rPr lang="en-US" altLang="zh-CN" b="1" i="1" dirty="0" smtClean="0"/>
              <a:t>where</a:t>
            </a:r>
            <a:r>
              <a:rPr lang="en-US" altLang="zh-CN" i="1" dirty="0" smtClean="0"/>
              <a:t>     </a:t>
            </a:r>
            <a:r>
              <a:rPr lang="en-US" altLang="zh-CN" i="1" dirty="0" err="1"/>
              <a:t>sc.sno</a:t>
            </a:r>
            <a:r>
              <a:rPr lang="en-US" altLang="zh-CN" i="1" dirty="0"/>
              <a:t> = </a:t>
            </a:r>
            <a:r>
              <a:rPr lang="en-US" altLang="zh-CN" i="1" dirty="0" err="1"/>
              <a:t>s.sno</a:t>
            </a:r>
            <a:r>
              <a:rPr lang="en-US" altLang="zh-CN" i="1" dirty="0"/>
              <a:t>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测试是否存在重复元组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45232"/>
          </a:xfrm>
        </p:spPr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如果不使用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Unique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上述查询如何实现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656" y="1916832"/>
            <a:ext cx="547260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10000"/>
              </a:spcBef>
            </a:pP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i="1" dirty="0" err="1">
                <a:solidFill>
                  <a:schemeClr val="bg2"/>
                </a:solidFill>
              </a:rPr>
              <a:t>sname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b="1" i="1" dirty="0">
                <a:solidFill>
                  <a:schemeClr val="bg2"/>
                </a:solidFill>
              </a:rPr>
              <a:t>	 from</a:t>
            </a:r>
            <a:r>
              <a:rPr lang="en-US" altLang="zh-CN" sz="2400" i="1" dirty="0">
                <a:solidFill>
                  <a:schemeClr val="bg2"/>
                </a:solidFill>
              </a:rPr>
              <a:t>     s, </a:t>
            </a:r>
            <a:r>
              <a:rPr lang="en-US" altLang="zh-CN" sz="2400" i="1" dirty="0" err="1">
                <a:solidFill>
                  <a:schemeClr val="bg2"/>
                </a:solidFill>
              </a:rPr>
              <a:t>sc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b="1" i="1" dirty="0">
                <a:solidFill>
                  <a:schemeClr val="bg2"/>
                </a:solidFill>
              </a:rPr>
              <a:t> 	 where   </a:t>
            </a:r>
            <a:r>
              <a:rPr lang="en-US" altLang="zh-CN" sz="2400" i="1" dirty="0" err="1">
                <a:solidFill>
                  <a:schemeClr val="bg2"/>
                </a:solidFill>
              </a:rPr>
              <a:t>s.sno</a:t>
            </a:r>
            <a:r>
              <a:rPr lang="en-US" altLang="zh-CN" sz="2400" i="1" dirty="0">
                <a:solidFill>
                  <a:schemeClr val="bg2"/>
                </a:solidFill>
              </a:rPr>
              <a:t> = </a:t>
            </a:r>
            <a:r>
              <a:rPr lang="en-US" altLang="zh-CN" sz="2400" i="1" dirty="0" err="1">
                <a:solidFill>
                  <a:schemeClr val="bg2"/>
                </a:solidFill>
              </a:rPr>
              <a:t>sc.sno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i="1" dirty="0" smtClean="0">
                <a:solidFill>
                  <a:schemeClr val="bg2"/>
                </a:solidFill>
              </a:rPr>
              <a:t> 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group </a:t>
            </a:r>
            <a:r>
              <a:rPr lang="en-US" altLang="zh-CN" sz="2400" b="1" i="1" dirty="0">
                <a:solidFill>
                  <a:schemeClr val="bg2"/>
                </a:solidFill>
              </a:rPr>
              <a:t>by   </a:t>
            </a:r>
            <a:r>
              <a:rPr lang="en-US" altLang="zh-CN" sz="2400" i="1" dirty="0" err="1">
                <a:solidFill>
                  <a:schemeClr val="bg2"/>
                </a:solidFill>
              </a:rPr>
              <a:t>s.sno</a:t>
            </a:r>
            <a:r>
              <a:rPr lang="en-US" altLang="zh-CN" sz="2400" i="1" dirty="0">
                <a:solidFill>
                  <a:schemeClr val="bg2"/>
                </a:solidFill>
              </a:rPr>
              <a:t>, </a:t>
            </a:r>
            <a:r>
              <a:rPr lang="en-US" altLang="zh-CN" sz="2400" i="1" dirty="0" err="1">
                <a:solidFill>
                  <a:schemeClr val="bg2"/>
                </a:solidFill>
              </a:rPr>
              <a:t>sname</a:t>
            </a:r>
            <a:endParaRPr lang="en-US" altLang="zh-CN" sz="2400" i="1" dirty="0">
              <a:solidFill>
                <a:schemeClr val="bg2"/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zh-CN" sz="2400" i="1" dirty="0">
                <a:solidFill>
                  <a:schemeClr val="bg2"/>
                </a:solidFill>
              </a:rPr>
              <a:t>    </a:t>
            </a:r>
            <a:r>
              <a:rPr lang="en-US" altLang="zh-CN" sz="2400" i="1" dirty="0" smtClean="0">
                <a:solidFill>
                  <a:schemeClr val="bg2"/>
                </a:solidFill>
              </a:rPr>
              <a:t>  </a:t>
            </a:r>
            <a:r>
              <a:rPr lang="en-US" altLang="zh-CN" sz="2400" b="1" i="1" dirty="0" smtClean="0">
                <a:solidFill>
                  <a:schemeClr val="bg2"/>
                </a:solidFill>
              </a:rPr>
              <a:t>having</a:t>
            </a:r>
            <a:r>
              <a:rPr lang="en-US" altLang="zh-CN" sz="2400" i="1" dirty="0" smtClean="0">
                <a:solidFill>
                  <a:schemeClr val="bg2"/>
                </a:solidFill>
              </a:rPr>
              <a:t>   </a:t>
            </a:r>
            <a:r>
              <a:rPr lang="en-US" altLang="zh-CN" sz="2400" i="1" dirty="0">
                <a:solidFill>
                  <a:schemeClr val="bg2"/>
                </a:solidFill>
              </a:rPr>
              <a:t>count(*) &gt;= 2;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98540" y="4365104"/>
            <a:ext cx="79469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i="1" dirty="0">
                <a:solidFill>
                  <a:srgbClr val="FF0000"/>
                </a:solidFill>
              </a:rPr>
              <a:t>select</a:t>
            </a:r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sname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0" hangingPunct="0"/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b="1" i="1" dirty="0">
                <a:solidFill>
                  <a:srgbClr val="FF0000"/>
                </a:solidFill>
              </a:rPr>
              <a:t>from</a:t>
            </a:r>
            <a:r>
              <a:rPr lang="en-US" altLang="zh-CN" sz="2400" dirty="0">
                <a:solidFill>
                  <a:srgbClr val="FF0000"/>
                </a:solidFill>
              </a:rPr>
              <a:t>  s </a:t>
            </a:r>
            <a:r>
              <a:rPr lang="en-US" altLang="zh-CN" sz="2400" b="1" i="1" dirty="0">
                <a:solidFill>
                  <a:srgbClr val="FF0000"/>
                </a:solidFill>
              </a:rPr>
              <a:t>where   </a:t>
            </a:r>
            <a:r>
              <a:rPr lang="en-US" altLang="zh-CN" sz="2400" dirty="0" err="1">
                <a:solidFill>
                  <a:srgbClr val="FF0000"/>
                </a:solidFill>
              </a:rPr>
              <a:t>sno</a:t>
            </a:r>
            <a:r>
              <a:rPr lang="en-US" altLang="zh-CN" sz="2400" dirty="0">
                <a:solidFill>
                  <a:srgbClr val="FF0000"/>
                </a:solidFill>
              </a:rPr>
              <a:t> in (</a:t>
            </a:r>
            <a:r>
              <a:rPr lang="en-US" altLang="zh-CN" sz="2400" b="1" i="1" dirty="0">
                <a:solidFill>
                  <a:srgbClr val="FF0000"/>
                </a:solidFill>
              </a:rPr>
              <a:t>select</a:t>
            </a:r>
            <a:r>
              <a:rPr lang="en-US" altLang="zh-CN" sz="2400" dirty="0">
                <a:solidFill>
                  <a:srgbClr val="FF0000"/>
                </a:solidFill>
              </a:rPr>
              <a:t>   distinct </a:t>
            </a:r>
            <a:r>
              <a:rPr lang="en-US" altLang="zh-CN" sz="2400" dirty="0" err="1">
                <a:solidFill>
                  <a:srgbClr val="FF0000"/>
                </a:solidFill>
              </a:rPr>
              <a:t>a.sno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eaLnBrk="0" hangingPunct="0"/>
            <a:r>
              <a:rPr lang="en-US" altLang="zh-CN" sz="2400" dirty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from</a:t>
            </a:r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</a:rPr>
              <a:t> a, </a:t>
            </a:r>
            <a:r>
              <a:rPr lang="en-US" altLang="zh-CN" sz="2400" dirty="0" err="1">
                <a:solidFill>
                  <a:srgbClr val="FF0000"/>
                </a:solidFill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</a:rPr>
              <a:t> b</a:t>
            </a:r>
          </a:p>
          <a:p>
            <a:pPr eaLnBrk="0" hangingPunct="0"/>
            <a:r>
              <a:rPr lang="en-US" altLang="zh-CN" sz="2400" dirty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where   </a:t>
            </a:r>
            <a:r>
              <a:rPr lang="en-US" altLang="zh-CN" sz="2400" dirty="0" err="1">
                <a:solidFill>
                  <a:srgbClr val="FF0000"/>
                </a:solidFill>
              </a:rPr>
              <a:t>a.sno</a:t>
            </a:r>
            <a:r>
              <a:rPr lang="en-US" altLang="zh-CN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b.sno</a:t>
            </a:r>
            <a:r>
              <a:rPr lang="en-US" altLang="zh-CN" sz="2400" dirty="0">
                <a:solidFill>
                  <a:srgbClr val="FF0000"/>
                </a:solidFill>
              </a:rPr>
              <a:t> and </a:t>
            </a:r>
          </a:p>
          <a:p>
            <a:pPr eaLnBrk="0" hangingPunct="0"/>
            <a:r>
              <a:rPr lang="en-US" altLang="zh-CN" sz="2400" dirty="0">
                <a:solidFill>
                  <a:srgbClr val="FF0000"/>
                </a:solidFill>
              </a:rPr>
              <a:t>                                       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a.cno</a:t>
            </a:r>
            <a:r>
              <a:rPr lang="en-US" altLang="zh-CN" sz="2400" dirty="0">
                <a:solidFill>
                  <a:srgbClr val="FF0000"/>
                </a:solidFill>
              </a:rPr>
              <a:t> &lt;&gt; </a:t>
            </a:r>
            <a:r>
              <a:rPr lang="en-US" altLang="zh-CN" sz="2400" dirty="0" err="1">
                <a:solidFill>
                  <a:srgbClr val="FF0000"/>
                </a:solidFill>
              </a:rPr>
              <a:t>b.cno</a:t>
            </a:r>
            <a:r>
              <a:rPr lang="en-US" altLang="zh-CN" sz="2400" dirty="0">
                <a:solidFill>
                  <a:srgbClr val="FF0000"/>
                </a:solidFill>
              </a:rPr>
              <a:t>);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0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FFB0313-174D-4646-B744-EEE259455DB5}" type="slidenum">
              <a:rPr kumimoji="0" lang="en-US" altLang="zh-CN" smtClean="0">
                <a:ea typeface="楷体_GB2312" pitchFamily="49" charset="-122"/>
              </a:rPr>
              <a:pPr/>
              <a:t>129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8382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复杂查询</a:t>
            </a:r>
            <a:r>
              <a:rPr lang="en-US" altLang="zh-CN" dirty="0" smtClean="0">
                <a:effectLst/>
              </a:rPr>
              <a:t>—from</a:t>
            </a:r>
            <a:r>
              <a:rPr lang="zh-CN" altLang="en-US" dirty="0" smtClean="0">
                <a:effectLst/>
              </a:rPr>
              <a:t>子句中的子查询</a:t>
            </a:r>
            <a:endParaRPr lang="zh-CN" altLang="en-US" dirty="0">
              <a:effectLst/>
            </a:endParaRPr>
          </a:p>
        </p:txBody>
      </p:sp>
      <p:sp>
        <p:nvSpPr>
          <p:cNvPr id="1372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3352800"/>
          </a:xfrm>
        </p:spPr>
        <p:txBody>
          <a:bodyPr/>
          <a:lstStyle/>
          <a:p>
            <a:pPr eaLnBrk="1" hangingPunct="1"/>
            <a:r>
              <a:rPr lang="zh-CN" altLang="en-US" dirty="0"/>
              <a:t>命令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000" dirty="0"/>
              <a:t>(</a:t>
            </a:r>
            <a:r>
              <a:rPr lang="zh-CN" altLang="en-US" sz="3000" dirty="0"/>
              <a:t>子查询</a:t>
            </a:r>
            <a:r>
              <a:rPr lang="en-US" altLang="zh-CN" sz="3000" dirty="0"/>
              <a:t>)</a:t>
            </a:r>
            <a:r>
              <a:rPr lang="zh-CN" altLang="en-US" sz="3000" dirty="0"/>
              <a:t>  </a:t>
            </a:r>
            <a:r>
              <a:rPr lang="en-US" altLang="zh-CN" sz="3000" b="1" i="1" dirty="0">
                <a:solidFill>
                  <a:srgbClr val="FF3300"/>
                </a:solidFill>
              </a:rPr>
              <a:t>as</a:t>
            </a:r>
            <a:r>
              <a:rPr lang="en-US" altLang="zh-CN" sz="3000" b="1" i="1" dirty="0"/>
              <a:t> </a:t>
            </a:r>
            <a:r>
              <a:rPr lang="en-US" altLang="zh-CN" sz="3000" dirty="0"/>
              <a:t>   </a:t>
            </a:r>
            <a:r>
              <a:rPr lang="zh-CN" altLang="en-US" sz="3000" dirty="0"/>
              <a:t>关系名</a:t>
            </a:r>
            <a:r>
              <a:rPr lang="en-US" altLang="zh-CN" sz="3000" dirty="0"/>
              <a:t>(</a:t>
            </a:r>
            <a:r>
              <a:rPr lang="zh-CN" altLang="en-US" sz="3000" dirty="0"/>
              <a:t>列名，列名，</a:t>
            </a:r>
            <a:r>
              <a:rPr lang="en-US" altLang="zh-CN" sz="3000" dirty="0">
                <a:latin typeface="Times New Roman" panose="02020603050405020304" pitchFamily="18" charset="0"/>
              </a:rPr>
              <a:t>…</a:t>
            </a:r>
            <a:r>
              <a:rPr lang="en-US" altLang="zh-CN" sz="3000" dirty="0"/>
              <a:t>)</a:t>
            </a:r>
            <a:endParaRPr lang="zh-CN" altLang="en-US" sz="3000" dirty="0"/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sz="2600" dirty="0"/>
              <a:t>  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允许在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子句中使用子查询表达式。</a:t>
            </a:r>
            <a:endParaRPr lang="en-US" altLang="zh-CN" dirty="0" smtClean="0"/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任何</a:t>
            </a:r>
            <a:r>
              <a:rPr lang="en-US" altLang="zh-CN" dirty="0" smtClean="0"/>
              <a:t>select-from-where</a:t>
            </a:r>
            <a:r>
              <a:rPr lang="zh-CN" altLang="en-US" dirty="0" smtClean="0"/>
              <a:t>表达式返回的结果都是关系，因此可以被插入到另外一个</a:t>
            </a:r>
            <a:r>
              <a:rPr lang="en-US" altLang="zh-CN" dirty="0" smtClean="0"/>
              <a:t>select-from-where</a:t>
            </a:r>
            <a:r>
              <a:rPr lang="zh-CN" altLang="en-US" dirty="0" smtClean="0"/>
              <a:t>中关系可以出现的任何位置。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A3B4667-CC66-4C97-9119-A57EDC4BC561}" type="slidenum">
              <a:rPr kumimoji="0" lang="en-US" altLang="zh-CN" smtClean="0">
                <a:ea typeface="楷体_GB2312" pitchFamily="49" charset="-122"/>
              </a:rPr>
              <a:pPr/>
              <a:t>13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CREATE TABLE &lt;</a:t>
            </a:r>
            <a:r>
              <a:rPr lang="zh-CN" altLang="en-US" sz="2600" dirty="0"/>
              <a:t>表名</a:t>
            </a:r>
            <a:r>
              <a:rPr lang="en-US" altLang="zh-CN" sz="2600" dirty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sz="2200" dirty="0"/>
              <a:t>      (&lt;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 ]</a:t>
            </a:r>
          </a:p>
          <a:p>
            <a:pPr lvl="1" eaLnBrk="1" hangingPunct="1">
              <a:buFontTx/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，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&gt;] ] </a:t>
            </a:r>
            <a:r>
              <a:rPr lang="en-US" altLang="zh-CN" sz="2200" dirty="0">
                <a:latin typeface="Courier New" panose="02070309020205020404" pitchFamily="49" charset="0"/>
              </a:rPr>
              <a:t>…</a:t>
            </a:r>
            <a:endParaRPr lang="en-US" altLang="zh-CN" sz="2200" dirty="0"/>
          </a:p>
          <a:p>
            <a:pPr lvl="1" eaLnBrk="1" hangingPunct="1">
              <a:buFontTx/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，</a:t>
            </a:r>
            <a:r>
              <a:rPr lang="en-US" altLang="zh-CN" sz="2200" dirty="0"/>
              <a:t>&lt;</a:t>
            </a:r>
            <a:r>
              <a:rPr lang="zh-CN" altLang="en-US" sz="2200" dirty="0"/>
              <a:t>表级完整性约束条件</a:t>
            </a:r>
            <a:r>
              <a:rPr lang="en-US" altLang="zh-CN" sz="2200" dirty="0"/>
              <a:t>&gt; ] )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olidFill>
                  <a:srgbClr val="FF3300"/>
                </a:solidFill>
              </a:rPr>
              <a:t>&lt;</a:t>
            </a:r>
            <a:r>
              <a:rPr lang="zh-CN" altLang="en-US" sz="2400" dirty="0">
                <a:solidFill>
                  <a:srgbClr val="FF3300"/>
                </a:solidFill>
              </a:rPr>
              <a:t>表名</a:t>
            </a:r>
            <a:r>
              <a:rPr lang="en-US" altLang="zh-CN" sz="2400" dirty="0">
                <a:solidFill>
                  <a:srgbClr val="FF3300"/>
                </a:solidFill>
              </a:rPr>
              <a:t>&gt;</a:t>
            </a:r>
            <a:r>
              <a:rPr lang="zh-CN" altLang="en-US" sz="2400" dirty="0"/>
              <a:t>：所要定义的基本表的名字</a:t>
            </a:r>
          </a:p>
          <a:p>
            <a:pPr lvl="1" eaLnBrk="1" hangingPunct="1"/>
            <a:r>
              <a:rPr lang="en-US" altLang="zh-CN" sz="2400" dirty="0">
                <a:solidFill>
                  <a:srgbClr val="FF3300"/>
                </a:solidFill>
              </a:rPr>
              <a:t>&lt;</a:t>
            </a:r>
            <a:r>
              <a:rPr lang="zh-CN" altLang="en-US" sz="2400" dirty="0">
                <a:solidFill>
                  <a:srgbClr val="FF3300"/>
                </a:solidFill>
              </a:rPr>
              <a:t>列名</a:t>
            </a:r>
            <a:r>
              <a:rPr lang="en-US" altLang="zh-CN" sz="2400" dirty="0">
                <a:solidFill>
                  <a:srgbClr val="FF3300"/>
                </a:solidFill>
              </a:rPr>
              <a:t>&gt;</a:t>
            </a:r>
            <a:r>
              <a:rPr lang="zh-CN" altLang="en-US" sz="2400" dirty="0"/>
              <a:t>：组成该表的各个属性</a:t>
            </a:r>
            <a:r>
              <a:rPr lang="en-US" altLang="zh-CN" sz="2400" dirty="0"/>
              <a:t>(</a:t>
            </a:r>
            <a:r>
              <a:rPr lang="zh-CN" altLang="en-US" sz="2400" dirty="0"/>
              <a:t>列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>
                <a:solidFill>
                  <a:srgbClr val="FF3300"/>
                </a:solidFill>
              </a:rPr>
              <a:t>&lt;</a:t>
            </a:r>
            <a:r>
              <a:rPr lang="zh-CN" altLang="en-US" sz="2400" dirty="0">
                <a:solidFill>
                  <a:srgbClr val="FF3300"/>
                </a:solidFill>
              </a:rPr>
              <a:t>列级完整性约束条件</a:t>
            </a:r>
            <a:r>
              <a:rPr lang="en-US" altLang="zh-CN" sz="2400" dirty="0">
                <a:solidFill>
                  <a:srgbClr val="FF3300"/>
                </a:solidFill>
              </a:rPr>
              <a:t>&gt;</a:t>
            </a:r>
            <a:r>
              <a:rPr lang="zh-CN" altLang="en-US" sz="2400" dirty="0"/>
              <a:t>：涉及相应属性列的完整性约束条件</a:t>
            </a:r>
          </a:p>
          <a:p>
            <a:pPr lvl="1" eaLnBrk="1" hangingPunct="1"/>
            <a:r>
              <a:rPr lang="en-US" altLang="zh-CN" sz="2400" dirty="0">
                <a:solidFill>
                  <a:srgbClr val="FF3300"/>
                </a:solidFill>
              </a:rPr>
              <a:t>&lt;</a:t>
            </a:r>
            <a:r>
              <a:rPr lang="zh-CN" altLang="en-US" sz="2400" dirty="0">
                <a:solidFill>
                  <a:srgbClr val="FF3300"/>
                </a:solidFill>
              </a:rPr>
              <a:t>表级完整性约束条件</a:t>
            </a:r>
            <a:r>
              <a:rPr lang="en-US" altLang="zh-CN" sz="2400" dirty="0">
                <a:solidFill>
                  <a:srgbClr val="FF3300"/>
                </a:solidFill>
              </a:rPr>
              <a:t>&gt;</a:t>
            </a:r>
            <a:r>
              <a:rPr lang="zh-CN" altLang="en-US" sz="2400" dirty="0"/>
              <a:t>：涉及一个或多个属性列的完整性约束条件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21EB0FB-227E-4A8C-9B7A-B500F4F0F731}" type="slidenum">
              <a:rPr kumimoji="0" lang="en-US" altLang="zh-CN" smtClean="0">
                <a:ea typeface="楷体_GB2312" pitchFamily="49" charset="-122"/>
              </a:rPr>
              <a:pPr/>
              <a:t>130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复杂查询</a:t>
            </a:r>
            <a:r>
              <a:rPr lang="en-US" altLang="zh-CN" dirty="0">
                <a:effectLst/>
              </a:rPr>
              <a:t>—from</a:t>
            </a:r>
            <a:r>
              <a:rPr lang="zh-CN" altLang="en-US" dirty="0">
                <a:effectLst/>
              </a:rPr>
              <a:t>子句中的子查询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44386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 dirty="0"/>
              <a:t>查询平均成绩及格的学生姓名</a:t>
            </a:r>
          </a:p>
          <a:p>
            <a:pPr lvl="1" eaLnBrk="1" hangingPunct="1">
              <a:buFontTx/>
              <a:buNone/>
            </a:pPr>
            <a:r>
              <a:rPr lang="zh-CN" altLang="en-US" sz="2700" dirty="0"/>
              <a:t>   先查询出每个学生的平均成绩，再从中找出及格的学生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zh-CN" altLang="en-US" b="1" i="1" dirty="0"/>
              <a:t>        </a:t>
            </a:r>
            <a:r>
              <a:rPr lang="en-US" altLang="zh-CN" b="1" i="1" dirty="0"/>
              <a:t>select</a:t>
            </a:r>
            <a:r>
              <a:rPr lang="en-US" altLang="zh-CN" i="1" dirty="0"/>
              <a:t>       </a:t>
            </a:r>
            <a:r>
              <a:rPr lang="en-US" altLang="zh-CN" i="1" dirty="0" err="1"/>
              <a:t>sname</a:t>
            </a:r>
            <a:r>
              <a:rPr lang="en-US" altLang="zh-CN" i="1" dirty="0"/>
              <a:t> </a:t>
            </a:r>
            <a:r>
              <a:rPr lang="zh-CN" altLang="en-US" i="1" dirty="0"/>
              <a:t>， </a:t>
            </a:r>
            <a:r>
              <a:rPr lang="en-US" altLang="zh-CN" i="1" dirty="0" err="1"/>
              <a:t>avg</a:t>
            </a:r>
            <a:r>
              <a:rPr lang="en-US" altLang="zh-CN" i="1" dirty="0"/>
              <a:t>(score)</a:t>
            </a:r>
            <a:endParaRPr lang="zh-CN" altLang="en-US" i="1" dirty="0"/>
          </a:p>
          <a:p>
            <a:pPr lvl="1" algn="l" eaLnBrk="1" hangingPunct="1">
              <a:spcBef>
                <a:spcPct val="40000"/>
              </a:spcBef>
              <a:buFontTx/>
              <a:buNone/>
            </a:pPr>
            <a:r>
              <a:rPr lang="zh-CN" altLang="en-US" i="1" dirty="0"/>
              <a:t>		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   s</a:t>
            </a:r>
            <a:r>
              <a:rPr lang="zh-CN" altLang="en-US" i="1" dirty="0"/>
              <a:t>，</a:t>
            </a:r>
            <a:r>
              <a:rPr lang="en-US" altLang="zh-CN" i="1" dirty="0" err="1"/>
              <a:t>sc</a:t>
            </a:r>
            <a:endParaRPr lang="en-US" altLang="zh-CN" i="1" dirty="0"/>
          </a:p>
          <a:p>
            <a:pPr lvl="1" algn="l" eaLnBrk="1" hangingPunct="1">
              <a:spcBef>
                <a:spcPct val="40000"/>
              </a:spcBef>
              <a:buFontTx/>
              <a:buNone/>
            </a:pPr>
            <a:r>
              <a:rPr lang="en-US" altLang="zh-CN" i="1" dirty="0"/>
              <a:t>	 	 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    </a:t>
            </a:r>
            <a:r>
              <a:rPr lang="en-US" altLang="zh-CN" i="1" dirty="0" err="1"/>
              <a:t>sc.sno</a:t>
            </a:r>
            <a:r>
              <a:rPr lang="en-US" altLang="zh-CN" i="1" dirty="0"/>
              <a:t> = </a:t>
            </a:r>
            <a:r>
              <a:rPr lang="en-US" altLang="zh-CN" i="1" dirty="0" err="1"/>
              <a:t>s.sno</a:t>
            </a:r>
            <a:endParaRPr lang="en-US" altLang="zh-CN" i="1" dirty="0"/>
          </a:p>
          <a:p>
            <a:pPr lvl="1" algn="l" eaLnBrk="1" hangingPunct="1">
              <a:spcBef>
                <a:spcPct val="40000"/>
              </a:spcBef>
              <a:buFontTx/>
              <a:buNone/>
            </a:pPr>
            <a:r>
              <a:rPr lang="en-US" altLang="zh-CN" i="1" dirty="0"/>
              <a:t>		      </a:t>
            </a:r>
            <a:r>
              <a:rPr lang="en-US" altLang="zh-CN" b="1" i="1" dirty="0"/>
              <a:t>group by</a:t>
            </a:r>
            <a:r>
              <a:rPr lang="en-US" altLang="zh-CN" i="1" dirty="0"/>
              <a:t>   </a:t>
            </a:r>
            <a:r>
              <a:rPr lang="en-US" altLang="zh-CN" i="1" dirty="0" err="1"/>
              <a:t>s.sno,sname</a:t>
            </a:r>
            <a:r>
              <a:rPr lang="en-US" altLang="zh-CN" i="1" dirty="0"/>
              <a:t>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3EA00F5-B309-4E3F-AF5E-961093A75C75}" type="slidenum">
              <a:rPr kumimoji="0" lang="en-US" altLang="zh-CN" smtClean="0">
                <a:ea typeface="楷体_GB2312" pitchFamily="49" charset="-122"/>
              </a:rPr>
              <a:pPr/>
              <a:t>131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复杂查询</a:t>
            </a:r>
            <a:r>
              <a:rPr lang="en-US" altLang="zh-CN" dirty="0">
                <a:effectLst/>
              </a:rPr>
              <a:t>-- from</a:t>
            </a:r>
            <a:r>
              <a:rPr lang="zh-CN" altLang="en-US" dirty="0">
                <a:effectLst/>
              </a:rPr>
              <a:t>子句中的子查询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8839200" cy="5229225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select </a:t>
            </a:r>
            <a:r>
              <a:rPr lang="en-US" altLang="zh-CN" sz="2400" i="1" dirty="0"/>
              <a:t>      </a:t>
            </a:r>
            <a:r>
              <a:rPr lang="en-US" altLang="zh-CN" sz="2400" i="1" dirty="0" err="1"/>
              <a:t>sname</a:t>
            </a:r>
            <a:r>
              <a:rPr lang="en-US" altLang="zh-CN" sz="2400" i="1" dirty="0"/>
              <a:t> </a:t>
            </a:r>
            <a:r>
              <a:rPr lang="zh-CN" altLang="en-US" sz="2400" i="1" dirty="0"/>
              <a:t>， </a:t>
            </a:r>
            <a:r>
              <a:rPr lang="en-US" altLang="zh-CN" sz="2400" i="1" dirty="0" err="1"/>
              <a:t>avg_score</a:t>
            </a:r>
            <a:endParaRPr lang="en-US" altLang="zh-CN" sz="2400" i="1" dirty="0"/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   from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      </a:t>
            </a:r>
            <a:r>
              <a:rPr lang="en-US" altLang="zh-CN" sz="2400" i="1" dirty="0"/>
              <a:t>(</a:t>
            </a:r>
            <a:r>
              <a:rPr lang="en-US" altLang="zh-CN" sz="2400" b="1" i="1" dirty="0"/>
              <a:t>select</a:t>
            </a:r>
            <a:r>
              <a:rPr lang="en-US" altLang="zh-CN" sz="2400" i="1" dirty="0"/>
              <a:t>  </a:t>
            </a:r>
            <a:r>
              <a:rPr lang="en-US" altLang="zh-CN" sz="2400" i="1" dirty="0" err="1"/>
              <a:t>sname</a:t>
            </a:r>
            <a:r>
              <a:rPr lang="en-US" altLang="zh-CN" sz="2400" i="1" dirty="0"/>
              <a:t> </a:t>
            </a:r>
            <a:r>
              <a:rPr lang="zh-CN" altLang="en-US" sz="2400" i="1" dirty="0"/>
              <a:t>， </a:t>
            </a:r>
            <a:r>
              <a:rPr lang="en-US" altLang="zh-CN" sz="2400" i="1" dirty="0" err="1"/>
              <a:t>avg</a:t>
            </a:r>
            <a:r>
              <a:rPr lang="en-US" altLang="zh-CN" sz="2400" i="1" dirty="0"/>
              <a:t>(score)</a:t>
            </a:r>
            <a:endParaRPr lang="zh-CN" altLang="en-US" sz="2400" i="1" dirty="0"/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zh-CN" altLang="en-US" sz="2400" i="1" dirty="0"/>
              <a:t>		  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     s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sc</a:t>
            </a:r>
            <a:endParaRPr lang="en-US" altLang="zh-CN" sz="2400" i="1" dirty="0"/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	 	    </a:t>
            </a:r>
            <a:r>
              <a:rPr lang="en-US" altLang="zh-CN" sz="2400" b="1" i="1" dirty="0"/>
              <a:t>where</a:t>
            </a:r>
            <a:r>
              <a:rPr lang="en-US" altLang="zh-CN" sz="2400" i="1" dirty="0"/>
              <a:t>      </a:t>
            </a:r>
            <a:r>
              <a:rPr lang="en-US" altLang="zh-CN" sz="2400" i="1" dirty="0" err="1"/>
              <a:t>sc.sno</a:t>
            </a:r>
            <a:r>
              <a:rPr lang="en-US" altLang="zh-CN" sz="2400" i="1" dirty="0"/>
              <a:t> = </a:t>
            </a:r>
            <a:r>
              <a:rPr lang="en-US" altLang="zh-CN" sz="2400" i="1" dirty="0" err="1"/>
              <a:t>s.sno</a:t>
            </a:r>
            <a:endParaRPr lang="en-US" altLang="zh-CN" sz="2400" i="1" dirty="0"/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		    </a:t>
            </a:r>
            <a:r>
              <a:rPr lang="en-US" altLang="zh-CN" sz="2400" b="1" i="1" dirty="0"/>
              <a:t>group by</a:t>
            </a:r>
            <a:r>
              <a:rPr lang="en-US" altLang="zh-CN" sz="2400" i="1" dirty="0"/>
              <a:t>   </a:t>
            </a:r>
            <a:r>
              <a:rPr lang="en-US" altLang="zh-CN" sz="2400" i="1" dirty="0" err="1"/>
              <a:t>s.sno,sname</a:t>
            </a:r>
            <a:r>
              <a:rPr lang="en-US" altLang="zh-CN" sz="2400" i="1" dirty="0"/>
              <a:t>)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>
                <a:solidFill>
                  <a:schemeClr val="accent1"/>
                </a:solidFill>
              </a:rPr>
              <a:t>     </a:t>
            </a:r>
            <a:r>
              <a:rPr lang="en-US" altLang="zh-CN" sz="2400" i="1" dirty="0">
                <a:solidFill>
                  <a:schemeClr val="bg1"/>
                </a:solidFill>
              </a:rPr>
              <a:t> </a:t>
            </a:r>
            <a:r>
              <a:rPr lang="en-US" altLang="zh-CN" sz="2400" b="1" i="1" dirty="0">
                <a:solidFill>
                  <a:srgbClr val="FF3300"/>
                </a:solidFill>
              </a:rPr>
              <a:t>as    result (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sname</a:t>
            </a:r>
            <a:r>
              <a:rPr lang="en-US" altLang="zh-CN" sz="2400" b="1" i="1" dirty="0">
                <a:solidFill>
                  <a:srgbClr val="FF3300"/>
                </a:solidFill>
              </a:rPr>
              <a:t> </a:t>
            </a:r>
            <a:r>
              <a:rPr lang="zh-CN" altLang="en-US" sz="2400" b="1" i="1" dirty="0">
                <a:solidFill>
                  <a:srgbClr val="FF3300"/>
                </a:solidFill>
              </a:rPr>
              <a:t>，</a:t>
            </a:r>
            <a:r>
              <a:rPr lang="en-US" altLang="zh-CN" sz="2400" b="1" i="1" dirty="0" err="1">
                <a:solidFill>
                  <a:srgbClr val="FF3300"/>
                </a:solidFill>
              </a:rPr>
              <a:t>avg_score</a:t>
            </a:r>
            <a:r>
              <a:rPr lang="en-US" altLang="zh-CN" sz="2400" b="1" i="1" dirty="0">
                <a:solidFill>
                  <a:srgbClr val="FF3300"/>
                </a:solidFill>
              </a:rPr>
              <a:t> )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   where</a:t>
            </a:r>
            <a:r>
              <a:rPr lang="en-US" altLang="zh-CN" sz="2400" i="1" dirty="0"/>
              <a:t>  </a:t>
            </a:r>
            <a:r>
              <a:rPr lang="en-US" altLang="zh-CN" sz="2400" i="1" dirty="0" err="1"/>
              <a:t>avg_score</a:t>
            </a:r>
            <a:r>
              <a:rPr lang="en-US" altLang="zh-CN" sz="2400" i="1" dirty="0"/>
              <a:t> &gt;=  60;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endParaRPr lang="en-US" altLang="zh-CN" sz="2400" i="1" dirty="0"/>
          </a:p>
          <a:p>
            <a:pPr lvl="1" algn="l" eaLnBrk="1" hangingPunct="1">
              <a:lnSpc>
                <a:spcPct val="115000"/>
              </a:lnSpc>
              <a:buNone/>
            </a:pPr>
            <a:r>
              <a:rPr kumimoji="1" lang="zh-CN" altLang="en-US" sz="3200" dirty="0">
                <a:solidFill>
                  <a:srgbClr val="FF0000"/>
                </a:solidFill>
                <a:cs typeface="+mn-ea"/>
              </a:rPr>
              <a:t>注：</a:t>
            </a:r>
            <a:r>
              <a:rPr kumimoji="1" lang="en-US" altLang="zh-CN" sz="3200" b="1" dirty="0">
                <a:solidFill>
                  <a:srgbClr val="FF0000"/>
                </a:solidFill>
                <a:cs typeface="+mn-ea"/>
              </a:rPr>
              <a:t>as</a:t>
            </a:r>
            <a:r>
              <a:rPr kumimoji="1" lang="zh-CN" altLang="en-US" sz="3200" dirty="0">
                <a:solidFill>
                  <a:srgbClr val="FF0000"/>
                </a:solidFill>
                <a:cs typeface="+mn-ea"/>
              </a:rPr>
              <a:t>可选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endParaRPr lang="en-US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ffectLst/>
              </a:rPr>
              <a:t>复杂查询</a:t>
            </a:r>
            <a:r>
              <a:rPr lang="en-US" altLang="zh-CN" sz="4000" dirty="0">
                <a:effectLst/>
              </a:rPr>
              <a:t>-- from</a:t>
            </a:r>
            <a:r>
              <a:rPr lang="zh-CN" altLang="en-US" sz="4000" dirty="0">
                <a:effectLst/>
              </a:rPr>
              <a:t>子句中的子查询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子句嵌套的子查询中不能使用来自同一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子句的其他关系的相关变量。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SQL:2003</a:t>
            </a:r>
            <a:r>
              <a:rPr lang="zh-CN" altLang="en-US" sz="2400" dirty="0" smtClean="0"/>
              <a:t>开始，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标准允许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子句中的子查询用关键字</a:t>
            </a:r>
            <a:r>
              <a:rPr lang="en-US" altLang="zh-CN" sz="2400" dirty="0" smtClean="0"/>
              <a:t>lateral</a:t>
            </a:r>
            <a:r>
              <a:rPr lang="zh-CN" altLang="en-US" sz="2400" dirty="0" smtClean="0"/>
              <a:t>作为前缀，以便访问同一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子句中在它前面的表或子查询的属性</a:t>
            </a:r>
            <a:endParaRPr lang="en-US" altLang="zh-CN" sz="2400" dirty="0" smtClean="0"/>
          </a:p>
          <a:p>
            <a:r>
              <a:rPr lang="en-US" altLang="zh-CN" sz="2200" dirty="0" smtClean="0"/>
              <a:t>select name, salary, </a:t>
            </a:r>
            <a:r>
              <a:rPr lang="en-US" altLang="zh-CN" sz="2200" dirty="0" err="1" smtClean="0"/>
              <a:t>avg_salary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  from instructor </a:t>
            </a:r>
            <a:r>
              <a:rPr lang="en-US" altLang="zh-CN" sz="2200" dirty="0" smtClean="0">
                <a:solidFill>
                  <a:srgbClr val="FF0000"/>
                </a:solidFill>
              </a:rPr>
              <a:t>I1</a:t>
            </a:r>
            <a:r>
              <a:rPr lang="en-US" altLang="zh-CN" sz="2200" dirty="0" smtClean="0"/>
              <a:t>, 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lateral (select </a:t>
            </a:r>
            <a:r>
              <a:rPr lang="en-US" altLang="zh-CN" sz="2200" dirty="0" err="1" smtClean="0"/>
              <a:t>avg</a:t>
            </a:r>
            <a:r>
              <a:rPr lang="en-US" altLang="zh-CN" sz="2200" dirty="0" smtClean="0"/>
              <a:t>(salary) as </a:t>
            </a:r>
            <a:r>
              <a:rPr lang="en-US" altLang="zh-CN" sz="2200" dirty="0" err="1" smtClean="0"/>
              <a:t>acg_salary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      from instructor I2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      where I2.dept_name = </a:t>
            </a:r>
            <a:r>
              <a:rPr lang="en-US" altLang="zh-CN" sz="2200" dirty="0" smtClean="0">
                <a:solidFill>
                  <a:srgbClr val="FF0000"/>
                </a:solidFill>
              </a:rPr>
              <a:t>I1</a:t>
            </a:r>
            <a:r>
              <a:rPr lang="en-US" altLang="zh-CN" sz="2200" dirty="0" smtClean="0"/>
              <a:t>.dept_name</a:t>
            </a:r>
            <a:endParaRPr lang="zh-CN" altLang="en-US" sz="2200" dirty="0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3EA00F5-B309-4E3F-AF5E-961093A75C75}" type="slidenum">
              <a:rPr kumimoji="0" lang="en-US" altLang="zh-CN" smtClean="0">
                <a:ea typeface="楷体_GB2312" pitchFamily="49" charset="-122"/>
              </a:rPr>
              <a:pPr/>
              <a:t>132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7213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B4594D2-4DCA-4CD2-ADB4-D63238776D67}" type="slidenum">
              <a:rPr kumimoji="0" lang="en-US" altLang="zh-CN" smtClean="0">
                <a:ea typeface="楷体_GB2312" pitchFamily="49" charset="-122"/>
              </a:rPr>
              <a:pPr/>
              <a:t>133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复杂查询</a:t>
            </a:r>
            <a:r>
              <a:rPr lang="en-US" altLang="zh-CN">
                <a:effectLst/>
              </a:rPr>
              <a:t>-- With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With</a:t>
            </a:r>
            <a:r>
              <a:rPr lang="zh-CN" altLang="en-US" sz="2800" dirty="0"/>
              <a:t>子句提供定义一个临时视图的方法，这个定义只对于</a:t>
            </a:r>
            <a:r>
              <a:rPr lang="en-US" altLang="zh-CN" sz="2800" dirty="0"/>
              <a:t>with</a:t>
            </a:r>
            <a:r>
              <a:rPr lang="zh-CN" altLang="en-US" sz="2800" dirty="0"/>
              <a:t>子句出现的那条查询有效。</a:t>
            </a:r>
          </a:p>
          <a:p>
            <a:pPr eaLnBrk="1" hangingPunct="1"/>
            <a:r>
              <a:rPr lang="zh-CN" altLang="en-US" sz="2800" dirty="0"/>
              <a:t>查询最高成绩的学生学号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With  </a:t>
            </a:r>
            <a:r>
              <a:rPr lang="en-US" altLang="zh-CN" sz="2800" i="1" dirty="0" err="1"/>
              <a:t>max_score</a:t>
            </a:r>
            <a:r>
              <a:rPr lang="en-US" altLang="zh-CN" sz="2800" i="1" dirty="0"/>
              <a:t> (</a:t>
            </a:r>
            <a:r>
              <a:rPr lang="en-US" altLang="zh-CN" sz="2800" i="1" dirty="0" err="1"/>
              <a:t>mscore</a:t>
            </a:r>
            <a:r>
              <a:rPr lang="en-US" altLang="zh-CN" sz="2800" i="1" dirty="0"/>
              <a:t>)</a:t>
            </a:r>
            <a:r>
              <a:rPr lang="en-US" altLang="zh-CN" sz="2800" b="1" i="1" dirty="0"/>
              <a:t> as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 select  max</a:t>
            </a:r>
            <a:r>
              <a:rPr lang="en-US" altLang="zh-CN" sz="2800" i="1" dirty="0"/>
              <a:t>(score)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from </a:t>
            </a:r>
            <a:r>
              <a:rPr lang="en-US" altLang="zh-CN" sz="2800" i="1" dirty="0" err="1"/>
              <a:t>sc</a:t>
            </a:r>
            <a:endParaRPr lang="en-US" altLang="zh-CN" sz="2800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Select   </a:t>
            </a:r>
            <a:r>
              <a:rPr lang="en-US" altLang="zh-CN" sz="2800" i="1" dirty="0" err="1"/>
              <a:t>sno</a:t>
            </a:r>
            <a:endParaRPr lang="en-US" altLang="zh-CN" sz="2800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from   </a:t>
            </a:r>
            <a:r>
              <a:rPr lang="en-US" altLang="zh-CN" sz="2800" i="1" dirty="0" err="1"/>
              <a:t>sc,max_score</a:t>
            </a:r>
            <a:endParaRPr lang="en-US" altLang="zh-CN" sz="2800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  where   </a:t>
            </a:r>
            <a:r>
              <a:rPr lang="en-US" altLang="zh-CN" sz="2800" i="1" dirty="0" err="1"/>
              <a:t>sc.score</a:t>
            </a:r>
            <a:r>
              <a:rPr lang="en-US" altLang="zh-CN" sz="2800" i="1" dirty="0"/>
              <a:t> = </a:t>
            </a:r>
            <a:r>
              <a:rPr lang="en-US" altLang="zh-CN" sz="2800" i="1" dirty="0" err="1"/>
              <a:t>max_score.mscore</a:t>
            </a:r>
            <a:r>
              <a:rPr lang="en-US" altLang="zh-CN" sz="2800" b="1" i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复杂查询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265312"/>
          </a:xfrm>
        </p:spPr>
        <p:txBody>
          <a:bodyPr/>
          <a:lstStyle/>
          <a:p>
            <a:r>
              <a:rPr lang="zh-CN" altLang="en-US" dirty="0"/>
              <a:t>思考：请</a:t>
            </a:r>
            <a:r>
              <a:rPr lang="zh-CN" altLang="en-US" dirty="0" smtClean="0"/>
              <a:t>比较子查询和</a:t>
            </a:r>
            <a:r>
              <a:rPr lang="zh-CN" altLang="en-US" dirty="0"/>
              <a:t>临时视图与基本表的异同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755650" y="2565400"/>
            <a:ext cx="77724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相同：均为关系，可以作为</a:t>
            </a:r>
            <a:r>
              <a:rPr lang="en-US" altLang="zh-CN" sz="3200" dirty="0">
                <a:solidFill>
                  <a:schemeClr val="bg2"/>
                </a:solidFill>
                <a:ea typeface="华文新魏" panose="02010800040101010101" pitchFamily="2" charset="-122"/>
              </a:rPr>
              <a:t>SQL</a:t>
            </a: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的查询对象</a:t>
            </a:r>
            <a:endParaRPr lang="en-US" altLang="zh-CN" sz="320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不同</a:t>
            </a:r>
            <a:r>
              <a:rPr lang="zh-CN" altLang="en-US" sz="3200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：子查询和</a:t>
            </a: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临时视图在一次查询结束后立即消失；基本表永久保存在数据库中</a:t>
            </a:r>
            <a:endParaRPr lang="en-US" altLang="zh-CN" sz="320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 dirty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3EA00F5-B309-4E3F-AF5E-961093A75C75}" type="slidenum">
              <a:rPr kumimoji="0" lang="en-US" altLang="zh-CN" smtClean="0">
                <a:ea typeface="楷体_GB2312" pitchFamily="49" charset="-122"/>
              </a:rPr>
              <a:pPr/>
              <a:t>134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标量子查询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标量子</a:t>
            </a:r>
            <a:r>
              <a:rPr lang="zh-CN" altLang="en-US" sz="2400" dirty="0" smtClean="0"/>
              <a:t>查询：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允许子查询出现在返回单个值的表达式能够出现的任何地方，只要该子查询只返回一个包含单个属性的元组</a:t>
            </a:r>
            <a:endParaRPr lang="en-US" altLang="zh-CN" sz="2400" dirty="0" smtClean="0"/>
          </a:p>
          <a:p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dept_name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(select count(*)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from instructor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where </a:t>
            </a:r>
            <a:r>
              <a:rPr lang="en-US" altLang="zh-CN" sz="2000" dirty="0" err="1" smtClean="0"/>
              <a:t>department.dept_name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instructor.dept_name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as </a:t>
            </a:r>
            <a:r>
              <a:rPr lang="en-US" altLang="zh-CN" sz="2000" dirty="0" err="1" smtClean="0"/>
              <a:t>num_instructors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from department</a:t>
            </a:r>
          </a:p>
          <a:p>
            <a:r>
              <a:rPr lang="zh-CN" altLang="en-US" sz="2400" dirty="0" smtClean="0"/>
              <a:t>子查询保证只返回单个值</a:t>
            </a:r>
            <a:endParaRPr lang="en-US" altLang="zh-CN" sz="2400" dirty="0" smtClean="0"/>
          </a:p>
          <a:p>
            <a:r>
              <a:rPr lang="zh-CN" altLang="en-US" sz="2400" dirty="0"/>
              <a:t>从</a:t>
            </a:r>
            <a:r>
              <a:rPr lang="zh-CN" altLang="en-US" sz="2400" dirty="0" smtClean="0"/>
              <a:t>技术上讲，标量子查询虽然只包含单个元组，类型仍然是关系，</a:t>
            </a:r>
            <a:endParaRPr lang="zh-CN" altLang="en-US" sz="2400" dirty="0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3EA00F5-B309-4E3F-AF5E-961093A75C75}" type="slidenum">
              <a:rPr kumimoji="0" lang="en-US" altLang="zh-CN" smtClean="0">
                <a:ea typeface="楷体_GB2312" pitchFamily="49" charset="-122"/>
              </a:rPr>
              <a:pPr/>
              <a:t>135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5090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不带</a:t>
            </a:r>
            <a:r>
              <a:rPr lang="en-US" altLang="zh-CN" dirty="0" smtClean="0">
                <a:effectLst/>
              </a:rPr>
              <a:t>from</a:t>
            </a:r>
            <a:r>
              <a:rPr lang="zh-CN" altLang="en-US" dirty="0" smtClean="0">
                <a:effectLst/>
              </a:rPr>
              <a:t>子句的标量</a:t>
            </a:r>
            <a:r>
              <a:rPr lang="zh-CN" altLang="en-US" dirty="0">
                <a:effectLst/>
              </a:rPr>
              <a:t>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某些查询需要计算，但是不需要引用任何关系。某些查询可能包含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子句的子查询，但是高层查询不需要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子句。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查询平均没问教师讲授的课程段数，其中有多位老师所讲授的课程段对每位教师计数一次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(select count(*) from teaches) / (</a:t>
            </a:r>
            <a:r>
              <a:rPr lang="en-US" altLang="zh-CN" sz="1800" dirty="0"/>
              <a:t>select count(*) </a:t>
            </a:r>
            <a:r>
              <a:rPr lang="en-US" altLang="zh-CN" sz="1800" dirty="0" smtClean="0"/>
              <a:t>from instructor);</a:t>
            </a:r>
          </a:p>
          <a:p>
            <a:pPr lvl="1"/>
            <a:r>
              <a:rPr lang="zh-CN" altLang="en-US" sz="2000" dirty="0" smtClean="0"/>
              <a:t>上述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在某些</a:t>
            </a:r>
            <a:r>
              <a:rPr lang="en-US" altLang="zh-CN" sz="2000" dirty="0" smtClean="0"/>
              <a:t>DBMS</a:t>
            </a:r>
            <a:r>
              <a:rPr lang="zh-CN" altLang="en-US" sz="2000" dirty="0" smtClean="0"/>
              <a:t>中会报错，因为没有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子句，有些</a:t>
            </a:r>
            <a:r>
              <a:rPr lang="en-US" altLang="zh-CN" sz="2000" dirty="0" smtClean="0"/>
              <a:t>DBMS</a:t>
            </a:r>
            <a:r>
              <a:rPr lang="zh-CN" altLang="en-US" sz="2000" dirty="0" smtClean="0"/>
              <a:t>创建一个虚关系，比如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dual</a:t>
            </a:r>
          </a:p>
          <a:p>
            <a:pPr lvl="1"/>
            <a:r>
              <a:rPr lang="en-US" altLang="zh-CN" sz="2000" dirty="0" smtClean="0"/>
              <a:t>select </a:t>
            </a:r>
            <a:r>
              <a:rPr lang="en-US" altLang="zh-CN" sz="2000" dirty="0"/>
              <a:t>(select count(*) from teaches) / (select count(*) from instructor</a:t>
            </a:r>
            <a:r>
              <a:rPr lang="en-US" altLang="zh-CN" sz="20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from dual;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3EA00F5-B309-4E3F-AF5E-961093A75C75}" type="slidenum">
              <a:rPr kumimoji="0" lang="en-US" altLang="zh-CN" smtClean="0">
                <a:ea typeface="楷体_GB2312" pitchFamily="49" charset="-122"/>
              </a:rPr>
              <a:pPr/>
              <a:t>136</a:t>
            </a:fld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4502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A5609F7C-170D-4A82-9E06-7F71053BD7CA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137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的数据修改功能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插入</a:t>
            </a:r>
          </a:p>
          <a:p>
            <a:pPr eaLnBrk="1" hangingPunct="1"/>
            <a:r>
              <a:rPr lang="zh-CN" altLang="en-US" dirty="0"/>
              <a:t>删除</a:t>
            </a:r>
          </a:p>
          <a:p>
            <a:pPr eaLnBrk="1" hangingPunct="1"/>
            <a:r>
              <a:rPr lang="zh-CN" altLang="en-US" dirty="0"/>
              <a:t>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5E1722D9-6133-49BC-B02B-505411F241D5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138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插入操作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命令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</a:rPr>
              <a:t>insert  into</a:t>
            </a:r>
            <a:r>
              <a:rPr lang="en-US" altLang="zh-CN" b="1" i="1" dirty="0"/>
              <a:t>   </a:t>
            </a:r>
            <a:r>
              <a:rPr lang="zh-CN" altLang="en-US" dirty="0"/>
              <a:t>表名  </a:t>
            </a:r>
            <a:r>
              <a:rPr lang="en-US" altLang="zh-CN" dirty="0"/>
              <a:t>[(</a:t>
            </a:r>
            <a:r>
              <a:rPr lang="zh-CN" altLang="en-US" dirty="0"/>
              <a:t>列名</a:t>
            </a:r>
            <a:r>
              <a:rPr lang="en-US" altLang="zh-CN" dirty="0"/>
              <a:t>[</a:t>
            </a:r>
            <a:r>
              <a:rPr lang="zh-CN" altLang="en-US" dirty="0"/>
              <a:t>，列名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]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</a:rPr>
              <a:t>values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   (</a:t>
            </a:r>
            <a:r>
              <a:rPr lang="zh-CN" altLang="en-US" dirty="0"/>
              <a:t>值 </a:t>
            </a:r>
            <a:r>
              <a:rPr lang="en-US" altLang="zh-CN" dirty="0"/>
              <a:t>[</a:t>
            </a:r>
            <a:r>
              <a:rPr lang="zh-CN" altLang="en-US" dirty="0"/>
              <a:t>，值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)</a:t>
            </a:r>
            <a:endParaRPr lang="zh-CN" altLang="en-US" sz="3600" dirty="0"/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插入一条指定了值的元组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</a:rPr>
              <a:t>insert  into   </a:t>
            </a:r>
            <a:r>
              <a:rPr lang="zh-CN" altLang="en-US" dirty="0"/>
              <a:t>表名  </a:t>
            </a:r>
            <a:r>
              <a:rPr lang="en-US" altLang="zh-CN" dirty="0"/>
              <a:t>[(</a:t>
            </a:r>
            <a:r>
              <a:rPr lang="zh-CN" altLang="en-US" dirty="0"/>
              <a:t>列名</a:t>
            </a:r>
            <a:r>
              <a:rPr lang="en-US" altLang="zh-CN" dirty="0"/>
              <a:t>[</a:t>
            </a:r>
            <a:r>
              <a:rPr lang="zh-CN" altLang="en-US" dirty="0"/>
              <a:t>，列名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]</a:t>
            </a:r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endParaRPr lang="zh-CN" altLang="en-US" sz="3600" dirty="0"/>
          </a:p>
          <a:p>
            <a:pPr algn="ctr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插入子查询结果中的若干条元组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63435773-19CD-4BA4-AD59-372A796EBA19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139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插入操作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357346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示例</a:t>
            </a:r>
          </a:p>
          <a:p>
            <a:pPr lvl="1" eaLnBrk="1" hangingPunct="1"/>
            <a:r>
              <a:rPr lang="en-US" altLang="zh-CN" b="1" i="1" dirty="0"/>
              <a:t>insert  into</a:t>
            </a:r>
            <a:r>
              <a:rPr lang="en-US" altLang="zh-CN" i="1" dirty="0"/>
              <a:t> </a:t>
            </a:r>
            <a:r>
              <a:rPr lang="en-US" altLang="zh-CN" b="1" i="1" dirty="0"/>
              <a:t> </a:t>
            </a:r>
            <a:r>
              <a:rPr lang="en-US" altLang="zh-CN" dirty="0"/>
              <a:t>T </a:t>
            </a:r>
            <a:r>
              <a:rPr lang="en-US" altLang="zh-CN" b="1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	 </a:t>
            </a:r>
            <a:r>
              <a:rPr lang="en-US" altLang="zh-CN" b="1" i="1" dirty="0"/>
              <a:t>values</a:t>
            </a:r>
            <a:r>
              <a:rPr lang="en-US" altLang="zh-CN" dirty="0"/>
              <a:t> ( ‘t123’, ‘</a:t>
            </a:r>
            <a:r>
              <a:rPr lang="zh-CN" altLang="en-US" dirty="0"/>
              <a:t>王明</a:t>
            </a:r>
            <a:r>
              <a:rPr lang="en-US" altLang="zh-CN" dirty="0"/>
              <a:t>’</a:t>
            </a:r>
            <a:r>
              <a:rPr lang="en-US" altLang="en-US" dirty="0"/>
              <a:t>, 35, </a:t>
            </a:r>
            <a:r>
              <a:rPr lang="en-US" altLang="zh-CN" dirty="0"/>
              <a:t>‘d08’, 1498 );</a:t>
            </a:r>
            <a:endParaRPr lang="en-US" altLang="zh-CN" b="1" dirty="0"/>
          </a:p>
          <a:p>
            <a:pPr lvl="1" algn="l" eaLnBrk="1" hangingPunct="1">
              <a:spcBef>
                <a:spcPct val="50000"/>
              </a:spcBef>
            </a:pPr>
            <a:r>
              <a:rPr lang="en-US" altLang="zh-CN" b="1" i="1" dirty="0"/>
              <a:t>insert  into</a:t>
            </a:r>
            <a:r>
              <a:rPr lang="en-US" altLang="zh-CN" i="1" dirty="0"/>
              <a:t> </a:t>
            </a:r>
            <a:r>
              <a:rPr lang="en-US" altLang="zh-CN" b="1" i="1" dirty="0"/>
              <a:t> </a:t>
            </a:r>
            <a:r>
              <a:rPr lang="en-US" altLang="zh-CN" dirty="0"/>
              <a:t>T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tno</a:t>
            </a:r>
            <a:r>
              <a:rPr lang="en-US" altLang="zh-CN" dirty="0"/>
              <a:t>, </a:t>
            </a:r>
            <a:r>
              <a:rPr lang="en-US" altLang="zh-CN" dirty="0" err="1"/>
              <a:t>tname</a:t>
            </a:r>
            <a:r>
              <a:rPr lang="en-US" altLang="zh-CN" dirty="0"/>
              <a:t>, </a:t>
            </a:r>
            <a:r>
              <a:rPr lang="en-US" altLang="zh-CN" dirty="0" err="1"/>
              <a:t>dno</a:t>
            </a:r>
            <a:r>
              <a:rPr lang="en-US" altLang="zh-CN" dirty="0"/>
              <a:t>)</a:t>
            </a:r>
          </a:p>
          <a:p>
            <a:pPr lvl="1" algn="l" eaLnBrk="1" hangingPunct="1">
              <a:buFontTx/>
              <a:buNone/>
            </a:pPr>
            <a:r>
              <a:rPr lang="en-US" altLang="zh-CN" b="1" dirty="0"/>
              <a:t>		 </a:t>
            </a:r>
            <a:r>
              <a:rPr lang="en-US" altLang="zh-CN" b="1" i="1" dirty="0"/>
              <a:t>values</a:t>
            </a:r>
            <a:r>
              <a:rPr lang="en-US" altLang="zh-CN" dirty="0"/>
              <a:t> (‘t123’, ‘</a:t>
            </a:r>
            <a:r>
              <a:rPr lang="zh-CN" altLang="en-US" dirty="0"/>
              <a:t>王明</a:t>
            </a:r>
            <a:r>
              <a:rPr lang="en-US" altLang="zh-CN" dirty="0"/>
              <a:t>’</a:t>
            </a:r>
            <a:r>
              <a:rPr lang="en-US" altLang="en-US" dirty="0"/>
              <a:t>, </a:t>
            </a:r>
            <a:r>
              <a:rPr lang="en-US" altLang="zh-CN" dirty="0"/>
              <a:t>‘d08’ );</a:t>
            </a:r>
          </a:p>
          <a:p>
            <a:pPr lvl="1" algn="l"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思考：</a:t>
            </a:r>
            <a:r>
              <a:rPr lang="en-US" altLang="zh-CN" dirty="0"/>
              <a:t>SAL</a:t>
            </a:r>
            <a:r>
              <a:rPr lang="zh-CN" altLang="en-US" dirty="0"/>
              <a:t>取何值？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619250" y="5081588"/>
            <a:ext cx="5873750" cy="579437"/>
          </a:xfrm>
          <a:prstGeom prst="rect">
            <a:avLst/>
          </a:prstGeom>
          <a:gradFill rotWithShape="0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5400000" scaled="1"/>
          </a:gra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</p:spPr>
        <p:txBody>
          <a:bodyPr wrap="none">
            <a:spAutoFit/>
            <a:flatTx/>
          </a:bodyPr>
          <a:lstStyle/>
          <a:p>
            <a:pPr algn="just">
              <a:spcBef>
                <a:spcPct val="50000"/>
              </a:spcBef>
              <a:buSzPct val="60000"/>
              <a:defRPr/>
            </a:pPr>
            <a:r>
              <a:rPr kumimoji="1" lang="zh-CN" altLang="en-US" sz="3200" dirty="0">
                <a:solidFill>
                  <a:schemeClr val="bg2"/>
                </a:solidFill>
                <a:latin typeface="+mn-ea"/>
                <a:ea typeface="+mn-ea"/>
                <a:sym typeface="+mn-ea"/>
              </a:rPr>
              <a:t>如何防止插入带有空值的元组？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67038" y="572452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建议写列名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bldLvl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9287AC6-5E13-4ABB-9D86-97B94D45E4AF}" type="slidenum">
              <a:rPr kumimoji="0" lang="en-US" altLang="zh-CN" smtClean="0">
                <a:ea typeface="楷体_GB2312" pitchFamily="49" charset="-122"/>
              </a:rPr>
              <a:pPr/>
              <a:t>14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基本表的定义</a:t>
            </a:r>
            <a:r>
              <a:rPr kumimoji="1" lang="en-US" altLang="zh-CN" dirty="0"/>
              <a:t>(CREATE)</a:t>
            </a:r>
            <a:endParaRPr kumimoji="1" lang="zh-CN" altLang="en-US" dirty="0"/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格式</a:t>
            </a: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  </a:t>
            </a:r>
            <a:r>
              <a:rPr kumimoji="1" lang="zh-CN" altLang="en-US" sz="2500" dirty="0">
                <a:solidFill>
                  <a:srgbClr val="FF3300"/>
                </a:solidFill>
                <a:cs typeface="+mn-ea"/>
              </a:rPr>
              <a:t> 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create  table</a:t>
            </a:r>
            <a:r>
              <a:rPr kumimoji="1" lang="en-US" altLang="zh-CN" sz="2500" dirty="0">
                <a:cs typeface="+mn-ea"/>
              </a:rPr>
              <a:t>   </a:t>
            </a:r>
            <a:r>
              <a:rPr kumimoji="1" lang="zh-CN" altLang="en-US" sz="2500" dirty="0">
                <a:cs typeface="+mn-ea"/>
              </a:rPr>
              <a:t>表名</a:t>
            </a:r>
            <a:r>
              <a:rPr kumimoji="1" lang="en-US" altLang="zh-CN" sz="2500" dirty="0">
                <a:cs typeface="+mn-ea"/>
              </a:rPr>
              <a:t>(</a:t>
            </a:r>
            <a:endParaRPr kumimoji="1" lang="zh-CN" altLang="en-US" sz="2500" dirty="0">
              <a:cs typeface="+mn-ea"/>
            </a:endParaRP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zh-CN" altLang="en-US" sz="2500" dirty="0">
                <a:cs typeface="+mn-ea"/>
              </a:rPr>
              <a:t>          列名  数据类型 </a:t>
            </a:r>
            <a:r>
              <a:rPr kumimoji="1" lang="en-US" altLang="zh-CN" sz="2500" dirty="0">
                <a:cs typeface="+mn-ea"/>
              </a:rPr>
              <a:t>[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default</a:t>
            </a:r>
            <a:r>
              <a:rPr kumimoji="1" lang="en-US" altLang="zh-CN" sz="2500" dirty="0">
                <a:solidFill>
                  <a:srgbClr val="FF3300"/>
                </a:solidFill>
                <a:cs typeface="+mn-ea"/>
              </a:rPr>
              <a:t> </a:t>
            </a:r>
            <a:r>
              <a:rPr kumimoji="1" lang="en-US" altLang="zh-CN" sz="2500" dirty="0">
                <a:cs typeface="+mn-ea"/>
              </a:rPr>
              <a:t> </a:t>
            </a:r>
            <a:r>
              <a:rPr kumimoji="1" lang="zh-CN" altLang="en-US" sz="2500" dirty="0">
                <a:cs typeface="+mn-ea"/>
              </a:rPr>
              <a:t>缺省值</a:t>
            </a:r>
            <a:r>
              <a:rPr kumimoji="1" lang="en-US" altLang="zh-CN" sz="2500" dirty="0">
                <a:cs typeface="+mn-ea"/>
              </a:rPr>
              <a:t>]  [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not null</a:t>
            </a:r>
            <a:r>
              <a:rPr kumimoji="1" lang="en-US" altLang="zh-CN" sz="2500" dirty="0">
                <a:cs typeface="+mn-ea"/>
              </a:rPr>
              <a:t>]</a:t>
            </a: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en-US" altLang="zh-CN" sz="2500" dirty="0">
                <a:cs typeface="+mn-ea"/>
              </a:rPr>
              <a:t>          [</a:t>
            </a:r>
            <a:r>
              <a:rPr kumimoji="1" lang="zh-CN" altLang="en-US" sz="2500" dirty="0">
                <a:cs typeface="+mn-ea"/>
              </a:rPr>
              <a:t>，列名  数据类型 </a:t>
            </a:r>
            <a:r>
              <a:rPr kumimoji="1" lang="en-US" altLang="zh-CN" sz="2500" dirty="0">
                <a:cs typeface="+mn-ea"/>
              </a:rPr>
              <a:t>[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default </a:t>
            </a:r>
            <a:r>
              <a:rPr kumimoji="1" lang="en-US" altLang="zh-CN" sz="2500" dirty="0">
                <a:solidFill>
                  <a:srgbClr val="FF3300"/>
                </a:solidFill>
                <a:cs typeface="+mn-ea"/>
              </a:rPr>
              <a:t> </a:t>
            </a:r>
            <a:r>
              <a:rPr kumimoji="1" lang="zh-CN" altLang="en-US" sz="2500" dirty="0">
                <a:cs typeface="+mn-ea"/>
              </a:rPr>
              <a:t>缺省值</a:t>
            </a:r>
            <a:r>
              <a:rPr kumimoji="1" lang="en-US" altLang="zh-CN" sz="2500" dirty="0">
                <a:cs typeface="+mn-ea"/>
              </a:rPr>
              <a:t>]  [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not null</a:t>
            </a:r>
            <a:r>
              <a:rPr kumimoji="1" lang="en-US" altLang="zh-CN" sz="2500" dirty="0">
                <a:cs typeface="+mn-ea"/>
              </a:rPr>
              <a:t>]]</a:t>
            </a:r>
          </a:p>
          <a:p>
            <a:pPr lvl="1" algn="ctr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en-US" altLang="zh-CN" sz="2500" b="1" dirty="0">
                <a:latin typeface="Times New Roman" panose="02020603050405020304"/>
                <a:cs typeface="+mn-ea"/>
              </a:rPr>
              <a:t>……</a:t>
            </a:r>
            <a:endParaRPr kumimoji="1" lang="en-US" altLang="zh-CN" sz="2500" b="1" dirty="0">
              <a:cs typeface="+mn-ea"/>
            </a:endParaRP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en-US" altLang="zh-CN" sz="2500" dirty="0">
                <a:cs typeface="+mn-ea"/>
              </a:rPr>
              <a:t>		     [</a:t>
            </a:r>
            <a:r>
              <a:rPr kumimoji="1" lang="zh-CN" altLang="en-US" sz="2500" dirty="0">
                <a:cs typeface="+mn-ea"/>
              </a:rPr>
              <a:t>，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primary  key  </a:t>
            </a:r>
            <a:r>
              <a:rPr kumimoji="1" lang="en-US" altLang="zh-CN" sz="2500" dirty="0">
                <a:cs typeface="+mn-ea"/>
              </a:rPr>
              <a:t>(</a:t>
            </a:r>
            <a:r>
              <a:rPr kumimoji="1" lang="zh-CN" altLang="en-US" sz="2500" dirty="0">
                <a:cs typeface="+mn-ea"/>
              </a:rPr>
              <a:t>列名 </a:t>
            </a:r>
            <a:r>
              <a:rPr kumimoji="1" lang="en-US" altLang="zh-CN" sz="2500" dirty="0">
                <a:cs typeface="+mn-ea"/>
              </a:rPr>
              <a:t>[</a:t>
            </a:r>
            <a:r>
              <a:rPr kumimoji="1" lang="zh-CN" altLang="en-US" sz="2500" dirty="0">
                <a:cs typeface="+mn-ea"/>
              </a:rPr>
              <a:t>，列名</a:t>
            </a:r>
            <a:r>
              <a:rPr kumimoji="1" lang="en-US" altLang="zh-CN" sz="2500" dirty="0">
                <a:cs typeface="+mn-ea"/>
              </a:rPr>
              <a:t>] </a:t>
            </a:r>
            <a:r>
              <a:rPr kumimoji="1" lang="en-US" altLang="zh-CN" sz="2500" b="1" dirty="0">
                <a:latin typeface="Times New Roman" panose="02020603050405020304"/>
                <a:cs typeface="+mn-ea"/>
              </a:rPr>
              <a:t>…</a:t>
            </a:r>
            <a:r>
              <a:rPr kumimoji="1" lang="en-US" altLang="zh-CN" sz="2500" dirty="0">
                <a:cs typeface="+mn-ea"/>
              </a:rPr>
              <a:t>)]</a:t>
            </a: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en-US" altLang="zh-CN" sz="2500" dirty="0">
                <a:cs typeface="+mn-ea"/>
              </a:rPr>
              <a:t>		     [</a:t>
            </a:r>
            <a:r>
              <a:rPr kumimoji="1" lang="zh-CN" altLang="en-US" sz="2500" dirty="0">
                <a:cs typeface="+mn-ea"/>
              </a:rPr>
              <a:t>，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foreign  key </a:t>
            </a:r>
            <a:r>
              <a:rPr kumimoji="1" lang="en-US" altLang="zh-CN" sz="2500" dirty="0">
                <a:cs typeface="+mn-ea"/>
              </a:rPr>
              <a:t> (</a:t>
            </a:r>
            <a:r>
              <a:rPr kumimoji="1" lang="zh-CN" altLang="en-US" sz="2500" dirty="0">
                <a:cs typeface="+mn-ea"/>
              </a:rPr>
              <a:t>列名 </a:t>
            </a:r>
            <a:r>
              <a:rPr kumimoji="1" lang="en-US" altLang="zh-CN" sz="2500" dirty="0">
                <a:cs typeface="+mn-ea"/>
              </a:rPr>
              <a:t>[</a:t>
            </a:r>
            <a:r>
              <a:rPr kumimoji="1" lang="zh-CN" altLang="en-US" sz="2500" dirty="0">
                <a:cs typeface="+mn-ea"/>
              </a:rPr>
              <a:t>，列名</a:t>
            </a:r>
            <a:r>
              <a:rPr kumimoji="1" lang="en-US" altLang="zh-CN" sz="2500" dirty="0">
                <a:cs typeface="+mn-ea"/>
              </a:rPr>
              <a:t>] </a:t>
            </a:r>
            <a:r>
              <a:rPr kumimoji="1" lang="en-US" altLang="zh-CN" sz="2500" b="1" dirty="0">
                <a:latin typeface="Times New Roman" panose="02020603050405020304"/>
                <a:cs typeface="+mn-ea"/>
              </a:rPr>
              <a:t>…</a:t>
            </a:r>
            <a:r>
              <a:rPr kumimoji="1" lang="en-US" altLang="zh-CN" sz="2500" dirty="0">
                <a:cs typeface="+mn-ea"/>
              </a:rPr>
              <a:t>)</a:t>
            </a:r>
            <a:r>
              <a:rPr kumimoji="1" lang="zh-CN" altLang="en-US" sz="2500" dirty="0">
                <a:cs typeface="+mn-ea"/>
              </a:rPr>
              <a:t> </a:t>
            </a: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zh-CN" altLang="en-US" sz="2500" dirty="0">
                <a:cs typeface="+mn-ea"/>
              </a:rPr>
              <a:t>			   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references</a:t>
            </a:r>
            <a:r>
              <a:rPr kumimoji="1" lang="en-US" altLang="zh-CN" sz="2500" dirty="0">
                <a:cs typeface="+mn-ea"/>
              </a:rPr>
              <a:t>  </a:t>
            </a:r>
            <a:r>
              <a:rPr kumimoji="1" lang="zh-CN" altLang="en-US" sz="2500" dirty="0">
                <a:cs typeface="+mn-ea"/>
              </a:rPr>
              <a:t>表名 </a:t>
            </a:r>
            <a:r>
              <a:rPr kumimoji="1" lang="en-US" altLang="zh-CN" sz="2500" dirty="0">
                <a:cs typeface="+mn-ea"/>
              </a:rPr>
              <a:t>(</a:t>
            </a:r>
            <a:r>
              <a:rPr kumimoji="1" lang="zh-CN" altLang="en-US" sz="2500" dirty="0">
                <a:cs typeface="+mn-ea"/>
              </a:rPr>
              <a:t>列名 </a:t>
            </a:r>
            <a:r>
              <a:rPr kumimoji="1" lang="en-US" altLang="zh-CN" sz="2500" dirty="0">
                <a:cs typeface="+mn-ea"/>
              </a:rPr>
              <a:t>[</a:t>
            </a:r>
            <a:r>
              <a:rPr kumimoji="1" lang="zh-CN" altLang="en-US" sz="2500" dirty="0">
                <a:cs typeface="+mn-ea"/>
              </a:rPr>
              <a:t>，列名</a:t>
            </a:r>
            <a:r>
              <a:rPr kumimoji="1" lang="en-US" altLang="zh-CN" sz="2500" dirty="0">
                <a:cs typeface="+mn-ea"/>
              </a:rPr>
              <a:t>] </a:t>
            </a:r>
            <a:r>
              <a:rPr kumimoji="1" lang="en-US" altLang="zh-CN" sz="2500" b="1" dirty="0">
                <a:latin typeface="Times New Roman" panose="02020603050405020304"/>
                <a:cs typeface="+mn-ea"/>
              </a:rPr>
              <a:t>…</a:t>
            </a:r>
            <a:r>
              <a:rPr kumimoji="1" lang="en-US" altLang="zh-CN" sz="2500" dirty="0">
                <a:cs typeface="+mn-ea"/>
              </a:rPr>
              <a:t>)]</a:t>
            </a:r>
          </a:p>
          <a:p>
            <a:pPr lvl="1" eaLnBrk="1" hangingPunct="1">
              <a:lnSpc>
                <a:spcPct val="115000"/>
              </a:lnSpc>
              <a:buFontTx/>
              <a:buNone/>
              <a:defRPr/>
            </a:pPr>
            <a:r>
              <a:rPr kumimoji="1" lang="en-US" altLang="zh-CN" sz="2500" dirty="0">
                <a:cs typeface="+mn-ea"/>
              </a:rPr>
              <a:t>		     [</a:t>
            </a:r>
            <a:r>
              <a:rPr kumimoji="1" lang="zh-CN" altLang="en-US" sz="2500" dirty="0">
                <a:cs typeface="+mn-ea"/>
              </a:rPr>
              <a:t>，</a:t>
            </a:r>
            <a:r>
              <a:rPr kumimoji="1"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check  </a:t>
            </a:r>
            <a:r>
              <a:rPr kumimoji="1" lang="en-US" altLang="zh-CN" sz="2500" dirty="0">
                <a:cs typeface="+mn-ea"/>
              </a:rPr>
              <a:t>(</a:t>
            </a:r>
            <a:r>
              <a:rPr kumimoji="1" lang="zh-CN" altLang="en-US" sz="2500" dirty="0">
                <a:cs typeface="+mn-ea"/>
              </a:rPr>
              <a:t>条件</a:t>
            </a:r>
            <a:r>
              <a:rPr kumimoji="1" lang="en-US" altLang="zh-CN" sz="2500" dirty="0">
                <a:cs typeface="+mn-ea"/>
              </a:rPr>
              <a:t>)])</a:t>
            </a:r>
            <a:endParaRPr kumimoji="1" lang="zh-CN" altLang="en-US" sz="2500" dirty="0">
              <a:cs typeface="+mn-e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99C224DE-1E7D-4241-BAE0-CAB023FDD13B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23912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插入操作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0013"/>
            <a:ext cx="8802688" cy="5260975"/>
          </a:xfrm>
        </p:spPr>
        <p:txBody>
          <a:bodyPr/>
          <a:lstStyle/>
          <a:p>
            <a:pPr lvl="1" eaLnBrk="1" hangingPunct="1"/>
            <a:r>
              <a:rPr lang="zh-CN" altLang="zh-CN" dirty="0"/>
              <a:t>将平均成绩大于90的学生加入到</a:t>
            </a:r>
            <a:r>
              <a:rPr lang="en-US" altLang="zh-CN" dirty="0"/>
              <a:t>EXCELLENT</a:t>
            </a:r>
            <a:r>
              <a:rPr lang="zh-CN" altLang="zh-CN" dirty="0"/>
              <a:t>中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zh-CN" altLang="en-US" dirty="0"/>
              <a:t>	</a:t>
            </a:r>
            <a:r>
              <a:rPr lang="zh-CN" altLang="en-US" i="1" dirty="0"/>
              <a:t>	</a:t>
            </a:r>
            <a:r>
              <a:rPr lang="en-US" altLang="zh-CN" b="1" i="1" dirty="0"/>
              <a:t>insert  into</a:t>
            </a:r>
            <a:r>
              <a:rPr lang="en-US" altLang="zh-CN" i="1" dirty="0"/>
              <a:t>  </a:t>
            </a:r>
            <a:r>
              <a:rPr lang="en-US" altLang="zh-CN" dirty="0"/>
              <a:t>EXCELLENT ( </a:t>
            </a:r>
            <a:r>
              <a:rPr lang="en-US" altLang="zh-CN" dirty="0" err="1"/>
              <a:t>sno</a:t>
            </a:r>
            <a:r>
              <a:rPr lang="en-US" altLang="zh-CN" dirty="0"/>
              <a:t>, score)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US" altLang="zh-CN" dirty="0"/>
              <a:t>			</a:t>
            </a:r>
            <a:r>
              <a:rPr lang="en-US" altLang="zh-CN" b="1" i="1" dirty="0"/>
              <a:t>select</a:t>
            </a:r>
            <a:r>
              <a:rPr lang="en-US" altLang="zh-CN" dirty="0"/>
              <a:t>   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b="1" dirty="0" err="1"/>
              <a:t>avg</a:t>
            </a:r>
            <a:r>
              <a:rPr lang="en-US" altLang="zh-CN" dirty="0"/>
              <a:t>(score)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US" altLang="zh-CN" dirty="0"/>
              <a:t>			   </a:t>
            </a:r>
            <a:r>
              <a:rPr lang="en-US" altLang="zh-CN" b="1" i="1" dirty="0"/>
              <a:t>from</a:t>
            </a:r>
            <a:r>
              <a:rPr lang="en-US" altLang="zh-CN" dirty="0"/>
              <a:t>    </a:t>
            </a:r>
            <a:r>
              <a:rPr lang="en-US" altLang="zh-CN" dirty="0" err="1"/>
              <a:t>sc</a:t>
            </a:r>
            <a:endParaRPr lang="en-US" altLang="zh-CN" dirty="0"/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US" altLang="zh-CN" dirty="0"/>
              <a:t>			</a:t>
            </a:r>
            <a:r>
              <a:rPr lang="en-US" altLang="zh-CN" i="1" dirty="0"/>
              <a:t>   </a:t>
            </a:r>
            <a:r>
              <a:rPr lang="en-US" altLang="zh-CN" b="1" i="1" dirty="0"/>
              <a:t>group  by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)</a:t>
            </a:r>
          </a:p>
          <a:p>
            <a:pPr lvl="1" eaLnBrk="1" hangingPunct="1">
              <a:spcBef>
                <a:spcPct val="30000"/>
              </a:spcBef>
              <a:buFontTx/>
              <a:buNone/>
            </a:pPr>
            <a:r>
              <a:rPr lang="en-US" altLang="zh-CN" dirty="0"/>
              <a:t>			   </a:t>
            </a:r>
            <a:r>
              <a:rPr lang="en-US" altLang="zh-CN" b="1" i="1" dirty="0"/>
              <a:t>having</a:t>
            </a:r>
            <a:r>
              <a:rPr lang="en-US" altLang="zh-CN" dirty="0"/>
              <a:t>  </a:t>
            </a:r>
            <a:r>
              <a:rPr lang="en-US" altLang="zh-CN" b="1" dirty="0" err="1"/>
              <a:t>avg</a:t>
            </a:r>
            <a:r>
              <a:rPr lang="en-US" altLang="zh-CN" dirty="0"/>
              <a:t>(score) &gt; 90;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20DDDC25-4102-4D5F-8394-BC049C33EA83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插入操作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INTO</a:t>
            </a:r>
            <a:r>
              <a:rPr lang="zh-CN" altLang="en-US" sz="2800" dirty="0"/>
              <a:t>子句</a:t>
            </a:r>
          </a:p>
          <a:p>
            <a:pPr lvl="1" eaLnBrk="1" hangingPunct="1"/>
            <a:r>
              <a:rPr lang="zh-CN" altLang="en-US" sz="2400" dirty="0"/>
              <a:t>指定要插入数据的表名及属性列</a:t>
            </a:r>
          </a:p>
          <a:p>
            <a:pPr lvl="1" eaLnBrk="1" hangingPunct="1"/>
            <a:r>
              <a:rPr lang="zh-CN" altLang="en-US" sz="2400" dirty="0"/>
              <a:t>属性列的顺序可与表定义中的顺序不一致</a:t>
            </a:r>
          </a:p>
          <a:p>
            <a:pPr lvl="1" eaLnBrk="1" hangingPunct="1"/>
            <a:r>
              <a:rPr lang="zh-CN" altLang="en-US" sz="2400" dirty="0"/>
              <a:t>没有指定属性列：表示要插入的是一条完整的元组，且属性列顺序与表定义中的顺序一致</a:t>
            </a:r>
          </a:p>
          <a:p>
            <a:pPr lvl="1" eaLnBrk="1" hangingPunct="1"/>
            <a:r>
              <a:rPr lang="zh-CN" altLang="en-US" sz="2400" dirty="0"/>
              <a:t>指定部分属性列：插入的元组在其余属性列上取空值</a:t>
            </a:r>
          </a:p>
          <a:p>
            <a:pPr eaLnBrk="1" hangingPunct="1"/>
            <a:r>
              <a:rPr lang="zh-CN" altLang="en-US" sz="2000" dirty="0"/>
              <a:t> </a:t>
            </a:r>
            <a:r>
              <a:rPr lang="en-US" altLang="zh-CN" sz="2800" dirty="0"/>
              <a:t>VALUES</a:t>
            </a:r>
            <a:r>
              <a:rPr lang="zh-CN" altLang="en-US" sz="2800" dirty="0"/>
              <a:t>子句</a:t>
            </a:r>
            <a:endParaRPr lang="zh-CN" altLang="en-US" sz="2000" dirty="0"/>
          </a:p>
          <a:p>
            <a:pPr lvl="1" eaLnBrk="1" hangingPunct="1"/>
            <a:r>
              <a:rPr lang="zh-CN" altLang="en-US" sz="1800" dirty="0"/>
              <a:t> </a:t>
            </a:r>
            <a:r>
              <a:rPr lang="zh-CN" altLang="en-US" sz="2400" dirty="0"/>
              <a:t>提供的值必须与</a:t>
            </a:r>
            <a:r>
              <a:rPr lang="en-US" altLang="zh-CN" sz="2400" dirty="0"/>
              <a:t>INTO</a:t>
            </a:r>
            <a:r>
              <a:rPr lang="zh-CN" altLang="en-US" sz="2400" dirty="0"/>
              <a:t>子句匹配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值的个数</a:t>
            </a:r>
          </a:p>
          <a:p>
            <a:pPr lvl="2" eaLnBrk="1" hangingPunct="1"/>
            <a:r>
              <a:rPr lang="zh-CN" altLang="en-US" sz="2000" dirty="0"/>
              <a:t>值的类型</a:t>
            </a:r>
            <a:endParaRPr lang="en-US" altLang="zh-CN" sz="2400" dirty="0"/>
          </a:p>
          <a:p>
            <a:pPr lvl="2" eaLnBrk="1" hangingPunct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B60FC5D3-13F2-4CD1-BA0F-8012872C6A37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插入操作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DBMS</a:t>
            </a:r>
            <a:r>
              <a:rPr lang="zh-CN" altLang="en-US" sz="2400" dirty="0"/>
              <a:t>在执行插入语句时会检查所插元组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是否破坏表上已定义的完整性规则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实体完整性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参照完整性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用户定义的完整性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对于有</a:t>
            </a:r>
            <a:r>
              <a:rPr lang="en-US" altLang="zh-CN" dirty="0"/>
              <a:t>NOT NULL</a:t>
            </a:r>
            <a:r>
              <a:rPr lang="zh-CN" altLang="en-US" dirty="0"/>
              <a:t>约束的属性列是否提供了非空值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 对于有</a:t>
            </a:r>
            <a:r>
              <a:rPr lang="en-US" altLang="zh-CN" dirty="0"/>
              <a:t>UNIQUE</a:t>
            </a:r>
            <a:r>
              <a:rPr lang="zh-CN" altLang="en-US" dirty="0"/>
              <a:t>约束的属性列是否提供了非重复值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 对于有值域约束的属性列所提供的属性值是否在值域范围内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28FCE2F7-E40F-42A2-B1E6-7400AC70FE63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删除操作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600"/>
              <a:t>命令</a:t>
            </a:r>
          </a:p>
          <a:p>
            <a:pPr lvl="1" algn="ctr" eaLnBrk="1" hangingPunct="1">
              <a:buFontTx/>
              <a:buNone/>
              <a:defRPr/>
            </a:pP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delete   from</a:t>
            </a:r>
            <a:r>
              <a:rPr kumimoji="1" lang="en-US" altLang="zh-CN" sz="3200">
                <a:cs typeface="+mn-ea"/>
              </a:rPr>
              <a:t>   </a:t>
            </a:r>
            <a:r>
              <a:rPr kumimoji="1" lang="zh-CN" altLang="en-US" sz="3200">
                <a:cs typeface="+mn-ea"/>
              </a:rPr>
              <a:t>表名  </a:t>
            </a:r>
            <a:r>
              <a:rPr kumimoji="1" lang="en-US" altLang="en-US" sz="3200">
                <a:cs typeface="+mn-ea"/>
              </a:rPr>
              <a:t>[</a:t>
            </a: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where</a:t>
            </a:r>
            <a:r>
              <a:rPr kumimoji="1" lang="en-US" altLang="zh-CN" sz="3200">
                <a:cs typeface="+mn-ea"/>
              </a:rPr>
              <a:t>  </a:t>
            </a:r>
            <a:r>
              <a:rPr kumimoji="1" lang="zh-CN" altLang="en-US" sz="3200">
                <a:cs typeface="+mn-ea"/>
              </a:rPr>
              <a:t>条件表达式</a:t>
            </a:r>
            <a:r>
              <a:rPr kumimoji="1" lang="en-US" altLang="zh-CN" sz="3200">
                <a:cs typeface="+mn-ea"/>
              </a:rPr>
              <a:t>]</a:t>
            </a:r>
          </a:p>
          <a:p>
            <a:pPr lvl="1" eaLnBrk="1" hangingPunct="1">
              <a:spcBef>
                <a:spcPct val="55000"/>
              </a:spcBef>
              <a:buFontTx/>
              <a:buNone/>
              <a:defRPr/>
            </a:pPr>
            <a:r>
              <a:rPr kumimoji="1" lang="en-US" altLang="zh-CN" sz="3200">
                <a:cs typeface="+mn-ea"/>
              </a:rPr>
              <a:t>	</a:t>
            </a:r>
            <a:r>
              <a:rPr kumimoji="1" lang="zh-CN" altLang="en-US" sz="3200">
                <a:cs typeface="+mn-ea"/>
              </a:rPr>
              <a:t>从表中删除符合条件的元组，如果没有</a:t>
            </a:r>
            <a:r>
              <a:rPr kumimoji="1" lang="en-US" altLang="zh-CN" sz="3200">
                <a:cs typeface="+mn-ea"/>
              </a:rPr>
              <a:t>where</a:t>
            </a:r>
            <a:r>
              <a:rPr kumimoji="1" lang="zh-CN" altLang="en-US" sz="3200">
                <a:cs typeface="+mn-ea"/>
              </a:rPr>
              <a:t>语句，则删除所有元组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D38687C6-9973-4892-8F80-AE22E215A4D3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删除操作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示例</a:t>
            </a:r>
          </a:p>
          <a:p>
            <a:pPr lvl="1" algn="l" eaLnBrk="1" hangingPunct="1">
              <a:lnSpc>
                <a:spcPct val="105000"/>
              </a:lnSpc>
            </a:pPr>
            <a:r>
              <a:rPr lang="zh-CN" altLang="en-US" dirty="0"/>
              <a:t>清除所有选课记录</a:t>
            </a:r>
          </a:p>
          <a:p>
            <a:pPr lvl="1" algn="l" eaLnBrk="1" hangingPunct="1">
              <a:lnSpc>
                <a:spcPct val="105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b="1" i="1" dirty="0"/>
              <a:t>delete   from</a:t>
            </a:r>
            <a:r>
              <a:rPr lang="en-US" altLang="zh-CN" i="1" dirty="0"/>
              <a:t>    </a:t>
            </a:r>
            <a:r>
              <a:rPr lang="en-US" altLang="zh-CN" i="1" dirty="0" err="1"/>
              <a:t>sc</a:t>
            </a:r>
            <a:r>
              <a:rPr lang="en-US" altLang="zh-CN" i="1" dirty="0"/>
              <a:t>;</a:t>
            </a:r>
          </a:p>
          <a:p>
            <a:pPr lvl="1" algn="l" eaLnBrk="1" hangingPunct="1">
              <a:lnSpc>
                <a:spcPct val="105000"/>
              </a:lnSpc>
            </a:pPr>
            <a:r>
              <a:rPr lang="zh-CN" altLang="en-US" dirty="0"/>
              <a:t>删除王明老师所有的任课记录</a:t>
            </a:r>
          </a:p>
          <a:p>
            <a:pPr lvl="1" algn="l" eaLnBrk="1" hangingPunct="1">
              <a:lnSpc>
                <a:spcPct val="105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b="1" i="1" dirty="0"/>
              <a:t>delete   from</a:t>
            </a:r>
            <a:r>
              <a:rPr lang="en-US" altLang="zh-CN" i="1" dirty="0"/>
              <a:t>    </a:t>
            </a:r>
            <a:r>
              <a:rPr lang="en-US" altLang="zh-CN" i="1" dirty="0" err="1"/>
              <a:t>tc</a:t>
            </a:r>
            <a:endParaRPr lang="en-US" altLang="zh-CN" i="1" dirty="0"/>
          </a:p>
          <a:p>
            <a:pPr lvl="1" algn="l" eaLnBrk="1" hangingPunct="1">
              <a:lnSpc>
                <a:spcPct val="105000"/>
              </a:lnSpc>
              <a:buFontTx/>
              <a:buNone/>
            </a:pPr>
            <a:r>
              <a:rPr lang="en-US" altLang="zh-CN" i="1" dirty="0"/>
              <a:t>	   </a:t>
            </a:r>
            <a:r>
              <a:rPr lang="en-US" altLang="zh-CN" b="1" i="1" dirty="0"/>
              <a:t>where</a:t>
            </a:r>
            <a:r>
              <a:rPr lang="en-US" altLang="zh-CN" i="1" dirty="0"/>
              <a:t>   </a:t>
            </a:r>
            <a:r>
              <a:rPr lang="en-US" altLang="zh-CN" i="1" dirty="0" err="1"/>
              <a:t>tno</a:t>
            </a:r>
            <a:r>
              <a:rPr lang="en-US" altLang="zh-CN" i="1" dirty="0"/>
              <a:t>  </a:t>
            </a:r>
            <a:r>
              <a:rPr lang="en-US" altLang="zh-CN" b="1" i="1" dirty="0"/>
              <a:t>in</a:t>
            </a:r>
            <a:r>
              <a:rPr lang="en-US" altLang="zh-CN" i="1" dirty="0"/>
              <a:t>   </a:t>
            </a:r>
          </a:p>
          <a:p>
            <a:pPr lvl="1" algn="l" eaLnBrk="1" hangingPunct="1">
              <a:lnSpc>
                <a:spcPct val="105000"/>
              </a:lnSpc>
              <a:buFontTx/>
              <a:buNone/>
            </a:pPr>
            <a:r>
              <a:rPr lang="en-US" altLang="zh-CN" i="1" dirty="0"/>
              <a:t>				 (</a:t>
            </a:r>
            <a:r>
              <a:rPr lang="en-US" altLang="zh-CN" b="1" i="1" dirty="0"/>
              <a:t>select</a:t>
            </a:r>
            <a:r>
              <a:rPr lang="en-US" altLang="zh-CN" i="1" dirty="0"/>
              <a:t>   </a:t>
            </a:r>
            <a:r>
              <a:rPr lang="en-US" altLang="zh-CN" i="1" dirty="0" err="1"/>
              <a:t>tno</a:t>
            </a:r>
            <a:endParaRPr lang="en-US" altLang="zh-CN" i="1" dirty="0"/>
          </a:p>
          <a:p>
            <a:pPr lvl="1" algn="l" eaLnBrk="1" hangingPunct="1">
              <a:lnSpc>
                <a:spcPct val="105000"/>
              </a:lnSpc>
              <a:buFontTx/>
              <a:buNone/>
            </a:pPr>
            <a:r>
              <a:rPr lang="en-US" altLang="zh-CN" i="1" dirty="0"/>
              <a:t>		     		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t</a:t>
            </a:r>
          </a:p>
          <a:p>
            <a:pPr lvl="1" algn="l" eaLnBrk="1" hangingPunct="1">
              <a:lnSpc>
                <a:spcPct val="105000"/>
              </a:lnSpc>
              <a:buFontTx/>
              <a:buNone/>
            </a:pPr>
            <a:r>
              <a:rPr lang="en-US" altLang="zh-CN" i="1" dirty="0"/>
              <a:t>				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</a:t>
            </a:r>
            <a:r>
              <a:rPr lang="en-US" altLang="zh-CN" i="1" dirty="0" err="1"/>
              <a:t>tname</a:t>
            </a:r>
            <a:r>
              <a:rPr lang="en-US" altLang="zh-CN" i="1" dirty="0"/>
              <a:t> = ‘</a:t>
            </a:r>
            <a:r>
              <a:rPr lang="zh-CN" altLang="en-US" i="1" dirty="0"/>
              <a:t>王明</a:t>
            </a:r>
            <a:r>
              <a:rPr lang="en-US" altLang="zh-CN" i="1" dirty="0"/>
              <a:t>’);</a:t>
            </a:r>
            <a:r>
              <a:rPr lang="en-US" altLang="zh-CN" sz="3200" i="1" dirty="0"/>
              <a:t>	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5D9D52D1-4CCC-40BC-82B5-0EA17E102923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删除操作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algn="l" eaLnBrk="1" hangingPunct="1">
              <a:lnSpc>
                <a:spcPct val="120000"/>
              </a:lnSpc>
            </a:pPr>
            <a:r>
              <a:rPr lang="zh-CN" altLang="en-US" dirty="0"/>
              <a:t>删除低于平均工资的老师记录</a:t>
            </a:r>
          </a:p>
          <a:p>
            <a:pPr lvl="1" algn="l" eaLnBrk="1" hangingPunct="1">
              <a:lnSpc>
                <a:spcPct val="120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b="1" i="1" dirty="0"/>
              <a:t>delete   from</a:t>
            </a:r>
            <a:r>
              <a:rPr lang="en-US" altLang="zh-CN" i="1" dirty="0"/>
              <a:t>    T</a:t>
            </a:r>
          </a:p>
          <a:p>
            <a:pPr lvl="1" algn="l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   </a:t>
            </a:r>
            <a:r>
              <a:rPr lang="en-US" altLang="zh-CN" b="1" i="1" dirty="0"/>
              <a:t>where</a:t>
            </a:r>
            <a:r>
              <a:rPr lang="en-US" altLang="zh-CN" i="1" dirty="0"/>
              <a:t>  </a:t>
            </a:r>
            <a:r>
              <a:rPr lang="en-US" altLang="zh-CN" i="1" dirty="0" err="1"/>
              <a:t>sal</a:t>
            </a:r>
            <a:r>
              <a:rPr lang="en-US" altLang="zh-CN" i="1" dirty="0"/>
              <a:t>  &lt;   </a:t>
            </a:r>
          </a:p>
          <a:p>
            <a:pPr lvl="1" algn="l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		(</a:t>
            </a:r>
            <a:r>
              <a:rPr lang="en-US" altLang="zh-CN" b="1" i="1" dirty="0"/>
              <a:t>select</a:t>
            </a:r>
            <a:r>
              <a:rPr lang="en-US" altLang="zh-CN" i="1" dirty="0"/>
              <a:t>   </a:t>
            </a:r>
            <a:r>
              <a:rPr lang="en-US" altLang="zh-CN" b="1" i="1" dirty="0" err="1"/>
              <a:t>avg</a:t>
            </a:r>
            <a:r>
              <a:rPr lang="en-US" altLang="zh-CN" i="1" dirty="0"/>
              <a:t>(</a:t>
            </a:r>
            <a:r>
              <a:rPr lang="en-US" altLang="zh-CN" i="1" dirty="0" err="1"/>
              <a:t>sal</a:t>
            </a:r>
            <a:r>
              <a:rPr lang="en-US" altLang="zh-CN" i="1" dirty="0"/>
              <a:t>) </a:t>
            </a:r>
          </a:p>
          <a:p>
            <a:pPr lvl="1" algn="l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   		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T);</a:t>
            </a:r>
          </a:p>
          <a:p>
            <a:pPr lvl="1" algn="l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   </a:t>
            </a:r>
            <a:r>
              <a:rPr lang="zh-CN" altLang="en-US" dirty="0"/>
              <a:t>思考：是先找到所有符合条件的元组，一并删除，还是找到一个删除一个？	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1A77F4F5-CB1B-4C8D-BE6A-FDB1804E2EF2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删除操作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772400" cy="1368623"/>
          </a:xfrm>
        </p:spPr>
        <p:txBody>
          <a:bodyPr/>
          <a:lstStyle/>
          <a:p>
            <a:pPr eaLnBrk="1" hangingPunct="1"/>
            <a:r>
              <a:rPr lang="zh-CN" altLang="en-US" dirty="0"/>
              <a:t>在参照完整性约束下，删除数据时表的先后顺序？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3573016"/>
            <a:ext cx="77724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有先后顺序，先删除参照的元组，再删除被参照的元组。比如先删除</a:t>
            </a:r>
            <a:r>
              <a:rPr lang="en-US" altLang="zh-CN" kern="0" dirty="0"/>
              <a:t>SC</a:t>
            </a:r>
            <a:r>
              <a:rPr lang="zh-CN" altLang="en-US" kern="0" dirty="0"/>
              <a:t>中某个学生的选课记录，再删除</a:t>
            </a:r>
            <a:r>
              <a:rPr lang="en-US" altLang="zh-CN" kern="0" dirty="0"/>
              <a:t>S</a:t>
            </a:r>
            <a:r>
              <a:rPr lang="zh-CN" altLang="en-US" kern="0" dirty="0"/>
              <a:t>中学生的基本信息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删除操作</a:t>
            </a:r>
          </a:p>
        </p:txBody>
      </p:sp>
      <p:sp>
        <p:nvSpPr>
          <p:cNvPr id="151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不删除数据原则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删除数据除了破坏数据一致性，还有其它负面的后果。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比如删除货物，会影响到订单，发票，公司收益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用一个代表相关数据状态的属性：有效、停用、取消、弃置等等。用户可以借助这样一个状态属性回顾过去的数据，作为决策的依据。</a:t>
            </a:r>
          </a:p>
        </p:txBody>
      </p:sp>
      <p:sp>
        <p:nvSpPr>
          <p:cNvPr id="15155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C4F08687-104D-4075-9F11-F0AE4D47204E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5BA72487-0679-4713-9265-B862CD776B02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命令</a:t>
            </a:r>
          </a:p>
          <a:p>
            <a:pPr lvl="1" algn="l" eaLnBrk="1" hangingPunct="1">
              <a:buFontTx/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			</a:t>
            </a:r>
            <a:r>
              <a:rPr lang="en-US" altLang="zh-CN" b="1" i="1" dirty="0">
                <a:solidFill>
                  <a:srgbClr val="FF3300"/>
                </a:solidFill>
              </a:rPr>
              <a:t>update</a:t>
            </a:r>
            <a:r>
              <a:rPr lang="en-US" altLang="zh-CN" b="1" dirty="0">
                <a:solidFill>
                  <a:srgbClr val="FF3300"/>
                </a:solidFill>
              </a:rPr>
              <a:t>   </a:t>
            </a:r>
            <a:r>
              <a:rPr lang="zh-CN" altLang="en-US" dirty="0"/>
              <a:t>表名  </a:t>
            </a:r>
          </a:p>
          <a:p>
            <a:pPr lvl="1" algn="l" eaLnBrk="1" hangingPunct="1">
              <a:buFontTx/>
              <a:buNone/>
            </a:pPr>
            <a:r>
              <a:rPr lang="en-US" altLang="en-US" dirty="0"/>
              <a:t>			</a:t>
            </a:r>
            <a:r>
              <a:rPr lang="en-US" altLang="zh-CN" b="1" i="1" dirty="0">
                <a:solidFill>
                  <a:srgbClr val="FF3300"/>
                </a:solidFill>
              </a:rPr>
              <a:t>set</a:t>
            </a:r>
            <a:r>
              <a:rPr lang="en-US" altLang="zh-CN" dirty="0"/>
              <a:t>    </a:t>
            </a:r>
            <a:r>
              <a:rPr lang="zh-CN" altLang="en-US" dirty="0"/>
              <a:t>列名 </a:t>
            </a:r>
            <a:r>
              <a:rPr lang="en-US" altLang="zh-CN" dirty="0"/>
              <a:t>= </a:t>
            </a:r>
            <a:r>
              <a:rPr lang="zh-CN" altLang="en-US" dirty="0"/>
              <a:t>表达式 </a:t>
            </a:r>
            <a:r>
              <a:rPr lang="en-US" altLang="zh-CN" dirty="0"/>
              <a:t>| </a:t>
            </a:r>
            <a:r>
              <a:rPr lang="zh-CN" altLang="en-US" dirty="0"/>
              <a:t>子查询</a:t>
            </a:r>
          </a:p>
          <a:p>
            <a:pPr lvl="1" algn="l" eaLnBrk="1" hangingPunct="1">
              <a:buFontTx/>
              <a:buNone/>
            </a:pPr>
            <a:r>
              <a:rPr lang="zh-CN" altLang="en-US" dirty="0"/>
              <a:t>			         列名 </a:t>
            </a:r>
            <a:r>
              <a:rPr lang="en-US" altLang="zh-CN" dirty="0"/>
              <a:t>= [</a:t>
            </a:r>
            <a:r>
              <a:rPr lang="zh-CN" altLang="en-US" dirty="0"/>
              <a:t>，表达式 </a:t>
            </a:r>
            <a:r>
              <a:rPr lang="en-US" altLang="zh-CN" dirty="0"/>
              <a:t>| </a:t>
            </a:r>
            <a:r>
              <a:rPr lang="zh-CN" altLang="en-US" dirty="0"/>
              <a:t>子查询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/>
          </a:p>
          <a:p>
            <a:pPr lvl="1" algn="l" eaLnBrk="1" hangingPunct="1">
              <a:buFontTx/>
              <a:buNone/>
            </a:pPr>
            <a:r>
              <a:rPr lang="en-US" altLang="zh-CN" dirty="0"/>
              <a:t>			[</a:t>
            </a:r>
            <a:r>
              <a:rPr lang="en-US" altLang="zh-CN" b="1" i="1" dirty="0">
                <a:solidFill>
                  <a:srgbClr val="FF3300"/>
                </a:solidFill>
              </a:rPr>
              <a:t>where</a:t>
            </a:r>
            <a:r>
              <a:rPr lang="en-US" altLang="zh-CN" dirty="0"/>
              <a:t>  </a:t>
            </a:r>
            <a:r>
              <a:rPr lang="zh-CN" altLang="en-US" dirty="0"/>
              <a:t>条件表达式</a:t>
            </a:r>
            <a:r>
              <a:rPr lang="en-US" altLang="zh-CN" dirty="0"/>
              <a:t>]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指定对哪些列进行更新，以及更新后的值是什么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44117AB6-CB51-45B1-B39A-8D8D33ABB69C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149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 dirty="0"/>
              <a:t>老师工资上调</a:t>
            </a:r>
            <a:r>
              <a:rPr lang="en-US" altLang="zh-CN" dirty="0"/>
              <a:t>5%</a:t>
            </a:r>
          </a:p>
          <a:p>
            <a:pPr lvl="1" eaLnBrk="1" hangingPunct="1">
              <a:buFontTx/>
              <a:buNone/>
            </a:pPr>
            <a:r>
              <a:rPr lang="en-US" altLang="zh-CN" i="1" dirty="0"/>
              <a:t>	</a:t>
            </a:r>
            <a:r>
              <a:rPr lang="en-US" altLang="zh-CN" b="1" i="1" dirty="0"/>
              <a:t>update</a:t>
            </a:r>
            <a:r>
              <a:rPr lang="en-US" altLang="zh-CN" i="1" dirty="0"/>
              <a:t>  T</a:t>
            </a:r>
          </a:p>
          <a:p>
            <a:pPr lvl="1" eaLnBrk="1" hangingPunct="1">
              <a:buFontTx/>
              <a:buNone/>
            </a:pPr>
            <a:r>
              <a:rPr lang="en-US" altLang="zh-CN" i="1" dirty="0"/>
              <a:t>	    </a:t>
            </a:r>
            <a:r>
              <a:rPr lang="en-US" altLang="zh-CN" b="1" i="1" dirty="0"/>
              <a:t>set</a:t>
            </a:r>
            <a:r>
              <a:rPr lang="en-US" altLang="zh-CN" i="1" dirty="0"/>
              <a:t>    </a:t>
            </a:r>
            <a:r>
              <a:rPr lang="en-US" altLang="zh-CN" i="1" dirty="0" err="1"/>
              <a:t>sal</a:t>
            </a:r>
            <a:r>
              <a:rPr lang="en-US" altLang="zh-CN" i="1" dirty="0"/>
              <a:t>= </a:t>
            </a:r>
            <a:r>
              <a:rPr lang="en-US" altLang="zh-CN" i="1" dirty="0" err="1"/>
              <a:t>sal</a:t>
            </a:r>
            <a:r>
              <a:rPr lang="en-US" altLang="zh-CN" i="1" dirty="0"/>
              <a:t> * 1.05;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8C4F92E-A2D7-4A6B-941A-27BE5A18E97D}" type="slidenum">
              <a:rPr kumimoji="0" lang="en-US" altLang="zh-CN" smtClean="0">
                <a:ea typeface="楷体_GB2312" pitchFamily="49" charset="-122"/>
              </a:rPr>
              <a:pPr/>
              <a:t>15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86775" cy="6350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39200" cy="5257800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dirty="0"/>
              <a:t>		</a:t>
            </a:r>
            <a:r>
              <a:rPr lang="en-US" altLang="zh-CN" b="1" dirty="0"/>
              <a:t>CREATE   TABLE</a:t>
            </a:r>
            <a:r>
              <a:rPr lang="en-US" altLang="zh-CN" dirty="0"/>
              <a:t>   S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( </a:t>
            </a:r>
            <a:r>
              <a:rPr lang="en-US" altLang="zh-CN" dirty="0" err="1"/>
              <a:t>sno</a:t>
            </a:r>
            <a:r>
              <a:rPr lang="en-US" altLang="zh-CN" dirty="0"/>
              <a:t>    </a:t>
            </a:r>
            <a:r>
              <a:rPr lang="en-US" altLang="zh-CN" b="1" dirty="0"/>
              <a:t>CHAR</a:t>
            </a:r>
            <a:r>
              <a:rPr lang="en-US" altLang="zh-CN" dirty="0"/>
              <a:t>(4),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dirty="0" err="1"/>
              <a:t>sname</a:t>
            </a:r>
            <a:r>
              <a:rPr lang="en-US" altLang="zh-CN" dirty="0"/>
              <a:t>  </a:t>
            </a:r>
            <a:r>
              <a:rPr lang="en-US" altLang="zh-CN" b="1" dirty="0"/>
              <a:t>CHAR</a:t>
            </a:r>
            <a:r>
              <a:rPr lang="en-US" altLang="zh-CN" dirty="0"/>
              <a:t>(8)</a:t>
            </a:r>
            <a:r>
              <a:rPr lang="zh-CN" altLang="en-US" dirty="0"/>
              <a:t>  </a:t>
            </a:r>
            <a:r>
              <a:rPr lang="en-US" altLang="zh-CN" b="1" dirty="0"/>
              <a:t>NOT NULL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age   </a:t>
            </a:r>
            <a:r>
              <a:rPr lang="en-US" altLang="zh-CN" b="1" dirty="0"/>
              <a:t>SMALLINT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dirty="0" smtClean="0"/>
              <a:t>gender   </a:t>
            </a:r>
            <a:r>
              <a:rPr lang="en-US" altLang="zh-CN" b="1" dirty="0"/>
              <a:t>CHAR</a:t>
            </a:r>
            <a:r>
              <a:rPr lang="en-US" altLang="zh-CN" dirty="0"/>
              <a:t>(1),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		  constraint </a:t>
            </a:r>
            <a:r>
              <a:rPr lang="en-US" altLang="zh-CN" b="1" dirty="0" err="1"/>
              <a:t>pk_s</a:t>
            </a:r>
            <a:r>
              <a:rPr lang="en-US" altLang="zh-CN" b="1" dirty="0"/>
              <a:t> PRIMARY KEY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),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b="1" dirty="0"/>
              <a:t>CHECK</a:t>
            </a:r>
            <a:r>
              <a:rPr lang="en-US" altLang="zh-CN" dirty="0"/>
              <a:t> </a:t>
            </a:r>
            <a:r>
              <a:rPr lang="en-US" altLang="zh-CN" dirty="0" smtClean="0"/>
              <a:t>(gender=</a:t>
            </a:r>
            <a:r>
              <a:rPr lang="en-US" altLang="zh-CN" dirty="0" smtClean="0">
                <a:latin typeface="Times New Roman" panose="02020603050405020304" pitchFamily="18" charset="0"/>
              </a:rPr>
              <a:t>‘</a:t>
            </a:r>
            <a:r>
              <a:rPr lang="en-US" altLang="zh-CN" dirty="0"/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 or </a:t>
            </a:r>
            <a:r>
              <a:rPr lang="en-US" altLang="zh-CN" dirty="0" smtClean="0"/>
              <a:t>gender=</a:t>
            </a:r>
            <a:r>
              <a:rPr lang="en-US" altLang="zh-CN" dirty="0" smtClean="0">
                <a:latin typeface="Times New Roman" panose="02020603050405020304" pitchFamily="18" charset="0"/>
              </a:rPr>
              <a:t>‘</a:t>
            </a:r>
            <a:r>
              <a:rPr lang="en-US" altLang="zh-CN" dirty="0"/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);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F591FE82-71AB-4537-A418-924D5DD46CA8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将</a:t>
            </a:r>
            <a:r>
              <a:rPr lang="en-US" altLang="zh-CN" dirty="0"/>
              <a:t>d1</a:t>
            </a:r>
            <a:r>
              <a:rPr lang="zh-CN" altLang="en-US" dirty="0"/>
              <a:t>系的学生的年龄增加</a:t>
            </a:r>
            <a:r>
              <a:rPr lang="en-US" altLang="zh-CN" dirty="0"/>
              <a:t>1</a:t>
            </a:r>
            <a:r>
              <a:rPr lang="zh-CN" altLang="en-US" dirty="0"/>
              <a:t>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b="1" i="1" dirty="0"/>
              <a:t>UPDATE   </a:t>
            </a:r>
            <a:r>
              <a:rPr lang="en-US" altLang="zh-CN" i="1" dirty="0"/>
              <a:t>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  SET   </a:t>
            </a:r>
            <a:r>
              <a:rPr lang="en-US" altLang="zh-CN" i="1" dirty="0"/>
              <a:t>age= age+1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  WHERE   </a:t>
            </a:r>
            <a:r>
              <a:rPr lang="en-US" altLang="zh-CN" i="1" dirty="0" err="1"/>
              <a:t>dno</a:t>
            </a:r>
            <a:r>
              <a:rPr lang="en-US" altLang="zh-CN" i="1" dirty="0"/>
              <a:t>=‘d1’</a:t>
            </a:r>
            <a:r>
              <a:rPr lang="zh-CN" altLang="en-US" b="1" i="1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548B165C-4E9F-41D3-A0E9-3C850122ACA7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将</a:t>
            </a:r>
            <a:r>
              <a:rPr lang="en-US" altLang="zh-CN" dirty="0"/>
              <a:t>d1</a:t>
            </a:r>
            <a:r>
              <a:rPr lang="zh-CN" altLang="en-US" dirty="0"/>
              <a:t>系全体学生的成绩置零。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b="1" i="1" dirty="0"/>
              <a:t>UPDATE   </a:t>
            </a:r>
            <a:r>
              <a:rPr lang="en-US" altLang="zh-CN" i="1" dirty="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SET    </a:t>
            </a:r>
            <a:r>
              <a:rPr lang="en-US" altLang="zh-CN" i="1" dirty="0"/>
              <a:t>score=0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WHERE   </a:t>
            </a:r>
            <a:r>
              <a:rPr lang="en-US" altLang="zh-CN" i="1" dirty="0"/>
              <a:t>'d1'=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   (SELETE   </a:t>
            </a:r>
            <a:r>
              <a:rPr lang="en-US" altLang="zh-CN" i="1" dirty="0" err="1"/>
              <a:t>dno</a:t>
            </a:r>
            <a:endParaRPr lang="en-US" altLang="zh-CN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       FROM    </a:t>
            </a:r>
            <a:r>
              <a:rPr lang="en-US" altLang="zh-CN" i="1" dirty="0"/>
              <a:t>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               WHERE    </a:t>
            </a:r>
            <a:r>
              <a:rPr lang="en-US" altLang="zh-CN" i="1" dirty="0" err="1"/>
              <a:t>S.sno</a:t>
            </a:r>
            <a:r>
              <a:rPr lang="en-US" altLang="zh-CN" i="1" dirty="0"/>
              <a:t> = </a:t>
            </a:r>
            <a:r>
              <a:rPr lang="en-US" altLang="zh-CN" i="1" dirty="0" err="1"/>
              <a:t>SC.sno</a:t>
            </a:r>
            <a:r>
              <a:rPr lang="en-US" altLang="zh-CN" b="1" i="1" dirty="0"/>
              <a:t>)</a:t>
            </a:r>
            <a:r>
              <a:rPr lang="zh-CN" altLang="en-US" b="1" i="1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377AAE2A-F196-4319-A2E5-DBA2FCB3400D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将</a:t>
            </a:r>
            <a:r>
              <a:rPr lang="en-US" altLang="zh-CN" dirty="0"/>
              <a:t>D01</a:t>
            </a:r>
            <a:r>
              <a:rPr lang="zh-CN" altLang="en-US" dirty="0"/>
              <a:t>系系主任的工资改为该系的平均工资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b="1" i="1" dirty="0"/>
              <a:t>	</a:t>
            </a:r>
            <a:r>
              <a:rPr lang="en-US" altLang="zh-CN" b="1" i="1" dirty="0"/>
              <a:t>update</a:t>
            </a:r>
            <a:r>
              <a:rPr lang="en-US" altLang="zh-CN" i="1" dirty="0"/>
              <a:t>  T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   </a:t>
            </a:r>
            <a:r>
              <a:rPr lang="en-US" altLang="zh-CN" b="1" i="1" dirty="0"/>
              <a:t>set</a:t>
            </a:r>
            <a:r>
              <a:rPr lang="en-US" altLang="zh-CN" i="1" dirty="0"/>
              <a:t>    </a:t>
            </a:r>
            <a:r>
              <a:rPr lang="en-US" altLang="zh-CN" i="1" dirty="0" err="1"/>
              <a:t>sal</a:t>
            </a:r>
            <a:r>
              <a:rPr lang="en-US" altLang="zh-CN" i="1" dirty="0"/>
              <a:t> =  (</a:t>
            </a:r>
            <a:r>
              <a:rPr lang="en-US" altLang="zh-CN" b="1" i="1" dirty="0"/>
              <a:t>select</a:t>
            </a:r>
            <a:r>
              <a:rPr lang="en-US" altLang="zh-CN" i="1" dirty="0"/>
              <a:t>  </a:t>
            </a:r>
            <a:r>
              <a:rPr lang="en-US" altLang="zh-CN" b="1" i="1" dirty="0" err="1"/>
              <a:t>avg</a:t>
            </a:r>
            <a:r>
              <a:rPr lang="en-US" altLang="zh-CN" i="1" dirty="0"/>
              <a:t>(</a:t>
            </a:r>
            <a:r>
              <a:rPr lang="en-US" altLang="zh-CN" i="1" dirty="0" err="1"/>
              <a:t>sal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         		 </a:t>
            </a:r>
            <a:r>
              <a:rPr lang="en-US" altLang="zh-CN" b="1" i="1" dirty="0"/>
              <a:t>from</a:t>
            </a:r>
            <a:r>
              <a:rPr lang="en-US" altLang="zh-CN" i="1" dirty="0"/>
              <a:t>   T				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	         	</a:t>
            </a:r>
            <a:r>
              <a:rPr lang="en-US" altLang="zh-CN" b="1" i="1" dirty="0"/>
              <a:t>where</a:t>
            </a:r>
            <a:r>
              <a:rPr lang="en-US" altLang="zh-CN" i="1" dirty="0"/>
              <a:t> </a:t>
            </a:r>
            <a:r>
              <a:rPr lang="en-US" altLang="zh-CN" i="1" dirty="0" err="1"/>
              <a:t>dno</a:t>
            </a:r>
            <a:r>
              <a:rPr lang="en-US" altLang="zh-CN" i="1" dirty="0"/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‘</a:t>
            </a:r>
            <a:r>
              <a:rPr lang="en-US" altLang="zh-CN" i="1" dirty="0"/>
              <a:t>d01</a:t>
            </a:r>
            <a:r>
              <a:rPr lang="en-US" altLang="zh-CN" i="1" dirty="0">
                <a:latin typeface="Times New Roman" panose="02020603050405020304" pitchFamily="18" charset="0"/>
              </a:rPr>
              <a:t>’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     </a:t>
            </a:r>
            <a:r>
              <a:rPr lang="en-US" altLang="zh-CN" b="1" i="1" dirty="0"/>
              <a:t>where</a:t>
            </a:r>
            <a:r>
              <a:rPr lang="en-US" altLang="zh-CN" i="1" dirty="0"/>
              <a:t> </a:t>
            </a:r>
            <a:r>
              <a:rPr lang="en-US" altLang="zh-CN" i="1" dirty="0" err="1"/>
              <a:t>tno</a:t>
            </a:r>
            <a:r>
              <a:rPr lang="en-US" altLang="zh-CN" i="1" dirty="0"/>
              <a:t> = (</a:t>
            </a:r>
            <a:r>
              <a:rPr lang="en-US" altLang="zh-CN" b="1" i="1" dirty="0"/>
              <a:t>select</a:t>
            </a:r>
            <a:r>
              <a:rPr lang="en-US" altLang="zh-CN" i="1" dirty="0"/>
              <a:t>  dean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          		  </a:t>
            </a:r>
            <a:r>
              <a:rPr lang="en-US" altLang="zh-CN" b="1" i="1" dirty="0"/>
              <a:t>from</a:t>
            </a:r>
            <a:r>
              <a:rPr lang="en-US" altLang="zh-CN" i="1" dirty="0"/>
              <a:t>   D				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	         	 </a:t>
            </a:r>
            <a:r>
              <a:rPr lang="en-US" altLang="zh-CN" b="1" i="1" dirty="0"/>
              <a:t>where</a:t>
            </a:r>
            <a:r>
              <a:rPr lang="en-US" altLang="zh-CN" i="1" dirty="0"/>
              <a:t> </a:t>
            </a:r>
            <a:r>
              <a:rPr lang="en-US" altLang="zh-CN" i="1" dirty="0" err="1"/>
              <a:t>dno</a:t>
            </a:r>
            <a:r>
              <a:rPr lang="en-US" altLang="zh-CN" i="1" dirty="0"/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‘</a:t>
            </a:r>
            <a:r>
              <a:rPr lang="en-US" altLang="zh-CN" i="1" dirty="0"/>
              <a:t>d01</a:t>
            </a:r>
            <a:r>
              <a:rPr lang="en-US" altLang="zh-CN" i="1" dirty="0">
                <a:latin typeface="Times New Roman" panose="02020603050405020304" pitchFamily="18" charset="0"/>
              </a:rPr>
              <a:t>’</a:t>
            </a:r>
            <a:r>
              <a:rPr lang="en-US" altLang="zh-CN" i="1" dirty="0"/>
              <a:t>);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55C9D28A-A368-4E2D-8934-D0397F4747D6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/>
              <a:t>C1</a:t>
            </a:r>
            <a:r>
              <a:rPr lang="zh-CN" altLang="en-US" dirty="0"/>
              <a:t>课程的成绩小于该课程的平均成绩时，将该成绩提高</a:t>
            </a:r>
            <a:r>
              <a:rPr lang="en-US" altLang="zh-CN" dirty="0"/>
              <a:t>5%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b="1" i="1" dirty="0"/>
              <a:t>	update</a:t>
            </a:r>
            <a:r>
              <a:rPr lang="en-US" altLang="zh-CN" i="1" dirty="0"/>
              <a:t>  SC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   </a:t>
            </a:r>
            <a:r>
              <a:rPr lang="en-US" altLang="zh-CN" b="1" i="1" dirty="0"/>
              <a:t>set</a:t>
            </a:r>
            <a:r>
              <a:rPr lang="en-US" altLang="zh-CN" i="1" dirty="0"/>
              <a:t>    score = score * 1.05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   </a:t>
            </a:r>
            <a:r>
              <a:rPr lang="en-US" altLang="zh-CN" b="1" i="1" dirty="0"/>
              <a:t>where</a:t>
            </a:r>
            <a:r>
              <a:rPr lang="en-US" altLang="zh-CN" i="1" dirty="0"/>
              <a:t> </a:t>
            </a:r>
            <a:r>
              <a:rPr lang="en-US" altLang="zh-CN" i="1" dirty="0" err="1"/>
              <a:t>cno</a:t>
            </a:r>
            <a:r>
              <a:rPr lang="en-US" altLang="zh-CN" i="1" dirty="0"/>
              <a:t> = ‘c1’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   </a:t>
            </a:r>
            <a:r>
              <a:rPr lang="en-US" altLang="zh-CN" b="1" i="1" dirty="0"/>
              <a:t>and</a:t>
            </a:r>
            <a:r>
              <a:rPr lang="en-US" altLang="zh-CN" i="1" dirty="0"/>
              <a:t> score &lt; (</a:t>
            </a:r>
            <a:r>
              <a:rPr lang="en-US" altLang="zh-CN" b="1" i="1" dirty="0"/>
              <a:t>select</a:t>
            </a:r>
            <a:r>
              <a:rPr lang="en-US" altLang="zh-CN" i="1" dirty="0"/>
              <a:t>  </a:t>
            </a:r>
            <a:r>
              <a:rPr lang="en-US" altLang="zh-CN" b="1" i="1" dirty="0" err="1"/>
              <a:t>avg</a:t>
            </a:r>
            <a:r>
              <a:rPr lang="en-US" altLang="zh-CN" i="1" dirty="0"/>
              <a:t>(score)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          		  </a:t>
            </a:r>
            <a:r>
              <a:rPr lang="en-US" altLang="zh-CN" b="1" i="1" dirty="0"/>
              <a:t>from</a:t>
            </a:r>
            <a:r>
              <a:rPr lang="en-US" altLang="zh-CN" i="1" dirty="0"/>
              <a:t>   SC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	         	  </a:t>
            </a:r>
            <a:r>
              <a:rPr lang="en-US" altLang="zh-CN" b="1" i="1" dirty="0"/>
              <a:t>where</a:t>
            </a:r>
            <a:r>
              <a:rPr lang="en-US" altLang="zh-CN" i="1" dirty="0"/>
              <a:t> </a:t>
            </a:r>
            <a:r>
              <a:rPr lang="en-US" altLang="zh-CN" i="1" dirty="0" err="1"/>
              <a:t>cno</a:t>
            </a:r>
            <a:r>
              <a:rPr lang="en-US" altLang="zh-CN" i="1" dirty="0"/>
              <a:t> = ‘c1’);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2DD4F6B4-D199-4630-BD8D-0C127F3966A1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6435725" cy="479742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工资超过</a:t>
            </a:r>
            <a:r>
              <a:rPr lang="en-US" altLang="zh-CN" dirty="0"/>
              <a:t>3500</a:t>
            </a:r>
            <a:r>
              <a:rPr lang="zh-CN" altLang="en-US" dirty="0"/>
              <a:t>的缴纳</a:t>
            </a:r>
            <a:r>
              <a:rPr lang="en-US" altLang="zh-CN" dirty="0"/>
              <a:t>10%</a:t>
            </a:r>
            <a:r>
              <a:rPr lang="zh-CN" altLang="en-US" dirty="0"/>
              <a:t>所得税，其余的缴纳</a:t>
            </a:r>
            <a:r>
              <a:rPr lang="en-US" altLang="zh-CN" dirty="0"/>
              <a:t>5%</a:t>
            </a:r>
            <a:r>
              <a:rPr lang="zh-CN" altLang="en-US" dirty="0"/>
              <a:t>所得税，计算扣除所得税后的工资</a:t>
            </a:r>
            <a:endParaRPr lang="zh-CN" altLang="en-US" sz="2600" dirty="0"/>
          </a:p>
          <a:p>
            <a:pPr lvl="1" eaLnBrk="1" hangingPunct="1">
              <a:buFontTx/>
              <a:buNone/>
            </a:pPr>
            <a:r>
              <a:rPr lang="zh-CN" altLang="en-US" b="1" i="1" dirty="0"/>
              <a:t>	① </a:t>
            </a:r>
            <a:r>
              <a:rPr lang="en-US" altLang="zh-CN" b="1" i="1" dirty="0"/>
              <a:t>update</a:t>
            </a:r>
            <a:r>
              <a:rPr lang="en-US" altLang="zh-CN" i="1" dirty="0"/>
              <a:t>  T</a:t>
            </a:r>
          </a:p>
          <a:p>
            <a:pPr lvl="1" eaLnBrk="1" hangingPunct="1">
              <a:buFontTx/>
              <a:buNone/>
            </a:pPr>
            <a:r>
              <a:rPr lang="en-US" altLang="zh-CN" i="1" dirty="0"/>
              <a:t>	     </a:t>
            </a:r>
            <a:r>
              <a:rPr lang="en-US" altLang="zh-CN" b="1" i="1" dirty="0"/>
              <a:t>set</a:t>
            </a:r>
            <a:r>
              <a:rPr lang="en-US" altLang="zh-CN" i="1" dirty="0"/>
              <a:t>    </a:t>
            </a:r>
            <a:r>
              <a:rPr lang="en-US" altLang="zh-CN" i="1" dirty="0" err="1"/>
              <a:t>sal</a:t>
            </a:r>
            <a:r>
              <a:rPr lang="en-US" altLang="zh-CN" i="1" dirty="0"/>
              <a:t> = </a:t>
            </a:r>
            <a:r>
              <a:rPr lang="en-US" altLang="zh-CN" i="1" dirty="0" err="1"/>
              <a:t>sal</a:t>
            </a:r>
            <a:r>
              <a:rPr lang="en-US" altLang="zh-CN" i="1" dirty="0"/>
              <a:t> * 0.9</a:t>
            </a:r>
          </a:p>
          <a:p>
            <a:pPr lvl="1" eaLnBrk="1" hangingPunct="1">
              <a:buFontTx/>
              <a:buNone/>
            </a:pPr>
            <a:r>
              <a:rPr lang="en-US" altLang="zh-CN" i="1" dirty="0"/>
              <a:t>	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</a:t>
            </a:r>
            <a:r>
              <a:rPr lang="en-US" altLang="zh-CN" i="1" dirty="0" err="1"/>
              <a:t>sal</a:t>
            </a:r>
            <a:r>
              <a:rPr lang="en-US" altLang="zh-CN" i="1" dirty="0"/>
              <a:t> &gt; 3500;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b="1" i="1" dirty="0"/>
              <a:t>	② update</a:t>
            </a:r>
            <a:r>
              <a:rPr lang="en-US" altLang="zh-CN" i="1" dirty="0"/>
              <a:t>  T</a:t>
            </a:r>
          </a:p>
          <a:p>
            <a:pPr lvl="1" eaLnBrk="1" hangingPunct="1">
              <a:buFontTx/>
              <a:buNone/>
            </a:pPr>
            <a:r>
              <a:rPr lang="en-US" altLang="zh-CN" i="1" dirty="0"/>
              <a:t>	     </a:t>
            </a:r>
            <a:r>
              <a:rPr lang="en-US" altLang="zh-CN" b="1" i="1" dirty="0"/>
              <a:t>set</a:t>
            </a:r>
            <a:r>
              <a:rPr lang="en-US" altLang="zh-CN" i="1" dirty="0"/>
              <a:t>    </a:t>
            </a:r>
            <a:r>
              <a:rPr lang="en-US" altLang="zh-CN" i="1" dirty="0" err="1"/>
              <a:t>sal</a:t>
            </a:r>
            <a:r>
              <a:rPr lang="en-US" altLang="zh-CN" i="1" dirty="0"/>
              <a:t> = </a:t>
            </a:r>
            <a:r>
              <a:rPr lang="en-US" altLang="zh-CN" i="1" dirty="0" err="1"/>
              <a:t>sal</a:t>
            </a:r>
            <a:r>
              <a:rPr lang="en-US" altLang="zh-CN" i="1" dirty="0"/>
              <a:t> * 0.95</a:t>
            </a:r>
          </a:p>
          <a:p>
            <a:pPr lvl="1" eaLnBrk="1" hangingPunct="1">
              <a:buFontTx/>
              <a:buNone/>
            </a:pPr>
            <a:r>
              <a:rPr lang="en-US" altLang="zh-CN" i="1" dirty="0"/>
              <a:t>  	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</a:t>
            </a:r>
            <a:r>
              <a:rPr lang="en-US" altLang="zh-CN" i="1" dirty="0" err="1"/>
              <a:t>sal</a:t>
            </a:r>
            <a:r>
              <a:rPr lang="en-US" altLang="zh-CN" i="1" dirty="0"/>
              <a:t> &lt;= 3500;</a:t>
            </a:r>
            <a:endParaRPr lang="en-US" altLang="zh-CN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27763" y="2781300"/>
            <a:ext cx="1752600" cy="2286000"/>
            <a:chOff x="4695" y="1872"/>
            <a:chExt cx="912" cy="1440"/>
          </a:xfrm>
        </p:grpSpPr>
        <p:pic>
          <p:nvPicPr>
            <p:cNvPr id="158726" name="Picture 7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727" name="Text Box 8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zh-CN" altLang="en-US" sz="2400" i="1" dirty="0">
                  <a:solidFill>
                    <a:srgbClr val="FF0000"/>
                  </a:solidFill>
                  <a:latin typeface="+mn-ea"/>
                  <a:ea typeface="+mn-ea"/>
                </a:rPr>
                <a:t>有问题吗？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F2B06227-F467-404B-A102-0A11516DF144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将所有学生成绩置为空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update </a:t>
            </a:r>
            <a:r>
              <a:rPr lang="en-US" altLang="zh-CN" i="1" dirty="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   set </a:t>
            </a:r>
            <a:r>
              <a:rPr lang="en-US" altLang="zh-CN" i="1" dirty="0"/>
              <a:t>score = null;</a:t>
            </a:r>
            <a:endParaRPr lang="en-US" altLang="zh-CN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528658" y="4725144"/>
            <a:ext cx="835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中，赋值号和等号是一样的，根据上下文区分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SzPct val="100000"/>
            </a:pPr>
            <a:fld id="{8AFF563E-7E82-439A-8E02-9F9602D55A71}" type="slidenum">
              <a:rPr kumimoji="0" lang="en-US" altLang="zh-CN" smtClean="0">
                <a:ea typeface="楷体_GB2312" pitchFamily="49" charset="-122"/>
              </a:rPr>
              <a:pPr>
                <a:buSzPct val="100000"/>
              </a:pPr>
              <a:t>156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更新操作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DBMS</a:t>
            </a:r>
            <a:r>
              <a:rPr lang="zh-CN" altLang="en-US" dirty="0"/>
              <a:t>在执行修改语句时会检查修改操作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是否破坏表上已定义的完整性规则</a:t>
            </a:r>
            <a:endParaRPr lang="zh-CN" altLang="en-US" sz="36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实体完整性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参照完整性约束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用户定义的完整性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/>
              <a:t> </a:t>
            </a:r>
            <a:r>
              <a:rPr lang="en-US" altLang="zh-CN" sz="2800" dirty="0"/>
              <a:t>NOT NULL</a:t>
            </a:r>
            <a:r>
              <a:rPr lang="zh-CN" altLang="en-US" sz="2800" dirty="0"/>
              <a:t>约束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UNIQUE</a:t>
            </a:r>
            <a:r>
              <a:rPr lang="zh-CN" altLang="en-US" sz="2800" dirty="0"/>
              <a:t>约束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 dirty="0"/>
              <a:t> 值域约束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2F82312-7C89-41DE-89A8-5BE81B8494AD}" type="slidenum">
              <a:rPr kumimoji="0" lang="en-US" altLang="zh-CN" smtClean="0">
                <a:ea typeface="楷体_GB2312" pitchFamily="49" charset="-122"/>
              </a:rPr>
              <a:pPr/>
              <a:t>16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dirty="0"/>
              <a:t>CREATE   TABLE</a:t>
            </a:r>
            <a:r>
              <a:rPr lang="en-US" altLang="zh-CN" dirty="0"/>
              <a:t>   C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( </a:t>
            </a:r>
            <a:r>
              <a:rPr lang="en-US" altLang="zh-CN" dirty="0" err="1"/>
              <a:t>cno</a:t>
            </a:r>
            <a:r>
              <a:rPr lang="en-US" altLang="zh-CN" dirty="0"/>
              <a:t>    </a:t>
            </a:r>
            <a:r>
              <a:rPr lang="en-US" altLang="zh-CN" b="1" dirty="0"/>
              <a:t>CHAR</a:t>
            </a:r>
            <a:r>
              <a:rPr lang="en-US" altLang="zh-CN" dirty="0"/>
              <a:t>(4</a:t>
            </a:r>
            <a:r>
              <a:rPr lang="en-US" altLang="zh-CN" dirty="0">
                <a:sym typeface="华文新魏" panose="02010800040101010101" pitchFamily="2" charset="-122"/>
              </a:rPr>
              <a:t>)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dirty="0" err="1"/>
              <a:t>cname</a:t>
            </a:r>
            <a:r>
              <a:rPr lang="en-US" altLang="zh-CN" dirty="0"/>
              <a:t>  </a:t>
            </a:r>
            <a:r>
              <a:rPr lang="en-US" altLang="zh-CN" b="1" dirty="0"/>
              <a:t>CHAR</a:t>
            </a:r>
            <a:r>
              <a:rPr lang="en-US" altLang="zh-CN" dirty="0"/>
              <a:t>(10</a:t>
            </a:r>
            <a:r>
              <a:rPr lang="en-US" altLang="zh-CN" dirty="0">
                <a:sym typeface="华文新魏" panose="02010800040101010101" pitchFamily="2" charset="-122"/>
              </a:rPr>
              <a:t>)</a:t>
            </a:r>
            <a:r>
              <a:rPr lang="zh-CN" altLang="en-US" dirty="0"/>
              <a:t>  </a:t>
            </a:r>
            <a:r>
              <a:rPr lang="en-US" altLang="zh-CN" b="1" dirty="0"/>
              <a:t>UNIQUE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credit </a:t>
            </a:r>
            <a:r>
              <a:rPr lang="en-US" altLang="zh-CN" b="1" dirty="0"/>
              <a:t>SMALLINT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		  constraint </a:t>
            </a:r>
            <a:r>
              <a:rPr lang="en-US" altLang="zh-CN" b="1" dirty="0" err="1"/>
              <a:t>pk_c</a:t>
            </a:r>
            <a:r>
              <a:rPr lang="en-US" altLang="zh-CN" b="1" dirty="0"/>
              <a:t> PRIMARY KEY </a:t>
            </a:r>
            <a:r>
              <a:rPr lang="en-US" altLang="zh-CN" dirty="0"/>
              <a:t>(</a:t>
            </a:r>
            <a:r>
              <a:rPr lang="en-US" altLang="zh-CN" dirty="0" err="1"/>
              <a:t>cno</a:t>
            </a:r>
            <a:r>
              <a:rPr lang="en-US" altLang="zh-CN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6A06A52-71BC-4789-A03D-2186C3C50A4A}" type="slidenum">
              <a:rPr kumimoji="0" lang="en-US" altLang="zh-CN" smtClean="0">
                <a:ea typeface="楷体_GB2312" pitchFamily="49" charset="-122"/>
              </a:rPr>
              <a:pPr/>
              <a:t>17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400" b="1" dirty="0"/>
              <a:t>CREATE   TABLE</a:t>
            </a:r>
            <a:r>
              <a:rPr lang="en-US" altLang="zh-CN" sz="2400" dirty="0"/>
              <a:t>   SC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  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(4), 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   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(4),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 score  </a:t>
            </a:r>
            <a:r>
              <a:rPr lang="en-US" altLang="zh-CN" sz="2400" b="1" dirty="0"/>
              <a:t>SAMLLINT</a:t>
            </a:r>
            <a:r>
              <a:rPr lang="en-US" altLang="zh-CN" sz="2400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</a:t>
            </a:r>
            <a:r>
              <a:rPr lang="en-US" altLang="zh-CN" sz="2400" b="1" dirty="0"/>
              <a:t> constraint </a:t>
            </a:r>
            <a:r>
              <a:rPr lang="en-US" altLang="zh-CN" sz="2400" b="1" dirty="0" err="1"/>
              <a:t>pk_sc</a:t>
            </a:r>
            <a:r>
              <a:rPr lang="en-US" altLang="zh-CN" sz="2400" b="1" dirty="0"/>
              <a:t> PRIMARY KEY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),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 </a:t>
            </a:r>
            <a:r>
              <a:rPr lang="en-US" altLang="zh-CN" sz="2400" b="1" dirty="0"/>
              <a:t>constraint  </a:t>
            </a:r>
            <a:r>
              <a:rPr lang="en-US" altLang="zh-CN" sz="2400" b="1" dirty="0" err="1"/>
              <a:t>fk_scs</a:t>
            </a:r>
            <a:r>
              <a:rPr lang="en-US" altLang="zh-CN" sz="2400" b="1" dirty="0"/>
              <a:t> FOREIGN KEY  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				REFERENCES</a:t>
            </a:r>
            <a:r>
              <a:rPr lang="en-US" altLang="zh-CN" sz="2400" dirty="0"/>
              <a:t>   S(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),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 </a:t>
            </a:r>
            <a:r>
              <a:rPr lang="en-US" altLang="zh-CN" sz="2400" b="1" dirty="0"/>
              <a:t>constraint </a:t>
            </a:r>
            <a:r>
              <a:rPr lang="en-US" altLang="zh-CN" sz="2400" b="1" dirty="0" err="1"/>
              <a:t>fk_scc</a:t>
            </a:r>
            <a:r>
              <a:rPr lang="en-US" altLang="zh-CN" sz="2400" b="1" dirty="0"/>
              <a:t> FOREIGN KEY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	</a:t>
            </a:r>
            <a:r>
              <a:rPr lang="en-US" altLang="zh-CN" sz="2400" b="1" dirty="0"/>
              <a:t>REFERENCES</a:t>
            </a:r>
            <a:r>
              <a:rPr lang="en-US" altLang="zh-CN" sz="2400" dirty="0"/>
              <a:t>   C(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),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  </a:t>
            </a:r>
            <a:r>
              <a:rPr lang="en-US" altLang="zh-CN" sz="2400" b="1" dirty="0"/>
              <a:t>CHECK</a:t>
            </a:r>
            <a:r>
              <a:rPr lang="en-US" altLang="zh-CN" sz="2400" dirty="0"/>
              <a:t>((score </a:t>
            </a:r>
            <a:r>
              <a:rPr lang="en-US" altLang="zh-CN" sz="2400" b="1" dirty="0"/>
              <a:t>IS NULL</a:t>
            </a:r>
            <a:r>
              <a:rPr lang="en-US" altLang="zh-CN" sz="2400" dirty="0"/>
              <a:t>) </a:t>
            </a:r>
            <a:r>
              <a:rPr lang="en-US" altLang="zh-CN" sz="2400" b="1" dirty="0"/>
              <a:t>OR</a:t>
            </a:r>
            <a:r>
              <a:rPr lang="en-US" altLang="zh-CN" sz="2400" dirty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			score </a:t>
            </a:r>
            <a:r>
              <a:rPr lang="en-US" altLang="zh-CN" sz="2400" b="1" dirty="0"/>
              <a:t>BETWEEN</a:t>
            </a:r>
            <a:r>
              <a:rPr lang="en-US" altLang="zh-CN" sz="2400" dirty="0"/>
              <a:t> 0 </a:t>
            </a:r>
            <a:r>
              <a:rPr lang="en-US" altLang="zh-CN" sz="2400" b="1" dirty="0"/>
              <a:t>AND</a:t>
            </a:r>
            <a:r>
              <a:rPr lang="en-US" altLang="zh-CN" sz="2400" dirty="0"/>
              <a:t> 100));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93E533E-AE39-453D-BA95-571C5D054E11}" type="slidenum">
              <a:rPr kumimoji="0" lang="en-US" altLang="zh-CN" smtClean="0">
                <a:ea typeface="楷体_GB2312" pitchFamily="49" charset="-122"/>
              </a:rPr>
              <a:pPr/>
              <a:t>18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15888"/>
            <a:ext cx="8486775" cy="900112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示例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create domain</a:t>
            </a:r>
            <a:r>
              <a:rPr lang="en-US" altLang="zh-CN" dirty="0"/>
              <a:t>  </a:t>
            </a:r>
            <a:r>
              <a:rPr lang="en-US" altLang="zh-CN" dirty="0" err="1"/>
              <a:t>person_name</a:t>
            </a:r>
            <a:r>
              <a:rPr lang="en-US" altLang="zh-CN" dirty="0"/>
              <a:t>  char(20)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create   table</a:t>
            </a:r>
            <a:r>
              <a:rPr lang="en-US" altLang="zh-CN" dirty="0"/>
              <a:t>   T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( </a:t>
            </a:r>
            <a:r>
              <a:rPr lang="en-US" altLang="zh-CN" dirty="0" err="1"/>
              <a:t>tno</a:t>
            </a:r>
            <a:r>
              <a:rPr lang="en-US" altLang="zh-CN" dirty="0"/>
              <a:t>    char(10),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dirty="0" err="1"/>
              <a:t>tname</a:t>
            </a:r>
            <a:r>
              <a:rPr lang="en-US" altLang="zh-CN" dirty="0"/>
              <a:t> </a:t>
            </a:r>
            <a:r>
              <a:rPr lang="en-US" altLang="zh-CN" dirty="0" err="1"/>
              <a:t>person_name</a:t>
            </a:r>
            <a:r>
              <a:rPr lang="en-US" altLang="zh-CN" dirty="0"/>
              <a:t> </a:t>
            </a:r>
            <a:r>
              <a:rPr lang="en-US" altLang="zh-CN" b="1" dirty="0"/>
              <a:t>not null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dirty="0" err="1"/>
              <a:t>sal</a:t>
            </a:r>
            <a:r>
              <a:rPr lang="en-US" altLang="zh-CN" dirty="0"/>
              <a:t>	 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dirty="0" err="1"/>
              <a:t>dno</a:t>
            </a:r>
            <a:r>
              <a:rPr lang="en-US" altLang="zh-CN" dirty="0"/>
              <a:t>   char(10),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			  primary key </a:t>
            </a:r>
            <a:r>
              <a:rPr lang="en-US" altLang="zh-CN" dirty="0"/>
              <a:t>(</a:t>
            </a:r>
            <a:r>
              <a:rPr lang="en-US" altLang="zh-CN" dirty="0" err="1"/>
              <a:t>tno</a:t>
            </a:r>
            <a:r>
              <a:rPr lang="en-US" altLang="zh-CN" dirty="0"/>
              <a:t>),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b="1" dirty="0"/>
              <a:t>foreign key </a:t>
            </a:r>
            <a:r>
              <a:rPr lang="en-US" altLang="zh-CN" dirty="0"/>
              <a:t>(</a:t>
            </a:r>
            <a:r>
              <a:rPr lang="en-US" altLang="zh-CN" dirty="0" err="1"/>
              <a:t>dno</a:t>
            </a:r>
            <a:r>
              <a:rPr lang="en-US" altLang="zh-CN" dirty="0"/>
              <a:t>) </a:t>
            </a:r>
            <a:r>
              <a:rPr lang="en-US" altLang="zh-CN" b="1" dirty="0"/>
              <a:t>references </a:t>
            </a:r>
            <a:r>
              <a:rPr lang="en-US" altLang="zh-CN" dirty="0"/>
              <a:t>D(</a:t>
            </a:r>
            <a:r>
              <a:rPr lang="en-US" altLang="zh-CN" dirty="0" err="1"/>
              <a:t>dno</a:t>
            </a:r>
            <a:r>
              <a:rPr lang="en-US" altLang="zh-CN" dirty="0"/>
              <a:t>),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			  </a:t>
            </a:r>
            <a:r>
              <a:rPr lang="en-US" altLang="zh-CN" b="1" dirty="0"/>
              <a:t>check</a:t>
            </a:r>
            <a:r>
              <a:rPr lang="en-US" altLang="zh-CN" dirty="0"/>
              <a:t> (</a:t>
            </a:r>
            <a:r>
              <a:rPr lang="en-US" altLang="zh-CN" dirty="0" err="1"/>
              <a:t>sal</a:t>
            </a:r>
            <a:r>
              <a:rPr lang="en-US" altLang="zh-CN" dirty="0"/>
              <a:t> &gt; 0));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4572748-9626-4227-A08E-997D3ABD0BB3}" type="slidenum">
              <a:rPr kumimoji="0" lang="en-US" altLang="zh-CN" smtClean="0">
                <a:ea typeface="楷体_GB2312" pitchFamily="49" charset="-122"/>
              </a:rPr>
              <a:pPr/>
              <a:t>19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基本表的定义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647950"/>
          </a:xfrm>
        </p:spPr>
        <p:txBody>
          <a:bodyPr/>
          <a:lstStyle/>
          <a:p>
            <a:pPr eaLnBrk="1" hangingPunct="1"/>
            <a:r>
              <a:rPr lang="zh-CN" altLang="en-US"/>
              <a:t>常用完整性约束</a:t>
            </a:r>
          </a:p>
          <a:p>
            <a:pPr lvl="1" eaLnBrk="1" hangingPunct="1"/>
            <a:r>
              <a:rPr lang="zh-CN" altLang="en-US"/>
              <a:t>主码约束：    </a:t>
            </a:r>
            <a:r>
              <a:rPr lang="en-US" altLang="zh-CN"/>
              <a:t>PRIMARY  KEY</a:t>
            </a:r>
          </a:p>
          <a:p>
            <a:pPr lvl="1" eaLnBrk="1" hangingPunct="1"/>
            <a:r>
              <a:rPr lang="zh-CN" altLang="en-US"/>
              <a:t>唯一性约束：</a:t>
            </a:r>
            <a:r>
              <a:rPr lang="en-US" altLang="zh-CN"/>
              <a:t>UNIQUE</a:t>
            </a:r>
          </a:p>
          <a:p>
            <a:pPr lvl="1" eaLnBrk="1" hangingPunct="1"/>
            <a:r>
              <a:rPr lang="zh-CN" altLang="en-US"/>
              <a:t>非空值约束：</a:t>
            </a:r>
            <a:r>
              <a:rPr lang="en-US" altLang="zh-CN"/>
              <a:t>NOT NULL</a:t>
            </a:r>
          </a:p>
          <a:p>
            <a:pPr lvl="1" eaLnBrk="1" hangingPunct="1"/>
            <a:r>
              <a:rPr lang="zh-CN" altLang="en-US"/>
              <a:t>参照完整性约束：</a:t>
            </a:r>
            <a:r>
              <a:rPr lang="en-US" altLang="zh-CN"/>
              <a:t>FOREIGN KEY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852671" y="4400550"/>
            <a:ext cx="5838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  KEY</a:t>
            </a:r>
            <a:r>
              <a:rPr lang="zh-CN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UNIQUE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的异同？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2163" y="5100638"/>
            <a:ext cx="606901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PRIMARY  KEY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：约束数据唯一和非空</a:t>
            </a:r>
            <a:endParaRPr lang="en-US" altLang="zh-CN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UNIQUE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：约束数据唯一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D679CB8-72E7-4E5F-B2E8-7EDA45105C25}" type="slidenum">
              <a:rPr kumimoji="0" lang="en-US" altLang="zh-CN" smtClean="0">
                <a:ea typeface="楷体_GB2312" pitchFamily="49" charset="-122"/>
              </a:rPr>
              <a:pPr/>
              <a:t>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提纲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040688" cy="4648200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概述</a:t>
            </a:r>
          </a:p>
          <a:p>
            <a:pPr eaLnBrk="1" hangingPunct="1"/>
            <a:r>
              <a:rPr lang="en-US" altLang="zh-CN"/>
              <a:t>SQL</a:t>
            </a:r>
            <a:r>
              <a:rPr lang="zh-CN" altLang="en-US"/>
              <a:t>数据定义功能</a:t>
            </a:r>
          </a:p>
          <a:p>
            <a:pPr eaLnBrk="1" hangingPunct="1"/>
            <a:r>
              <a:rPr lang="en-US" altLang="zh-CN"/>
              <a:t>SQL</a:t>
            </a:r>
            <a:r>
              <a:rPr lang="zh-CN" altLang="en-US"/>
              <a:t>数据操纵功能</a:t>
            </a:r>
          </a:p>
          <a:p>
            <a:pPr eaLnBrk="1" hangingPunct="1"/>
            <a:r>
              <a:rPr lang="en-US" altLang="zh-CN"/>
              <a:t>SQL</a:t>
            </a:r>
            <a:r>
              <a:rPr lang="zh-CN" altLang="en-US"/>
              <a:t>数据修改功能</a:t>
            </a:r>
          </a:p>
          <a:p>
            <a:pPr eaLnBrk="1" hangingPunct="1"/>
            <a:r>
              <a:rPr lang="zh-CN" altLang="en-US"/>
              <a:t>事务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基本表的定义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489448"/>
          </a:xfrm>
        </p:spPr>
        <p:txBody>
          <a:bodyPr/>
          <a:lstStyle/>
          <a:p>
            <a:r>
              <a:rPr lang="zh-CN" altLang="en-US" sz="2800" dirty="0"/>
              <a:t>表空间</a:t>
            </a:r>
            <a:endParaRPr lang="en-US" altLang="zh-CN" sz="2800" dirty="0"/>
          </a:p>
          <a:p>
            <a:pPr lvl="1"/>
            <a:r>
              <a:rPr lang="zh-CN" altLang="en-US" sz="2400" dirty="0"/>
              <a:t>表空间是数据库的逻辑划分，一个表空间只能属于一个数据库，一个数据库可以拥有多个表空间，表空间分为系统表空间和用户定义的表空间</a:t>
            </a:r>
          </a:p>
          <a:p>
            <a:pPr lvl="1"/>
            <a:r>
              <a:rPr lang="zh-CN" altLang="en-US" sz="2400" dirty="0"/>
              <a:t>一个表空间可以包含多个表，一个表只能属于一个表空间</a:t>
            </a:r>
            <a:endParaRPr lang="en-US" altLang="zh-CN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0656" y="4149080"/>
            <a:ext cx="88026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kern="0" dirty="0"/>
              <a:t>CREATE   TABLE</a:t>
            </a:r>
            <a:r>
              <a:rPr lang="en-US" altLang="zh-CN" kern="0" dirty="0"/>
              <a:t>   D</a:t>
            </a:r>
          </a:p>
          <a:p>
            <a:pPr lvl="1" eaLnBrk="1" hangingPunct="1">
              <a:buFontTx/>
              <a:buNone/>
            </a:pPr>
            <a:r>
              <a:rPr lang="en-US" altLang="zh-CN" kern="0" dirty="0"/>
              <a:t>			( </a:t>
            </a:r>
            <a:r>
              <a:rPr lang="en-US" altLang="zh-CN" kern="0" dirty="0" err="1"/>
              <a:t>dno</a:t>
            </a:r>
            <a:r>
              <a:rPr lang="en-US" altLang="zh-CN" kern="0" dirty="0"/>
              <a:t>  </a:t>
            </a:r>
            <a:r>
              <a:rPr lang="en-US" altLang="zh-CN" b="1" kern="0" dirty="0"/>
              <a:t>CHAR</a:t>
            </a:r>
            <a:r>
              <a:rPr lang="en-US" altLang="zh-CN" kern="0" dirty="0"/>
              <a:t>(4</a:t>
            </a:r>
            <a:r>
              <a:rPr lang="en-US" altLang="zh-CN" kern="0" dirty="0">
                <a:sym typeface="华文新魏" panose="02010800040101010101" pitchFamily="2" charset="-122"/>
              </a:rPr>
              <a:t>) </a:t>
            </a:r>
            <a:r>
              <a:rPr lang="en-US" altLang="zh-CN" b="1" kern="0" dirty="0"/>
              <a:t>PRIMARY KEY </a:t>
            </a:r>
            <a:r>
              <a:rPr lang="en-US" altLang="zh-CN" kern="0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kern="0" dirty="0"/>
              <a:t>			  </a:t>
            </a:r>
            <a:r>
              <a:rPr lang="en-US" altLang="zh-CN" kern="0" dirty="0" err="1"/>
              <a:t>dname</a:t>
            </a:r>
            <a:r>
              <a:rPr lang="en-US" altLang="zh-CN" kern="0" dirty="0"/>
              <a:t>  </a:t>
            </a:r>
            <a:r>
              <a:rPr lang="en-US" altLang="zh-CN" b="1" kern="0" dirty="0"/>
              <a:t>VARCHAR2</a:t>
            </a:r>
            <a:r>
              <a:rPr lang="en-US" altLang="zh-CN" kern="0" dirty="0"/>
              <a:t>(20</a:t>
            </a:r>
            <a:r>
              <a:rPr lang="en-US" altLang="zh-CN" kern="0" dirty="0">
                <a:sym typeface="华文新魏" panose="02010800040101010101" pitchFamily="2" charset="-122"/>
              </a:rPr>
              <a:t>)</a:t>
            </a:r>
            <a:r>
              <a:rPr lang="en-US" altLang="zh-CN" kern="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kern="0" dirty="0"/>
              <a:t>            </a:t>
            </a:r>
            <a:r>
              <a:rPr lang="en-US" altLang="zh-CN" b="1" kern="0" dirty="0" err="1"/>
              <a:t>tablespace</a:t>
            </a:r>
            <a:r>
              <a:rPr lang="en-US" altLang="zh-CN" kern="0" dirty="0"/>
              <a:t> student;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34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基本表的定义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633464"/>
          </a:xfrm>
        </p:spPr>
        <p:txBody>
          <a:bodyPr/>
          <a:lstStyle/>
          <a:p>
            <a:r>
              <a:rPr lang="zh-CN" altLang="en-US" dirty="0"/>
              <a:t>表的属主</a:t>
            </a:r>
            <a:r>
              <a:rPr lang="en-US" altLang="zh-CN" dirty="0"/>
              <a:t>(Owner)</a:t>
            </a:r>
          </a:p>
          <a:p>
            <a:pPr lvl="1"/>
            <a:r>
              <a:rPr lang="zh-CN" altLang="en-US" dirty="0"/>
              <a:t>每个数据库对象都有自己的属主</a:t>
            </a:r>
            <a:r>
              <a:rPr lang="en-US" altLang="zh-CN" dirty="0"/>
              <a:t>(Owner)</a:t>
            </a:r>
            <a:r>
              <a:rPr lang="zh-CN" altLang="en-US" dirty="0"/>
              <a:t>，表也有自己的属主</a:t>
            </a:r>
            <a:r>
              <a:rPr lang="en-US" altLang="zh-CN" dirty="0"/>
              <a:t>(Owner) </a:t>
            </a:r>
            <a:r>
              <a:rPr lang="zh-CN" altLang="en-US" dirty="0"/>
              <a:t>。数据库对象的默认属主</a:t>
            </a:r>
            <a:r>
              <a:rPr lang="en-US" altLang="zh-CN" dirty="0"/>
              <a:t>(Owner)</a:t>
            </a:r>
            <a:r>
              <a:rPr lang="zh-CN" altLang="en-US" dirty="0"/>
              <a:t>是创建该对象的用户。</a:t>
            </a:r>
            <a:endParaRPr lang="en-US" altLang="zh-CN" dirty="0"/>
          </a:p>
          <a:p>
            <a:pPr lvl="1"/>
            <a:r>
              <a:rPr lang="zh-CN" altLang="en-US" dirty="0"/>
              <a:t>属主</a:t>
            </a:r>
            <a:r>
              <a:rPr lang="en-US" altLang="zh-CN" dirty="0"/>
              <a:t>(Owner)</a:t>
            </a:r>
            <a:r>
              <a:rPr lang="zh-CN" altLang="en-US" dirty="0"/>
              <a:t>拥有表的所有权限。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0656" y="4005064"/>
            <a:ext cx="88026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kern="0" dirty="0"/>
              <a:t>CREATE   TABLE</a:t>
            </a:r>
            <a:r>
              <a:rPr lang="en-US" altLang="zh-CN" kern="0" dirty="0"/>
              <a:t>   user1.D</a:t>
            </a:r>
          </a:p>
          <a:p>
            <a:pPr lvl="1" eaLnBrk="1" hangingPunct="1">
              <a:buFontTx/>
              <a:buNone/>
            </a:pPr>
            <a:r>
              <a:rPr lang="en-US" altLang="zh-CN" kern="0" dirty="0"/>
              <a:t>			( </a:t>
            </a:r>
            <a:r>
              <a:rPr lang="en-US" altLang="zh-CN" kern="0" dirty="0" err="1"/>
              <a:t>dno</a:t>
            </a:r>
            <a:r>
              <a:rPr lang="en-US" altLang="zh-CN" kern="0" dirty="0"/>
              <a:t>  </a:t>
            </a:r>
            <a:r>
              <a:rPr lang="en-US" altLang="zh-CN" b="1" kern="0" dirty="0"/>
              <a:t>CHAR</a:t>
            </a:r>
            <a:r>
              <a:rPr lang="en-US" altLang="zh-CN" kern="0" dirty="0"/>
              <a:t>(4</a:t>
            </a:r>
            <a:r>
              <a:rPr lang="en-US" altLang="zh-CN" kern="0" dirty="0">
                <a:sym typeface="华文新魏" panose="02010800040101010101" pitchFamily="2" charset="-122"/>
              </a:rPr>
              <a:t>) </a:t>
            </a:r>
            <a:r>
              <a:rPr lang="en-US" altLang="zh-CN" b="1" kern="0" dirty="0"/>
              <a:t>PRIMARY KEY </a:t>
            </a:r>
            <a:r>
              <a:rPr lang="en-US" altLang="zh-CN" kern="0" dirty="0"/>
              <a:t>,</a:t>
            </a:r>
          </a:p>
          <a:p>
            <a:pPr lvl="1" eaLnBrk="1" hangingPunct="1">
              <a:buFontTx/>
              <a:buNone/>
            </a:pPr>
            <a:r>
              <a:rPr lang="en-US" altLang="zh-CN" kern="0" dirty="0"/>
              <a:t>			  </a:t>
            </a:r>
            <a:r>
              <a:rPr lang="en-US" altLang="zh-CN" kern="0" dirty="0" err="1"/>
              <a:t>dname</a:t>
            </a:r>
            <a:r>
              <a:rPr lang="en-US" altLang="zh-CN" kern="0" dirty="0"/>
              <a:t>  </a:t>
            </a:r>
            <a:r>
              <a:rPr lang="en-US" altLang="zh-CN" b="1" kern="0" dirty="0"/>
              <a:t>VARCHAR2</a:t>
            </a:r>
            <a:r>
              <a:rPr lang="en-US" altLang="zh-CN" kern="0" dirty="0"/>
              <a:t>(20</a:t>
            </a:r>
            <a:r>
              <a:rPr lang="en-US" altLang="zh-CN" kern="0" dirty="0">
                <a:sym typeface="华文新魏" panose="02010800040101010101" pitchFamily="2" charset="-122"/>
              </a:rPr>
              <a:t>)</a:t>
            </a:r>
            <a:r>
              <a:rPr lang="en-US" altLang="zh-CN" kern="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kern="0" dirty="0"/>
              <a:t>            </a:t>
            </a:r>
            <a:r>
              <a:rPr lang="en-US" altLang="zh-CN" b="1" kern="0" dirty="0" err="1"/>
              <a:t>tablespace</a:t>
            </a:r>
            <a:r>
              <a:rPr lang="en-US" altLang="zh-CN" kern="0" dirty="0"/>
              <a:t> student;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18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39A9540-2F54-4A16-8C0A-6E17F26B68EB}" type="slidenum">
              <a:rPr kumimoji="0" lang="en-US" altLang="zh-CN" smtClean="0">
                <a:ea typeface="楷体_GB2312" pitchFamily="49" charset="-122"/>
              </a:rPr>
              <a:pPr/>
              <a:t>22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dirty="0"/>
              <a:t>修改基本表定义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关系模式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dirty="0">
                <a:cs typeface="+mn-ea"/>
              </a:rPr>
              <a:t>格式：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		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alter  table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zh-CN" altLang="en-US" dirty="0">
                <a:cs typeface="+mn-ea"/>
              </a:rPr>
              <a:t>表名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			</a:t>
            </a:r>
            <a:r>
              <a:rPr kumimoji="1" lang="en-US" altLang="zh-CN" dirty="0">
                <a:cs typeface="+mn-ea"/>
              </a:rPr>
              <a:t>[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add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zh-CN" altLang="en-US" dirty="0">
                <a:cs typeface="+mn-ea"/>
              </a:rPr>
              <a:t>子句</a:t>
            </a:r>
            <a:r>
              <a:rPr kumimoji="1" lang="en-US" altLang="zh-CN" dirty="0">
                <a:cs typeface="+mn-ea"/>
              </a:rPr>
              <a:t>]	</a:t>
            </a:r>
            <a:r>
              <a:rPr kumimoji="1" lang="zh-CN" altLang="en-US" dirty="0">
                <a:cs typeface="+mn-ea"/>
              </a:rPr>
              <a:t>增加列或者完整性约束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			</a:t>
            </a:r>
            <a:r>
              <a:rPr kumimoji="1" lang="en-US" altLang="zh-CN" dirty="0">
                <a:cs typeface="+mn-ea"/>
              </a:rPr>
              <a:t>[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drop </a:t>
            </a:r>
            <a:r>
              <a:rPr kumimoji="1" lang="zh-CN" altLang="en-US" dirty="0">
                <a:cs typeface="+mn-ea"/>
              </a:rPr>
              <a:t>子句</a:t>
            </a:r>
            <a:r>
              <a:rPr kumimoji="1" lang="en-US" altLang="zh-CN" dirty="0">
                <a:cs typeface="+mn-ea"/>
              </a:rPr>
              <a:t>]	</a:t>
            </a:r>
            <a:r>
              <a:rPr kumimoji="1" lang="zh-CN" altLang="en-US" dirty="0">
                <a:cs typeface="+mn-ea"/>
              </a:rPr>
              <a:t>删除列或者完整性约束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			</a:t>
            </a:r>
            <a:r>
              <a:rPr kumimoji="1" lang="en-US" altLang="zh-CN" dirty="0">
                <a:cs typeface="+mn-ea"/>
              </a:rPr>
              <a:t>[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modify </a:t>
            </a:r>
            <a:r>
              <a:rPr kumimoji="1" lang="en-US" altLang="zh-CN" dirty="0">
                <a:cs typeface="+mn-ea"/>
              </a:rPr>
              <a:t> </a:t>
            </a:r>
            <a:r>
              <a:rPr kumimoji="1" lang="zh-CN" altLang="en-US" dirty="0">
                <a:cs typeface="+mn-ea"/>
              </a:rPr>
              <a:t>子句</a:t>
            </a:r>
            <a:r>
              <a:rPr kumimoji="1" lang="en-US" altLang="zh-CN" dirty="0">
                <a:cs typeface="+mn-ea"/>
              </a:rPr>
              <a:t>]	</a:t>
            </a:r>
            <a:r>
              <a:rPr kumimoji="1" lang="zh-CN" altLang="en-US" dirty="0">
                <a:cs typeface="+mn-ea"/>
              </a:rPr>
              <a:t>修改列定义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4069EC7-46E6-4D36-91EC-142CA0489F19}" type="slidenum">
              <a:rPr kumimoji="0" lang="en-US" altLang="zh-CN" smtClean="0">
                <a:ea typeface="楷体_GB2312" pitchFamily="49" charset="-122"/>
              </a:rPr>
              <a:pPr/>
              <a:t>23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3528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示例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i="1" dirty="0"/>
              <a:t>alter  table</a:t>
            </a:r>
            <a:r>
              <a:rPr lang="en-US" altLang="zh-CN" sz="2400" i="1" dirty="0"/>
              <a:t>  T  </a:t>
            </a:r>
            <a:r>
              <a:rPr lang="en-US" altLang="zh-CN" sz="2400" b="1" i="1" dirty="0"/>
              <a:t>add </a:t>
            </a:r>
            <a:r>
              <a:rPr lang="en-US" altLang="zh-CN" sz="2400" i="1" dirty="0"/>
              <a:t>   location    char(30)</a:t>
            </a:r>
            <a:r>
              <a:rPr lang="zh-CN" altLang="en-US" sz="2400" i="1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i="1" dirty="0"/>
              <a:t>    </a:t>
            </a:r>
            <a:r>
              <a:rPr lang="en-US" altLang="zh-CN" sz="2400" b="1" i="1" dirty="0"/>
              <a:t>alter  table</a:t>
            </a:r>
            <a:r>
              <a:rPr lang="en-US" altLang="zh-CN" sz="2400" i="1" dirty="0"/>
              <a:t> S </a:t>
            </a:r>
            <a:r>
              <a:rPr lang="en-US" altLang="zh-CN" sz="2400" b="1" i="1" dirty="0"/>
              <a:t>MODIFY </a:t>
            </a:r>
            <a:r>
              <a:rPr lang="en-US" altLang="zh-CN" sz="2400" i="1" dirty="0" err="1"/>
              <a:t>sname</a:t>
            </a:r>
            <a:r>
              <a:rPr lang="en-US" altLang="zh-CN" sz="2400" b="1" i="1" dirty="0"/>
              <a:t>  </a:t>
            </a:r>
            <a:r>
              <a:rPr lang="en-US" altLang="zh-CN" sz="2400" i="1" dirty="0"/>
              <a:t>varchar2(30)</a:t>
            </a:r>
            <a:r>
              <a:rPr lang="zh-CN" altLang="en-US" sz="2400" b="1" i="1" dirty="0"/>
              <a:t>；</a:t>
            </a:r>
            <a:endParaRPr lang="en-US" altLang="zh-CN" sz="2400" b="1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3300"/>
                </a:solidFill>
              </a:rPr>
              <a:t>    </a:t>
            </a:r>
            <a:r>
              <a:rPr lang="en-US" altLang="zh-CN" sz="2400" i="1" dirty="0">
                <a:solidFill>
                  <a:srgbClr val="FF3300"/>
                </a:solidFill>
              </a:rPr>
              <a:t>(</a:t>
            </a:r>
            <a:r>
              <a:rPr lang="zh-CN" altLang="en-US" sz="2400" i="1" dirty="0">
                <a:solidFill>
                  <a:srgbClr val="FF3300"/>
                </a:solidFill>
              </a:rPr>
              <a:t>注意：修改列的长度时，只能改长，不能改短</a:t>
            </a:r>
            <a:r>
              <a:rPr lang="en-US" altLang="zh-CN" sz="2400" i="1" dirty="0">
                <a:solidFill>
                  <a:srgbClr val="FF3300"/>
                </a:solidFill>
              </a:rPr>
              <a:t>)</a:t>
            </a:r>
            <a:endParaRPr lang="zh-CN" altLang="en-US" sz="2400" i="1" dirty="0">
              <a:solidFill>
                <a:srgbClr val="FF3300"/>
              </a:solidFill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823378" y="5181600"/>
            <a:ext cx="779251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rgbClr val="FF3300"/>
                </a:solidFill>
                <a:ea typeface="华文行楷" panose="02010800040101010101" pitchFamily="2" charset="-122"/>
              </a:rPr>
              <a:t>alter table </a:t>
            </a:r>
            <a:r>
              <a:rPr lang="en-US" altLang="zh-CN" i="1" dirty="0">
                <a:solidFill>
                  <a:srgbClr val="FF3300"/>
                </a:solidFill>
                <a:ea typeface="华文行楷" panose="02010800040101010101" pitchFamily="2" charset="-122"/>
              </a:rPr>
              <a:t>T </a:t>
            </a:r>
            <a:r>
              <a:rPr lang="en-US" altLang="zh-CN" b="1" i="1" dirty="0">
                <a:solidFill>
                  <a:srgbClr val="FF3300"/>
                </a:solidFill>
                <a:ea typeface="华文行楷" panose="02010800040101010101" pitchFamily="2" charset="-122"/>
              </a:rPr>
              <a:t>add </a:t>
            </a:r>
            <a:r>
              <a:rPr lang="en-US" altLang="zh-CN" i="1" dirty="0">
                <a:solidFill>
                  <a:srgbClr val="FF3300"/>
                </a:solidFill>
                <a:ea typeface="华文行楷" panose="02010800040101010101" pitchFamily="2" charset="-122"/>
              </a:rPr>
              <a:t>location char(30)</a:t>
            </a:r>
            <a:r>
              <a:rPr lang="zh-CN" altLang="en-US" i="1" dirty="0">
                <a:solidFill>
                  <a:srgbClr val="FF330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ea typeface="华文行楷" panose="02010800040101010101" pitchFamily="2" charset="-122"/>
              </a:rPr>
              <a:t>not null</a:t>
            </a:r>
            <a:r>
              <a:rPr lang="zh-CN" altLang="en-US" b="1" i="1" dirty="0">
                <a:solidFill>
                  <a:srgbClr val="FF3300"/>
                </a:solidFill>
                <a:ea typeface="华文行楷" panose="02010800040101010101" pitchFamily="2" charset="-122"/>
              </a:rPr>
              <a:t>；</a:t>
            </a:r>
          </a:p>
          <a:p>
            <a:pPr algn="ctr" eaLnBrk="0" hangingPunct="0">
              <a:spcBef>
                <a:spcPct val="50000"/>
              </a:spcBef>
              <a:buSzPct val="60000"/>
            </a:pPr>
            <a:r>
              <a:rPr lang="zh-CN" altLang="en-US" b="1" dirty="0">
                <a:solidFill>
                  <a:srgbClr val="FF3300"/>
                </a:solidFill>
                <a:ea typeface="华文新魏" panose="02010800040101010101" pitchFamily="2" charset="-122"/>
              </a:rPr>
              <a:t>？？？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550EBB7-F795-47A1-A2ED-67D425837D81}" type="slidenum">
              <a:rPr kumimoji="0" lang="en-US" altLang="zh-CN" smtClean="0">
                <a:ea typeface="楷体_GB2312" pitchFamily="49" charset="-122"/>
              </a:rPr>
              <a:pPr/>
              <a:t>24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ALTER  TABLE  &lt;</a:t>
            </a:r>
            <a:r>
              <a:rPr lang="zh-CN" altLang="en-US" sz="2800" dirty="0"/>
              <a:t>基本表名</a:t>
            </a:r>
            <a:r>
              <a:rPr lang="en-US" altLang="zh-CN" sz="2800" dirty="0"/>
              <a:t>&gt;  DROP column &lt;</a:t>
            </a:r>
            <a:r>
              <a:rPr lang="zh-CN" altLang="en-US" sz="2800" dirty="0"/>
              <a:t>列名</a:t>
            </a:r>
            <a:r>
              <a:rPr lang="en-US" altLang="zh-CN" sz="2800" dirty="0"/>
              <a:t>&gt;[CASCADE│RESTRICT]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</a:rPr>
              <a:t>  此处</a:t>
            </a:r>
            <a:r>
              <a:rPr lang="en-US" altLang="zh-CN" sz="2800" dirty="0"/>
              <a:t>CASCADE</a:t>
            </a:r>
            <a:r>
              <a:rPr lang="zh-CN" altLang="en-US" sz="2800" dirty="0">
                <a:latin typeface="华文新魏" panose="02010800040101010101" pitchFamily="2" charset="-122"/>
              </a:rPr>
              <a:t>方式表示：在基本表中删除某列时，所有引用到该列的视图和约束也要一起自动地被删除。而</a:t>
            </a:r>
            <a:r>
              <a:rPr lang="en-US" altLang="zh-CN" sz="2800" dirty="0"/>
              <a:t>RESTRICT</a:t>
            </a:r>
            <a:r>
              <a:rPr lang="zh-CN" altLang="en-US" sz="2800" dirty="0">
                <a:latin typeface="华文新魏" panose="02010800040101010101" pitchFamily="2" charset="-122"/>
              </a:rPr>
              <a:t>方式表示在没有视图或约束引用该属性时，才能在基本表中删除该列，否则拒绝删除操作。</a:t>
            </a:r>
            <a:endParaRPr lang="zh-CN" alt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3104968-3F58-4971-B187-89F2971C50CD}" type="slidenum">
              <a:rPr kumimoji="0" lang="en-US" altLang="zh-CN" smtClean="0">
                <a:ea typeface="楷体_GB2312" pitchFamily="49" charset="-122"/>
              </a:rPr>
              <a:pPr/>
              <a:t>25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删除属性列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间接删除属性列</a:t>
            </a:r>
            <a:endParaRPr lang="zh-CN" altLang="en-US" sz="2000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把</a:t>
            </a:r>
            <a:r>
              <a:rPr lang="en-US" altLang="zh-CN" sz="2400" dirty="0"/>
              <a:t>B</a:t>
            </a:r>
            <a:r>
              <a:rPr lang="zh-CN" altLang="en-US" sz="2400" dirty="0"/>
              <a:t>表中要保留的列及其数据复制到一个新表</a:t>
            </a:r>
            <a:r>
              <a:rPr lang="en-US" altLang="zh-CN" sz="2400" dirty="0"/>
              <a:t>A</a:t>
            </a:r>
            <a:r>
              <a:rPr lang="zh-CN" altLang="en-US" sz="2400" dirty="0"/>
              <a:t>中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删除原表</a:t>
            </a:r>
            <a:r>
              <a:rPr lang="en-US" altLang="zh-CN" sz="2400" dirty="0"/>
              <a:t>B</a:t>
            </a:r>
            <a:endParaRPr lang="zh-CN" altLang="en-US" sz="2400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/>
              <a:t>建立与原表同名的新表</a:t>
            </a:r>
            <a:r>
              <a:rPr lang="en-US" altLang="zh-CN" sz="2400" dirty="0"/>
              <a:t>B</a:t>
            </a:r>
            <a:r>
              <a:rPr lang="zh-CN" altLang="en-US" sz="2400" dirty="0"/>
              <a:t>，将</a:t>
            </a:r>
            <a:r>
              <a:rPr lang="en-US" altLang="zh-CN" sz="2400" dirty="0"/>
              <a:t>A</a:t>
            </a:r>
            <a:r>
              <a:rPr lang="zh-CN" altLang="en-US" sz="2400" dirty="0"/>
              <a:t>中数据复制到</a:t>
            </a:r>
            <a:r>
              <a:rPr lang="en-US" altLang="zh-CN" sz="2400" dirty="0"/>
              <a:t>B</a:t>
            </a:r>
            <a:r>
              <a:rPr lang="zh-CN" altLang="en-US" sz="2400" dirty="0"/>
              <a:t>中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</a:rPr>
              <a:t>直接删除属性列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</a:rPr>
              <a:t>例：</a:t>
            </a:r>
            <a:r>
              <a:rPr lang="en-US" altLang="zh-CN" sz="2800" dirty="0">
                <a:solidFill>
                  <a:srgbClr val="FF3300"/>
                </a:solidFill>
              </a:rPr>
              <a:t>ALTER TABLE S  Drop  column </a:t>
            </a:r>
            <a:r>
              <a:rPr lang="en-US" altLang="zh-CN" sz="2800" dirty="0" err="1">
                <a:solidFill>
                  <a:srgbClr val="FF3300"/>
                </a:solidFill>
              </a:rPr>
              <a:t>Scome</a:t>
            </a:r>
            <a:r>
              <a:rPr lang="en-US" altLang="zh-CN" sz="2800" dirty="0">
                <a:solidFill>
                  <a:srgbClr val="FF3300"/>
                </a:solidFill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CASCADE</a:t>
            </a:r>
            <a:r>
              <a:rPr lang="zh-CN" altLang="en-US" sz="2800" dirty="0">
                <a:solidFill>
                  <a:srgbClr val="FF3300"/>
                </a:solidFill>
              </a:rPr>
              <a:t>；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89ED27B-8240-45F6-A99B-552CF5F96874}" type="slidenum">
              <a:rPr kumimoji="0" lang="en-US" altLang="zh-CN" smtClean="0">
                <a:ea typeface="楷体_GB2312" pitchFamily="49" charset="-122"/>
              </a:rPr>
              <a:pPr/>
              <a:t>26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删除表中的约束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alter table </a:t>
            </a:r>
            <a:r>
              <a:rPr lang="zh-CN" altLang="en-US" sz="2800" dirty="0"/>
              <a:t>表名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drop constraint </a:t>
            </a:r>
            <a:r>
              <a:rPr lang="zh-CN" altLang="en-US" sz="2800" dirty="0"/>
              <a:t>约束名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alter table </a:t>
            </a:r>
            <a:r>
              <a:rPr lang="en-US" altLang="zh-CN" sz="2800" dirty="0"/>
              <a:t>S</a:t>
            </a:r>
            <a:r>
              <a:rPr lang="en-US" altLang="zh-CN" sz="2800" b="1" dirty="0"/>
              <a:t> drop constraint </a:t>
            </a:r>
            <a:r>
              <a:rPr lang="en-US" altLang="zh-CN" sz="2800" dirty="0" err="1"/>
              <a:t>pk_s</a:t>
            </a:r>
            <a:r>
              <a:rPr lang="en-US" altLang="zh-CN" sz="2800" dirty="0"/>
              <a:t>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23C1E7D-7B26-4608-B2B1-B1A5C98B88B5}" type="slidenum">
              <a:rPr kumimoji="0" lang="en-US" altLang="zh-CN" smtClean="0">
                <a:ea typeface="楷体_GB2312" pitchFamily="49" charset="-122"/>
              </a:rPr>
              <a:pPr/>
              <a:t>27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基本表的定义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撤消基本表定义</a:t>
            </a:r>
            <a:r>
              <a:rPr kumimoji="1" lang="en-US" altLang="zh-CN" dirty="0"/>
              <a:t>(drop)</a:t>
            </a:r>
            <a:endParaRPr kumimoji="1" lang="zh-CN" altLang="en-US" dirty="0"/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格式</a:t>
            </a:r>
          </a:p>
          <a:p>
            <a:pPr lvl="1" eaLnBrk="1" hangingPunct="1">
              <a:buFontTx/>
              <a:buNone/>
              <a:defRPr/>
            </a:pPr>
            <a:r>
              <a:rPr kumimoji="1" lang="zh-CN" altLang="en-US" dirty="0">
                <a:solidFill>
                  <a:srgbClr val="FF3300"/>
                </a:solidFill>
                <a:cs typeface="+mn-ea"/>
              </a:rPr>
              <a:t>		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drop  table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zh-CN" altLang="en-US" dirty="0">
                <a:cs typeface="+mn-ea"/>
              </a:rPr>
              <a:t>表名</a:t>
            </a:r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示例</a:t>
            </a:r>
          </a:p>
          <a:p>
            <a:pPr lvl="1" eaLnBrk="1" hangingPunct="1">
              <a:buFontTx/>
              <a:buNone/>
              <a:defRPr/>
            </a:pPr>
            <a:r>
              <a:rPr kumimoji="1" lang="zh-CN" altLang="en-US" dirty="0">
                <a:cs typeface="+mn-ea"/>
              </a:rPr>
              <a:t>    </a:t>
            </a:r>
            <a:r>
              <a:rPr kumimoji="1" lang="en-US" altLang="zh-CN" b="1" i="1" dirty="0">
                <a:cs typeface="+mn-ea"/>
              </a:rPr>
              <a:t>drop  table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en-US" altLang="zh-CN" i="1" dirty="0">
                <a:cs typeface="+mn-ea"/>
              </a:rPr>
              <a:t>S;</a:t>
            </a:r>
            <a:endParaRPr kumimoji="1" lang="en-US" altLang="zh-CN" dirty="0">
              <a:cs typeface="+mn-ea"/>
            </a:endParaRPr>
          </a:p>
          <a:p>
            <a:pPr lvl="1" eaLnBrk="1" hangingPunct="1">
              <a:defRPr/>
            </a:pPr>
            <a:r>
              <a:rPr kumimoji="1" lang="en-US" altLang="zh-CN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n-ea"/>
              </a:rPr>
              <a:t>DANGER</a:t>
            </a:r>
            <a:endParaRPr kumimoji="1" lang="en-US" altLang="zh-CN" sz="4000" dirty="0">
              <a:solidFill>
                <a:srgbClr val="FF3300"/>
              </a:solidFill>
              <a:latin typeface="Monotype Corsiva" panose="03010101010201010101" pitchFamily="66" charset="0"/>
              <a:ea typeface="华文行楷" panose="02010800040101010101" pitchFamily="2" charset="-122"/>
              <a:cs typeface="+mn-ea"/>
            </a:endParaRPr>
          </a:p>
          <a:p>
            <a:pPr lvl="1" eaLnBrk="1" hangingPunct="1">
              <a:buFontTx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Monotype Corsiva" panose="03010101010201010101" pitchFamily="66" charset="0"/>
                <a:ea typeface="华文行楷" panose="02010800040101010101" pitchFamily="2" charset="-122"/>
                <a:cs typeface="+mn-ea"/>
              </a:rPr>
              <a:t>    </a:t>
            </a:r>
            <a:r>
              <a:rPr kumimoji="1" lang="zh-CN" altLang="en-US" dirty="0">
                <a:latin typeface="Monotype Corsiva" panose="03010101010201010101" pitchFamily="66" charset="0"/>
                <a:cs typeface="+mn-ea"/>
              </a:rPr>
              <a:t>撤消基本表后，基本表的定义、表中数据、索引都被删除，由此表导出的视图将无法继续使用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5867400" y="2060575"/>
          <a:ext cx="18732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3" imgW="4016999" imgH="3945437" progId="MS_ClipArt_Gallery.5">
                  <p:embed/>
                </p:oleObj>
              </mc:Choice>
              <mc:Fallback>
                <p:oleObj r:id="rId3" imgW="4016999" imgH="3945437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60575"/>
                        <a:ext cx="1873250" cy="1728788"/>
                      </a:xfrm>
                      <a:prstGeom prst="rect">
                        <a:avLst/>
                      </a:prstGeom>
                      <a:noFill/>
                      <a:ln w="476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361D18E-884C-4BB5-9EB9-E628E9A27BF1}" type="slidenum">
              <a:rPr kumimoji="0" lang="en-US" altLang="zh-CN" smtClean="0">
                <a:ea typeface="楷体_GB2312" pitchFamily="49" charset="-122"/>
              </a:rPr>
              <a:pPr/>
              <a:t>28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索引的定义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目的：大部分的查询只涉及数据库中的少量数据，建立索引是加快查询速度的有效手段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建立索引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DBA</a:t>
            </a:r>
            <a:r>
              <a:rPr lang="zh-CN" altLang="en-US" sz="2400" dirty="0"/>
              <a:t>或表的属主</a:t>
            </a:r>
            <a:r>
              <a:rPr lang="en-US" altLang="zh-CN" sz="2400" dirty="0"/>
              <a:t>(</a:t>
            </a:r>
            <a:r>
              <a:rPr lang="zh-CN" altLang="en-US" sz="2400" dirty="0"/>
              <a:t>即建立表的人</a:t>
            </a:r>
            <a:r>
              <a:rPr lang="en-US" altLang="zh-CN" sz="2400" dirty="0"/>
              <a:t>)</a:t>
            </a:r>
            <a:r>
              <a:rPr lang="zh-CN" altLang="en-US" sz="2400" dirty="0"/>
              <a:t>根据需要建立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有些</a:t>
            </a:r>
            <a:r>
              <a:rPr lang="en-US" altLang="zh-CN" sz="2400" dirty="0"/>
              <a:t>DBMS(</a:t>
            </a:r>
            <a:r>
              <a:rPr lang="zh-CN" altLang="en-US" sz="2400" dirty="0"/>
              <a:t>例如</a:t>
            </a:r>
            <a:r>
              <a:rPr lang="en-US" altLang="zh-CN" sz="2400" dirty="0"/>
              <a:t>oracle)</a:t>
            </a:r>
            <a:r>
              <a:rPr lang="zh-CN" altLang="en-US" sz="2400" dirty="0"/>
              <a:t>自动建立以下属性列上的索引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/>
              <a:t> </a:t>
            </a:r>
            <a:r>
              <a:rPr lang="en-US" altLang="zh-CN" dirty="0"/>
              <a:t>PRIMARY 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dirty="0"/>
              <a:t> UNIQUE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维护索引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DBMS</a:t>
            </a:r>
            <a:r>
              <a:rPr lang="zh-CN" altLang="en-US" sz="2400" dirty="0"/>
              <a:t>自动完成</a:t>
            </a:r>
            <a:r>
              <a:rPr lang="zh-CN" altLang="en-US" sz="2400" dirty="0">
                <a:latin typeface="Courier New" panose="02070309020205020404" pitchFamily="49" charset="0"/>
              </a:rPr>
              <a:t> 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使用索引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DBMS</a:t>
            </a:r>
            <a:r>
              <a:rPr lang="zh-CN" altLang="en-US" sz="2400" dirty="0"/>
              <a:t>自动选择是否使用索引以及使用哪些索引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122FCF9-6B36-4102-A551-6AF5C242C76D}" type="slidenum">
              <a:rPr kumimoji="0" lang="en-US" altLang="zh-CN" smtClean="0">
                <a:ea typeface="楷体_GB2312" pitchFamily="49" charset="-122"/>
              </a:rPr>
              <a:pPr/>
              <a:t>29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8382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索引的定义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dirty="0"/>
              <a:t>索引的定义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zh-CN" altLang="en-US" dirty="0">
                <a:cs typeface="+mn-ea"/>
              </a:rPr>
              <a:t>格式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create </a:t>
            </a:r>
            <a:r>
              <a:rPr kumimoji="1" lang="en-US" altLang="zh-CN" sz="2600" dirty="0">
                <a:cs typeface="+mn-ea"/>
              </a:rPr>
              <a:t> [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unique</a:t>
            </a:r>
            <a:r>
              <a:rPr kumimoji="1" lang="en-US" altLang="zh-CN" sz="2600" dirty="0">
                <a:cs typeface="+mn-ea"/>
              </a:rPr>
              <a:t>/</a:t>
            </a:r>
            <a:r>
              <a:rPr kumimoji="1" lang="en-US" altLang="zh-CN" sz="2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distinct</a:t>
            </a:r>
            <a:r>
              <a:rPr kumimoji="1" lang="en-US" altLang="zh-CN" sz="2600" dirty="0">
                <a:cs typeface="+mn-ea"/>
              </a:rPr>
              <a:t>]  [</a:t>
            </a:r>
            <a:r>
              <a:rPr kumimoji="1" lang="en-US" altLang="zh-CN" sz="2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cluster</a:t>
            </a:r>
            <a:r>
              <a:rPr kumimoji="1" lang="en-US" altLang="zh-CN" sz="2600" dirty="0">
                <a:cs typeface="+mn-ea"/>
              </a:rPr>
              <a:t>]  </a:t>
            </a:r>
            <a:r>
              <a:rPr kumimoji="1" lang="en-US" altLang="zh-CN" sz="2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index</a:t>
            </a:r>
            <a:r>
              <a:rPr kumimoji="1"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 </a:t>
            </a:r>
            <a:r>
              <a:rPr kumimoji="1" lang="en-US" altLang="zh-CN" sz="2600" dirty="0">
                <a:cs typeface="+mn-ea"/>
              </a:rPr>
              <a:t> </a:t>
            </a:r>
            <a:r>
              <a:rPr kumimoji="1" lang="zh-CN" altLang="en-US" sz="2600" dirty="0">
                <a:cs typeface="+mn-ea"/>
              </a:rPr>
              <a:t>索引名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on </a:t>
            </a:r>
            <a:r>
              <a:rPr kumimoji="1" lang="en-US" altLang="zh-CN" sz="2600" dirty="0">
                <a:cs typeface="+mn-ea"/>
              </a:rPr>
              <a:t> </a:t>
            </a:r>
            <a:r>
              <a:rPr kumimoji="1" lang="zh-CN" altLang="en-US" sz="2600" dirty="0">
                <a:cs typeface="+mn-ea"/>
              </a:rPr>
              <a:t>表名 </a:t>
            </a:r>
            <a:r>
              <a:rPr kumimoji="1" lang="en-US" altLang="zh-CN" sz="2600" dirty="0">
                <a:cs typeface="+mn-ea"/>
              </a:rPr>
              <a:t>(</a:t>
            </a:r>
            <a:r>
              <a:rPr kumimoji="1" lang="zh-CN" altLang="en-US" sz="2600" dirty="0">
                <a:cs typeface="+mn-ea"/>
              </a:rPr>
              <a:t>列名 </a:t>
            </a:r>
            <a:r>
              <a:rPr kumimoji="1" lang="en-US" altLang="zh-CN" sz="2600" dirty="0">
                <a:cs typeface="+mn-ea"/>
              </a:rPr>
              <a:t>[</a:t>
            </a:r>
            <a:r>
              <a:rPr kumimoji="1" lang="en-US" altLang="zh-CN" sz="2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a</a:t>
            </a:r>
            <a:r>
              <a:rPr kumimoji="1" lang="en-US" altLang="zh-CN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sc</a:t>
            </a:r>
            <a:r>
              <a:rPr kumimoji="1" lang="en-US" altLang="zh-CN" sz="2600" dirty="0">
                <a:cs typeface="+mn-ea"/>
              </a:rPr>
              <a:t>/</a:t>
            </a:r>
            <a:r>
              <a:rPr kumimoji="1" lang="en-US" altLang="zh-CN" sz="2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desc</a:t>
            </a:r>
            <a:r>
              <a:rPr kumimoji="1" lang="en-US" altLang="zh-CN" sz="2600" dirty="0">
                <a:cs typeface="+mn-ea"/>
              </a:rPr>
              <a:t>]  [ , </a:t>
            </a:r>
            <a:r>
              <a:rPr kumimoji="1" lang="zh-CN" altLang="en-US" sz="2600" dirty="0">
                <a:cs typeface="+mn-ea"/>
              </a:rPr>
              <a:t>列名</a:t>
            </a:r>
            <a:r>
              <a:rPr kumimoji="1" lang="en-US" altLang="zh-CN" sz="2600" dirty="0">
                <a:cs typeface="+mn-ea"/>
              </a:rPr>
              <a:t>[ </a:t>
            </a:r>
            <a:r>
              <a:rPr kumimoji="1" lang="en-US" altLang="zh-CN" sz="26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asc</a:t>
            </a:r>
            <a:r>
              <a:rPr kumimoji="1" lang="en-US" altLang="zh-CN" sz="2600" dirty="0">
                <a:cs typeface="+mn-ea"/>
              </a:rPr>
              <a:t>/</a:t>
            </a:r>
            <a:r>
              <a:rPr kumimoji="1" lang="en-US" altLang="zh-CN" sz="2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desc</a:t>
            </a:r>
            <a:r>
              <a:rPr kumimoji="1" lang="en-US" altLang="zh-CN" sz="2600" dirty="0">
                <a:cs typeface="+mn-ea"/>
              </a:rPr>
              <a:t>]]</a:t>
            </a:r>
            <a:r>
              <a:rPr kumimoji="1" lang="en-US" altLang="zh-CN" sz="2600" dirty="0">
                <a:latin typeface="Times New Roman" panose="02020603050405020304"/>
                <a:cs typeface="+mn-ea"/>
              </a:rPr>
              <a:t>…</a:t>
            </a:r>
            <a:r>
              <a:rPr kumimoji="1" lang="en-US" altLang="zh-CN" sz="2600" dirty="0">
                <a:cs typeface="+mn-ea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  <a:defRPr/>
            </a:pPr>
            <a:r>
              <a:rPr kumimoji="1" lang="en-US" altLang="zh-CN" sz="2600" dirty="0">
                <a:cs typeface="+mn-ea"/>
              </a:rPr>
              <a:t>    </a:t>
            </a:r>
            <a:r>
              <a:rPr kumimoji="1" lang="en-US" altLang="zh-CN" sz="2600" b="1" dirty="0">
                <a:cs typeface="+mn-ea"/>
              </a:rPr>
              <a:t>unique(distinct)</a:t>
            </a:r>
            <a:r>
              <a:rPr kumimoji="1" lang="zh-CN" altLang="en-US" sz="2600" b="1" dirty="0">
                <a:cs typeface="+mn-ea"/>
              </a:rPr>
              <a:t>：</a:t>
            </a:r>
            <a:r>
              <a:rPr kumimoji="1" lang="zh-CN" altLang="en-US" sz="2600" dirty="0">
                <a:cs typeface="+mn-ea"/>
              </a:rPr>
              <a:t>唯一性索引，不允许表中不同的行在索引列上取相同值。若已有相同值存在，则系统给出相关信息，不建此索引。系统并拒绝违背唯一性的插入、更新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  <a:defRPr/>
            </a:pPr>
            <a:r>
              <a:rPr kumimoji="1" lang="zh-CN" altLang="en-US" sz="2600" b="1" dirty="0">
                <a:cs typeface="+mn-ea"/>
              </a:rPr>
              <a:t>    </a:t>
            </a:r>
            <a:r>
              <a:rPr kumimoji="1" lang="en-US" altLang="zh-CN" sz="2600" b="1" dirty="0">
                <a:cs typeface="+mn-ea"/>
              </a:rPr>
              <a:t>cluster</a:t>
            </a:r>
            <a:r>
              <a:rPr kumimoji="1" lang="zh-CN" altLang="en-US" sz="2600" b="1" dirty="0">
                <a:cs typeface="+mn-ea"/>
              </a:rPr>
              <a:t>：</a:t>
            </a:r>
            <a:r>
              <a:rPr kumimoji="1" lang="zh-CN" altLang="en-US" sz="2600" dirty="0">
                <a:cs typeface="+mn-ea"/>
              </a:rPr>
              <a:t>聚集索引，表中元组</a:t>
            </a:r>
            <a:r>
              <a:rPr lang="zh-CN" altLang="en-US" dirty="0"/>
              <a:t>物理顺序与索引的逻辑</a:t>
            </a:r>
            <a:r>
              <a:rPr lang="en-US" altLang="zh-CN" dirty="0"/>
              <a:t>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  <a:r>
              <a:rPr lang="zh-CN" altLang="en-US" dirty="0"/>
              <a:t>顺序相同</a:t>
            </a:r>
            <a:r>
              <a:rPr kumimoji="1" lang="zh-CN" altLang="en-US" sz="2600" dirty="0">
                <a:cs typeface="+mn-ea"/>
              </a:rPr>
              <a:t>。一个基本表上只能建一个聚集索引</a:t>
            </a:r>
            <a:r>
              <a:rPr kumimoji="1" lang="en-US" altLang="zh-CN" sz="2600" dirty="0">
                <a:cs typeface="+mn-ea"/>
              </a:rPr>
              <a:t>(</a:t>
            </a:r>
            <a:r>
              <a:rPr kumimoji="1" lang="zh-CN" altLang="en-US" sz="2600" dirty="0">
                <a:cs typeface="+mn-ea"/>
              </a:rPr>
              <a:t>该索引可以包含多个列</a:t>
            </a:r>
            <a:r>
              <a:rPr kumimoji="1" lang="en-US" altLang="zh-CN" sz="2600" dirty="0">
                <a:cs typeface="+mn-ea"/>
              </a:rPr>
              <a:t>)</a:t>
            </a:r>
            <a:endParaRPr kumimoji="1" lang="zh-CN" altLang="en-US" sz="2600" dirty="0">
              <a:cs typeface="+mn-ea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Tx/>
              <a:buNone/>
              <a:defRPr/>
            </a:pPr>
            <a:r>
              <a:rPr kumimoji="1" lang="zh-CN" altLang="en-US" sz="2600" dirty="0">
                <a:cs typeface="+mn-ea"/>
              </a:rPr>
              <a:t>    </a:t>
            </a:r>
            <a:r>
              <a:rPr kumimoji="1" lang="en-US" altLang="zh-CN" sz="2600" b="1" dirty="0" err="1">
                <a:cs typeface="+mn-ea"/>
              </a:rPr>
              <a:t>asc</a:t>
            </a:r>
            <a:r>
              <a:rPr kumimoji="1" lang="en-US" altLang="zh-CN" sz="2600" b="1" dirty="0">
                <a:cs typeface="+mn-ea"/>
              </a:rPr>
              <a:t>/</a:t>
            </a:r>
            <a:r>
              <a:rPr kumimoji="1" lang="en-US" altLang="zh-CN" sz="2600" b="1" dirty="0" err="1">
                <a:cs typeface="+mn-ea"/>
              </a:rPr>
              <a:t>desc</a:t>
            </a:r>
            <a:r>
              <a:rPr kumimoji="1" lang="zh-CN" altLang="en-US" sz="2600" b="1" dirty="0">
                <a:cs typeface="+mn-ea"/>
              </a:rPr>
              <a:t>：</a:t>
            </a:r>
            <a:r>
              <a:rPr kumimoji="1" lang="zh-CN" altLang="en-US" sz="2600" dirty="0">
                <a:cs typeface="+mn-ea"/>
              </a:rPr>
              <a:t>索引表中索引值的排序次序，缺省为</a:t>
            </a:r>
            <a:r>
              <a:rPr kumimoji="1" lang="en-US" altLang="zh-CN" sz="2600" dirty="0" err="1">
                <a:cs typeface="+mn-ea"/>
              </a:rPr>
              <a:t>asc</a:t>
            </a:r>
            <a:endParaRPr kumimoji="1" lang="en-US" altLang="zh-CN" sz="2600" dirty="0"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FC7B0F4-E28D-4567-9A8B-22879474D678}" type="slidenum">
              <a:rPr kumimoji="0" lang="en-US" altLang="zh-CN" smtClean="0">
                <a:ea typeface="楷体_GB2312" pitchFamily="49" charset="-122"/>
              </a:rPr>
              <a:pPr/>
              <a:t>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概述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3813"/>
            <a:ext cx="8802688" cy="5411787"/>
          </a:xfrm>
        </p:spPr>
        <p:txBody>
          <a:bodyPr/>
          <a:lstStyle/>
          <a:p>
            <a:pPr eaLnBrk="1" hangingPunct="1"/>
            <a:r>
              <a:rPr lang="zh-CN" altLang="en-US" dirty="0"/>
              <a:t>历史</a:t>
            </a:r>
          </a:p>
          <a:p>
            <a:pPr lvl="1" eaLnBrk="1" hangingPunct="1"/>
            <a:r>
              <a:rPr lang="en-US" altLang="zh-CN" dirty="0"/>
              <a:t>SQL: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tructured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uery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</a:p>
          <a:p>
            <a:pPr lvl="1" eaLnBrk="1" hangingPunct="1"/>
            <a:r>
              <a:rPr lang="en-US" altLang="zh-CN" dirty="0"/>
              <a:t>1974</a:t>
            </a:r>
            <a:r>
              <a:rPr lang="zh-CN" altLang="en-US" dirty="0"/>
              <a:t>年，由</a:t>
            </a:r>
            <a:r>
              <a:rPr lang="en-US" altLang="zh-CN" dirty="0"/>
              <a:t>Boyce</a:t>
            </a:r>
            <a:r>
              <a:rPr lang="zh-CN" altLang="en-US" dirty="0"/>
              <a:t>和</a:t>
            </a:r>
            <a:r>
              <a:rPr lang="en-US" altLang="zh-CN" dirty="0"/>
              <a:t>Chamber</a:t>
            </a:r>
            <a:r>
              <a:rPr lang="zh-CN" altLang="en-US" dirty="0"/>
              <a:t>提出</a:t>
            </a:r>
          </a:p>
          <a:p>
            <a:pPr lvl="1" eaLnBrk="1" hangingPunct="1"/>
            <a:r>
              <a:rPr lang="en-US" altLang="zh-CN" dirty="0"/>
              <a:t>1975-1979</a:t>
            </a:r>
            <a:r>
              <a:rPr lang="zh-CN" altLang="en-US" dirty="0"/>
              <a:t>年，在</a:t>
            </a:r>
            <a:r>
              <a:rPr lang="en-US" altLang="zh-CN" dirty="0"/>
              <a:t>System R</a:t>
            </a:r>
            <a:r>
              <a:rPr lang="zh-CN" altLang="en-US" dirty="0"/>
              <a:t>上实现，由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San Jose</a:t>
            </a:r>
            <a:r>
              <a:rPr lang="zh-CN" altLang="en-US" dirty="0"/>
              <a:t>研究室研制，称为</a:t>
            </a:r>
            <a:r>
              <a:rPr lang="en-US" altLang="zh-CN" dirty="0"/>
              <a:t>Sequel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A9858B6-7ADB-4107-9649-BB1467A1D9FA}" type="slidenum">
              <a:rPr kumimoji="0" lang="en-US" altLang="zh-CN" smtClean="0">
                <a:ea typeface="楷体_GB2312" pitchFamily="49" charset="-122"/>
              </a:rPr>
              <a:pPr/>
              <a:t>30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索引的定义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3646488"/>
          </a:xfrm>
        </p:spPr>
        <p:txBody>
          <a:bodyPr/>
          <a:lstStyle/>
          <a:p>
            <a:pPr lvl="1" eaLnBrk="1" hangingPunct="1">
              <a:lnSpc>
                <a:spcPct val="95000"/>
              </a:lnSpc>
              <a:defRPr/>
            </a:pPr>
            <a:r>
              <a:rPr kumimoji="1" lang="zh-CN" altLang="en-US" sz="3200" dirty="0">
                <a:cs typeface="+mn-ea"/>
              </a:rPr>
              <a:t>示例：</a:t>
            </a:r>
          </a:p>
          <a:p>
            <a:pPr lvl="1" algn="ctr" eaLnBrk="1" hangingPunct="1">
              <a:lnSpc>
                <a:spcPct val="95000"/>
              </a:lnSpc>
              <a:buFontTx/>
              <a:buNone/>
              <a:defRPr/>
            </a:pPr>
            <a:r>
              <a:rPr kumimoji="1" lang="en-US" altLang="zh-CN" b="1" i="1" dirty="0">
                <a:cs typeface="+mn-ea"/>
              </a:rPr>
              <a:t>create  cluster  index</a:t>
            </a:r>
            <a:r>
              <a:rPr kumimoji="1" lang="en-US" altLang="zh-CN" dirty="0">
                <a:cs typeface="+mn-ea"/>
              </a:rPr>
              <a:t>   </a:t>
            </a:r>
            <a:r>
              <a:rPr kumimoji="1" lang="en-US" altLang="zh-CN" dirty="0" err="1">
                <a:cs typeface="+mn-ea"/>
              </a:rPr>
              <a:t>s_sno_clu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en-US" altLang="zh-CN" b="1" i="1" dirty="0">
                <a:cs typeface="+mn-ea"/>
              </a:rPr>
              <a:t>on</a:t>
            </a:r>
            <a:r>
              <a:rPr kumimoji="1" lang="en-US" altLang="zh-CN" b="1" dirty="0">
                <a:cs typeface="+mn-ea"/>
              </a:rPr>
              <a:t> </a:t>
            </a:r>
            <a:r>
              <a:rPr kumimoji="1" lang="en-US" altLang="zh-CN" dirty="0">
                <a:cs typeface="+mn-ea"/>
              </a:rPr>
              <a:t> S(</a:t>
            </a:r>
            <a:r>
              <a:rPr kumimoji="1" lang="en-US" altLang="zh-CN" dirty="0" err="1">
                <a:cs typeface="+mn-ea"/>
              </a:rPr>
              <a:t>sno</a:t>
            </a:r>
            <a:r>
              <a:rPr kumimoji="1" lang="en-US" altLang="zh-CN" dirty="0">
                <a:cs typeface="+mn-ea"/>
              </a:rPr>
              <a:t>);</a:t>
            </a:r>
            <a:endParaRPr kumimoji="1" lang="zh-CN" altLang="en-US" dirty="0">
              <a:cs typeface="+mn-ea"/>
            </a:endParaRPr>
          </a:p>
          <a:p>
            <a:pPr lvl="1" algn="ctr" eaLnBrk="1" hangingPunct="1">
              <a:lnSpc>
                <a:spcPct val="95000"/>
              </a:lnSpc>
              <a:buFontTx/>
              <a:buNone/>
              <a:defRPr/>
            </a:pPr>
            <a:r>
              <a:rPr kumimoji="1" lang="en-US" altLang="zh-CN" b="1" i="1" dirty="0">
                <a:cs typeface="+mn-ea"/>
              </a:rPr>
              <a:t>create  unique  index</a:t>
            </a:r>
            <a:r>
              <a:rPr kumimoji="1" lang="en-US" altLang="zh-CN" dirty="0">
                <a:cs typeface="+mn-ea"/>
              </a:rPr>
              <a:t>   </a:t>
            </a:r>
            <a:r>
              <a:rPr kumimoji="1" lang="en-US" altLang="zh-CN" dirty="0" err="1">
                <a:cs typeface="+mn-ea"/>
              </a:rPr>
              <a:t>s_sno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en-US" altLang="zh-CN" b="1" i="1" dirty="0">
                <a:cs typeface="+mn-ea"/>
              </a:rPr>
              <a:t>on</a:t>
            </a:r>
            <a:r>
              <a:rPr kumimoji="1" lang="en-US" altLang="zh-CN" dirty="0">
                <a:cs typeface="+mn-ea"/>
              </a:rPr>
              <a:t>  S(</a:t>
            </a:r>
            <a:r>
              <a:rPr kumimoji="1" lang="en-US" altLang="zh-CN" dirty="0" err="1">
                <a:cs typeface="+mn-ea"/>
              </a:rPr>
              <a:t>sno</a:t>
            </a:r>
            <a:r>
              <a:rPr kumimoji="1" lang="en-US" altLang="zh-CN" dirty="0">
                <a:cs typeface="+mn-ea"/>
              </a:rPr>
              <a:t>);</a:t>
            </a:r>
            <a:endParaRPr kumimoji="1" lang="zh-CN" altLang="en-US" dirty="0">
              <a:cs typeface="+mn-ea"/>
            </a:endParaRPr>
          </a:p>
          <a:p>
            <a:pPr lvl="1" algn="ctr" eaLnBrk="1" hangingPunct="1">
              <a:lnSpc>
                <a:spcPct val="95000"/>
              </a:lnSpc>
              <a:buFontTx/>
              <a:buNone/>
              <a:defRPr/>
            </a:pPr>
            <a:r>
              <a:rPr kumimoji="1" lang="en-US" altLang="zh-CN" b="1" i="1" dirty="0">
                <a:cs typeface="+mn-ea"/>
              </a:rPr>
              <a:t>create index</a:t>
            </a:r>
            <a:r>
              <a:rPr kumimoji="1" lang="en-US" altLang="zh-CN" dirty="0">
                <a:cs typeface="+mn-ea"/>
              </a:rPr>
              <a:t>   </a:t>
            </a:r>
            <a:r>
              <a:rPr kumimoji="1" lang="en-US" altLang="zh-CN" dirty="0" err="1">
                <a:cs typeface="+mn-ea"/>
              </a:rPr>
              <a:t>s_sname</a:t>
            </a:r>
            <a:r>
              <a:rPr kumimoji="1" lang="en-US" altLang="zh-CN" dirty="0">
                <a:cs typeface="+mn-ea"/>
              </a:rPr>
              <a:t>  </a:t>
            </a:r>
            <a:r>
              <a:rPr kumimoji="1" lang="en-US" altLang="zh-CN" b="1" i="1" dirty="0">
                <a:cs typeface="+mn-ea"/>
              </a:rPr>
              <a:t>on</a:t>
            </a:r>
            <a:r>
              <a:rPr kumimoji="1" lang="en-US" altLang="zh-CN" dirty="0">
                <a:cs typeface="+mn-ea"/>
              </a:rPr>
              <a:t>  S(</a:t>
            </a:r>
            <a:r>
              <a:rPr kumimoji="1" lang="en-US" altLang="zh-CN" dirty="0" err="1">
                <a:cs typeface="+mn-ea"/>
              </a:rPr>
              <a:t>sname</a:t>
            </a:r>
            <a:r>
              <a:rPr kumimoji="1" lang="en-US" altLang="zh-CN" dirty="0">
                <a:cs typeface="+mn-ea"/>
              </a:rPr>
              <a:t>);</a:t>
            </a:r>
            <a:endParaRPr kumimoji="1" lang="zh-CN" altLang="en-US" dirty="0">
              <a:cs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30348" y="4081304"/>
            <a:ext cx="573092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create  distinct index </a:t>
            </a:r>
            <a:r>
              <a:rPr lang="en-US" altLang="zh-CN" dirty="0" err="1">
                <a:solidFill>
                  <a:srgbClr val="FF0000"/>
                </a:solidFill>
                <a:ea typeface="华文新魏" panose="02010800040101010101" pitchFamily="2" charset="-122"/>
              </a:rPr>
              <a:t>s_id</a:t>
            </a: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 on S(id);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上述索引能够建立吗？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索引的定义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r>
              <a:rPr kumimoji="1" lang="zh-CN" altLang="en-US" dirty="0"/>
              <a:t>索引的删除</a:t>
            </a:r>
          </a:p>
          <a:p>
            <a:pPr lvl="1" eaLnBrk="1" hangingPunct="1">
              <a:lnSpc>
                <a:spcPct val="95000"/>
              </a:lnSpc>
              <a:defRPr/>
            </a:pPr>
            <a:r>
              <a:rPr kumimoji="1" lang="zh-CN" altLang="en-US" dirty="0">
                <a:cs typeface="+mn-ea"/>
              </a:rPr>
              <a:t>格式</a:t>
            </a:r>
          </a:p>
          <a:p>
            <a:pPr lvl="1" eaLnBrk="1" hangingPunct="1">
              <a:lnSpc>
                <a:spcPct val="95000"/>
              </a:lnSpc>
              <a:buFontTx/>
              <a:buNone/>
              <a:defRPr/>
            </a:pPr>
            <a:r>
              <a:rPr kumimoji="1" lang="zh-CN" alt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   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drop  index</a:t>
            </a:r>
            <a:r>
              <a:rPr kumimoji="1" lang="en-US" altLang="zh-CN" dirty="0">
                <a:solidFill>
                  <a:srgbClr val="FF3300"/>
                </a:solidFill>
                <a:cs typeface="+mn-ea"/>
              </a:rPr>
              <a:t>   </a:t>
            </a:r>
            <a:r>
              <a:rPr kumimoji="1" lang="zh-CN" altLang="en-US" dirty="0">
                <a:cs typeface="+mn-ea"/>
              </a:rPr>
              <a:t>索引名</a:t>
            </a:r>
            <a:endParaRPr kumimoji="1" lang="en-US" altLang="zh-CN" dirty="0">
              <a:cs typeface="+mn-ea"/>
            </a:endParaRPr>
          </a:p>
          <a:p>
            <a:pPr lvl="1" eaLnBrk="1" hangingPunct="1">
              <a:lnSpc>
                <a:spcPct val="95000"/>
              </a:lnSpc>
              <a:buFontTx/>
              <a:buNone/>
              <a:defRPr/>
            </a:pPr>
            <a:endParaRPr kumimoji="1" lang="en-US" altLang="zh-CN" dirty="0">
              <a:cs typeface="+mn-ea"/>
            </a:endParaRPr>
          </a:p>
          <a:p>
            <a:pPr lvl="1" eaLnBrk="1" hangingPunct="1">
              <a:lnSpc>
                <a:spcPct val="95000"/>
              </a:lnSpc>
              <a:buFontTx/>
              <a:buNone/>
              <a:defRPr/>
            </a:pPr>
            <a:r>
              <a:rPr kumimoji="1" lang="zh-CN" altLang="en-US" dirty="0">
                <a:cs typeface="+mn-ea"/>
              </a:rPr>
              <a:t>注意：删除唯一索引后，唯一索引对于数据的约束就消失了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489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F82D865-316B-45EF-8B18-6F94896E1FF3}" type="slidenum">
              <a:rPr kumimoji="0" lang="en-US" altLang="zh-CN" smtClean="0">
                <a:ea typeface="楷体_GB2312" pitchFamily="49" charset="-122"/>
              </a:rPr>
              <a:pPr/>
              <a:t>32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索引的定义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dirty="0"/>
              <a:t>索引的有关说明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可以动态地定义索引，即可以随时建立和删除索引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不允许用户在数据操作中指定索引，索引如何使用完全由</a:t>
            </a:r>
            <a:r>
              <a:rPr lang="en-US" altLang="zh-CN" dirty="0"/>
              <a:t>DBMS</a:t>
            </a:r>
            <a:r>
              <a:rPr lang="zh-CN" altLang="en-US" dirty="0"/>
              <a:t>决定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应该在使用频率高的、经常用于连接的列上建索引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索引实现：</a:t>
            </a:r>
            <a:r>
              <a:rPr lang="en-US" altLang="zh-CN" dirty="0"/>
              <a:t>B</a:t>
            </a:r>
            <a:r>
              <a:rPr lang="en-US" altLang="zh-CN" baseline="30000" dirty="0"/>
              <a:t>+</a:t>
            </a:r>
            <a:r>
              <a:rPr lang="zh-CN" altLang="en-US" dirty="0"/>
              <a:t>树，散列</a:t>
            </a:r>
            <a:r>
              <a:rPr lang="en-US" altLang="zh-CN" dirty="0"/>
              <a:t>(hash)</a:t>
            </a:r>
            <a:endParaRPr lang="zh-CN" altLang="en-US" dirty="0"/>
          </a:p>
          <a:p>
            <a:pPr lvl="1" eaLnBrk="1" hangingPunct="1">
              <a:spcBef>
                <a:spcPct val="40000"/>
              </a:spcBef>
            </a:pPr>
            <a:r>
              <a:rPr lang="zh-CN" altLang="en-US" dirty="0"/>
              <a:t>一个表上可建多个索引。索引可以提高查询效率，但索引过多耗费空间，且降低了插入、删除、更新的效率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841376"/>
          </a:xfrm>
        </p:spPr>
        <p:txBody>
          <a:bodyPr/>
          <a:lstStyle/>
          <a:p>
            <a:r>
              <a:rPr lang="zh-CN" altLang="en-US" dirty="0"/>
              <a:t>元数据</a:t>
            </a:r>
            <a:r>
              <a:rPr lang="en-US" altLang="zh-CN" dirty="0"/>
              <a:t>(Metadata)</a:t>
            </a:r>
            <a:r>
              <a:rPr lang="zh-CN" altLang="en-US" dirty="0"/>
              <a:t>，又称中介数据、中继数据，为描述数据的数据</a:t>
            </a:r>
            <a:r>
              <a:rPr lang="en-US" altLang="zh-CN" dirty="0"/>
              <a:t>(data about data)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" y="174352"/>
            <a:ext cx="9144000" cy="612068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1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元数据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52400"/>
            <a:ext cx="8775709" cy="6516960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766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元数据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0" y="260648"/>
            <a:ext cx="8871386" cy="6264696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429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元数据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8871386" cy="6264696"/>
          </a:xfrm>
        </p:spPr>
      </p:pic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98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2C32DC2-A54F-4BB0-BE9D-9B79F9BB568B}" type="slidenum">
              <a:rPr kumimoji="0" lang="en-US" altLang="zh-CN" smtClean="0">
                <a:ea typeface="楷体_GB2312" pitchFamily="49" charset="-122"/>
              </a:rPr>
              <a:pPr/>
              <a:t>37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数据定义语言特点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新魏" panose="02010800040101010101" pitchFamily="2" charset="-122"/>
              </a:rPr>
              <a:t>SQL</a:t>
            </a:r>
            <a:r>
              <a:rPr lang="zh-CN" altLang="en-US" sz="2800" dirty="0">
                <a:latin typeface="华文新魏" panose="02010800040101010101" pitchFamily="2" charset="-122"/>
              </a:rPr>
              <a:t>中，任何时候都可以执行一个数据定义语句，随时修改数据库结构。而在非关系型的数据库系统中，必须在数据库的装入和使用前全部完成数据库的定义。若要修改已投入运行的数据库，则需停下一切数据库活动，把数据库卸出，修改数据库定义并重新编译，再按修改过的数据库结构重新装入数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华文新魏" panose="02010800040101010101" pitchFamily="2" charset="-122"/>
              </a:rPr>
              <a:t>数据库定义不断增长</a:t>
            </a:r>
            <a:r>
              <a:rPr lang="en-US" altLang="zh-CN" sz="2800" dirty="0">
                <a:latin typeface="华文新魏" panose="02010800040101010101" pitchFamily="2" charset="-122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</a:rPr>
              <a:t>不必一开始就定义完整</a:t>
            </a:r>
            <a:r>
              <a:rPr lang="en-US" altLang="zh-CN" sz="2800" dirty="0">
                <a:latin typeface="华文新魏" panose="02010800040101010101" pitchFamily="2" charset="-122"/>
              </a:rPr>
              <a:t>)</a:t>
            </a:r>
            <a:endParaRPr lang="zh-CN" altLang="en-US" sz="28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华文新魏" panose="02010800040101010101" pitchFamily="2" charset="-122"/>
              </a:rPr>
              <a:t>数据库定义随时修改</a:t>
            </a:r>
            <a:r>
              <a:rPr lang="en-US" altLang="zh-CN" sz="2800" dirty="0">
                <a:latin typeface="华文新魏" panose="02010800040101010101" pitchFamily="2" charset="-122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</a:rPr>
              <a:t>不必一开始就完全合理</a:t>
            </a:r>
            <a:r>
              <a:rPr lang="en-US" altLang="zh-CN" sz="2800" dirty="0">
                <a:latin typeface="华文新魏" panose="02010800040101010101" pitchFamily="2" charset="-122"/>
              </a:rPr>
              <a:t>)</a:t>
            </a:r>
            <a:endParaRPr lang="zh-CN" altLang="en-US" sz="28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华文新魏" panose="02010800040101010101" pitchFamily="2" charset="-122"/>
              </a:rPr>
              <a:t>可进行增加索引、撤消索引的实验，检验其对效率的影响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3B294C1-5846-4C1B-8C81-6EC30BA7C6A5}" type="slidenum">
              <a:rPr kumimoji="0" lang="en-US" altLang="zh-CN" smtClean="0">
                <a:ea typeface="楷体_GB2312" pitchFamily="49" charset="-122"/>
              </a:rPr>
              <a:pPr/>
              <a:t>38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449263"/>
            <a:ext cx="8486775" cy="563562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数据查询功能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</a:rPr>
              <a:t>数据查询基本结构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select</a:t>
            </a:r>
            <a:r>
              <a:rPr lang="zh-CN" altLang="en-US" dirty="0">
                <a:latin typeface="华文新魏" panose="02010800040101010101" pitchFamily="2" charset="-122"/>
              </a:rPr>
              <a:t>子句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重复元组的处理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from</a:t>
            </a:r>
            <a:r>
              <a:rPr lang="zh-CN" altLang="en-US" dirty="0">
                <a:latin typeface="华文新魏" panose="02010800040101010101" pitchFamily="2" charset="-122"/>
              </a:rPr>
              <a:t>子句</a:t>
            </a:r>
          </a:p>
          <a:p>
            <a:pPr eaLnBrk="1" hangingPunct="1"/>
            <a:r>
              <a:rPr lang="en-US" altLang="zh-CN" dirty="0">
                <a:latin typeface="华文新魏" panose="02010800040101010101" pitchFamily="2" charset="-122"/>
              </a:rPr>
              <a:t>where</a:t>
            </a:r>
            <a:r>
              <a:rPr lang="zh-CN" altLang="en-US" dirty="0">
                <a:latin typeface="华文新魏" panose="02010800040101010101" pitchFamily="2" charset="-122"/>
              </a:rPr>
              <a:t>子句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更名运算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字符串操作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元组显示顺序</a:t>
            </a: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</a:rPr>
              <a:t>集合操作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F30BA00-1DD1-4401-9E75-4427E12D21B9}" type="slidenum">
              <a:rPr kumimoji="0" lang="en-US" altLang="zh-CN" smtClean="0">
                <a:ea typeface="楷体_GB2312" pitchFamily="49" charset="-122"/>
              </a:rPr>
              <a:pPr/>
              <a:t>39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数据查询功能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/>
              <a:t>分组和聚集函数</a:t>
            </a:r>
          </a:p>
          <a:p>
            <a:pPr eaLnBrk="1" hangingPunct="1"/>
            <a:r>
              <a:rPr lang="zh-CN" altLang="en-US"/>
              <a:t>空值</a:t>
            </a:r>
          </a:p>
          <a:p>
            <a:pPr eaLnBrk="1" hangingPunct="1"/>
            <a:r>
              <a:rPr lang="zh-CN" altLang="en-US"/>
              <a:t>嵌套子查询</a:t>
            </a:r>
          </a:p>
          <a:p>
            <a:pPr eaLnBrk="1" hangingPunct="1"/>
            <a:r>
              <a:rPr lang="zh-CN" altLang="en-US"/>
              <a:t>派生关系</a:t>
            </a:r>
          </a:p>
          <a:p>
            <a:pPr eaLnBrk="1" hangingPunct="1"/>
            <a:r>
              <a:rPr lang="zh-CN" altLang="en-US"/>
              <a:t>视图</a:t>
            </a:r>
          </a:p>
          <a:p>
            <a:pPr eaLnBrk="1" hangingPunct="1"/>
            <a:r>
              <a:rPr lang="zh-CN" altLang="en-US"/>
              <a:t>关系的连接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A8B2254-589A-4B6A-B3A8-8693226886A4}" type="slidenum">
              <a:rPr kumimoji="0" lang="en-US" altLang="zh-CN" smtClean="0">
                <a:ea typeface="楷体_GB2312" pitchFamily="49" charset="-122"/>
              </a:rPr>
              <a:pPr/>
              <a:t>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28600"/>
            <a:ext cx="8486775" cy="7620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概述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62075"/>
            <a:ext cx="8839200" cy="195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标准化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有关组织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ANSI(American Natural Standard Institute)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ISO(International Organization for Standardization)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SQL</a:t>
            </a:r>
            <a:r>
              <a:rPr lang="zh-CN" altLang="en-US" sz="2400" dirty="0"/>
              <a:t>发展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1800" dirty="0"/>
          </a:p>
        </p:txBody>
      </p:sp>
      <p:pic>
        <p:nvPicPr>
          <p:cNvPr id="9221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6463"/>
            <a:ext cx="81248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81FFA34-8B0D-4999-8322-315AFBFF38CF}" type="slidenum">
              <a:rPr kumimoji="0" lang="en-US" altLang="zh-CN" smtClean="0">
                <a:ea typeface="楷体_GB2312" pitchFamily="49" charset="-122"/>
              </a:rPr>
              <a:pPr/>
              <a:t>40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数据查询基本结构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3038"/>
            <a:ext cx="8802688" cy="1804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</a:rPr>
              <a:t>基本结构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		</a:t>
            </a:r>
            <a:r>
              <a:rPr lang="en-US" altLang="zh-CN" sz="2400" i="1" dirty="0">
                <a:solidFill>
                  <a:srgbClr val="FF3300"/>
                </a:solidFill>
              </a:rPr>
              <a:t>select</a:t>
            </a:r>
            <a:r>
              <a:rPr lang="en-US" altLang="zh-CN" sz="2400" i="1" dirty="0"/>
              <a:t>	 A</a:t>
            </a:r>
            <a:r>
              <a:rPr lang="en-US" altLang="zh-CN" sz="2400" i="1" baseline="-16000" dirty="0"/>
              <a:t>1</a:t>
            </a:r>
            <a:r>
              <a:rPr lang="en-US" altLang="zh-CN" sz="2400" i="1" dirty="0"/>
              <a:t> , A</a:t>
            </a:r>
            <a:r>
              <a:rPr lang="en-US" altLang="zh-CN" sz="2400" i="1" baseline="-16000" dirty="0"/>
              <a:t>2</a:t>
            </a:r>
            <a:r>
              <a:rPr lang="en-US" altLang="zh-CN" sz="2400" i="1" dirty="0"/>
              <a:t> , … , A</a:t>
            </a:r>
            <a:r>
              <a:rPr lang="en-US" altLang="zh-CN" sz="2400" i="1" baseline="-16000" dirty="0"/>
              <a:t>n</a:t>
            </a:r>
            <a:r>
              <a:rPr lang="en-US" altLang="zh-CN" sz="2400" i="1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/>
              <a:t>			  </a:t>
            </a:r>
            <a:r>
              <a:rPr lang="en-US" altLang="zh-CN" sz="2400" i="1" dirty="0">
                <a:solidFill>
                  <a:srgbClr val="FF3300"/>
                </a:solidFill>
              </a:rPr>
              <a:t>from</a:t>
            </a:r>
            <a:r>
              <a:rPr lang="en-US" altLang="zh-CN" sz="2400" i="1" dirty="0"/>
              <a:t>	 T</a:t>
            </a:r>
            <a:r>
              <a:rPr lang="en-US" altLang="zh-CN" sz="2400" i="1" baseline="-16000" dirty="0"/>
              <a:t>1</a:t>
            </a:r>
            <a:r>
              <a:rPr lang="en-US" altLang="zh-CN" sz="2400" i="1" dirty="0"/>
              <a:t> ,</a:t>
            </a:r>
            <a:r>
              <a:rPr lang="en-US" altLang="zh-CN" sz="2400" i="1" dirty="0">
                <a:sym typeface="Symbol" panose="05050102010706020507" pitchFamily="18" charset="2"/>
              </a:rPr>
              <a:t> T</a:t>
            </a:r>
            <a:r>
              <a:rPr lang="en-US" altLang="zh-CN" sz="2400" i="1" baseline="-16000" dirty="0"/>
              <a:t>2</a:t>
            </a:r>
            <a:r>
              <a:rPr lang="en-US" altLang="zh-CN" sz="2400" i="1" dirty="0"/>
              <a:t> , …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, T</a:t>
            </a:r>
            <a:r>
              <a:rPr lang="en-US" altLang="zh-CN" sz="2400" i="1" baseline="-16000" dirty="0"/>
              <a:t>m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/>
              <a:t>			  </a:t>
            </a:r>
            <a:r>
              <a:rPr lang="en-US" altLang="zh-CN" sz="2400" i="1" dirty="0">
                <a:solidFill>
                  <a:srgbClr val="FF3300"/>
                </a:solidFill>
              </a:rPr>
              <a:t>where</a:t>
            </a:r>
            <a:r>
              <a:rPr lang="en-US" altLang="zh-CN" sz="2400" i="1" dirty="0"/>
              <a:t> P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i="1" dirty="0">
                <a:latin typeface="华文新魏" panose="02010800040101010101" pitchFamily="2" charset="-122"/>
              </a:rPr>
              <a:t>				</a:t>
            </a:r>
            <a:endParaRPr lang="en-US" altLang="zh-CN" sz="3600" i="1" dirty="0">
              <a:latin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CN" sz="3600" i="1" dirty="0">
                <a:latin typeface="华文新魏" panose="02010800040101010101" pitchFamily="2" charset="-122"/>
              </a:rPr>
              <a:t>		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33400" y="4953000"/>
            <a:ext cx="755491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>
              <a:spcBef>
                <a:spcPct val="5000"/>
              </a:spcBef>
              <a:buClr>
                <a:schemeClr val="folHlink"/>
              </a:buClr>
            </a:pP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</a:rPr>
              <a:t>∏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ea"/>
                <a:ea typeface="+mn-ea"/>
              </a:rPr>
              <a:t>A1 , A2 , … , An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4000" i="1" baseline="-160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</a:rPr>
              <a:t>(T</a:t>
            </a:r>
            <a:r>
              <a:rPr lang="en-US" altLang="zh-CN" sz="4000" i="1" baseline="-16000" dirty="0">
                <a:solidFill>
                  <a:schemeClr val="bg2"/>
                </a:solidFill>
                <a:latin typeface="+mn-ea"/>
                <a:ea typeface="+mn-ea"/>
              </a:rPr>
              <a:t>1 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 T</a:t>
            </a:r>
            <a:r>
              <a:rPr lang="en-US" altLang="zh-CN" sz="4000" i="1" baseline="-16000" dirty="0">
                <a:solidFill>
                  <a:schemeClr val="bg2"/>
                </a:solidFill>
                <a:latin typeface="+mn-ea"/>
                <a:ea typeface="+mn-ea"/>
              </a:rPr>
              <a:t>2 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 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</a:rPr>
              <a:t>…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  <a:sym typeface="Symbol" panose="05050102010706020507" pitchFamily="18" charset="2"/>
              </a:rPr>
              <a:t>  T</a:t>
            </a:r>
            <a:r>
              <a:rPr lang="en-US" altLang="zh-CN" sz="4000" i="1" baseline="-16000" dirty="0">
                <a:solidFill>
                  <a:schemeClr val="bg2"/>
                </a:solidFill>
                <a:latin typeface="+mn-ea"/>
                <a:ea typeface="+mn-ea"/>
              </a:rPr>
              <a:t>m</a:t>
            </a:r>
            <a:r>
              <a:rPr lang="en-US" altLang="zh-CN" sz="4000" i="1" dirty="0">
                <a:solidFill>
                  <a:schemeClr val="bg2"/>
                </a:solidFill>
                <a:latin typeface="+mn-ea"/>
                <a:ea typeface="+mn-ea"/>
              </a:rPr>
              <a:t>))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3733800" y="3352800"/>
            <a:ext cx="485775" cy="1214438"/>
          </a:xfrm>
          <a:prstGeom prst="upDownArrow">
            <a:avLst>
              <a:gd name="adj1" fmla="val 50000"/>
              <a:gd name="adj2" fmla="val 49931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just" eaLnBrk="0" hangingPunct="0">
              <a:spcBef>
                <a:spcPct val="50000"/>
              </a:spcBef>
              <a:buSzPct val="60000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A51A6AA-EAF5-4210-87B2-97218D994784}" type="slidenum">
              <a:rPr kumimoji="0" lang="en-US" altLang="zh-CN" smtClean="0">
                <a:ea typeface="楷体_GB2312" pitchFamily="49" charset="-122"/>
              </a:rPr>
              <a:pPr/>
              <a:t>41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数据查询基本结构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语句格式</a:t>
            </a:r>
          </a:p>
          <a:p>
            <a:pPr lvl="1" eaLnBrk="1" hangingPunct="1">
              <a:buFontTx/>
              <a:buNone/>
            </a:pPr>
            <a:r>
              <a:rPr lang="en-US" altLang="zh-CN" b="1" i="1">
                <a:solidFill>
                  <a:srgbClr val="FF3300"/>
                </a:solidFill>
              </a:rPr>
              <a:t>SELECT </a:t>
            </a:r>
            <a:r>
              <a:rPr lang="en-US" altLang="zh-CN" b="1" i="1"/>
              <a:t>[ALL|DISTINCT] &lt;</a:t>
            </a:r>
            <a:r>
              <a:rPr lang="zh-CN" altLang="en-US" b="1" i="1"/>
              <a:t>目标列表达式</a:t>
            </a:r>
          </a:p>
          <a:p>
            <a:pPr lvl="1" eaLnBrk="1" hangingPunct="1">
              <a:buFontTx/>
              <a:buNone/>
            </a:pPr>
            <a:r>
              <a:rPr lang="zh-CN" altLang="en-US" b="1" i="1"/>
              <a:t>                              </a:t>
            </a:r>
            <a:r>
              <a:rPr lang="en-US" altLang="zh-CN" b="1" i="1"/>
              <a:t>[</a:t>
            </a:r>
            <a:r>
              <a:rPr lang="zh-CN" altLang="en-US" b="1" i="1"/>
              <a:t>，</a:t>
            </a:r>
            <a:r>
              <a:rPr lang="en-US" altLang="zh-CN" b="1" i="1"/>
              <a:t>&lt;</a:t>
            </a:r>
            <a:r>
              <a:rPr lang="zh-CN" altLang="en-US" b="1" i="1"/>
              <a:t>目标列表达式</a:t>
            </a:r>
            <a:r>
              <a:rPr lang="en-US" altLang="zh-CN" b="1" i="1"/>
              <a:t>&gt;] …</a:t>
            </a:r>
          </a:p>
          <a:p>
            <a:pPr lvl="1" eaLnBrk="1" hangingPunct="1">
              <a:buFontTx/>
              <a:buNone/>
            </a:pPr>
            <a:r>
              <a:rPr lang="en-US" altLang="zh-CN" b="1" i="1">
                <a:solidFill>
                  <a:srgbClr val="FF3300"/>
                </a:solidFill>
              </a:rPr>
              <a:t>FROM </a:t>
            </a:r>
            <a:r>
              <a:rPr lang="en-US" altLang="zh-CN" b="1" i="1"/>
              <a:t>&lt;</a:t>
            </a:r>
            <a:r>
              <a:rPr lang="zh-CN" altLang="en-US" b="1" i="1"/>
              <a:t>表名、视图名或者临时关系</a:t>
            </a:r>
            <a:r>
              <a:rPr lang="en-US" altLang="zh-CN" b="1" i="1"/>
              <a:t>&gt;[</a:t>
            </a:r>
            <a:r>
              <a:rPr lang="zh-CN" altLang="en-US" b="1" i="1"/>
              <a:t>， </a:t>
            </a:r>
            <a:r>
              <a:rPr lang="en-US" altLang="zh-CN" b="1" i="1"/>
              <a:t>&lt;</a:t>
            </a:r>
            <a:r>
              <a:rPr lang="zh-CN" altLang="en-US" b="1" i="1"/>
              <a:t>表名、视图名或者临时关系</a:t>
            </a:r>
            <a:r>
              <a:rPr lang="en-US" altLang="zh-CN" b="1" i="1"/>
              <a:t>&gt; ] …</a:t>
            </a:r>
          </a:p>
          <a:p>
            <a:pPr lvl="1" eaLnBrk="1" hangingPunct="1">
              <a:buFontTx/>
              <a:buNone/>
            </a:pPr>
            <a:r>
              <a:rPr lang="en-US" altLang="zh-CN" b="1" i="1"/>
              <a:t>[ </a:t>
            </a:r>
            <a:r>
              <a:rPr lang="en-US" altLang="zh-CN" b="1" i="1">
                <a:solidFill>
                  <a:srgbClr val="FF3300"/>
                </a:solidFill>
              </a:rPr>
              <a:t>WHERE </a:t>
            </a:r>
            <a:r>
              <a:rPr lang="en-US" altLang="zh-CN" b="1" i="1"/>
              <a:t>&lt;</a:t>
            </a:r>
            <a:r>
              <a:rPr lang="zh-CN" altLang="en-US" b="1" i="1"/>
              <a:t>条件表达式</a:t>
            </a:r>
            <a:r>
              <a:rPr lang="en-US" altLang="zh-CN" b="1" i="1"/>
              <a:t>&gt; ]</a:t>
            </a:r>
          </a:p>
          <a:p>
            <a:pPr lvl="1" eaLnBrk="1" hangingPunct="1">
              <a:buFontTx/>
              <a:buNone/>
            </a:pPr>
            <a:r>
              <a:rPr lang="en-US" altLang="zh-CN" b="1" i="1"/>
              <a:t>[ </a:t>
            </a:r>
            <a:r>
              <a:rPr lang="en-US" altLang="zh-CN" b="1" i="1">
                <a:solidFill>
                  <a:srgbClr val="FF3300"/>
                </a:solidFill>
              </a:rPr>
              <a:t>GROUP BY</a:t>
            </a:r>
            <a:r>
              <a:rPr lang="en-US" altLang="zh-CN" b="1" i="1"/>
              <a:t> &lt;</a:t>
            </a:r>
            <a:r>
              <a:rPr lang="zh-CN" altLang="en-US" b="1" i="1"/>
              <a:t>列名</a:t>
            </a:r>
            <a:r>
              <a:rPr lang="en-US" altLang="zh-CN" b="1" i="1"/>
              <a:t>1&gt; [ </a:t>
            </a:r>
            <a:r>
              <a:rPr lang="en-US" altLang="zh-CN" b="1" i="1">
                <a:solidFill>
                  <a:srgbClr val="FF3300"/>
                </a:solidFill>
              </a:rPr>
              <a:t>HAVING</a:t>
            </a:r>
            <a:r>
              <a:rPr lang="en-US" altLang="zh-CN" b="1" i="1"/>
              <a:t> &lt;</a:t>
            </a:r>
            <a:r>
              <a:rPr lang="zh-CN" altLang="en-US" b="1" i="1"/>
              <a:t>条件表达式</a:t>
            </a:r>
            <a:r>
              <a:rPr lang="en-US" altLang="zh-CN" b="1" i="1"/>
              <a:t>&gt; ] ]</a:t>
            </a:r>
          </a:p>
          <a:p>
            <a:pPr lvl="1" eaLnBrk="1" hangingPunct="1">
              <a:buFontTx/>
              <a:buNone/>
            </a:pPr>
            <a:r>
              <a:rPr lang="en-US" altLang="zh-CN" b="1" i="1"/>
              <a:t>[ </a:t>
            </a:r>
            <a:r>
              <a:rPr lang="en-US" altLang="zh-CN" b="1" i="1">
                <a:solidFill>
                  <a:srgbClr val="FF3300"/>
                </a:solidFill>
              </a:rPr>
              <a:t>ORDER BY</a:t>
            </a:r>
            <a:r>
              <a:rPr lang="en-US" altLang="zh-CN" b="1" i="1"/>
              <a:t> &lt;</a:t>
            </a:r>
            <a:r>
              <a:rPr lang="zh-CN" altLang="en-US" b="1" i="1"/>
              <a:t>列名</a:t>
            </a:r>
            <a:r>
              <a:rPr lang="en-US" altLang="zh-CN" b="1" i="1"/>
              <a:t>2&gt; [ ASC|DESC ] ]</a:t>
            </a:r>
            <a:r>
              <a:rPr lang="zh-CN" altLang="en-US" b="1" i="1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1996198-DE9E-4D94-A809-F77057C7AFFF}" type="slidenum">
              <a:rPr kumimoji="0" lang="en-US" altLang="zh-CN" smtClean="0">
                <a:ea typeface="楷体_GB2312" pitchFamily="49" charset="-122"/>
              </a:rPr>
              <a:pPr/>
              <a:t>42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数据查询基本结构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SELECT</a:t>
            </a:r>
            <a:r>
              <a:rPr lang="zh-CN" altLang="en-US" dirty="0">
                <a:solidFill>
                  <a:srgbClr val="FF3300"/>
                </a:solidFill>
              </a:rPr>
              <a:t>子句</a:t>
            </a:r>
            <a:r>
              <a:rPr lang="zh-CN" altLang="en-US" dirty="0"/>
              <a:t>：指定要显示的属性列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FROM</a:t>
            </a:r>
            <a:r>
              <a:rPr lang="zh-CN" altLang="en-US" dirty="0">
                <a:solidFill>
                  <a:srgbClr val="FF3300"/>
                </a:solidFill>
              </a:rPr>
              <a:t>子句</a:t>
            </a:r>
            <a:r>
              <a:rPr lang="zh-CN" altLang="en-US" dirty="0"/>
              <a:t>：指定查询对象</a:t>
            </a:r>
            <a:r>
              <a:rPr lang="en-US" altLang="zh-CN" dirty="0"/>
              <a:t>(</a:t>
            </a:r>
            <a:r>
              <a:rPr lang="zh-CN" altLang="en-US" dirty="0"/>
              <a:t>基本表或视图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WHERE</a:t>
            </a:r>
            <a:r>
              <a:rPr lang="zh-CN" altLang="en-US" dirty="0">
                <a:solidFill>
                  <a:srgbClr val="FF3300"/>
                </a:solidFill>
              </a:rPr>
              <a:t>子句</a:t>
            </a:r>
            <a:r>
              <a:rPr lang="zh-CN" altLang="en-US" dirty="0"/>
              <a:t>：指定查询条件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GROUP BY</a:t>
            </a:r>
            <a:r>
              <a:rPr lang="zh-CN" altLang="en-US" dirty="0">
                <a:solidFill>
                  <a:srgbClr val="FF3300"/>
                </a:solidFill>
              </a:rPr>
              <a:t>子句</a:t>
            </a:r>
            <a:r>
              <a:rPr lang="zh-CN" altLang="en-US" dirty="0"/>
              <a:t>：对查询结果按指定列的值分组，该属性列值相等的元组为一个组。通常会在每组中作用聚集函数。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HAVING</a:t>
            </a:r>
            <a:r>
              <a:rPr lang="zh-CN" altLang="en-US" dirty="0">
                <a:solidFill>
                  <a:srgbClr val="FF3300"/>
                </a:solidFill>
              </a:rPr>
              <a:t>短语</a:t>
            </a:r>
            <a:r>
              <a:rPr lang="zh-CN" altLang="en-US" dirty="0"/>
              <a:t>：筛选出只有满足指定条件的组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</a:rPr>
              <a:t>ORDER BY</a:t>
            </a:r>
            <a:r>
              <a:rPr lang="zh-CN" altLang="en-US" dirty="0">
                <a:solidFill>
                  <a:srgbClr val="FF3300"/>
                </a:solidFill>
              </a:rPr>
              <a:t>子句</a:t>
            </a:r>
            <a:r>
              <a:rPr lang="zh-CN" altLang="en-US" dirty="0"/>
              <a:t>：对查询结果按指定列值的升序或降序排序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F493B83-055D-4B2B-90D7-7E36BF989B4D}" type="slidenum">
              <a:rPr kumimoji="0" lang="en-US" altLang="zh-CN" smtClean="0">
                <a:ea typeface="楷体_GB2312" pitchFamily="49" charset="-122"/>
              </a:rPr>
              <a:pPr/>
              <a:t>43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select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查询所有老师的姓名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select</a:t>
            </a:r>
            <a:r>
              <a:rPr lang="en-US" altLang="zh-CN" sz="2800" i="1" dirty="0"/>
              <a:t>	 </a:t>
            </a:r>
            <a:r>
              <a:rPr lang="en-US" altLang="zh-CN" sz="2800" i="1" dirty="0" err="1"/>
              <a:t>tname</a:t>
            </a:r>
            <a:endParaRPr lang="en-US" altLang="zh-CN" sz="2800" i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from</a:t>
            </a:r>
            <a:r>
              <a:rPr lang="en-US" altLang="zh-CN" sz="2800" i="1" dirty="0"/>
              <a:t>	 T</a:t>
            </a:r>
            <a:r>
              <a:rPr lang="zh-CN" altLang="en-US" sz="2800" i="1" dirty="0"/>
              <a:t>；</a:t>
            </a:r>
            <a:endParaRPr lang="zh-CN" altLang="en-US" sz="2200" i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73FCBB4-5F88-4AFC-86D8-CE1B11DC4F6C}" type="slidenum">
              <a:rPr kumimoji="0" lang="en-US" altLang="zh-CN" smtClean="0">
                <a:ea typeface="楷体_GB2312" pitchFamily="49" charset="-122"/>
              </a:rPr>
              <a:pPr/>
              <a:t>44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select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目标列形式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dirty="0"/>
              <a:t>   可以为列名，* ，算术表达式，聚集函数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*</a:t>
            </a:r>
            <a:r>
              <a:rPr lang="zh-CN" altLang="en-US" dirty="0"/>
              <a:t>：表示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所有的属性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endParaRPr lang="zh-CN" altLang="en-US" dirty="0"/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sz="2800" dirty="0"/>
              <a:t>查询所有老师的信息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b="1" i="1" dirty="0"/>
              <a:t>select</a:t>
            </a:r>
            <a:r>
              <a:rPr lang="en-US" altLang="zh-CN" sz="2800" i="1" dirty="0"/>
              <a:t>     *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800" i="1" dirty="0"/>
              <a:t>	  </a:t>
            </a:r>
            <a:r>
              <a:rPr lang="en-US" altLang="zh-CN" sz="2800" b="1" i="1" dirty="0"/>
              <a:t>from</a:t>
            </a:r>
            <a:r>
              <a:rPr lang="en-US" altLang="zh-CN" sz="2800" i="1" dirty="0"/>
              <a:t>	T</a:t>
            </a:r>
            <a:r>
              <a:rPr lang="zh-CN" altLang="en-US" sz="2800" i="1" dirty="0"/>
              <a:t>；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1DC584C-495A-4228-93A9-A59E2906D953}" type="slidenum">
              <a:rPr kumimoji="0" lang="en-US" altLang="zh-CN" smtClean="0">
                <a:ea typeface="楷体_GB2312" pitchFamily="49" charset="-122"/>
              </a:rPr>
              <a:pPr/>
              <a:t>45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select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带</a:t>
            </a:r>
            <a:r>
              <a:rPr lang="zh-CN" altLang="en-US" dirty="0">
                <a:sym typeface="Symbol" panose="05050102010706020507" pitchFamily="18" charset="2"/>
              </a:rPr>
              <a:t>，， ， 的</a:t>
            </a:r>
            <a:r>
              <a:rPr lang="zh-CN" altLang="en-US" dirty="0"/>
              <a:t>算术表达式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dirty="0"/>
              <a:t>	查询所有老师的姓名及税后工资额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b="1" i="1" dirty="0"/>
              <a:t>select</a:t>
            </a:r>
            <a:r>
              <a:rPr lang="en-US" altLang="zh-CN" i="1" dirty="0"/>
              <a:t>     </a:t>
            </a:r>
            <a:r>
              <a:rPr lang="en-US" altLang="zh-CN" i="1" dirty="0" err="1"/>
              <a:t>tname</a:t>
            </a:r>
            <a:r>
              <a:rPr lang="zh-CN" altLang="en-US" i="1" dirty="0"/>
              <a:t>，</a:t>
            </a:r>
            <a:r>
              <a:rPr lang="en-US" altLang="zh-CN" i="1" dirty="0"/>
              <a:t>sal</a:t>
            </a:r>
            <a:r>
              <a:rPr lang="en-US" altLang="zh-CN" i="1" dirty="0">
                <a:sym typeface="Symbol" panose="05050102010706020507" pitchFamily="18" charset="2"/>
              </a:rPr>
              <a:t></a:t>
            </a:r>
            <a:r>
              <a:rPr lang="en-US" altLang="zh-CN" i="1" dirty="0"/>
              <a:t>0.95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i="1" dirty="0"/>
              <a:t>	  </a:t>
            </a:r>
            <a:r>
              <a:rPr lang="en-US" altLang="zh-CN" b="1" i="1" dirty="0"/>
              <a:t>from</a:t>
            </a:r>
            <a:r>
              <a:rPr lang="en-US" altLang="zh-CN" i="1" dirty="0"/>
              <a:t>	     T</a:t>
            </a:r>
            <a:r>
              <a:rPr lang="zh-CN" altLang="en-US" i="1" dirty="0"/>
              <a:t>；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F6DBDC0-D0F7-4219-96BA-BBAAA8C9B0C1}" type="slidenum">
              <a:rPr kumimoji="0" lang="en-US" altLang="zh-CN" smtClean="0">
                <a:ea typeface="楷体_GB2312" pitchFamily="49" charset="-122"/>
              </a:rPr>
              <a:pPr/>
              <a:t>46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重复元组的处理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语法约束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dirty="0"/>
              <a:t>   查询结果默认保留重复元组，这是商用数据库产品对于关系模型理论的突破。若要去掉重复元组，可用关键字</a:t>
            </a:r>
            <a:r>
              <a:rPr lang="en-US" altLang="zh-CN" b="1" dirty="0">
                <a:solidFill>
                  <a:srgbClr val="FF3300"/>
                </a:solidFill>
              </a:rPr>
              <a:t>distinct</a:t>
            </a:r>
            <a:r>
              <a:rPr lang="zh-CN" altLang="en-US" dirty="0"/>
              <a:t>或</a:t>
            </a:r>
            <a:r>
              <a:rPr lang="en-US" altLang="zh-CN" b="1" dirty="0">
                <a:solidFill>
                  <a:srgbClr val="FF3300"/>
                </a:solidFill>
              </a:rPr>
              <a:t>unique</a:t>
            </a:r>
            <a:r>
              <a:rPr lang="zh-CN" altLang="en-US" dirty="0"/>
              <a:t>指明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示例  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dirty="0"/>
              <a:t>   查询选修课程的学生学号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i="1" dirty="0"/>
              <a:t>   </a:t>
            </a:r>
            <a:r>
              <a:rPr lang="en-US" altLang="zh-CN" b="1" i="1" dirty="0"/>
              <a:t>select</a:t>
            </a:r>
            <a:r>
              <a:rPr lang="en-US" altLang="zh-CN" i="1" dirty="0"/>
              <a:t>     </a:t>
            </a:r>
            <a:r>
              <a:rPr lang="en-US" altLang="zh-CN" b="1" i="1" dirty="0"/>
              <a:t>distinct</a:t>
            </a:r>
            <a:r>
              <a:rPr lang="en-US" altLang="zh-CN" i="1" dirty="0"/>
              <a:t>   </a:t>
            </a:r>
            <a:r>
              <a:rPr lang="en-US" altLang="zh-CN" dirty="0" err="1"/>
              <a:t>sno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 </a:t>
            </a:r>
            <a:r>
              <a:rPr lang="en-US" altLang="zh-CN" dirty="0"/>
              <a:t>SC</a:t>
            </a:r>
            <a:r>
              <a:rPr lang="zh-CN" altLang="en-US" i="1" dirty="0"/>
              <a:t>；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B965FD0-BE5B-40C2-9712-CCD6A166DD26}" type="slidenum">
              <a:rPr kumimoji="0" lang="en-US" altLang="zh-CN" smtClean="0">
                <a:ea typeface="楷体_GB2312" pitchFamily="49" charset="-122"/>
              </a:rPr>
              <a:pPr/>
              <a:t>47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from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说明</a:t>
            </a:r>
          </a:p>
          <a:p>
            <a:pPr lvl="1" eaLnBrk="1" hangingPunct="1"/>
            <a:r>
              <a:rPr lang="en-US" altLang="zh-CN" dirty="0"/>
              <a:t>from</a:t>
            </a:r>
            <a:r>
              <a:rPr lang="zh-CN" altLang="en-US" dirty="0"/>
              <a:t>子句列出查询的对象表</a:t>
            </a:r>
          </a:p>
          <a:p>
            <a:pPr lvl="1" eaLnBrk="1" hangingPunct="1"/>
            <a:r>
              <a:rPr lang="zh-CN" altLang="en-US" dirty="0"/>
              <a:t>当目标列取自多个表时，在不混淆的情况下可以不用显式指明来自哪个关系</a:t>
            </a:r>
          </a:p>
          <a:p>
            <a:pPr lvl="1" eaLnBrk="1" hangingPunct="1"/>
            <a:r>
              <a:rPr lang="zh-CN" altLang="en-US" dirty="0"/>
              <a:t>相当于表的笛卡尔积，</a:t>
            </a:r>
            <a:r>
              <a:rPr lang="zh-CN" altLang="en-US" dirty="0">
                <a:solidFill>
                  <a:srgbClr val="FF0000"/>
                </a:solidFill>
              </a:rPr>
              <a:t>不是自然连接</a:t>
            </a:r>
          </a:p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 dirty="0"/>
              <a:t>例：找出工资低于</a:t>
            </a:r>
            <a:r>
              <a:rPr lang="en-US" altLang="zh-CN" dirty="0"/>
              <a:t>500</a:t>
            </a:r>
            <a:r>
              <a:rPr lang="zh-CN" altLang="en-US" dirty="0"/>
              <a:t>的职工的姓名、工资、学院</a:t>
            </a:r>
          </a:p>
          <a:p>
            <a:pPr lvl="1" eaLnBrk="1" hangingPunct="1">
              <a:buFontTx/>
              <a:buNone/>
            </a:pPr>
            <a:r>
              <a:rPr lang="zh-CN" altLang="en-US" i="1" dirty="0"/>
              <a:t> </a:t>
            </a:r>
            <a:r>
              <a:rPr lang="en-US" altLang="zh-CN" sz="2400" b="1" i="1" dirty="0"/>
              <a:t>select</a:t>
            </a:r>
            <a:r>
              <a:rPr lang="en-US" altLang="zh-CN" sz="2400" i="1" dirty="0"/>
              <a:t>	</a:t>
            </a:r>
            <a:r>
              <a:rPr lang="en-US" altLang="zh-CN" sz="2400" dirty="0" err="1"/>
              <a:t>tname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sal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dname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</a:t>
            </a:r>
            <a:r>
              <a:rPr lang="en-US" altLang="zh-CN" sz="2400" dirty="0"/>
              <a:t>T , D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  </a:t>
            </a:r>
            <a:r>
              <a:rPr lang="en-US" altLang="zh-CN" sz="2400" b="1" i="1" dirty="0"/>
              <a:t>where</a:t>
            </a:r>
            <a:r>
              <a:rPr lang="en-US" altLang="zh-CN" sz="2400" i="1" dirty="0"/>
              <a:t>   </a:t>
            </a:r>
            <a:r>
              <a:rPr lang="en-US" altLang="zh-CN" sz="2400" dirty="0" err="1"/>
              <a:t>sal</a:t>
            </a:r>
            <a:r>
              <a:rPr lang="en-US" altLang="zh-CN" sz="2400" dirty="0"/>
              <a:t> &lt; 500   </a:t>
            </a:r>
            <a:r>
              <a:rPr lang="en-US" altLang="zh-CN" sz="2400" b="1" i="1" dirty="0"/>
              <a:t>and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T.dno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D.dno</a:t>
            </a:r>
            <a:r>
              <a:rPr lang="zh-CN" altLang="en-US" sz="2400" i="1" dirty="0">
                <a:latin typeface="华文新魏" panose="02010800040101010101" pitchFamily="2" charset="-122"/>
              </a:rPr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8770A30-D5B3-4F68-9F54-AC2B2FCB7115}" type="slidenum">
              <a:rPr kumimoji="0" lang="en-US" altLang="zh-CN" smtClean="0">
                <a:ea typeface="楷体_GB2312" pitchFamily="49" charset="-122"/>
              </a:rPr>
              <a:pPr/>
              <a:t>48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from</a:t>
            </a:r>
            <a:r>
              <a:rPr lang="zh-CN" altLang="en-US" dirty="0">
                <a:effectLst/>
              </a:rPr>
              <a:t>子句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例：列出教授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哲学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课程的老师的教工号及姓名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i="1" dirty="0"/>
              <a:t> 		</a:t>
            </a:r>
            <a:r>
              <a:rPr lang="en-US" altLang="zh-CN" b="1" i="1" dirty="0"/>
              <a:t>select</a:t>
            </a:r>
            <a:r>
              <a:rPr lang="en-US" altLang="zh-CN" i="1" dirty="0"/>
              <a:t>      </a:t>
            </a:r>
            <a:r>
              <a:rPr lang="en-US" altLang="zh-CN" dirty="0"/>
              <a:t>t. </a:t>
            </a:r>
            <a:r>
              <a:rPr lang="en-US" altLang="zh-CN" dirty="0" err="1"/>
              <a:t>tno</a:t>
            </a:r>
            <a:r>
              <a:rPr lang="en-US" altLang="zh-CN" dirty="0"/>
              <a:t> , </a:t>
            </a:r>
            <a:r>
              <a:rPr lang="en-US" altLang="zh-CN" dirty="0" err="1"/>
              <a:t>tname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  </a:t>
            </a:r>
            <a:r>
              <a:rPr lang="en-US" altLang="zh-CN" b="1" i="1" dirty="0"/>
              <a:t>from</a:t>
            </a:r>
            <a:r>
              <a:rPr lang="en-US" altLang="zh-CN" i="1" dirty="0"/>
              <a:t>       </a:t>
            </a:r>
            <a:r>
              <a:rPr lang="en-US" altLang="zh-CN" dirty="0"/>
              <a:t>t , </a:t>
            </a:r>
            <a:r>
              <a:rPr lang="en-US" altLang="zh-CN" dirty="0" err="1"/>
              <a:t>tc</a:t>
            </a:r>
            <a:r>
              <a:rPr lang="en-US" altLang="zh-CN" dirty="0"/>
              <a:t> , c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b="1" i="1" dirty="0"/>
              <a:t>		  where</a:t>
            </a:r>
            <a:r>
              <a:rPr lang="en-US" altLang="zh-CN" i="1" dirty="0"/>
              <a:t>     </a:t>
            </a:r>
            <a:r>
              <a:rPr lang="en-US" altLang="zh-CN" dirty="0" err="1"/>
              <a:t>t.tno</a:t>
            </a:r>
            <a:r>
              <a:rPr lang="en-US" altLang="zh-CN" dirty="0"/>
              <a:t> = </a:t>
            </a:r>
            <a:r>
              <a:rPr lang="en-US" altLang="zh-CN" dirty="0" err="1"/>
              <a:t>tc.tno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			</a:t>
            </a:r>
            <a:r>
              <a:rPr lang="en-US" altLang="zh-CN" b="1" i="1" dirty="0"/>
              <a:t>and</a:t>
            </a:r>
            <a:r>
              <a:rPr lang="en-US" altLang="zh-CN" i="1" dirty="0"/>
              <a:t>     </a:t>
            </a:r>
            <a:r>
              <a:rPr lang="en-US" altLang="zh-CN" dirty="0" err="1"/>
              <a:t>tc.cno</a:t>
            </a:r>
            <a:r>
              <a:rPr lang="en-US" altLang="zh-CN" dirty="0"/>
              <a:t> = </a:t>
            </a:r>
            <a:r>
              <a:rPr lang="en-US" altLang="zh-CN" dirty="0" err="1"/>
              <a:t>c.cno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b="1" i="1" dirty="0"/>
              <a:t>			and</a:t>
            </a:r>
            <a:r>
              <a:rPr lang="en-US" altLang="zh-CN" i="1" dirty="0"/>
              <a:t>     </a:t>
            </a:r>
            <a:r>
              <a:rPr lang="en-US" altLang="zh-CN" dirty="0" err="1"/>
              <a:t>cname</a:t>
            </a:r>
            <a:r>
              <a:rPr lang="en-US" altLang="zh-CN" dirty="0"/>
              <a:t> = ‘</a:t>
            </a:r>
            <a:r>
              <a:rPr lang="zh-CN" altLang="en-US" dirty="0"/>
              <a:t>哲学</a:t>
            </a:r>
            <a:r>
              <a:rPr lang="en-US" altLang="zh-CN" dirty="0"/>
              <a:t>’</a:t>
            </a:r>
            <a:r>
              <a:rPr lang="zh-CN" altLang="en-US" i="1" dirty="0"/>
              <a:t>；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9FF2BB5-F7BE-41E7-8C8C-E0DCC159428C}"/>
              </a:ext>
            </a:extLst>
          </p:cNvPr>
          <p:cNvGrpSpPr>
            <a:grpSpLocks/>
          </p:cNvGrpSpPr>
          <p:nvPr/>
        </p:nvGrpSpPr>
        <p:grpSpPr bwMode="auto">
          <a:xfrm>
            <a:off x="6516829" y="2550213"/>
            <a:ext cx="1799738" cy="2595774"/>
            <a:chOff x="4571" y="1872"/>
            <a:chExt cx="1036" cy="1584"/>
          </a:xfrm>
        </p:grpSpPr>
        <p:pic>
          <p:nvPicPr>
            <p:cNvPr id="7" name="Picture 4" descr="AMCONFUS">
              <a:extLst>
                <a:ext uri="{FF2B5EF4-FFF2-40B4-BE49-F238E27FC236}">
                  <a16:creationId xmlns:a16="http://schemas.microsoft.com/office/drawing/2014/main" id="{FFB0758D-E7C4-4017-AB87-155FAE0A3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F0DCCEC5-C083-4CF7-8A30-C39E45E88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3024"/>
              <a:ext cx="103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en-US" altLang="zh-CN" sz="2000" i="1" dirty="0">
                  <a:solidFill>
                    <a:srgbClr val="FF0000"/>
                  </a:solidFill>
                  <a:latin typeface="+mn-ea"/>
                  <a:ea typeface="+mn-ea"/>
                </a:rPr>
                <a:t>From</a:t>
              </a:r>
              <a:r>
                <a:rPr lang="zh-CN" altLang="en-US" sz="2000" i="1" dirty="0">
                  <a:solidFill>
                    <a:srgbClr val="FF0000"/>
                  </a:solidFill>
                  <a:latin typeface="+mn-ea"/>
                  <a:ea typeface="+mn-ea"/>
                </a:rPr>
                <a:t>子句中可以有几个表</a:t>
              </a:r>
              <a:r>
                <a:rPr lang="en-US" altLang="zh-CN" sz="2000" i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  <a:endParaRPr lang="zh-CN" altLang="en-US" sz="2000" i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33C2B06-1B3F-478D-9B2B-BA9BB9B62858}" type="slidenum">
              <a:rPr kumimoji="0" lang="en-US" altLang="zh-CN" smtClean="0">
                <a:ea typeface="楷体_GB2312" pitchFamily="49" charset="-122"/>
              </a:rPr>
              <a:pPr/>
              <a:t>49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where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02688" cy="69691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/>
              <a:t>常用查询条件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650" y="1844675"/>
          <a:ext cx="7777163" cy="4392616"/>
        </p:xfrm>
        <a:graphic>
          <a:graphicData uri="http://schemas.openxmlformats.org/drawingml/2006/table">
            <a:tbl>
              <a:tblPr/>
              <a:tblGrid>
                <a:gridCol w="1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0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查询条件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谓词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比较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&gt;，&lt;，=，&lt;&gt;，&gt;=，&lt;=，not+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上述运算符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确定范围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between … and …，not between …and …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确定集合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in，not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判定空集合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exists，not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exists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字符匹配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like，not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like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空值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is null，is not null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多条件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and，or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CD06658-F67F-4B6C-AA5D-2F03D04AE001}" type="slidenum">
              <a:rPr kumimoji="0" lang="en-US" altLang="zh-CN" smtClean="0">
                <a:ea typeface="楷体_GB2312" pitchFamily="49" charset="-122"/>
              </a:rPr>
              <a:pPr/>
              <a:t>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860425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概述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02688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/>
              <a:t>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/>
              <a:t>一体化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/>
              <a:t>集</a:t>
            </a:r>
            <a:r>
              <a:rPr lang="en-US" altLang="zh-CN" sz="2000"/>
              <a:t>DDL</a:t>
            </a:r>
            <a:r>
              <a:rPr lang="zh-CN" altLang="en-US" sz="2000"/>
              <a:t>，</a:t>
            </a:r>
            <a:r>
              <a:rPr lang="en-US" altLang="zh-CN" sz="2000"/>
              <a:t>DML</a:t>
            </a:r>
            <a:r>
              <a:rPr lang="zh-CN" altLang="en-US" sz="2000"/>
              <a:t>，</a:t>
            </a:r>
            <a:r>
              <a:rPr lang="en-US" altLang="zh-CN" sz="2000"/>
              <a:t>DCL</a:t>
            </a:r>
            <a:r>
              <a:rPr lang="zh-CN" altLang="en-US" sz="2000"/>
              <a:t>于一体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/>
              <a:t>单一的结构</a:t>
            </a:r>
            <a:r>
              <a:rPr lang="en-US" altLang="zh-CN" sz="2000"/>
              <a:t>----</a:t>
            </a:r>
            <a:r>
              <a:rPr lang="zh-CN" altLang="en-US" sz="2000"/>
              <a:t>关系，带来了数据操作符的统一</a:t>
            </a:r>
          </a:p>
          <a:p>
            <a:pPr lvl="1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/>
              <a:t>面向集合的操作方式</a:t>
            </a:r>
          </a:p>
          <a:p>
            <a:pPr lvl="2"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/>
              <a:t>一次一集合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400"/>
              <a:t>高度非过程化</a:t>
            </a:r>
          </a:p>
          <a:p>
            <a:pPr lvl="2" algn="l" eaLnBrk="1" hangingPunct="1">
              <a:lnSpc>
                <a:spcPct val="110000"/>
              </a:lnSpc>
            </a:pPr>
            <a:r>
              <a:rPr lang="zh-CN" altLang="en-US" sz="2000"/>
              <a:t>用户只需提出“做什么”，无须告诉“怎么做”，不必了解存取路径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400"/>
              <a:t>两种使用方式，统一的语法结构</a:t>
            </a:r>
          </a:p>
          <a:p>
            <a:pPr lvl="2" algn="l" eaLnBrk="1" hangingPunct="1">
              <a:lnSpc>
                <a:spcPct val="110000"/>
              </a:lnSpc>
            </a:pPr>
            <a:r>
              <a:rPr lang="en-US" altLang="zh-CN" sz="2000"/>
              <a:t>SQL</a:t>
            </a:r>
            <a:r>
              <a:rPr lang="zh-CN" altLang="en-US" sz="2000"/>
              <a:t>既是自含式语言，又是嵌入式语言</a:t>
            </a:r>
          </a:p>
          <a:p>
            <a:pPr lvl="1" eaLnBrk="1" hangingPunct="1"/>
            <a:r>
              <a:rPr lang="zh-CN" altLang="en-US" sz="2400"/>
              <a:t>语言简洁，易学易用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931D418-B66C-4055-B4C6-1B396692B924}" type="slidenum">
              <a:rPr kumimoji="0" lang="en-US" altLang="zh-CN" smtClean="0">
                <a:ea typeface="楷体_GB2312" pitchFamily="49" charset="-122"/>
              </a:rPr>
              <a:pPr/>
              <a:t>50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12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where</a:t>
            </a:r>
            <a:r>
              <a:rPr lang="zh-CN" altLang="en-US">
                <a:effectLst/>
              </a:rPr>
              <a:t>子句</a:t>
            </a:r>
          </a:p>
        </p:txBody>
      </p:sp>
      <p:sp>
        <p:nvSpPr>
          <p:cNvPr id="51204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800" dirty="0"/>
              <a:t>示例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dirty="0"/>
              <a:t>查询工资在</a:t>
            </a:r>
            <a:r>
              <a:rPr lang="en-US" altLang="zh-CN" sz="2400" dirty="0"/>
              <a:t>3000~5000</a:t>
            </a:r>
            <a:r>
              <a:rPr lang="zh-CN" altLang="en-US" sz="2400" dirty="0"/>
              <a:t>之间的老师姓名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select</a:t>
            </a:r>
            <a:r>
              <a:rPr lang="en-US" altLang="zh-CN" sz="2400" i="1" dirty="0"/>
              <a:t>      </a:t>
            </a:r>
            <a:r>
              <a:rPr lang="en-US" altLang="zh-CN" sz="2400" dirty="0" err="1"/>
              <a:t>tname</a:t>
            </a:r>
            <a:endParaRPr lang="en-US" altLang="zh-CN" sz="2400" dirty="0"/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    </a:t>
            </a:r>
            <a:r>
              <a:rPr lang="en-US" altLang="zh-CN" sz="2400" dirty="0"/>
              <a:t>T 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   </a:t>
            </a:r>
            <a:r>
              <a:rPr lang="en-US" altLang="zh-CN" sz="2400" b="1" i="1" dirty="0"/>
              <a:t>where</a:t>
            </a:r>
            <a:r>
              <a:rPr lang="en-US" altLang="zh-CN" sz="2400" i="1" dirty="0"/>
              <a:t>     </a:t>
            </a:r>
            <a:r>
              <a:rPr lang="en-US" altLang="zh-CN" sz="2400" dirty="0" err="1"/>
              <a:t>sal</a:t>
            </a:r>
            <a:r>
              <a:rPr lang="en-US" altLang="zh-CN" sz="2400" dirty="0"/>
              <a:t>  </a:t>
            </a:r>
            <a:r>
              <a:rPr lang="en-US" altLang="zh-CN" sz="2400" b="1" dirty="0"/>
              <a:t>between</a:t>
            </a:r>
            <a:r>
              <a:rPr lang="en-US" altLang="zh-CN" sz="2400" dirty="0"/>
              <a:t>  3000   </a:t>
            </a:r>
            <a:r>
              <a:rPr lang="en-US" altLang="zh-CN" sz="2400" b="1" dirty="0"/>
              <a:t>and</a:t>
            </a:r>
            <a:r>
              <a:rPr lang="en-US" altLang="zh-CN" sz="2400" dirty="0"/>
              <a:t>  5000</a:t>
            </a:r>
            <a:r>
              <a:rPr lang="zh-CN" altLang="en-US" sz="2400" i="1" dirty="0"/>
              <a:t>；</a:t>
            </a:r>
            <a:endParaRPr lang="zh-CN" altLang="en-US" sz="2400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dirty="0"/>
              <a:t>查询软件学院学生姓名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select</a:t>
            </a:r>
            <a:r>
              <a:rPr lang="en-US" altLang="zh-CN" sz="2400" i="1" dirty="0"/>
              <a:t>      </a:t>
            </a:r>
            <a:r>
              <a:rPr lang="en-US" altLang="zh-CN" sz="2400" dirty="0" err="1"/>
              <a:t>sname</a:t>
            </a:r>
            <a:endParaRPr lang="en-US" altLang="zh-CN" sz="2400" dirty="0"/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   D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i="1" dirty="0"/>
              <a:t>   </a:t>
            </a:r>
            <a:r>
              <a:rPr lang="en-US" altLang="zh-CN" sz="2400" b="1" i="1" dirty="0"/>
              <a:t>where</a:t>
            </a:r>
            <a:r>
              <a:rPr lang="en-US" altLang="zh-CN" sz="2400" i="1" dirty="0"/>
              <a:t>     </a:t>
            </a:r>
            <a:r>
              <a:rPr lang="en-US" altLang="zh-CN" sz="2400" i="1" dirty="0" err="1"/>
              <a:t>D.dno</a:t>
            </a:r>
            <a:r>
              <a:rPr lang="en-US" altLang="zh-CN" sz="2400" i="1" dirty="0"/>
              <a:t>=</a:t>
            </a:r>
            <a:r>
              <a:rPr lang="en-US" altLang="zh-CN" sz="2400" i="1" dirty="0" err="1"/>
              <a:t>S.dno</a:t>
            </a:r>
            <a:r>
              <a:rPr lang="en-US" altLang="zh-CN" sz="2400" i="1" dirty="0"/>
              <a:t> and </a:t>
            </a:r>
            <a:r>
              <a:rPr lang="en-US" altLang="zh-CN" sz="2400" i="1" dirty="0" err="1"/>
              <a:t>dname</a:t>
            </a:r>
            <a:r>
              <a:rPr lang="en-US" altLang="zh-CN" sz="2400" i="1" dirty="0"/>
              <a:t>=</a:t>
            </a:r>
            <a:r>
              <a:rPr lang="en-US" altLang="zh-CN" sz="2400" i="1" dirty="0">
                <a:latin typeface="Times New Roman" panose="02020603050405020304" pitchFamily="18" charset="0"/>
              </a:rPr>
              <a:t>‘</a:t>
            </a:r>
            <a:r>
              <a:rPr lang="zh-CN" altLang="en-US" sz="2400" i="1" dirty="0"/>
              <a:t>软件学院</a:t>
            </a:r>
            <a:r>
              <a:rPr lang="zh-CN" altLang="en-US" sz="2400" i="1" dirty="0">
                <a:latin typeface="Times New Roman" panose="02020603050405020304" pitchFamily="18" charset="0"/>
              </a:rPr>
              <a:t>’</a:t>
            </a:r>
            <a:r>
              <a:rPr lang="zh-CN" altLang="en-US" sz="2400" i="1" dirty="0"/>
              <a:t>；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A4D288E-FB4C-4777-91DF-15084BF596A2}" type="slidenum">
              <a:rPr kumimoji="0" lang="en-US" altLang="zh-CN" smtClean="0">
                <a:ea typeface="楷体_GB2312" pitchFamily="49" charset="-122"/>
              </a:rPr>
              <a:pPr/>
              <a:t>51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更名运算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格式</a:t>
            </a:r>
          </a:p>
          <a:p>
            <a:pPr lvl="1" algn="ctr" eaLnBrk="1" hangingPunct="1">
              <a:lnSpc>
                <a:spcPct val="110000"/>
              </a:lnSpc>
              <a:spcBef>
                <a:spcPct val="40000"/>
              </a:spcBef>
              <a:buFontTx/>
              <a:buNone/>
              <a:defRPr/>
            </a:pPr>
            <a:r>
              <a:rPr kumimoji="1" lang="en-US" altLang="zh-CN" sz="3200" b="1" i="1" dirty="0" err="1">
                <a:cs typeface="+mn-ea"/>
              </a:rPr>
              <a:t>old_name</a:t>
            </a:r>
            <a:r>
              <a:rPr kumimoji="1" lang="en-US" altLang="zh-CN" sz="3200" b="1" i="1" dirty="0">
                <a:cs typeface="+mn-ea"/>
              </a:rPr>
              <a:t>    </a:t>
            </a:r>
            <a:r>
              <a:rPr kumimoji="1"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as</a:t>
            </a:r>
            <a:r>
              <a:rPr kumimoji="1" lang="en-US" altLang="zh-CN" sz="3200" b="1" i="1" dirty="0">
                <a:cs typeface="+mn-ea"/>
              </a:rPr>
              <a:t>    </a:t>
            </a:r>
            <a:r>
              <a:rPr kumimoji="1" lang="en-US" altLang="zh-CN" sz="3200" b="1" i="1" dirty="0" err="1">
                <a:cs typeface="+mn-ea"/>
              </a:rPr>
              <a:t>new_name</a:t>
            </a:r>
            <a:endParaRPr kumimoji="1" lang="en-US" altLang="zh-CN" sz="3200" b="1" i="1" dirty="0">
              <a:cs typeface="+mn-ea"/>
            </a:endParaRPr>
          </a:p>
          <a:p>
            <a:pPr lvl="1" algn="l" eaLnBrk="1" hangingPunct="1">
              <a:lnSpc>
                <a:spcPct val="110000"/>
              </a:lnSpc>
              <a:spcBef>
                <a:spcPct val="40000"/>
              </a:spcBef>
              <a:buFontTx/>
              <a:buNone/>
              <a:defRPr/>
            </a:pPr>
            <a:r>
              <a:rPr kumimoji="1" lang="en-US" altLang="zh-CN" sz="3200" dirty="0">
                <a:cs typeface="+mn-ea"/>
              </a:rPr>
              <a:t>	</a:t>
            </a:r>
            <a:r>
              <a:rPr kumimoji="1" lang="zh-CN" altLang="en-US" sz="3200" dirty="0">
                <a:cs typeface="+mn-ea"/>
              </a:rPr>
              <a:t>为表和属性重新命名，可出现在</a:t>
            </a:r>
            <a:r>
              <a:rPr kumimoji="1" lang="en-US" altLang="zh-CN" sz="3200" dirty="0">
                <a:cs typeface="+mn-ea"/>
              </a:rPr>
              <a:t>select</a:t>
            </a:r>
            <a:r>
              <a:rPr kumimoji="1" lang="zh-CN" altLang="en-US" sz="3200" dirty="0">
                <a:cs typeface="+mn-ea"/>
              </a:rPr>
              <a:t>和</a:t>
            </a:r>
            <a:r>
              <a:rPr kumimoji="1" lang="en-US" altLang="zh-CN" sz="3200" dirty="0">
                <a:cs typeface="+mn-ea"/>
              </a:rPr>
              <a:t>from</a:t>
            </a:r>
            <a:r>
              <a:rPr kumimoji="1" lang="zh-CN" altLang="en-US" sz="3200" dirty="0">
                <a:cs typeface="+mn-ea"/>
              </a:rPr>
              <a:t>子句中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  <a:buFontTx/>
              <a:buNone/>
              <a:defRPr/>
            </a:pPr>
            <a:r>
              <a:rPr kumimoji="1" lang="zh-CN" altLang="en-US" dirty="0">
                <a:cs typeface="+mn-ea"/>
              </a:rPr>
              <a:t>	</a:t>
            </a:r>
            <a:r>
              <a:rPr kumimoji="1" lang="zh-CN" altLang="en-US" dirty="0">
                <a:solidFill>
                  <a:srgbClr val="FF0000"/>
                </a:solidFill>
                <a:cs typeface="+mn-ea"/>
              </a:rPr>
              <a:t>注：</a:t>
            </a:r>
            <a:r>
              <a:rPr kumimoji="1" lang="en-US" altLang="zh-CN" b="1" dirty="0">
                <a:solidFill>
                  <a:srgbClr val="FF0000"/>
                </a:solidFill>
                <a:cs typeface="+mn-ea"/>
              </a:rPr>
              <a:t>as</a:t>
            </a:r>
            <a:r>
              <a:rPr kumimoji="1" lang="zh-CN" altLang="en-US" dirty="0">
                <a:solidFill>
                  <a:srgbClr val="FF0000"/>
                </a:solidFill>
                <a:cs typeface="+mn-ea"/>
              </a:rPr>
              <a:t>可选</a:t>
            </a:r>
            <a:endParaRPr kumimoji="1" lang="zh-CN" altLang="en-US" sz="3200" dirty="0">
              <a:solidFill>
                <a:srgbClr val="FF0000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52D04C97-B957-4975-9513-FF29B922C832}" type="slidenum">
              <a:rPr kumimoji="0" lang="en-US" altLang="zh-CN" smtClean="0">
                <a:ea typeface="楷体_GB2312" pitchFamily="49" charset="-122"/>
              </a:rPr>
              <a:pPr/>
              <a:t>52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更名运算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algn="l" eaLnBrk="1" hangingPunct="1">
              <a:lnSpc>
                <a:spcPct val="115000"/>
              </a:lnSpc>
            </a:pPr>
            <a:r>
              <a:rPr lang="zh-CN" altLang="en-US" dirty="0"/>
              <a:t>例：给出所有老师的姓名、所纳税额及税后工资额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zh-CN" altLang="en-US" i="1" dirty="0"/>
              <a:t>   </a:t>
            </a:r>
            <a:r>
              <a:rPr lang="en-US" altLang="zh-CN" b="1" i="1" dirty="0"/>
              <a:t>select</a:t>
            </a:r>
            <a:r>
              <a:rPr lang="en-US" altLang="zh-CN" i="1" dirty="0"/>
              <a:t>    </a:t>
            </a:r>
            <a:r>
              <a:rPr lang="en-US" altLang="zh-CN" dirty="0" err="1"/>
              <a:t>tname</a:t>
            </a:r>
            <a:r>
              <a:rPr lang="zh-CN" altLang="en-US" dirty="0"/>
              <a:t>，</a:t>
            </a:r>
            <a:r>
              <a:rPr lang="en-US" altLang="zh-CN" dirty="0"/>
              <a:t>sal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0.05  </a:t>
            </a:r>
            <a:r>
              <a:rPr lang="en-US" altLang="zh-CN" b="1" dirty="0"/>
              <a:t>as</a:t>
            </a:r>
            <a:r>
              <a:rPr lang="en-US" altLang="zh-CN" dirty="0"/>
              <a:t>  tax</a:t>
            </a:r>
            <a:r>
              <a:rPr lang="zh-CN" altLang="en-US" dirty="0"/>
              <a:t>，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zh-CN" altLang="en-US" dirty="0"/>
              <a:t>                </a:t>
            </a:r>
            <a:r>
              <a:rPr lang="en-US" altLang="zh-CN" dirty="0" err="1"/>
              <a:t>sal</a:t>
            </a:r>
            <a:r>
              <a:rPr lang="en-US" altLang="zh-CN" dirty="0"/>
              <a:t>*0.95  </a:t>
            </a:r>
            <a:r>
              <a:rPr lang="en-US" altLang="zh-CN" b="1" dirty="0"/>
              <a:t>as</a:t>
            </a:r>
            <a:r>
              <a:rPr lang="en-US" altLang="zh-CN" dirty="0"/>
              <a:t>   income</a:t>
            </a:r>
          </a:p>
          <a:p>
            <a:pPr lvl="1" algn="l" eaLnBrk="1" hangingPunct="1">
              <a:lnSpc>
                <a:spcPct val="115000"/>
              </a:lnSpc>
              <a:buFontTx/>
              <a:buNone/>
            </a:pPr>
            <a:r>
              <a:rPr lang="en-US" altLang="zh-CN" i="1" dirty="0"/>
              <a:t>	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</a:t>
            </a:r>
            <a:r>
              <a:rPr lang="en-US" altLang="zh-CN" dirty="0"/>
              <a:t>T</a:t>
            </a:r>
            <a:r>
              <a:rPr lang="zh-CN" altLang="en-US" i="1" dirty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78D929E-6C5B-48F8-953B-2D47C747240A}" type="slidenum">
              <a:rPr kumimoji="0" lang="en-US" altLang="zh-CN" smtClean="0">
                <a:ea typeface="楷体_GB2312" pitchFamily="49" charset="-122"/>
              </a:rPr>
              <a:pPr/>
              <a:t>53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元组变量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中的元组变量必须与特定的关系相联系，元组变量是通过在</a:t>
            </a:r>
            <a:r>
              <a:rPr lang="en-US" altLang="zh-CN" dirty="0"/>
              <a:t>from</a:t>
            </a:r>
            <a:r>
              <a:rPr lang="zh-CN" altLang="en-US" dirty="0"/>
              <a:t>子句中使用</a:t>
            </a:r>
            <a:r>
              <a:rPr lang="en-US" altLang="zh-CN" dirty="0"/>
              <a:t>as</a:t>
            </a:r>
            <a:r>
              <a:rPr lang="zh-CN" altLang="en-US" dirty="0"/>
              <a:t>子句来定义的</a:t>
            </a:r>
          </a:p>
          <a:p>
            <a:pPr lvl="1" eaLnBrk="1" hangingPunct="1"/>
            <a:r>
              <a:rPr lang="zh-CN" altLang="en-US" dirty="0"/>
              <a:t>作用：</a:t>
            </a:r>
            <a:r>
              <a:rPr lang="en-US" altLang="zh-CN" dirty="0"/>
              <a:t>1</a:t>
            </a:r>
            <a:r>
              <a:rPr lang="zh-CN" altLang="en-US" dirty="0"/>
              <a:t>、简化关系名称；</a:t>
            </a:r>
            <a:r>
              <a:rPr lang="en-US" altLang="zh-CN" dirty="0"/>
              <a:t>2</a:t>
            </a:r>
            <a:r>
              <a:rPr lang="zh-CN" altLang="en-US" dirty="0"/>
              <a:t>、比较同一关系的两个元组</a:t>
            </a:r>
          </a:p>
          <a:p>
            <a:pPr lvl="1" eaLnBrk="1" hangingPunct="1"/>
            <a:r>
              <a:rPr lang="zh-CN" altLang="en-US" dirty="0"/>
              <a:t>例：查询选修了</a:t>
            </a:r>
            <a:r>
              <a:rPr lang="en-US" altLang="zh-CN" dirty="0"/>
              <a:t>c1</a:t>
            </a:r>
            <a:r>
              <a:rPr lang="zh-CN" altLang="en-US" dirty="0"/>
              <a:t>号课程的学生学号和姓名</a:t>
            </a:r>
          </a:p>
          <a:p>
            <a:pPr lvl="1" eaLnBrk="1" hangingPunct="1">
              <a:buFontTx/>
              <a:buNone/>
            </a:pPr>
            <a:r>
              <a:rPr lang="en-US" altLang="zh-CN" b="1" i="1" dirty="0"/>
              <a:t>select</a:t>
            </a:r>
            <a:r>
              <a:rPr lang="en-US" altLang="zh-CN" dirty="0"/>
              <a:t>    </a:t>
            </a:r>
            <a:r>
              <a:rPr lang="en-US" altLang="zh-CN" dirty="0" err="1"/>
              <a:t>a.sno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b="1" i="1" dirty="0"/>
              <a:t>from </a:t>
            </a:r>
            <a:r>
              <a:rPr lang="en-US" altLang="zh-CN" dirty="0"/>
              <a:t>   s as a, </a:t>
            </a:r>
            <a:r>
              <a:rPr lang="en-US" altLang="zh-CN" dirty="0" err="1"/>
              <a:t>sc</a:t>
            </a:r>
            <a:r>
              <a:rPr lang="en-US" altLang="zh-CN" dirty="0"/>
              <a:t> as b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   </a:t>
            </a:r>
            <a:r>
              <a:rPr lang="en-US" altLang="zh-CN" b="1" i="1" dirty="0"/>
              <a:t>where </a:t>
            </a:r>
            <a:r>
              <a:rPr lang="en-US" altLang="zh-CN" dirty="0"/>
              <a:t>   </a:t>
            </a:r>
            <a:r>
              <a:rPr lang="en-US" altLang="zh-CN" dirty="0" err="1"/>
              <a:t>a.sno</a:t>
            </a:r>
            <a:r>
              <a:rPr lang="en-US" altLang="zh-CN" dirty="0"/>
              <a:t>=</a:t>
            </a:r>
            <a:r>
              <a:rPr lang="en-US" altLang="zh-CN" dirty="0" err="1"/>
              <a:t>b.sno</a:t>
            </a:r>
            <a:r>
              <a:rPr lang="en-US" altLang="zh-CN" dirty="0"/>
              <a:t> and </a:t>
            </a:r>
            <a:r>
              <a:rPr lang="en-US" altLang="zh-CN" dirty="0" err="1"/>
              <a:t>cno</a:t>
            </a:r>
            <a:r>
              <a:rPr lang="en-US" altLang="zh-CN" dirty="0"/>
              <a:t>=‘c1’;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59B1CAA-ED2F-441A-A92F-FC5DDF6F2BC4}" type="slidenum">
              <a:rPr kumimoji="0" lang="en-US" altLang="zh-CN" smtClean="0">
                <a:ea typeface="楷体_GB2312" pitchFamily="49" charset="-122"/>
              </a:rPr>
              <a:pPr/>
              <a:t>54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元组变量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985963"/>
          </a:xfrm>
        </p:spPr>
        <p:txBody>
          <a:bodyPr/>
          <a:lstStyle/>
          <a:p>
            <a:pPr eaLnBrk="1" hangingPunct="1"/>
            <a:r>
              <a:rPr lang="zh-CN" altLang="en-US" dirty="0"/>
              <a:t>查询选修了</a:t>
            </a:r>
            <a:r>
              <a:rPr lang="en-US" altLang="zh-CN" dirty="0"/>
              <a:t>c1</a:t>
            </a:r>
            <a:r>
              <a:rPr lang="zh-CN" altLang="en-US" dirty="0"/>
              <a:t>号课程的学生学号和姓名</a:t>
            </a:r>
            <a:endParaRPr lang="en-US" altLang="zh-CN" dirty="0"/>
          </a:p>
          <a:p>
            <a:pPr eaLnBrk="1" hangingPunct="1"/>
            <a:r>
              <a:rPr lang="en-US" altLang="zh-CN" b="1" i="1" dirty="0"/>
              <a:t>select</a:t>
            </a:r>
            <a:r>
              <a:rPr lang="en-US" altLang="zh-CN" dirty="0"/>
              <a:t>    </a:t>
            </a:r>
            <a:r>
              <a:rPr lang="en-US" altLang="zh-CN" dirty="0" err="1"/>
              <a:t>s.sno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b="1" i="1" dirty="0"/>
              <a:t>from</a:t>
            </a:r>
            <a:r>
              <a:rPr lang="en-US" altLang="zh-CN" dirty="0"/>
              <a:t>    s, </a:t>
            </a:r>
            <a:r>
              <a:rPr lang="en-US" altLang="zh-CN" dirty="0" err="1"/>
              <a:t>sc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b="1" i="1" dirty="0"/>
              <a:t>where</a:t>
            </a:r>
            <a:r>
              <a:rPr lang="en-US" altLang="zh-CN" dirty="0"/>
              <a:t>    </a:t>
            </a:r>
            <a:r>
              <a:rPr lang="en-US" altLang="zh-CN" dirty="0" err="1"/>
              <a:t>s.sno</a:t>
            </a:r>
            <a:r>
              <a:rPr lang="en-US" altLang="zh-CN" dirty="0"/>
              <a:t>=</a:t>
            </a:r>
            <a:r>
              <a:rPr lang="en-US" altLang="zh-CN" dirty="0" err="1"/>
              <a:t>sc.sno</a:t>
            </a:r>
            <a:r>
              <a:rPr lang="en-US" altLang="zh-CN" dirty="0"/>
              <a:t> and </a:t>
            </a:r>
            <a:r>
              <a:rPr lang="en-US" altLang="zh-CN" dirty="0" err="1"/>
              <a:t>cno</a:t>
            </a:r>
            <a:r>
              <a:rPr lang="en-US" altLang="zh-CN" dirty="0"/>
              <a:t>=‘c1’;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7088" y="4221163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用关系名作为隐含的元组变量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04025" y="3785766"/>
            <a:ext cx="1584325" cy="2595562"/>
            <a:chOff x="4695" y="1872"/>
            <a:chExt cx="912" cy="1584"/>
          </a:xfrm>
        </p:grpSpPr>
        <p:pic>
          <p:nvPicPr>
            <p:cNvPr id="55303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4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zh-CN" altLang="en-US" sz="20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元组变量在哪里？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193D6D6-FDD4-47C3-97CC-71632B9B20B0}" type="slidenum">
              <a:rPr kumimoji="0" lang="en-US" altLang="zh-CN" smtClean="0">
                <a:ea typeface="楷体_GB2312" pitchFamily="49" charset="-122"/>
              </a:rPr>
              <a:pPr/>
              <a:t>55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40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元组变量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71600"/>
            <a:ext cx="5761037" cy="119380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比较同一关系中的两个元组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dirty="0"/>
              <a:t>   查询一门课的间接先行课</a:t>
            </a:r>
            <a:r>
              <a:rPr lang="zh-CN" altLang="en-US" b="1" i="1" dirty="0"/>
              <a:t>   </a:t>
            </a:r>
          </a:p>
        </p:txBody>
      </p:sp>
      <p:graphicFrame>
        <p:nvGraphicFramePr>
          <p:cNvPr id="156904" name="Group 232"/>
          <p:cNvGraphicFramePr>
            <a:graphicFrameLocks noGrp="1"/>
          </p:cNvGraphicFramePr>
          <p:nvPr>
            <p:ph sz="half" idx="4294967295"/>
          </p:nvPr>
        </p:nvGraphicFramePr>
        <p:xfrm>
          <a:off x="6300788" y="1916113"/>
          <a:ext cx="1944687" cy="360362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426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24" marB="45724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cno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cpno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6903" name="Text Box 231"/>
          <p:cNvSpPr txBox="1">
            <a:spLocks noChangeArrowheads="1"/>
          </p:cNvSpPr>
          <p:nvPr/>
        </p:nvSpPr>
        <p:spPr bwMode="auto">
          <a:xfrm>
            <a:off x="86494" y="3213100"/>
            <a:ext cx="53687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select     </a:t>
            </a:r>
            <a:r>
              <a:rPr lang="en-US" altLang="zh-CN" sz="2400" dirty="0" err="1">
                <a:solidFill>
                  <a:schemeClr val="bg2"/>
                </a:solidFill>
              </a:rPr>
              <a:t>first.cno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second.cpno</a:t>
            </a:r>
            <a:r>
              <a:rPr lang="en-US" altLang="zh-CN" sz="2400" b="1" i="1" dirty="0">
                <a:solidFill>
                  <a:schemeClr val="bg2"/>
                </a:solidFill>
              </a:rPr>
              <a:t> 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    from    </a:t>
            </a:r>
            <a:r>
              <a:rPr lang="en-US" altLang="zh-CN" sz="2400" dirty="0">
                <a:solidFill>
                  <a:schemeClr val="bg2"/>
                </a:solidFill>
              </a:rPr>
              <a:t>c as first , c as second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   where    </a:t>
            </a:r>
            <a:r>
              <a:rPr lang="en-US" altLang="zh-CN" sz="2400" dirty="0" err="1">
                <a:solidFill>
                  <a:schemeClr val="bg2"/>
                </a:solidFill>
              </a:rPr>
              <a:t>first.cpno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400" dirty="0" err="1">
                <a:solidFill>
                  <a:schemeClr val="bg2"/>
                </a:solidFill>
              </a:rPr>
              <a:t>second.cno</a:t>
            </a:r>
            <a:r>
              <a:rPr lang="en-US" altLang="zh-CN" sz="2400" b="1" i="1" dirty="0">
                <a:solidFill>
                  <a:schemeClr val="bg2"/>
                </a:solidFill>
              </a:rPr>
              <a:t>;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0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0AEE363-C27E-4612-87E0-B37AFF383564}" type="slidenum">
              <a:rPr kumimoji="0" lang="en-US" altLang="zh-CN" smtClean="0">
                <a:ea typeface="楷体_GB2312" pitchFamily="49" charset="-122"/>
              </a:rPr>
              <a:pPr/>
              <a:t>56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29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元组变量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120775"/>
          </a:xfrm>
        </p:spPr>
        <p:txBody>
          <a:bodyPr/>
          <a:lstStyle/>
          <a:p>
            <a:pPr eaLnBrk="1" hangingPunct="1"/>
            <a:r>
              <a:rPr lang="zh-CN" altLang="en-US" dirty="0"/>
              <a:t>查询数学成绩比王红同学数学成绩高的学生</a:t>
            </a:r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3419475" y="2492375"/>
            <a:ext cx="2209800" cy="1352550"/>
            <a:chOff x="576" y="2928"/>
            <a:chExt cx="1536" cy="996"/>
          </a:xfrm>
        </p:grpSpPr>
        <p:sp>
          <p:nvSpPr>
            <p:cNvPr id="57350" name="Rectangle 5"/>
            <p:cNvSpPr>
              <a:spLocks noChangeArrowheads="1"/>
            </p:cNvSpPr>
            <p:nvPr/>
          </p:nvSpPr>
          <p:spPr bwMode="auto">
            <a:xfrm>
              <a:off x="1600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89</a:t>
              </a:r>
            </a:p>
          </p:txBody>
        </p:sp>
        <p:sp>
          <p:nvSpPr>
            <p:cNvPr id="57351" name="Rectangle 6"/>
            <p:cNvSpPr>
              <a:spLocks noChangeArrowheads="1"/>
            </p:cNvSpPr>
            <p:nvPr/>
          </p:nvSpPr>
          <p:spPr bwMode="auto">
            <a:xfrm>
              <a:off x="1088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数学</a:t>
              </a:r>
            </a:p>
          </p:txBody>
        </p:sp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576" y="3675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张军</a:t>
              </a:r>
            </a:p>
          </p:txBody>
        </p:sp>
        <p:sp>
          <p:nvSpPr>
            <p:cNvPr id="57353" name="Rectangle 8"/>
            <p:cNvSpPr>
              <a:spLocks noChangeArrowheads="1"/>
            </p:cNvSpPr>
            <p:nvPr/>
          </p:nvSpPr>
          <p:spPr bwMode="auto">
            <a:xfrm>
              <a:off x="1600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86</a:t>
              </a:r>
            </a:p>
          </p:txBody>
        </p:sp>
        <p:sp>
          <p:nvSpPr>
            <p:cNvPr id="57354" name="Rectangle 9"/>
            <p:cNvSpPr>
              <a:spLocks noChangeArrowheads="1"/>
            </p:cNvSpPr>
            <p:nvPr/>
          </p:nvSpPr>
          <p:spPr bwMode="auto">
            <a:xfrm>
              <a:off x="1088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数学</a:t>
              </a:r>
            </a:p>
          </p:txBody>
        </p:sp>
        <p:sp>
          <p:nvSpPr>
            <p:cNvPr id="57355" name="Rectangle 10"/>
            <p:cNvSpPr>
              <a:spLocks noChangeArrowheads="1"/>
            </p:cNvSpPr>
            <p:nvPr/>
          </p:nvSpPr>
          <p:spPr bwMode="auto">
            <a:xfrm>
              <a:off x="576" y="3426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王红</a:t>
              </a:r>
            </a:p>
          </p:txBody>
        </p:sp>
        <p:sp>
          <p:nvSpPr>
            <p:cNvPr id="57356" name="Rectangle 11"/>
            <p:cNvSpPr>
              <a:spLocks noChangeArrowheads="1"/>
            </p:cNvSpPr>
            <p:nvPr/>
          </p:nvSpPr>
          <p:spPr bwMode="auto">
            <a:xfrm>
              <a:off x="1600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93</a:t>
              </a:r>
            </a:p>
          </p:txBody>
        </p:sp>
        <p:sp>
          <p:nvSpPr>
            <p:cNvPr id="57357" name="Rectangle 12"/>
            <p:cNvSpPr>
              <a:spLocks noChangeArrowheads="1"/>
            </p:cNvSpPr>
            <p:nvPr/>
          </p:nvSpPr>
          <p:spPr bwMode="auto">
            <a:xfrm>
              <a:off x="1088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</a:t>
              </a:r>
            </a:p>
          </p:txBody>
        </p:sp>
        <p:sp>
          <p:nvSpPr>
            <p:cNvPr id="57358" name="Rectangle 13"/>
            <p:cNvSpPr>
              <a:spLocks noChangeArrowheads="1"/>
            </p:cNvSpPr>
            <p:nvPr/>
          </p:nvSpPr>
          <p:spPr bwMode="auto">
            <a:xfrm>
              <a:off x="576" y="3177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刘洪</a:t>
              </a:r>
            </a:p>
          </p:txBody>
        </p:sp>
        <p:sp>
          <p:nvSpPr>
            <p:cNvPr id="57359" name="Rectangle 14"/>
            <p:cNvSpPr>
              <a:spLocks noChangeArrowheads="1"/>
            </p:cNvSpPr>
            <p:nvPr/>
          </p:nvSpPr>
          <p:spPr bwMode="auto">
            <a:xfrm>
              <a:off x="1600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成绩</a:t>
              </a:r>
            </a:p>
          </p:txBody>
        </p:sp>
        <p:sp>
          <p:nvSpPr>
            <p:cNvPr id="57360" name="Rectangle 15"/>
            <p:cNvSpPr>
              <a:spLocks noChangeArrowheads="1"/>
            </p:cNvSpPr>
            <p:nvPr/>
          </p:nvSpPr>
          <p:spPr bwMode="auto">
            <a:xfrm>
              <a:off x="1088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课程</a:t>
              </a:r>
            </a:p>
          </p:txBody>
        </p:sp>
        <p:sp>
          <p:nvSpPr>
            <p:cNvPr id="57361" name="Rectangle 16"/>
            <p:cNvSpPr>
              <a:spLocks noChangeArrowheads="1"/>
            </p:cNvSpPr>
            <p:nvPr/>
          </p:nvSpPr>
          <p:spPr bwMode="auto">
            <a:xfrm>
              <a:off x="576" y="2928"/>
              <a:ext cx="512" cy="24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0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57362" name="Line 17"/>
            <p:cNvSpPr>
              <a:spLocks noChangeShapeType="1"/>
            </p:cNvSpPr>
            <p:nvPr/>
          </p:nvSpPr>
          <p:spPr bwMode="auto">
            <a:xfrm>
              <a:off x="576" y="2928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18"/>
            <p:cNvSpPr>
              <a:spLocks noChangeShapeType="1"/>
            </p:cNvSpPr>
            <p:nvPr/>
          </p:nvSpPr>
          <p:spPr bwMode="auto">
            <a:xfrm>
              <a:off x="576" y="3177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19"/>
            <p:cNvSpPr>
              <a:spLocks noChangeShapeType="1"/>
            </p:cNvSpPr>
            <p:nvPr/>
          </p:nvSpPr>
          <p:spPr bwMode="auto">
            <a:xfrm>
              <a:off x="576" y="3426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20"/>
            <p:cNvSpPr>
              <a:spLocks noChangeShapeType="1"/>
            </p:cNvSpPr>
            <p:nvPr/>
          </p:nvSpPr>
          <p:spPr bwMode="auto">
            <a:xfrm>
              <a:off x="576" y="3675"/>
              <a:ext cx="153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21"/>
            <p:cNvSpPr>
              <a:spLocks noChangeShapeType="1"/>
            </p:cNvSpPr>
            <p:nvPr/>
          </p:nvSpPr>
          <p:spPr bwMode="auto">
            <a:xfrm>
              <a:off x="576" y="3924"/>
              <a:ext cx="15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22"/>
            <p:cNvSpPr>
              <a:spLocks noChangeShapeType="1"/>
            </p:cNvSpPr>
            <p:nvPr/>
          </p:nvSpPr>
          <p:spPr bwMode="auto">
            <a:xfrm>
              <a:off x="576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23"/>
            <p:cNvSpPr>
              <a:spLocks noChangeShapeType="1"/>
            </p:cNvSpPr>
            <p:nvPr/>
          </p:nvSpPr>
          <p:spPr bwMode="auto">
            <a:xfrm>
              <a:off x="1088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Line 24"/>
            <p:cNvSpPr>
              <a:spLocks noChangeShapeType="1"/>
            </p:cNvSpPr>
            <p:nvPr/>
          </p:nvSpPr>
          <p:spPr bwMode="auto">
            <a:xfrm>
              <a:off x="1600" y="292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0" name="Line 25"/>
            <p:cNvSpPr>
              <a:spLocks noChangeShapeType="1"/>
            </p:cNvSpPr>
            <p:nvPr/>
          </p:nvSpPr>
          <p:spPr bwMode="auto">
            <a:xfrm>
              <a:off x="2112" y="2928"/>
              <a:ext cx="0" cy="9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71" name="Text Box 26"/>
          <p:cNvSpPr txBox="1">
            <a:spLocks noChangeArrowheads="1"/>
          </p:cNvSpPr>
          <p:nvPr/>
        </p:nvSpPr>
        <p:spPr bwMode="auto">
          <a:xfrm>
            <a:off x="2505075" y="2720975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6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80283" name="Text Box 27"/>
          <p:cNvSpPr txBox="1">
            <a:spLocks noChangeArrowheads="1"/>
          </p:cNvSpPr>
          <p:nvPr/>
        </p:nvSpPr>
        <p:spPr bwMode="auto">
          <a:xfrm>
            <a:off x="240001" y="3933825"/>
            <a:ext cx="844333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>
                <a:solidFill>
                  <a:schemeClr val="bg2"/>
                </a:solidFill>
              </a:rPr>
              <a:t>b.sname</a:t>
            </a:r>
            <a:endParaRPr lang="en-US" altLang="zh-CN" dirty="0">
              <a:solidFill>
                <a:schemeClr val="bg2"/>
              </a:solidFill>
            </a:endParaRP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</a:rPr>
              <a:t>from  </a:t>
            </a:r>
            <a:r>
              <a:rPr lang="en-US" altLang="zh-CN" dirty="0">
                <a:solidFill>
                  <a:schemeClr val="bg2"/>
                </a:solidFill>
              </a:rPr>
              <a:t> R a, R b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</a:rPr>
              <a:t>where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>
                <a:solidFill>
                  <a:schemeClr val="bg2"/>
                </a:solidFill>
              </a:rPr>
              <a:t>a.sname</a:t>
            </a:r>
            <a:r>
              <a:rPr lang="en-US" altLang="zh-CN" dirty="0">
                <a:solidFill>
                  <a:schemeClr val="bg2"/>
                </a:solidFill>
              </a:rPr>
              <a:t>=‘</a:t>
            </a:r>
            <a:r>
              <a:rPr lang="zh-CN" altLang="en-US" dirty="0">
                <a:solidFill>
                  <a:schemeClr val="bg2"/>
                </a:solidFill>
                <a:ea typeface="华文新魏" panose="02010800040101010101" pitchFamily="2" charset="-122"/>
              </a:rPr>
              <a:t>王红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’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and </a:t>
            </a:r>
            <a:r>
              <a:rPr lang="en-US" altLang="zh-CN" dirty="0" err="1">
                <a:solidFill>
                  <a:schemeClr val="bg2"/>
                </a:solidFill>
              </a:rPr>
              <a:t>a.cname</a:t>
            </a:r>
            <a:r>
              <a:rPr lang="en-US" altLang="zh-CN" dirty="0">
                <a:solidFill>
                  <a:schemeClr val="bg2"/>
                </a:solidFill>
              </a:rPr>
              <a:t>=‘</a:t>
            </a:r>
            <a:r>
              <a:rPr lang="zh-CN" altLang="en-US" dirty="0">
                <a:solidFill>
                  <a:schemeClr val="bg2"/>
                </a:solidFill>
                <a:ea typeface="华文新魏" panose="02010800040101010101" pitchFamily="2" charset="-122"/>
              </a:rPr>
              <a:t>数学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’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and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r>
              <a:rPr lang="en-US" altLang="zh-CN" dirty="0">
                <a:solidFill>
                  <a:schemeClr val="bg2"/>
                </a:solidFill>
              </a:rPr>
              <a:t>             </a:t>
            </a:r>
            <a:r>
              <a:rPr lang="en-US" altLang="zh-CN" dirty="0" err="1">
                <a:solidFill>
                  <a:schemeClr val="bg2"/>
                </a:solidFill>
              </a:rPr>
              <a:t>b.cname</a:t>
            </a:r>
            <a:r>
              <a:rPr lang="en-US" altLang="zh-CN" dirty="0">
                <a:solidFill>
                  <a:schemeClr val="bg2"/>
                </a:solidFill>
              </a:rPr>
              <a:t>=‘</a:t>
            </a:r>
            <a:r>
              <a:rPr lang="zh-CN" altLang="en-US" dirty="0">
                <a:solidFill>
                  <a:schemeClr val="bg2"/>
                </a:solidFill>
                <a:ea typeface="华文新魏" panose="02010800040101010101" pitchFamily="2" charset="-122"/>
              </a:rPr>
              <a:t>数学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’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and </a:t>
            </a:r>
            <a:r>
              <a:rPr lang="en-US" altLang="zh-CN" dirty="0" err="1">
                <a:solidFill>
                  <a:schemeClr val="bg2"/>
                </a:solidFill>
              </a:rPr>
              <a:t>b.score</a:t>
            </a:r>
            <a:r>
              <a:rPr lang="en-US" altLang="zh-CN" dirty="0">
                <a:solidFill>
                  <a:schemeClr val="bg2"/>
                </a:solidFill>
              </a:rPr>
              <a:t>&gt;</a:t>
            </a:r>
            <a:r>
              <a:rPr lang="en-US" altLang="zh-CN" dirty="0" err="1">
                <a:solidFill>
                  <a:schemeClr val="bg2"/>
                </a:solidFill>
              </a:rPr>
              <a:t>a.score</a:t>
            </a:r>
            <a:r>
              <a:rPr lang="en-US" altLang="zh-CN" dirty="0">
                <a:solidFill>
                  <a:schemeClr val="bg2"/>
                </a:solidFill>
              </a:rPr>
              <a:t>;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62D92AE-ED7B-4B79-8976-71673BA82B9C}" type="slidenum">
              <a:rPr kumimoji="0" lang="en-US" altLang="zh-CN" smtClean="0">
                <a:ea typeface="楷体_GB2312" pitchFamily="49" charset="-122"/>
              </a:rPr>
              <a:pPr/>
              <a:t>57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45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元组变量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5542384" cy="22018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基于员工表，完成下列查询</a:t>
            </a:r>
          </a:p>
          <a:p>
            <a:pPr lvl="1" eaLnBrk="1" hangingPunct="1"/>
            <a:r>
              <a:rPr lang="zh-CN" altLang="en-US" sz="2400" dirty="0"/>
              <a:t>查询工资数额超过其领导的工资数额的员工编号及其工资</a:t>
            </a:r>
          </a:p>
          <a:p>
            <a:pPr lvl="1" eaLnBrk="1" hangingPunct="1"/>
            <a:r>
              <a:rPr lang="zh-CN" altLang="en-US" sz="2400" dirty="0"/>
              <a:t>查询比</a:t>
            </a:r>
            <a:r>
              <a:rPr lang="en-US" altLang="zh-CN" sz="2400" dirty="0"/>
              <a:t>2</a:t>
            </a:r>
            <a:r>
              <a:rPr lang="zh-CN" altLang="en-US" sz="2400" dirty="0"/>
              <a:t>号员工工资高的员工编号</a:t>
            </a:r>
          </a:p>
        </p:txBody>
      </p:sp>
      <p:graphicFrame>
        <p:nvGraphicFramePr>
          <p:cNvPr id="530736" name="Group 30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33805689"/>
              </p:ext>
            </p:extLst>
          </p:nvPr>
        </p:nvGraphicFramePr>
        <p:xfrm>
          <a:off x="6588224" y="1997074"/>
          <a:ext cx="2232099" cy="3579308"/>
        </p:xfrm>
        <a:graphic>
          <a:graphicData uri="http://schemas.openxmlformats.org/drawingml/2006/table">
            <a:tbl>
              <a:tblPr/>
              <a:tblGrid>
                <a:gridCol w="6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19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emp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eno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sal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mgr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1500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3000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1500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1744" y="3429446"/>
            <a:ext cx="6406480" cy="244782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400" b="1" i="1" kern="0" dirty="0">
                <a:sym typeface="+mn-ea"/>
              </a:rPr>
              <a:t>select</a:t>
            </a:r>
            <a:r>
              <a:rPr lang="en-US" altLang="zh-CN" sz="2400" kern="0" dirty="0">
                <a:sym typeface="+mn-ea"/>
              </a:rPr>
              <a:t>   </a:t>
            </a:r>
            <a:r>
              <a:rPr lang="en-US" altLang="zh-CN" sz="2400" kern="0" dirty="0" err="1">
                <a:sym typeface="+mn-ea"/>
              </a:rPr>
              <a:t>a.eno</a:t>
            </a:r>
            <a:r>
              <a:rPr lang="en-US" altLang="zh-CN" sz="2400" kern="0" dirty="0">
                <a:sym typeface="+mn-ea"/>
              </a:rPr>
              <a:t>, </a:t>
            </a:r>
            <a:r>
              <a:rPr lang="en-US" altLang="zh-CN" sz="2400" kern="0" dirty="0" err="1">
                <a:sym typeface="+mn-ea"/>
              </a:rPr>
              <a:t>a.sal</a:t>
            </a:r>
            <a:endParaRPr lang="en-US" altLang="zh-CN" sz="2400" kern="0" dirty="0"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ym typeface="+mn-ea"/>
              </a:rPr>
              <a:t>       </a:t>
            </a:r>
            <a:r>
              <a:rPr lang="en-US" altLang="zh-CN" sz="2400" b="1" i="1" kern="0" dirty="0">
                <a:sym typeface="+mn-ea"/>
              </a:rPr>
              <a:t>from </a:t>
            </a:r>
            <a:r>
              <a:rPr lang="en-US" altLang="zh-CN" sz="2400" kern="0" dirty="0">
                <a:sym typeface="+mn-ea"/>
              </a:rPr>
              <a:t>  emp a, emp b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ym typeface="+mn-ea"/>
              </a:rPr>
              <a:t>      </a:t>
            </a:r>
            <a:r>
              <a:rPr lang="en-US" altLang="zh-CN" sz="2400" b="1" i="1" kern="0" dirty="0">
                <a:sym typeface="+mn-ea"/>
              </a:rPr>
              <a:t> where   </a:t>
            </a:r>
            <a:r>
              <a:rPr lang="en-US" altLang="zh-CN" sz="2400" kern="0" dirty="0" err="1">
                <a:sym typeface="+mn-ea"/>
              </a:rPr>
              <a:t>a.mgr</a:t>
            </a:r>
            <a:r>
              <a:rPr lang="en-US" altLang="zh-CN" sz="2400" kern="0" dirty="0">
                <a:sym typeface="+mn-ea"/>
              </a:rPr>
              <a:t> = </a:t>
            </a:r>
            <a:r>
              <a:rPr lang="en-US" altLang="zh-CN" sz="2400" kern="0" dirty="0" err="1">
                <a:sym typeface="+mn-ea"/>
              </a:rPr>
              <a:t>b.eno</a:t>
            </a:r>
            <a:r>
              <a:rPr lang="en-US" altLang="zh-CN" sz="2400" kern="0" dirty="0">
                <a:sym typeface="+mn-ea"/>
              </a:rPr>
              <a:t> and </a:t>
            </a:r>
            <a:r>
              <a:rPr lang="en-US" altLang="zh-CN" sz="2400" kern="0" dirty="0" err="1">
                <a:sym typeface="+mn-ea"/>
              </a:rPr>
              <a:t>a.sal</a:t>
            </a:r>
            <a:r>
              <a:rPr lang="en-US" altLang="zh-CN" sz="2400" kern="0" dirty="0">
                <a:sym typeface="+mn-ea"/>
              </a:rPr>
              <a:t> &gt; </a:t>
            </a:r>
            <a:r>
              <a:rPr lang="en-US" altLang="zh-CN" sz="2400" kern="0" dirty="0" err="1">
                <a:sym typeface="+mn-ea"/>
              </a:rPr>
              <a:t>b.sal</a:t>
            </a:r>
            <a:r>
              <a:rPr lang="en-US" altLang="zh-CN" sz="2400" kern="0" dirty="0">
                <a:sym typeface="+mn-ea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i="1" kern="0" dirty="0">
                <a:sym typeface="+mn-ea"/>
              </a:rPr>
              <a:t>select</a:t>
            </a:r>
            <a:r>
              <a:rPr lang="en-US" altLang="zh-CN" sz="2400" kern="0" dirty="0">
                <a:sym typeface="+mn-ea"/>
              </a:rPr>
              <a:t>   </a:t>
            </a:r>
            <a:r>
              <a:rPr lang="en-US" altLang="zh-CN" sz="2400" kern="0" dirty="0" err="1">
                <a:sym typeface="+mn-ea"/>
              </a:rPr>
              <a:t>a.eno</a:t>
            </a:r>
            <a:endParaRPr lang="en-US" altLang="zh-CN" sz="2400" kern="0" dirty="0"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ym typeface="+mn-ea"/>
              </a:rPr>
              <a:t>       </a:t>
            </a:r>
            <a:r>
              <a:rPr lang="en-US" altLang="zh-CN" sz="2400" b="1" i="1" kern="0" dirty="0">
                <a:sym typeface="+mn-ea"/>
              </a:rPr>
              <a:t>from</a:t>
            </a:r>
            <a:r>
              <a:rPr lang="en-US" altLang="zh-CN" sz="2400" kern="0" dirty="0">
                <a:sym typeface="+mn-ea"/>
              </a:rPr>
              <a:t>   emp a, emp b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ym typeface="+mn-ea"/>
              </a:rPr>
              <a:t>       </a:t>
            </a:r>
            <a:r>
              <a:rPr lang="en-US" altLang="zh-CN" sz="2400" b="1" i="1" kern="0" dirty="0">
                <a:sym typeface="+mn-ea"/>
              </a:rPr>
              <a:t>where</a:t>
            </a:r>
            <a:r>
              <a:rPr lang="en-US" altLang="zh-CN" sz="2400" kern="0" dirty="0">
                <a:sym typeface="+mn-ea"/>
              </a:rPr>
              <a:t>   </a:t>
            </a:r>
            <a:r>
              <a:rPr lang="en-US" altLang="zh-CN" sz="2400" kern="0" dirty="0" err="1">
                <a:sym typeface="+mn-ea"/>
              </a:rPr>
              <a:t>a.sal</a:t>
            </a:r>
            <a:r>
              <a:rPr lang="en-US" altLang="zh-CN" sz="2400" kern="0" dirty="0">
                <a:sym typeface="+mn-ea"/>
              </a:rPr>
              <a:t> &gt; </a:t>
            </a:r>
            <a:r>
              <a:rPr lang="en-US" altLang="zh-CN" sz="2400" kern="0" dirty="0" err="1">
                <a:sym typeface="+mn-ea"/>
              </a:rPr>
              <a:t>b.sal</a:t>
            </a:r>
            <a:r>
              <a:rPr lang="en-US" altLang="zh-CN" sz="2400" kern="0" dirty="0">
                <a:sym typeface="+mn-ea"/>
              </a:rPr>
              <a:t> and </a:t>
            </a:r>
            <a:r>
              <a:rPr lang="en-US" altLang="zh-CN" sz="2400" kern="0" dirty="0" err="1">
                <a:sym typeface="+mn-ea"/>
              </a:rPr>
              <a:t>b.eno</a:t>
            </a:r>
            <a:r>
              <a:rPr lang="en-US" altLang="zh-CN" sz="2400" kern="0" dirty="0">
                <a:sym typeface="+mn-ea"/>
              </a:rPr>
              <a:t> = ‘2’;</a:t>
            </a:r>
            <a:endParaRPr lang="zh-CN" altLang="en-US" sz="2400" kern="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0DB8BCA-EE58-4870-BAE5-6EBD08180561}" type="slidenum">
              <a:rPr kumimoji="0" lang="en-US" altLang="zh-CN" smtClean="0">
                <a:ea typeface="楷体_GB2312" pitchFamily="49" charset="-122"/>
              </a:rPr>
              <a:pPr/>
              <a:t>58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36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59395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元组变量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6910388" cy="1552575"/>
          </a:xfrm>
        </p:spPr>
        <p:txBody>
          <a:bodyPr/>
          <a:lstStyle/>
          <a:p>
            <a:pPr eaLnBrk="1" hangingPunct="1"/>
            <a:r>
              <a:rPr lang="zh-CN" altLang="en-US"/>
              <a:t>基于父子表</a:t>
            </a:r>
            <a:r>
              <a:rPr lang="en-US" altLang="zh-CN"/>
              <a:t>parent</a:t>
            </a:r>
            <a:r>
              <a:rPr lang="zh-CN" altLang="en-US"/>
              <a:t>，完成下列查询</a:t>
            </a:r>
          </a:p>
          <a:p>
            <a:pPr lvl="1" eaLnBrk="1" hangingPunct="1"/>
            <a:r>
              <a:rPr lang="zh-CN" altLang="en-US"/>
              <a:t>查询祖孙关系	</a:t>
            </a:r>
          </a:p>
        </p:txBody>
      </p:sp>
      <p:graphicFrame>
        <p:nvGraphicFramePr>
          <p:cNvPr id="541701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1258888" y="2609850"/>
          <a:ext cx="3022600" cy="2963865"/>
        </p:xfrm>
        <a:graphic>
          <a:graphicData uri="http://schemas.openxmlformats.org/drawingml/2006/table">
            <a:tbl>
              <a:tblPr/>
              <a:tblGrid>
                <a:gridCol w="156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parent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891088" y="3305175"/>
            <a:ext cx="400139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>
                <a:solidFill>
                  <a:schemeClr val="bg2"/>
                </a:solidFill>
              </a:rPr>
              <a:t>a.id,b.pid</a:t>
            </a:r>
            <a:endParaRPr lang="en-US" altLang="zh-CN" dirty="0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</a:rPr>
              <a:t>from</a:t>
            </a:r>
            <a:r>
              <a:rPr lang="en-US" altLang="zh-CN" dirty="0">
                <a:solidFill>
                  <a:schemeClr val="bg2"/>
                </a:solidFill>
              </a:rPr>
              <a:t>   p </a:t>
            </a:r>
            <a:r>
              <a:rPr lang="en-US" altLang="zh-CN" dirty="0" err="1">
                <a:solidFill>
                  <a:schemeClr val="bg2"/>
                </a:solidFill>
              </a:rPr>
              <a:t>a,p</a:t>
            </a:r>
            <a:r>
              <a:rPr lang="en-US" altLang="zh-CN" dirty="0">
                <a:solidFill>
                  <a:schemeClr val="bg2"/>
                </a:solidFill>
              </a:rPr>
              <a:t> b</a:t>
            </a:r>
          </a:p>
          <a:p>
            <a:pPr eaLnBrk="0" hangingPunct="0"/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</a:rPr>
              <a:t>where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>
                <a:solidFill>
                  <a:schemeClr val="bg2"/>
                </a:solidFill>
              </a:rPr>
              <a:t>a.pid</a:t>
            </a:r>
            <a:r>
              <a:rPr lang="en-US" altLang="zh-CN" dirty="0">
                <a:solidFill>
                  <a:schemeClr val="bg2"/>
                </a:solidFill>
              </a:rPr>
              <a:t> = b.id;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3FA5072-F229-491C-AA2C-B9571FF17535}" type="slidenum">
              <a:rPr kumimoji="0" lang="en-US" altLang="zh-CN" smtClean="0">
                <a:ea typeface="楷体_GB2312" pitchFamily="49" charset="-122"/>
              </a:rPr>
              <a:pPr/>
              <a:t>59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字符串操作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2743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命令格式</a:t>
            </a:r>
          </a:p>
          <a:p>
            <a:pPr lvl="1" eaLnBrk="1" hangingPunct="1">
              <a:defRPr/>
            </a:pPr>
            <a:r>
              <a:rPr kumimoji="1" lang="zh-CN" altLang="en-US" dirty="0">
                <a:cs typeface="+mn-ea"/>
              </a:rPr>
              <a:t>格式</a:t>
            </a:r>
          </a:p>
          <a:p>
            <a:pPr lvl="1" algn="ctr" eaLnBrk="1" hangingPunct="1">
              <a:buFontTx/>
              <a:buNone/>
              <a:defRPr/>
            </a:pPr>
            <a:r>
              <a:rPr kumimoji="1" lang="zh-CN" altLang="en-US" dirty="0">
                <a:cs typeface="+mn-ea"/>
              </a:rPr>
              <a:t>列名   </a:t>
            </a:r>
            <a:r>
              <a:rPr kumimoji="1" lang="en-US" altLang="zh-CN" dirty="0">
                <a:cs typeface="+mn-ea"/>
              </a:rPr>
              <a:t>[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not</a:t>
            </a:r>
            <a:r>
              <a:rPr kumimoji="1" lang="en-US" altLang="zh-CN" dirty="0">
                <a:cs typeface="+mn-ea"/>
              </a:rPr>
              <a:t>]   </a:t>
            </a:r>
            <a:r>
              <a:rPr kumimoji="1"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like</a:t>
            </a:r>
            <a:r>
              <a:rPr kumimoji="1" lang="en-US" altLang="zh-CN" dirty="0">
                <a:cs typeface="+mn-ea"/>
              </a:rPr>
              <a:t>   ‘</a:t>
            </a:r>
            <a:r>
              <a:rPr kumimoji="1" lang="zh-CN" altLang="en-US" dirty="0">
                <a:cs typeface="+mn-ea"/>
              </a:rPr>
              <a:t>字符串</a:t>
            </a:r>
            <a:r>
              <a:rPr kumimoji="1" lang="en-US" altLang="zh-CN" dirty="0">
                <a:cs typeface="+mn-ea"/>
              </a:rPr>
              <a:t>’</a:t>
            </a:r>
            <a:endParaRPr kumimoji="1" lang="zh-CN" altLang="en-US" dirty="0">
              <a:cs typeface="+mn-ea"/>
            </a:endParaRPr>
          </a:p>
          <a:p>
            <a:pPr lvl="1" eaLnBrk="1" hangingPunct="1">
              <a:buFontTx/>
              <a:buNone/>
              <a:defRPr/>
            </a:pPr>
            <a:r>
              <a:rPr kumimoji="1" lang="zh-CN" altLang="en-US" dirty="0">
                <a:cs typeface="+mn-ea"/>
              </a:rPr>
              <a:t>	找出满足给定匹配条件的字符串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69A0152-27B4-4B10-9A26-1D69EDDDDC5C}" type="slidenum">
              <a:rPr kumimoji="0" lang="en-US" altLang="zh-CN" smtClean="0">
                <a:ea typeface="楷体_GB2312" pitchFamily="49" charset="-122"/>
              </a:rPr>
              <a:pPr/>
              <a:t>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概述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组成：</a:t>
            </a:r>
          </a:p>
          <a:p>
            <a:pPr lvl="1" eaLnBrk="1" hangingPunct="1"/>
            <a:r>
              <a:rPr lang="zh-CN" altLang="en-US" dirty="0"/>
              <a:t>数据定义语言</a:t>
            </a:r>
            <a:r>
              <a:rPr lang="en-US" altLang="zh-CN" dirty="0"/>
              <a:t>(DDL)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数据操纵语言 </a:t>
            </a:r>
            <a:r>
              <a:rPr lang="en-US" altLang="zh-CN" dirty="0"/>
              <a:t>(DML)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数据控制语言</a:t>
            </a:r>
            <a:r>
              <a:rPr lang="en-US" altLang="zh-CN" dirty="0"/>
              <a:t>(DCL)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事务控制</a:t>
            </a:r>
            <a:r>
              <a:rPr lang="en-US" altLang="zh-CN" dirty="0"/>
              <a:t>(Transaction Control)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嵌入式</a:t>
            </a:r>
            <a:r>
              <a:rPr lang="en-US" altLang="zh-CN" dirty="0"/>
              <a:t>SQL</a:t>
            </a:r>
            <a:r>
              <a:rPr lang="zh-CN" altLang="en-US" dirty="0"/>
              <a:t>和动态</a:t>
            </a:r>
            <a:r>
              <a:rPr lang="en-US" altLang="zh-CN" dirty="0"/>
              <a:t>SQL(Embedded SQL and Dynamic SQL)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EB0CB9E-6B4B-487A-84EE-DD1430A3BB77}" type="slidenum">
              <a:rPr kumimoji="0" lang="en-US" altLang="zh-CN" smtClean="0">
                <a:ea typeface="楷体_GB2312" pitchFamily="49" charset="-122"/>
              </a:rPr>
              <a:pPr/>
              <a:t>60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字符串操作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4876800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匹配规则</a:t>
            </a:r>
          </a:p>
          <a:p>
            <a:pPr lvl="2" eaLnBrk="1" hangingPunct="1"/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3300"/>
                </a:solidFill>
              </a:rPr>
              <a:t>%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r>
              <a:rPr lang="en-US" altLang="zh-CN" sz="2800" dirty="0"/>
              <a:t> </a:t>
            </a:r>
          </a:p>
          <a:p>
            <a:pPr lvl="3" eaLnBrk="1" hangingPunct="1"/>
            <a:r>
              <a:rPr lang="zh-CN" altLang="en-US" sz="2400" dirty="0"/>
              <a:t>匹配零个或多个字符</a:t>
            </a:r>
          </a:p>
          <a:p>
            <a:pPr lvl="2" eaLnBrk="1" hangingPunct="1"/>
            <a:r>
              <a:rPr lang="zh-CN" altLang="en-US" sz="2800" dirty="0"/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>
                <a:solidFill>
                  <a:srgbClr val="FF3300"/>
                </a:solidFill>
              </a:rPr>
              <a:t>＿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zh-CN" altLang="en-US" sz="2800" dirty="0"/>
          </a:p>
          <a:p>
            <a:pPr lvl="3" eaLnBrk="1" hangingPunct="1"/>
            <a:r>
              <a:rPr lang="zh-CN" altLang="en-US" sz="2400" dirty="0"/>
              <a:t>匹配任意单个字符</a:t>
            </a:r>
          </a:p>
          <a:p>
            <a:pPr lvl="2" eaLnBrk="1" hangingPunct="1"/>
            <a:r>
              <a:rPr lang="en-US" altLang="zh-CN" sz="2800" dirty="0">
                <a:solidFill>
                  <a:srgbClr val="FF3300"/>
                </a:solidFill>
              </a:rPr>
              <a:t>Escape</a:t>
            </a:r>
          </a:p>
          <a:p>
            <a:pPr lvl="3" eaLnBrk="1" hangingPunct="1"/>
            <a:r>
              <a:rPr lang="zh-CN" altLang="en-US" sz="2400" dirty="0"/>
              <a:t>定义转义字符，以去掉特殊字符的特定含义，使其被作为普通字符看待</a:t>
            </a:r>
          </a:p>
          <a:p>
            <a:pPr lvl="3" eaLnBrk="1" hangingPunct="1"/>
            <a:r>
              <a:rPr lang="zh-CN" altLang="en-US" sz="2400" dirty="0"/>
              <a:t>如</a:t>
            </a:r>
            <a:r>
              <a:rPr lang="en-US" altLang="zh-CN" sz="2400" dirty="0"/>
              <a:t>escape 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\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，定义 </a:t>
            </a:r>
            <a:r>
              <a:rPr lang="en-US" altLang="zh-CN" sz="2400" dirty="0"/>
              <a:t>\ </a:t>
            </a:r>
            <a:r>
              <a:rPr lang="zh-CN" altLang="en-US" sz="2400" dirty="0"/>
              <a:t>作为转义字符，则可用</a:t>
            </a:r>
            <a:r>
              <a:rPr lang="en-US" altLang="zh-CN" sz="2400" dirty="0"/>
              <a:t>\%</a:t>
            </a:r>
            <a:r>
              <a:rPr lang="zh-CN" altLang="en-US" sz="2400" dirty="0"/>
              <a:t>去匹配</a:t>
            </a:r>
            <a:r>
              <a:rPr lang="en-US" altLang="zh-CN" sz="2400" dirty="0"/>
              <a:t>%</a:t>
            </a:r>
            <a:r>
              <a:rPr lang="zh-CN" altLang="en-US" sz="2400" dirty="0"/>
              <a:t>，用</a:t>
            </a:r>
            <a:r>
              <a:rPr lang="en-US" altLang="zh-CN" sz="2400" dirty="0"/>
              <a:t>\</a:t>
            </a:r>
            <a:r>
              <a:rPr lang="zh-CN" altLang="en-US" sz="2400" dirty="0"/>
              <a:t>＿去匹配＿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5029200" y="5867400"/>
            <a:ext cx="34432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SzPct val="60000"/>
            </a:pPr>
            <a:r>
              <a:rPr lang="zh-CN" altLang="en-US" sz="2400">
                <a:solidFill>
                  <a:schemeClr val="bg2"/>
                </a:solidFill>
                <a:ea typeface="华文新魏" panose="02010800040101010101" pitchFamily="2" charset="-122"/>
              </a:rPr>
              <a:t>思考：用什么去匹配</a:t>
            </a: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\ </a:t>
            </a:r>
            <a:r>
              <a:rPr lang="zh-CN" altLang="en-US" sz="2400">
                <a:solidFill>
                  <a:schemeClr val="bg2"/>
                </a:solidFill>
                <a:ea typeface="宋体" panose="02010600030101010101" pitchFamily="2" charset="-122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768A116-6506-4D7C-8B83-96749C60D26F}" type="slidenum">
              <a:rPr kumimoji="0" lang="en-US" altLang="zh-CN" smtClean="0">
                <a:ea typeface="楷体_GB2312" pitchFamily="49" charset="-122"/>
              </a:rPr>
              <a:pPr/>
              <a:t>61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字符串操作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0013"/>
            <a:ext cx="8802688" cy="5335587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查询姓张的教师的所有信息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i="1" dirty="0"/>
              <a:t>    </a:t>
            </a:r>
            <a:r>
              <a:rPr lang="en-US" altLang="zh-CN" b="1" i="1" dirty="0"/>
              <a:t>select</a:t>
            </a:r>
            <a:r>
              <a:rPr lang="en-US" altLang="zh-CN" i="1" dirty="0"/>
              <a:t>    *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T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 </a:t>
            </a:r>
            <a:r>
              <a:rPr lang="en-US" altLang="zh-CN" i="1" dirty="0" err="1"/>
              <a:t>tname</a:t>
            </a:r>
            <a:r>
              <a:rPr lang="en-US" altLang="zh-CN" i="1" dirty="0"/>
              <a:t>  </a:t>
            </a:r>
            <a:r>
              <a:rPr lang="en-US" altLang="zh-CN" b="1" i="1" dirty="0">
                <a:solidFill>
                  <a:srgbClr val="FF0000"/>
                </a:solidFill>
              </a:rPr>
              <a:t>like</a:t>
            </a:r>
            <a:r>
              <a:rPr lang="en-US" altLang="zh-CN" i="1" dirty="0"/>
              <a:t>  ‘</a:t>
            </a:r>
            <a:r>
              <a:rPr lang="zh-CN" altLang="en-US" i="1" dirty="0"/>
              <a:t>张</a:t>
            </a:r>
            <a:r>
              <a:rPr lang="en-US" altLang="zh-CN" i="1" dirty="0"/>
              <a:t>%’;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58D9860-D361-4BC0-9A92-0E077D963451}" type="slidenum">
              <a:rPr kumimoji="0" lang="en-US" altLang="zh-CN" smtClean="0">
                <a:ea typeface="楷体_GB2312" pitchFamily="49" charset="-122"/>
              </a:rPr>
              <a:pPr/>
              <a:t>62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字符串操作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列出名称中含有</a:t>
            </a:r>
            <a:r>
              <a:rPr lang="en-US" altLang="zh-CN" dirty="0"/>
              <a:t>4</a:t>
            </a:r>
            <a:r>
              <a:rPr lang="zh-CN" altLang="en-US" dirty="0"/>
              <a:t>个字符以上，且倒数第</a:t>
            </a:r>
            <a:r>
              <a:rPr lang="en-US" altLang="zh-CN" dirty="0"/>
              <a:t>3</a:t>
            </a:r>
            <a:r>
              <a:rPr lang="zh-CN" altLang="en-US" dirty="0"/>
              <a:t>个字符是</a:t>
            </a:r>
            <a:r>
              <a:rPr lang="zh-CN" altLang="en-US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/>
              <a:t>，倒数第</a:t>
            </a:r>
            <a:r>
              <a:rPr lang="en-US" altLang="zh-CN" dirty="0"/>
              <a:t>2</a:t>
            </a:r>
            <a:r>
              <a:rPr lang="zh-CN" altLang="en-US" dirty="0"/>
              <a:t>个字符是</a:t>
            </a:r>
            <a:r>
              <a:rPr lang="zh-CN" altLang="en-US" dirty="0">
                <a:latin typeface="Times New Roman" panose="02020603050405020304" pitchFamily="18" charset="0"/>
              </a:rPr>
              <a:t>’</a:t>
            </a:r>
            <a:r>
              <a:rPr lang="en-US" altLang="zh-CN" i="1" dirty="0"/>
              <a:t>_</a:t>
            </a:r>
            <a:r>
              <a:rPr lang="en-US" altLang="zh-CN" i="1" dirty="0">
                <a:latin typeface="Times New Roman" panose="02020603050405020304" pitchFamily="18" charset="0"/>
              </a:rPr>
              <a:t>’</a:t>
            </a:r>
            <a:r>
              <a:rPr lang="zh-CN" altLang="en-US" dirty="0"/>
              <a:t>的课程的所有信息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i="1" dirty="0"/>
              <a:t>    </a:t>
            </a:r>
            <a:r>
              <a:rPr lang="en-US" altLang="zh-CN" b="1" i="1" dirty="0"/>
              <a:t>select</a:t>
            </a:r>
            <a:r>
              <a:rPr lang="en-US" altLang="zh-CN" i="1" dirty="0"/>
              <a:t>    *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C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 </a:t>
            </a:r>
            <a:r>
              <a:rPr lang="en-US" altLang="zh-CN" i="1" dirty="0" err="1"/>
              <a:t>cname</a:t>
            </a:r>
            <a:r>
              <a:rPr lang="en-US" altLang="zh-CN" i="1" dirty="0"/>
              <a:t> </a:t>
            </a:r>
            <a:r>
              <a:rPr lang="en-US" altLang="zh-CN" b="1" i="1" dirty="0"/>
              <a:t>like</a:t>
            </a:r>
            <a:r>
              <a:rPr lang="en-US" altLang="zh-CN" i="1" dirty="0"/>
              <a:t>  ‘% </a:t>
            </a:r>
            <a:r>
              <a:rPr lang="zh-CN" altLang="en-US" dirty="0">
                <a:solidFill>
                  <a:srgbClr val="0000FF"/>
                </a:solidFill>
              </a:rPr>
              <a:t>＿</a:t>
            </a:r>
            <a:r>
              <a:rPr lang="en-US" altLang="zh-CN" i="1" dirty="0"/>
              <a:t>d </a:t>
            </a:r>
            <a:r>
              <a:rPr lang="en-US" altLang="zh-CN" dirty="0"/>
              <a:t>\</a:t>
            </a:r>
            <a:r>
              <a:rPr lang="zh-CN" altLang="en-US" dirty="0">
                <a:solidFill>
                  <a:srgbClr val="FF3300"/>
                </a:solidFill>
              </a:rPr>
              <a:t>＿</a:t>
            </a:r>
            <a:r>
              <a:rPr lang="zh-CN" altLang="en-US" dirty="0">
                <a:solidFill>
                  <a:srgbClr val="0000FF"/>
                </a:solidFill>
              </a:rPr>
              <a:t>＿</a:t>
            </a:r>
            <a:r>
              <a:rPr lang="en-US" altLang="zh-CN" dirty="0"/>
              <a:t>’ escape’\’;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effectLst/>
              </a:rPr>
              <a:t>字符串操作</a:t>
            </a:r>
            <a:endParaRPr kumimoji="1" lang="zh-CN" altLang="en-US" dirty="0"/>
          </a:p>
        </p:txBody>
      </p:sp>
      <p:sp>
        <p:nvSpPr>
          <p:cNvPr id="6451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正则表达式</a:t>
            </a:r>
            <a:endParaRPr lang="en-US" altLang="zh-CN" dirty="0"/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REGEXP_LIKE(</a:t>
            </a:r>
            <a:r>
              <a:rPr lang="zh-CN" altLang="en-US" dirty="0"/>
              <a:t>匹配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REGEXP_INSTR 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REGEXP_REPLACE(</a:t>
            </a:r>
            <a:r>
              <a:rPr lang="zh-CN" altLang="en-US" dirty="0"/>
              <a:t>替换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REGEXP_SUBSTR(</a:t>
            </a:r>
            <a:r>
              <a:rPr lang="zh-CN" altLang="en-US" dirty="0"/>
              <a:t>提取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451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499F861-8DA2-46E4-B2B4-CEC9C0F1619E}" type="slidenum">
              <a:rPr kumimoji="0" lang="en-US" altLang="zh-CN" smtClean="0">
                <a:ea typeface="楷体_GB2312" pitchFamily="49" charset="-122"/>
              </a:rPr>
              <a:pPr/>
              <a:t>63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effectLst/>
              </a:rPr>
              <a:t>字符串操作</a:t>
            </a:r>
            <a:endParaRPr kumimoji="1" lang="zh-CN" altLang="en-US" dirty="0"/>
          </a:p>
        </p:txBody>
      </p:sp>
      <p:sp>
        <p:nvSpPr>
          <p:cNvPr id="6553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371600"/>
            <a:ext cx="8713788" cy="4876800"/>
          </a:xfrm>
        </p:spPr>
        <p:txBody>
          <a:bodyPr/>
          <a:lstStyle/>
          <a:p>
            <a:pPr algn="l"/>
            <a:r>
              <a:rPr lang="en-US" altLang="zh-CN" dirty="0"/>
              <a:t>SQL</a:t>
            </a:r>
            <a:r>
              <a:rPr lang="zh-CN" altLang="en-US" dirty="0"/>
              <a:t>正则表达式示例</a:t>
            </a:r>
            <a:endParaRPr lang="en-US" altLang="zh-CN" dirty="0"/>
          </a:p>
          <a:p>
            <a:pPr lvl="1" algn="l"/>
            <a:r>
              <a:rPr lang="en-US" altLang="zh-CN" sz="2000" b="1" i="1" dirty="0"/>
              <a:t>select</a:t>
            </a:r>
            <a:r>
              <a:rPr lang="en-US" altLang="zh-CN" sz="2000" dirty="0"/>
              <a:t> * </a:t>
            </a:r>
          </a:p>
          <a:p>
            <a:pPr marL="457200" lvl="1" indent="0" algn="l">
              <a:buNone/>
            </a:pPr>
            <a:r>
              <a:rPr lang="en-US" altLang="zh-CN" sz="2000" b="1" i="1" dirty="0"/>
              <a:t>       from </a:t>
            </a:r>
            <a:r>
              <a:rPr lang="en-US" altLang="zh-CN" sz="2000" dirty="0"/>
              <a:t>table1</a:t>
            </a:r>
          </a:p>
          <a:p>
            <a:pPr lvl="1" algn="l">
              <a:buFontTx/>
              <a:buNone/>
            </a:pPr>
            <a:r>
              <a:rPr lang="en-US" altLang="zh-CN" sz="2000" dirty="0"/>
              <a:t>       </a:t>
            </a:r>
            <a:r>
              <a:rPr lang="en-US" altLang="zh-CN" sz="2000" b="1" i="1" dirty="0"/>
              <a:t>where</a:t>
            </a:r>
            <a:r>
              <a:rPr lang="en-US" altLang="zh-CN" sz="2000" dirty="0"/>
              <a:t> REGEXP_LIKE(SJHM, ‘^[1]{1}[35]{1}[[:digit:]]{9}$‘)</a:t>
            </a:r>
          </a:p>
          <a:p>
            <a:pPr lvl="1" algn="l"/>
            <a:r>
              <a:rPr lang="en-US" altLang="zh-CN" sz="2000" dirty="0"/>
              <a:t>^ </a:t>
            </a:r>
            <a:r>
              <a:rPr lang="zh-CN" altLang="en-US" sz="2000" dirty="0"/>
              <a:t>表示开始</a:t>
            </a:r>
            <a:endParaRPr lang="en-US" altLang="zh-CN" sz="2000" dirty="0"/>
          </a:p>
          <a:p>
            <a:pPr lvl="1" algn="l"/>
            <a:r>
              <a:rPr lang="en-US" altLang="zh-CN" sz="2000" dirty="0"/>
              <a:t>$ </a:t>
            </a:r>
            <a:r>
              <a:rPr lang="zh-CN" altLang="en-US" sz="2000" dirty="0"/>
              <a:t>表示结束</a:t>
            </a:r>
            <a:endParaRPr lang="en-US" altLang="zh-CN" sz="2000" dirty="0"/>
          </a:p>
          <a:p>
            <a:pPr lvl="1" algn="l"/>
            <a:r>
              <a:rPr lang="en-US" altLang="zh-CN" sz="2000" dirty="0"/>
              <a:t>[]</a:t>
            </a:r>
            <a:r>
              <a:rPr lang="zh-CN" altLang="en-US" sz="2000" dirty="0"/>
              <a:t>内部为匹配范围</a:t>
            </a:r>
            <a:endParaRPr lang="en-US" altLang="zh-CN" sz="2000" dirty="0"/>
          </a:p>
          <a:p>
            <a:pPr lvl="1" algn="l"/>
            <a:r>
              <a:rPr lang="en-US" altLang="zh-CN" sz="2000" dirty="0"/>
              <a:t>{}</a:t>
            </a:r>
            <a:r>
              <a:rPr lang="zh-CN" altLang="en-US" sz="2000" dirty="0"/>
              <a:t>里的内容表示个数，有几位</a:t>
            </a:r>
            <a:endParaRPr lang="en-US" altLang="zh-CN" sz="2000" dirty="0"/>
          </a:p>
          <a:p>
            <a:pPr lvl="1" algn="l"/>
            <a:r>
              <a:rPr lang="zh-CN" altLang="en-US" sz="2000" dirty="0"/>
              <a:t>查询手机号码是以 </a:t>
            </a:r>
            <a:r>
              <a:rPr lang="en-US" altLang="zh-CN" sz="2000" dirty="0"/>
              <a:t>1</a:t>
            </a:r>
            <a:r>
              <a:rPr lang="zh-CN" altLang="en-US" sz="2000" dirty="0"/>
              <a:t>开头接着是</a:t>
            </a:r>
            <a:r>
              <a:rPr lang="en-US" altLang="zh-CN" sz="2000" dirty="0"/>
              <a:t>3</a:t>
            </a:r>
            <a:r>
              <a:rPr lang="zh-CN" altLang="en-US" sz="2000" dirty="0"/>
              <a:t>或</a:t>
            </a:r>
            <a:r>
              <a:rPr lang="en-US" altLang="zh-CN" sz="2000" dirty="0"/>
              <a:t>5</a:t>
            </a:r>
            <a:r>
              <a:rPr lang="zh-CN" altLang="en-US" sz="2000" dirty="0"/>
              <a:t>再加</a:t>
            </a:r>
            <a:r>
              <a:rPr lang="en-US" altLang="zh-CN" sz="2000" dirty="0"/>
              <a:t>9</a:t>
            </a:r>
            <a:r>
              <a:rPr lang="zh-CN" altLang="en-US" sz="2000" dirty="0"/>
              <a:t>位的数字 所以这么理解</a:t>
            </a:r>
            <a:br>
              <a:rPr lang="zh-CN" altLang="en-US" sz="2000" dirty="0"/>
            </a:br>
            <a:r>
              <a:rPr lang="en-US" altLang="zh-CN" sz="2000" dirty="0"/>
              <a:t>1</a:t>
            </a:r>
            <a:r>
              <a:rPr lang="zh-CN" altLang="en-US" sz="2000" dirty="0"/>
              <a:t>开头 表达式为 </a:t>
            </a:r>
            <a:r>
              <a:rPr lang="en-US" altLang="zh-CN" sz="2000" dirty="0"/>
              <a:t>^[1]{1} </a:t>
            </a:r>
            <a:r>
              <a:rPr lang="zh-CN" altLang="en-US" sz="2000" dirty="0"/>
              <a:t>意为 开始</a:t>
            </a:r>
            <a:r>
              <a:rPr lang="en-US" altLang="zh-CN" sz="2000" dirty="0"/>
              <a:t>1</a:t>
            </a:r>
            <a:r>
              <a:rPr lang="zh-CN" altLang="en-US" sz="2000" dirty="0"/>
              <a:t>位里包含</a:t>
            </a:r>
            <a:r>
              <a:rPr lang="en-US" altLang="zh-CN" sz="2000" dirty="0"/>
              <a:t>1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或</a:t>
            </a:r>
            <a:r>
              <a:rPr lang="en-US" altLang="zh-CN" sz="2000" dirty="0"/>
              <a:t>5 </a:t>
            </a:r>
            <a:r>
              <a:rPr lang="zh-CN" altLang="en-US" sz="2000" dirty="0"/>
              <a:t>表达式为 </a:t>
            </a:r>
            <a:r>
              <a:rPr lang="en-US" altLang="zh-CN" sz="2000" dirty="0"/>
              <a:t>[35]{1}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9</a:t>
            </a:r>
            <a:r>
              <a:rPr lang="zh-CN" altLang="en-US" sz="2000" dirty="0"/>
              <a:t>位数字结束 为</a:t>
            </a:r>
            <a:r>
              <a:rPr lang="en-US" altLang="zh-CN" sz="2000" dirty="0"/>
              <a:t>: [[:digit:]]{9}$ </a:t>
            </a:r>
            <a:r>
              <a:rPr lang="zh-CN" altLang="en-US" sz="2000" dirty="0"/>
              <a:t>这里</a:t>
            </a:r>
            <a:r>
              <a:rPr lang="en-US" altLang="zh-CN" sz="2000" dirty="0"/>
              <a:t>[:digit:]</a:t>
            </a:r>
            <a:r>
              <a:rPr lang="zh-CN" altLang="en-US" sz="2000" dirty="0"/>
              <a:t>为特殊写法，代表为数字 再加个结束符</a:t>
            </a:r>
            <a:r>
              <a:rPr lang="en-US" altLang="zh-CN" sz="2000" dirty="0"/>
              <a:t>$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		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5539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DBE7400-B30F-4F18-A44A-884E0D3EF226}" type="slidenum">
              <a:rPr kumimoji="0" lang="en-US" altLang="zh-CN" smtClean="0">
                <a:ea typeface="楷体_GB2312" pitchFamily="49" charset="-122"/>
              </a:rPr>
              <a:pPr/>
              <a:t>64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3615266-5A5E-4BA0-81D5-224D46B6732A}" type="slidenum">
              <a:rPr kumimoji="0" lang="en-US" altLang="zh-CN" smtClean="0">
                <a:ea typeface="楷体_GB2312" pitchFamily="49" charset="-122"/>
              </a:rPr>
              <a:pPr/>
              <a:t>65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元组显示顺序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命令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</a:rPr>
              <a:t>order by</a:t>
            </a:r>
            <a:r>
              <a:rPr lang="en-US" altLang="zh-CN" dirty="0"/>
              <a:t>    </a:t>
            </a:r>
            <a:r>
              <a:rPr lang="zh-CN" altLang="en-US" dirty="0"/>
              <a:t>列名   </a:t>
            </a:r>
            <a:r>
              <a:rPr lang="en-US" altLang="zh-CN" dirty="0"/>
              <a:t>[</a:t>
            </a:r>
            <a:r>
              <a:rPr lang="en-US" altLang="zh-CN" b="1" i="1" dirty="0" err="1">
                <a:solidFill>
                  <a:srgbClr val="FF3300"/>
                </a:solidFill>
              </a:rPr>
              <a:t>asc</a:t>
            </a:r>
            <a:r>
              <a:rPr lang="en-US" altLang="zh-CN" dirty="0"/>
              <a:t> | </a:t>
            </a:r>
            <a:r>
              <a:rPr lang="en-US" altLang="zh-CN" b="1" i="1" dirty="0" err="1">
                <a:solidFill>
                  <a:srgbClr val="FF3300"/>
                </a:solidFill>
              </a:rPr>
              <a:t>desc</a:t>
            </a:r>
            <a:r>
              <a:rPr lang="en-US" altLang="zh-CN" sz="2800" dirty="0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示例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按系名升序列出老师姓名，所在系名，同一系中老师按姓名降序排列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b="1" i="1" dirty="0"/>
              <a:t>   </a:t>
            </a:r>
            <a:r>
              <a:rPr lang="en-US" altLang="zh-CN" sz="2400" b="1" i="1" dirty="0"/>
              <a:t>select</a:t>
            </a:r>
            <a:r>
              <a:rPr lang="en-US" altLang="zh-CN" sz="2400" i="1" dirty="0"/>
              <a:t>    </a:t>
            </a:r>
            <a:r>
              <a:rPr lang="en-US" altLang="zh-CN" sz="2400" i="1" dirty="0" err="1"/>
              <a:t>dname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tname</a:t>
            </a:r>
            <a:endParaRPr lang="en-US" altLang="zh-CN" sz="2400" i="1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 dirty="0"/>
              <a:t>   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  T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D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 dirty="0"/>
              <a:t>      </a:t>
            </a:r>
            <a:r>
              <a:rPr lang="en-US" altLang="zh-CN" sz="2400" b="1" i="1" dirty="0"/>
              <a:t>where</a:t>
            </a:r>
            <a:r>
              <a:rPr lang="en-US" altLang="zh-CN" sz="2400" i="1" dirty="0"/>
              <a:t>   </a:t>
            </a:r>
            <a:r>
              <a:rPr lang="en-US" altLang="zh-CN" sz="2400" i="1" dirty="0" err="1"/>
              <a:t>T.dno</a:t>
            </a:r>
            <a:r>
              <a:rPr lang="en-US" altLang="zh-CN" sz="2400" i="1" dirty="0"/>
              <a:t> = </a:t>
            </a:r>
            <a:r>
              <a:rPr lang="en-US" altLang="zh-CN" sz="2400" i="1" dirty="0" err="1"/>
              <a:t>D.dno</a:t>
            </a:r>
            <a:endParaRPr lang="en-US" altLang="zh-CN" sz="2400" i="1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i="1" dirty="0"/>
              <a:t>  		 order by</a:t>
            </a:r>
            <a:r>
              <a:rPr lang="en-US" altLang="zh-CN" sz="2400" i="1" dirty="0"/>
              <a:t>    </a:t>
            </a:r>
            <a:r>
              <a:rPr lang="en-US" altLang="zh-CN" sz="2400" i="1" dirty="0" err="1"/>
              <a:t>dname</a:t>
            </a:r>
            <a:r>
              <a:rPr lang="en-US" altLang="zh-CN" sz="2400" i="1" dirty="0"/>
              <a:t>  </a:t>
            </a:r>
            <a:r>
              <a:rPr lang="en-US" altLang="zh-CN" sz="2400" b="1" i="1" dirty="0" err="1"/>
              <a:t>asc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tname</a:t>
            </a:r>
            <a:r>
              <a:rPr lang="en-US" altLang="zh-CN" sz="2400" i="1" dirty="0"/>
              <a:t>  </a:t>
            </a:r>
            <a:r>
              <a:rPr lang="en-US" altLang="zh-CN" sz="2400" b="1" i="1" dirty="0" err="1"/>
              <a:t>desc</a:t>
            </a:r>
            <a:r>
              <a:rPr lang="en-US" altLang="zh-CN" sz="2400" b="1" i="1" dirty="0"/>
              <a:t>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7A776604-1937-43D4-8355-F050A75524E9}" type="slidenum">
              <a:rPr kumimoji="0" lang="en-US" altLang="zh-CN" smtClean="0">
                <a:ea typeface="楷体_GB2312" pitchFamily="49" charset="-122"/>
              </a:rPr>
              <a:pPr/>
              <a:t>66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元组显示顺序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904875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z="3600"/>
              <a:t>当排序列含空值时</a:t>
            </a:r>
          </a:p>
        </p:txBody>
      </p:sp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971550" y="2932113"/>
            <a:ext cx="693102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2" algn="just" eaLnBrk="0" hangingPunct="0">
              <a:spcBef>
                <a:spcPct val="50000"/>
              </a:spcBef>
              <a:buSzPct val="60000"/>
            </a:pPr>
            <a:r>
              <a:rPr lang="en-US" altLang="zh-CN">
                <a:solidFill>
                  <a:schemeClr val="bg2"/>
                </a:solidFill>
                <a:ea typeface="华文新魏" panose="02010800040101010101" pitchFamily="2" charset="-122"/>
              </a:rPr>
              <a:t>ASC</a:t>
            </a:r>
            <a:r>
              <a:rPr lang="zh-CN" altLang="en-US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：排序列为空值的元组最后显示</a:t>
            </a:r>
          </a:p>
          <a:p>
            <a:pPr lvl="2" algn="just" eaLnBrk="0" hangingPunct="0">
              <a:spcBef>
                <a:spcPct val="50000"/>
              </a:spcBef>
              <a:buSzPct val="60000"/>
            </a:pPr>
            <a:r>
              <a:rPr lang="en-US" altLang="zh-CN">
                <a:solidFill>
                  <a:schemeClr val="bg2"/>
                </a:solidFill>
                <a:ea typeface="华文新魏" panose="02010800040101010101" pitchFamily="2" charset="-122"/>
              </a:rPr>
              <a:t>DESC</a:t>
            </a:r>
            <a:r>
              <a:rPr lang="zh-CN" altLang="en-US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：排序列为空值的元组最先显示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F03AB52-DDE1-4E78-8995-BB91266DA47D}" type="slidenum">
              <a:rPr kumimoji="0" lang="en-US" altLang="zh-CN" smtClean="0">
                <a:ea typeface="楷体_GB2312" pitchFamily="49" charset="-122"/>
              </a:rPr>
              <a:pPr/>
              <a:t>67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88913"/>
            <a:ext cx="8486775" cy="830262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集合操作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3600" dirty="0"/>
              <a:t>命令</a:t>
            </a:r>
          </a:p>
          <a:p>
            <a:pPr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集合并：</a:t>
            </a:r>
            <a:r>
              <a:rPr lang="en-US" altLang="zh-CN" dirty="0">
                <a:solidFill>
                  <a:srgbClr val="FF3300"/>
                </a:solidFill>
              </a:rPr>
              <a:t>union</a:t>
            </a:r>
          </a:p>
          <a:p>
            <a:pPr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集合交：</a:t>
            </a:r>
            <a:r>
              <a:rPr lang="en-US" altLang="zh-CN" dirty="0">
                <a:solidFill>
                  <a:srgbClr val="FF3300"/>
                </a:solidFill>
              </a:rPr>
              <a:t>intersect</a:t>
            </a:r>
          </a:p>
          <a:p>
            <a:pPr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集合差： </a:t>
            </a:r>
            <a:r>
              <a:rPr lang="en-US" altLang="zh-CN" dirty="0">
                <a:solidFill>
                  <a:srgbClr val="FF3300"/>
                </a:solidFill>
              </a:rPr>
              <a:t>except(minus)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dirty="0"/>
              <a:t>提示</a:t>
            </a:r>
          </a:p>
          <a:p>
            <a:pPr lvl="1" eaLnBrk="1" hangingPunct="1">
              <a:lnSpc>
                <a:spcPct val="105000"/>
              </a:lnSpc>
              <a:buFontTx/>
              <a:buNone/>
            </a:pPr>
            <a:r>
              <a:rPr lang="zh-CN" altLang="en-US" dirty="0"/>
              <a:t>   集合操作自动去除重复元组，如果要保留重复元组的话，必须用</a:t>
            </a:r>
            <a:r>
              <a:rPr lang="en-US" altLang="zh-CN" dirty="0"/>
              <a:t>all</a:t>
            </a:r>
            <a:r>
              <a:rPr lang="zh-CN" altLang="en-US" dirty="0"/>
              <a:t>关键词指明</a:t>
            </a:r>
            <a:endParaRPr lang="zh-CN" altLang="en-US" sz="3200" dirty="0"/>
          </a:p>
          <a:p>
            <a:pPr algn="ctr"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集合操作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查询软件学院的学生或者学习过数据库课程的学生</a:t>
            </a:r>
            <a:r>
              <a:rPr lang="en-US" altLang="zh-CN" sz="2800" dirty="0"/>
              <a:t>(</a:t>
            </a:r>
            <a:r>
              <a:rPr lang="zh-CN" altLang="en-US" sz="2800" dirty="0"/>
              <a:t>学号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708920"/>
            <a:ext cx="89644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>
              <a:buClr>
                <a:schemeClr val="folHlink"/>
              </a:buClr>
            </a:pPr>
            <a:r>
              <a:rPr lang="en-US" altLang="zh-CN" b="1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endParaRPr lang="en-US" altLang="zh-CN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1" algn="just">
              <a:buClr>
                <a:schemeClr val="folHlink"/>
              </a:buClr>
            </a:pP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   S</a:t>
            </a:r>
            <a:r>
              <a:rPr lang="zh-CN" altLang="en-US" dirty="0">
                <a:solidFill>
                  <a:schemeClr val="bg2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D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	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where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s.sno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=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d.dno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and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dname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= ‘</a:t>
            </a:r>
            <a:r>
              <a:rPr lang="zh-CN" altLang="en-US" dirty="0">
                <a:solidFill>
                  <a:schemeClr val="bg2"/>
                </a:solidFill>
                <a:ea typeface="华文新魏" panose="02010800040101010101" pitchFamily="2" charset="-122"/>
              </a:rPr>
              <a:t>软件学院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’)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union all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b="1" dirty="0">
                <a:solidFill>
                  <a:schemeClr val="bg2"/>
                </a:solidFill>
                <a:ea typeface="华文新魏" panose="02010800040101010101" pitchFamily="2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endParaRPr lang="en-US" altLang="zh-CN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1" algn="just">
              <a:buClr>
                <a:schemeClr val="folHlink"/>
              </a:buClr>
            </a:pP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SC</a:t>
            </a:r>
            <a:r>
              <a:rPr lang="zh-CN" altLang="en-US" dirty="0">
                <a:solidFill>
                  <a:schemeClr val="bg2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C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where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sc.cno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=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c.cno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and </a:t>
            </a:r>
            <a:r>
              <a:rPr lang="en-US" altLang="zh-CN" dirty="0" err="1">
                <a:solidFill>
                  <a:schemeClr val="bg2"/>
                </a:solidFill>
                <a:ea typeface="华文新魏" panose="02010800040101010101" pitchFamily="2" charset="-122"/>
              </a:rPr>
              <a:t>cname</a:t>
            </a:r>
            <a:r>
              <a:rPr lang="en-US" altLang="zh-CN" dirty="0">
                <a:solidFill>
                  <a:schemeClr val="bg2"/>
                </a:solidFill>
                <a:ea typeface="华文新魏" panose="02010800040101010101" pitchFamily="2" charset="-122"/>
              </a:rPr>
              <a:t> = ‘DB’);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4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E8F0B01-4F99-4CC0-9218-EC707570CCE9}" type="slidenum">
              <a:rPr kumimoji="0" lang="en-US" altLang="zh-CN" smtClean="0">
                <a:ea typeface="楷体_GB2312" pitchFamily="49" charset="-122"/>
              </a:rPr>
              <a:pPr/>
              <a:t>69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集合操作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12954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800"/>
              <a:t>示例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400"/>
              <a:t>查询同时选修了</a:t>
            </a:r>
            <a:r>
              <a:rPr lang="en-US" altLang="zh-CN" sz="2400"/>
              <a:t>001</a:t>
            </a:r>
            <a:r>
              <a:rPr lang="zh-CN" altLang="en-US" sz="2400"/>
              <a:t>和</a:t>
            </a:r>
            <a:r>
              <a:rPr lang="en-US" altLang="zh-CN" sz="2400"/>
              <a:t>002</a:t>
            </a:r>
            <a:r>
              <a:rPr lang="zh-CN" altLang="en-US" sz="2400"/>
              <a:t>号课程的学生学号</a:t>
            </a:r>
          </a:p>
          <a:p>
            <a:pPr lvl="1" algn="l" eaLnBrk="1" hangingPunct="1">
              <a:spcBef>
                <a:spcPct val="10000"/>
              </a:spcBef>
              <a:buFontTx/>
              <a:buNone/>
            </a:pPr>
            <a:r>
              <a:rPr lang="zh-CN" altLang="en-US" sz="2200" b="1" i="1"/>
              <a:t>			</a:t>
            </a:r>
            <a:endParaRPr lang="zh-CN" altLang="en-US" sz="2000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762000" y="2205038"/>
            <a:ext cx="69786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>
              <a:buClr>
                <a:schemeClr val="folHlink"/>
              </a:buClr>
            </a:pP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  </a:t>
            </a:r>
            <a:r>
              <a:rPr lang="en-US" altLang="zh-CN" sz="2400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endParaRPr lang="en-US" altLang="zh-CN" sz="240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1" algn="just">
              <a:buClr>
                <a:schemeClr val="folHlink"/>
              </a:buClr>
            </a:pP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 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  SC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	</a:t>
            </a: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where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ea typeface="华文新魏" panose="02010800040101010101" pitchFamily="2" charset="-122"/>
              </a:rPr>
              <a:t>cno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= ‘001’)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intersect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 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sz="2400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endParaRPr lang="en-US" altLang="zh-CN" sz="240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1" algn="just">
              <a:buClr>
                <a:schemeClr val="folHlink"/>
              </a:buClr>
            </a:pP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 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  SC</a:t>
            </a:r>
          </a:p>
          <a:p>
            <a:pPr lvl="1" algn="just">
              <a:buClr>
                <a:schemeClr val="folHlink"/>
              </a:buClr>
            </a:pP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where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ea typeface="华文新魏" panose="02010800040101010101" pitchFamily="2" charset="-122"/>
              </a:rPr>
              <a:t>cno</a:t>
            </a:r>
            <a:r>
              <a:rPr lang="en-US" altLang="zh-CN" sz="2400" dirty="0">
                <a:solidFill>
                  <a:schemeClr val="bg2"/>
                </a:solidFill>
                <a:ea typeface="华文新魏" panose="02010800040101010101" pitchFamily="2" charset="-122"/>
              </a:rPr>
              <a:t> = ‘002’);</a:t>
            </a:r>
            <a:endParaRPr lang="en-US" altLang="zh-CN" sz="2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59027" y="4838700"/>
            <a:ext cx="6340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sz="2400" dirty="0">
                <a:solidFill>
                  <a:srgbClr val="FF0000"/>
                </a:solidFill>
                <a:ea typeface="华文新魏" panose="02010800040101010101" pitchFamily="2" charset="-122"/>
              </a:rPr>
              <a:t>如果不使用集合交运算，如何实现上述查询？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49719" y="5245100"/>
            <a:ext cx="86992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i="1" dirty="0">
                <a:solidFill>
                  <a:srgbClr val="FF0000"/>
                </a:solidFill>
              </a:rPr>
              <a:t>select 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a.sno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0" hangingPunct="0"/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b="1" i="1" dirty="0">
                <a:solidFill>
                  <a:srgbClr val="FF0000"/>
                </a:solidFill>
              </a:rPr>
              <a:t>from</a:t>
            </a:r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</a:rPr>
              <a:t> as a, </a:t>
            </a:r>
            <a:r>
              <a:rPr lang="en-US" altLang="zh-CN" sz="2400" dirty="0" err="1">
                <a:solidFill>
                  <a:srgbClr val="FF0000"/>
                </a:solidFill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</a:rPr>
              <a:t> as b </a:t>
            </a:r>
          </a:p>
          <a:p>
            <a:pPr eaLnBrk="0" hangingPunct="0"/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b="1" i="1" dirty="0">
                <a:solidFill>
                  <a:srgbClr val="FF0000"/>
                </a:solidFill>
              </a:rPr>
              <a:t>where</a:t>
            </a:r>
            <a:r>
              <a:rPr lang="en-US" altLang="zh-CN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 err="1">
                <a:solidFill>
                  <a:srgbClr val="FF0000"/>
                </a:solidFill>
              </a:rPr>
              <a:t>a.cno</a:t>
            </a:r>
            <a:r>
              <a:rPr lang="en-US" altLang="zh-CN" sz="2400" dirty="0">
                <a:solidFill>
                  <a:srgbClr val="FF0000"/>
                </a:solidFill>
              </a:rPr>
              <a:t> = ‘001’ and </a:t>
            </a:r>
            <a:r>
              <a:rPr lang="en-US" altLang="zh-CN" sz="2400" dirty="0" err="1">
                <a:solidFill>
                  <a:srgbClr val="FF0000"/>
                </a:solidFill>
              </a:rPr>
              <a:t>b.cno</a:t>
            </a:r>
            <a:r>
              <a:rPr lang="en-US" altLang="zh-CN" sz="2400" dirty="0">
                <a:solidFill>
                  <a:srgbClr val="FF0000"/>
                </a:solidFill>
              </a:rPr>
              <a:t> = ‘002’ and </a:t>
            </a:r>
            <a:r>
              <a:rPr lang="en-US" altLang="zh-CN" sz="2400" dirty="0" err="1">
                <a:solidFill>
                  <a:srgbClr val="FF0000"/>
                </a:solidFill>
              </a:rPr>
              <a:t>a.sno</a:t>
            </a:r>
            <a:r>
              <a:rPr lang="en-US" altLang="zh-CN" sz="2400" dirty="0">
                <a:solidFill>
                  <a:srgbClr val="FF0000"/>
                </a:solidFill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b.sno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CD95BA6-D85E-4362-9AD0-B0DBB50DDB0E}" type="slidenum">
              <a:rPr kumimoji="0" lang="en-US" altLang="zh-CN" smtClean="0">
                <a:ea typeface="楷体_GB2312" pitchFamily="49" charset="-122"/>
              </a:rPr>
              <a:pPr/>
              <a:t>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概述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685800" y="1600200"/>
            <a:ext cx="7162800" cy="3581400"/>
            <a:chOff x="528" y="1248"/>
            <a:chExt cx="4800" cy="2675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2160" y="3384"/>
              <a:ext cx="3168" cy="53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GRANT</a:t>
              </a:r>
              <a:r>
                <a:rPr lang="zh-CN" altLang="en-US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REVOKE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528" y="3384"/>
              <a:ext cx="1632" cy="53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数据控制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160" y="2844"/>
              <a:ext cx="3168" cy="5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INSERT</a:t>
              </a:r>
              <a:r>
                <a:rPr lang="zh-CN" altLang="en-US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UPDATE</a:t>
              </a:r>
              <a:r>
                <a:rPr lang="zh-CN" altLang="en-US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DELETE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528" y="2844"/>
              <a:ext cx="1632" cy="5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数据操纵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160" y="2305"/>
              <a:ext cx="3168" cy="53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endParaRPr lang="en-US" altLang="zh-CN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528" y="2305"/>
              <a:ext cx="1632" cy="539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endParaRPr lang="zh-CN" altLang="en-US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2160" y="1768"/>
              <a:ext cx="3168" cy="5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CREATE</a:t>
              </a:r>
              <a:r>
                <a:rPr lang="zh-CN" altLang="en-US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ALTER</a:t>
              </a:r>
              <a:r>
                <a:rPr lang="zh-CN" altLang="en-US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DROP</a:t>
              </a: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528" y="1768"/>
              <a:ext cx="1632" cy="5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4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数据定义</a:t>
              </a: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2160" y="1248"/>
              <a:ext cx="3168" cy="52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zh-CN" altLang="en-US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操作符</a:t>
              </a: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528" y="1248"/>
              <a:ext cx="1632" cy="52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/>
            <a:p>
              <a:pPr algn="ctr" fontAlgn="ctr">
                <a:spcBef>
                  <a:spcPct val="20000"/>
                </a:spcBef>
                <a:buClr>
                  <a:schemeClr val="folHlink"/>
                </a:buClr>
                <a:buSzPct val="80000"/>
              </a:pPr>
              <a:r>
                <a:rPr lang="en-US" altLang="zh-CN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SQL</a:t>
              </a:r>
              <a:r>
                <a:rPr lang="zh-CN" altLang="en-US" sz="240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功能</a:t>
              </a:r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528" y="1248"/>
              <a:ext cx="48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>
              <a:off x="528" y="1768"/>
              <a:ext cx="48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528" y="2305"/>
              <a:ext cx="48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528" y="2844"/>
              <a:ext cx="48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>
              <a:off x="528" y="3384"/>
              <a:ext cx="480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528" y="3923"/>
              <a:ext cx="48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528" y="1248"/>
              <a:ext cx="0" cy="2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2160" y="1248"/>
              <a:ext cx="0" cy="267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5328" y="1248"/>
              <a:ext cx="0" cy="2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201067" y="31548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zh-CN" altLang="en-US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4729457" y="3154830"/>
            <a:ext cx="1160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en-US" altLang="zh-CN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SELECT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5656" y="5638947"/>
            <a:ext cx="36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SQL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语言大小写不敏感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1C654F9-2549-4C07-B160-BF35E9C29D33}" type="slidenum">
              <a:rPr kumimoji="0" lang="en-US" altLang="zh-CN" smtClean="0">
                <a:ea typeface="楷体_GB2312" pitchFamily="49" charset="-122"/>
              </a:rPr>
              <a:pPr/>
              <a:t>70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聚集函数</a:t>
            </a:r>
          </a:p>
          <a:p>
            <a:pPr lvl="1" eaLnBrk="1" hangingPunct="1"/>
            <a:r>
              <a:rPr lang="zh-CN" altLang="en-US" dirty="0"/>
              <a:t>平均值：</a:t>
            </a:r>
            <a:r>
              <a:rPr lang="en-US" altLang="zh-CN" b="1" i="1" dirty="0">
                <a:solidFill>
                  <a:srgbClr val="FF3300"/>
                </a:solidFill>
              </a:rPr>
              <a:t>avg</a:t>
            </a:r>
          </a:p>
          <a:p>
            <a:pPr lvl="1" eaLnBrk="1" hangingPunct="1"/>
            <a:r>
              <a:rPr lang="zh-CN" altLang="en-US" dirty="0"/>
              <a:t>最小值：</a:t>
            </a:r>
            <a:r>
              <a:rPr lang="en-US" altLang="zh-CN" b="1" i="1" dirty="0">
                <a:solidFill>
                  <a:srgbClr val="FF3300"/>
                </a:solidFill>
              </a:rPr>
              <a:t>min</a:t>
            </a:r>
            <a:endParaRPr lang="en-US" altLang="zh-CN" i="1" dirty="0"/>
          </a:p>
          <a:p>
            <a:pPr lvl="1" eaLnBrk="1" hangingPunct="1"/>
            <a:r>
              <a:rPr lang="zh-CN" altLang="en-US" dirty="0"/>
              <a:t>最大值：</a:t>
            </a:r>
            <a:r>
              <a:rPr lang="en-US" altLang="zh-CN" b="1" i="1" dirty="0">
                <a:solidFill>
                  <a:srgbClr val="FF3300"/>
                </a:solidFill>
              </a:rPr>
              <a:t>max</a:t>
            </a:r>
            <a:endParaRPr lang="en-US" altLang="zh-CN" i="1" dirty="0"/>
          </a:p>
          <a:p>
            <a:pPr lvl="1" eaLnBrk="1" hangingPunct="1"/>
            <a:r>
              <a:rPr lang="zh-CN" altLang="en-US" dirty="0"/>
              <a:t>总和：</a:t>
            </a:r>
            <a:r>
              <a:rPr lang="en-US" altLang="zh-CN" b="1" i="1" dirty="0">
                <a:solidFill>
                  <a:srgbClr val="FF3300"/>
                </a:solidFill>
              </a:rPr>
              <a:t>sum</a:t>
            </a:r>
            <a:endParaRPr lang="en-US" altLang="zh-CN" i="1" dirty="0"/>
          </a:p>
          <a:p>
            <a:pPr lvl="1" eaLnBrk="1" hangingPunct="1"/>
            <a:r>
              <a:rPr lang="zh-CN" altLang="en-US" dirty="0"/>
              <a:t>记数：</a:t>
            </a:r>
            <a:r>
              <a:rPr lang="en-US" altLang="zh-CN" b="1" i="1" dirty="0">
                <a:solidFill>
                  <a:srgbClr val="FF3300"/>
                </a:solidFill>
              </a:rPr>
              <a:t>count</a:t>
            </a:r>
          </a:p>
          <a:p>
            <a:pPr eaLnBrk="1" hangingPunct="1"/>
            <a:r>
              <a:rPr lang="zh-CN" altLang="en-US" dirty="0"/>
              <a:t>聚集函数返回的是一个关系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1331913" y="5502175"/>
            <a:ext cx="67691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>
            <a:spAutoFit/>
            <a:flatTx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count(</a:t>
            </a:r>
            <a:r>
              <a:rPr lang="zh-CN" altLang="en-US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*</a:t>
            </a:r>
            <a:r>
              <a:rPr lang="en-US" altLang="zh-CN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与</a:t>
            </a:r>
            <a:r>
              <a:rPr lang="en-US" altLang="zh-CN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count(</a:t>
            </a:r>
            <a:r>
              <a:rPr lang="zh-CN" altLang="en-US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列名</a:t>
            </a:r>
            <a:r>
              <a:rPr lang="en-US" altLang="zh-CN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solidFill>
                  <a:schemeClr val="bg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的差别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2EA0E50-3395-475D-A0F5-435853230B48}" type="slidenum">
              <a:rPr kumimoji="0" lang="en-US" altLang="zh-CN" smtClean="0">
                <a:ea typeface="楷体_GB2312" pitchFamily="49" charset="-122"/>
              </a:rPr>
              <a:pPr/>
              <a:t>71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373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7373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查询学生总人数</a:t>
            </a:r>
          </a:p>
          <a:p>
            <a:pPr lvl="1" eaLnBrk="1" hangingPunct="1"/>
            <a:r>
              <a:rPr lang="en-US" altLang="zh-CN" b="1" i="1" dirty="0"/>
              <a:t>SELECT  count</a:t>
            </a:r>
            <a:r>
              <a:rPr lang="en-US" altLang="zh-CN" i="1" dirty="0"/>
              <a:t>(</a:t>
            </a:r>
            <a:r>
              <a:rPr lang="zh-CN" altLang="en-US" i="1" dirty="0"/>
              <a:t>*</a:t>
            </a:r>
            <a:r>
              <a:rPr lang="en-US" altLang="zh-CN" i="1" dirty="0"/>
              <a:t>)</a:t>
            </a:r>
            <a:endParaRPr lang="zh-CN" altLang="en-US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i="1" dirty="0"/>
              <a:t>        </a:t>
            </a:r>
            <a:r>
              <a:rPr lang="en-US" altLang="zh-CN" b="1" i="1" dirty="0"/>
              <a:t>from  </a:t>
            </a:r>
            <a:r>
              <a:rPr lang="en-US" altLang="zh-CN" i="1" dirty="0"/>
              <a:t>S</a:t>
            </a:r>
            <a:r>
              <a:rPr lang="zh-CN" altLang="en-US" b="1" i="1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查询选修了课程的学生人数</a:t>
            </a:r>
          </a:p>
          <a:p>
            <a:pPr lvl="1" eaLnBrk="1" hangingPunct="1"/>
            <a:r>
              <a:rPr lang="en-US" altLang="zh-CN" b="1" i="1" dirty="0"/>
              <a:t>SELECT  count(distinct </a:t>
            </a:r>
            <a:r>
              <a:rPr lang="en-US" altLang="zh-CN" b="1" i="1" dirty="0" err="1"/>
              <a:t>sno</a:t>
            </a:r>
            <a:r>
              <a:rPr lang="en-US" altLang="zh-CN" b="1" i="1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        FROM  SC 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747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/>
              <a:t>使用聚集函数查询的结果</a:t>
            </a:r>
            <a:r>
              <a:rPr lang="zh-CN" altLang="en-US" sz="2200" dirty="0"/>
              <a:t>集</a:t>
            </a:r>
            <a:r>
              <a:rPr lang="zh-CN" altLang="zh-CN" sz="2200" dirty="0"/>
              <a:t>是一个</a:t>
            </a:r>
            <a:r>
              <a:rPr lang="zh-CN" altLang="en-US" sz="2200" dirty="0"/>
              <a:t>或多个</a:t>
            </a:r>
            <a:r>
              <a:rPr lang="zh-CN" altLang="zh-CN" sz="2200" dirty="0"/>
              <a:t>属性</a:t>
            </a:r>
            <a:r>
              <a:rPr lang="en-US" altLang="zh-CN" sz="2200" dirty="0"/>
              <a:t>(</a:t>
            </a:r>
            <a:r>
              <a:rPr lang="zh-CN" altLang="en-US" sz="2200" dirty="0"/>
              <a:t>属性取决于聚集函数</a:t>
            </a:r>
            <a:r>
              <a:rPr lang="en-US" altLang="zh-CN" sz="2200" dirty="0"/>
              <a:t>)</a:t>
            </a:r>
            <a:r>
              <a:rPr lang="zh-CN" altLang="zh-CN" sz="2200" dirty="0"/>
              <a:t>的关系，其中只包含一个元组；</a:t>
            </a:r>
          </a:p>
          <a:p>
            <a:r>
              <a:rPr lang="en-US" altLang="zh-CN" sz="2200" dirty="0"/>
              <a:t>count(</a:t>
            </a:r>
            <a:r>
              <a:rPr lang="zh-CN" altLang="zh-CN" sz="2200" dirty="0"/>
              <a:t>属性名</a:t>
            </a:r>
            <a:r>
              <a:rPr lang="en-US" altLang="zh-CN" sz="2200" dirty="0"/>
              <a:t>)</a:t>
            </a:r>
            <a:r>
              <a:rPr lang="zh-CN" altLang="zh-CN" sz="2200" dirty="0"/>
              <a:t>和</a:t>
            </a:r>
            <a:r>
              <a:rPr lang="en-US" altLang="zh-CN" sz="2200" dirty="0"/>
              <a:t>count(*)</a:t>
            </a:r>
            <a:r>
              <a:rPr lang="zh-CN" altLang="zh-CN" sz="2200" dirty="0"/>
              <a:t>的区别在于</a:t>
            </a:r>
            <a:r>
              <a:rPr lang="en-US" altLang="zh-CN" sz="2200" dirty="0"/>
              <a:t>count(*)</a:t>
            </a:r>
            <a:r>
              <a:rPr lang="zh-CN" altLang="zh-CN" sz="2200" dirty="0"/>
              <a:t>返回满足条件的元组的个数</a:t>
            </a:r>
            <a:r>
              <a:rPr lang="en-US" altLang="zh-CN" sz="2200" dirty="0"/>
              <a:t>(</a:t>
            </a:r>
            <a:r>
              <a:rPr lang="zh-CN" altLang="zh-CN" sz="2200" dirty="0"/>
              <a:t>即使一个元组的所有属性取值均为</a:t>
            </a:r>
            <a:r>
              <a:rPr lang="en-US" altLang="zh-CN" sz="2200" dirty="0"/>
              <a:t>null</a:t>
            </a:r>
            <a:r>
              <a:rPr lang="zh-CN" altLang="zh-CN" sz="2200" dirty="0"/>
              <a:t>也会被计算在内</a:t>
            </a:r>
            <a:r>
              <a:rPr lang="en-US" altLang="zh-CN" sz="2200" dirty="0"/>
              <a:t>)</a:t>
            </a:r>
            <a:r>
              <a:rPr lang="zh-CN" altLang="zh-CN" sz="2200" dirty="0"/>
              <a:t>，</a:t>
            </a:r>
            <a:r>
              <a:rPr lang="en-US" altLang="zh-CN" sz="2200" dirty="0"/>
              <a:t>count(</a:t>
            </a:r>
            <a:r>
              <a:rPr lang="zh-CN" altLang="zh-CN" sz="2200" dirty="0"/>
              <a:t>属性名</a:t>
            </a:r>
            <a:r>
              <a:rPr lang="en-US" altLang="zh-CN" sz="2200" dirty="0"/>
              <a:t>)</a:t>
            </a:r>
            <a:r>
              <a:rPr lang="zh-CN" altLang="zh-CN" sz="2200" dirty="0"/>
              <a:t>返回该属性中取值不为</a:t>
            </a:r>
            <a:r>
              <a:rPr lang="en-US" altLang="zh-CN" sz="2200" dirty="0"/>
              <a:t>null</a:t>
            </a:r>
            <a:r>
              <a:rPr lang="zh-CN" altLang="zh-CN" sz="2200" dirty="0"/>
              <a:t>的</a:t>
            </a:r>
            <a:r>
              <a:rPr lang="zh-CN" altLang="en-US" sz="2200" dirty="0"/>
              <a:t>元组</a:t>
            </a:r>
            <a:r>
              <a:rPr lang="zh-CN" altLang="zh-CN" sz="2200" dirty="0"/>
              <a:t>个数；</a:t>
            </a:r>
          </a:p>
          <a:p>
            <a:r>
              <a:rPr lang="zh-CN" altLang="zh-CN" sz="2200" dirty="0"/>
              <a:t>不允许在</a:t>
            </a:r>
            <a:r>
              <a:rPr lang="en-US" altLang="zh-CN" sz="2200" dirty="0"/>
              <a:t>count(*)</a:t>
            </a:r>
            <a:r>
              <a:rPr lang="zh-CN" altLang="zh-CN" sz="2200" dirty="0"/>
              <a:t>中使用</a:t>
            </a:r>
            <a:r>
              <a:rPr lang="en-US" altLang="zh-CN" sz="2200" dirty="0"/>
              <a:t>distinct</a:t>
            </a:r>
            <a:r>
              <a:rPr lang="zh-CN" altLang="zh-CN" sz="2200" dirty="0"/>
              <a:t>；</a:t>
            </a:r>
          </a:p>
          <a:p>
            <a:r>
              <a:rPr lang="zh-CN" altLang="zh-CN" sz="2200" dirty="0"/>
              <a:t>不使用分组的聚集函数，在</a:t>
            </a:r>
            <a:r>
              <a:rPr lang="en-US" altLang="zh-CN" sz="2200" dirty="0"/>
              <a:t>select</a:t>
            </a:r>
            <a:r>
              <a:rPr lang="zh-CN" altLang="zh-CN" sz="2200" dirty="0"/>
              <a:t>子句中，只能出现聚集函数，不能出现其他属性名；</a:t>
            </a:r>
          </a:p>
          <a:p>
            <a:r>
              <a:rPr lang="zh-CN" altLang="zh-CN" sz="2200" dirty="0"/>
              <a:t>除了</a:t>
            </a:r>
            <a:r>
              <a:rPr lang="en-US" altLang="zh-CN" sz="2200" dirty="0"/>
              <a:t>count(*)</a:t>
            </a:r>
            <a:r>
              <a:rPr lang="zh-CN" altLang="zh-CN" sz="2200" dirty="0"/>
              <a:t>以外的聚集函数，均忽略</a:t>
            </a:r>
            <a:r>
              <a:rPr lang="en-US" altLang="zh-CN" sz="2200" dirty="0"/>
              <a:t>null</a:t>
            </a:r>
            <a:r>
              <a:rPr lang="zh-CN" altLang="zh-CN" sz="2200" dirty="0"/>
              <a:t>值。如果应用的需求不希望忽略</a:t>
            </a:r>
            <a:r>
              <a:rPr lang="en-US" altLang="zh-CN" sz="2200" dirty="0"/>
              <a:t>null</a:t>
            </a:r>
            <a:r>
              <a:rPr lang="zh-CN" altLang="zh-CN" sz="2200" dirty="0"/>
              <a:t>值，可以使用</a:t>
            </a:r>
            <a:r>
              <a:rPr lang="en-US" altLang="zh-CN" sz="2200" dirty="0" err="1"/>
              <a:t>nvl</a:t>
            </a:r>
            <a:r>
              <a:rPr lang="zh-CN" altLang="zh-CN" sz="2200" dirty="0"/>
              <a:t>函数进行处理；</a:t>
            </a:r>
          </a:p>
          <a:p>
            <a:r>
              <a:rPr lang="zh-CN" altLang="zh-CN" sz="2200" dirty="0"/>
              <a:t>聚集函数在输入为空</a:t>
            </a:r>
            <a:r>
              <a:rPr lang="zh-CN" altLang="en-US" sz="2200" dirty="0"/>
              <a:t>集合</a:t>
            </a:r>
            <a:r>
              <a:rPr lang="zh-CN" altLang="zh-CN" sz="2200" dirty="0"/>
              <a:t>的情况下也返回一个</a:t>
            </a:r>
            <a:r>
              <a:rPr lang="zh-CN" altLang="en-US" sz="2200" dirty="0"/>
              <a:t>关系</a:t>
            </a:r>
            <a:r>
              <a:rPr lang="en-US" altLang="zh-CN" sz="2200" dirty="0"/>
              <a:t>(</a:t>
            </a:r>
            <a:r>
              <a:rPr lang="zh-CN" altLang="zh-CN" sz="2200" dirty="0"/>
              <a:t>一个元组的关系</a:t>
            </a:r>
            <a:r>
              <a:rPr lang="en-US" altLang="zh-CN" sz="2200" dirty="0"/>
              <a:t>)</a:t>
            </a:r>
            <a:r>
              <a:rPr lang="zh-CN" altLang="zh-CN" sz="2200" dirty="0"/>
              <a:t>，</a:t>
            </a:r>
            <a:r>
              <a:rPr lang="zh-CN" altLang="en-US" sz="2200" dirty="0"/>
              <a:t>结果集中返回值为</a:t>
            </a:r>
            <a:r>
              <a:rPr lang="en-US" altLang="zh-CN" sz="2200" dirty="0"/>
              <a:t>null</a:t>
            </a:r>
            <a:r>
              <a:rPr lang="zh-CN" altLang="en-US" sz="2200" dirty="0"/>
              <a:t>。</a:t>
            </a:r>
            <a:r>
              <a:rPr lang="en-US" altLang="zh-CN" sz="2200" dirty="0"/>
              <a:t>count</a:t>
            </a:r>
            <a:r>
              <a:rPr lang="zh-CN" altLang="zh-CN" sz="2200" dirty="0"/>
              <a:t>函数例外，在输入为空</a:t>
            </a:r>
            <a:r>
              <a:rPr lang="zh-CN" altLang="en-US" sz="2200" dirty="0"/>
              <a:t>集合</a:t>
            </a:r>
            <a:r>
              <a:rPr lang="zh-CN" altLang="zh-CN" sz="2200" dirty="0"/>
              <a:t>的情况下，</a:t>
            </a:r>
            <a:r>
              <a:rPr lang="en-US" altLang="zh-CN" sz="2200" dirty="0"/>
              <a:t>count</a:t>
            </a:r>
            <a:r>
              <a:rPr lang="zh-CN" altLang="en-US" sz="2200" dirty="0"/>
              <a:t>函数</a:t>
            </a:r>
            <a:r>
              <a:rPr lang="zh-CN" altLang="zh-CN" sz="2200" dirty="0"/>
              <a:t>返回</a:t>
            </a:r>
            <a:r>
              <a:rPr lang="en-US" altLang="zh-CN" sz="2200" dirty="0"/>
              <a:t>0</a:t>
            </a:r>
            <a:r>
              <a:rPr lang="zh-CN" altLang="en-US" sz="2200" dirty="0"/>
              <a:t>。</a:t>
            </a:r>
            <a:endParaRPr lang="zh-CN" altLang="zh-CN" sz="2200" dirty="0"/>
          </a:p>
        </p:txBody>
      </p:sp>
      <p:sp>
        <p:nvSpPr>
          <p:cNvPr id="74755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8924AA84-397B-46AD-8B74-459C82D32675}" type="slidenum">
              <a:rPr kumimoji="0" lang="en-US" altLang="zh-CN" smtClean="0">
                <a:ea typeface="楷体_GB2312" pitchFamily="49" charset="-122"/>
              </a:rPr>
              <a:pPr/>
              <a:t>72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聚集函数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33264"/>
          </a:xfrm>
        </p:spPr>
        <p:txBody>
          <a:bodyPr/>
          <a:lstStyle/>
          <a:p>
            <a:r>
              <a:rPr lang="zh-CN" altLang="en-US" dirty="0"/>
              <a:t>请分析以下</a:t>
            </a:r>
            <a:r>
              <a:rPr lang="en-US" altLang="zh-CN" dirty="0"/>
              <a:t>SQL</a:t>
            </a:r>
            <a:r>
              <a:rPr lang="zh-CN" altLang="en-US" dirty="0"/>
              <a:t>的意义？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7704" y="2621158"/>
            <a:ext cx="417967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30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sz="3000" i="1" dirty="0">
                <a:solidFill>
                  <a:schemeClr val="bg2"/>
                </a:solidFill>
                <a:ea typeface="华文新魏" panose="02010800040101010101" pitchFamily="2" charset="-122"/>
              </a:rPr>
              <a:t>     </a:t>
            </a:r>
            <a:r>
              <a:rPr lang="en-US" altLang="zh-CN" sz="3000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avg</a:t>
            </a:r>
            <a:r>
              <a:rPr lang="en-US" altLang="zh-CN" sz="3000" i="1" dirty="0">
                <a:solidFill>
                  <a:schemeClr val="bg2"/>
                </a:solidFill>
                <a:ea typeface="华文新魏" panose="02010800040101010101" pitchFamily="2" charset="-122"/>
              </a:rPr>
              <a:t>(score)</a:t>
            </a:r>
          </a:p>
          <a:p>
            <a:pPr lvl="1" algn="just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3000" i="1" dirty="0">
                <a:solidFill>
                  <a:schemeClr val="bg2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sz="30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</a:t>
            </a:r>
            <a:r>
              <a:rPr lang="en-US" altLang="zh-CN" sz="3000" i="1" dirty="0">
                <a:solidFill>
                  <a:schemeClr val="bg2"/>
                </a:solidFill>
                <a:ea typeface="华文新魏" panose="02010800040101010101" pitchFamily="2" charset="-122"/>
              </a:rPr>
              <a:t>      SC ;  	</a:t>
            </a:r>
            <a:endParaRPr lang="en-US" altLang="zh-CN" sz="3000" dirty="0">
              <a:solidFill>
                <a:schemeClr val="bg2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7704" y="4509120"/>
            <a:ext cx="5000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此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ea typeface="+mn-ea"/>
              </a:rPr>
              <a:t>SQL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语法正确，没有意义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3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16C6E34-20F7-4DB5-AD36-FB3E816C1543}" type="slidenum">
              <a:rPr kumimoji="0" lang="en-US" altLang="zh-CN" smtClean="0">
                <a:ea typeface="楷体_GB2312" pitchFamily="49" charset="-122"/>
              </a:rPr>
              <a:pPr/>
              <a:t>74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聚集函数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596313" cy="5410200"/>
          </a:xfrm>
        </p:spPr>
        <p:txBody>
          <a:bodyPr/>
          <a:lstStyle/>
          <a:p>
            <a:pPr eaLnBrk="1" hangingPunct="1"/>
            <a:r>
              <a:rPr lang="zh-CN" altLang="en-US"/>
              <a:t>分组命令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3300"/>
                </a:solidFill>
              </a:rPr>
              <a:t>group by</a:t>
            </a:r>
            <a:r>
              <a:rPr lang="en-US" altLang="zh-CN"/>
              <a:t>   </a:t>
            </a:r>
            <a:r>
              <a:rPr lang="zh-CN" altLang="en-US"/>
              <a:t>列名  </a:t>
            </a:r>
            <a:r>
              <a:rPr lang="en-US" altLang="zh-CN"/>
              <a:t>[</a:t>
            </a:r>
            <a:r>
              <a:rPr lang="en-US" altLang="zh-CN" b="1" i="1">
                <a:solidFill>
                  <a:srgbClr val="FF3300"/>
                </a:solidFill>
              </a:rPr>
              <a:t>having</a:t>
            </a:r>
            <a:r>
              <a:rPr lang="en-US" altLang="zh-CN"/>
              <a:t>   </a:t>
            </a:r>
            <a:r>
              <a:rPr lang="zh-CN" altLang="en-US"/>
              <a:t>条件表达式</a:t>
            </a:r>
            <a:r>
              <a:rPr lang="en-US" altLang="zh-CN"/>
              <a:t>]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   group by</a:t>
            </a:r>
            <a:r>
              <a:rPr lang="zh-CN" altLang="en-US"/>
              <a:t>将表中的元组按指定列上值相等的原则分组，然后在每一分组上使用聚集函数，得到单一值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	</a:t>
            </a:r>
            <a:r>
              <a:rPr lang="en-US" altLang="zh-CN"/>
              <a:t>having</a:t>
            </a:r>
            <a:r>
              <a:rPr lang="zh-CN" altLang="en-US"/>
              <a:t>则对分组进行选择，只将聚集函数作用到满足条件的分组上，从关系代数角度来看，</a:t>
            </a:r>
            <a:r>
              <a:rPr lang="en-US" altLang="zh-CN"/>
              <a:t>having</a:t>
            </a:r>
            <a:r>
              <a:rPr lang="zh-CN" altLang="en-US"/>
              <a:t>是在分组之后进行的选择运算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0872D5D-6017-4A17-83F5-52FF0BA64B6E}" type="slidenum">
              <a:rPr kumimoji="0" lang="en-US" altLang="zh-CN" smtClean="0">
                <a:ea typeface="楷体_GB2312" pitchFamily="49" charset="-122"/>
              </a:rPr>
              <a:pPr/>
              <a:t>75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800" dirty="0"/>
              <a:t>GROUP BY</a:t>
            </a:r>
            <a:r>
              <a:rPr lang="zh-CN" altLang="en-US" sz="2800" dirty="0"/>
              <a:t>子句的作用对象是关系，包括基本表和查询中间结果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/>
              <a:t>分组方法：按指定的一列或多列值分组，值相等的为一组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GROUP BY</a:t>
            </a:r>
            <a:r>
              <a:rPr lang="zh-CN" altLang="en-US" sz="2800" dirty="0"/>
              <a:t>子句后，</a:t>
            </a:r>
            <a:r>
              <a:rPr lang="en-US" altLang="zh-CN" sz="2800" dirty="0"/>
              <a:t>SELECT</a:t>
            </a:r>
            <a:r>
              <a:rPr lang="zh-CN" altLang="en-US" sz="2800" dirty="0"/>
              <a:t>子句的列名列表中只能出现分组属性和聚集函数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ym typeface="Wingdings" panose="05000000000000000000" pitchFamily="2" charset="2"/>
              </a:rPr>
              <a:t>无组时返回空集合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CE231AB-AF48-49BE-9A66-48A83E5EFC73}" type="slidenum">
              <a:rPr kumimoji="0" lang="en-US" altLang="zh-CN" smtClean="0">
                <a:ea typeface="楷体_GB2312" pitchFamily="49" charset="-122"/>
              </a:rPr>
              <a:pPr/>
              <a:t>76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100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graphicFrame>
        <p:nvGraphicFramePr>
          <p:cNvPr id="244848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15592"/>
              </p:ext>
            </p:extLst>
          </p:nvPr>
        </p:nvGraphicFramePr>
        <p:xfrm>
          <a:off x="1447800" y="1859632"/>
          <a:ext cx="3124200" cy="36576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score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890" name="WordArt 41" descr="白色大理石"/>
          <p:cNvSpPr>
            <a:spLocks noChangeArrowheads="1" noChangeShapeType="1" noTextEdit="1"/>
          </p:cNvSpPr>
          <p:nvPr/>
        </p:nvSpPr>
        <p:spPr bwMode="auto">
          <a:xfrm>
            <a:off x="762000" y="2621632"/>
            <a:ext cx="571500" cy="914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en-US" sz="3600">
              <a:blipFill dpi="0" rotWithShape="0">
                <a:blip r:embed="rId2"/>
                <a:srcRect/>
                <a:tile tx="0" ty="0" sx="100000" sy="100000" flip="none" algn="tl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891" name="WordArt 42" descr="白色大理石"/>
          <p:cNvSpPr>
            <a:spLocks noChangeArrowheads="1" noChangeShapeType="1" noTextEdit="1"/>
          </p:cNvSpPr>
          <p:nvPr/>
        </p:nvSpPr>
        <p:spPr bwMode="auto">
          <a:xfrm>
            <a:off x="762000" y="3853532"/>
            <a:ext cx="5715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en-US" sz="3600">
              <a:blipFill dpi="0" rotWithShape="0">
                <a:blip r:embed="rId2"/>
                <a:srcRect/>
                <a:tile tx="0" ty="0" sx="100000" sy="100000" flip="none" algn="tl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892" name="WordArt 43" descr="白色大理石"/>
          <p:cNvSpPr>
            <a:spLocks noChangeArrowheads="1" noChangeShapeType="1" noTextEdit="1"/>
          </p:cNvSpPr>
          <p:nvPr/>
        </p:nvSpPr>
        <p:spPr bwMode="auto">
          <a:xfrm>
            <a:off x="762000" y="4767932"/>
            <a:ext cx="571500" cy="609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US" altLang="zh-CN" sz="3600"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zh-CN" altLang="en-US" sz="3600">
              <a:blipFill dpi="0" rotWithShape="0">
                <a:blip r:embed="rId2"/>
                <a:srcRect/>
                <a:tile tx="0" ty="0" sx="100000" sy="100000" flip="none" algn="tl"/>
              </a:blip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44850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80190"/>
              </p:ext>
            </p:extLst>
          </p:nvPr>
        </p:nvGraphicFramePr>
        <p:xfrm>
          <a:off x="4859338" y="1859632"/>
          <a:ext cx="2982912" cy="3657600"/>
        </p:xfrm>
        <a:graphic>
          <a:graphicData uri="http://schemas.openxmlformats.org/drawingml/2006/table">
            <a:tbl>
              <a:tblPr/>
              <a:tblGrid>
                <a:gridCol w="93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score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931" name="Line 82"/>
          <p:cNvSpPr>
            <a:spLocks noChangeShapeType="1"/>
          </p:cNvSpPr>
          <p:nvPr/>
        </p:nvSpPr>
        <p:spPr bwMode="auto">
          <a:xfrm flipV="1">
            <a:off x="7696200" y="2835945"/>
            <a:ext cx="533400" cy="1114425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2" name="Line 83"/>
          <p:cNvSpPr>
            <a:spLocks noChangeShapeType="1"/>
          </p:cNvSpPr>
          <p:nvPr/>
        </p:nvSpPr>
        <p:spPr bwMode="auto">
          <a:xfrm>
            <a:off x="7696200" y="2545432"/>
            <a:ext cx="533400" cy="3048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3" name="Line 84"/>
          <p:cNvSpPr>
            <a:spLocks noChangeShapeType="1"/>
          </p:cNvSpPr>
          <p:nvPr/>
        </p:nvSpPr>
        <p:spPr bwMode="auto">
          <a:xfrm flipV="1">
            <a:off x="7696200" y="4783807"/>
            <a:ext cx="457200" cy="5334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4" name="Line 85"/>
          <p:cNvSpPr>
            <a:spLocks noChangeShapeType="1"/>
          </p:cNvSpPr>
          <p:nvPr/>
        </p:nvSpPr>
        <p:spPr bwMode="auto">
          <a:xfrm>
            <a:off x="7696200" y="3445545"/>
            <a:ext cx="457200" cy="13716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5" name="Line 86"/>
          <p:cNvSpPr>
            <a:spLocks noChangeShapeType="1"/>
          </p:cNvSpPr>
          <p:nvPr/>
        </p:nvSpPr>
        <p:spPr bwMode="auto">
          <a:xfrm flipV="1">
            <a:off x="7696200" y="3993232"/>
            <a:ext cx="533400" cy="8382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6" name="Line 87"/>
          <p:cNvSpPr>
            <a:spLocks noChangeShapeType="1"/>
          </p:cNvSpPr>
          <p:nvPr/>
        </p:nvSpPr>
        <p:spPr bwMode="auto">
          <a:xfrm flipV="1">
            <a:off x="7696200" y="3993232"/>
            <a:ext cx="533400" cy="3810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7" name="Line 88"/>
          <p:cNvSpPr>
            <a:spLocks noChangeShapeType="1"/>
          </p:cNvSpPr>
          <p:nvPr/>
        </p:nvSpPr>
        <p:spPr bwMode="auto">
          <a:xfrm>
            <a:off x="7696200" y="3016920"/>
            <a:ext cx="533400" cy="99060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38" name="Rectangle 89"/>
          <p:cNvSpPr>
            <a:spLocks noChangeArrowheads="1"/>
          </p:cNvSpPr>
          <p:nvPr/>
        </p:nvSpPr>
        <p:spPr bwMode="auto">
          <a:xfrm>
            <a:off x="660400" y="1387624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查询每个学生的平均成绩</a:t>
            </a:r>
          </a:p>
        </p:txBody>
      </p:sp>
      <p:sp>
        <p:nvSpPr>
          <p:cNvPr id="78939" name="Rectangle 90"/>
          <p:cNvSpPr>
            <a:spLocks noChangeArrowheads="1"/>
          </p:cNvSpPr>
          <p:nvPr/>
        </p:nvSpPr>
        <p:spPr bwMode="auto">
          <a:xfrm>
            <a:off x="4644008" y="1357461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+mn-ea"/>
                <a:ea typeface="+mn-ea"/>
              </a:rPr>
              <a:t>查询每门课程的平均成绩</a:t>
            </a:r>
          </a:p>
        </p:txBody>
      </p:sp>
      <p:sp>
        <p:nvSpPr>
          <p:cNvPr id="78940" name="Rectangle 91"/>
          <p:cNvSpPr>
            <a:spLocks noChangeArrowheads="1"/>
          </p:cNvSpPr>
          <p:nvPr/>
        </p:nvSpPr>
        <p:spPr bwMode="auto">
          <a:xfrm>
            <a:off x="853236" y="5608290"/>
            <a:ext cx="2765950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just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8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sz="1800" i="1" dirty="0">
                <a:solidFill>
                  <a:schemeClr val="bg2"/>
                </a:solidFill>
                <a:ea typeface="华文新魏" panose="02010800040101010101" pitchFamily="2" charset="-122"/>
              </a:rPr>
              <a:t>     </a:t>
            </a:r>
            <a:r>
              <a:rPr lang="en-US" altLang="zh-CN" sz="1800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avg</a:t>
            </a:r>
            <a:r>
              <a:rPr lang="en-US" altLang="zh-CN" sz="1800" i="1" dirty="0">
                <a:solidFill>
                  <a:schemeClr val="bg2"/>
                </a:solidFill>
                <a:ea typeface="华文新魏" panose="02010800040101010101" pitchFamily="2" charset="-122"/>
              </a:rPr>
              <a:t>(score)</a:t>
            </a:r>
          </a:p>
          <a:p>
            <a:pPr lvl="1" algn="just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8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  from</a:t>
            </a:r>
            <a:r>
              <a:rPr lang="en-US" altLang="zh-CN" sz="1800" i="1" dirty="0">
                <a:solidFill>
                  <a:schemeClr val="bg2"/>
                </a:solidFill>
                <a:ea typeface="华文新魏" panose="02010800040101010101" pitchFamily="2" charset="-122"/>
              </a:rPr>
              <a:t>      SC</a:t>
            </a:r>
            <a:endParaRPr lang="en-US" altLang="zh-CN" sz="1800" dirty="0">
              <a:solidFill>
                <a:schemeClr val="bg2"/>
              </a:solidFill>
              <a:ea typeface="华文行楷" panose="02010800040101010101" pitchFamily="2" charset="-122"/>
            </a:endParaRPr>
          </a:p>
          <a:p>
            <a:pPr algn="ctr"/>
            <a:r>
              <a:rPr lang="en-US" altLang="zh-CN" sz="1800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 group by </a:t>
            </a:r>
            <a:r>
              <a:rPr lang="en-US" altLang="zh-CN" sz="1800" dirty="0" err="1">
                <a:solidFill>
                  <a:srgbClr val="FF0000"/>
                </a:solidFill>
                <a:ea typeface="华文行楷" panose="02010800040101010101" pitchFamily="2" charset="-122"/>
              </a:rPr>
              <a:t>sno</a:t>
            </a:r>
            <a:r>
              <a:rPr lang="en-US" altLang="zh-CN" sz="1800" dirty="0">
                <a:solidFill>
                  <a:srgbClr val="FF0000"/>
                </a:solidFill>
                <a:ea typeface="华文行楷" panose="02010800040101010101" pitchFamily="2" charset="-122"/>
              </a:rPr>
              <a:t>;</a:t>
            </a:r>
          </a:p>
        </p:txBody>
      </p:sp>
      <p:sp>
        <p:nvSpPr>
          <p:cNvPr id="78942" name="Text Box 93"/>
          <p:cNvSpPr txBox="1">
            <a:spLocks noChangeArrowheads="1"/>
          </p:cNvSpPr>
          <p:nvPr/>
        </p:nvSpPr>
        <p:spPr bwMode="auto">
          <a:xfrm>
            <a:off x="304800" y="49076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78943" name="Text Box 94"/>
          <p:cNvSpPr txBox="1">
            <a:spLocks noChangeArrowheads="1"/>
          </p:cNvSpPr>
          <p:nvPr/>
        </p:nvSpPr>
        <p:spPr bwMode="auto">
          <a:xfrm>
            <a:off x="304800" y="39170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85</a:t>
            </a:r>
          </a:p>
        </p:txBody>
      </p:sp>
      <p:sp>
        <p:nvSpPr>
          <p:cNvPr id="78944" name="Text Box 95"/>
          <p:cNvSpPr txBox="1">
            <a:spLocks noChangeArrowheads="1"/>
          </p:cNvSpPr>
          <p:nvPr/>
        </p:nvSpPr>
        <p:spPr bwMode="auto">
          <a:xfrm>
            <a:off x="228600" y="28502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78945" name="Text Box 96"/>
          <p:cNvSpPr txBox="1">
            <a:spLocks noChangeArrowheads="1"/>
          </p:cNvSpPr>
          <p:nvPr/>
        </p:nvSpPr>
        <p:spPr bwMode="auto">
          <a:xfrm>
            <a:off x="8224838" y="45266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78946" name="Text Box 97"/>
          <p:cNvSpPr txBox="1">
            <a:spLocks noChangeArrowheads="1"/>
          </p:cNvSpPr>
          <p:nvPr/>
        </p:nvSpPr>
        <p:spPr bwMode="auto">
          <a:xfrm>
            <a:off x="8224838" y="37646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92</a:t>
            </a:r>
          </a:p>
        </p:txBody>
      </p:sp>
      <p:sp>
        <p:nvSpPr>
          <p:cNvPr id="78947" name="Text Box 98"/>
          <p:cNvSpPr txBox="1">
            <a:spLocks noChangeArrowheads="1"/>
          </p:cNvSpPr>
          <p:nvPr/>
        </p:nvSpPr>
        <p:spPr bwMode="auto">
          <a:xfrm>
            <a:off x="8224838" y="26216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bg2"/>
                </a:solidFill>
                <a:ea typeface="宋体" panose="02010600030101010101" pitchFamily="2" charset="-122"/>
              </a:rPr>
              <a:t>82</a:t>
            </a:r>
          </a:p>
        </p:txBody>
      </p:sp>
      <p:sp>
        <p:nvSpPr>
          <p:cNvPr id="27" name="Rectangle 91"/>
          <p:cNvSpPr>
            <a:spLocks noChangeArrowheads="1"/>
          </p:cNvSpPr>
          <p:nvPr/>
        </p:nvSpPr>
        <p:spPr bwMode="auto">
          <a:xfrm>
            <a:off x="5428911" y="5589240"/>
            <a:ext cx="2765950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just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8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sz="1800" i="1" dirty="0">
                <a:solidFill>
                  <a:schemeClr val="bg2"/>
                </a:solidFill>
                <a:ea typeface="华文新魏" panose="02010800040101010101" pitchFamily="2" charset="-122"/>
              </a:rPr>
              <a:t>     </a:t>
            </a:r>
            <a:r>
              <a:rPr lang="en-US" altLang="zh-CN" sz="1800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avg</a:t>
            </a:r>
            <a:r>
              <a:rPr lang="en-US" altLang="zh-CN" sz="1800" i="1" dirty="0">
                <a:solidFill>
                  <a:schemeClr val="bg2"/>
                </a:solidFill>
                <a:ea typeface="华文新魏" panose="02010800040101010101" pitchFamily="2" charset="-122"/>
              </a:rPr>
              <a:t>(score)</a:t>
            </a:r>
          </a:p>
          <a:p>
            <a:pPr lvl="1" algn="just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800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  from</a:t>
            </a:r>
            <a:r>
              <a:rPr lang="en-US" altLang="zh-CN" sz="1800" i="1" dirty="0">
                <a:solidFill>
                  <a:schemeClr val="bg2"/>
                </a:solidFill>
                <a:ea typeface="华文新魏" panose="02010800040101010101" pitchFamily="2" charset="-122"/>
              </a:rPr>
              <a:t>      SC</a:t>
            </a:r>
            <a:endParaRPr lang="en-US" altLang="zh-CN" sz="1800" dirty="0">
              <a:solidFill>
                <a:schemeClr val="bg2"/>
              </a:solidFill>
              <a:ea typeface="华文行楷" panose="02010800040101010101" pitchFamily="2" charset="-122"/>
            </a:endParaRPr>
          </a:p>
          <a:p>
            <a:pPr algn="ctr"/>
            <a:r>
              <a:rPr lang="en-US" altLang="zh-CN" sz="1800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 group by </a:t>
            </a:r>
            <a:r>
              <a:rPr lang="en-US" altLang="zh-CN" sz="1800" dirty="0" err="1">
                <a:solidFill>
                  <a:srgbClr val="FF0000"/>
                </a:solidFill>
                <a:ea typeface="华文行楷" panose="02010800040101010101" pitchFamily="2" charset="-122"/>
              </a:rPr>
              <a:t>cno</a:t>
            </a:r>
            <a:r>
              <a:rPr lang="en-US" altLang="zh-CN" sz="1800" dirty="0">
                <a:solidFill>
                  <a:srgbClr val="FF0000"/>
                </a:solidFill>
                <a:ea typeface="华文行楷" panose="0201080004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6A158EB-3B07-4CEC-BFAD-A67D644082D8}" type="slidenum">
              <a:rPr kumimoji="0" lang="en-US" altLang="zh-CN" smtClean="0">
                <a:ea typeface="楷体_GB2312" pitchFamily="49" charset="-122"/>
              </a:rPr>
              <a:pPr/>
              <a:t>77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0013"/>
            <a:ext cx="8802688" cy="5335587"/>
          </a:xfrm>
        </p:spPr>
        <p:txBody>
          <a:bodyPr/>
          <a:lstStyle/>
          <a:p>
            <a:pPr eaLnBrk="1" hangingPunct="1"/>
            <a:r>
              <a:rPr lang="zh-CN" altLang="en-US" dirty="0"/>
              <a:t>示例</a:t>
            </a:r>
          </a:p>
          <a:p>
            <a:pPr lvl="1" eaLnBrk="1" hangingPunct="1"/>
            <a:r>
              <a:rPr lang="zh-CN" altLang="en-US" dirty="0"/>
              <a:t>查询各学院的老师的最高、最低、平均工资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b="1" i="1" dirty="0"/>
              <a:t>   </a:t>
            </a:r>
            <a:r>
              <a:rPr lang="en-US" altLang="zh-CN" b="1" i="1" dirty="0"/>
              <a:t>select</a:t>
            </a:r>
            <a:r>
              <a:rPr lang="en-US" altLang="zh-CN" i="1" dirty="0"/>
              <a:t>  </a:t>
            </a:r>
            <a:r>
              <a:rPr lang="en-US" altLang="zh-CN" i="1" dirty="0" err="1"/>
              <a:t>dno</a:t>
            </a:r>
            <a:r>
              <a:rPr lang="zh-CN" altLang="en-US" i="1" dirty="0"/>
              <a:t>，</a:t>
            </a:r>
            <a:r>
              <a:rPr lang="en-US" altLang="zh-CN" b="1" i="1" dirty="0"/>
              <a:t>max</a:t>
            </a:r>
            <a:r>
              <a:rPr lang="en-US" altLang="zh-CN" i="1" dirty="0"/>
              <a:t>(</a:t>
            </a:r>
            <a:r>
              <a:rPr lang="en-US" altLang="zh-CN" i="1" dirty="0" err="1"/>
              <a:t>sal</a:t>
            </a:r>
            <a:r>
              <a:rPr lang="en-US" altLang="zh-CN" i="1" dirty="0"/>
              <a:t>)</a:t>
            </a:r>
            <a:r>
              <a:rPr lang="zh-CN" altLang="en-US" i="1" dirty="0"/>
              <a:t>，</a:t>
            </a:r>
            <a:r>
              <a:rPr lang="en-US" altLang="zh-CN" b="1" i="1" dirty="0"/>
              <a:t>min</a:t>
            </a:r>
            <a:r>
              <a:rPr lang="en-US" altLang="zh-CN" i="1" dirty="0"/>
              <a:t>(</a:t>
            </a:r>
            <a:r>
              <a:rPr lang="en-US" altLang="zh-CN" i="1" dirty="0" err="1"/>
              <a:t>sal</a:t>
            </a:r>
            <a:r>
              <a:rPr lang="en-US" altLang="zh-CN" i="1" dirty="0"/>
              <a:t>)</a:t>
            </a:r>
            <a:r>
              <a:rPr lang="zh-CN" altLang="en-US" i="1" dirty="0"/>
              <a:t>，</a:t>
            </a:r>
            <a:r>
              <a:rPr lang="en-US" altLang="zh-CN" b="1" i="1" dirty="0" err="1"/>
              <a:t>avg</a:t>
            </a:r>
            <a:r>
              <a:rPr lang="en-US" altLang="zh-CN" i="1" dirty="0"/>
              <a:t>(</a:t>
            </a:r>
            <a:r>
              <a:rPr lang="en-US" altLang="zh-CN" i="1" dirty="0" err="1"/>
              <a:t>sal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T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b="1" i="1" dirty="0"/>
              <a:t>     group by</a:t>
            </a:r>
            <a:r>
              <a:rPr lang="en-US" altLang="zh-CN" i="1" dirty="0"/>
              <a:t>  </a:t>
            </a:r>
            <a:r>
              <a:rPr lang="en-US" altLang="zh-CN" i="1" dirty="0" err="1"/>
              <a:t>dno</a:t>
            </a:r>
            <a:r>
              <a:rPr lang="en-US" altLang="zh-CN" i="1" dirty="0"/>
              <a:t>;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82ABA88-FDD4-4EE9-9856-57D9E079AD7A}" type="slidenum">
              <a:rPr kumimoji="0" lang="en-US" altLang="zh-CN" smtClean="0">
                <a:ea typeface="楷体_GB2312" pitchFamily="49" charset="-122"/>
              </a:rPr>
              <a:pPr/>
              <a:t>78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zh-CN" altLang="en-US" sz="3200" dirty="0">
                <a:latin typeface="华文新魏" panose="02010800040101010101" pitchFamily="2" charset="-122"/>
                <a:sym typeface="Wingdings" panose="05000000000000000000" pitchFamily="2" charset="2"/>
              </a:rPr>
              <a:t>说明以下</a:t>
            </a:r>
            <a:r>
              <a:rPr lang="en-US" altLang="zh-CN" sz="3200" dirty="0">
                <a:latin typeface="华文新魏" panose="02010800040101010101" pitchFamily="2" charset="-122"/>
                <a:sym typeface="Wingdings" panose="05000000000000000000" pitchFamily="2" charset="2"/>
              </a:rPr>
              <a:t>SQL</a:t>
            </a:r>
            <a:r>
              <a:rPr lang="zh-CN" altLang="en-US" sz="3200" dirty="0">
                <a:latin typeface="华文新魏" panose="02010800040101010101" pitchFamily="2" charset="-122"/>
                <a:sym typeface="Wingdings" panose="05000000000000000000" pitchFamily="2" charset="2"/>
              </a:rPr>
              <a:t>的功能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i="1" dirty="0"/>
              <a:t>   ①</a:t>
            </a:r>
            <a:r>
              <a:rPr lang="en-US" altLang="zh-CN" b="1" i="1" dirty="0"/>
              <a:t>select </a:t>
            </a:r>
            <a:r>
              <a:rPr lang="en-US" altLang="zh-CN" i="1" dirty="0"/>
              <a:t>   count (</a:t>
            </a:r>
            <a:r>
              <a:rPr lang="en-US" altLang="zh-CN" i="1" dirty="0" err="1"/>
              <a:t>sno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SC;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②</a:t>
            </a:r>
            <a:r>
              <a:rPr lang="en-US" altLang="zh-CN" b="1" i="1" dirty="0"/>
              <a:t>select</a:t>
            </a:r>
            <a:r>
              <a:rPr lang="en-US" altLang="zh-CN" i="1" dirty="0"/>
              <a:t>    </a:t>
            </a:r>
            <a:r>
              <a:rPr lang="en-US" altLang="zh-CN" i="1" dirty="0" err="1"/>
              <a:t>tname</a:t>
            </a:r>
            <a:r>
              <a:rPr lang="zh-CN" altLang="en-US" i="1" dirty="0"/>
              <a:t>，</a:t>
            </a:r>
            <a:r>
              <a:rPr lang="en-US" altLang="zh-CN" i="1" dirty="0"/>
              <a:t>max(</a:t>
            </a:r>
            <a:r>
              <a:rPr lang="en-US" altLang="zh-CN" i="1" dirty="0" err="1"/>
              <a:t>sal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T;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③</a:t>
            </a:r>
            <a:r>
              <a:rPr lang="en-US" altLang="zh-CN" b="1" i="1" dirty="0"/>
              <a:t>select </a:t>
            </a:r>
            <a:r>
              <a:rPr lang="en-US" altLang="zh-CN" i="1" dirty="0"/>
              <a:t>   </a:t>
            </a:r>
            <a:r>
              <a:rPr lang="en-US" altLang="zh-CN" i="1" dirty="0" err="1"/>
              <a:t>dno</a:t>
            </a:r>
            <a:r>
              <a:rPr lang="zh-CN" altLang="en-US" i="1" dirty="0"/>
              <a:t>，</a:t>
            </a:r>
            <a:r>
              <a:rPr lang="en-US" altLang="zh-CN" i="1" dirty="0" err="1"/>
              <a:t>avg</a:t>
            </a:r>
            <a:r>
              <a:rPr lang="en-US" altLang="zh-CN" i="1" dirty="0"/>
              <a:t>(</a:t>
            </a:r>
            <a:r>
              <a:rPr lang="en-US" altLang="zh-CN" i="1" dirty="0" err="1"/>
              <a:t>sal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T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 age &gt; =60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   </a:t>
            </a:r>
            <a:r>
              <a:rPr lang="en-US" altLang="zh-CN" b="1" i="1" dirty="0"/>
              <a:t>group by</a:t>
            </a:r>
            <a:r>
              <a:rPr lang="en-US" altLang="zh-CN" i="1" dirty="0"/>
              <a:t>  </a:t>
            </a:r>
            <a:r>
              <a:rPr lang="en-US" altLang="zh-CN" i="1" dirty="0" err="1"/>
              <a:t>dno</a:t>
            </a:r>
            <a:r>
              <a:rPr lang="en-US" altLang="zh-CN" i="1" dirty="0"/>
              <a:t>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72400" y="213360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查询选课总人次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42075" y="3573463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错误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23928" y="4724400"/>
            <a:ext cx="521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查询每个学院退休职工平均工资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DABC19E-A3C0-4961-8EB1-D6AC6BB8991F}" type="slidenum">
              <a:rPr kumimoji="0" lang="en-US" altLang="zh-CN" smtClean="0">
                <a:ea typeface="楷体_GB2312" pitchFamily="49" charset="-122"/>
              </a:rPr>
              <a:pPr/>
              <a:t>79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83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查询及格的学生</a:t>
            </a:r>
            <a:r>
              <a:rPr lang="en-US" altLang="zh-CN" dirty="0"/>
              <a:t>(</a:t>
            </a:r>
            <a:r>
              <a:rPr lang="zh-CN" altLang="en-US" dirty="0"/>
              <a:t>所有考试成绩均大于等于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的平均成绩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i="1" dirty="0"/>
              <a:t>   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84566" y="1982786"/>
            <a:ext cx="1584325" cy="2284413"/>
            <a:chOff x="4695" y="1872"/>
            <a:chExt cx="912" cy="1394"/>
          </a:xfrm>
        </p:grpSpPr>
        <p:pic>
          <p:nvPicPr>
            <p:cNvPr id="81926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7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zh-CN" altLang="en-US" sz="2000" i="1" dirty="0">
                  <a:solidFill>
                    <a:srgbClr val="FF0000"/>
                  </a:solidFill>
                  <a:latin typeface="+mn-ea"/>
                  <a:ea typeface="+mn-ea"/>
                </a:rPr>
                <a:t>哪个正确？</a:t>
              </a:r>
            </a:p>
          </p:txBody>
        </p:sp>
      </p:grp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216024" y="2124139"/>
            <a:ext cx="666023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r>
              <a:rPr lang="zh-CN" altLang="en-US" i="1" dirty="0">
                <a:solidFill>
                  <a:schemeClr val="bg2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1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avg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(score)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  SC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   group by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endParaRPr lang="en-US" altLang="zh-CN" i="1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  having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min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socre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) &gt;= 60;</a:t>
            </a:r>
          </a:p>
          <a:p>
            <a:pPr lvl="1">
              <a:spcBef>
                <a:spcPct val="8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i="1" dirty="0" err="1">
                <a:solidFill>
                  <a:srgbClr val="FF0000"/>
                </a:solidFill>
                <a:ea typeface="华文新魏" panose="02010800040101010101" pitchFamily="2" charset="-122"/>
              </a:rPr>
              <a:t>sno</a:t>
            </a:r>
            <a:r>
              <a:rPr lang="zh-CN" altLang="en-US" i="1" dirty="0">
                <a:solidFill>
                  <a:srgbClr val="FF00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1" i="1" dirty="0" err="1">
                <a:solidFill>
                  <a:srgbClr val="FF0000"/>
                </a:solidFill>
                <a:ea typeface="华文新魏" panose="02010800040101010101" pitchFamily="2" charset="-122"/>
              </a:rPr>
              <a:t>avg</a:t>
            </a: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(score)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from</a:t>
            </a: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     SC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where</a:t>
            </a: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     score &gt;=60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rgbClr val="FF0000"/>
                </a:solidFill>
                <a:ea typeface="华文新魏" panose="02010800040101010101" pitchFamily="2" charset="-122"/>
              </a:rPr>
              <a:t>  	group by</a:t>
            </a: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i="1" dirty="0" err="1">
                <a:solidFill>
                  <a:srgbClr val="FF0000"/>
                </a:solidFill>
                <a:ea typeface="华文新魏" panose="02010800040101010101" pitchFamily="2" charset="-122"/>
              </a:rPr>
              <a:t>sno</a:t>
            </a:r>
            <a:r>
              <a:rPr lang="en-US" altLang="zh-CN" i="1" dirty="0">
                <a:solidFill>
                  <a:srgbClr val="FF0000"/>
                </a:solidFill>
                <a:ea typeface="华文新魏" panose="02010800040101010101" pitchFamily="2" charset="-122"/>
              </a:rPr>
              <a:t>;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>
                <a:effectLst/>
              </a:rPr>
              <a:t>SQL</a:t>
            </a:r>
            <a:r>
              <a:rPr kumimoji="1" lang="zh-CN" altLang="en-US" dirty="0">
                <a:effectLst/>
              </a:rPr>
              <a:t>概述</a:t>
            </a:r>
            <a:endParaRPr kumimoji="1" lang="zh-CN" altLang="en-US" dirty="0"/>
          </a:p>
        </p:txBody>
      </p:sp>
      <p:sp>
        <p:nvSpPr>
          <p:cNvPr id="13314" name="灯片编号占位符 2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26781BA-D1C3-44E6-92E8-A5383DAC6CAB}" type="slidenum">
              <a:rPr kumimoji="0" lang="en-US" altLang="zh-CN" smtClean="0">
                <a:ea typeface="楷体_GB2312" pitchFamily="49" charset="-122"/>
              </a:rPr>
              <a:pPr/>
              <a:t>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84053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A4E7239-304A-4365-A4FD-5DDF7984ABAE}" type="slidenum">
              <a:rPr kumimoji="0" lang="en-US" altLang="zh-CN" smtClean="0">
                <a:ea typeface="楷体_GB2312" pitchFamily="49" charset="-122"/>
              </a:rPr>
              <a:pPr/>
              <a:t>80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83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查询每一年龄组中男学生</a:t>
            </a:r>
            <a:r>
              <a:rPr lang="en-US" altLang="zh-CN" dirty="0"/>
              <a:t>(</a:t>
            </a:r>
            <a:r>
              <a:rPr lang="zh-CN" altLang="en-US" dirty="0"/>
              <a:t>超过</a:t>
            </a:r>
            <a:r>
              <a:rPr lang="en-US" altLang="zh-CN" dirty="0"/>
              <a:t>50</a:t>
            </a:r>
            <a:r>
              <a:rPr lang="zh-CN" altLang="en-US" dirty="0"/>
              <a:t>人</a:t>
            </a:r>
            <a:r>
              <a:rPr lang="en-US" altLang="zh-CN" dirty="0"/>
              <a:t>)</a:t>
            </a:r>
            <a:r>
              <a:rPr lang="zh-CN" altLang="en-US" dirty="0"/>
              <a:t>的人数</a:t>
            </a:r>
            <a:r>
              <a:rPr lang="en-US" altLang="zh-CN" dirty="0"/>
              <a:t>(</a:t>
            </a:r>
            <a:r>
              <a:rPr lang="zh-CN" altLang="en-US" dirty="0"/>
              <a:t>按照年龄降序排序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b="1" i="1" dirty="0"/>
              <a:t>   </a:t>
            </a:r>
            <a:endParaRPr lang="zh-CN" altLang="en-US" dirty="0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447800" y="2209800"/>
            <a:ext cx="6653213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select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 age</a:t>
            </a:r>
            <a:r>
              <a:rPr lang="zh-CN" altLang="en-US" i="1" dirty="0">
                <a:solidFill>
                  <a:schemeClr val="bg2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count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sno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)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from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  S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where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i="1" dirty="0" smtClean="0">
                <a:solidFill>
                  <a:schemeClr val="bg2"/>
                </a:solidFill>
                <a:ea typeface="华文新魏" panose="02010800040101010101" pitchFamily="2" charset="-122"/>
              </a:rPr>
              <a:t>gender 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M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endParaRPr lang="en-US" altLang="zh-CN" i="1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   group by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age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having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count(*) &gt; 50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ea typeface="华文新魏" panose="02010800040101010101" pitchFamily="2" charset="-122"/>
              </a:rPr>
              <a:t>order by 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age </a:t>
            </a:r>
            <a:r>
              <a:rPr lang="en-US" altLang="zh-CN" i="1" dirty="0" err="1">
                <a:solidFill>
                  <a:schemeClr val="bg2"/>
                </a:solidFill>
                <a:ea typeface="华文新魏" panose="02010800040101010101" pitchFamily="2" charset="-122"/>
              </a:rPr>
              <a:t>desc</a:t>
            </a:r>
            <a:r>
              <a:rPr lang="en-US" altLang="zh-CN" i="1" dirty="0">
                <a:solidFill>
                  <a:schemeClr val="bg2"/>
                </a:solidFill>
                <a:ea typeface="华文新魏" panose="02010800040101010101" pitchFamily="2" charset="-122"/>
              </a:rPr>
              <a:t>;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BD2B8DBC-D86B-4F9B-8C15-BAE01AD5D777}" type="slidenum">
              <a:rPr kumimoji="0" lang="en-US" altLang="zh-CN" smtClean="0">
                <a:ea typeface="楷体_GB2312" pitchFamily="49" charset="-122"/>
              </a:rPr>
              <a:pPr/>
              <a:t>81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336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查询有</a:t>
            </a:r>
            <a:r>
              <a:rPr lang="en-US" altLang="zh-CN" sz="2800" dirty="0"/>
              <a:t>3</a:t>
            </a:r>
            <a:r>
              <a:rPr lang="zh-CN" altLang="en-US" sz="2800" dirty="0"/>
              <a:t>门以上课程是</a:t>
            </a:r>
            <a:r>
              <a:rPr lang="en-US" altLang="zh-CN" sz="2800" dirty="0"/>
              <a:t>90</a:t>
            </a:r>
            <a:r>
              <a:rPr lang="zh-CN" altLang="en-US" sz="2800" dirty="0"/>
              <a:t>分以上的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学生的学号及</a:t>
            </a:r>
            <a:r>
              <a:rPr lang="en-US" altLang="zh-CN" sz="2800" dirty="0"/>
              <a:t>(90</a:t>
            </a:r>
            <a:r>
              <a:rPr lang="zh-CN" altLang="en-US" sz="2800" dirty="0"/>
              <a:t>分以上的</a:t>
            </a:r>
            <a:r>
              <a:rPr lang="en-US" altLang="zh-CN" sz="2800" dirty="0"/>
              <a:t>)</a:t>
            </a:r>
            <a:r>
              <a:rPr lang="zh-CN" altLang="en-US" sz="2800" dirty="0"/>
              <a:t>课程数        </a:t>
            </a:r>
            <a:endParaRPr lang="zh-CN" altLang="en-US" b="1" i="1" dirty="0"/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619250" y="2636838"/>
            <a:ext cx="5976938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SELECT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r>
              <a:rPr lang="en-US" altLang="zh-CN" b="1" i="1" dirty="0">
                <a:solidFill>
                  <a:schemeClr val="bg2"/>
                </a:solidFill>
              </a:rPr>
              <a:t>,  COUNT(</a:t>
            </a:r>
            <a:r>
              <a:rPr lang="en-US" altLang="zh-CN" i="1" dirty="0">
                <a:solidFill>
                  <a:schemeClr val="bg2"/>
                </a:solidFill>
              </a:rPr>
              <a:t>*</a:t>
            </a:r>
            <a:r>
              <a:rPr lang="en-US" altLang="zh-CN" b="1" i="1" dirty="0">
                <a:solidFill>
                  <a:schemeClr val="bg2"/>
                </a:solidFill>
              </a:rPr>
              <a:t>)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     FROM   </a:t>
            </a:r>
            <a:r>
              <a:rPr lang="en-US" altLang="zh-CN" i="1" dirty="0">
                <a:solidFill>
                  <a:schemeClr val="bg2"/>
                </a:solidFill>
              </a:rPr>
              <a:t>SC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     WHERE </a:t>
            </a:r>
            <a:r>
              <a:rPr lang="en-US" altLang="zh-CN" i="1" dirty="0">
                <a:solidFill>
                  <a:schemeClr val="bg2"/>
                </a:solidFill>
              </a:rPr>
              <a:t>score&gt;=90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     GROUP BY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endParaRPr lang="en-US" altLang="zh-CN" i="1" dirty="0">
              <a:solidFill>
                <a:schemeClr val="bg2"/>
              </a:solidFill>
            </a:endParaRP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     HAVING COUNT</a:t>
            </a:r>
            <a:r>
              <a:rPr lang="en-US" altLang="zh-CN" i="1" dirty="0">
                <a:solidFill>
                  <a:schemeClr val="bg2"/>
                </a:solidFill>
              </a:rPr>
              <a:t>(*)&gt;=3</a:t>
            </a:r>
            <a:r>
              <a:rPr lang="en-US" altLang="zh-CN" b="1" i="1" dirty="0">
                <a:solidFill>
                  <a:schemeClr val="bg2"/>
                </a:solidFill>
              </a:rPr>
              <a:t>;</a:t>
            </a:r>
          </a:p>
          <a:p>
            <a:pPr algn="just" eaLnBrk="0" hangingPunct="0">
              <a:spcBef>
                <a:spcPct val="50000"/>
              </a:spcBef>
              <a:buSzPct val="60000"/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852B8C8-663C-4E4A-A505-91CEDCC5627F}" type="slidenum">
              <a:rPr kumimoji="0" lang="en-US" altLang="zh-CN" smtClean="0">
                <a:ea typeface="楷体_GB2312" pitchFamily="49" charset="-122"/>
              </a:rPr>
              <a:pPr/>
              <a:t>82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307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查询每个学生的学号、姓名和平均成绩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66282" y="2133600"/>
            <a:ext cx="5133200" cy="14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zh-CN" altLang="en-US" sz="2400" i="1" dirty="0">
                <a:solidFill>
                  <a:schemeClr val="bg2"/>
                </a:solidFill>
              </a:rPr>
              <a:t>① </a:t>
            </a:r>
            <a:r>
              <a:rPr lang="en-US" altLang="zh-CN" sz="2400" b="1" i="1" dirty="0">
                <a:solidFill>
                  <a:schemeClr val="bg2"/>
                </a:solidFill>
              </a:rPr>
              <a:t>select  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</a:rPr>
              <a:t>sc.sno,sname,avg</a:t>
            </a:r>
            <a:r>
              <a:rPr lang="en-US" altLang="zh-CN" sz="2400" dirty="0">
                <a:solidFill>
                  <a:schemeClr val="bg2"/>
                </a:solidFill>
              </a:rPr>
              <a:t>(score)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</a:t>
            </a:r>
            <a:r>
              <a:rPr lang="en-US" altLang="zh-CN" sz="2400" b="1" i="1" dirty="0">
                <a:solidFill>
                  <a:schemeClr val="bg2"/>
                </a:solidFill>
              </a:rPr>
              <a:t> from   </a:t>
            </a:r>
            <a:r>
              <a:rPr lang="en-US" altLang="zh-CN" sz="2400" dirty="0" err="1">
                <a:solidFill>
                  <a:schemeClr val="bg2"/>
                </a:solidFill>
              </a:rPr>
              <a:t>s,sc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</a:t>
            </a:r>
            <a:r>
              <a:rPr lang="en-US" altLang="zh-CN" sz="2400" b="1" i="1" dirty="0">
                <a:solidFill>
                  <a:schemeClr val="bg2"/>
                </a:solidFill>
              </a:rPr>
              <a:t> where   </a:t>
            </a:r>
            <a:r>
              <a:rPr lang="en-US" altLang="zh-CN" sz="2400" dirty="0" err="1">
                <a:solidFill>
                  <a:schemeClr val="bg2"/>
                </a:solidFill>
              </a:rPr>
              <a:t>s.sno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400" dirty="0" err="1">
                <a:solidFill>
                  <a:schemeClr val="bg2"/>
                </a:solidFill>
              </a:rPr>
              <a:t>sc.sno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</a:rPr>
              <a:t>group by   </a:t>
            </a:r>
            <a:r>
              <a:rPr lang="en-US" altLang="zh-CN" sz="2400" dirty="0" err="1">
                <a:solidFill>
                  <a:schemeClr val="bg2"/>
                </a:solidFill>
              </a:rPr>
              <a:t>sc.sno</a:t>
            </a:r>
            <a:r>
              <a:rPr lang="en-US" altLang="zh-CN" sz="2400" dirty="0">
                <a:solidFill>
                  <a:schemeClr val="bg2"/>
                </a:solidFill>
              </a:rPr>
              <a:t>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-119153" y="4005263"/>
            <a:ext cx="5003357" cy="14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② </a:t>
            </a: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s.sno,sname,avg</a:t>
            </a:r>
            <a:r>
              <a:rPr lang="en-US" altLang="zh-CN" sz="2400" dirty="0">
                <a:solidFill>
                  <a:schemeClr val="bg2"/>
                </a:solidFill>
              </a:rPr>
              <a:t>(score)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  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</a:rPr>
              <a:t>s,sc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</a:rPr>
              <a:t>where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s.sno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400" dirty="0" err="1">
                <a:solidFill>
                  <a:schemeClr val="bg2"/>
                </a:solidFill>
              </a:rPr>
              <a:t>sc.sno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 </a:t>
            </a:r>
            <a:r>
              <a:rPr lang="en-US" altLang="zh-CN" sz="2400" b="1" i="1" dirty="0">
                <a:solidFill>
                  <a:schemeClr val="bg2"/>
                </a:solidFill>
              </a:rPr>
              <a:t>group by   </a:t>
            </a:r>
            <a:r>
              <a:rPr lang="en-US" altLang="zh-CN" sz="2400" dirty="0" err="1">
                <a:solidFill>
                  <a:schemeClr val="bg2"/>
                </a:solidFill>
              </a:rPr>
              <a:t>s.sno,sname</a:t>
            </a:r>
            <a:r>
              <a:rPr lang="en-US" altLang="zh-CN" sz="2400" dirty="0">
                <a:solidFill>
                  <a:schemeClr val="bg2"/>
                </a:solidFill>
              </a:rPr>
              <a:t>;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4788024" y="4005263"/>
            <a:ext cx="4355976" cy="177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i="1" dirty="0">
                <a:solidFill>
                  <a:schemeClr val="bg2"/>
                </a:solidFill>
              </a:rPr>
              <a:t>③</a:t>
            </a: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dirty="0">
                <a:solidFill>
                  <a:schemeClr val="bg2"/>
                </a:solidFill>
              </a:rPr>
              <a:t>  </a:t>
            </a:r>
            <a:r>
              <a:rPr lang="en-US" altLang="zh-CN" sz="2400" dirty="0" err="1">
                <a:solidFill>
                  <a:schemeClr val="bg2"/>
                </a:solidFill>
              </a:rPr>
              <a:t>sc.sno</a:t>
            </a:r>
            <a:r>
              <a:rPr lang="en-US" altLang="zh-CN" sz="2400" dirty="0">
                <a:solidFill>
                  <a:schemeClr val="bg2"/>
                </a:solidFill>
              </a:rPr>
              <a:t>, min(</a:t>
            </a:r>
            <a:r>
              <a:rPr lang="en-US" altLang="zh-CN" sz="2400" dirty="0" err="1">
                <a:solidFill>
                  <a:schemeClr val="bg2"/>
                </a:solidFill>
              </a:rPr>
              <a:t>sname</a:t>
            </a:r>
            <a:r>
              <a:rPr lang="en-US" altLang="zh-CN" sz="2400" dirty="0">
                <a:solidFill>
                  <a:schemeClr val="bg2"/>
                </a:solidFill>
              </a:rPr>
              <a:t>),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     </a:t>
            </a:r>
            <a:r>
              <a:rPr lang="en-US" altLang="zh-CN" sz="2400" dirty="0" err="1">
                <a:solidFill>
                  <a:schemeClr val="bg2"/>
                </a:solidFill>
              </a:rPr>
              <a:t>avg</a:t>
            </a:r>
            <a:r>
              <a:rPr lang="en-US" altLang="zh-CN" sz="2400" dirty="0">
                <a:solidFill>
                  <a:schemeClr val="bg2"/>
                </a:solidFill>
              </a:rPr>
              <a:t>(score)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s,sc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</a:rPr>
              <a:t>where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s.sno</a:t>
            </a:r>
            <a:r>
              <a:rPr lang="en-US" altLang="zh-CN" sz="2400" dirty="0">
                <a:solidFill>
                  <a:schemeClr val="bg2"/>
                </a:solidFill>
              </a:rPr>
              <a:t>=</a:t>
            </a:r>
            <a:r>
              <a:rPr lang="en-US" altLang="zh-CN" sz="2400" dirty="0" err="1">
                <a:solidFill>
                  <a:schemeClr val="bg2"/>
                </a:solidFill>
              </a:rPr>
              <a:t>sc.sno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algn="just" eaLnBrk="0" hangingPunct="0">
              <a:lnSpc>
                <a:spcPct val="50000"/>
              </a:lnSpc>
              <a:spcBef>
                <a:spcPct val="50000"/>
              </a:spcBef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400" b="1" i="1" dirty="0">
                <a:solidFill>
                  <a:schemeClr val="bg2"/>
                </a:solidFill>
              </a:rPr>
              <a:t>group by   </a:t>
            </a:r>
            <a:r>
              <a:rPr lang="en-US" altLang="zh-CN" sz="2400" dirty="0" err="1">
                <a:solidFill>
                  <a:schemeClr val="bg2"/>
                </a:solidFill>
              </a:rPr>
              <a:t>sc.sno</a:t>
            </a:r>
            <a:r>
              <a:rPr lang="en-US" altLang="zh-CN" sz="2400" dirty="0">
                <a:solidFill>
                  <a:schemeClr val="bg2"/>
                </a:solidFill>
              </a:rPr>
              <a:t>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39000" y="1408908"/>
            <a:ext cx="1584325" cy="2284412"/>
            <a:chOff x="4695" y="1872"/>
            <a:chExt cx="912" cy="1394"/>
          </a:xfrm>
        </p:grpSpPr>
        <p:pic>
          <p:nvPicPr>
            <p:cNvPr id="86025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6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zh-CN" altLang="en-US" sz="20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哪个正确？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>
                <a:effectLst/>
              </a:rPr>
              <a:t>聚集函数</a:t>
            </a:r>
          </a:p>
        </p:txBody>
      </p:sp>
      <p:sp>
        <p:nvSpPr>
          <p:cNvPr id="87042" name="内容占位符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833438"/>
          </a:xfrm>
        </p:spPr>
        <p:txBody>
          <a:bodyPr/>
          <a:lstStyle/>
          <a:p>
            <a:r>
              <a:rPr lang="zh-CN" altLang="en-US" dirty="0"/>
              <a:t>思考：请比较</a:t>
            </a:r>
            <a:r>
              <a:rPr lang="en-US" altLang="zh-CN" dirty="0"/>
              <a:t>where </a:t>
            </a:r>
            <a:r>
              <a:rPr lang="zh-CN" altLang="en-US" dirty="0"/>
              <a:t>和</a:t>
            </a:r>
            <a:r>
              <a:rPr lang="en-US" altLang="zh-CN" dirty="0"/>
              <a:t>having</a:t>
            </a:r>
            <a:r>
              <a:rPr lang="zh-CN" altLang="en-US" dirty="0"/>
              <a:t>的异同</a:t>
            </a:r>
          </a:p>
        </p:txBody>
      </p:sp>
      <p:sp>
        <p:nvSpPr>
          <p:cNvPr id="87043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5556600-5C1D-4278-A21B-E799B516E00A}" type="slidenum">
              <a:rPr kumimoji="0" lang="en-US" altLang="zh-CN" smtClean="0">
                <a:ea typeface="楷体_GB2312" pitchFamily="49" charset="-122"/>
              </a:rPr>
              <a:pPr/>
              <a:t>83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755650" y="2565400"/>
            <a:ext cx="77724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相同：二者均是选择运算</a:t>
            </a:r>
            <a:endParaRPr lang="en-US" altLang="zh-CN" sz="3200" dirty="0">
              <a:solidFill>
                <a:schemeClr val="bg2"/>
              </a:solidFill>
              <a:ea typeface="华文新魏" panose="02010800040101010101" pitchFamily="2" charset="-122"/>
            </a:endParaRPr>
          </a:p>
          <a:p>
            <a:pPr algn="just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不同：二者的作用对象不同，</a:t>
            </a:r>
            <a:r>
              <a:rPr lang="en-US" altLang="zh-CN" sz="3200" dirty="0">
                <a:solidFill>
                  <a:schemeClr val="bg2"/>
                </a:solidFill>
                <a:ea typeface="华文新魏" panose="02010800040101010101" pitchFamily="2" charset="-122"/>
              </a:rPr>
              <a:t>where</a:t>
            </a: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的作用对象是元组，</a:t>
            </a:r>
            <a:r>
              <a:rPr lang="en-US" altLang="zh-CN" sz="3200" dirty="0">
                <a:solidFill>
                  <a:schemeClr val="bg2"/>
                </a:solidFill>
                <a:ea typeface="华文新魏" panose="02010800040101010101" pitchFamily="2" charset="-122"/>
              </a:rPr>
              <a:t>having</a:t>
            </a:r>
            <a:r>
              <a:rPr lang="zh-CN" altLang="en-US" sz="3200" dirty="0">
                <a:solidFill>
                  <a:schemeClr val="bg2"/>
                </a:solidFill>
                <a:ea typeface="华文新魏" panose="02010800040101010101" pitchFamily="2" charset="-122"/>
              </a:rPr>
              <a:t>的作用对象是分组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effectLst/>
              </a:rPr>
              <a:t>聚集函数</a:t>
            </a:r>
            <a:endParaRPr kumimoji="1"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2400" dirty="0"/>
              <a:t>where </a:t>
            </a:r>
            <a:r>
              <a:rPr kumimoji="1" lang="en-US" altLang="zh-CN" sz="2400" dirty="0">
                <a:latin typeface="Informal Roman" panose="030604020304060B0204" pitchFamily="66" charset="0"/>
              </a:rPr>
              <a:t>vs</a:t>
            </a:r>
            <a:r>
              <a:rPr kumimoji="1" lang="en-US" altLang="zh-CN" sz="2400" dirty="0"/>
              <a:t> having</a:t>
            </a:r>
            <a:r>
              <a:rPr kumimoji="1" lang="zh-CN" altLang="en-US" sz="2400" dirty="0"/>
              <a:t>，以下两个</a:t>
            </a:r>
            <a:r>
              <a:rPr kumimoji="1" lang="en-US" altLang="zh-CN" sz="2400" dirty="0"/>
              <a:t>SQL</a:t>
            </a:r>
            <a:r>
              <a:rPr kumimoji="1" lang="zh-CN" altLang="en-US" sz="2400" dirty="0"/>
              <a:t>逻辑均正确，效率有差异</a:t>
            </a:r>
            <a:endParaRPr kumimoji="1" lang="en-US" altLang="zh-CN" sz="2400" dirty="0"/>
          </a:p>
          <a:p>
            <a:pPr eaLnBrk="1" hangingPunct="1">
              <a:defRPr/>
            </a:pPr>
            <a:r>
              <a:rPr kumimoji="1" lang="zh-CN" altLang="en-US" sz="2400" dirty="0"/>
              <a:t>低效</a:t>
            </a:r>
            <a:r>
              <a:rPr kumimoji="1" lang="en-US" altLang="zh-CN" sz="2400" dirty="0"/>
              <a:t>: </a:t>
            </a:r>
          </a:p>
          <a:p>
            <a:pPr lvl="1" eaLnBrk="1" hangingPunct="1">
              <a:defRPr/>
            </a:pPr>
            <a:r>
              <a:rPr kumimoji="1" lang="en-US" altLang="zh-CN" sz="2000" b="1" i="1" dirty="0">
                <a:cs typeface="+mn-ea"/>
              </a:rPr>
              <a:t>select</a:t>
            </a:r>
            <a:r>
              <a:rPr kumimoji="1" lang="en-US" altLang="zh-CN" sz="2000" dirty="0">
                <a:cs typeface="+mn-ea"/>
              </a:rPr>
              <a:t>   count(</a:t>
            </a:r>
            <a:r>
              <a:rPr kumimoji="1" lang="en-US" altLang="zh-CN" sz="2000" dirty="0" err="1">
                <a:cs typeface="+mn-ea"/>
              </a:rPr>
              <a:t>sno</a:t>
            </a:r>
            <a:r>
              <a:rPr kumimoji="1" lang="en-US" altLang="zh-CN" sz="2000" dirty="0">
                <a:cs typeface="+mn-ea"/>
              </a:rPr>
              <a:t>)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dirty="0">
                <a:cs typeface="+mn-ea"/>
              </a:rPr>
              <a:t>from</a:t>
            </a:r>
            <a:r>
              <a:rPr kumimoji="1" lang="en-US" altLang="zh-CN" sz="2000" dirty="0">
                <a:cs typeface="+mn-ea"/>
              </a:rPr>
              <a:t>   </a:t>
            </a:r>
            <a:r>
              <a:rPr kumimoji="1" lang="en-US" altLang="zh-CN" sz="2000" dirty="0" err="1">
                <a:cs typeface="+mn-ea"/>
              </a:rPr>
              <a:t>s,d</a:t>
            </a:r>
            <a:endParaRPr kumimoji="1" lang="en-US" altLang="zh-CN" sz="2000" dirty="0">
              <a:cs typeface="+mn-ea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dirty="0">
                <a:cs typeface="+mn-ea"/>
              </a:rPr>
              <a:t>where</a:t>
            </a:r>
            <a:r>
              <a:rPr kumimoji="1" lang="en-US" altLang="zh-CN" sz="2000" dirty="0">
                <a:cs typeface="+mn-ea"/>
              </a:rPr>
              <a:t>   </a:t>
            </a:r>
            <a:r>
              <a:rPr kumimoji="1" lang="en-US" altLang="zh-CN" sz="2000" dirty="0" err="1">
                <a:cs typeface="+mn-ea"/>
              </a:rPr>
              <a:t>s.dno</a:t>
            </a:r>
            <a:r>
              <a:rPr kumimoji="1" lang="en-US" altLang="zh-CN" sz="2000" dirty="0">
                <a:cs typeface="+mn-ea"/>
              </a:rPr>
              <a:t> = </a:t>
            </a:r>
            <a:r>
              <a:rPr kumimoji="1" lang="en-US" altLang="zh-CN" sz="2000" dirty="0" err="1">
                <a:cs typeface="+mn-ea"/>
              </a:rPr>
              <a:t>d.dno</a:t>
            </a:r>
            <a:endParaRPr kumimoji="1" lang="en-US" altLang="zh-CN" sz="2000" dirty="0">
              <a:cs typeface="+mn-ea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dirty="0">
                <a:cs typeface="+mn-ea"/>
              </a:rPr>
              <a:t>group by   </a:t>
            </a:r>
            <a:r>
              <a:rPr kumimoji="1" lang="en-US" altLang="zh-CN" sz="2000" dirty="0" err="1">
                <a:cs typeface="+mn-ea"/>
              </a:rPr>
              <a:t>dname</a:t>
            </a:r>
            <a:endParaRPr kumimoji="1" lang="en-US" altLang="zh-CN" sz="2000" dirty="0">
              <a:cs typeface="+mn-ea"/>
            </a:endParaRPr>
          </a:p>
          <a:p>
            <a:pPr marL="914400" lvl="2" indent="0" eaLnBrk="1" hangingPunct="1">
              <a:buNone/>
              <a:defRPr/>
            </a:pPr>
            <a:r>
              <a:rPr kumimoji="1" lang="en-US" altLang="zh-CN" sz="2000" b="1" i="1" dirty="0">
                <a:cs typeface="+mn-ea"/>
              </a:rPr>
              <a:t>having</a:t>
            </a:r>
            <a:r>
              <a:rPr kumimoji="1" lang="en-US" altLang="zh-CN" sz="2000" dirty="0">
                <a:cs typeface="+mn-ea"/>
              </a:rPr>
              <a:t>   </a:t>
            </a:r>
            <a:r>
              <a:rPr kumimoji="1" lang="en-US" altLang="zh-CN" sz="2000" dirty="0" err="1">
                <a:cs typeface="+mn-ea"/>
              </a:rPr>
              <a:t>dname</a:t>
            </a:r>
            <a:r>
              <a:rPr kumimoji="1" lang="en-US" altLang="zh-CN" sz="2000" dirty="0">
                <a:cs typeface="+mn-ea"/>
              </a:rPr>
              <a:t> = ‘</a:t>
            </a:r>
            <a:r>
              <a:rPr kumimoji="1" lang="zh-CN" altLang="en-US" sz="2000" dirty="0">
                <a:cs typeface="+mn-ea"/>
              </a:rPr>
              <a:t>软件学院</a:t>
            </a:r>
            <a:r>
              <a:rPr kumimoji="1" lang="en-US" altLang="zh-CN" sz="2000" dirty="0">
                <a:cs typeface="+mn-ea"/>
              </a:rPr>
              <a:t>’;</a:t>
            </a:r>
          </a:p>
          <a:p>
            <a:pPr eaLnBrk="1" hangingPunct="1">
              <a:defRPr/>
            </a:pPr>
            <a:r>
              <a:rPr kumimoji="1" lang="zh-CN" altLang="en-US" sz="2400" dirty="0"/>
              <a:t>高效：</a:t>
            </a:r>
            <a:endParaRPr kumimoji="1" lang="en-US" altLang="zh-CN" sz="2400" dirty="0"/>
          </a:p>
          <a:p>
            <a:pPr lvl="1" eaLnBrk="1" hangingPunct="1">
              <a:defRPr/>
            </a:pPr>
            <a:r>
              <a:rPr kumimoji="1" lang="en-US" altLang="zh-CN" sz="2000" b="1" i="1" dirty="0">
                <a:cs typeface="+mn-ea"/>
              </a:rPr>
              <a:t>select </a:t>
            </a:r>
            <a:r>
              <a:rPr kumimoji="1" lang="en-US" altLang="zh-CN" sz="2000" dirty="0">
                <a:cs typeface="+mn-ea"/>
              </a:rPr>
              <a:t>  count(</a:t>
            </a:r>
            <a:r>
              <a:rPr kumimoji="1" lang="en-US" altLang="zh-CN" sz="2000" dirty="0" err="1">
                <a:cs typeface="+mn-ea"/>
              </a:rPr>
              <a:t>sno</a:t>
            </a:r>
            <a:r>
              <a:rPr kumimoji="1" lang="en-US" altLang="zh-CN" sz="2000" dirty="0">
                <a:cs typeface="+mn-ea"/>
              </a:rPr>
              <a:t>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kumimoji="1" lang="en-US" altLang="zh-CN" sz="2000" dirty="0">
                <a:cs typeface="+mn-ea"/>
              </a:rPr>
              <a:t>	</a:t>
            </a:r>
            <a:r>
              <a:rPr kumimoji="1" lang="en-US" altLang="zh-CN" sz="2000" b="1" i="1" dirty="0">
                <a:cs typeface="+mn-ea"/>
              </a:rPr>
              <a:t>from</a:t>
            </a:r>
            <a:r>
              <a:rPr kumimoji="1" lang="en-US" altLang="zh-CN" sz="2000" dirty="0">
                <a:cs typeface="+mn-ea"/>
              </a:rPr>
              <a:t>   </a:t>
            </a:r>
            <a:r>
              <a:rPr kumimoji="1" lang="en-US" altLang="zh-CN" sz="2000" dirty="0" err="1">
                <a:cs typeface="+mn-ea"/>
              </a:rPr>
              <a:t>s,d</a:t>
            </a:r>
            <a:endParaRPr kumimoji="1" lang="en-US" altLang="zh-CN" sz="2000" dirty="0">
              <a:cs typeface="+mn-ea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kumimoji="1" lang="en-US" altLang="zh-CN" sz="2000" dirty="0">
                <a:cs typeface="+mn-ea"/>
              </a:rPr>
              <a:t>      </a:t>
            </a:r>
            <a:r>
              <a:rPr kumimoji="1" lang="en-US" altLang="zh-CN" sz="2000" b="1" i="1" dirty="0">
                <a:cs typeface="+mn-ea"/>
              </a:rPr>
              <a:t>where</a:t>
            </a:r>
            <a:r>
              <a:rPr kumimoji="1" lang="en-US" altLang="zh-CN" sz="2000" dirty="0">
                <a:cs typeface="+mn-ea"/>
              </a:rPr>
              <a:t>   </a:t>
            </a:r>
            <a:r>
              <a:rPr kumimoji="1" lang="en-US" altLang="zh-CN" sz="2000" dirty="0" err="1">
                <a:cs typeface="+mn-ea"/>
              </a:rPr>
              <a:t>s.dno</a:t>
            </a:r>
            <a:r>
              <a:rPr kumimoji="1" lang="en-US" altLang="zh-CN" sz="2000" dirty="0">
                <a:cs typeface="+mn-ea"/>
              </a:rPr>
              <a:t> = </a:t>
            </a:r>
            <a:r>
              <a:rPr kumimoji="1" lang="en-US" altLang="zh-CN" sz="2000" dirty="0" err="1">
                <a:cs typeface="+mn-ea"/>
              </a:rPr>
              <a:t>d.dno</a:t>
            </a:r>
            <a:r>
              <a:rPr kumimoji="1" lang="en-US" altLang="zh-CN" sz="2000" dirty="0">
                <a:cs typeface="+mn-ea"/>
              </a:rPr>
              <a:t> and </a:t>
            </a:r>
            <a:r>
              <a:rPr kumimoji="1" lang="en-US" altLang="zh-CN" sz="2000" dirty="0" err="1">
                <a:cs typeface="+mn-ea"/>
              </a:rPr>
              <a:t>dname</a:t>
            </a:r>
            <a:r>
              <a:rPr kumimoji="1" lang="en-US" altLang="zh-CN" sz="2000" dirty="0">
                <a:cs typeface="+mn-ea"/>
              </a:rPr>
              <a:t> = ‘</a:t>
            </a:r>
            <a:r>
              <a:rPr kumimoji="1" lang="zh-CN" altLang="en-US" sz="2000" dirty="0">
                <a:cs typeface="+mn-ea"/>
              </a:rPr>
              <a:t>软件学院</a:t>
            </a:r>
            <a:r>
              <a:rPr kumimoji="1" lang="en-US" altLang="zh-CN" sz="2000" dirty="0">
                <a:cs typeface="+mn-ea"/>
              </a:rPr>
              <a:t>’;</a:t>
            </a:r>
          </a:p>
          <a:p>
            <a:pPr lvl="1" eaLnBrk="1" hangingPunct="1">
              <a:lnSpc>
                <a:spcPct val="90000"/>
              </a:lnSpc>
              <a:defRPr/>
            </a:pPr>
            <a:endParaRPr kumimoji="1" lang="zh-CN" altLang="en-US" dirty="0">
              <a:cs typeface="+mn-ea"/>
            </a:endParaRPr>
          </a:p>
        </p:txBody>
      </p:sp>
      <p:sp>
        <p:nvSpPr>
          <p:cNvPr id="88067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97EFE08-9BF7-4DAC-8CF2-5EFD0EE466B9}" type="slidenum">
              <a:rPr kumimoji="0" lang="en-US" altLang="zh-CN" smtClean="0">
                <a:ea typeface="楷体_GB2312" pitchFamily="49" charset="-122"/>
              </a:rPr>
              <a:pPr/>
              <a:t>84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10A38EBF-8141-45D8-9BAF-DE2532CAE333}" type="slidenum">
              <a:rPr kumimoji="0" lang="en-US" altLang="zh-CN" smtClean="0">
                <a:ea typeface="楷体_GB2312" pitchFamily="49" charset="-122"/>
              </a:rPr>
              <a:pPr/>
              <a:t>85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空值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7613"/>
            <a:ext cx="8802688" cy="548798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空值测试</a:t>
            </a:r>
          </a:p>
          <a:p>
            <a:pPr algn="ctr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FF3300"/>
                </a:solidFill>
              </a:rPr>
              <a:t>is</a:t>
            </a:r>
            <a:r>
              <a:rPr lang="en-US" altLang="zh-CN" sz="2800" i="1" dirty="0"/>
              <a:t> </a:t>
            </a:r>
            <a:r>
              <a:rPr lang="en-US" altLang="zh-CN" sz="2800" dirty="0"/>
              <a:t>  [</a:t>
            </a:r>
            <a:r>
              <a:rPr lang="en-US" altLang="zh-CN" sz="2800" i="1" dirty="0">
                <a:solidFill>
                  <a:srgbClr val="FF3300"/>
                </a:solidFill>
              </a:rPr>
              <a:t>not</a:t>
            </a:r>
            <a:r>
              <a:rPr lang="en-US" altLang="zh-CN" sz="2800" dirty="0"/>
              <a:t>]   </a:t>
            </a:r>
            <a:r>
              <a:rPr lang="en-US" altLang="zh-CN" sz="2800" i="1" dirty="0">
                <a:solidFill>
                  <a:srgbClr val="FF3300"/>
                </a:solidFill>
              </a:rPr>
              <a:t>null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dirty="0"/>
              <a:t>测试指定列的值是否为空值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示例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dirty="0"/>
              <a:t>找出年龄值为空的学生姓名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b="1" i="1" dirty="0"/>
              <a:t>      </a:t>
            </a:r>
            <a:r>
              <a:rPr lang="en-US" altLang="zh-CN" sz="2400" b="1" i="1" dirty="0"/>
              <a:t>select    </a:t>
            </a:r>
            <a:r>
              <a:rPr lang="en-US" altLang="zh-CN" sz="2400" i="1" dirty="0" err="1"/>
              <a:t>sname</a:t>
            </a:r>
            <a:endParaRPr lang="en-US" altLang="zh-CN" sz="2400" i="1" dirty="0"/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         from     </a:t>
            </a:r>
            <a:r>
              <a:rPr lang="en-US" altLang="zh-CN" sz="2400" i="1" dirty="0"/>
              <a:t>S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i="1" dirty="0"/>
              <a:t>         where   </a:t>
            </a:r>
            <a:r>
              <a:rPr lang="en-US" altLang="zh-CN" sz="2400" i="1" dirty="0"/>
              <a:t>age  is null</a:t>
            </a:r>
            <a:r>
              <a:rPr lang="en-US" altLang="zh-CN" sz="2400" b="1" i="1" dirty="0"/>
              <a:t> ;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sz="2400" dirty="0">
                <a:solidFill>
                  <a:srgbClr val="CC0000"/>
                </a:solidFill>
                <a:latin typeface="华文新魏" panose="02010800040101010101" pitchFamily="2" charset="-122"/>
              </a:rPr>
              <a:t>不可写为</a:t>
            </a:r>
            <a:r>
              <a:rPr lang="en-US" altLang="zh-CN" sz="2400" b="1" i="1" dirty="0">
                <a:solidFill>
                  <a:srgbClr val="CC0000"/>
                </a:solidFill>
                <a:latin typeface="华文新魏" panose="02010800040101010101" pitchFamily="2" charset="-122"/>
              </a:rPr>
              <a:t>where</a:t>
            </a:r>
            <a:r>
              <a:rPr lang="en-US" altLang="zh-CN" sz="2400" i="1" dirty="0">
                <a:solidFill>
                  <a:srgbClr val="CC0000"/>
                </a:solidFill>
                <a:latin typeface="华文新魏" panose="02010800040101010101" pitchFamily="2" charset="-122"/>
              </a:rPr>
              <a:t>   AGE =</a:t>
            </a:r>
            <a:r>
              <a:rPr lang="en-US" altLang="zh-CN" sz="2400" b="1" i="1" dirty="0">
                <a:solidFill>
                  <a:srgbClr val="CC0000"/>
                </a:solidFill>
                <a:latin typeface="华文新魏" panose="02010800040101010101" pitchFamily="2" charset="-122"/>
              </a:rPr>
              <a:t> null</a:t>
            </a:r>
            <a:endParaRPr lang="en-US" altLang="zh-CN" sz="240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D390780-7103-4BB2-A42F-84859D0828CD}" type="slidenum">
              <a:rPr kumimoji="0" lang="en-US" altLang="zh-CN" smtClean="0">
                <a:ea typeface="楷体_GB2312" pitchFamily="49" charset="-122"/>
              </a:rPr>
              <a:pPr/>
              <a:t>86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空值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026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注意事项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除</a:t>
            </a:r>
            <a:r>
              <a:rPr lang="en-US" altLang="zh-CN" dirty="0"/>
              <a:t>is [not] null</a:t>
            </a:r>
            <a:r>
              <a:rPr lang="zh-CN" altLang="en-US" dirty="0"/>
              <a:t>之外，空值不满足任何查找条件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null</a:t>
            </a:r>
            <a:r>
              <a:rPr lang="zh-CN" altLang="en-US" dirty="0"/>
              <a:t>参与算术运算，结果为</a:t>
            </a:r>
            <a:r>
              <a:rPr lang="en-US" altLang="zh-CN" dirty="0"/>
              <a:t>null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null</a:t>
            </a:r>
            <a:r>
              <a:rPr lang="zh-CN" altLang="en-US" dirty="0"/>
              <a:t>参与比较运算，结果为</a:t>
            </a:r>
            <a:r>
              <a:rPr lang="en-US" altLang="zh-CN" dirty="0"/>
              <a:t>null</a:t>
            </a:r>
            <a:r>
              <a:rPr lang="zh-CN" altLang="en-US" dirty="0"/>
              <a:t>，按照</a:t>
            </a:r>
            <a:r>
              <a:rPr lang="en-US" altLang="zh-CN" dirty="0"/>
              <a:t>false</a:t>
            </a:r>
            <a:r>
              <a:rPr lang="zh-CN" altLang="en-US" dirty="0"/>
              <a:t>处理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/>
              <a:t>如果</a:t>
            </a:r>
            <a:r>
              <a:rPr lang="en-US" altLang="zh-CN" dirty="0"/>
              <a:t>null</a:t>
            </a:r>
            <a:r>
              <a:rPr lang="zh-CN" altLang="en-US" dirty="0"/>
              <a:t>参与聚集运算，除</a:t>
            </a:r>
            <a:r>
              <a:rPr lang="en-US" altLang="zh-CN" dirty="0"/>
              <a:t>count(*)</a:t>
            </a:r>
            <a:r>
              <a:rPr lang="zh-CN" altLang="en-US" dirty="0"/>
              <a:t>之外其它聚集函数都忽略</a:t>
            </a:r>
            <a:r>
              <a:rPr lang="en-US" altLang="zh-CN" dirty="0"/>
              <a:t>null</a:t>
            </a:r>
          </a:p>
          <a:p>
            <a:pPr lvl="1" eaLnBrk="1" hangingPunct="1">
              <a:buFontTx/>
              <a:buNone/>
            </a:pPr>
            <a:r>
              <a:rPr lang="en-US" altLang="zh-CN" b="1" i="1" dirty="0"/>
              <a:t>   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4ADBBDC-B664-4DBB-94D7-C92A8CFBD506}" type="slidenum">
              <a:rPr kumimoji="0" lang="en-US" altLang="zh-CN" smtClean="0">
                <a:ea typeface="楷体_GB2312" pitchFamily="49" charset="-122"/>
              </a:rPr>
              <a:pPr/>
              <a:t>87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42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空值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84784"/>
            <a:ext cx="5715000" cy="4916016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sz="2400" dirty="0"/>
              <a:t>针对右侧的表</a:t>
            </a:r>
            <a:r>
              <a:rPr lang="en-US" altLang="zh-CN" sz="2400" dirty="0"/>
              <a:t>SC</a:t>
            </a:r>
            <a:r>
              <a:rPr lang="zh-CN" altLang="en-US" sz="2400" dirty="0"/>
              <a:t>，思考以下</a:t>
            </a:r>
            <a:r>
              <a:rPr lang="en-US" altLang="zh-CN" sz="2400" dirty="0"/>
              <a:t>SQL</a:t>
            </a:r>
            <a:r>
              <a:rPr lang="zh-CN" altLang="en-US" sz="2400" dirty="0"/>
              <a:t>的运算结果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zh-CN" altLang="en-US" sz="2400" dirty="0"/>
              <a:t>例：</a:t>
            </a:r>
            <a:r>
              <a:rPr lang="en-US" altLang="zh-CN" sz="2400" b="1" i="1" dirty="0"/>
              <a:t>select</a:t>
            </a:r>
            <a:r>
              <a:rPr lang="en-US" altLang="zh-CN" sz="2400" i="1" dirty="0"/>
              <a:t>    </a:t>
            </a:r>
            <a:r>
              <a:rPr lang="en-US" altLang="zh-CN" sz="2400" b="1" i="1" dirty="0"/>
              <a:t>sum</a:t>
            </a:r>
            <a:r>
              <a:rPr lang="en-US" altLang="zh-CN" sz="2400" i="1" dirty="0"/>
              <a:t>(score), </a:t>
            </a:r>
            <a:r>
              <a:rPr lang="en-US" altLang="zh-CN" sz="2400" i="1" dirty="0" err="1"/>
              <a:t>avg</a:t>
            </a:r>
            <a:r>
              <a:rPr lang="en-US" altLang="zh-CN" sz="2400" i="1" dirty="0"/>
              <a:t>(score)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    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  SC;</a:t>
            </a:r>
          </a:p>
          <a:p>
            <a:pPr lvl="1" eaLnBrk="1" hangingPunct="1">
              <a:buFontTx/>
              <a:buNone/>
            </a:pP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zh-CN" altLang="en-US" sz="2400" dirty="0"/>
              <a:t>例：</a:t>
            </a:r>
            <a:r>
              <a:rPr lang="en-US" altLang="zh-CN" sz="2400" b="1" i="1" dirty="0"/>
              <a:t>select</a:t>
            </a:r>
            <a:r>
              <a:rPr lang="en-US" altLang="zh-CN" sz="2400" i="1" dirty="0"/>
              <a:t>    </a:t>
            </a:r>
            <a:r>
              <a:rPr lang="en-US" altLang="zh-CN" sz="2400" b="1" i="1" dirty="0"/>
              <a:t>count</a:t>
            </a:r>
            <a:r>
              <a:rPr lang="en-US" altLang="zh-CN" sz="2400" i="1" dirty="0"/>
              <a:t>(*)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       </a:t>
            </a:r>
            <a:r>
              <a:rPr lang="en-US" altLang="zh-CN" sz="2400" b="1" i="1" dirty="0"/>
              <a:t>from</a:t>
            </a:r>
            <a:r>
              <a:rPr lang="en-US" altLang="zh-CN" sz="2400" i="1" dirty="0"/>
              <a:t>     SC;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例：</a:t>
            </a:r>
            <a:r>
              <a:rPr lang="en-US" altLang="zh-CN" sz="2400" b="1" i="1" dirty="0"/>
              <a:t>select count(</a:t>
            </a:r>
            <a:r>
              <a:rPr lang="en-US" altLang="zh-CN" sz="2400" i="1" dirty="0"/>
              <a:t>score</a:t>
            </a:r>
            <a:r>
              <a:rPr lang="en-US" altLang="zh-CN" sz="2400" b="1" i="1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/>
              <a:t>             from </a:t>
            </a:r>
            <a:r>
              <a:rPr lang="en-US" altLang="zh-CN" sz="2400" i="1" dirty="0"/>
              <a:t>SC;</a:t>
            </a:r>
          </a:p>
        </p:txBody>
      </p:sp>
      <p:graphicFrame>
        <p:nvGraphicFramePr>
          <p:cNvPr id="243766" name="Group 54"/>
          <p:cNvGraphicFramePr>
            <a:graphicFrameLocks noGrp="1"/>
          </p:cNvGraphicFramePr>
          <p:nvPr/>
        </p:nvGraphicFramePr>
        <p:xfrm>
          <a:off x="5943600" y="1687513"/>
          <a:ext cx="3048000" cy="3200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sno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cno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score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85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s3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c2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3757" name="Text Box 45"/>
          <p:cNvSpPr txBox="1">
            <a:spLocks noChangeArrowheads="1"/>
          </p:cNvSpPr>
          <p:nvPr/>
        </p:nvSpPr>
        <p:spPr bwMode="auto">
          <a:xfrm>
            <a:off x="4283075" y="2814027"/>
            <a:ext cx="158432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  <a:buSzPct val="60000"/>
              <a:defRPr/>
            </a:pPr>
            <a:r>
              <a:rPr kumimoji="1" lang="zh-CN" altLang="en-US" sz="2400" dirty="0">
                <a:solidFill>
                  <a:srgbClr val="FF3300"/>
                </a:solidFill>
                <a:latin typeface="+mn-ea"/>
                <a:ea typeface="+mn-ea"/>
                <a:sym typeface="+mn-ea"/>
              </a:rPr>
              <a:t>结果：</a:t>
            </a:r>
            <a:r>
              <a:rPr kumimoji="1" lang="en-US" altLang="zh-CN" sz="2400" dirty="0">
                <a:solidFill>
                  <a:srgbClr val="FF3300"/>
                </a:solidFill>
                <a:latin typeface="+mn-ea"/>
                <a:ea typeface="+mn-ea"/>
                <a:sym typeface="+mn-ea"/>
              </a:rPr>
              <a:t>350,87.5</a:t>
            </a:r>
          </a:p>
        </p:txBody>
      </p:sp>
      <p:sp>
        <p:nvSpPr>
          <p:cNvPr id="243758" name="Text Box 46"/>
          <p:cNvSpPr txBox="1">
            <a:spLocks noChangeArrowheads="1"/>
          </p:cNvSpPr>
          <p:nvPr/>
        </p:nvSpPr>
        <p:spPr bwMode="auto">
          <a:xfrm>
            <a:off x="4648200" y="3966155"/>
            <a:ext cx="1143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Pct val="60000"/>
              <a:defRPr/>
            </a:pPr>
            <a:r>
              <a:rPr kumimoji="1" lang="zh-CN" altLang="en-US" sz="2400" dirty="0">
                <a:solidFill>
                  <a:srgbClr val="FF3300"/>
                </a:solidFill>
                <a:latin typeface="+mn-ea"/>
                <a:ea typeface="+mn-ea"/>
                <a:sym typeface="+mn-ea"/>
              </a:rPr>
              <a:t>结果：</a:t>
            </a:r>
            <a:r>
              <a:rPr kumimoji="1" lang="en-US" altLang="zh-CN" sz="2400" dirty="0">
                <a:solidFill>
                  <a:srgbClr val="FF3300"/>
                </a:solidFill>
                <a:latin typeface="+mn-ea"/>
                <a:ea typeface="+mn-ea"/>
                <a:sym typeface="+mn-ea"/>
              </a:rPr>
              <a:t>6</a:t>
            </a:r>
          </a:p>
        </p:txBody>
      </p:sp>
      <p:sp>
        <p:nvSpPr>
          <p:cNvPr id="243767" name="Text Box 55"/>
          <p:cNvSpPr txBox="1">
            <a:spLocks noChangeArrowheads="1"/>
          </p:cNvSpPr>
          <p:nvPr/>
        </p:nvSpPr>
        <p:spPr bwMode="auto">
          <a:xfrm>
            <a:off x="4644008" y="5373216"/>
            <a:ext cx="1143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SzPct val="60000"/>
              <a:defRPr/>
            </a:pPr>
            <a:r>
              <a:rPr kumimoji="1" lang="zh-CN" altLang="en-US" sz="2400" dirty="0">
                <a:solidFill>
                  <a:srgbClr val="FF3300"/>
                </a:solidFill>
                <a:latin typeface="+mn-ea"/>
                <a:ea typeface="+mn-ea"/>
                <a:sym typeface="+mn-ea"/>
              </a:rPr>
              <a:t>结果：</a:t>
            </a:r>
            <a:r>
              <a:rPr kumimoji="1" lang="en-US" altLang="zh-CN" sz="2400" dirty="0">
                <a:solidFill>
                  <a:srgbClr val="FF3300"/>
                </a:solidFill>
                <a:latin typeface="+mn-ea"/>
                <a:ea typeface="+mn-ea"/>
                <a:sym typeface="+mn-ea"/>
              </a:rPr>
              <a:t>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</a:rPr>
              <a:t>空值</a:t>
            </a:r>
            <a:r>
              <a:rPr lang="en-US" altLang="zh-CN" dirty="0">
                <a:effectLst/>
                <a:latin typeface="Harrington" panose="04040505050A02020702" pitchFamily="82" charset="0"/>
              </a:rPr>
              <a:t>vs</a:t>
            </a:r>
            <a:r>
              <a:rPr lang="zh-CN" altLang="en-US" dirty="0">
                <a:effectLst/>
              </a:rPr>
              <a:t>空集合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11560" y="2989263"/>
            <a:ext cx="3805238" cy="14430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select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sno,max</a:t>
            </a:r>
            <a:r>
              <a:rPr lang="en-US" altLang="zh-CN" sz="2000" dirty="0"/>
              <a:t>(score)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 from   </a:t>
            </a:r>
            <a:r>
              <a:rPr lang="en-US" altLang="zh-CN" sz="2000" dirty="0" err="1"/>
              <a:t>sc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where   </a:t>
            </a:r>
            <a:r>
              <a:rPr lang="en-US" altLang="zh-CN" sz="2000" dirty="0"/>
              <a:t>1 = 2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group by  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;</a:t>
            </a:r>
            <a:endParaRPr lang="zh-CN" altLang="en-US" sz="2000" kern="0" dirty="0"/>
          </a:p>
        </p:txBody>
      </p:sp>
      <p:sp>
        <p:nvSpPr>
          <p:cNvPr id="92163" name="文本框 2"/>
          <p:cNvSpPr txBox="1">
            <a:spLocks noChangeArrowheads="1"/>
          </p:cNvSpPr>
          <p:nvPr/>
        </p:nvSpPr>
        <p:spPr bwMode="auto">
          <a:xfrm>
            <a:off x="755650" y="1412875"/>
            <a:ext cx="3805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请思考以下</a:t>
            </a:r>
            <a:r>
              <a:rPr lang="en-US" altLang="zh-CN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400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的运算结果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611560" y="4714875"/>
            <a:ext cx="3879850" cy="14430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select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sno,max</a:t>
            </a:r>
            <a:r>
              <a:rPr lang="en-US" altLang="zh-CN" sz="2000" dirty="0"/>
              <a:t>(score) 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from 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</a:t>
            </a:r>
            <a:endParaRPr lang="zh-CN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 group by 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b="1" i="1" dirty="0">
                <a:latin typeface="Tahoma" panose="020B0604030504040204" pitchFamily="34" charset="0"/>
                <a:ea typeface="楷体_GB2312" pitchFamily="49" charset="-122"/>
              </a:rPr>
              <a:t>having</a:t>
            </a:r>
            <a:r>
              <a:rPr lang="en-US" altLang="zh-CN" sz="2000" dirty="0"/>
              <a:t>   count(*) = 0;</a:t>
            </a:r>
            <a:endParaRPr lang="zh-CN" altLang="en-US" sz="2000" kern="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36600" y="1874838"/>
            <a:ext cx="354806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i="1" dirty="0">
                <a:solidFill>
                  <a:schemeClr val="bg2"/>
                </a:solidFill>
              </a:rPr>
              <a:t>select  </a:t>
            </a:r>
            <a:r>
              <a:rPr lang="en-US" altLang="zh-CN" sz="2000" dirty="0">
                <a:solidFill>
                  <a:schemeClr val="bg2"/>
                </a:solidFill>
              </a:rPr>
              <a:t> count(*),max(score) 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sz="2000" dirty="0">
                <a:solidFill>
                  <a:schemeClr val="bg2"/>
                </a:solidFill>
              </a:rPr>
              <a:t>  </a:t>
            </a:r>
            <a:r>
              <a:rPr lang="en-US" altLang="zh-CN" sz="2000" b="1" i="1" dirty="0">
                <a:solidFill>
                  <a:schemeClr val="bg2"/>
                </a:solidFill>
              </a:rPr>
              <a:t> from   </a:t>
            </a:r>
            <a:r>
              <a:rPr lang="en-US" altLang="zh-CN" sz="2000" dirty="0" err="1">
                <a:solidFill>
                  <a:schemeClr val="bg2"/>
                </a:solidFill>
              </a:rPr>
              <a:t>sc</a:t>
            </a:r>
            <a:endParaRPr lang="zh-CN" altLang="zh-CN" sz="2000" dirty="0">
              <a:solidFill>
                <a:schemeClr val="bg2"/>
              </a:solidFill>
            </a:endParaRPr>
          </a:p>
          <a:p>
            <a:pPr eaLnBrk="0" hangingPunct="0"/>
            <a:r>
              <a:rPr lang="en-US" altLang="zh-CN" sz="2000" dirty="0">
                <a:solidFill>
                  <a:schemeClr val="bg2"/>
                </a:solidFill>
              </a:rPr>
              <a:t>   </a:t>
            </a:r>
            <a:r>
              <a:rPr lang="en-US" altLang="zh-CN" sz="2000" b="1" i="1" dirty="0">
                <a:solidFill>
                  <a:schemeClr val="bg2"/>
                </a:solidFill>
              </a:rPr>
              <a:t>where</a:t>
            </a:r>
            <a:r>
              <a:rPr lang="en-US" altLang="zh-CN" sz="2000" dirty="0">
                <a:solidFill>
                  <a:schemeClr val="bg2"/>
                </a:solidFill>
              </a:rPr>
              <a:t>   1 = 2;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2032000"/>
            <a:ext cx="3346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96" y="3464719"/>
            <a:ext cx="33480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5260975"/>
            <a:ext cx="33480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EA476D-1567-4646-A3F9-B0E96BEEF7DA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1F9218A-2F56-4C90-A891-8ED060885C3E}" type="slidenum">
              <a:rPr kumimoji="0" lang="en-US" altLang="zh-CN" smtClean="0">
                <a:ea typeface="楷体_GB2312" pitchFamily="49" charset="-122"/>
              </a:rPr>
              <a:pPr/>
              <a:t>89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000" dirty="0">
                <a:effectLst/>
              </a:rPr>
              <a:t>嵌套子查询</a:t>
            </a:r>
            <a:r>
              <a:rPr lang="en-US" altLang="zh-CN" sz="4000" dirty="0">
                <a:effectLst/>
              </a:rPr>
              <a:t>(Nested Subqueries)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02688" cy="5410200"/>
          </a:xfrm>
        </p:spPr>
        <p:txBody>
          <a:bodyPr/>
          <a:lstStyle/>
          <a:p>
            <a:pPr eaLnBrk="1" hangingPunct="1"/>
            <a:r>
              <a:rPr lang="zh-CN" altLang="en-US" dirty="0"/>
              <a:t>集合成员资格</a:t>
            </a:r>
          </a:p>
          <a:p>
            <a:pPr eaLnBrk="1" hangingPunct="1"/>
            <a:r>
              <a:rPr lang="zh-CN" altLang="en-US" dirty="0"/>
              <a:t>集合之间的比较</a:t>
            </a:r>
          </a:p>
          <a:p>
            <a:pPr eaLnBrk="1" hangingPunct="1"/>
            <a:r>
              <a:rPr lang="zh-CN" altLang="en-US" dirty="0"/>
              <a:t>集合基数的测试</a:t>
            </a:r>
          </a:p>
          <a:p>
            <a:pPr lvl="1" eaLnBrk="1" hangingPunct="1"/>
            <a:r>
              <a:rPr lang="zh-CN" altLang="en-US" dirty="0"/>
              <a:t>测试集合是否为空</a:t>
            </a:r>
          </a:p>
          <a:p>
            <a:pPr lvl="1" algn="l" eaLnBrk="1" hangingPunct="1"/>
            <a:r>
              <a:rPr lang="zh-CN" altLang="en-US" dirty="0"/>
              <a:t>测试集合是否存在重复元组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2DA8794-5BC5-4D2E-9F46-8B255A68F63B}" type="slidenum">
              <a:rPr kumimoji="0" lang="en-US" altLang="zh-CN" smtClean="0">
                <a:ea typeface="楷体_GB2312" pitchFamily="49" charset="-122"/>
              </a:rPr>
              <a:pPr/>
              <a:t>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示例关系</a:t>
            </a:r>
          </a:p>
        </p:txBody>
      </p:sp>
      <p:sp>
        <p:nvSpPr>
          <p:cNvPr id="14340" name="Text Box 4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467600" cy="3962400"/>
          </a:xfrm>
          <a:blipFill dpi="0" rotWithShape="1">
            <a:blip r:embed="rId2"/>
            <a:srcRect/>
            <a:tile tx="0" ty="0" sx="100000" sy="100000" flip="none" algn="tl"/>
          </a:blip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E9EFF"/>
            </a:extrusionClr>
            <a:contourClr>
              <a:srgbClr val="FFFFFF"/>
            </a:contourClr>
          </a:sp3d>
        </p:spPr>
        <p:txBody>
          <a:bodyPr lIns="91440" tIns="45720" rIns="91440" bIns="45720">
            <a:flatTx/>
          </a:bodyPr>
          <a:lstStyle/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D (</a:t>
            </a:r>
            <a:r>
              <a:rPr lang="en-US" altLang="zh-CN" sz="2800" u="sng" dirty="0" err="1">
                <a:ea typeface="楷体_GB2312" pitchFamily="49" charset="-122"/>
              </a:rPr>
              <a:t>dno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dname</a:t>
            </a:r>
            <a:r>
              <a:rPr lang="en-US" altLang="zh-CN" sz="2800" dirty="0">
                <a:ea typeface="楷体_GB2312" pitchFamily="49" charset="-122"/>
              </a:rPr>
              <a:t> , dean)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S (</a:t>
            </a:r>
            <a:r>
              <a:rPr lang="en-US" altLang="zh-CN" sz="2800" u="sng" dirty="0" err="1">
                <a:ea typeface="楷体_GB2312" pitchFamily="49" charset="-122"/>
              </a:rPr>
              <a:t>sno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sname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smtClean="0">
                <a:ea typeface="楷体_GB2312" pitchFamily="49" charset="-122"/>
              </a:rPr>
              <a:t>gender </a:t>
            </a:r>
            <a:r>
              <a:rPr lang="en-US" altLang="zh-CN" sz="2800" dirty="0">
                <a:ea typeface="楷体_GB2312" pitchFamily="49" charset="-122"/>
              </a:rPr>
              <a:t>, age , </a:t>
            </a:r>
            <a:r>
              <a:rPr lang="en-US" altLang="zh-CN" sz="2800" dirty="0" err="1">
                <a:ea typeface="楷体_GB2312" pitchFamily="49" charset="-122"/>
              </a:rPr>
              <a:t>dno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C (</a:t>
            </a:r>
            <a:r>
              <a:rPr lang="en-US" altLang="zh-CN" sz="2800" u="sng" dirty="0" err="1">
                <a:ea typeface="楷体_GB2312" pitchFamily="49" charset="-122"/>
              </a:rPr>
              <a:t>cno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cname</a:t>
            </a:r>
            <a:r>
              <a:rPr lang="en-US" altLang="zh-CN" sz="2800" dirty="0">
                <a:ea typeface="楷体_GB2312" pitchFamily="49" charset="-122"/>
              </a:rPr>
              <a:t> ,  credit)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SC (</a:t>
            </a:r>
            <a:r>
              <a:rPr lang="en-US" altLang="zh-CN" sz="2800" u="sng" dirty="0" err="1">
                <a:ea typeface="楷体_GB2312" pitchFamily="49" charset="-122"/>
              </a:rPr>
              <a:t>sno</a:t>
            </a:r>
            <a:r>
              <a:rPr lang="en-US" altLang="zh-CN" sz="2800" dirty="0">
                <a:ea typeface="楷体_GB2312" pitchFamily="49" charset="-122"/>
              </a:rPr>
              <a:t> ,</a:t>
            </a:r>
            <a:r>
              <a:rPr lang="en-US" altLang="zh-CN" sz="2800" u="sng" dirty="0">
                <a:ea typeface="楷体_GB2312" pitchFamily="49" charset="-122"/>
              </a:rPr>
              <a:t> </a:t>
            </a:r>
            <a:r>
              <a:rPr lang="en-US" altLang="zh-CN" sz="2800" u="sng" dirty="0" err="1">
                <a:ea typeface="楷体_GB2312" pitchFamily="49" charset="-122"/>
              </a:rPr>
              <a:t>cno</a:t>
            </a:r>
            <a:r>
              <a:rPr lang="en-US" altLang="zh-CN" sz="2800" dirty="0">
                <a:ea typeface="楷体_GB2312" pitchFamily="49" charset="-122"/>
              </a:rPr>
              <a:t> , score)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T (</a:t>
            </a:r>
            <a:r>
              <a:rPr lang="en-US" altLang="zh-CN" sz="2800" u="sng" dirty="0" err="1">
                <a:ea typeface="楷体_GB2312" pitchFamily="49" charset="-122"/>
              </a:rPr>
              <a:t>tno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dirty="0" err="1">
                <a:ea typeface="楷体_GB2312" pitchFamily="49" charset="-122"/>
              </a:rPr>
              <a:t>tname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dirty="0" err="1">
                <a:ea typeface="楷体_GB2312" pitchFamily="49" charset="-122"/>
              </a:rPr>
              <a:t>dno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dirty="0" err="1">
                <a:ea typeface="楷体_GB2312" pitchFamily="49" charset="-122"/>
              </a:rPr>
              <a:t>sal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TC (</a:t>
            </a:r>
            <a:r>
              <a:rPr lang="en-US" altLang="zh-CN" sz="2800" u="sng" dirty="0" err="1">
                <a:ea typeface="楷体_GB2312" pitchFamily="49" charset="-122"/>
              </a:rPr>
              <a:t>tno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u="sng" dirty="0" err="1">
                <a:ea typeface="楷体_GB2312" pitchFamily="49" charset="-122"/>
              </a:rPr>
              <a:t>cno</a:t>
            </a:r>
            <a:r>
              <a:rPr lang="en-US" altLang="zh-CN" sz="2800" dirty="0"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3F71628B-4E10-4A97-B594-384C5CFE6499}" type="slidenum">
              <a:rPr kumimoji="0" lang="en-US" altLang="zh-CN" smtClean="0">
                <a:ea typeface="楷体_GB2312" pitchFamily="49" charset="-122"/>
              </a:rPr>
              <a:pPr/>
              <a:t>90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集合成员资格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2800" dirty="0"/>
              <a:t>成员资格判断：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zh-CN" altLang="en-US" sz="2400" b="1" dirty="0">
                <a:cs typeface="+mn-ea"/>
              </a:rPr>
              <a:t>表达式  </a:t>
            </a:r>
            <a:r>
              <a:rPr kumimoji="1" lang="en-US" altLang="zh-CN" sz="2400" b="1" dirty="0">
                <a:cs typeface="+mn-ea"/>
              </a:rPr>
              <a:t>[</a:t>
            </a:r>
            <a:r>
              <a:rPr kumimoji="1"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not</a:t>
            </a:r>
            <a:r>
              <a:rPr kumimoji="1" lang="en-US" altLang="zh-CN" sz="2400" b="1" dirty="0">
                <a:cs typeface="+mn-ea"/>
              </a:rPr>
              <a:t>]  </a:t>
            </a:r>
            <a:r>
              <a:rPr kumimoji="1"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in</a:t>
            </a:r>
            <a:r>
              <a:rPr kumimoji="1" lang="en-US" altLang="zh-CN" sz="2400" b="1" dirty="0">
                <a:cs typeface="+mn-ea"/>
              </a:rPr>
              <a:t>  </a:t>
            </a:r>
            <a:r>
              <a:rPr kumimoji="1" lang="zh-CN" altLang="en-US" sz="2400" b="1" dirty="0">
                <a:cs typeface="+mn-ea"/>
              </a:rPr>
              <a:t>集合</a:t>
            </a:r>
          </a:p>
          <a:p>
            <a:pPr lvl="1" algn="l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zh-CN" altLang="en-US" sz="2400" dirty="0">
                <a:cs typeface="+mn-ea"/>
              </a:rPr>
              <a:t>判断表达式的值是否在集合中，可以是枚举集合也可以是子查询的查询结果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/>
              <a:t>(A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</a:t>
            </a:r>
            <a:r>
              <a:rPr kumimoji="1" lang="en-US" altLang="zh-CN" sz="2400" b="1" dirty="0">
                <a:latin typeface="Times New Roman" panose="02020603050405020304"/>
              </a:rPr>
              <a:t>…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n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/>
              <a:t>          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in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/>
              <a:t>          (</a:t>
            </a:r>
            <a:r>
              <a:rPr kumimoji="1" lang="en-US" altLang="zh-CN" sz="2400" b="1" i="1" dirty="0"/>
              <a:t>SELECT  </a:t>
            </a:r>
            <a:r>
              <a:rPr kumimoji="1" lang="en-US" altLang="zh-CN" sz="2400" dirty="0"/>
              <a:t> A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</a:t>
            </a:r>
            <a:r>
              <a:rPr kumimoji="1" lang="en-US" altLang="zh-CN" sz="2400" b="1" dirty="0">
                <a:latin typeface="Times New Roman" panose="02020603050405020304"/>
              </a:rPr>
              <a:t>…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n</a:t>
            </a:r>
            <a:endParaRPr kumimoji="1"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/>
              <a:t>             </a:t>
            </a:r>
            <a:r>
              <a:rPr kumimoji="1" lang="en-US" altLang="zh-CN" sz="2400" b="1" i="1" dirty="0"/>
              <a:t>FROM</a:t>
            </a:r>
            <a:r>
              <a:rPr kumimoji="1" lang="en-US" altLang="zh-CN" sz="2400" dirty="0"/>
              <a:t>    R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kumimoji="1" lang="en-US" altLang="zh-CN" sz="2400" dirty="0">
                <a:cs typeface="+mn-ea"/>
              </a:rPr>
              <a:t>        </a:t>
            </a:r>
            <a:r>
              <a:rPr kumimoji="1" lang="en-US" altLang="zh-CN" sz="2400" b="1" i="1" dirty="0">
                <a:cs typeface="+mn-cs"/>
              </a:rPr>
              <a:t>WHERE   </a:t>
            </a:r>
            <a:r>
              <a:rPr kumimoji="1" lang="en-US" altLang="zh-CN" sz="2400" b="1" dirty="0">
                <a:latin typeface="Times New Roman" panose="02020603050405020304"/>
                <a:cs typeface="+mn-ea"/>
              </a:rPr>
              <a:t>……</a:t>
            </a:r>
            <a:r>
              <a:rPr kumimoji="1" lang="en-US" altLang="zh-CN" sz="2400" dirty="0">
                <a:cs typeface="+mn-ea"/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2800" dirty="0"/>
              <a:t>示例</a:t>
            </a:r>
          </a:p>
          <a:p>
            <a:pPr lvl="1" algn="l" eaLnBrk="1" hangingPunct="1">
              <a:lnSpc>
                <a:spcPct val="80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cs typeface="+mn-ea"/>
              </a:rPr>
              <a:t>查询张军和王红同学的所有信息</a:t>
            </a:r>
          </a:p>
          <a:p>
            <a:pPr lvl="1" algn="l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kumimoji="1" lang="zh-CN" altLang="en-US" sz="2400" b="1" dirty="0">
                <a:cs typeface="+mn-ea"/>
              </a:rPr>
              <a:t>    </a:t>
            </a:r>
            <a:r>
              <a:rPr kumimoji="1" lang="zh-CN" altLang="en-US" sz="2400" b="1" i="1" dirty="0">
                <a:cs typeface="+mn-ea"/>
              </a:rPr>
              <a:t> </a:t>
            </a:r>
            <a:r>
              <a:rPr kumimoji="1" lang="en-US" altLang="zh-CN" sz="2400" b="1" i="1" dirty="0">
                <a:cs typeface="+mn-ea"/>
              </a:rPr>
              <a:t>select</a:t>
            </a:r>
            <a:r>
              <a:rPr kumimoji="1" lang="en-US" altLang="zh-CN" sz="2400" i="1" dirty="0">
                <a:cs typeface="+mn-ea"/>
              </a:rPr>
              <a:t>    </a:t>
            </a:r>
            <a:r>
              <a:rPr kumimoji="1" lang="en-US" altLang="zh-CN" sz="2400" dirty="0">
                <a:cs typeface="+mn-ea"/>
              </a:rPr>
              <a:t>*</a:t>
            </a:r>
          </a:p>
          <a:p>
            <a:pPr lvl="1" algn="l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kumimoji="1" lang="en-US" altLang="zh-CN" sz="2400" dirty="0">
                <a:cs typeface="+mn-ea"/>
              </a:rPr>
              <a:t>       </a:t>
            </a:r>
            <a:r>
              <a:rPr kumimoji="1" lang="en-US" altLang="zh-CN" sz="2400" b="1" i="1" dirty="0">
                <a:cs typeface="+mn-ea"/>
              </a:rPr>
              <a:t>from</a:t>
            </a:r>
            <a:r>
              <a:rPr kumimoji="1" lang="en-US" altLang="zh-CN" sz="2400" dirty="0">
                <a:cs typeface="+mn-ea"/>
              </a:rPr>
              <a:t>     S</a:t>
            </a:r>
          </a:p>
          <a:p>
            <a:pPr lvl="1" algn="l" eaLnBrk="1" hangingPunct="1">
              <a:lnSpc>
                <a:spcPct val="80000"/>
              </a:lnSpc>
              <a:spcBef>
                <a:spcPct val="10000"/>
              </a:spcBef>
              <a:buFontTx/>
              <a:buNone/>
              <a:defRPr/>
            </a:pPr>
            <a:r>
              <a:rPr kumimoji="1" lang="en-US" altLang="zh-CN" sz="2400" dirty="0">
                <a:cs typeface="+mn-ea"/>
              </a:rPr>
              <a:t>       </a:t>
            </a:r>
            <a:r>
              <a:rPr kumimoji="1" lang="en-US" altLang="zh-CN" sz="2400" b="1" i="1" dirty="0">
                <a:cs typeface="+mn-ea"/>
              </a:rPr>
              <a:t>where</a:t>
            </a:r>
            <a:r>
              <a:rPr kumimoji="1" lang="en-US" altLang="zh-CN" sz="2400" dirty="0">
                <a:cs typeface="+mn-ea"/>
              </a:rPr>
              <a:t>   </a:t>
            </a:r>
            <a:r>
              <a:rPr kumimoji="1" lang="en-US" altLang="zh-CN" sz="2400" dirty="0" err="1">
                <a:cs typeface="+mn-ea"/>
              </a:rPr>
              <a:t>sname</a:t>
            </a:r>
            <a:r>
              <a:rPr kumimoji="1" lang="en-US" altLang="zh-CN" sz="2400" dirty="0">
                <a:cs typeface="+mn-ea"/>
              </a:rPr>
              <a:t>  </a:t>
            </a:r>
            <a:r>
              <a:rPr kumimoji="1" lang="en-US" altLang="zh-CN" sz="2400" b="1" dirty="0">
                <a:cs typeface="+mn-ea"/>
              </a:rPr>
              <a:t>in </a:t>
            </a:r>
            <a:r>
              <a:rPr kumimoji="1" lang="en-US" altLang="zh-CN" sz="2400" dirty="0">
                <a:cs typeface="+mn-ea"/>
              </a:rPr>
              <a:t>(’</a:t>
            </a:r>
            <a:r>
              <a:rPr kumimoji="1" lang="zh-CN" altLang="en-US" sz="2400" dirty="0">
                <a:cs typeface="+mn-ea"/>
              </a:rPr>
              <a:t>张军</a:t>
            </a:r>
            <a:r>
              <a:rPr kumimoji="1" lang="en-US" altLang="zh-CN" sz="2400" dirty="0">
                <a:cs typeface="+mn-ea"/>
              </a:rPr>
              <a:t>’</a:t>
            </a:r>
            <a:r>
              <a:rPr kumimoji="1" lang="zh-CN" altLang="en-US" sz="2400" dirty="0">
                <a:cs typeface="+mn-ea"/>
              </a:rPr>
              <a:t>，</a:t>
            </a:r>
            <a:r>
              <a:rPr kumimoji="1" lang="en-US" altLang="zh-CN" sz="2400" dirty="0">
                <a:cs typeface="+mn-ea"/>
              </a:rPr>
              <a:t>’</a:t>
            </a:r>
            <a:r>
              <a:rPr kumimoji="1" lang="zh-CN" altLang="en-US" sz="2400" dirty="0">
                <a:cs typeface="+mn-ea"/>
              </a:rPr>
              <a:t>王红</a:t>
            </a:r>
            <a:r>
              <a:rPr kumimoji="1" lang="en-US" altLang="zh-CN" sz="2400" dirty="0">
                <a:cs typeface="+mn-ea"/>
              </a:rPr>
              <a:t>’);</a:t>
            </a:r>
            <a:endParaRPr kumimoji="1" lang="zh-CN" altLang="en-US" sz="2400" dirty="0">
              <a:cs typeface="+mn-e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D516F49-A2C0-414A-8A41-910FD2F9042D}" type="slidenum">
              <a:rPr kumimoji="0" lang="en-US" altLang="zh-CN" smtClean="0">
                <a:ea typeface="楷体_GB2312" pitchFamily="49" charset="-122"/>
              </a:rPr>
              <a:pPr/>
              <a:t>91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集合成员资格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6858000" cy="5410200"/>
          </a:xfrm>
        </p:spPr>
        <p:txBody>
          <a:bodyPr/>
          <a:lstStyle/>
          <a:p>
            <a:pPr lvl="1" algn="l" eaLnBrk="1" hangingPunct="1"/>
            <a:r>
              <a:rPr lang="zh-CN" altLang="en-US" dirty="0"/>
              <a:t>选修了</a:t>
            </a:r>
            <a:r>
              <a:rPr lang="en-US" altLang="zh-CN" dirty="0"/>
              <a:t>c1</a:t>
            </a:r>
            <a:r>
              <a:rPr lang="zh-CN" altLang="en-US" dirty="0"/>
              <a:t>号课程的学生的学号及姓名</a:t>
            </a:r>
          </a:p>
          <a:p>
            <a:pPr lvl="1" algn="l" eaLnBrk="1" hangingPunct="1">
              <a:buFontTx/>
              <a:buNone/>
            </a:pPr>
            <a:r>
              <a:rPr lang="zh-CN" altLang="en-US" b="1" i="1" dirty="0"/>
              <a:t>     </a:t>
            </a:r>
            <a:r>
              <a:rPr lang="en-US" altLang="zh-CN" b="1" i="1" dirty="0"/>
              <a:t>select</a:t>
            </a:r>
            <a:r>
              <a:rPr lang="en-US" altLang="zh-CN" i="1" dirty="0"/>
              <a:t>    </a:t>
            </a:r>
            <a:r>
              <a:rPr lang="en-US" altLang="zh-CN" i="1" dirty="0" err="1"/>
              <a:t>sno</a:t>
            </a:r>
            <a:r>
              <a:rPr lang="zh-CN" altLang="en-US" i="1" dirty="0"/>
              <a:t>，</a:t>
            </a:r>
            <a:r>
              <a:rPr lang="en-US" altLang="zh-CN" i="1" dirty="0" err="1"/>
              <a:t>sname</a:t>
            </a:r>
            <a:endParaRPr lang="en-US" altLang="zh-CN" i="1" dirty="0"/>
          </a:p>
          <a:p>
            <a:pPr lvl="1" algn="l" eaLnBrk="1" hangingPunct="1">
              <a:buFontTx/>
              <a:buNone/>
            </a:pPr>
            <a:r>
              <a:rPr lang="en-US" altLang="zh-CN" i="1" dirty="0"/>
              <a:t> 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S</a:t>
            </a:r>
          </a:p>
          <a:p>
            <a:pPr lvl="1" eaLnBrk="1" hangingPunct="1">
              <a:buFontTx/>
              <a:buNone/>
            </a:pPr>
            <a:r>
              <a:rPr lang="en-US" altLang="zh-CN" b="1" i="1" dirty="0"/>
              <a:t>       where</a:t>
            </a:r>
            <a:r>
              <a:rPr lang="en-US" altLang="zh-CN" i="1" dirty="0"/>
              <a:t>   </a:t>
            </a:r>
            <a:r>
              <a:rPr lang="en-US" altLang="zh-CN" i="1" dirty="0" err="1"/>
              <a:t>sno</a:t>
            </a:r>
            <a:r>
              <a:rPr lang="en-US" altLang="zh-CN" i="1" dirty="0"/>
              <a:t>   </a:t>
            </a:r>
            <a:r>
              <a:rPr lang="en-US" altLang="zh-CN" b="1" i="1" dirty="0"/>
              <a:t>in</a:t>
            </a:r>
            <a:endParaRPr lang="en-US" altLang="zh-CN" i="1" dirty="0"/>
          </a:p>
          <a:p>
            <a:pPr lvl="1" eaLnBrk="1" hangingPunct="1">
              <a:buFontTx/>
              <a:buNone/>
            </a:pPr>
            <a:r>
              <a:rPr lang="en-US" altLang="zh-CN" i="1" dirty="0"/>
              <a:t>				   (</a:t>
            </a:r>
            <a:r>
              <a:rPr lang="en-US" altLang="zh-CN" b="1" i="1" dirty="0"/>
              <a:t>select</a:t>
            </a:r>
            <a:r>
              <a:rPr lang="en-US" altLang="zh-CN" i="1" dirty="0"/>
              <a:t>    </a:t>
            </a:r>
            <a:r>
              <a:rPr lang="en-US" altLang="zh-CN" i="1" dirty="0" err="1"/>
              <a:t>sno</a:t>
            </a:r>
            <a:endParaRPr lang="en-US" altLang="zh-CN" i="1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				      </a:t>
            </a:r>
            <a:r>
              <a:rPr lang="en-US" altLang="zh-CN" b="1" i="1" dirty="0"/>
              <a:t>from</a:t>
            </a:r>
            <a:r>
              <a:rPr lang="en-US" altLang="zh-CN" i="1" dirty="0"/>
              <a:t>     SC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i="1" dirty="0"/>
              <a:t>     		      </a:t>
            </a:r>
            <a:r>
              <a:rPr lang="en-US" altLang="zh-CN" b="1" i="1" dirty="0"/>
              <a:t>where</a:t>
            </a:r>
            <a:r>
              <a:rPr lang="en-US" altLang="zh-CN" i="1" dirty="0"/>
              <a:t>   </a:t>
            </a:r>
            <a:r>
              <a:rPr lang="en-US" altLang="zh-CN" i="1" dirty="0" err="1"/>
              <a:t>cno</a:t>
            </a:r>
            <a:r>
              <a:rPr lang="en-US" altLang="zh-CN" i="1" dirty="0"/>
              <a:t> = ‘c1’);</a:t>
            </a:r>
            <a:endParaRPr lang="zh-CN" altLang="en-US" dirty="0"/>
          </a:p>
        </p:txBody>
      </p: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6334125" y="2312988"/>
            <a:ext cx="2805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b="1" i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外层查询</a:t>
            </a:r>
            <a:r>
              <a:rPr lang="en-US" altLang="zh-CN" b="1" i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b="1" i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父查询</a:t>
            </a:r>
          </a:p>
        </p:txBody>
      </p:sp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6338888" y="3733800"/>
            <a:ext cx="2805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50000"/>
              </a:spcBef>
              <a:buSzPct val="60000"/>
            </a:pPr>
            <a:r>
              <a:rPr lang="zh-CN" altLang="en-US" b="1" i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内层查询</a:t>
            </a:r>
            <a:r>
              <a:rPr lang="en-US" altLang="zh-CN" b="1" i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b="1" i="1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子查询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B98BA97-308A-46FE-BE6B-327B82D412A6}" type="slidenum">
              <a:rPr kumimoji="0" lang="en-US" altLang="zh-CN" smtClean="0">
                <a:ea typeface="楷体_GB2312" pitchFamily="49" charset="-122"/>
              </a:rPr>
              <a:pPr/>
              <a:t>92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100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/>
              </a:rPr>
              <a:t>集合成员资格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126288" cy="544513"/>
          </a:xfrm>
        </p:spPr>
        <p:txBody>
          <a:bodyPr/>
          <a:lstStyle/>
          <a:p>
            <a:pPr eaLnBrk="1" hangingPunct="1"/>
            <a:r>
              <a:rPr lang="zh-CN" altLang="en-US" sz="2800"/>
              <a:t>查询哪些学生没有选修哪些课程</a:t>
            </a:r>
          </a:p>
        </p:txBody>
      </p:sp>
      <p:graphicFrame>
        <p:nvGraphicFramePr>
          <p:cNvPr id="518252" name="Group 108"/>
          <p:cNvGraphicFramePr>
            <a:graphicFrameLocks noGrp="1"/>
          </p:cNvGraphicFramePr>
          <p:nvPr>
            <p:ph sz="half" idx="4294967295"/>
          </p:nvPr>
        </p:nvGraphicFramePr>
        <p:xfrm>
          <a:off x="900113" y="3860800"/>
          <a:ext cx="7127875" cy="2246313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Cno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Cname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甲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丙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丁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8249" name="Text Box 105"/>
          <p:cNvSpPr txBox="1">
            <a:spLocks noChangeArrowheads="1"/>
          </p:cNvSpPr>
          <p:nvPr/>
        </p:nvSpPr>
        <p:spPr bwMode="auto">
          <a:xfrm>
            <a:off x="684213" y="1849438"/>
            <a:ext cx="7366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sno,cno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algn="just" eaLnBrk="0" hangingPunct="0">
              <a:buSzPct val="60000"/>
            </a:pPr>
            <a:r>
              <a:rPr lang="en-US" altLang="zh-CN" sz="2400" b="1" i="1" dirty="0">
                <a:solidFill>
                  <a:schemeClr val="bg2"/>
                </a:solidFill>
              </a:rPr>
              <a:t>   from   </a:t>
            </a:r>
            <a:r>
              <a:rPr lang="en-US" altLang="zh-CN" sz="2400" dirty="0" err="1">
                <a:solidFill>
                  <a:schemeClr val="bg2"/>
                </a:solidFill>
              </a:rPr>
              <a:t>s,c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algn="just" eaLnBrk="0" hangingPunct="0"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b="1" i="1" dirty="0">
                <a:solidFill>
                  <a:schemeClr val="bg2"/>
                </a:solidFill>
              </a:rPr>
              <a:t>where</a:t>
            </a:r>
            <a:r>
              <a:rPr lang="en-US" altLang="zh-CN" sz="2400" dirty="0">
                <a:solidFill>
                  <a:schemeClr val="bg2"/>
                </a:solidFill>
              </a:rPr>
              <a:t>   (</a:t>
            </a:r>
            <a:r>
              <a:rPr lang="en-US" altLang="zh-CN" sz="2400" dirty="0" err="1">
                <a:solidFill>
                  <a:schemeClr val="bg2"/>
                </a:solidFill>
              </a:rPr>
              <a:t>sno,cno</a:t>
            </a:r>
            <a:r>
              <a:rPr lang="en-US" altLang="zh-CN" sz="2400" dirty="0">
                <a:solidFill>
                  <a:schemeClr val="bg2"/>
                </a:solidFill>
              </a:rPr>
              <a:t>) not in</a:t>
            </a:r>
          </a:p>
          <a:p>
            <a:pPr algn="just" eaLnBrk="0" hangingPunct="0"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		  	(</a:t>
            </a:r>
            <a:r>
              <a:rPr lang="en-US" altLang="zh-CN" sz="2400" b="1" i="1" dirty="0">
                <a:solidFill>
                  <a:schemeClr val="bg2"/>
                </a:solidFill>
              </a:rPr>
              <a:t>select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sno,cno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</a:p>
          <a:p>
            <a:pPr algn="just" eaLnBrk="0" hangingPunct="0">
              <a:buSzPct val="60000"/>
            </a:pPr>
            <a:r>
              <a:rPr lang="en-US" altLang="zh-CN" sz="2400" dirty="0">
                <a:solidFill>
                  <a:schemeClr val="bg2"/>
                </a:solidFill>
              </a:rPr>
              <a:t>                                 </a:t>
            </a:r>
            <a:r>
              <a:rPr lang="en-US" altLang="zh-CN" sz="2400" b="1" i="1" dirty="0">
                <a:solidFill>
                  <a:schemeClr val="bg2"/>
                </a:solidFill>
              </a:rPr>
              <a:t>from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</a:rPr>
              <a:t>sc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zh-CN" altLang="en-US" sz="2400" dirty="0">
                <a:solidFill>
                  <a:schemeClr val="bg2"/>
                </a:solidFill>
              </a:rPr>
              <a:t>；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4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集合成员资格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7772400" cy="1553344"/>
          </a:xfrm>
        </p:spPr>
        <p:txBody>
          <a:bodyPr/>
          <a:lstStyle/>
          <a:p>
            <a:r>
              <a:rPr lang="en-US" altLang="zh-CN" sz="2400" dirty="0" smtClean="0"/>
              <a:t>not in</a:t>
            </a:r>
            <a:r>
              <a:rPr lang="zh-CN" altLang="en-US" sz="2400" dirty="0" smtClean="0"/>
              <a:t>的进一步探索：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对于右侧数据，请思考以下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的查询结果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select </a:t>
            </a:r>
            <a:r>
              <a:rPr lang="en-US" altLang="zh-CN" sz="2000" dirty="0" err="1"/>
              <a:t>dno</a:t>
            </a:r>
            <a:r>
              <a:rPr lang="en-US" altLang="zh-CN" sz="2000" dirty="0"/>
              <a:t> from d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where </a:t>
            </a:r>
            <a:r>
              <a:rPr lang="en-US" altLang="zh-CN" sz="2000" dirty="0" err="1"/>
              <a:t>dno</a:t>
            </a:r>
            <a:r>
              <a:rPr lang="en-US" altLang="zh-CN" sz="2000" dirty="0"/>
              <a:t> not in (select </a:t>
            </a:r>
            <a:r>
              <a:rPr lang="en-US" altLang="zh-CN" sz="2000" dirty="0" err="1"/>
              <a:t>dno</a:t>
            </a:r>
            <a:r>
              <a:rPr lang="en-US" altLang="zh-CN" sz="2000" dirty="0"/>
              <a:t> from s 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72200" y="1392445"/>
            <a:ext cx="1224136" cy="24384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84368" y="1700808"/>
            <a:ext cx="749424" cy="172819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763688" y="2924944"/>
            <a:ext cx="648072" cy="9151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8147" y="390343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请思考：结果集为什么是空集合？如何解决？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4460471"/>
            <a:ext cx="47003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+mn-ea"/>
                <a:ea typeface="+mn-ea"/>
              </a:rPr>
              <a:t>继续思考以下</a:t>
            </a:r>
            <a:r>
              <a:rPr lang="en-US" altLang="zh-CN" sz="2400" dirty="0" smtClean="0">
                <a:solidFill>
                  <a:schemeClr val="bg2"/>
                </a:solidFill>
                <a:latin typeface="+mn-ea"/>
                <a:ea typeface="+mn-ea"/>
              </a:rPr>
              <a:t>SQL</a:t>
            </a:r>
            <a:r>
              <a:rPr lang="zh-CN" altLang="en-US" sz="2400" dirty="0" smtClean="0">
                <a:solidFill>
                  <a:schemeClr val="bg2"/>
                </a:solidFill>
                <a:latin typeface="+mn-ea"/>
                <a:ea typeface="+mn-ea"/>
              </a:rPr>
              <a:t>的查询结果</a:t>
            </a:r>
            <a:endParaRPr lang="en-US" altLang="zh-CN" sz="2400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select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dno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from d </a:t>
            </a:r>
            <a:endParaRPr lang="en-US" altLang="zh-CN" sz="2000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+mn-ea"/>
                <a:ea typeface="+mn-ea"/>
              </a:rPr>
              <a:t>  where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dno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not in (select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dno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from s </a:t>
            </a:r>
            <a:endParaRPr lang="en-US" altLang="zh-CN" sz="2000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  <a:latin typeface="+mn-ea"/>
                <a:ea typeface="+mn-ea"/>
              </a:rPr>
              <a:t>                               where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dno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is not null);</a:t>
            </a:r>
            <a:endParaRPr lang="zh-CN" alt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6759103" y="4581128"/>
            <a:ext cx="909241" cy="118308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2E8DEC-E86A-4711-B31C-2593FFF52BB9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5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E82C69E7-A7E7-416F-8427-1051A4E373E5}" type="slidenum">
              <a:rPr kumimoji="0" lang="en-US" altLang="zh-CN" smtClean="0">
                <a:ea typeface="楷体_GB2312" pitchFamily="49" charset="-122"/>
              </a:rPr>
              <a:pPr/>
              <a:t>94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集合成员资格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/>
              <a:t>子查询的限制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sz="2800"/>
              <a:t>不能使用</a:t>
            </a:r>
            <a:r>
              <a:rPr lang="en-US" altLang="zh-CN" sz="2800"/>
              <a:t>ORDER BY</a:t>
            </a:r>
            <a:r>
              <a:rPr lang="zh-CN" altLang="en-US" sz="2800"/>
              <a:t>子句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层层嵌套方式反映了 </a:t>
            </a:r>
            <a:r>
              <a:rPr lang="en-US" altLang="zh-CN"/>
              <a:t>SQL</a:t>
            </a:r>
            <a:r>
              <a:rPr lang="zh-CN" altLang="en-US"/>
              <a:t>语言的结构化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有些嵌套查询可以用连接运算替代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5F122C9-1D31-4151-A0D3-0BD877F5DDC0}" type="slidenum">
              <a:rPr kumimoji="0" lang="en-US" altLang="zh-CN" smtClean="0">
                <a:ea typeface="楷体_GB2312" pitchFamily="49" charset="-122"/>
              </a:rPr>
              <a:pPr/>
              <a:t>95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集合成员资格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不相关子查询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子查询的查询条件不依赖于父查询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相关子查询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子查询的查询条件依赖于父查询</a:t>
            </a:r>
            <a:endParaRPr lang="en-US" altLang="zh-CN" sz="280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二者的区别在于：元组变量的作用域不同	</a:t>
            </a:r>
            <a:r>
              <a:rPr lang="zh-CN" altLang="en-US" sz="2800"/>
              <a:t>							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97D9331-3E11-474E-9816-7E4CD7585B62}" type="slidenum">
              <a:rPr kumimoji="0" lang="en-US" altLang="zh-CN" smtClean="0">
                <a:ea typeface="楷体_GB2312" pitchFamily="49" charset="-122"/>
              </a:rPr>
              <a:pPr/>
              <a:t>96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集合成员资格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838200"/>
          </a:xfrm>
        </p:spPr>
        <p:txBody>
          <a:bodyPr/>
          <a:lstStyle/>
          <a:p>
            <a:pPr lvl="1" algn="l" eaLnBrk="1" hangingPunct="1">
              <a:spcBef>
                <a:spcPct val="10000"/>
              </a:spcBef>
            </a:pPr>
            <a:r>
              <a:rPr lang="zh-CN" altLang="en-US"/>
              <a:t>查询同时选修了</a:t>
            </a:r>
            <a:r>
              <a:rPr lang="en-US" altLang="zh-CN"/>
              <a:t>c1</a:t>
            </a:r>
            <a:r>
              <a:rPr lang="zh-CN" altLang="en-US"/>
              <a:t>号和</a:t>
            </a:r>
            <a:r>
              <a:rPr lang="en-US" altLang="zh-CN"/>
              <a:t>c2</a:t>
            </a:r>
            <a:r>
              <a:rPr lang="zh-CN" altLang="en-US"/>
              <a:t>号课程的学生的学号</a:t>
            </a:r>
            <a:r>
              <a:rPr lang="zh-CN" altLang="en-US" sz="2000" b="1" i="1"/>
              <a:t>     </a:t>
            </a:r>
            <a:endParaRPr lang="zh-CN" altLang="en-US" sz="2000" i="1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160735" y="2060575"/>
            <a:ext cx="6805068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endParaRPr lang="en-US" altLang="zh-CN" i="1" dirty="0">
              <a:solidFill>
                <a:schemeClr val="bg2"/>
              </a:solidFill>
            </a:endParaRP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 </a:t>
            </a:r>
            <a:r>
              <a:rPr lang="en-US" altLang="zh-CN" b="1" i="1" dirty="0">
                <a:solidFill>
                  <a:schemeClr val="bg2"/>
                </a:solidFill>
              </a:rPr>
              <a:t>from</a:t>
            </a:r>
            <a:r>
              <a:rPr lang="en-US" altLang="zh-CN" i="1" dirty="0">
                <a:solidFill>
                  <a:schemeClr val="bg2"/>
                </a:solidFill>
              </a:rPr>
              <a:t>     SC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 </a:t>
            </a:r>
            <a:r>
              <a:rPr lang="en-US" altLang="zh-CN" b="1" i="1" dirty="0">
                <a:solidFill>
                  <a:schemeClr val="bg2"/>
                </a:solidFill>
              </a:rPr>
              <a:t>where</a:t>
            </a:r>
            <a:r>
              <a:rPr lang="en-US" altLang="zh-CN" i="1" dirty="0">
                <a:solidFill>
                  <a:schemeClr val="bg2"/>
                </a:solidFill>
              </a:rPr>
              <a:t>   </a:t>
            </a:r>
            <a:r>
              <a:rPr lang="en-US" altLang="zh-CN" i="1" dirty="0" err="1">
                <a:solidFill>
                  <a:schemeClr val="bg2"/>
                </a:solidFill>
              </a:rPr>
              <a:t>cno</a:t>
            </a:r>
            <a:r>
              <a:rPr lang="en-US" altLang="zh-CN" i="1" dirty="0">
                <a:solidFill>
                  <a:schemeClr val="bg2"/>
                </a:solidFill>
              </a:rPr>
              <a:t> = ‘c1’   </a:t>
            </a:r>
            <a:r>
              <a:rPr lang="en-US" altLang="zh-CN" b="1" i="1" dirty="0">
                <a:solidFill>
                  <a:schemeClr val="bg2"/>
                </a:solidFill>
              </a:rPr>
              <a:t>and</a:t>
            </a:r>
            <a:r>
              <a:rPr lang="en-US" altLang="zh-CN" i="1" dirty="0">
                <a:solidFill>
                  <a:schemeClr val="bg2"/>
                </a:solidFill>
              </a:rPr>
              <a:t> 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r>
              <a:rPr lang="en-US" altLang="zh-CN" i="1" dirty="0">
                <a:solidFill>
                  <a:schemeClr val="bg2"/>
                </a:solidFill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</a:rPr>
              <a:t>in 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b="1" i="1" dirty="0">
                <a:solidFill>
                  <a:schemeClr val="bg2"/>
                </a:solidFill>
              </a:rPr>
              <a:t>			</a:t>
            </a:r>
            <a:r>
              <a:rPr lang="en-US" altLang="zh-CN" i="1" dirty="0">
                <a:solidFill>
                  <a:schemeClr val="bg2"/>
                </a:solidFill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</a:rPr>
              <a:t>select</a:t>
            </a:r>
            <a:r>
              <a:rPr lang="en-US" altLang="zh-CN" i="1" dirty="0">
                <a:solidFill>
                  <a:schemeClr val="bg2"/>
                </a:solidFill>
              </a:rPr>
              <a:t>    </a:t>
            </a:r>
            <a:r>
              <a:rPr lang="en-US" altLang="zh-CN" i="1" dirty="0" err="1">
                <a:solidFill>
                  <a:schemeClr val="bg2"/>
                </a:solidFill>
              </a:rPr>
              <a:t>sno</a:t>
            </a:r>
            <a:endParaRPr lang="en-US" altLang="zh-CN" i="1" dirty="0">
              <a:solidFill>
                <a:schemeClr val="bg2"/>
              </a:solidFill>
            </a:endParaRP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			    </a:t>
            </a:r>
            <a:r>
              <a:rPr lang="en-US" altLang="zh-CN" b="1" i="1" dirty="0">
                <a:solidFill>
                  <a:schemeClr val="bg2"/>
                </a:solidFill>
              </a:rPr>
              <a:t>from</a:t>
            </a:r>
            <a:r>
              <a:rPr lang="en-US" altLang="zh-CN" i="1" dirty="0">
                <a:solidFill>
                  <a:schemeClr val="bg2"/>
                </a:solidFill>
              </a:rPr>
              <a:t>     SC</a:t>
            </a:r>
          </a:p>
          <a:p>
            <a:pPr lvl="1" algn="just" eaLnBrk="0" hangingPunct="0">
              <a:spcBef>
                <a:spcPct val="50000"/>
              </a:spcBef>
              <a:buSzPct val="60000"/>
            </a:pPr>
            <a:r>
              <a:rPr lang="en-US" altLang="zh-CN" i="1" dirty="0">
                <a:solidFill>
                  <a:schemeClr val="bg2"/>
                </a:solidFill>
              </a:rPr>
              <a:t>     		    </a:t>
            </a:r>
            <a:r>
              <a:rPr lang="en-US" altLang="zh-CN" b="1" i="1" dirty="0">
                <a:solidFill>
                  <a:schemeClr val="bg2"/>
                </a:solidFill>
              </a:rPr>
              <a:t>where</a:t>
            </a:r>
            <a:r>
              <a:rPr lang="en-US" altLang="zh-CN" i="1" dirty="0">
                <a:solidFill>
                  <a:schemeClr val="bg2"/>
                </a:solidFill>
              </a:rPr>
              <a:t>   </a:t>
            </a:r>
            <a:r>
              <a:rPr lang="en-US" altLang="zh-CN" i="1" dirty="0" err="1">
                <a:solidFill>
                  <a:schemeClr val="bg2"/>
                </a:solidFill>
              </a:rPr>
              <a:t>cno</a:t>
            </a:r>
            <a:r>
              <a:rPr lang="en-US" altLang="zh-CN" i="1" dirty="0">
                <a:solidFill>
                  <a:schemeClr val="bg2"/>
                </a:solidFill>
              </a:rPr>
              <a:t> = ‘c2’);</a:t>
            </a:r>
            <a:endParaRPr lang="zh-CN" altLang="en-US" i="1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1EC4A5A-8D4B-4520-A773-ECF748961D2C}" type="slidenum">
              <a:rPr kumimoji="0" lang="en-US" altLang="zh-CN" smtClean="0">
                <a:ea typeface="楷体_GB2312" pitchFamily="49" charset="-122"/>
              </a:rPr>
              <a:pPr/>
              <a:t>97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集合成员资格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查询与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/>
              <a:t>刘晨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在同一个学院学习的学生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i="1" dirty="0"/>
              <a:t>SELECT   </a:t>
            </a:r>
            <a:r>
              <a:rPr lang="en-US" altLang="zh-CN" sz="2800" i="1" dirty="0" err="1"/>
              <a:t>sno</a:t>
            </a:r>
            <a:r>
              <a:rPr lang="zh-CN" altLang="en-US" sz="2800" i="1" dirty="0"/>
              <a:t>，</a:t>
            </a:r>
            <a:r>
              <a:rPr lang="en-US" altLang="zh-CN" sz="2800" i="1" dirty="0" err="1"/>
              <a:t>sname</a:t>
            </a:r>
            <a:r>
              <a:rPr lang="zh-CN" altLang="en-US" sz="2800" i="1" dirty="0"/>
              <a:t>，</a:t>
            </a:r>
            <a:r>
              <a:rPr lang="en-US" altLang="zh-CN" sz="2800" i="1" dirty="0" err="1"/>
              <a:t>dno</a:t>
            </a:r>
            <a:endParaRPr lang="en-US" altLang="zh-CN" sz="2800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/>
              <a:t>    FROM   </a:t>
            </a:r>
            <a:r>
              <a:rPr lang="en-US" altLang="zh-CN" sz="2800" i="1" dirty="0"/>
              <a:t>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/>
              <a:t>    WHERE   </a:t>
            </a:r>
            <a:r>
              <a:rPr lang="en-US" altLang="zh-CN" sz="2800" i="1" dirty="0" err="1"/>
              <a:t>dno</a:t>
            </a:r>
            <a:r>
              <a:rPr lang="en-US" altLang="zh-CN" sz="2800" b="1" i="1" dirty="0"/>
              <a:t>  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/>
              <a:t>          (SELECT   </a:t>
            </a:r>
            <a:r>
              <a:rPr lang="en-US" altLang="zh-CN" sz="2800" i="1" dirty="0" err="1"/>
              <a:t>dno</a:t>
            </a:r>
            <a:endParaRPr lang="en-US" altLang="zh-CN" sz="2800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/>
              <a:t>             FROM   </a:t>
            </a:r>
            <a:r>
              <a:rPr lang="en-US" altLang="zh-CN" sz="2800" i="1" dirty="0"/>
              <a:t>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/>
              <a:t>             WHERE   </a:t>
            </a:r>
            <a:r>
              <a:rPr lang="en-US" altLang="zh-CN" sz="2800" i="1" dirty="0" err="1"/>
              <a:t>sname</a:t>
            </a:r>
            <a:r>
              <a:rPr lang="en-US" altLang="zh-CN" sz="2800" i="1" dirty="0"/>
              <a:t> </a:t>
            </a:r>
            <a:r>
              <a:rPr lang="en-US" altLang="zh-CN" sz="2800" b="1" i="1" dirty="0"/>
              <a:t>=  ‘</a:t>
            </a:r>
            <a:r>
              <a:rPr lang="zh-CN" altLang="en-US" sz="2800" i="1" dirty="0"/>
              <a:t>刘晨</a:t>
            </a:r>
            <a:r>
              <a:rPr lang="en-US" altLang="zh-CN" sz="2800" i="1" dirty="0"/>
              <a:t>’</a:t>
            </a:r>
            <a:r>
              <a:rPr lang="zh-CN" altLang="en-US" sz="2800" i="1" dirty="0"/>
              <a:t> </a:t>
            </a:r>
            <a:r>
              <a:rPr lang="en-US" altLang="zh-CN" sz="2800" b="1" i="1" dirty="0"/>
              <a:t>)</a:t>
            </a:r>
            <a:r>
              <a:rPr lang="zh-CN" altLang="en-US" sz="2800" b="1" i="1" dirty="0"/>
              <a:t>；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78B8087-3B3A-41D9-80E8-C0687E60CFF4}" type="slidenum">
              <a:rPr kumimoji="0" lang="en-US" altLang="zh-CN" smtClean="0">
                <a:ea typeface="楷体_GB2312" pitchFamily="49" charset="-122"/>
              </a:rPr>
              <a:pPr/>
              <a:t>98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/>
              </a:rPr>
              <a:t>集合之间的比较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169736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当能确切知道内层查询返回单值时，可用比较运算符。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这是商用数据库产品对关系数据库理论的突破。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5D650D-CF73-4CD5-87B0-0241AC539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96952"/>
            <a:ext cx="834846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kern="0" dirty="0"/>
              <a:t>查询与刘晨在同一个学院学习的学生</a:t>
            </a:r>
            <a:r>
              <a:rPr lang="en-US" altLang="zh-CN" sz="2400" kern="0" dirty="0"/>
              <a:t>(</a:t>
            </a:r>
            <a:r>
              <a:rPr lang="zh-CN" altLang="en-US" sz="2400" kern="0" dirty="0"/>
              <a:t>全校只有一位刘晨同学</a:t>
            </a:r>
            <a:r>
              <a:rPr lang="en-US" altLang="zh-CN" sz="2400" kern="0" dirty="0"/>
              <a:t>)</a:t>
            </a:r>
            <a:endParaRPr lang="zh-CN" altLang="en-US" sz="2400" kern="0" dirty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SELECT   </a:t>
            </a:r>
            <a:r>
              <a:rPr lang="en-US" altLang="zh-CN" sz="2400" i="1" kern="0" dirty="0" err="1"/>
              <a:t>sno</a:t>
            </a:r>
            <a:r>
              <a:rPr lang="zh-CN" altLang="en-US" sz="2400" i="1" kern="0" dirty="0"/>
              <a:t>，</a:t>
            </a:r>
            <a:r>
              <a:rPr lang="en-US" altLang="zh-CN" sz="2400" i="1" kern="0" dirty="0" err="1"/>
              <a:t>sname</a:t>
            </a:r>
            <a:r>
              <a:rPr lang="zh-CN" altLang="en-US" sz="2400" i="1" kern="0" dirty="0"/>
              <a:t>，</a:t>
            </a:r>
            <a:r>
              <a:rPr lang="en-US" altLang="zh-CN" sz="2400" i="1" kern="0" dirty="0" err="1"/>
              <a:t>dno</a:t>
            </a:r>
            <a:endParaRPr lang="en-US" altLang="zh-CN" sz="2400" i="1" kern="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    FROM   </a:t>
            </a:r>
            <a:r>
              <a:rPr lang="en-US" altLang="zh-CN" sz="2400" i="1" kern="0" dirty="0"/>
              <a:t>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    WHERE   </a:t>
            </a:r>
            <a:r>
              <a:rPr lang="en-US" altLang="zh-CN" sz="2400" i="1" kern="0" dirty="0" err="1"/>
              <a:t>dno</a:t>
            </a:r>
            <a:r>
              <a:rPr lang="en-US" altLang="zh-CN" sz="2400" b="1" i="1" kern="0" dirty="0"/>
              <a:t>  </a:t>
            </a:r>
            <a:r>
              <a:rPr lang="en-US" altLang="zh-CN" sz="2400" b="1" i="1" kern="0" dirty="0">
                <a:solidFill>
                  <a:srgbClr val="FF0000"/>
                </a:solidFill>
              </a:rPr>
              <a:t>=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          (SELECT   </a:t>
            </a:r>
            <a:r>
              <a:rPr lang="en-US" altLang="zh-CN" sz="2400" i="1" kern="0" dirty="0" err="1"/>
              <a:t>dno</a:t>
            </a:r>
            <a:endParaRPr lang="en-US" altLang="zh-CN" sz="2400" i="1" kern="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             FROM    </a:t>
            </a:r>
            <a:r>
              <a:rPr lang="en-US" altLang="zh-CN" sz="2400" i="1" kern="0" dirty="0"/>
              <a:t>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             WHERE   </a:t>
            </a:r>
            <a:r>
              <a:rPr lang="en-US" altLang="zh-CN" sz="2400" i="1" kern="0" dirty="0" err="1"/>
              <a:t>sname</a:t>
            </a:r>
            <a:r>
              <a:rPr lang="en-US" altLang="zh-CN" sz="2400" i="1" kern="0" dirty="0"/>
              <a:t> </a:t>
            </a:r>
            <a:r>
              <a:rPr lang="en-US" altLang="zh-CN" sz="2400" b="1" i="1" kern="0" dirty="0"/>
              <a:t>=  </a:t>
            </a:r>
            <a:r>
              <a:rPr lang="en-US" altLang="zh-CN" sz="2400" i="1" kern="0" dirty="0"/>
              <a:t>‘ </a:t>
            </a:r>
            <a:r>
              <a:rPr lang="zh-CN" altLang="en-US" sz="2400" i="1" kern="0" dirty="0"/>
              <a:t>刘晨</a:t>
            </a:r>
            <a:r>
              <a:rPr lang="en-US" altLang="zh-CN" sz="2400" i="1" kern="0" dirty="0"/>
              <a:t>’</a:t>
            </a:r>
            <a:r>
              <a:rPr lang="en-US" altLang="zh-CN" sz="2400" b="1" i="1" kern="0" dirty="0"/>
              <a:t>)</a:t>
            </a:r>
            <a:r>
              <a:rPr lang="zh-CN" altLang="en-US" sz="2400" b="1" i="1" kern="0" dirty="0"/>
              <a:t>；</a:t>
            </a:r>
            <a:endParaRPr lang="en-US" altLang="zh-CN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集合之间的比较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查询与刘晨在同一个学院学习的学生</a:t>
            </a:r>
            <a:r>
              <a:rPr lang="en-US" altLang="zh-CN" dirty="0"/>
              <a:t>(</a:t>
            </a:r>
            <a:r>
              <a:rPr lang="zh-CN" altLang="en-US" dirty="0"/>
              <a:t>假设两个刘晨同学都在</a:t>
            </a:r>
            <a:r>
              <a:rPr lang="en-US" altLang="zh-CN" dirty="0"/>
              <a:t>‘d1’</a:t>
            </a:r>
            <a:r>
              <a:rPr lang="zh-CN" altLang="en-US" dirty="0"/>
              <a:t>学院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en-US" altLang="zh-CN" b="1" i="1" dirty="0"/>
              <a:t>SELECT </a:t>
            </a:r>
            <a:r>
              <a:rPr lang="en-US" altLang="zh-CN" i="1" dirty="0" err="1"/>
              <a:t>sno</a:t>
            </a:r>
            <a:r>
              <a:rPr lang="zh-CN" altLang="en-US" i="1" dirty="0"/>
              <a:t>，</a:t>
            </a:r>
            <a:r>
              <a:rPr lang="en-US" altLang="zh-CN" i="1" dirty="0" err="1"/>
              <a:t>sname</a:t>
            </a:r>
            <a:r>
              <a:rPr lang="zh-CN" altLang="en-US" i="1" dirty="0"/>
              <a:t>，</a:t>
            </a:r>
            <a:r>
              <a:rPr lang="en-US" altLang="zh-CN" i="1" dirty="0" err="1"/>
              <a:t>dno</a:t>
            </a:r>
            <a:endParaRPr lang="en-US" altLang="zh-CN" i="1" dirty="0"/>
          </a:p>
          <a:p>
            <a:pPr eaLnBrk="1" hangingPunct="1">
              <a:buNone/>
              <a:defRPr/>
            </a:pPr>
            <a:r>
              <a:rPr lang="en-US" altLang="zh-CN" b="1" i="1" dirty="0"/>
              <a:t>    FROM </a:t>
            </a:r>
            <a:r>
              <a:rPr lang="en-US" altLang="zh-CN" i="1" dirty="0"/>
              <a:t>S</a:t>
            </a:r>
          </a:p>
          <a:p>
            <a:pPr eaLnBrk="1" hangingPunct="1">
              <a:buNone/>
              <a:defRPr/>
            </a:pPr>
            <a:r>
              <a:rPr lang="en-US" altLang="zh-CN" b="1" i="1" dirty="0"/>
              <a:t>    WHERE </a:t>
            </a:r>
            <a:r>
              <a:rPr lang="en-US" altLang="zh-CN" i="1" dirty="0" err="1"/>
              <a:t>dno</a:t>
            </a:r>
            <a:r>
              <a:rPr lang="en-US" altLang="zh-CN" b="1" i="1" dirty="0"/>
              <a:t>  </a:t>
            </a:r>
            <a:r>
              <a:rPr lang="en-US" altLang="zh-CN" b="1" i="1" dirty="0">
                <a:solidFill>
                  <a:srgbClr val="FF0000"/>
                </a:solidFill>
              </a:rPr>
              <a:t>=</a:t>
            </a:r>
          </a:p>
          <a:p>
            <a:pPr eaLnBrk="1" hangingPunct="1">
              <a:buNone/>
              <a:defRPr/>
            </a:pPr>
            <a:r>
              <a:rPr lang="en-US" altLang="zh-CN" b="1" i="1" dirty="0"/>
              <a:t>          (SELECT </a:t>
            </a:r>
            <a:r>
              <a:rPr lang="en-US" altLang="zh-CN" i="1" dirty="0" err="1"/>
              <a:t>dno</a:t>
            </a:r>
            <a:endParaRPr lang="en-US" altLang="zh-CN" i="1" dirty="0"/>
          </a:p>
          <a:p>
            <a:pPr eaLnBrk="1" hangingPunct="1">
              <a:buNone/>
              <a:defRPr/>
            </a:pPr>
            <a:r>
              <a:rPr lang="en-US" altLang="zh-CN" b="1" i="1" dirty="0"/>
              <a:t>              FROM   </a:t>
            </a:r>
            <a:r>
              <a:rPr lang="en-US" altLang="zh-CN" i="1" dirty="0"/>
              <a:t>S</a:t>
            </a:r>
          </a:p>
          <a:p>
            <a:pPr eaLnBrk="1" hangingPunct="1">
              <a:buNone/>
              <a:defRPr/>
            </a:pPr>
            <a:r>
              <a:rPr lang="en-US" altLang="zh-CN" b="1" i="1" dirty="0"/>
              <a:t>              WHERE   </a:t>
            </a:r>
            <a:r>
              <a:rPr lang="en-US" altLang="zh-CN" i="1" dirty="0" err="1"/>
              <a:t>sname</a:t>
            </a:r>
            <a:r>
              <a:rPr lang="en-US" altLang="zh-CN" b="1" i="1" dirty="0"/>
              <a:t>= </a:t>
            </a:r>
            <a:r>
              <a:rPr lang="en-US" altLang="zh-CN" i="1" dirty="0"/>
              <a:t>‘ </a:t>
            </a:r>
            <a:r>
              <a:rPr lang="zh-CN" altLang="en-US" i="1" dirty="0"/>
              <a:t>刘晨</a:t>
            </a:r>
            <a:r>
              <a:rPr lang="en-US" altLang="zh-CN" i="1" dirty="0"/>
              <a:t>’</a:t>
            </a:r>
            <a:r>
              <a:rPr lang="en-US" altLang="zh-CN" b="1" i="1" dirty="0"/>
              <a:t>)</a:t>
            </a:r>
            <a:r>
              <a:rPr lang="zh-CN" altLang="en-US" b="1" i="1" dirty="0"/>
              <a:t>；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867310" y="2204864"/>
            <a:ext cx="1584325" cy="2595774"/>
            <a:chOff x="4695" y="1872"/>
            <a:chExt cx="912" cy="1584"/>
          </a:xfrm>
        </p:grpSpPr>
        <p:pic>
          <p:nvPicPr>
            <p:cNvPr id="5" name="Picture 4" descr="AMCONFU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" y="1872"/>
              <a:ext cx="518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695" y="3024"/>
              <a:ext cx="91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SzPct val="60000"/>
              </a:pPr>
              <a:r>
                <a:rPr lang="en-US" altLang="zh-CN" sz="2000" i="1" dirty="0">
                  <a:solidFill>
                    <a:srgbClr val="FF0000"/>
                  </a:solidFill>
                  <a:latin typeface="+mn-ea"/>
                  <a:ea typeface="+mn-ea"/>
                </a:rPr>
                <a:t>SQL</a:t>
              </a:r>
              <a:r>
                <a:rPr lang="zh-CN" altLang="en-US" sz="2000" i="1" dirty="0">
                  <a:solidFill>
                    <a:srgbClr val="FF0000"/>
                  </a:solidFill>
                  <a:latin typeface="+mn-ea"/>
                  <a:ea typeface="+mn-ea"/>
                </a:rPr>
                <a:t>的执行结果是什么</a:t>
              </a:r>
              <a:r>
                <a:rPr lang="en-US" altLang="zh-CN" sz="2000" i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  <a:endParaRPr lang="zh-CN" altLang="en-US" sz="2000" i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07904" y="444666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-------   distinct </a:t>
            </a:r>
            <a:r>
              <a:rPr lang="en-US" altLang="zh-CN" i="1" dirty="0" err="1">
                <a:solidFill>
                  <a:srgbClr val="FF0000"/>
                </a:solidFill>
              </a:rPr>
              <a:t>dno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8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00800"/>
            <a:ext cx="9906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78B8087-3B3A-41D9-80E8-C0687E60CFF4}" type="slidenum">
              <a:rPr kumimoji="0" lang="en-US" altLang="zh-CN" smtClean="0">
                <a:ea typeface="楷体_GB2312" pitchFamily="49" charset="-122"/>
              </a:rPr>
              <a:pPr/>
              <a:t>99</a:t>
            </a:fld>
            <a:endParaRPr kumimoji="0" lang="en-US" altLang="zh-CN">
              <a:ea typeface="楷体_GB2312" pitchFamily="49" charset="-122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505200" y="6477000"/>
            <a:ext cx="3733800" cy="304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数据库系统</a:t>
            </a:r>
            <a:r>
              <a:rPr lang="en-US" altLang="zh-CN" smtClean="0"/>
              <a:t>----SQL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2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7bccb1de-05df-443b-a525-234d0ba44ad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20.7|79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5|26|8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5.4|3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8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1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94.8|69|68.4|29.8|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78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57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34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7|0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|45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|115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5|8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6"/>
</p:tagLst>
</file>

<file path=ppt/theme/theme1.xml><?xml version="1.0" encoding="utf-8"?>
<a:theme xmlns:a="http://schemas.openxmlformats.org/drawingml/2006/main" name="Blends">
  <a:themeElements>
    <a:clrScheme name="自定义 3">
      <a:dk1>
        <a:srgbClr val="1C1C1C"/>
      </a:dk1>
      <a:lt1>
        <a:srgbClr val="FFFFFF"/>
      </a:lt1>
      <a:dk2>
        <a:srgbClr val="003366"/>
      </a:dk2>
      <a:lt2>
        <a:srgbClr val="FFCC00"/>
      </a:lt2>
      <a:accent1>
        <a:srgbClr val="FF9933"/>
      </a:accent1>
      <a:accent2>
        <a:srgbClr val="003366"/>
      </a:accent2>
      <a:accent3>
        <a:srgbClr val="AAADB8"/>
      </a:accent3>
      <a:accent4>
        <a:srgbClr val="DADADA"/>
      </a:accent4>
      <a:accent5>
        <a:srgbClr val="FFCAAD"/>
      </a:accent5>
      <a:accent6>
        <a:srgbClr val="002D5C"/>
      </a:accent6>
      <a:hlink>
        <a:srgbClr val="0A84FF"/>
      </a:hlink>
      <a:folHlink>
        <a:srgbClr val="CC0000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00CCFF"/>
          </a:extrusionClr>
        </a:sp3d>
      </a:spPr>
      <a:bodyPr vert="horz" wrap="square" lIns="91440" tIns="45720" rIns="91440" bIns="45720" numCol="1" anchor="t" anchorCtr="0" compatLnSpc="1"/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anose="020B060403050404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00CCFF"/>
          </a:extrusionClr>
        </a:sp3d>
      </a:spPr>
      <a:bodyPr vert="horz" wrap="square" lIns="91440" tIns="45720" rIns="91440" bIns="45720" numCol="1" anchor="t" anchorCtr="0" compatLnSpc="1"/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anose="020B060403050404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1580</TotalTime>
  <Words>9869</Words>
  <Application>Microsoft Office PowerPoint</Application>
  <PresentationFormat>全屏显示(4:3)</PresentationFormat>
  <Paragraphs>1833</Paragraphs>
  <Slides>156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156</vt:i4>
      </vt:variant>
    </vt:vector>
  </HeadingPairs>
  <TitlesOfParts>
    <vt:vector size="174" baseType="lpstr">
      <vt:lpstr>黑体</vt:lpstr>
      <vt:lpstr>华文新魏</vt:lpstr>
      <vt:lpstr>华文行楷</vt:lpstr>
      <vt:lpstr>楷体_GB2312</vt:lpstr>
      <vt:lpstr>隶书</vt:lpstr>
      <vt:lpstr>宋体</vt:lpstr>
      <vt:lpstr>Arial Narrow</vt:lpstr>
      <vt:lpstr>Courier New</vt:lpstr>
      <vt:lpstr>Harrington</vt:lpstr>
      <vt:lpstr>Informal Roman</vt:lpstr>
      <vt:lpstr>Monotype Corsiva</vt:lpstr>
      <vt:lpstr>Symbol</vt:lpstr>
      <vt:lpstr>Tahoma</vt:lpstr>
      <vt:lpstr>Times New Roman</vt:lpstr>
      <vt:lpstr>Wingdings</vt:lpstr>
      <vt:lpstr>Blends</vt:lpstr>
      <vt:lpstr>Bitmap Image</vt:lpstr>
      <vt:lpstr>MS_ClipArt_Gallery.5</vt:lpstr>
      <vt:lpstr>PowerPoint 演示文稿</vt:lpstr>
      <vt:lpstr>提纲</vt:lpstr>
      <vt:lpstr>SQL概述</vt:lpstr>
      <vt:lpstr>SQL概述</vt:lpstr>
      <vt:lpstr>SQL概述</vt:lpstr>
      <vt:lpstr>SQL概述</vt:lpstr>
      <vt:lpstr>SQL概述</vt:lpstr>
      <vt:lpstr>SQL概述</vt:lpstr>
      <vt:lpstr>示例关系</vt:lpstr>
      <vt:lpstr>SQL数据定义功能</vt:lpstr>
      <vt:lpstr>SQL数据定义功能</vt:lpstr>
      <vt:lpstr>数据类型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索引的定义</vt:lpstr>
      <vt:lpstr>索引的定义</vt:lpstr>
      <vt:lpstr>索引的定义</vt:lpstr>
      <vt:lpstr>索引的定义</vt:lpstr>
      <vt:lpstr>索引的定义</vt:lpstr>
      <vt:lpstr>元数据</vt:lpstr>
      <vt:lpstr>元数据</vt:lpstr>
      <vt:lpstr>元数据</vt:lpstr>
      <vt:lpstr>元数据</vt:lpstr>
      <vt:lpstr>SQL数据定义语言特点</vt:lpstr>
      <vt:lpstr>SQL数据查询功能</vt:lpstr>
      <vt:lpstr>SQL数据查询功能</vt:lpstr>
      <vt:lpstr>SQL数据查询基本结构</vt:lpstr>
      <vt:lpstr>SQL数据查询基本结构</vt:lpstr>
      <vt:lpstr>SQL数据查询基本结构</vt:lpstr>
      <vt:lpstr>select子句</vt:lpstr>
      <vt:lpstr>select子句</vt:lpstr>
      <vt:lpstr>select子句</vt:lpstr>
      <vt:lpstr>重复元组的处理</vt:lpstr>
      <vt:lpstr>from子句</vt:lpstr>
      <vt:lpstr>from子句</vt:lpstr>
      <vt:lpstr>where子句</vt:lpstr>
      <vt:lpstr>where子句</vt:lpstr>
      <vt:lpstr>更名运算</vt:lpstr>
      <vt:lpstr>更名运算</vt:lpstr>
      <vt:lpstr>元组变量</vt:lpstr>
      <vt:lpstr>元组变量</vt:lpstr>
      <vt:lpstr>元组变量</vt:lpstr>
      <vt:lpstr>元组变量</vt:lpstr>
      <vt:lpstr>元组变量</vt:lpstr>
      <vt:lpstr>元组变量</vt:lpstr>
      <vt:lpstr>字符串操作</vt:lpstr>
      <vt:lpstr>字符串操作</vt:lpstr>
      <vt:lpstr>字符串操作</vt:lpstr>
      <vt:lpstr>字符串操作</vt:lpstr>
      <vt:lpstr>字符串操作</vt:lpstr>
      <vt:lpstr>字符串操作</vt:lpstr>
      <vt:lpstr>元组显示顺序</vt:lpstr>
      <vt:lpstr>元组显示顺序</vt:lpstr>
      <vt:lpstr>集合操作</vt:lpstr>
      <vt:lpstr>集合操作</vt:lpstr>
      <vt:lpstr>集合操作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聚集函数</vt:lpstr>
      <vt:lpstr>空值</vt:lpstr>
      <vt:lpstr>空值</vt:lpstr>
      <vt:lpstr>空值</vt:lpstr>
      <vt:lpstr>空值vs空集合</vt:lpstr>
      <vt:lpstr>嵌套子查询(Nested Subqueries)</vt:lpstr>
      <vt:lpstr>集合成员资格</vt:lpstr>
      <vt:lpstr>集合成员资格</vt:lpstr>
      <vt:lpstr>集合成员资格</vt:lpstr>
      <vt:lpstr>集合成员资格</vt:lpstr>
      <vt:lpstr>集合成员资格</vt:lpstr>
      <vt:lpstr>集合成员资格</vt:lpstr>
      <vt:lpstr>集合成员资格</vt:lpstr>
      <vt:lpstr>集合成员资格</vt:lpstr>
      <vt:lpstr>集合之间的比较</vt:lpstr>
      <vt:lpstr>集合之间的比较</vt:lpstr>
      <vt:lpstr>集合之间的比较</vt:lpstr>
      <vt:lpstr>集合之间的比较</vt:lpstr>
      <vt:lpstr>集合之间的比较</vt:lpstr>
      <vt:lpstr>集合之间的比较</vt:lpstr>
      <vt:lpstr>集合之间的比较</vt:lpstr>
      <vt:lpstr>集合之间的比较</vt:lpstr>
      <vt:lpstr>集合之间的比较</vt:lpstr>
      <vt:lpstr>集合之间的比较</vt:lpstr>
      <vt:lpstr>集合之间的比较</vt:lpstr>
      <vt:lpstr>测试是否为空关系</vt:lpstr>
      <vt:lpstr>测试是否为空关系</vt:lpstr>
      <vt:lpstr>测试是否为空关系</vt:lpstr>
      <vt:lpstr>测试是否为空关系</vt:lpstr>
      <vt:lpstr>测试是否为空关系</vt:lpstr>
      <vt:lpstr>测试是否为空关系</vt:lpstr>
      <vt:lpstr>测试是否为空关系</vt:lpstr>
      <vt:lpstr>测试是否为空关系</vt:lpstr>
      <vt:lpstr>测试是否为空关系</vt:lpstr>
      <vt:lpstr>测试是否为空关系</vt:lpstr>
      <vt:lpstr>“全部”概念处理方法</vt:lpstr>
      <vt:lpstr>“全部”概念处理方法</vt:lpstr>
      <vt:lpstr>“全部”概念处理方法</vt:lpstr>
      <vt:lpstr>“全部”概念处理方法</vt:lpstr>
      <vt:lpstr>“全部”概念处理方法</vt:lpstr>
      <vt:lpstr>“全部”概念处理方法</vt:lpstr>
      <vt:lpstr>“全部”概念处理方法</vt:lpstr>
      <vt:lpstr>测试是否存在重复元组</vt:lpstr>
      <vt:lpstr>测试是否存在重复元组</vt:lpstr>
      <vt:lpstr>测试是否存在重复元组</vt:lpstr>
      <vt:lpstr>复杂查询—from子句中的子查询</vt:lpstr>
      <vt:lpstr>复杂查询—from子句中的子查询</vt:lpstr>
      <vt:lpstr>复杂查询-- from子句中的子查询</vt:lpstr>
      <vt:lpstr>复杂查询-- from子句中的子查询</vt:lpstr>
      <vt:lpstr>复杂查询-- With子句</vt:lpstr>
      <vt:lpstr>复杂查询</vt:lpstr>
      <vt:lpstr>标量子查询</vt:lpstr>
      <vt:lpstr>不带from子句的标量子查询</vt:lpstr>
      <vt:lpstr>SQL的数据修改功能</vt:lpstr>
      <vt:lpstr>插入操作</vt:lpstr>
      <vt:lpstr>插入操作</vt:lpstr>
      <vt:lpstr>插入操作</vt:lpstr>
      <vt:lpstr>插入操作</vt:lpstr>
      <vt:lpstr>插入操作</vt:lpstr>
      <vt:lpstr>删除操作</vt:lpstr>
      <vt:lpstr>删除操作</vt:lpstr>
      <vt:lpstr>删除操作</vt:lpstr>
      <vt:lpstr>删除操作</vt:lpstr>
      <vt:lpstr>删除操作</vt:lpstr>
      <vt:lpstr>更新操作</vt:lpstr>
      <vt:lpstr>更新操作</vt:lpstr>
      <vt:lpstr>更新操作</vt:lpstr>
      <vt:lpstr>更新操作</vt:lpstr>
      <vt:lpstr>更新操作</vt:lpstr>
      <vt:lpstr>更新操作</vt:lpstr>
      <vt:lpstr>更新操作</vt:lpstr>
      <vt:lpstr>更新操作</vt:lpstr>
      <vt:lpstr>更新操作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实体-联系模型</dc:title>
  <dc:creator>lh</dc:creator>
  <cp:lastModifiedBy>Windows 用户</cp:lastModifiedBy>
  <cp:revision>1872</cp:revision>
  <cp:lastPrinted>2000-10-10T23:56:11Z</cp:lastPrinted>
  <dcterms:created xsi:type="dcterms:W3CDTF">1996-07-15T15:40:02Z</dcterms:created>
  <dcterms:modified xsi:type="dcterms:W3CDTF">2022-02-05T13:32:48Z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